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684" r:id="rId3"/>
    <p:sldId id="685" r:id="rId4"/>
    <p:sldId id="856" r:id="rId5"/>
    <p:sldId id="857" r:id="rId6"/>
    <p:sldId id="816" r:id="rId7"/>
    <p:sldId id="858" r:id="rId8"/>
    <p:sldId id="839" r:id="rId9"/>
    <p:sldId id="859" r:id="rId10"/>
    <p:sldId id="860" r:id="rId11"/>
    <p:sldId id="861" r:id="rId12"/>
    <p:sldId id="862" r:id="rId13"/>
    <p:sldId id="863" r:id="rId14"/>
    <p:sldId id="864" r:id="rId15"/>
    <p:sldId id="855" r:id="rId16"/>
    <p:sldId id="761" r:id="rId17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FF00FF"/>
    <a:srgbClr val="00FFFF"/>
    <a:srgbClr val="5B9BD5"/>
    <a:srgbClr val="FF3399"/>
    <a:srgbClr val="8DE5E3"/>
    <a:srgbClr val="072A5F"/>
    <a:srgbClr val="009999"/>
    <a:srgbClr val="C6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75260" autoAdjust="0"/>
  </p:normalViewPr>
  <p:slideViewPr>
    <p:cSldViewPr snapToGrid="0" showGuides="1">
      <p:cViewPr varScale="1">
        <p:scale>
          <a:sx n="76" d="100"/>
          <a:sy n="76" d="100"/>
        </p:scale>
        <p:origin x="1440" y="84"/>
      </p:cViewPr>
      <p:guideLst>
        <p:guide orient="horz" pos="3158"/>
        <p:guide pos="2880"/>
      </p:guideLst>
    </p:cSldViewPr>
  </p:slideViewPr>
  <p:outlineViewPr>
    <p:cViewPr>
      <p:scale>
        <a:sx n="33" d="100"/>
        <a:sy n="33" d="100"/>
      </p:scale>
      <p:origin x="0" y="-763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367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3508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3508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F4F26D02-577D-497E-9EB7-C3FB23AA50BD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3506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3506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5B314495-C01A-455A-B33A-ED8A14287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93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5983" cy="513883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035" y="2"/>
            <a:ext cx="3077125" cy="513883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268FB672-E9F7-4F81-A44E-F3B61DC34BF8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8733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0" tIns="47535" rIns="95070" bIns="4753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1" y="4926096"/>
            <a:ext cx="5679440" cy="4029789"/>
          </a:xfrm>
          <a:prstGeom prst="rect">
            <a:avLst/>
          </a:prstGeom>
        </p:spPr>
        <p:txBody>
          <a:bodyPr vert="horz" lIns="95070" tIns="47535" rIns="95070" bIns="4753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0733"/>
            <a:ext cx="3075983" cy="51388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035" y="9720733"/>
            <a:ext cx="3077125" cy="51388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41B93B61-5AF7-405F-9080-7EBD9183E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75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7938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178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일부를 못 찾은 이유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모든걸 오차 없이 찾을 순 없고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Octave </a:t>
                </a:r>
                <a:r>
                  <a:rPr lang="ko-KR" altLang="en-US" dirty="0" smtClean="0"/>
                  <a:t>수를 </a:t>
                </a:r>
                <a:r>
                  <a:rPr lang="en-US" altLang="ko-KR" dirty="0" smtClean="0"/>
                  <a:t>Rule</a:t>
                </a:r>
                <a:r>
                  <a:rPr lang="ko-KR" altLang="en-US" dirty="0" smtClean="0"/>
                  <a:t>에 따르지 않아서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Octave = </a:t>
                </a:r>
                <a:r>
                  <a:rPr lang="en-US" altLang="ko-KR" b="0" i="0" smtClean="0">
                    <a:latin typeface="Cambria Math" panose="02040503050406030204" pitchFamily="18" charset="0"/>
                  </a:rPr>
                  <a:t>log_2⁡(min⁡(𝑤,ℎ) )  −2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775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일부를 못 찾은 이유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모든걸 오차 없이 찾을 순 없고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Octave </a:t>
                </a:r>
                <a:r>
                  <a:rPr lang="ko-KR" altLang="en-US" dirty="0" smtClean="0"/>
                  <a:t>수를 </a:t>
                </a:r>
                <a:r>
                  <a:rPr lang="en-US" altLang="ko-KR" dirty="0" smtClean="0"/>
                  <a:t>Rule</a:t>
                </a:r>
                <a:r>
                  <a:rPr lang="ko-KR" altLang="en-US" dirty="0" smtClean="0"/>
                  <a:t>에 따르지 않아서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Octave = </a:t>
                </a:r>
                <a:r>
                  <a:rPr lang="en-US" altLang="ko-KR" b="0" i="0" smtClean="0">
                    <a:latin typeface="Cambria Math" panose="02040503050406030204" pitchFamily="18" charset="0"/>
                  </a:rPr>
                  <a:t>log_2⁡(min⁡(𝑤,ℎ) )  −2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212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일부를 못 찾은 이유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모든걸 오차 없이 찾을 순 없고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Octave </a:t>
                </a:r>
                <a:r>
                  <a:rPr lang="ko-KR" altLang="en-US" dirty="0" smtClean="0"/>
                  <a:t>수를 </a:t>
                </a:r>
                <a:r>
                  <a:rPr lang="en-US" altLang="ko-KR" dirty="0" smtClean="0"/>
                  <a:t>Rule</a:t>
                </a:r>
                <a:r>
                  <a:rPr lang="ko-KR" altLang="en-US" dirty="0" smtClean="0"/>
                  <a:t>에 따르지 않아서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Octave = </a:t>
                </a:r>
                <a:r>
                  <a:rPr lang="en-US" altLang="ko-KR" b="0" i="0" smtClean="0">
                    <a:latin typeface="Cambria Math" panose="02040503050406030204" pitchFamily="18" charset="0"/>
                  </a:rPr>
                  <a:t>log_2⁡(min⁡(𝑤,ℎ) )  −2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96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일부를 못 찾은 이유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모든걸 오차 없이 찾을 순 없고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Octave </a:t>
                </a:r>
                <a:r>
                  <a:rPr lang="ko-KR" altLang="en-US" dirty="0" smtClean="0"/>
                  <a:t>수를 </a:t>
                </a:r>
                <a:r>
                  <a:rPr lang="en-US" altLang="ko-KR" dirty="0" smtClean="0"/>
                  <a:t>Rule</a:t>
                </a:r>
                <a:r>
                  <a:rPr lang="ko-KR" altLang="en-US" dirty="0" smtClean="0"/>
                  <a:t>에 따르지 않아서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Octave = </a:t>
                </a:r>
                <a:r>
                  <a:rPr lang="en-US" altLang="ko-KR" b="0" i="0" smtClean="0">
                    <a:latin typeface="Cambria Math" panose="02040503050406030204" pitchFamily="18" charset="0"/>
                  </a:rPr>
                  <a:t>log_2⁡(min⁡(𝑤,ℎ) )  −2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027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일부를 못 찾은 이유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모든걸 오차 없이 찾을 순 없고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Octave </a:t>
                </a:r>
                <a:r>
                  <a:rPr lang="ko-KR" altLang="en-US" dirty="0" smtClean="0"/>
                  <a:t>수를 </a:t>
                </a:r>
                <a:r>
                  <a:rPr lang="en-US" altLang="ko-KR" dirty="0" smtClean="0"/>
                  <a:t>Rule</a:t>
                </a:r>
                <a:r>
                  <a:rPr lang="ko-KR" altLang="en-US" dirty="0" smtClean="0"/>
                  <a:t>에 따르지 않아서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Octave = </a:t>
                </a:r>
                <a:r>
                  <a:rPr lang="en-US" altLang="ko-KR" b="0" i="0" smtClean="0">
                    <a:latin typeface="Cambria Math" panose="02040503050406030204" pitchFamily="18" charset="0"/>
                  </a:rPr>
                  <a:t>log_2⁡(min⁡(𝑤,ℎ) )  −2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757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일부를 못 찾은 이유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모든걸 오차 없이 찾을 순 없고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Octave </a:t>
                </a:r>
                <a:r>
                  <a:rPr lang="ko-KR" altLang="en-US" dirty="0" smtClean="0"/>
                  <a:t>수를 </a:t>
                </a:r>
                <a:r>
                  <a:rPr lang="en-US" altLang="ko-KR" dirty="0" smtClean="0"/>
                  <a:t>Rule</a:t>
                </a:r>
                <a:r>
                  <a:rPr lang="ko-KR" altLang="en-US" dirty="0" smtClean="0"/>
                  <a:t>에 따르지 않아서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Octave = </a:t>
                </a:r>
                <a:r>
                  <a:rPr lang="en-US" altLang="ko-KR" b="0" i="0" smtClean="0">
                    <a:latin typeface="Cambria Math" panose="02040503050406030204" pitchFamily="18" charset="0"/>
                  </a:rPr>
                  <a:t>log_2⁡(min⁡(𝑤,ℎ) )  −2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364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04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935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리뷰 내용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804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리뷰 내용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40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리뷰 내용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692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42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495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일부를 못 찾은 이유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모든걸 오차 없이 찾을 순 없고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Octave </a:t>
                </a:r>
                <a:r>
                  <a:rPr lang="ko-KR" altLang="en-US" dirty="0" smtClean="0"/>
                  <a:t>수를 </a:t>
                </a:r>
                <a:r>
                  <a:rPr lang="en-US" altLang="ko-KR" dirty="0" smtClean="0"/>
                  <a:t>Rule</a:t>
                </a:r>
                <a:r>
                  <a:rPr lang="ko-KR" altLang="en-US" dirty="0" smtClean="0"/>
                  <a:t>에 따르지 않아서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Octave = </a:t>
                </a:r>
                <a:r>
                  <a:rPr lang="en-US" altLang="ko-KR" b="0" i="0" smtClean="0">
                    <a:latin typeface="Cambria Math" panose="02040503050406030204" pitchFamily="18" charset="0"/>
                  </a:rPr>
                  <a:t>log_2⁡(min⁡(𝑤,ℎ) )  −2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504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일부를 못 찾은 이유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모든걸 오차 없이 찾을 순 없고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Octave </a:t>
                </a:r>
                <a:r>
                  <a:rPr lang="ko-KR" altLang="en-US" dirty="0" smtClean="0"/>
                  <a:t>수를 </a:t>
                </a:r>
                <a:r>
                  <a:rPr lang="en-US" altLang="ko-KR" dirty="0" smtClean="0"/>
                  <a:t>Rule</a:t>
                </a:r>
                <a:r>
                  <a:rPr lang="ko-KR" altLang="en-US" dirty="0" smtClean="0"/>
                  <a:t>에 따르지 않아서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Octave = </a:t>
                </a:r>
                <a:r>
                  <a:rPr lang="en-US" altLang="ko-KR" b="0" i="0" smtClean="0">
                    <a:latin typeface="Cambria Math" panose="02040503050406030204" pitchFamily="18" charset="0"/>
                  </a:rPr>
                  <a:t>log_2⁡(min⁡(𝑤,ℎ) )  −2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9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7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459554" y="3771721"/>
            <a:ext cx="8224894" cy="1002891"/>
          </a:xfrm>
          <a:prstGeom prst="roundRect">
            <a:avLst>
              <a:gd name="adj" fmla="val 0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59554" y="1"/>
            <a:ext cx="8224894" cy="3560781"/>
          </a:xfrm>
          <a:prstGeom prst="roundRect">
            <a:avLst>
              <a:gd name="adj" fmla="val 0"/>
            </a:avLst>
          </a:prstGeom>
          <a:solidFill>
            <a:srgbClr val="072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37820"/>
            <a:ext cx="6858000" cy="67069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176982" y="6436255"/>
            <a:ext cx="8790038" cy="421747"/>
          </a:xfrm>
          <a:prstGeom prst="roundRect">
            <a:avLst>
              <a:gd name="adj" fmla="val 0"/>
            </a:avLst>
          </a:prstGeom>
          <a:solidFill>
            <a:srgbClr val="072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440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F7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76982" y="975768"/>
            <a:ext cx="8790038" cy="5882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6981" y="5594"/>
            <a:ext cx="8790038" cy="975769"/>
          </a:xfrm>
          <a:prstGeom prst="roundRect">
            <a:avLst>
              <a:gd name="adj" fmla="val 0"/>
            </a:avLst>
          </a:prstGeom>
          <a:solidFill>
            <a:srgbClr val="072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85" y="191585"/>
            <a:ext cx="8284832" cy="611851"/>
          </a:xfrm>
        </p:spPr>
        <p:txBody>
          <a:bodyPr>
            <a:noAutofit/>
          </a:bodyPr>
          <a:lstStyle>
            <a:lvl1pPr algn="ctr">
              <a:defRPr sz="32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406" y="1381225"/>
            <a:ext cx="8276010" cy="4807566"/>
          </a:xfrm>
        </p:spPr>
        <p:txBody>
          <a:bodyPr/>
          <a:lstStyle>
            <a:lvl1pPr latinLnBrk="0">
              <a:defRPr sz="2400" baseline="0">
                <a:latin typeface="+mn-ea"/>
                <a:ea typeface="+mn-ea"/>
              </a:defRPr>
            </a:lvl1pPr>
            <a:lvl2pPr latinLnBrk="0">
              <a:defRPr sz="2000" baseline="0">
                <a:latin typeface="+mn-ea"/>
                <a:ea typeface="+mn-ea"/>
              </a:defRPr>
            </a:lvl2pPr>
            <a:lvl3pPr latinLnBrk="0">
              <a:defRPr sz="1800" baseline="0">
                <a:latin typeface="+mn-ea"/>
                <a:ea typeface="+mn-ea"/>
              </a:defRPr>
            </a:lvl3pPr>
            <a:lvl4pPr latinLnBrk="0">
              <a:defRPr sz="1600" baseline="0">
                <a:latin typeface="+mn-ea"/>
                <a:ea typeface="+mn-ea"/>
              </a:defRPr>
            </a:lvl4pPr>
            <a:lvl5pPr latinLnBrk="0">
              <a:defRPr sz="1400" baseline="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8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F7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6982" y="163288"/>
            <a:ext cx="8790038" cy="6272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6982" y="3940629"/>
            <a:ext cx="8790038" cy="608884"/>
          </a:xfrm>
          <a:prstGeom prst="roundRect">
            <a:avLst>
              <a:gd name="adj" fmla="val 0"/>
            </a:avLst>
          </a:prstGeom>
          <a:solidFill>
            <a:srgbClr val="072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984173"/>
            <a:ext cx="7886700" cy="511629"/>
          </a:xfrm>
        </p:spPr>
        <p:txBody>
          <a:bodyPr anchor="ctr"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875165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176982" y="6436255"/>
            <a:ext cx="8790038" cy="421747"/>
          </a:xfrm>
          <a:prstGeom prst="roundRect">
            <a:avLst>
              <a:gd name="adj" fmla="val 0"/>
            </a:avLst>
          </a:prstGeom>
          <a:solidFill>
            <a:srgbClr val="072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311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F7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 userDrawn="1"/>
        </p:nvSpPr>
        <p:spPr>
          <a:xfrm>
            <a:off x="176982" y="6436255"/>
            <a:ext cx="8790038" cy="421747"/>
          </a:xfrm>
          <a:prstGeom prst="roundRect">
            <a:avLst>
              <a:gd name="adj" fmla="val 0"/>
            </a:avLst>
          </a:prstGeom>
          <a:solidFill>
            <a:srgbClr val="072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982" y="975769"/>
            <a:ext cx="8790038" cy="5460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6982" y="1"/>
            <a:ext cx="8790038" cy="975769"/>
          </a:xfrm>
          <a:prstGeom prst="roundRect">
            <a:avLst>
              <a:gd name="adj" fmla="val 0"/>
            </a:avLst>
          </a:prstGeom>
          <a:solidFill>
            <a:srgbClr val="072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406" y="1381225"/>
            <a:ext cx="4002965" cy="4807566"/>
          </a:xfrm>
        </p:spPr>
        <p:txBody>
          <a:bodyPr/>
          <a:lstStyle>
            <a:lvl1pPr latinLnBrk="0">
              <a:defRPr sz="2400" baseline="0">
                <a:latin typeface="+mn-ea"/>
                <a:ea typeface="+mn-ea"/>
              </a:defRPr>
            </a:lvl1pPr>
            <a:lvl2pPr latinLnBrk="0">
              <a:defRPr sz="2000" baseline="0">
                <a:latin typeface="+mn-ea"/>
                <a:ea typeface="+mn-ea"/>
              </a:defRPr>
            </a:lvl2pPr>
            <a:lvl3pPr latinLnBrk="0">
              <a:defRPr sz="1800" baseline="0">
                <a:latin typeface="+mn-ea"/>
                <a:ea typeface="+mn-ea"/>
              </a:defRPr>
            </a:lvl3pPr>
            <a:lvl4pPr latinLnBrk="0">
              <a:defRPr sz="1600" baseline="0">
                <a:latin typeface="+mn-ea"/>
                <a:ea typeface="+mn-ea"/>
              </a:defRPr>
            </a:lvl4pPr>
            <a:lvl5pPr latinLnBrk="0">
              <a:defRPr sz="1400" baseline="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725966" y="1381225"/>
            <a:ext cx="4002965" cy="4807566"/>
          </a:xfrm>
        </p:spPr>
        <p:txBody>
          <a:bodyPr/>
          <a:lstStyle>
            <a:lvl1pPr latinLnBrk="0">
              <a:defRPr sz="2400" baseline="0">
                <a:latin typeface="+mn-ea"/>
                <a:ea typeface="+mn-ea"/>
              </a:defRPr>
            </a:lvl1pPr>
            <a:lvl2pPr latinLnBrk="0">
              <a:defRPr sz="2000" baseline="0">
                <a:latin typeface="+mn-ea"/>
                <a:ea typeface="+mn-ea"/>
              </a:defRPr>
            </a:lvl2pPr>
            <a:lvl3pPr latinLnBrk="0">
              <a:defRPr sz="1800" baseline="0">
                <a:latin typeface="+mn-ea"/>
                <a:ea typeface="+mn-ea"/>
              </a:defRPr>
            </a:lvl3pPr>
            <a:lvl4pPr latinLnBrk="0">
              <a:defRPr sz="1600" baseline="0">
                <a:latin typeface="+mn-ea"/>
                <a:ea typeface="+mn-ea"/>
              </a:defRPr>
            </a:lvl4pPr>
            <a:lvl5pPr latinLnBrk="0">
              <a:defRPr sz="1400" baseline="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D5A1846-9D06-4FEA-A7ED-82305ECF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85" y="191585"/>
            <a:ext cx="8284832" cy="611851"/>
          </a:xfrm>
        </p:spPr>
        <p:txBody>
          <a:bodyPr>
            <a:noAutofit/>
          </a:bodyPr>
          <a:lstStyle>
            <a:lvl1pPr algn="ctr">
              <a:defRPr sz="32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6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E04A4155-500E-4B43-990C-00B2CDBB4821}" type="datetime1">
              <a:rPr lang="ko-KR" altLang="en-US" smtClean="0"/>
              <a:pPr/>
              <a:t>2019-11-09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1F445469-5EED-4876-A4A2-B7B9759161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18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920179"/>
            <a:ext cx="7772400" cy="589783"/>
          </a:xfrm>
        </p:spPr>
        <p:txBody>
          <a:bodyPr>
            <a:noAutofit/>
          </a:bodyPr>
          <a:lstStyle/>
          <a:p>
            <a:pPr latinLnBrk="0"/>
            <a:r>
              <a:rPr lang="en-US" altLang="ko-KR" sz="4800" dirty="0">
                <a:latin typeface="Cambria" panose="02040503050406030204" pitchFamily="18" charset="0"/>
              </a:rPr>
              <a:t>Computer Graphics</a:t>
            </a:r>
            <a:endParaRPr lang="ko-KR" altLang="en-US" sz="4800" dirty="0">
              <a:latin typeface="Cambria" panose="0204050305040603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Cambria" panose="02040503050406030204" pitchFamily="18" charset="0"/>
              </a:rPr>
              <a:t>SIFT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143000" y="5308876"/>
            <a:ext cx="6858000" cy="77703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Cambria" panose="02040503050406030204" pitchFamily="18" charset="0"/>
              </a:rPr>
              <a:t>Yeong Jun Koh</a:t>
            </a:r>
          </a:p>
          <a:p>
            <a:r>
              <a:rPr lang="en-US" altLang="ko-KR" sz="1600" dirty="0">
                <a:latin typeface="Cambria" panose="02040503050406030204" pitchFamily="18" charset="0"/>
              </a:rPr>
              <a:t>Department of Computer Science &amp; Engineering</a:t>
            </a:r>
          </a:p>
          <a:p>
            <a:r>
              <a:rPr lang="en-US" altLang="ko-KR" sz="1600" dirty="0" err="1">
                <a:latin typeface="Cambria" panose="02040503050406030204" pitchFamily="18" charset="0"/>
              </a:rPr>
              <a:t>Chungnam</a:t>
            </a:r>
            <a:r>
              <a:rPr lang="en-US" altLang="ko-KR" sz="1600" dirty="0">
                <a:latin typeface="Cambria" panose="02040503050406030204" pitchFamily="18" charset="0"/>
              </a:rPr>
              <a:t> National University</a:t>
            </a:r>
            <a:endParaRPr lang="ko-KR" alt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470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SIFT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Keypoint direction histogram </a:t>
            </a:r>
            <a:r>
              <a:rPr lang="ko-KR" altLang="en-US" b="1" dirty="0"/>
              <a:t>생성</a:t>
            </a:r>
            <a:endParaRPr lang="en-US" altLang="ko-KR" b="1" dirty="0"/>
          </a:p>
          <a:p>
            <a:pPr lvl="1">
              <a:buFontTx/>
              <a:buChar char="-"/>
            </a:pPr>
            <a:r>
              <a:rPr lang="en-US" altLang="ko-KR" dirty="0"/>
              <a:t>16x16 Gaussian kernel </a:t>
            </a:r>
            <a:r>
              <a:rPr lang="ko-KR" altLang="en-US" dirty="0"/>
              <a:t>생성</a:t>
            </a:r>
            <a:r>
              <a:rPr lang="en-US" altLang="ko-KR" dirty="0"/>
              <a:t>. ( cv2.getGaussianKernel </a:t>
            </a:r>
            <a:r>
              <a:rPr lang="ko-KR" altLang="en-US" dirty="0"/>
              <a:t>함수 </a:t>
            </a:r>
            <a:r>
              <a:rPr lang="en-US" altLang="ko-KR" dirty="0"/>
              <a:t>)</a:t>
            </a:r>
          </a:p>
          <a:p>
            <a:pPr lvl="1">
              <a:buFontTx/>
              <a:buChar char="-"/>
            </a:pPr>
            <a:r>
              <a:rPr lang="ko-KR" altLang="en-US" dirty="0"/>
              <a:t>앞서 계산한 </a:t>
            </a:r>
            <a:r>
              <a:rPr lang="en-US" altLang="ko-KR" dirty="0"/>
              <a:t>direction</a:t>
            </a:r>
            <a:r>
              <a:rPr lang="ko-KR" altLang="en-US" dirty="0"/>
              <a:t>을 </a:t>
            </a:r>
            <a:r>
              <a:rPr lang="en-US" altLang="ko-KR" dirty="0"/>
              <a:t>10</a:t>
            </a:r>
            <a:r>
              <a:rPr lang="ko-KR" altLang="en-US" dirty="0"/>
              <a:t>도 단위로 잘라서 </a:t>
            </a:r>
            <a:r>
              <a:rPr lang="en-US" altLang="ko-KR" dirty="0"/>
              <a:t>histogram</a:t>
            </a:r>
            <a:r>
              <a:rPr lang="ko-KR" altLang="en-US" dirty="0"/>
              <a:t>생성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ko-KR" altLang="en-US" dirty="0"/>
              <a:t>단순 </a:t>
            </a:r>
            <a:r>
              <a:rPr lang="en-US" altLang="ko-KR" dirty="0"/>
              <a:t>count</a:t>
            </a:r>
            <a:r>
              <a:rPr lang="ko-KR" altLang="en-US" dirty="0"/>
              <a:t>가 아닌</a:t>
            </a:r>
            <a:r>
              <a:rPr lang="en-US" altLang="ko-KR" dirty="0"/>
              <a:t>, gaussian weight</a:t>
            </a:r>
            <a:r>
              <a:rPr lang="ko-KR" altLang="en-US" dirty="0"/>
              <a:t>를 곱한 </a:t>
            </a:r>
            <a:r>
              <a:rPr lang="en-US" altLang="ko-KR" dirty="0"/>
              <a:t>magnitude</a:t>
            </a:r>
            <a:r>
              <a:rPr lang="ko-KR" altLang="en-US" dirty="0"/>
              <a:t>를 </a:t>
            </a:r>
            <a:r>
              <a:rPr lang="en-US" altLang="ko-KR" dirty="0"/>
              <a:t>histogram</a:t>
            </a:r>
            <a:r>
              <a:rPr lang="ko-KR" altLang="en-US" dirty="0"/>
              <a:t>에 더하는 방식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97E2C3-E134-4A49-81C1-28F3C55F7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03" y="3749575"/>
            <a:ext cx="7537994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31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SIFT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Keypoint</a:t>
            </a:r>
            <a:r>
              <a:rPr lang="ko-KR" altLang="en-US" b="1" dirty="0"/>
              <a:t> </a:t>
            </a:r>
            <a:r>
              <a:rPr lang="en-US" altLang="ko-KR" b="1" dirty="0"/>
              <a:t>direction</a:t>
            </a:r>
            <a:r>
              <a:rPr lang="ko-KR" altLang="en-US" b="1" dirty="0"/>
              <a:t> 결정 및 배열 저장</a:t>
            </a:r>
            <a:endParaRPr lang="en-US" altLang="ko-KR" b="1" dirty="0"/>
          </a:p>
          <a:p>
            <a:pPr lvl="1">
              <a:buFontTx/>
              <a:buChar char="-"/>
            </a:pPr>
            <a:r>
              <a:rPr lang="ko-KR" altLang="en-US" dirty="0"/>
              <a:t>계산된 </a:t>
            </a:r>
            <a:r>
              <a:rPr lang="en-US" altLang="ko-KR" dirty="0"/>
              <a:t>histogram</a:t>
            </a:r>
            <a:r>
              <a:rPr lang="ko-KR" altLang="en-US" dirty="0"/>
              <a:t>을 바탕으로 주 방향을 찾음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해당 주 방향</a:t>
            </a:r>
            <a:r>
              <a:rPr lang="en-US" altLang="ko-KR" dirty="0"/>
              <a:t>(histogram</a:t>
            </a:r>
            <a:r>
              <a:rPr lang="ko-KR" altLang="en-US" dirty="0"/>
              <a:t>에서 최댓값을 가지는 </a:t>
            </a:r>
            <a:r>
              <a:rPr lang="en-US" altLang="ko-KR" dirty="0"/>
              <a:t>bin)</a:t>
            </a:r>
            <a:r>
              <a:rPr lang="ko-KR" altLang="en-US" dirty="0"/>
              <a:t>과 함께 </a:t>
            </a:r>
            <a:r>
              <a:rPr lang="en-US" altLang="ko-KR" dirty="0" err="1"/>
              <a:t>keypoint</a:t>
            </a:r>
            <a:r>
              <a:rPr lang="en-US" altLang="ko-KR" dirty="0"/>
              <a:t> </a:t>
            </a:r>
            <a:r>
              <a:rPr lang="ko-KR" altLang="en-US" dirty="0"/>
              <a:t>배열을 완성한다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ko-KR" altLang="en-US" dirty="0"/>
              <a:t>만약 최댓값 </a:t>
            </a:r>
            <a:r>
              <a:rPr lang="en-US" altLang="ko-KR" dirty="0"/>
              <a:t>* 0.8 </a:t>
            </a:r>
            <a:r>
              <a:rPr lang="ko-KR" altLang="en-US" dirty="0"/>
              <a:t>보다 큰 값을 가지는 </a:t>
            </a:r>
            <a:r>
              <a:rPr lang="en-US" altLang="ko-KR" dirty="0"/>
              <a:t>direction</a:t>
            </a:r>
            <a:r>
              <a:rPr lang="ko-KR" altLang="en-US" dirty="0"/>
              <a:t>이 있다면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direction</a:t>
            </a:r>
            <a:r>
              <a:rPr lang="ko-KR" altLang="en-US" dirty="0"/>
              <a:t>도 주 </a:t>
            </a:r>
            <a:r>
              <a:rPr lang="en-US" altLang="ko-KR" dirty="0"/>
              <a:t>direction</a:t>
            </a:r>
            <a:r>
              <a:rPr lang="ko-KR" altLang="en-US" dirty="0"/>
              <a:t>으로 저장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↓doubled </a:t>
            </a:r>
            <a:r>
              <a:rPr lang="ko-KR" altLang="en-US" dirty="0"/>
              <a:t>이미지 기준으로</a:t>
            </a:r>
            <a:r>
              <a:rPr lang="en-US" altLang="ko-KR" dirty="0"/>
              <a:t> (y, x, scale, direction)</a:t>
            </a:r>
          </a:p>
          <a:p>
            <a:pPr lvl="1">
              <a:buFontTx/>
              <a:buChar char="-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9FAEBF-83CE-4F56-B003-B659BF6D3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11" y="3785008"/>
            <a:ext cx="7533578" cy="283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96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SIFT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8780131-A543-4B9C-87C4-8CB5CF1BA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 dirty="0"/>
                  <a:t>회전된 </a:t>
                </a:r>
                <a:r>
                  <a:rPr lang="en-US" altLang="ko-KR" b="1" dirty="0"/>
                  <a:t>patch </a:t>
                </a:r>
                <a:r>
                  <a:rPr lang="ko-KR" altLang="en-US" b="1" dirty="0"/>
                  <a:t>추출</a:t>
                </a:r>
                <a:endParaRPr lang="en-US" altLang="ko-KR" b="1" dirty="0"/>
              </a:p>
              <a:p>
                <a:pPr lvl="1">
                  <a:buFontTx/>
                  <a:buChar char="-"/>
                </a:pPr>
                <a:r>
                  <a:rPr lang="en-US" altLang="ko-KR" dirty="0" err="1"/>
                  <a:t>Keypoint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기준 </a:t>
                </a:r>
                <a:r>
                  <a:rPr lang="en-US" altLang="ko-KR" dirty="0"/>
                  <a:t>16x16 patch</a:t>
                </a:r>
                <a:r>
                  <a:rPr lang="ko-KR" altLang="en-US" dirty="0"/>
                  <a:t>의 회전 된 위치를 구함</a:t>
                </a:r>
                <a:endParaRPr lang="en-US" altLang="ko-KR" dirty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altLang="ko-KR" b="0" dirty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>
                  <a:buFontTx/>
                  <a:buChar char="-"/>
                </a:pPr>
                <a:r>
                  <a:rPr lang="ko-KR" altLang="en-US" dirty="0"/>
                  <a:t>회전된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서의 </a:t>
                </a:r>
                <a:r>
                  <a:rPr lang="en-US" altLang="ko-KR" dirty="0"/>
                  <a:t>magnitude </a:t>
                </a:r>
                <a:r>
                  <a:rPr lang="ko-KR" altLang="en-US" dirty="0"/>
                  <a:t>값을 구함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8780131-A543-4B9C-87C4-8CB5CF1BA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1" t="-1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CC0927A-71A8-435F-8163-6055215C8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82" y="3429000"/>
            <a:ext cx="8157635" cy="240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2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SIFT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Descriptor </a:t>
            </a:r>
            <a:r>
              <a:rPr lang="ko-KR" altLang="en-US" b="1" dirty="0"/>
              <a:t>생성</a:t>
            </a:r>
            <a:endParaRPr lang="en-US" altLang="ko-KR" b="1" dirty="0"/>
          </a:p>
          <a:p>
            <a:pPr lvl="1">
              <a:buFontTx/>
              <a:buChar char="-"/>
            </a:pPr>
            <a:r>
              <a:rPr lang="ko-KR" altLang="en-US" dirty="0"/>
              <a:t>회전된 위치에서의 </a:t>
            </a:r>
            <a:r>
              <a:rPr lang="en-US" altLang="ko-KR" dirty="0"/>
              <a:t>angle(direction)</a:t>
            </a:r>
            <a:r>
              <a:rPr lang="ko-KR" altLang="en-US" dirty="0"/>
              <a:t>을 구함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구한 </a:t>
            </a:r>
            <a:r>
              <a:rPr lang="en-US" altLang="ko-KR" dirty="0"/>
              <a:t>angle</a:t>
            </a:r>
            <a:r>
              <a:rPr lang="ko-KR" altLang="en-US" dirty="0"/>
              <a:t>에서 반드시 회전한 </a:t>
            </a:r>
            <a:r>
              <a:rPr lang="en-US" altLang="ko-KR" dirty="0"/>
              <a:t>angle</a:t>
            </a:r>
            <a:r>
              <a:rPr lang="ko-KR" altLang="en-US" dirty="0"/>
              <a:t>만큼을 뺀다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en-US" altLang="ko-KR" dirty="0"/>
              <a:t>10</a:t>
            </a:r>
            <a:r>
              <a:rPr lang="ko-KR" altLang="en-US" dirty="0"/>
              <a:t>도 단위로 분할된 각도를</a:t>
            </a:r>
            <a:r>
              <a:rPr lang="en-US" altLang="ko-KR" dirty="0"/>
              <a:t> </a:t>
            </a:r>
            <a:r>
              <a:rPr lang="ko-KR" altLang="en-US" dirty="0"/>
              <a:t>복구하고</a:t>
            </a:r>
            <a:r>
              <a:rPr lang="en-US" altLang="ko-KR" dirty="0"/>
              <a:t>, 45</a:t>
            </a:r>
            <a:r>
              <a:rPr lang="ko-KR" altLang="en-US" dirty="0"/>
              <a:t>도 단위로 재 분할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4x4 cell</a:t>
            </a:r>
            <a:r>
              <a:rPr lang="ko-KR" altLang="en-US" dirty="0"/>
              <a:t>에서 </a:t>
            </a:r>
            <a:r>
              <a:rPr lang="en-US" altLang="ko-KR" dirty="0"/>
              <a:t>8</a:t>
            </a:r>
            <a:r>
              <a:rPr lang="ko-KR" altLang="en-US" dirty="0"/>
              <a:t>개의 </a:t>
            </a:r>
            <a:r>
              <a:rPr lang="en-US" altLang="ko-KR" dirty="0"/>
              <a:t>bin</a:t>
            </a:r>
            <a:r>
              <a:rPr lang="ko-KR" altLang="en-US" dirty="0"/>
              <a:t>을 가진 </a:t>
            </a:r>
            <a:r>
              <a:rPr lang="en-US" altLang="ko-KR" dirty="0"/>
              <a:t>histogram </a:t>
            </a:r>
            <a:r>
              <a:rPr lang="ko-KR" altLang="en-US" dirty="0"/>
              <a:t>생성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ko-KR" altLang="en-US" dirty="0"/>
              <a:t>해당 </a:t>
            </a:r>
            <a:r>
              <a:rPr lang="en-US" altLang="ko-KR" dirty="0"/>
              <a:t>histogram</a:t>
            </a:r>
            <a:r>
              <a:rPr lang="ko-KR" altLang="en-US" dirty="0"/>
              <a:t>을 </a:t>
            </a:r>
            <a:r>
              <a:rPr lang="en-US" altLang="ko-KR" dirty="0"/>
              <a:t>concatenate</a:t>
            </a:r>
          </a:p>
          <a:p>
            <a:pPr lvl="2">
              <a:buFontTx/>
              <a:buChar char="-"/>
            </a:pPr>
            <a:r>
              <a:rPr lang="ko-KR" altLang="en-US" dirty="0"/>
              <a:t>↓</a:t>
            </a:r>
            <a:r>
              <a:rPr lang="en-US" altLang="ko-KR" dirty="0"/>
              <a:t>concatenate</a:t>
            </a:r>
            <a:r>
              <a:rPr lang="ko-KR" altLang="en-US" dirty="0"/>
              <a:t>하지 않고</a:t>
            </a:r>
            <a:r>
              <a:rPr lang="en-US" altLang="ko-KR" dirty="0"/>
              <a:t>, </a:t>
            </a:r>
            <a:r>
              <a:rPr lang="ko-KR" altLang="en-US" dirty="0"/>
              <a:t>미리 만들어 둔 배열에 입력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9E3A62-A1CD-4EB1-92C4-98A50CFB9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34" y="4229099"/>
            <a:ext cx="8799532" cy="17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73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SIFT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정규화 및 </a:t>
            </a:r>
            <a:r>
              <a:rPr lang="en-US" altLang="ko-KR" b="1" dirty="0"/>
              <a:t>threshold</a:t>
            </a:r>
          </a:p>
          <a:p>
            <a:pPr lvl="1">
              <a:buFontTx/>
              <a:buChar char="-"/>
            </a:pPr>
            <a:r>
              <a:rPr lang="ko-KR" altLang="en-US" dirty="0"/>
              <a:t>구해진 </a:t>
            </a:r>
            <a:r>
              <a:rPr lang="en-US" altLang="ko-KR" dirty="0"/>
              <a:t>descriptor</a:t>
            </a:r>
            <a:r>
              <a:rPr lang="ko-KR" altLang="en-US" dirty="0"/>
              <a:t>를 </a:t>
            </a:r>
            <a:r>
              <a:rPr lang="en-US" altLang="ko-KR" dirty="0"/>
              <a:t>normalize </a:t>
            </a:r>
            <a:r>
              <a:rPr lang="ko-KR" altLang="en-US" dirty="0"/>
              <a:t>하고 </a:t>
            </a:r>
            <a:r>
              <a:rPr lang="en-US" altLang="ko-KR" dirty="0"/>
              <a:t>0.2 </a:t>
            </a:r>
            <a:r>
              <a:rPr lang="ko-KR" altLang="en-US" dirty="0"/>
              <a:t>미만의 값을 제거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renormalize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D805FD-E7AA-46F4-9DF7-3A2C53C07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62" y="3785008"/>
            <a:ext cx="7585076" cy="155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51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SIFT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결과</a:t>
            </a:r>
            <a:endParaRPr lang="en-US" altLang="ko-KR" b="1" dirty="0"/>
          </a:p>
          <a:p>
            <a:pPr lvl="1">
              <a:buFontTx/>
              <a:buChar char="-"/>
            </a:pPr>
            <a:r>
              <a:rPr lang="ko-KR" altLang="en-US" dirty="0"/>
              <a:t>주 </a:t>
            </a:r>
            <a:r>
              <a:rPr lang="en-US" altLang="ko-KR" dirty="0"/>
              <a:t>direction </a:t>
            </a:r>
            <a:r>
              <a:rPr lang="ko-KR" altLang="en-US" dirty="0"/>
              <a:t>방향으로 화살표 표시를 한 </a:t>
            </a:r>
            <a:r>
              <a:rPr lang="en-US" altLang="ko-KR" dirty="0"/>
              <a:t>image</a:t>
            </a:r>
          </a:p>
          <a:p>
            <a:pPr lvl="1">
              <a:buFontTx/>
              <a:buChar char="-"/>
            </a:pPr>
            <a:r>
              <a:rPr lang="en-US" altLang="ko-KR" dirty="0"/>
              <a:t>Descriptor</a:t>
            </a:r>
            <a:r>
              <a:rPr lang="ko-KR" altLang="en-US" dirty="0"/>
              <a:t>는 </a:t>
            </a:r>
            <a:r>
              <a:rPr lang="en-US" altLang="ko-KR" dirty="0" err="1"/>
              <a:t>keypoint</a:t>
            </a:r>
            <a:r>
              <a:rPr lang="en-US" altLang="ko-KR" dirty="0"/>
              <a:t> matching</a:t>
            </a:r>
            <a:r>
              <a:rPr lang="ko-KR" altLang="en-US" dirty="0"/>
              <a:t>에 이용된다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en-US" altLang="ko-KR" dirty="0"/>
              <a:t>SIFT</a:t>
            </a:r>
            <a:r>
              <a:rPr lang="ko-KR" altLang="en-US" dirty="0"/>
              <a:t>는 특허가 되어있어</a:t>
            </a:r>
            <a:r>
              <a:rPr lang="en-US" altLang="ko-KR" dirty="0"/>
              <a:t>, </a:t>
            </a:r>
            <a:r>
              <a:rPr lang="ko-KR" altLang="en-US" dirty="0"/>
              <a:t>내장 함수로는 사용 힘듦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ORB </a:t>
            </a:r>
            <a:r>
              <a:rPr lang="ko-KR" altLang="en-US" dirty="0"/>
              <a:t>알고리즘을 사용하세요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2E357B-1603-48EA-BA2B-43972E2BC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300" y="3316666"/>
            <a:ext cx="4597400" cy="32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406" y="1381225"/>
            <a:ext cx="8276010" cy="4807566"/>
          </a:xfrm>
        </p:spPr>
        <p:txBody>
          <a:bodyPr>
            <a:normAutofit/>
          </a:bodyPr>
          <a:lstStyle/>
          <a:p>
            <a:r>
              <a:rPr lang="ko-KR" altLang="en-US" b="1" dirty="0"/>
              <a:t>과제</a:t>
            </a:r>
            <a:endParaRPr lang="en-US" altLang="ko-KR" b="1" dirty="0"/>
          </a:p>
          <a:p>
            <a:pPr lvl="1">
              <a:buFontTx/>
              <a:buChar char="-"/>
            </a:pPr>
            <a:r>
              <a:rPr lang="ko-KR" altLang="en-US" dirty="0"/>
              <a:t>오늘의 과제는 없습니다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112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D836B-44A0-4FEB-9269-1F838BC6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3A5D5-A1C0-43A1-BE19-C0E01047D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 과제 리뷰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Color histogram</a:t>
            </a:r>
            <a:r>
              <a:rPr lang="ko-KR" altLang="en-US" dirty="0"/>
              <a:t>을 이용한 </a:t>
            </a:r>
            <a:r>
              <a:rPr lang="en-US" altLang="ko-KR" dirty="0"/>
              <a:t>object tracking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실습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SIFT </a:t>
            </a:r>
            <a:r>
              <a:rPr lang="ko-KR" altLang="en-US" dirty="0"/>
              <a:t>후반부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020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 과제 리뷰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Color histogram</a:t>
            </a:r>
          </a:p>
          <a:p>
            <a:pPr lvl="1">
              <a:buFontTx/>
              <a:buChar char="-"/>
            </a:pPr>
            <a:r>
              <a:rPr lang="ko-KR" altLang="en-US" dirty="0"/>
              <a:t>분할되지 않은 </a:t>
            </a:r>
            <a:r>
              <a:rPr lang="en-US" altLang="ko-KR" dirty="0"/>
              <a:t>patch</a:t>
            </a:r>
            <a:r>
              <a:rPr lang="ko-KR" altLang="en-US" dirty="0"/>
              <a:t>에 대한 </a:t>
            </a:r>
            <a:r>
              <a:rPr lang="en-US" altLang="ko-KR" dirty="0"/>
              <a:t>color histogram</a:t>
            </a:r>
          </a:p>
          <a:p>
            <a:pPr lvl="1">
              <a:buFontTx/>
              <a:buChar char="-"/>
            </a:pPr>
            <a:r>
              <a:rPr lang="en-US" altLang="ko-KR" dirty="0"/>
              <a:t>32</a:t>
            </a:r>
            <a:r>
              <a:rPr lang="ko-KR" altLang="en-US" dirty="0"/>
              <a:t>로 나누어 </a:t>
            </a:r>
            <a:r>
              <a:rPr lang="en-US" altLang="ko-KR" dirty="0"/>
              <a:t>index</a:t>
            </a:r>
            <a:r>
              <a:rPr lang="ko-KR" altLang="en-US" dirty="0"/>
              <a:t>로 만든 후</a:t>
            </a:r>
            <a:r>
              <a:rPr lang="en-US" altLang="ko-KR" dirty="0"/>
              <a:t> </a:t>
            </a:r>
            <a:r>
              <a:rPr lang="en-US" altLang="ko-KR" dirty="0" err="1"/>
              <a:t>bincount</a:t>
            </a:r>
            <a:r>
              <a:rPr lang="en-US" altLang="ko-KR" dirty="0"/>
              <a:t> </a:t>
            </a:r>
            <a:r>
              <a:rPr lang="ko-KR" altLang="en-US" dirty="0"/>
              <a:t>함수 사용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Concatenate</a:t>
            </a:r>
            <a:r>
              <a:rPr lang="ko-KR" altLang="en-US" dirty="0"/>
              <a:t>로 병합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31" y="3030406"/>
            <a:ext cx="5397539" cy="315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1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 과제 리뷰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Color histogram</a:t>
            </a:r>
          </a:p>
          <a:p>
            <a:pPr lvl="1">
              <a:buFontTx/>
              <a:buChar char="-"/>
            </a:pPr>
            <a:r>
              <a:rPr lang="en-US" altLang="ko-KR" dirty="0"/>
              <a:t>9</a:t>
            </a:r>
            <a:r>
              <a:rPr lang="ko-KR" altLang="en-US" dirty="0"/>
              <a:t>개의 </a:t>
            </a:r>
            <a:r>
              <a:rPr lang="en-US" altLang="ko-KR" dirty="0"/>
              <a:t>cell</a:t>
            </a:r>
            <a:r>
              <a:rPr lang="ko-KR" altLang="en-US" dirty="0"/>
              <a:t>으로 분할된 </a:t>
            </a:r>
            <a:r>
              <a:rPr lang="en-US" altLang="ko-KR" dirty="0"/>
              <a:t>patch</a:t>
            </a:r>
            <a:r>
              <a:rPr lang="ko-KR" altLang="en-US" dirty="0"/>
              <a:t>에 대한 </a:t>
            </a:r>
            <a:r>
              <a:rPr lang="en-US" altLang="ko-KR" dirty="0"/>
              <a:t>color histogram</a:t>
            </a:r>
          </a:p>
          <a:p>
            <a:pPr lvl="1">
              <a:buFontTx/>
              <a:buChar char="-"/>
            </a:pPr>
            <a:r>
              <a:rPr lang="ko-KR" altLang="en-US" dirty="0"/>
              <a:t>각각의 </a:t>
            </a:r>
            <a:r>
              <a:rPr lang="en-US" altLang="ko-KR" dirty="0"/>
              <a:t>cell</a:t>
            </a:r>
            <a:r>
              <a:rPr lang="ko-KR" altLang="en-US" dirty="0"/>
              <a:t>에 대해 </a:t>
            </a:r>
            <a:r>
              <a:rPr lang="en-US" altLang="ko-KR" dirty="0"/>
              <a:t>histogram </a:t>
            </a:r>
            <a:r>
              <a:rPr lang="ko-KR" altLang="en-US" dirty="0"/>
              <a:t>구한 뒤</a:t>
            </a:r>
            <a:r>
              <a:rPr lang="en-US" altLang="ko-KR" dirty="0"/>
              <a:t>, </a:t>
            </a:r>
            <a:r>
              <a:rPr lang="ko-KR" altLang="en-US" dirty="0"/>
              <a:t>병합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이 과정을 모든 </a:t>
            </a:r>
            <a:r>
              <a:rPr lang="en-US" altLang="ko-KR" dirty="0"/>
              <a:t>cell</a:t>
            </a:r>
            <a:r>
              <a:rPr lang="ko-KR" altLang="en-US" dirty="0"/>
              <a:t>에 반복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308" y="2901470"/>
            <a:ext cx="4685386" cy="379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0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 과제 리뷰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Histogram distance</a:t>
            </a:r>
          </a:p>
          <a:p>
            <a:pPr lvl="1">
              <a:buFontTx/>
              <a:buChar char="-"/>
            </a:pPr>
            <a:r>
              <a:rPr lang="ko-KR" altLang="en-US" dirty="0"/>
              <a:t>두 </a:t>
            </a:r>
            <a:r>
              <a:rPr lang="en-US" altLang="ko-KR" dirty="0"/>
              <a:t>patch</a:t>
            </a:r>
            <a:r>
              <a:rPr lang="ko-KR" altLang="en-US" dirty="0"/>
              <a:t>에 대한 </a:t>
            </a:r>
            <a:r>
              <a:rPr lang="en-US" altLang="ko-KR" dirty="0"/>
              <a:t>histogram</a:t>
            </a:r>
            <a:r>
              <a:rPr lang="ko-KR" altLang="en-US" dirty="0"/>
              <a:t>을 구하고</a:t>
            </a:r>
            <a:r>
              <a:rPr lang="en-US" altLang="ko-KR" dirty="0"/>
              <a:t>, </a:t>
            </a:r>
            <a:r>
              <a:rPr lang="ko-KR" altLang="en-US" dirty="0"/>
              <a:t>최단 거리인 경우 해당 좌표를 반환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927" y="2351939"/>
            <a:ext cx="4654148" cy="450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3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SIFT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SIFT</a:t>
            </a:r>
          </a:p>
          <a:p>
            <a:pPr lvl="1">
              <a:buFontTx/>
              <a:buChar char="-"/>
            </a:pPr>
            <a:r>
              <a:rPr lang="ko-KR" altLang="en-US" dirty="0"/>
              <a:t>이전에 찾은 </a:t>
            </a:r>
            <a:r>
              <a:rPr lang="en-US" altLang="ko-KR" dirty="0" err="1"/>
              <a:t>Keypoint</a:t>
            </a:r>
            <a:r>
              <a:rPr lang="ko-KR" altLang="en-US" dirty="0"/>
              <a:t>에 방향 지정</a:t>
            </a:r>
            <a:r>
              <a:rPr lang="en-US" altLang="ko-KR" dirty="0"/>
              <a:t>, feature descriptor </a:t>
            </a:r>
            <a:r>
              <a:rPr lang="ko-KR" altLang="en-US" dirty="0"/>
              <a:t>완성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en-US" altLang="ko-KR" dirty="0"/>
              <a:t>Gaussian pyramid</a:t>
            </a:r>
            <a:r>
              <a:rPr lang="ko-KR" altLang="en-US" dirty="0"/>
              <a:t>의 </a:t>
            </a:r>
            <a:r>
              <a:rPr lang="en-US" altLang="ko-KR" dirty="0"/>
              <a:t>Gradient</a:t>
            </a:r>
            <a:r>
              <a:rPr lang="ko-KR" altLang="en-US" dirty="0"/>
              <a:t>를 구하고</a:t>
            </a:r>
            <a:r>
              <a:rPr lang="en-US" altLang="ko-KR" dirty="0"/>
              <a:t>, </a:t>
            </a:r>
            <a:r>
              <a:rPr lang="ko-KR" altLang="en-US" dirty="0"/>
              <a:t>이를 이용해서 방향과 크기를 계산한다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en-US" altLang="ko-KR" dirty="0"/>
              <a:t>16x16 </a:t>
            </a:r>
            <a:r>
              <a:rPr lang="ko-KR" altLang="en-US" dirty="0"/>
              <a:t>이웃 </a:t>
            </a:r>
            <a:r>
              <a:rPr lang="en-US" altLang="ko-KR" dirty="0"/>
              <a:t>pixel(Window)</a:t>
            </a:r>
            <a:r>
              <a:rPr lang="ko-KR" altLang="en-US" dirty="0"/>
              <a:t>을 같이 관찰하여</a:t>
            </a:r>
            <a:r>
              <a:rPr lang="en-US" altLang="ko-KR" dirty="0"/>
              <a:t>, </a:t>
            </a:r>
            <a:r>
              <a:rPr lang="ko-KR" altLang="en-US" dirty="0"/>
              <a:t>주 방향과 </a:t>
            </a:r>
            <a:r>
              <a:rPr lang="en-US" altLang="ko-KR" dirty="0"/>
              <a:t>descriptor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451BF6-0280-4EE4-BC38-42D48FBF1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300" y="3425990"/>
            <a:ext cx="4597400" cy="32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2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SIFT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8780131-A543-4B9C-87C4-8CB5CF1BA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b="1" dirty="0"/>
                  <a:t>절차</a:t>
                </a:r>
                <a:endParaRPr lang="en-US" altLang="ko-KR" b="1" dirty="0"/>
              </a:p>
              <a:p>
                <a:pPr marL="914400" lvl="1" indent="-457200">
                  <a:buAutoNum type="arabicPeriod"/>
                </a:pPr>
                <a:r>
                  <a:rPr lang="ko-KR" altLang="en-US" dirty="0"/>
                  <a:t>각 </a:t>
                </a:r>
                <a:r>
                  <a:rPr lang="en-US" altLang="ko-KR" dirty="0"/>
                  <a:t>Pyramid</a:t>
                </a:r>
                <a:r>
                  <a:rPr lang="ko-KR" altLang="en-US" dirty="0"/>
                  <a:t> 원본이 되는 이미지의 </a:t>
                </a:r>
                <a:r>
                  <a:rPr lang="en-US" altLang="ko-KR" dirty="0"/>
                  <a:t>Gradient</a:t>
                </a:r>
                <a:r>
                  <a:rPr lang="ko-KR" altLang="en-US" dirty="0"/>
                  <a:t>를 계산</a:t>
                </a:r>
                <a:endParaRPr lang="en-US" altLang="ko-KR" dirty="0"/>
              </a:p>
              <a:p>
                <a:pPr marL="914400" lvl="2" indent="0">
                  <a:buNone/>
                </a:pPr>
                <a:r>
                  <a:rPr lang="en-US" altLang="ko-KR" dirty="0"/>
                  <a:t>-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[−1, 0, 1], 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−1, 0, 1</m:t>
                            </m:r>
                          </m:e>
                        </m:d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dirty="0"/>
                  <a:t>를 이용해서 </a:t>
                </a:r>
                <a:r>
                  <a:rPr lang="en-US" altLang="ko-KR" dirty="0"/>
                  <a:t>filtering</a:t>
                </a:r>
              </a:p>
              <a:p>
                <a:pPr marL="914400" lvl="1" indent="-457200">
                  <a:buAutoNum type="arabicPeriod"/>
                </a:pPr>
                <a:r>
                  <a:rPr lang="ko-KR" altLang="en-US" dirty="0"/>
                  <a:t>해당 </a:t>
                </a:r>
                <a:r>
                  <a:rPr lang="en-US" altLang="ko-KR" dirty="0"/>
                  <a:t>Gradient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magnitude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direction</a:t>
                </a:r>
                <a:r>
                  <a:rPr lang="ko-KR" altLang="en-US" dirty="0"/>
                  <a:t>을 계산</a:t>
                </a:r>
                <a:endParaRPr lang="en-US" altLang="ko-KR" dirty="0"/>
              </a:p>
              <a:p>
                <a:pPr marL="914400" lvl="1" indent="-457200">
                  <a:buAutoNum type="arabicPeriod"/>
                </a:pPr>
                <a:r>
                  <a:rPr lang="ko-KR" altLang="en-US" dirty="0"/>
                  <a:t>이미지의 각 </a:t>
                </a:r>
                <a:r>
                  <a:rPr lang="en-US" altLang="ko-KR" dirty="0"/>
                  <a:t>pixel</a:t>
                </a:r>
                <a:r>
                  <a:rPr lang="ko-KR" altLang="en-US" dirty="0"/>
                  <a:t>을 돌며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Keypoint</a:t>
                </a:r>
                <a:r>
                  <a:rPr lang="ko-KR" altLang="en-US" dirty="0"/>
                  <a:t>로 탐색된 영역을 찾음</a:t>
                </a:r>
                <a:endParaRPr lang="en-US" altLang="ko-KR" dirty="0"/>
              </a:p>
              <a:p>
                <a:pPr marL="914400" lvl="1" indent="-457200">
                  <a:buAutoNum type="arabicPeriod"/>
                </a:pPr>
                <a:r>
                  <a:rPr lang="en-US" altLang="ko-KR" dirty="0" err="1"/>
                  <a:t>Keypoint</a:t>
                </a:r>
                <a:r>
                  <a:rPr lang="ko-KR" altLang="en-US" dirty="0"/>
                  <a:t> 주변 </a:t>
                </a:r>
                <a:r>
                  <a:rPr lang="en-US" altLang="ko-KR" dirty="0"/>
                  <a:t>16x16 </a:t>
                </a:r>
                <a:r>
                  <a:rPr lang="ko-KR" altLang="en-US" dirty="0"/>
                  <a:t>이웃 </a:t>
                </a:r>
                <a:r>
                  <a:rPr lang="en-US" altLang="ko-KR" dirty="0"/>
                  <a:t>pixel</a:t>
                </a:r>
                <a:r>
                  <a:rPr lang="ko-KR" altLang="en-US" dirty="0"/>
                  <a:t>을 확인해 </a:t>
                </a:r>
                <a:r>
                  <a:rPr lang="en-US" altLang="ko-KR" dirty="0"/>
                  <a:t>direction histogram</a:t>
                </a:r>
                <a:r>
                  <a:rPr lang="ko-KR" altLang="en-US" dirty="0"/>
                  <a:t>을 생성</a:t>
                </a:r>
                <a:endParaRPr lang="en-US" altLang="ko-KR" dirty="0"/>
              </a:p>
              <a:p>
                <a:pPr lvl="2">
                  <a:buFontTx/>
                  <a:buChar char="-"/>
                </a:pPr>
                <a:r>
                  <a:rPr lang="en-US" altLang="ko-KR" dirty="0"/>
                  <a:t>Direction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10</a:t>
                </a:r>
                <a:r>
                  <a:rPr lang="ko-KR" altLang="en-US" dirty="0"/>
                  <a:t>도 단위로 </a:t>
                </a:r>
                <a:r>
                  <a:rPr lang="en-US" altLang="ko-KR" dirty="0"/>
                  <a:t>36</a:t>
                </a:r>
                <a:r>
                  <a:rPr lang="ko-KR" altLang="en-US" dirty="0"/>
                  <a:t>등분 </a:t>
                </a:r>
                <a:r>
                  <a:rPr lang="en-US" altLang="ko-KR" dirty="0"/>
                  <a:t>(bin : 36)</a:t>
                </a:r>
              </a:p>
              <a:p>
                <a:pPr lvl="2">
                  <a:buFontTx/>
                  <a:buChar char="-"/>
                </a:pPr>
                <a:r>
                  <a:rPr lang="en-US" altLang="ko-KR" dirty="0"/>
                  <a:t>Magnitude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Gaussian weight</a:t>
                </a:r>
                <a:r>
                  <a:rPr lang="ko-KR" altLang="en-US" dirty="0"/>
                  <a:t>를 곱해준다</a:t>
                </a:r>
                <a:r>
                  <a:rPr lang="en-US" altLang="ko-KR" dirty="0"/>
                  <a:t>.</a:t>
                </a:r>
              </a:p>
              <a:p>
                <a:pPr marL="914400" lvl="1" indent="-457200">
                  <a:buAutoNum type="arabicPeriod"/>
                </a:pPr>
                <a:r>
                  <a:rPr lang="ko-KR" altLang="en-US" dirty="0"/>
                  <a:t>최대 </a:t>
                </a:r>
                <a:r>
                  <a:rPr lang="en-US" altLang="ko-KR" dirty="0"/>
                  <a:t>direction</a:t>
                </a:r>
                <a:r>
                  <a:rPr lang="ko-KR" altLang="en-US" dirty="0"/>
                  <a:t>을 해당 </a:t>
                </a:r>
                <a:r>
                  <a:rPr lang="en-US" altLang="ko-KR" dirty="0" err="1"/>
                  <a:t>keypoint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direction</a:t>
                </a:r>
                <a:r>
                  <a:rPr lang="ko-KR" altLang="en-US" dirty="0"/>
                  <a:t>으로 함</a:t>
                </a:r>
                <a:endParaRPr lang="en-US" altLang="ko-KR" dirty="0"/>
              </a:p>
              <a:p>
                <a:pPr marL="914400" lvl="1" indent="-457200">
                  <a:buAutoNum type="arabicPeriod"/>
                </a:pPr>
                <a:r>
                  <a:rPr lang="en-US" altLang="ko-KR" dirty="0"/>
                  <a:t>(</a:t>
                </a:r>
                <a:r>
                  <a:rPr lang="en-US" altLang="ko-KR" dirty="0" err="1"/>
                  <a:t>y,x,scale,direction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을 가진 </a:t>
                </a:r>
                <a:r>
                  <a:rPr lang="en-US" altLang="ko-KR" dirty="0" err="1"/>
                  <a:t>keypoint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배열을 생성</a:t>
                </a:r>
                <a:endParaRPr lang="en-US" altLang="ko-KR" dirty="0"/>
              </a:p>
              <a:p>
                <a:pPr marL="914400" lvl="1" indent="-457200">
                  <a:buAutoNum type="arabicPeriod"/>
                </a:pPr>
                <a:r>
                  <a:rPr lang="en-US" altLang="ko-KR" dirty="0" err="1"/>
                  <a:t>Keypoint</a:t>
                </a:r>
                <a:r>
                  <a:rPr lang="ko-KR" altLang="en-US" dirty="0"/>
                  <a:t>와 그 주변 </a:t>
                </a:r>
                <a:r>
                  <a:rPr lang="en-US" altLang="ko-KR" dirty="0"/>
                  <a:t>16x16 </a:t>
                </a:r>
                <a:r>
                  <a:rPr lang="ko-KR" altLang="en-US" dirty="0"/>
                  <a:t>이웃 </a:t>
                </a:r>
                <a:r>
                  <a:rPr lang="en-US" altLang="ko-KR" dirty="0"/>
                  <a:t>patch</a:t>
                </a:r>
                <a:r>
                  <a:rPr lang="ko-KR" altLang="en-US" dirty="0"/>
                  <a:t>를 회전시켜 추출</a:t>
                </a:r>
                <a:r>
                  <a:rPr lang="en-US" altLang="ko-KR" dirty="0"/>
                  <a:t>.</a:t>
                </a:r>
              </a:p>
              <a:p>
                <a:pPr marL="914400" lvl="1" indent="-457200">
                  <a:buAutoNum type="arabicPeriod"/>
                </a:pPr>
                <a:r>
                  <a:rPr lang="en-US" altLang="ko-KR" dirty="0"/>
                  <a:t>Patch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4x4 cell </a:t>
                </a:r>
                <a:r>
                  <a:rPr lang="ko-KR" altLang="en-US" dirty="0"/>
                  <a:t>단위로 잘라</a:t>
                </a:r>
                <a:r>
                  <a:rPr lang="en-US" altLang="ko-KR" dirty="0"/>
                  <a:t>, 8</a:t>
                </a:r>
                <a:r>
                  <a:rPr lang="ko-KR" altLang="en-US" dirty="0"/>
                  <a:t>개 </a:t>
                </a:r>
                <a:r>
                  <a:rPr lang="en-US" altLang="ko-KR" dirty="0"/>
                  <a:t>bin</a:t>
                </a:r>
                <a:r>
                  <a:rPr lang="ko-KR" altLang="en-US" dirty="0"/>
                  <a:t>을 가진 </a:t>
                </a:r>
                <a:r>
                  <a:rPr lang="en-US" altLang="ko-KR" dirty="0"/>
                  <a:t>histogram </a:t>
                </a:r>
                <a:r>
                  <a:rPr lang="ko-KR" altLang="en-US" dirty="0"/>
                  <a:t>생성</a:t>
                </a:r>
                <a:endParaRPr lang="en-US" altLang="ko-KR" dirty="0"/>
              </a:p>
              <a:p>
                <a:pPr marL="914400" lvl="1" indent="-457200">
                  <a:buAutoNum type="arabicPeriod"/>
                </a:pPr>
                <a:r>
                  <a:rPr lang="ko-KR" altLang="en-US" dirty="0"/>
                  <a:t>해당 </a:t>
                </a:r>
                <a:r>
                  <a:rPr lang="en-US" altLang="ko-KR" dirty="0"/>
                  <a:t>histogram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concatenate</a:t>
                </a:r>
              </a:p>
              <a:p>
                <a:pPr marL="914400" lvl="1" indent="-457200">
                  <a:buAutoNum type="arabicPeriod"/>
                </a:pPr>
                <a:r>
                  <a:rPr lang="en-US" altLang="ko-KR" dirty="0"/>
                  <a:t>0~1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normalize</a:t>
                </a:r>
                <a:r>
                  <a:rPr lang="ko-KR" altLang="en-US" dirty="0"/>
                  <a:t>후 </a:t>
                </a:r>
                <a:r>
                  <a:rPr lang="en-US" altLang="ko-KR" dirty="0"/>
                  <a:t>0.2 </a:t>
                </a:r>
                <a:r>
                  <a:rPr lang="ko-KR" altLang="en-US" dirty="0"/>
                  <a:t>미만인 값은 제거</a:t>
                </a:r>
                <a:r>
                  <a:rPr lang="en-US" altLang="ko-KR" dirty="0"/>
                  <a:t> -&gt; renormalize</a:t>
                </a:r>
              </a:p>
              <a:p>
                <a:pPr marL="914400" lvl="1" indent="-457200">
                  <a:buAutoNum type="arabicPeriod"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8780131-A543-4B9C-87C4-8CB5CF1BA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1" t="-2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300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SIFT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8780131-A543-4B9C-87C4-8CB5CF1BA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Gradient </a:t>
                </a:r>
                <a:r>
                  <a:rPr lang="ko-KR" altLang="en-US" b="1" dirty="0"/>
                  <a:t>계산</a:t>
                </a:r>
                <a:endParaRPr lang="en-US" altLang="ko-KR" b="1" dirty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−1, 0, 1</m:t>
                        </m:r>
                      </m:e>
                    </m:d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−1, 0, 1</m:t>
                            </m:r>
                          </m:e>
                        </m:d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이용해 </a:t>
                </a:r>
                <a:r>
                  <a:rPr lang="en-US" altLang="ko-KR" dirty="0"/>
                  <a:t>Gaussian blurring </a:t>
                </a:r>
                <a:r>
                  <a:rPr lang="ko-KR" altLang="en-US" dirty="0"/>
                  <a:t>하기 전 이미지의 </a:t>
                </a:r>
                <a:r>
                  <a:rPr lang="en-US" altLang="ko-KR" dirty="0"/>
                  <a:t>Gradient</a:t>
                </a:r>
                <a:r>
                  <a:rPr lang="ko-KR" altLang="en-US" dirty="0"/>
                  <a:t>를 계산</a:t>
                </a:r>
                <a:endParaRPr lang="en-US" altLang="ko-KR" dirty="0"/>
              </a:p>
              <a:p>
                <a:pPr lvl="1">
                  <a:buFontTx/>
                  <a:buChar char="-"/>
                </a:pPr>
                <a:r>
                  <a:rPr lang="en-US" altLang="ko-KR" dirty="0"/>
                  <a:t>filter2D </a:t>
                </a:r>
                <a:r>
                  <a:rPr lang="ko-KR" altLang="en-US" dirty="0"/>
                  <a:t>함수를 사용해 간단하게 계산</a:t>
                </a:r>
                <a:r>
                  <a:rPr lang="en-US" altLang="ko-KR" dirty="0"/>
                  <a:t>.</a:t>
                </a:r>
              </a:p>
              <a:p>
                <a:pPr lvl="1">
                  <a:buFontTx/>
                  <a:buChar char="-"/>
                </a:pPr>
                <a:r>
                  <a:rPr lang="en-US" altLang="ko-KR" dirty="0"/>
                  <a:t>(</a:t>
                </a:r>
                <a:r>
                  <a:rPr lang="ko-KR" altLang="en-US" dirty="0"/>
                  <a:t>이미지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자료형</a:t>
                </a:r>
                <a:r>
                  <a:rPr lang="en-US" altLang="ko-KR" dirty="0"/>
                  <a:t>, filter)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8780131-A543-4B9C-87C4-8CB5CF1BA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1" t="-1777" r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CB3B227-BEA1-4DA3-B686-947C3F13E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212" y="3429000"/>
            <a:ext cx="5439988" cy="288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0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SIFT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8780131-A543-4B9C-87C4-8CB5CF1BA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Magnitude</a:t>
                </a:r>
                <a:r>
                  <a:rPr lang="ko-KR" altLang="en-US" b="1" dirty="0"/>
                  <a:t>와 </a:t>
                </a:r>
                <a:r>
                  <a:rPr lang="en-US" altLang="ko-KR" b="1" dirty="0"/>
                  <a:t>direction </a:t>
                </a:r>
                <a:r>
                  <a:rPr lang="ko-KR" altLang="en-US" b="1" dirty="0"/>
                  <a:t>계산</a:t>
                </a:r>
                <a:endParaRPr lang="en-US" altLang="ko-KR" b="1" dirty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앞</m:t>
                    </m:r>
                  </m:oMath>
                </a14:m>
                <a:r>
                  <a:rPr lang="ko-KR" altLang="en-US" dirty="0"/>
                  <a:t>서 계산 된 </a:t>
                </a:r>
                <a:r>
                  <a:rPr lang="en-US" altLang="ko-KR" dirty="0"/>
                  <a:t>gradient</a:t>
                </a:r>
                <a:r>
                  <a:rPr lang="ko-KR" altLang="en-US" dirty="0"/>
                  <a:t>를 이용해 수행</a:t>
                </a:r>
                <a:r>
                  <a:rPr lang="en-US" altLang="ko-KR" dirty="0"/>
                  <a:t>.</a:t>
                </a:r>
              </a:p>
              <a:p>
                <a:pPr lvl="1">
                  <a:buFontTx/>
                  <a:buChar char="-"/>
                </a:pPr>
                <a:r>
                  <a:rPr lang="en-US" altLang="ko-KR" dirty="0"/>
                  <a:t>Magnitude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d>
                          <m:dPr>
                            <m:ctrl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>
                  <a:buFontTx/>
                  <a:buChar char="-"/>
                </a:pPr>
                <a:r>
                  <a:rPr lang="en-US" altLang="ko-KR" dirty="0"/>
                  <a:t>Direction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b="0" dirty="0"/>
              </a:p>
              <a:p>
                <a:pPr lvl="1">
                  <a:buFontTx/>
                  <a:buChar char="-"/>
                </a:pPr>
                <a:r>
                  <a:rPr lang="en-US" altLang="ko-KR" b="0" dirty="0"/>
                  <a:t>↓</a:t>
                </a:r>
                <a:r>
                  <a:rPr lang="ko-KR" altLang="en-US" b="0" dirty="0"/>
                  <a:t>한번만 하면 되는데 왜 여러 번 했는지 저도 이해가 </a:t>
                </a:r>
                <a:r>
                  <a:rPr lang="ko-KR" altLang="en-US" b="0" dirty="0" err="1"/>
                  <a:t>안가네요</a:t>
                </a:r>
                <a:r>
                  <a:rPr lang="en-US" altLang="ko-KR" dirty="0"/>
                  <a:t>.</a:t>
                </a:r>
                <a:endParaRPr lang="en-US" altLang="ko-KR" b="0" dirty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8780131-A543-4B9C-87C4-8CB5CF1BA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1" t="-1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98DC4A39-9EF4-4CB6-99ED-10FAF4496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689" y="3785008"/>
            <a:ext cx="6376221" cy="264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49591"/>
      </p:ext>
    </p:extLst>
  </p:cSld>
  <p:clrMapOvr>
    <a:masterClrMapping/>
  </p:clrMapOvr>
</p:sld>
</file>

<file path=ppt/theme/theme1.xml><?xml version="1.0" encoding="utf-8"?>
<a:theme xmlns:a="http://schemas.openxmlformats.org/drawingml/2006/main" name="MCL_theme_v4_Flat_r3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CL 4 Test">
      <a:majorFont>
        <a:latin typeface="Segoe UI"/>
        <a:ea typeface="맑은 고딕"/>
        <a:cs typeface=""/>
      </a:majorFont>
      <a:minorFont>
        <a:latin typeface="Segoe UI Emoj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L_theme_v4_Flat_r3" id="{26889AD8-8211-433A-AA46-A1160C3DF975}" vid="{6BA20E63-2188-46B7-9486-8A9769C0664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MCL_theme_v4_Flat_r3</Template>
  <TotalTime>69681</TotalTime>
  <Words>623</Words>
  <Application>Microsoft Office PowerPoint</Application>
  <PresentationFormat>화면 슬라이드 쇼(4:3)</PresentationFormat>
  <Paragraphs>118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Cambria</vt:lpstr>
      <vt:lpstr>Cambria Math</vt:lpstr>
      <vt:lpstr>MCL_theme_v4_Flat_r3</vt:lpstr>
      <vt:lpstr>Computer Graphics</vt:lpstr>
      <vt:lpstr>개요</vt:lpstr>
      <vt:lpstr>6주차 과제 리뷰</vt:lpstr>
      <vt:lpstr>6주차 과제 리뷰</vt:lpstr>
      <vt:lpstr>6주차 과제 리뷰</vt:lpstr>
      <vt:lpstr>SIFT</vt:lpstr>
      <vt:lpstr>SIFT</vt:lpstr>
      <vt:lpstr>SIFT</vt:lpstr>
      <vt:lpstr>SIFT</vt:lpstr>
      <vt:lpstr>SIFT</vt:lpstr>
      <vt:lpstr>SIFT</vt:lpstr>
      <vt:lpstr>SIFT</vt:lpstr>
      <vt:lpstr>SIFT</vt:lpstr>
      <vt:lpstr>SIFT</vt:lpstr>
      <vt:lpstr>SIFT</vt:lpstr>
      <vt:lpstr>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개인화된 시각 사전을 이용한 유치(幼稚) 단계 컴퓨터 비전 및 시각 비서 시스템 구현 Computerized Preschool Vision and Visual Secretary System Using Idiosyncratic Dictionary</dc:title>
  <dc:creator>Yeong Jun Koh</dc:creator>
  <cp:lastModifiedBy>전준식</cp:lastModifiedBy>
  <cp:revision>1849</cp:revision>
  <cp:lastPrinted>2017-11-29T14:39:10Z</cp:lastPrinted>
  <dcterms:created xsi:type="dcterms:W3CDTF">2015-03-23T04:10:52Z</dcterms:created>
  <dcterms:modified xsi:type="dcterms:W3CDTF">2019-11-09T13:29:23Z</dcterms:modified>
</cp:coreProperties>
</file>