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684" r:id="rId3"/>
    <p:sldId id="849" r:id="rId4"/>
    <p:sldId id="685" r:id="rId5"/>
    <p:sldId id="841" r:id="rId6"/>
    <p:sldId id="842" r:id="rId7"/>
    <p:sldId id="843" r:id="rId8"/>
    <p:sldId id="844" r:id="rId9"/>
    <p:sldId id="845" r:id="rId10"/>
    <p:sldId id="846" r:id="rId11"/>
    <p:sldId id="816" r:id="rId12"/>
    <p:sldId id="847" r:id="rId13"/>
    <p:sldId id="848" r:id="rId14"/>
    <p:sldId id="839" r:id="rId15"/>
    <p:sldId id="850" r:id="rId16"/>
    <p:sldId id="851" r:id="rId17"/>
    <p:sldId id="852" r:id="rId18"/>
    <p:sldId id="853" r:id="rId19"/>
    <p:sldId id="832" r:id="rId20"/>
    <p:sldId id="854" r:id="rId21"/>
    <p:sldId id="855" r:id="rId22"/>
    <p:sldId id="761" r:id="rId23"/>
    <p:sldId id="766" r:id="rId24"/>
    <p:sldId id="767" r:id="rId25"/>
    <p:sldId id="768" r:id="rId2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FF"/>
    <a:srgbClr val="00FFFF"/>
    <a:srgbClr val="5B9BD5"/>
    <a:srgbClr val="FF3399"/>
    <a:srgbClr val="8DE5E3"/>
    <a:srgbClr val="072A5F"/>
    <a:srgbClr val="009999"/>
    <a:srgbClr val="C6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75260" autoAdjust="0"/>
  </p:normalViewPr>
  <p:slideViewPr>
    <p:cSldViewPr snapToGrid="0" showGuides="1">
      <p:cViewPr varScale="1">
        <p:scale>
          <a:sx n="77" d="100"/>
          <a:sy n="77" d="100"/>
        </p:scale>
        <p:origin x="1170" y="90"/>
      </p:cViewPr>
      <p:guideLst>
        <p:guide orient="horz" pos="3158"/>
        <p:guide pos="2880"/>
      </p:guideLst>
    </p:cSldViewPr>
  </p:slideViewPr>
  <p:outlineViewPr>
    <p:cViewPr>
      <p:scale>
        <a:sx n="33" d="100"/>
        <a:sy n="33" d="100"/>
      </p:scale>
      <p:origin x="0" y="-76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6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350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F4F26D02-577D-497E-9EB7-C3FB23AA50BD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5B314495-C01A-455A-B33A-ED8A14287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9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983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035" y="2"/>
            <a:ext cx="3077125" cy="513883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268FB672-E9F7-4F81-A44E-F3B61DC34B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8733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6096"/>
            <a:ext cx="5679440" cy="4029789"/>
          </a:xfrm>
          <a:prstGeom prst="rect">
            <a:avLst/>
          </a:prstGeom>
        </p:spPr>
        <p:txBody>
          <a:bodyPr vert="horz" lIns="95070" tIns="47535" rIns="95070" bIns="4753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733"/>
            <a:ext cx="3075983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035" y="9720733"/>
            <a:ext cx="3077125" cy="51388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41B93B61-5AF7-405F-9080-7EBD9183E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5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7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6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5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0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1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84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14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35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일부를 못 찾은 이유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모든걸 오차 없이 찾을 순 없고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</a:t>
                </a:r>
                <a:r>
                  <a:rPr lang="ko-KR" altLang="en-US" dirty="0" smtClean="0"/>
                  <a:t>수를 </a:t>
                </a:r>
                <a:r>
                  <a:rPr lang="en-US" altLang="ko-KR" dirty="0" smtClean="0"/>
                  <a:t>Rule</a:t>
                </a:r>
                <a:r>
                  <a:rPr lang="ko-KR" altLang="en-US" dirty="0" smtClean="0"/>
                  <a:t>에 따르지 않아서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Octave = </a:t>
                </a:r>
                <a:r>
                  <a:rPr lang="en-US" altLang="ko-KR" b="0" i="0" smtClean="0">
                    <a:latin typeface="Cambria Math" panose="02040503050406030204" pitchFamily="18" charset="0"/>
                  </a:rPr>
                  <a:t>log_2⁡(min⁡(𝑤,ℎ) )  −2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64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4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다른이름으로</a:t>
            </a:r>
            <a:r>
              <a:rPr lang="ko-KR" altLang="en-US" baseline="0" dirty="0" smtClean="0"/>
              <a:t> 저장하면 </a:t>
            </a:r>
            <a:r>
              <a:rPr lang="en-US" altLang="ko-KR" baseline="0" dirty="0" smtClean="0"/>
              <a:t>pdf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저장할수있음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03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점수표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3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5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0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5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4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9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리뷰 내용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3B61-5AF7-405F-9080-7EBD9183E8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5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9554" y="3771721"/>
            <a:ext cx="8224894" cy="1002891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9554" y="1"/>
            <a:ext cx="8224894" cy="3560781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37820"/>
            <a:ext cx="6858000" cy="6706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4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6982" y="975768"/>
            <a:ext cx="8790038" cy="588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1" y="5594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6982" y="163288"/>
            <a:ext cx="8790038" cy="62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982" y="3940629"/>
            <a:ext cx="8790038" cy="608884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984173"/>
            <a:ext cx="7886700" cy="511629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875165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31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7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 userDrawn="1"/>
        </p:nvSpPr>
        <p:spPr>
          <a:xfrm>
            <a:off x="176982" y="6436255"/>
            <a:ext cx="8790038" cy="421747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982" y="975769"/>
            <a:ext cx="8790038" cy="546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982" y="1"/>
            <a:ext cx="8790038" cy="975769"/>
          </a:xfrm>
          <a:prstGeom prst="roundRect">
            <a:avLst>
              <a:gd name="adj" fmla="val 0"/>
            </a:avLst>
          </a:prstGeom>
          <a:solidFill>
            <a:srgbClr val="07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0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725966" y="1381225"/>
            <a:ext cx="4002965" cy="4807566"/>
          </a:xfrm>
        </p:spPr>
        <p:txBody>
          <a:bodyPr/>
          <a:lstStyle>
            <a:lvl1pPr latinLnBrk="0">
              <a:defRPr sz="2400" baseline="0">
                <a:latin typeface="+mn-ea"/>
                <a:ea typeface="+mn-ea"/>
              </a:defRPr>
            </a:lvl1pPr>
            <a:lvl2pPr latinLnBrk="0">
              <a:defRPr sz="2000" baseline="0">
                <a:latin typeface="+mn-ea"/>
                <a:ea typeface="+mn-ea"/>
              </a:defRPr>
            </a:lvl2pPr>
            <a:lvl3pPr latinLnBrk="0">
              <a:defRPr sz="1800" baseline="0">
                <a:latin typeface="+mn-ea"/>
                <a:ea typeface="+mn-ea"/>
              </a:defRPr>
            </a:lvl3pPr>
            <a:lvl4pPr latinLnBrk="0">
              <a:defRPr sz="1600" baseline="0">
                <a:latin typeface="+mn-ea"/>
                <a:ea typeface="+mn-ea"/>
              </a:defRPr>
            </a:lvl4pPr>
            <a:lvl5pPr latinLnBrk="0">
              <a:defRPr sz="140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5A1846-9D06-4FEA-A7ED-82305EC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5" y="191585"/>
            <a:ext cx="8284832" cy="6118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E04A4155-500E-4B43-990C-00B2CDBB4821}" type="datetime1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F445469-5EED-4876-A4A2-B7B9759161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920179"/>
            <a:ext cx="7772400" cy="589783"/>
          </a:xfrm>
        </p:spPr>
        <p:txBody>
          <a:bodyPr>
            <a:noAutofit/>
          </a:bodyPr>
          <a:lstStyle/>
          <a:p>
            <a:pPr latinLnBrk="0"/>
            <a:r>
              <a:rPr lang="en-US" altLang="ko-KR" sz="4800" dirty="0" smtClean="0">
                <a:latin typeface="Cambria" panose="02040503050406030204" pitchFamily="18" charset="0"/>
              </a:rPr>
              <a:t>Computer Graphics</a:t>
            </a:r>
            <a:endParaRPr lang="ko-KR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mbria" panose="02040503050406030204" pitchFamily="18" charset="0"/>
              </a:rPr>
              <a:t>Color histogram</a:t>
            </a:r>
            <a:endParaRPr lang="en-US" altLang="ko-KR" dirty="0">
              <a:latin typeface="Cambria" panose="02040503050406030204" pitchFamily="18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5308876"/>
            <a:ext cx="6858000" cy="7770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ambria" panose="02040503050406030204" pitchFamily="18" charset="0"/>
              </a:rPr>
              <a:t>Yeong Jun Koh</a:t>
            </a:r>
          </a:p>
          <a:p>
            <a:r>
              <a:rPr lang="en-US" altLang="ko-KR" sz="1600" dirty="0">
                <a:latin typeface="Cambria" panose="02040503050406030204" pitchFamily="18" charset="0"/>
              </a:rPr>
              <a:t>Department of Computer Science &amp; Engineering</a:t>
            </a:r>
          </a:p>
          <a:p>
            <a:r>
              <a:rPr lang="en-US" altLang="ko-KR" sz="1600" dirty="0" err="1">
                <a:latin typeface="Cambria" panose="02040503050406030204" pitchFamily="18" charset="0"/>
              </a:rPr>
              <a:t>Chungnam</a:t>
            </a:r>
            <a:r>
              <a:rPr lang="en-US" altLang="ko-KR" sz="1600" dirty="0">
                <a:latin typeface="Cambria" panose="02040503050406030204" pitchFamily="18" charset="0"/>
              </a:rPr>
              <a:t> National University</a:t>
            </a:r>
            <a:endParaRPr lang="ko-KR" alt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결과물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6" y="2125165"/>
            <a:ext cx="58864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Color histogram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 smtClean="0"/>
              <a:t>이미지의 각 </a:t>
            </a:r>
            <a:r>
              <a:rPr lang="en-US" altLang="ko-KR" dirty="0" smtClean="0"/>
              <a:t>Pixel color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counting </a:t>
            </a:r>
            <a:r>
              <a:rPr lang="ko-KR" altLang="en-US" dirty="0" smtClean="0"/>
              <a:t>한 것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35" y="3052611"/>
            <a:ext cx="4551123" cy="34133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0" y="2370302"/>
            <a:ext cx="4095652" cy="4095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5823" y="6488668"/>
            <a:ext cx="43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에 대한</a:t>
            </a:r>
            <a:r>
              <a:rPr lang="en-US" altLang="ko-KR" dirty="0"/>
              <a:t> </a:t>
            </a:r>
            <a:r>
              <a:rPr lang="en-US" altLang="ko-KR" dirty="0" smtClean="0"/>
              <a:t>Color histogram ( bin : 32 )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9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Color histogram</a:t>
            </a:r>
            <a:r>
              <a:rPr lang="ko-KR" altLang="en-US" b="1" dirty="0" smtClean="0"/>
              <a:t>을 이용한 </a:t>
            </a:r>
            <a:r>
              <a:rPr lang="en-US" altLang="ko-KR" b="1" dirty="0" smtClean="0"/>
              <a:t>tracking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Color histogram</a:t>
            </a:r>
            <a:r>
              <a:rPr lang="ko-KR" altLang="en-US" dirty="0" smtClean="0"/>
              <a:t>을 이용해 지정한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을 이미지에서 </a:t>
            </a:r>
            <a:r>
              <a:rPr lang="en-US" altLang="ko-KR" dirty="0" smtClean="0"/>
              <a:t>detection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일정한 크기의 </a:t>
            </a:r>
            <a:r>
              <a:rPr lang="en-US" altLang="ko-KR" dirty="0" smtClean="0"/>
              <a:t>Box(patch)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측정하는 것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Tracking</a:t>
            </a:r>
            <a:r>
              <a:rPr lang="ko-KR" altLang="en-US" dirty="0" smtClean="0"/>
              <a:t>에서 많이 사용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9" y="3785008"/>
            <a:ext cx="30480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44" y="3785008"/>
            <a:ext cx="3048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0505" y="6188791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Target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5677" y="618879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에서 찾아낸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2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 histogram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절차</a:t>
                </a:r>
                <a:endParaRPr lang="en-US" altLang="ko-KR" b="1" dirty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이미지에서 찾으려 하는 </a:t>
                </a:r>
                <a:r>
                  <a:rPr lang="en-US" altLang="ko-KR" dirty="0" smtClean="0"/>
                  <a:t>target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결정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en-US" altLang="ko-KR" dirty="0" smtClean="0"/>
                  <a:t>Target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color histogram</a:t>
                </a:r>
                <a:r>
                  <a:rPr lang="ko-KR" altLang="en-US" dirty="0" smtClean="0"/>
                  <a:t>을 구함</a:t>
                </a:r>
                <a:endParaRPr lang="en-US" altLang="ko-KR" dirty="0" smtClean="0"/>
              </a:p>
              <a:p>
                <a:pPr lvl="2">
                  <a:buFontTx/>
                  <a:buChar char="-"/>
                </a:pPr>
                <a:r>
                  <a:rPr lang="en-US" altLang="ko-KR" dirty="0" smtClean="0"/>
                  <a:t>Color</a:t>
                </a:r>
                <a:r>
                  <a:rPr lang="ko-KR" altLang="en-US" dirty="0" smtClean="0"/>
                  <a:t>의 구간을 나누어서 구한다</a:t>
                </a:r>
                <a:r>
                  <a:rPr lang="en-US" altLang="ko-KR" dirty="0" smtClean="0"/>
                  <a:t>. (ex) 0~31, 32~63 …</a:t>
                </a:r>
              </a:p>
              <a:p>
                <a:pPr lvl="2">
                  <a:buFontTx/>
                  <a:buChar char="-"/>
                </a:pPr>
                <a:r>
                  <a:rPr lang="ko-KR" altLang="en-US" dirty="0" smtClean="0"/>
                  <a:t>영역 전체에 </a:t>
                </a:r>
                <a:r>
                  <a:rPr lang="ko-KR" altLang="en-US" dirty="0"/>
                  <a:t>대한 </a:t>
                </a:r>
                <a:r>
                  <a:rPr lang="en-US" altLang="ko-KR" dirty="0"/>
                  <a:t>histogram</a:t>
                </a:r>
              </a:p>
              <a:p>
                <a:pPr lvl="2">
                  <a:buFontTx/>
                  <a:buChar char="-"/>
                </a:pPr>
                <a:r>
                  <a:rPr lang="ko-KR" altLang="en-US" dirty="0" smtClean="0"/>
                  <a:t>영역을 </a:t>
                </a:r>
                <a:r>
                  <a:rPr lang="en-US" altLang="ko-KR" dirty="0" smtClean="0"/>
                  <a:t>9</a:t>
                </a:r>
                <a:r>
                  <a:rPr lang="ko-KR" altLang="en-US" dirty="0"/>
                  <a:t>등분 한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에 대한 </a:t>
                </a:r>
                <a:r>
                  <a:rPr lang="en-US" altLang="ko-KR" dirty="0" smtClean="0"/>
                  <a:t>histogram</a:t>
                </a:r>
                <a:endParaRPr lang="en-US" altLang="ko-KR" dirty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이미지에서 </a:t>
                </a:r>
                <a:r>
                  <a:rPr lang="en-US" altLang="ko-KR" dirty="0" smtClean="0"/>
                  <a:t>target</a:t>
                </a:r>
                <a:r>
                  <a:rPr lang="ko-KR" altLang="en-US" dirty="0" smtClean="0"/>
                  <a:t>과 동일한 크기의 </a:t>
                </a:r>
                <a:r>
                  <a:rPr lang="en-US" altLang="ko-KR" dirty="0" smtClean="0"/>
                  <a:t>patch </a:t>
                </a:r>
                <a:r>
                  <a:rPr lang="ko-KR" altLang="en-US" dirty="0" smtClean="0"/>
                  <a:t>영역의 </a:t>
                </a:r>
                <a:r>
                  <a:rPr lang="en-US" altLang="ko-KR" dirty="0" smtClean="0"/>
                  <a:t>histogram</a:t>
                </a:r>
                <a:r>
                  <a:rPr lang="ko-KR" altLang="en-US" dirty="0" smtClean="0"/>
                  <a:t>을 구함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두 </a:t>
                </a:r>
                <a:r>
                  <a:rPr lang="en-US" altLang="ko-KR" dirty="0" smtClean="0"/>
                  <a:t>histogram</a:t>
                </a:r>
                <a:r>
                  <a:rPr lang="ko-KR" altLang="en-US" dirty="0" smtClean="0"/>
                  <a:t>의 거리를 구함</a:t>
                </a:r>
                <a:endParaRPr lang="en-US" altLang="ko-KR" dirty="0" smtClean="0"/>
              </a:p>
              <a:p>
                <a:pPr lvl="2">
                  <a:buFontTx/>
                  <a:buChar char="-"/>
                </a:pPr>
                <a:r>
                  <a:rPr lang="ko-KR" altLang="en-US" dirty="0" smtClean="0"/>
                  <a:t>단순 차이의 합을 이용하는 방법</a:t>
                </a:r>
                <a:endParaRPr lang="en-US" altLang="ko-KR" dirty="0" smtClean="0"/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smtClean="0"/>
                  <a:t>카이 제곱 </a:t>
                </a:r>
                <a:r>
                  <a:rPr lang="en-US" altLang="ko-KR" dirty="0" smtClean="0"/>
                  <a:t>(chi square)) </a:t>
                </a:r>
                <a:r>
                  <a:rPr lang="ko-KR" altLang="en-US" dirty="0" smtClean="0"/>
                  <a:t>등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거리가 최소가 되는 </a:t>
                </a:r>
                <a:r>
                  <a:rPr lang="en-US" altLang="ko-KR" dirty="0" smtClean="0"/>
                  <a:t>patch</a:t>
                </a:r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target</a:t>
                </a:r>
                <a:r>
                  <a:rPr lang="ko-KR" altLang="en-US" dirty="0" smtClean="0"/>
                  <a:t>으로 </a:t>
                </a:r>
                <a:r>
                  <a:rPr lang="en-US" altLang="ko-KR" dirty="0" smtClean="0"/>
                  <a:t>detection</a:t>
                </a:r>
              </a:p>
              <a:p>
                <a:pPr lvl="1">
                  <a:buFontTx/>
                  <a:buChar char="-"/>
                </a:pPr>
                <a:endParaRPr lang="en-US" altLang="ko-KR" dirty="0" smtClean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0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Target </a:t>
            </a:r>
            <a:r>
              <a:rPr lang="ko-KR" altLang="en-US" b="1" dirty="0" smtClean="0"/>
              <a:t>결정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 smtClean="0"/>
              <a:t>동영상에 사각형 형태로 추적할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을 결정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해당 사각 영역을 </a:t>
            </a:r>
            <a:r>
              <a:rPr lang="en-US" altLang="ko-KR" dirty="0" smtClean="0"/>
              <a:t>tracking</a:t>
            </a:r>
            <a:r>
              <a:rPr lang="ko-KR" altLang="en-US" dirty="0" smtClean="0"/>
              <a:t>하게 될 것 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동영상에서 사각 영역으로 선택할 수 있도록 해 두었음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46" y="3434279"/>
            <a:ext cx="30480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4" y="3434279"/>
            <a:ext cx="3048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7683" y="58194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선택 전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77305" y="58194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5" y="3436801"/>
            <a:ext cx="4075134" cy="30563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Target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color histogram </a:t>
            </a:r>
            <a:r>
              <a:rPr lang="ko-KR" altLang="en-US" b="1" dirty="0" smtClean="0"/>
              <a:t>계산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en-US" altLang="ko-KR" dirty="0" smtClean="0"/>
              <a:t>Target 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color histogram</a:t>
            </a:r>
            <a:r>
              <a:rPr lang="ko-KR" altLang="en-US" dirty="0" smtClean="0"/>
              <a:t>을 계산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B, G, R </a:t>
            </a:r>
            <a:r>
              <a:rPr lang="ko-KR" altLang="en-US" dirty="0" smtClean="0"/>
              <a:t>각각의 색상을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등분 하여 해당 되는 값에 </a:t>
            </a:r>
            <a:r>
              <a:rPr lang="en-US" altLang="ko-KR" dirty="0" smtClean="0"/>
              <a:t>count.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Count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histogram(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</a:t>
            </a:r>
            <a:r>
              <a:rPr lang="en-US" altLang="ko-KR" dirty="0" smtClean="0"/>
              <a:t>(concatenate)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전체에 대해 구하는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을 가진 </a:t>
            </a:r>
            <a:r>
              <a:rPr lang="en-US" altLang="ko-KR" dirty="0" smtClean="0"/>
              <a:t>histogram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9</a:t>
            </a:r>
            <a:r>
              <a:rPr lang="ko-KR" altLang="en-US" dirty="0" smtClean="0"/>
              <a:t>등분 하여 구하는 경우</a:t>
            </a:r>
            <a:r>
              <a:rPr lang="en-US" altLang="ko-KR" dirty="0" smtClean="0"/>
              <a:t>, 216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bin</a:t>
            </a:r>
            <a:r>
              <a:rPr lang="ko-KR" altLang="en-US" dirty="0" smtClean="0"/>
              <a:t>을 가진 </a:t>
            </a:r>
            <a:r>
              <a:rPr lang="en-US" altLang="ko-KR" dirty="0" smtClean="0"/>
              <a:t>histogram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18" y="3434279"/>
            <a:ext cx="4078498" cy="3058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2230" y="6493152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전체 </a:t>
            </a:r>
            <a:r>
              <a:rPr lang="en-US" altLang="ko-KR" dirty="0" smtClean="0"/>
              <a:t>Histogram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7728" y="6488668"/>
            <a:ext cx="18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등분 </a:t>
            </a:r>
            <a:r>
              <a:rPr lang="en-US" altLang="ko-KR" dirty="0" smtClean="0"/>
              <a:t>Histogram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6" y="3434277"/>
            <a:ext cx="4072519" cy="30543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18" y="3434278"/>
            <a:ext cx="4072519" cy="30543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이미지에서 </a:t>
            </a:r>
            <a:r>
              <a:rPr lang="en-US" altLang="ko-KR" b="1" dirty="0" smtClean="0"/>
              <a:t>patch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color histogram </a:t>
            </a:r>
            <a:r>
              <a:rPr lang="ko-KR" altLang="en-US" b="1" dirty="0" smtClean="0"/>
              <a:t>계산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 smtClean="0"/>
              <a:t>이미지에서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 크기와 동일한 </a:t>
            </a:r>
            <a:r>
              <a:rPr lang="en-US" altLang="ko-KR" dirty="0" smtClean="0"/>
              <a:t>patch size</a:t>
            </a:r>
            <a:r>
              <a:rPr lang="ko-KR" altLang="en-US" dirty="0" smtClean="0"/>
              <a:t>만큼 영역을 지정해 </a:t>
            </a:r>
            <a:r>
              <a:rPr lang="en-US" altLang="ko-KR" dirty="0" smtClean="0"/>
              <a:t>color histogram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target color histogram</a:t>
            </a:r>
            <a:r>
              <a:rPr lang="ko-KR" altLang="en-US" dirty="0" smtClean="0"/>
              <a:t>과의 거리가 최소가 되는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모든 영역에 대해 구하면 연산이 많아져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탐색된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근처 영역만 탐색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582230" y="6493152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전체 </a:t>
            </a:r>
            <a:r>
              <a:rPr lang="en-US" altLang="ko-KR" dirty="0" smtClean="0"/>
              <a:t>Histogram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7728" y="6488668"/>
            <a:ext cx="18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등분 </a:t>
            </a:r>
            <a:r>
              <a:rPr lang="en-US" altLang="ko-KR" dirty="0" smtClean="0"/>
              <a:t>Histogram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4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Histogram </a:t>
            </a:r>
            <a:r>
              <a:rPr lang="ko-KR" altLang="en-US" b="1" dirty="0" smtClean="0"/>
              <a:t>계산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B, G, R </a:t>
            </a:r>
            <a:r>
              <a:rPr lang="ko-KR" altLang="en-US" dirty="0" smtClean="0"/>
              <a:t>영역을 각각</a:t>
            </a:r>
            <a:r>
              <a:rPr lang="en-US" altLang="ko-KR" dirty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등분 한다고 가정</a:t>
            </a:r>
            <a:r>
              <a:rPr lang="en-US" altLang="ko-KR" dirty="0" smtClean="0"/>
              <a:t>. (32</a:t>
            </a:r>
            <a:r>
              <a:rPr lang="ko-KR" altLang="en-US" dirty="0" smtClean="0"/>
              <a:t>개의 값이 한 범위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각각 </a:t>
            </a:r>
            <a:r>
              <a:rPr lang="en-US" altLang="ko-KR" dirty="0" smtClean="0"/>
              <a:t>8x1 </a:t>
            </a:r>
            <a:r>
              <a:rPr lang="ko-KR" altLang="en-US" dirty="0" smtClean="0"/>
              <a:t>길이의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를 가짐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또는 그냥 길이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각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B,G,R </a:t>
            </a:r>
            <a:r>
              <a:rPr lang="ko-KR" altLang="en-US" dirty="0" smtClean="0"/>
              <a:t>값을 확인한다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해당 값이 어떤 범위의 값에 들어가는지 확인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위치의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하나 증가시킨다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np.bincount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B,G,R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histogram</a:t>
            </a:r>
            <a:r>
              <a:rPr lang="ko-KR" altLang="en-US" dirty="0" smtClean="0"/>
              <a:t>이 완성되면 세 </a:t>
            </a:r>
            <a:r>
              <a:rPr lang="en-US" altLang="ko-KR" dirty="0" smtClean="0"/>
              <a:t>histogram</a:t>
            </a:r>
            <a:r>
              <a:rPr lang="ko-KR" altLang="en-US" dirty="0" smtClean="0"/>
              <a:t>을 연결한다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np.concatenate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9</a:t>
            </a:r>
            <a:r>
              <a:rPr lang="ko-KR" altLang="en-US" dirty="0" smtClean="0"/>
              <a:t>등분으로 나누어 수행하는 경우</a:t>
            </a:r>
            <a:r>
              <a:rPr lang="en-US" altLang="ko-KR" dirty="0" smtClean="0"/>
              <a:t>, 1~4 </a:t>
            </a:r>
            <a:r>
              <a:rPr lang="ko-KR" altLang="en-US" dirty="0" smtClean="0"/>
              <a:t>과정을 </a:t>
            </a:r>
            <a:r>
              <a:rPr lang="en-US" altLang="ko-KR" dirty="0" smtClean="0"/>
              <a:t>9</a:t>
            </a:r>
            <a:r>
              <a:rPr lang="ko-KR" altLang="en-US" dirty="0" smtClean="0"/>
              <a:t>등분 된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각각에 대해 수행한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완성된 </a:t>
            </a:r>
            <a:r>
              <a:rPr lang="en-US" altLang="ko-KR" dirty="0" smtClean="0"/>
              <a:t>histogram</a:t>
            </a:r>
            <a:r>
              <a:rPr lang="ko-KR" altLang="en-US" dirty="0" smtClean="0"/>
              <a:t>을 모두 연결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84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histogram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Histogram distance </a:t>
                </a:r>
                <a:r>
                  <a:rPr lang="ko-KR" altLang="en-US" b="1" dirty="0" smtClean="0"/>
                  <a:t>계산</a:t>
                </a:r>
                <a:endParaRPr lang="en-US" altLang="ko-KR" b="1" dirty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두 </a:t>
                </a:r>
                <a:r>
                  <a:rPr lang="en-US" altLang="ko-KR" dirty="0" smtClean="0"/>
                  <a:t>Histogram</a:t>
                </a:r>
                <a:r>
                  <a:rPr lang="ko-KR" altLang="en-US" dirty="0" smtClean="0"/>
                  <a:t>에 대해 </a:t>
                </a:r>
                <a:r>
                  <a:rPr lang="en-US" altLang="ko-KR" dirty="0" err="1" smtClean="0"/>
                  <a:t>distanc</a:t>
                </a:r>
                <a:r>
                  <a:rPr lang="ko-KR" altLang="en-US" dirty="0" smtClean="0"/>
                  <a:t>를 구하는 방법은 여러가지가 존재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ko-KR" altLang="en-US" dirty="0" smtClean="0"/>
                  <a:t>과제에서는 </a:t>
                </a:r>
                <a:r>
                  <a:rPr lang="en-US" altLang="ko-KR" dirty="0" smtClean="0"/>
                  <a:t>Chi square </a:t>
                </a:r>
                <a:r>
                  <a:rPr lang="ko-KR" altLang="en-US" dirty="0" smtClean="0"/>
                  <a:t>방법 사용</a:t>
                </a:r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2400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Nan, </a:t>
                </a:r>
                <a:r>
                  <a:rPr lang="en-US" altLang="ko-KR" dirty="0" err="1" smtClean="0"/>
                  <a:t>inf</a:t>
                </a:r>
                <a:r>
                  <a:rPr lang="ko-KR" altLang="en-US" dirty="0" smtClean="0"/>
                  <a:t>와 같은 값에 대해서는 따로 처리 해 두었음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8780131-A543-4B9C-87C4-8CB5CF1BA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1" t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2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np.bincount</a:t>
            </a:r>
            <a:r>
              <a:rPr lang="en-US" altLang="ko-KR" b="1" dirty="0" smtClean="0"/>
              <a:t>(1d_array, </a:t>
            </a:r>
            <a:r>
              <a:rPr lang="en-US" altLang="ko-KR" b="1" dirty="0" err="1" smtClean="0"/>
              <a:t>minlength</a:t>
            </a:r>
            <a:r>
              <a:rPr lang="en-US" altLang="ko-KR" b="1" dirty="0" smtClean="0"/>
              <a:t> = 8)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1d_array : </a:t>
            </a:r>
            <a:r>
              <a:rPr lang="ko-KR" altLang="en-US" dirty="0" smtClean="0"/>
              <a:t>각 수가 몇 개 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할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차원 배열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b="1" dirty="0" smtClean="0"/>
              <a:t>다차원 </a:t>
            </a:r>
            <a:r>
              <a:rPr lang="en-US" altLang="ko-KR" b="1" dirty="0" smtClean="0"/>
              <a:t>array</a:t>
            </a:r>
            <a:r>
              <a:rPr lang="ko-KR" altLang="en-US" b="1" dirty="0" smtClean="0"/>
              <a:t>의 경우 </a:t>
            </a:r>
            <a:r>
              <a:rPr lang="en-US" altLang="ko-KR" b="1" dirty="0" err="1" smtClean="0"/>
              <a:t>array.flatten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으로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차원 화 </a:t>
            </a: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err="1" smtClean="0"/>
              <a:t>Minlength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최소 몇 개의 숫자를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할지 결정한다</a:t>
            </a:r>
            <a:r>
              <a:rPr lang="en-US" altLang="ko-KR" dirty="0" smtClean="0"/>
              <a:t>.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Ex) 8 : 0~7</a:t>
            </a:r>
            <a:r>
              <a:rPr lang="ko-KR" altLang="en-US" dirty="0" smtClean="0"/>
              <a:t>까지의 숫자가 각각 몇 개씩 있는지 </a:t>
            </a:r>
            <a:r>
              <a:rPr lang="en-US" altLang="ko-KR" dirty="0" smtClean="0"/>
              <a:t>Count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Return : 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[10, 20, 5, 3] : </a:t>
            </a:r>
            <a:r>
              <a:rPr lang="en-US" altLang="ko-KR" b="1" dirty="0" smtClean="0"/>
              <a:t>0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1</a:t>
            </a:r>
            <a:r>
              <a:rPr lang="en-US" altLang="ko-KR" dirty="0" smtClean="0"/>
              <a:t> : 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2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45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836B-44A0-4FEB-9269-1F838BC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A5D5-A1C0-43A1-BE19-C0E0104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SIFT</a:t>
            </a:r>
            <a:r>
              <a:rPr lang="ko-KR" altLang="en-US" dirty="0" smtClean="0"/>
              <a:t>의 전반부 구현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Color Histogram</a:t>
            </a:r>
            <a:r>
              <a:rPr lang="ko-KR" altLang="en-US" dirty="0" smtClean="0"/>
              <a:t>을 이용한</a:t>
            </a:r>
            <a:r>
              <a:rPr lang="en-US" altLang="ko-KR" dirty="0"/>
              <a:t> </a:t>
            </a:r>
            <a:r>
              <a:rPr lang="en-US" altLang="ko-KR" dirty="0" smtClean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2800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np.concatenate</a:t>
            </a:r>
            <a:r>
              <a:rPr lang="en-US" altLang="ko-KR" b="1" dirty="0" smtClean="0"/>
              <a:t>((arr1, arr2, …), axis = 0)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(arr1, arr2, …) : </a:t>
            </a:r>
            <a:r>
              <a:rPr lang="ko-KR" altLang="en-US" dirty="0" smtClean="0"/>
              <a:t>이어 붙일 배열 목록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axis : </a:t>
            </a:r>
            <a:r>
              <a:rPr lang="ko-KR" altLang="en-US" dirty="0" smtClean="0"/>
              <a:t>연결할 기준 축 결정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0 : </a:t>
            </a:r>
            <a:r>
              <a:rPr lang="ko-KR" altLang="en-US" dirty="0" smtClean="0"/>
              <a:t>행으로 이어 붙임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1 : </a:t>
            </a:r>
            <a:r>
              <a:rPr lang="ko-KR" altLang="en-US" dirty="0" err="1" smtClean="0"/>
              <a:t>열으로</a:t>
            </a:r>
            <a:r>
              <a:rPr lang="ko-KR" altLang="en-US" dirty="0" smtClean="0"/>
              <a:t> 이어 붙임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가 대상일 경우 </a:t>
            </a:r>
            <a:r>
              <a:rPr lang="en-US" altLang="ko-KR" dirty="0" smtClean="0"/>
              <a:t>axis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Return : </a:t>
            </a:r>
            <a:r>
              <a:rPr lang="ko-KR" altLang="en-US" dirty="0" smtClean="0"/>
              <a:t>연결된 </a:t>
            </a:r>
            <a:r>
              <a:rPr lang="en-US" altLang="ko-KR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8400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결과</a:t>
            </a:r>
            <a:endParaRPr lang="en-US" altLang="ko-KR" b="1" dirty="0"/>
          </a:p>
          <a:p>
            <a:pPr lvl="1">
              <a:buFontTx/>
              <a:buChar char="-"/>
            </a:pPr>
            <a:r>
              <a:rPr lang="ko-KR" altLang="en-US" dirty="0" smtClean="0"/>
              <a:t>다음과 같이 </a:t>
            </a:r>
            <a:r>
              <a:rPr lang="en-US" altLang="ko-KR" dirty="0" smtClean="0"/>
              <a:t>Tracking</a:t>
            </a:r>
            <a:r>
              <a:rPr lang="ko-KR" altLang="en-US" dirty="0" smtClean="0"/>
              <a:t>이 이루어진다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속도는 영상과 같이 빠르지 않음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outp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94408" y="3035388"/>
            <a:ext cx="4355186" cy="32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06" y="1381225"/>
            <a:ext cx="8276010" cy="4807566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과제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Color histogram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tracking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Patch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분할 </a:t>
            </a:r>
            <a:r>
              <a:rPr lang="ko-KR" altLang="en-US" b="1" dirty="0" smtClean="0"/>
              <a:t>두 경우 모두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Color histogram </a:t>
            </a:r>
            <a:r>
              <a:rPr lang="ko-KR" altLang="en-US" dirty="0" smtClean="0"/>
              <a:t>계산 구현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Histogram </a:t>
            </a:r>
            <a:r>
              <a:rPr lang="ko-KR" altLang="en-US" dirty="0" smtClean="0"/>
              <a:t>사이의 거리를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거리가 최소가 되는 영역의 좌표를 반환하는 함수 구현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1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보고서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b="1" dirty="0" smtClean="0"/>
              <a:t>내용 </a:t>
            </a:r>
            <a:r>
              <a:rPr lang="en-US" altLang="ko-KR" b="1" dirty="0" smtClean="0"/>
              <a:t>: 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구현 내용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 내용 및 방법에 대한 설명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본인이 구현한 방법을 선택한 이유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느낀 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어려운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느낀 점</a:t>
            </a:r>
            <a:endParaRPr lang="en-US" altLang="ko-KR" dirty="0" smtClean="0"/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과제 난이도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개인적으로 생각하는 난이도 및 이유</a:t>
            </a:r>
            <a:endParaRPr lang="en-US" altLang="ko-KR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b="1" dirty="0" smtClean="0"/>
              <a:t>.pdf </a:t>
            </a:r>
            <a:r>
              <a:rPr lang="ko-KR" altLang="en-US" b="1" dirty="0" smtClean="0"/>
              <a:t>파일로 저장해 제출</a:t>
            </a:r>
            <a:endParaRPr lang="en-US" altLang="ko-KR" b="1" dirty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b="1" dirty="0" smtClean="0"/>
              <a:t>파일이름 </a:t>
            </a:r>
            <a:r>
              <a:rPr lang="en-US" altLang="ko-KR" b="1" dirty="0" smtClean="0"/>
              <a:t>: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altLang="ko-KR" b="1" dirty="0" smtClean="0"/>
              <a:t>20xxxxxxx_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_7</a:t>
            </a:r>
            <a:r>
              <a:rPr lang="ko-KR" altLang="en-US" b="1" dirty="0" smtClean="0"/>
              <a:t>주차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과제</a:t>
            </a:r>
            <a:r>
              <a:rPr lang="en-US" altLang="ko-KR" b="1" dirty="0" smtClean="0"/>
              <a:t>.pdf</a:t>
            </a:r>
            <a:endParaRPr lang="en-US" altLang="ko-KR" b="1" dirty="0"/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0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smtClean="0"/>
              <a:t>제출기한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추가 제출 기한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10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9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</a:t>
            </a:r>
            <a:r>
              <a:rPr lang="en-US" altLang="ko-KR" dirty="0"/>
              <a:t>1</a:t>
            </a:r>
            <a:r>
              <a:rPr lang="ko-KR" altLang="en-US" dirty="0"/>
              <a:t>점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20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40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-4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50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과제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-5</a:t>
            </a:r>
            <a:r>
              <a:rPr lang="ko-KR" altLang="en-US" dirty="0" smtClean="0"/>
              <a:t>점</a:t>
            </a:r>
            <a:r>
              <a:rPr lang="en-US" altLang="ko-KR" dirty="0"/>
              <a:t>)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점수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점수 </a:t>
            </a:r>
            <a:r>
              <a:rPr lang="en-US" altLang="ko-KR" dirty="0" smtClean="0"/>
              <a:t>-6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smtClean="0"/>
              <a:t>Color histogram</a:t>
            </a:r>
            <a:r>
              <a:rPr lang="ko-KR" altLang="en-US" b="1" dirty="0" smtClean="0"/>
              <a:t>을 이용한 </a:t>
            </a:r>
            <a:r>
              <a:rPr lang="en-US" altLang="ko-KR" b="1" dirty="0" smtClean="0"/>
              <a:t>tracking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endParaRPr lang="en-US" altLang="ko-KR" b="1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채점 </a:t>
            </a:r>
            <a:r>
              <a:rPr lang="ko-KR" altLang="en-US" b="1" dirty="0"/>
              <a:t>기준 </a:t>
            </a:r>
            <a:endParaRPr lang="en-US" altLang="ko-KR" b="1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Tracking</a:t>
            </a:r>
            <a:r>
              <a:rPr lang="ko-KR" altLang="en-US" dirty="0" smtClean="0"/>
              <a:t>이 잘 이루어지는가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dirty="0" smtClean="0"/>
              <a:t>Histogram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구하는 과정을 이미지 단위로 수행하였는가 등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제출 </a:t>
            </a:r>
            <a:r>
              <a:rPr lang="ko-KR" altLang="en-US" b="1" dirty="0"/>
              <a:t>파일 </a:t>
            </a:r>
            <a:endParaRPr lang="en-US" altLang="ko-KR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my_hist.py, ball.wmv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.</a:t>
            </a:r>
            <a:r>
              <a:rPr lang="en-US" altLang="ko-KR" dirty="0"/>
              <a:t>pdf </a:t>
            </a:r>
            <a:r>
              <a:rPr lang="ko-KR" altLang="en-US" dirty="0"/>
              <a:t>보고서 파일 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위의 파일을 압축해서 </a:t>
            </a:r>
            <a:r>
              <a:rPr lang="en-US" altLang="ko-KR" dirty="0"/>
              <a:t>[</a:t>
            </a:r>
            <a:r>
              <a:rPr lang="en-US" altLang="ko-KR" dirty="0" smtClean="0"/>
              <a:t>20xxxxxxx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 smtClean="0"/>
              <a:t>_7</a:t>
            </a:r>
            <a:r>
              <a:rPr lang="ko-KR" altLang="en-US" dirty="0" smtClean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.</a:t>
            </a:r>
            <a:r>
              <a:rPr lang="en-US" altLang="ko-KR" dirty="0" smtClean="0"/>
              <a:t>zip]</a:t>
            </a:r>
            <a:r>
              <a:rPr lang="ko-KR" altLang="en-US" dirty="0" smtClean="0"/>
              <a:t>으로 </a:t>
            </a:r>
            <a:r>
              <a:rPr lang="ko-KR" altLang="en-US" dirty="0"/>
              <a:t>제출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0E06D7-44F2-41AC-AAE0-7BE62BB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4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836B-44A0-4FEB-9269-1F838BC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A5D5-A1C0-43A1-BE19-C0E01047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강의 중간평가 해주세요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기간 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통합정보시스템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수강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학사행정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성적정보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-&gt; </a:t>
            </a:r>
            <a:r>
              <a:rPr lang="ko-KR" altLang="en-US" dirty="0" smtClean="0"/>
              <a:t>수강과목 강의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8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초기 설정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초기 </a:t>
            </a:r>
            <a:r>
              <a:rPr lang="en-US" altLang="ko-KR" dirty="0" smtClean="0"/>
              <a:t>sigma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scale step </a:t>
            </a:r>
            <a:r>
              <a:rPr lang="ko-KR" altLang="en-US" dirty="0" smtClean="0"/>
              <a:t>등 수행에 필요한 값 설정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Gaussian pyramid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에서 사용할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를 미리 설정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Image shape</a:t>
            </a:r>
            <a:r>
              <a:rPr lang="ko-KR" altLang="en-US" dirty="0" smtClean="0"/>
              <a:t>를 참조하기 위한 </a:t>
            </a:r>
            <a:r>
              <a:rPr lang="en-US" altLang="ko-KR" dirty="0" smtClean="0"/>
              <a:t>resize </a:t>
            </a:r>
            <a:r>
              <a:rPr lang="ko-KR" altLang="en-US" dirty="0" smtClean="0"/>
              <a:t>미리 수행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16" y="3050237"/>
            <a:ext cx="8267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Gaussian pyramid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Sigma </a:t>
            </a:r>
            <a:r>
              <a:rPr lang="ko-KR" altLang="en-US" dirty="0" smtClean="0"/>
              <a:t>값은 미리 저장해둔 값을 이용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Kernel 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 *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(4 * sigma + 0.5) + 1</a:t>
            </a:r>
            <a:r>
              <a:rPr lang="ko-KR" altLang="en-US" dirty="0" smtClean="0"/>
              <a:t>과 같이 사용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반드시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의 이미지에서 </a:t>
            </a:r>
            <a:r>
              <a:rPr lang="en-US" altLang="ko-KR" dirty="0" smtClean="0"/>
              <a:t>blur</a:t>
            </a:r>
            <a:r>
              <a:rPr lang="ko-KR" altLang="en-US" dirty="0" smtClean="0"/>
              <a:t>를 수행 후 </a:t>
            </a:r>
            <a:r>
              <a:rPr lang="en-US" altLang="ko-KR" dirty="0" smtClean="0"/>
              <a:t>resize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6" y="2937809"/>
            <a:ext cx="83724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DoG</a:t>
            </a:r>
            <a:r>
              <a:rPr lang="en-US" altLang="ko-KR" b="1" dirty="0" smtClean="0"/>
              <a:t>(Difference of Gaussian) </a:t>
            </a:r>
            <a:r>
              <a:rPr lang="ko-KR" altLang="en-US" b="1" dirty="0" smtClean="0"/>
              <a:t>이미지 생성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단순히 같은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의 두 </a:t>
            </a:r>
            <a:r>
              <a:rPr lang="en-US" altLang="ko-KR" dirty="0" smtClean="0"/>
              <a:t>Gaussian 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차연산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이미지의 수가 하나 줄어든다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91" y="2739612"/>
            <a:ext cx="6715620" cy="29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Local extrema &amp; </a:t>
            </a:r>
            <a:r>
              <a:rPr lang="en-US" altLang="ko-KR" b="1" dirty="0" err="1" smtClean="0"/>
              <a:t>thresholding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같은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의 인접한 세 </a:t>
            </a:r>
            <a:r>
              <a:rPr lang="en-US" altLang="ko-KR" dirty="0" err="1" smtClean="0"/>
              <a:t>DoG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이미지를 대상으로 비교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3x3x3 </a:t>
            </a:r>
            <a:r>
              <a:rPr lang="ko-KR" altLang="en-US" dirty="0" smtClean="0"/>
              <a:t>영역에서 최소</a:t>
            </a:r>
            <a:r>
              <a:rPr lang="en-US" altLang="ko-KR" dirty="0"/>
              <a:t> </a:t>
            </a:r>
            <a:r>
              <a:rPr lang="ko-KR" altLang="en-US" dirty="0" smtClean="0"/>
              <a:t>혹은 최대인지 확인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최소나 최대라면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thresholding</a:t>
            </a:r>
            <a:r>
              <a:rPr lang="ko-KR" altLang="en-US" dirty="0" smtClean="0"/>
              <a:t>을 위한 미분 먼저 수행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2838450"/>
            <a:ext cx="7086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Local extrema &amp; </a:t>
            </a:r>
            <a:r>
              <a:rPr lang="en-US" altLang="ko-KR" b="1" dirty="0" err="1" smtClean="0"/>
              <a:t>thresholding</a:t>
            </a: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미분 값을 토대로</a:t>
            </a:r>
            <a:r>
              <a:rPr lang="en-US" altLang="ko-KR" dirty="0"/>
              <a:t> </a:t>
            </a:r>
            <a:r>
              <a:rPr lang="en-US" altLang="ko-KR" dirty="0" err="1" smtClean="0"/>
              <a:t>xhat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Dxhat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en-US" altLang="ko-KR" dirty="0" err="1" smtClean="0"/>
              <a:t>Dxhat</a:t>
            </a:r>
            <a:r>
              <a:rPr lang="ko-KR" altLang="en-US" dirty="0" smtClean="0"/>
              <a:t>의 절댓값으로 </a:t>
            </a:r>
            <a:r>
              <a:rPr lang="en-US" altLang="ko-KR" dirty="0" smtClean="0"/>
              <a:t>low contrast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True location </a:t>
            </a:r>
            <a:r>
              <a:rPr lang="ko-KR" altLang="en-US" dirty="0" smtClean="0"/>
              <a:t>까지의 거리가 너무 먼 </a:t>
            </a:r>
            <a:r>
              <a:rPr lang="en-US" altLang="ko-KR" dirty="0" smtClean="0"/>
              <a:t>extrema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Determinant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trace</a:t>
            </a:r>
            <a:r>
              <a:rPr lang="ko-KR" altLang="en-US" dirty="0" smtClean="0"/>
              <a:t>를 구해 </a:t>
            </a:r>
            <a:r>
              <a:rPr lang="en-US" altLang="ko-KR" dirty="0" smtClean="0"/>
              <a:t>edge response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3227670"/>
            <a:ext cx="7515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E9B97-686A-4640-A2A2-5D0C5EB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리뷰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80131-A543-4B9C-87C4-8CB5CF1B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Keypoint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0" y="1813580"/>
            <a:ext cx="7210425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6799" y="1991638"/>
            <a:ext cx="450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좌표를 원본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맞춰줌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Scale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blurring</a:t>
            </a:r>
            <a:r>
              <a:rPr lang="ko-KR" altLang="en-US" dirty="0" smtClean="0"/>
              <a:t>에 사용한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81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_theme_v4_Flat_r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L 4 Test">
      <a:majorFont>
        <a:latin typeface="Segoe UI"/>
        <a:ea typeface="맑은 고딕"/>
        <a:cs typeface=""/>
      </a:majorFont>
      <a:minorFont>
        <a:latin typeface="Segoe UI Emoj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L_theme_v4_Flat_r3" id="{26889AD8-8211-433A-AA46-A1160C3DF975}" vid="{6BA20E63-2188-46B7-9486-8A9769C0664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MCL_theme_v4_Flat_r3</Template>
  <TotalTime>69041</TotalTime>
  <Words>1148</Words>
  <Application>Microsoft Office PowerPoint</Application>
  <PresentationFormat>화면 슬라이드 쇼(4:3)</PresentationFormat>
  <Paragraphs>213</Paragraphs>
  <Slides>25</Slides>
  <Notes>25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Cambria</vt:lpstr>
      <vt:lpstr>Cambria Math</vt:lpstr>
      <vt:lpstr>Segoe UI Emoji</vt:lpstr>
      <vt:lpstr>MCL_theme_v4_Flat_r3</vt:lpstr>
      <vt:lpstr>Computer Graphics</vt:lpstr>
      <vt:lpstr>개요</vt:lpstr>
      <vt:lpstr>개요</vt:lpstr>
      <vt:lpstr>6주차 과제 리뷰</vt:lpstr>
      <vt:lpstr>6주차 과제 리뷰</vt:lpstr>
      <vt:lpstr>6주차 과제 리뷰</vt:lpstr>
      <vt:lpstr>6주차 과제 리뷰</vt:lpstr>
      <vt:lpstr>6주차 과제 리뷰</vt:lpstr>
      <vt:lpstr>6주차 과제 리뷰</vt:lpstr>
      <vt:lpstr>6주차 과제 리뷰</vt:lpstr>
      <vt:lpstr>Color histogram</vt:lpstr>
      <vt:lpstr>Color histogram</vt:lpstr>
      <vt:lpstr>Color histogram</vt:lpstr>
      <vt:lpstr>Color histogram</vt:lpstr>
      <vt:lpstr>Color histogram</vt:lpstr>
      <vt:lpstr>Color histogram</vt:lpstr>
      <vt:lpstr>Color histogram</vt:lpstr>
      <vt:lpstr>Color histogram</vt:lpstr>
      <vt:lpstr>내장 함수</vt:lpstr>
      <vt:lpstr>내장 함수</vt:lpstr>
      <vt:lpstr>Color histogram</vt:lpstr>
      <vt:lpstr>과제</vt:lpstr>
      <vt:lpstr>과제</vt:lpstr>
      <vt:lpstr>과제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개인화된 시각 사전을 이용한 유치(幼稚) 단계 컴퓨터 비전 및 시각 비서 시스템 구현 Computerized Preschool Vision and Visual Secretary System Using Idiosyncratic Dictionary</dc:title>
  <dc:creator>Yeong Jun Koh</dc:creator>
  <cp:lastModifiedBy>고영준</cp:lastModifiedBy>
  <cp:revision>1823</cp:revision>
  <cp:lastPrinted>2017-11-29T14:39:10Z</cp:lastPrinted>
  <dcterms:created xsi:type="dcterms:W3CDTF">2015-03-23T04:10:52Z</dcterms:created>
  <dcterms:modified xsi:type="dcterms:W3CDTF">2019-11-05T05:53:39Z</dcterms:modified>
</cp:coreProperties>
</file>