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8"/>
  </p:notesMasterIdLst>
  <p:handoutMasterIdLst>
    <p:handoutMasterId r:id="rId39"/>
  </p:handoutMasterIdLst>
  <p:sldIdLst>
    <p:sldId id="297" r:id="rId2"/>
    <p:sldId id="298" r:id="rId3"/>
    <p:sldId id="299" r:id="rId4"/>
    <p:sldId id="300" r:id="rId5"/>
    <p:sldId id="301" r:id="rId6"/>
    <p:sldId id="344" r:id="rId7"/>
    <p:sldId id="302" r:id="rId8"/>
    <p:sldId id="303" r:id="rId9"/>
    <p:sldId id="304" r:id="rId10"/>
    <p:sldId id="305" r:id="rId11"/>
    <p:sldId id="306" r:id="rId12"/>
    <p:sldId id="307" r:id="rId13"/>
    <p:sldId id="334" r:id="rId14"/>
    <p:sldId id="337" r:id="rId15"/>
    <p:sldId id="309" r:id="rId16"/>
    <p:sldId id="313" r:id="rId17"/>
    <p:sldId id="314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5" r:id="rId27"/>
    <p:sldId id="345" r:id="rId28"/>
    <p:sldId id="326" r:id="rId29"/>
    <p:sldId id="339" r:id="rId30"/>
    <p:sldId id="341" r:id="rId31"/>
    <p:sldId id="342" r:id="rId32"/>
    <p:sldId id="324" r:id="rId33"/>
    <p:sldId id="338" r:id="rId34"/>
    <p:sldId id="327" r:id="rId35"/>
    <p:sldId id="328" r:id="rId36"/>
    <p:sldId id="330" r:id="rId37"/>
  </p:sldIdLst>
  <p:sldSz cx="12192000" cy="6858000"/>
  <p:notesSz cx="6858000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010B1-E4A5-4BA4-867E-6D80A6751B3D}" v="2" dt="2024-04-03T19:53:25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92" y="1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notesViewPr>
    <p:cSldViewPr>
      <p:cViewPr varScale="1">
        <p:scale>
          <a:sx n="70" d="100"/>
          <a:sy n="70" d="100"/>
        </p:scale>
        <p:origin x="-2814" y="-114"/>
      </p:cViewPr>
      <p:guideLst>
        <p:guide orient="horz" pos="286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arne Stroustrup" userId="feda092f62fc381e" providerId="LiveId" clId="{885010B1-E4A5-4BA4-867E-6D80A6751B3D}"/>
    <pc:docChg chg="custSel addSld delSld modSld">
      <pc:chgData name="Bjarne Stroustrup" userId="feda092f62fc381e" providerId="LiveId" clId="{885010B1-E4A5-4BA4-867E-6D80A6751B3D}" dt="2024-04-03T19:53:26.763" v="57"/>
      <pc:docMkLst>
        <pc:docMk/>
      </pc:docMkLst>
      <pc:sldChg chg="addSp modSp mod modNotes">
        <pc:chgData name="Bjarne Stroustrup" userId="feda092f62fc381e" providerId="LiveId" clId="{885010B1-E4A5-4BA4-867E-6D80A6751B3D}" dt="2024-04-03T19:53:26.763" v="57"/>
        <pc:sldMkLst>
          <pc:docMk/>
          <pc:sldMk cId="0" sldId="297"/>
        </pc:sldMkLst>
        <pc:spChg chg="add mod">
          <ac:chgData name="Bjarne Stroustrup" userId="feda092f62fc381e" providerId="LiveId" clId="{885010B1-E4A5-4BA4-867E-6D80A6751B3D}" dt="2024-04-03T19:53:26.763" v="57"/>
          <ac:spMkLst>
            <pc:docMk/>
            <pc:sldMk cId="0" sldId="297"/>
            <ac:spMk id="2" creationId="{BB91F6C0-2E62-2319-0E2B-8B205B3D3165}"/>
          </ac:spMkLst>
        </pc:spChg>
      </pc:sldChg>
      <pc:sldChg chg="modSp mod">
        <pc:chgData name="Bjarne Stroustrup" userId="feda092f62fc381e" providerId="LiveId" clId="{885010B1-E4A5-4BA4-867E-6D80A6751B3D}" dt="2024-03-29T18:29:59.846" v="55" actId="20577"/>
        <pc:sldMkLst>
          <pc:docMk/>
          <pc:sldMk cId="0" sldId="298"/>
        </pc:sldMkLst>
        <pc:spChg chg="mod">
          <ac:chgData name="Bjarne Stroustrup" userId="feda092f62fc381e" providerId="LiveId" clId="{885010B1-E4A5-4BA4-867E-6D80A6751B3D}" dt="2024-03-29T18:29:59.846" v="55" actId="20577"/>
          <ac:spMkLst>
            <pc:docMk/>
            <pc:sldMk cId="0" sldId="298"/>
            <ac:spMk id="6148" creationId="{83968AB9-62CB-2287-E41E-92A49F732A5D}"/>
          </ac:spMkLst>
        </pc:spChg>
      </pc:sldChg>
      <pc:sldChg chg="modSp new del mod">
        <pc:chgData name="Bjarne Stroustrup" userId="feda092f62fc381e" providerId="LiveId" clId="{885010B1-E4A5-4BA4-867E-6D80A6751B3D}" dt="2024-03-29T17:50:56.242" v="37" actId="2696"/>
        <pc:sldMkLst>
          <pc:docMk/>
          <pc:sldMk cId="1070043724" sldId="346"/>
        </pc:sldMkLst>
        <pc:spChg chg="mod">
          <ac:chgData name="Bjarne Stroustrup" userId="feda092f62fc381e" providerId="LiveId" clId="{885010B1-E4A5-4BA4-867E-6D80A6751B3D}" dt="2024-03-29T17:49:39.658" v="36" actId="20577"/>
          <ac:spMkLst>
            <pc:docMk/>
            <pc:sldMk cId="1070043724" sldId="346"/>
            <ac:spMk id="2" creationId="{9450F3D7-F7D4-37AA-ED61-A1DB203D92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2362C80-B24D-D88A-A7E7-D6979FC1FA9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A447E41-25C8-A299-148B-406073C0FD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9D71B113-D0AD-AA58-6EAC-430BAEB9A0A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34BC471A-B25D-74BF-B745-1619FAD44B2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FBC44A1-EB77-4271-9A0C-2A7EB5BF34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>
            <a:extLst>
              <a:ext uri="{FF2B5EF4-FFF2-40B4-BE49-F238E27FC236}">
                <a16:creationId xmlns:a16="http://schemas.microsoft.com/office/drawing/2014/main" id="{F3C07C99-4047-730B-8FAE-34B9B0D4A2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027">
            <a:extLst>
              <a:ext uri="{FF2B5EF4-FFF2-40B4-BE49-F238E27FC236}">
                <a16:creationId xmlns:a16="http://schemas.microsoft.com/office/drawing/2014/main" id="{D819014F-8AD3-0B48-F4EE-5592175427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FE21440E-F91A-49F5-680E-9AB2DC9C9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1638" y="681038"/>
            <a:ext cx="6056312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1029">
            <a:extLst>
              <a:ext uri="{FF2B5EF4-FFF2-40B4-BE49-F238E27FC236}">
                <a16:creationId xmlns:a16="http://schemas.microsoft.com/office/drawing/2014/main" id="{5F232C9F-519D-5696-1EC6-9D012CED09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4825"/>
            <a:ext cx="502920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1030">
            <a:extLst>
              <a:ext uri="{FF2B5EF4-FFF2-40B4-BE49-F238E27FC236}">
                <a16:creationId xmlns:a16="http://schemas.microsoft.com/office/drawing/2014/main" id="{FE0F7DAD-2D56-2E5B-08F3-82566F19AB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1031">
            <a:extLst>
              <a:ext uri="{FF2B5EF4-FFF2-40B4-BE49-F238E27FC236}">
                <a16:creationId xmlns:a16="http://schemas.microsoft.com/office/drawing/2014/main" id="{C041E6B8-9C4D-0925-DC07-BEC9D2254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FFD41D-32E0-4438-94C2-0219472B3A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1">
            <a:extLst>
              <a:ext uri="{FF2B5EF4-FFF2-40B4-BE49-F238E27FC236}">
                <a16:creationId xmlns:a16="http://schemas.microsoft.com/office/drawing/2014/main" id="{3363748D-008A-3504-20A8-E8A026C73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8CDDDEEB-5D35-4D96-B918-D70437B2B7ED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8BD4613-47B1-9261-0FC8-1F79998A7A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81766CD-6B7E-ADEF-E2B4-D3DC17451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>
            <a:extLst>
              <a:ext uri="{FF2B5EF4-FFF2-40B4-BE49-F238E27FC236}">
                <a16:creationId xmlns:a16="http://schemas.microsoft.com/office/drawing/2014/main" id="{15F2F0CE-4906-7072-85B5-9C1AFC67DC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CC52FEDB-7D59-4C67-AC73-66B74E8A09C5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10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11B70D1-B823-23A2-850F-F5F0BEB243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1038"/>
            <a:ext cx="4541837" cy="3406775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39EDD2E-4A8B-64B1-F753-DB922DF63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>
            <a:extLst>
              <a:ext uri="{FF2B5EF4-FFF2-40B4-BE49-F238E27FC236}">
                <a16:creationId xmlns:a16="http://schemas.microsoft.com/office/drawing/2014/main" id="{CDA50D7D-4EC5-A861-45DF-C51458DF72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3790FA4B-F406-4BDD-ADD4-94BF58243FA9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11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BEE4E76-B50F-F881-5C7C-11B789D80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1038"/>
            <a:ext cx="4541837" cy="3406775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46E1789-FAA8-6957-9D7D-760454486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A program is built out of Tokens (</a:t>
            </a:r>
            <a:r>
              <a:rPr lang="en-US" altLang="en-US" i="1">
                <a:latin typeface="Times New Roman" panose="02020603050405020304" pitchFamily="18" charset="0"/>
                <a:cs typeface="Arial" panose="020B0604020202020204" pitchFamily="34" charset="0"/>
              </a:rPr>
              <a:t>e.g.</a:t>
            </a:r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, numbers and operators).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>
            <a:extLst>
              <a:ext uri="{FF2B5EF4-FFF2-40B4-BE49-F238E27FC236}">
                <a16:creationId xmlns:a16="http://schemas.microsoft.com/office/drawing/2014/main" id="{0B22BFAF-ED38-60F2-EA2C-DFCD9085D3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4906C121-16F4-44BA-9A87-8D7B7AB05DD6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12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B5E58B8-D423-60D0-010B-1250C0947E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1038"/>
            <a:ext cx="4541837" cy="3406775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C1AF164-B2BC-C5CF-4654-CF5A9E3BD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>
            <a:extLst>
              <a:ext uri="{FF2B5EF4-FFF2-40B4-BE49-F238E27FC236}">
                <a16:creationId xmlns:a16="http://schemas.microsoft.com/office/drawing/2014/main" id="{43DE15B8-FA12-A9D8-7F2B-C1301BC797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3FC653BE-95C5-4E81-B8CE-661814070CB9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15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D223539-F652-B158-A93B-AB30D3219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1038"/>
            <a:ext cx="4541837" cy="3406775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A19CE16-76EB-550D-C394-8D3D6977B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>
            <a:extLst>
              <a:ext uri="{FF2B5EF4-FFF2-40B4-BE49-F238E27FC236}">
                <a16:creationId xmlns:a16="http://schemas.microsoft.com/office/drawing/2014/main" id="{2CE9E8C5-C8BE-F8CC-C58A-ED81D1F614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12540605-4511-44C4-911A-0BD4F9060667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16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9E34F03-03F5-F40A-C6EE-3AA1F6AF4C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1038"/>
            <a:ext cx="4541837" cy="3406775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839909C-B1CB-9042-4A44-68539B6DD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>
            <a:extLst>
              <a:ext uri="{FF2B5EF4-FFF2-40B4-BE49-F238E27FC236}">
                <a16:creationId xmlns:a16="http://schemas.microsoft.com/office/drawing/2014/main" id="{427C32C9-84A9-D57C-715F-B1F6BC6CF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243689F7-C3D2-4EF3-A75F-FB33B210BD69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17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46C8193-8414-1E06-8460-F7015A4C6C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1038"/>
            <a:ext cx="4541837" cy="3406775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85E034F-60F0-C725-FB08-AC5F1C426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>
            <a:extLst>
              <a:ext uri="{FF2B5EF4-FFF2-40B4-BE49-F238E27FC236}">
                <a16:creationId xmlns:a16="http://schemas.microsoft.com/office/drawing/2014/main" id="{48BC4766-6AAB-30CC-CAB9-65E30381D5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0A02D695-A874-49C1-83EF-C10B8DE1EA04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18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F04CC86C-B09A-5D33-04EC-5B96EE3A2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E036B30-8B56-FCCD-466C-145A31DF8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>
            <a:extLst>
              <a:ext uri="{FF2B5EF4-FFF2-40B4-BE49-F238E27FC236}">
                <a16:creationId xmlns:a16="http://schemas.microsoft.com/office/drawing/2014/main" id="{53226C53-C6E8-37D1-0FF9-6F54FAA11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F8F0F397-5795-489C-82FD-776C28843B34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19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28A46F9-4C1F-DF8A-763D-B18D5B38F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D9C0120-EA8A-5AF4-D8B1-C9A3E5F64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>
            <a:extLst>
              <a:ext uri="{FF2B5EF4-FFF2-40B4-BE49-F238E27FC236}">
                <a16:creationId xmlns:a16="http://schemas.microsoft.com/office/drawing/2014/main" id="{75370F6F-31D0-82F4-FE0F-CDC0F89480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F097FB96-AB72-4636-8BFB-76F97BDBA917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20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010CB2A-6E46-12C9-ABB4-6C7204AD5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0CB60E8-D34D-9F57-69B4-C8604B709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>
            <a:extLst>
              <a:ext uri="{FF2B5EF4-FFF2-40B4-BE49-F238E27FC236}">
                <a16:creationId xmlns:a16="http://schemas.microsoft.com/office/drawing/2014/main" id="{77C663DF-9E51-9A06-281F-8B3F964F7A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94808223-5FB7-4FE8-B214-46D222CF439B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21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6F8BE6B-DF37-56FC-0FD0-601A6E9DB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DF5AAF0-497B-BCF3-ED54-09DE48403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31">
            <a:extLst>
              <a:ext uri="{FF2B5EF4-FFF2-40B4-BE49-F238E27FC236}">
                <a16:creationId xmlns:a16="http://schemas.microsoft.com/office/drawing/2014/main" id="{E3F637A6-9AF1-A1FB-2CF9-ACA8FDF4C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FD7187F7-4B7E-4977-A941-9AD116DB3556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171" name="Rectangle 1026">
            <a:extLst>
              <a:ext uri="{FF2B5EF4-FFF2-40B4-BE49-F238E27FC236}">
                <a16:creationId xmlns:a16="http://schemas.microsoft.com/office/drawing/2014/main" id="{51BAA91D-AD7B-5589-404C-872392812F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7172" name="Rectangle 1027">
            <a:extLst>
              <a:ext uri="{FF2B5EF4-FFF2-40B4-BE49-F238E27FC236}">
                <a16:creationId xmlns:a16="http://schemas.microsoft.com/office/drawing/2014/main" id="{F8E94D19-9AB8-C146-36C2-B67B01EA8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31">
            <a:extLst>
              <a:ext uri="{FF2B5EF4-FFF2-40B4-BE49-F238E27FC236}">
                <a16:creationId xmlns:a16="http://schemas.microsoft.com/office/drawing/2014/main" id="{3DFAE193-F858-5B41-969E-6688EDD7DE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99BB3641-D937-44D8-8F0E-480C0BA8A99E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22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52AA002-1BE7-A39C-0A5C-3BFD71CB7E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5E20735-8F89-25FE-57CE-71241E244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>
            <a:extLst>
              <a:ext uri="{FF2B5EF4-FFF2-40B4-BE49-F238E27FC236}">
                <a16:creationId xmlns:a16="http://schemas.microsoft.com/office/drawing/2014/main" id="{70669824-6BD2-3602-14BF-98C046380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BEC360FA-AEDC-4153-983F-042986366A5A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23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16197A0-E5FE-C606-F812-8F72F97CA2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6450AF5-F6CB-9932-911C-590CC69EC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>
            <a:extLst>
              <a:ext uri="{FF2B5EF4-FFF2-40B4-BE49-F238E27FC236}">
                <a16:creationId xmlns:a16="http://schemas.microsoft.com/office/drawing/2014/main" id="{6049E45C-9352-4079-EBC7-449694829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B2B60581-14EA-494F-BD89-4D6A8AF8D5B2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24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B6E3AF1-53DB-A8EC-AEC2-AE975FFF7D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90ADEFF-AAE8-11DB-FC25-8DDB6B84A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>
            <a:extLst>
              <a:ext uri="{FF2B5EF4-FFF2-40B4-BE49-F238E27FC236}">
                <a16:creationId xmlns:a16="http://schemas.microsoft.com/office/drawing/2014/main" id="{9F147EF7-ED28-2AA0-BE4C-36D0D57B38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B6CFDD4E-FD51-4456-A353-7E344DC24F47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25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25F11C2-783E-5349-5CC2-6567F3F83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39D9F3F-CE5F-CDA6-B17B-3144E730F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>
            <a:extLst>
              <a:ext uri="{FF2B5EF4-FFF2-40B4-BE49-F238E27FC236}">
                <a16:creationId xmlns:a16="http://schemas.microsoft.com/office/drawing/2014/main" id="{E8093F93-98CE-333E-783C-FA7EB5DBF3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9990AE03-830F-44A4-AD89-90A8476485FA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26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9CAA37F-0C67-6507-D092-13328BBCA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4A71EC8-43BA-EC5B-796D-145DC7A2B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31">
            <a:extLst>
              <a:ext uri="{FF2B5EF4-FFF2-40B4-BE49-F238E27FC236}">
                <a16:creationId xmlns:a16="http://schemas.microsoft.com/office/drawing/2014/main" id="{B148FFD8-4B6B-3F92-C880-04BE2D13DB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348E8A52-6827-4685-92F3-89B11B00E91C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28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8A5F28F-4E35-2496-D836-F1A7765DA1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CD0D673-F8F4-DFA2-475A-12ECE7D9A1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31">
            <a:extLst>
              <a:ext uri="{FF2B5EF4-FFF2-40B4-BE49-F238E27FC236}">
                <a16:creationId xmlns:a16="http://schemas.microsoft.com/office/drawing/2014/main" id="{CDEB5BB7-47CC-EA4C-C72D-603F30D5F9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667DEA35-EC9D-44C8-A23E-D4F5A7452A92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29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4F3FA28-D2C3-B3E3-4C6F-87E1532A7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24B276EC-1080-C1D6-46CD-E217D22E8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31">
            <a:extLst>
              <a:ext uri="{FF2B5EF4-FFF2-40B4-BE49-F238E27FC236}">
                <a16:creationId xmlns:a16="http://schemas.microsoft.com/office/drawing/2014/main" id="{E3905593-CAF6-D9F6-75C4-FC60A92706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582AB2D1-B18F-46AA-9AB0-57BAF5E6C984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30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8CEB5D6-0797-98BC-7626-CFC731691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45B96C2-2E5D-117E-7EC9-B96DC969F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31">
            <a:extLst>
              <a:ext uri="{FF2B5EF4-FFF2-40B4-BE49-F238E27FC236}">
                <a16:creationId xmlns:a16="http://schemas.microsoft.com/office/drawing/2014/main" id="{56461535-4552-28A6-9133-770B986A24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F2DEF72F-350C-4394-9111-46FCDEB6F8B9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31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A59AC56-6C4E-7325-90FF-56CD9C77B8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12E5A38-0451-024C-345E-AC7406BD3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31">
            <a:extLst>
              <a:ext uri="{FF2B5EF4-FFF2-40B4-BE49-F238E27FC236}">
                <a16:creationId xmlns:a16="http://schemas.microsoft.com/office/drawing/2014/main" id="{A7F2667B-57BA-7B0B-E175-CDF1F4C9E5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792EEF61-4F3F-4D13-9254-69FE25E5F598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32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A1F87F1-532C-C3CC-1D2A-E4AAABDA1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78933EDF-6675-8B54-14A6-12AFCFF11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31">
            <a:extLst>
              <a:ext uri="{FF2B5EF4-FFF2-40B4-BE49-F238E27FC236}">
                <a16:creationId xmlns:a16="http://schemas.microsoft.com/office/drawing/2014/main" id="{B6838C13-5478-A80F-D93E-0622BED5F1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5281EE2E-4828-4071-A5EA-84BC72716A2B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32C33C0-914F-C67B-096F-48E39A333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1038"/>
            <a:ext cx="4541837" cy="3406775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F4D37A-18EF-1FB9-886D-25A27EBCB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31">
            <a:extLst>
              <a:ext uri="{FF2B5EF4-FFF2-40B4-BE49-F238E27FC236}">
                <a16:creationId xmlns:a16="http://schemas.microsoft.com/office/drawing/2014/main" id="{A5840193-CB9C-27F0-B296-CB635992B3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7FB0D8B7-61B2-42A8-B778-B604E8D663A4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33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6979EF7-5E6E-CB32-2A03-53791A46E0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80E10E14-A610-3DEB-820A-CAAF04D46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31">
            <a:extLst>
              <a:ext uri="{FF2B5EF4-FFF2-40B4-BE49-F238E27FC236}">
                <a16:creationId xmlns:a16="http://schemas.microsoft.com/office/drawing/2014/main" id="{8EEEA6BD-2F1A-78FA-3AFE-22940DF2BC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62E4312D-50D0-426A-8F10-83D3066B9529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34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3B122689-37D5-4974-F045-791BA20C7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5A59B72-1206-C59A-7793-BECA1D36D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031">
            <a:extLst>
              <a:ext uri="{FF2B5EF4-FFF2-40B4-BE49-F238E27FC236}">
                <a16:creationId xmlns:a16="http://schemas.microsoft.com/office/drawing/2014/main" id="{7A2C265F-F7BD-03D9-0420-3F71663348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741F0FD2-B00D-42D0-BF44-1DD8AC1D6CAF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35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BD44DAE-E46F-BC10-33B6-7ED6B77B6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A773475-AE88-2E1E-9961-F642012FE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31">
            <a:extLst>
              <a:ext uri="{FF2B5EF4-FFF2-40B4-BE49-F238E27FC236}">
                <a16:creationId xmlns:a16="http://schemas.microsoft.com/office/drawing/2014/main" id="{1BF063FB-3003-82C7-7214-D013235527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F17888DE-EF7C-4574-97C5-9F90CB4CABE0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36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70B1C9B-EF82-61FA-B3E0-7B2B612CF0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681038"/>
            <a:ext cx="6056313" cy="3406775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D04DA037-CEC2-3634-794E-080DB10B6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31">
            <a:extLst>
              <a:ext uri="{FF2B5EF4-FFF2-40B4-BE49-F238E27FC236}">
                <a16:creationId xmlns:a16="http://schemas.microsoft.com/office/drawing/2014/main" id="{2CF987F0-0BFF-AE69-EC9B-634DD9A295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28921176-B759-482B-B12D-FCBA518A64D8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4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D88F5A0-C6DD-C38A-C662-AE440CA800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1038"/>
            <a:ext cx="4541837" cy="3406775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4827EA9-EAC0-1D82-6C59-13A855E3F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31">
            <a:extLst>
              <a:ext uri="{FF2B5EF4-FFF2-40B4-BE49-F238E27FC236}">
                <a16:creationId xmlns:a16="http://schemas.microsoft.com/office/drawing/2014/main" id="{D4F06586-673A-F1CD-C04C-8D125BDF5B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46E44C4A-0F9F-4850-9D39-EA778C4D7A45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5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F971C0C-0B73-8598-4553-35A457DD4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1038"/>
            <a:ext cx="4541837" cy="3406775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C1F8757-DD60-1545-5952-AEA8A902D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9A3652A0-0D11-9059-49D6-C60BFB035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0B5D8AC-6964-3B8E-68B0-C36648E7B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Not *all* of this. A famous quote in the original Unix source code. You can’t understand everything – certainly not at first and in detail.</a:t>
            </a:r>
          </a:p>
          <a:p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BWK giving a memorial lecture for Dennis Ritchie, the designer of the C programming language.</a:t>
            </a:r>
          </a:p>
          <a:p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B8A48C2-7707-FFC7-88F4-AE2B2910B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4D032739-6030-4F9E-A781-39FFF3E915DA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>
            <a:extLst>
              <a:ext uri="{FF2B5EF4-FFF2-40B4-BE49-F238E27FC236}">
                <a16:creationId xmlns:a16="http://schemas.microsoft.com/office/drawing/2014/main" id="{6ACABDE6-392E-7370-ED2D-4C3B50B40F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D6129EF7-96F9-4EB6-915F-153BBA9A1E0D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7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CC3F911-DC29-7239-9FF1-0930C99A3F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1038"/>
            <a:ext cx="4541837" cy="3406775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9EA3BB0-BAFC-FAE9-134B-98209E300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>
            <a:extLst>
              <a:ext uri="{FF2B5EF4-FFF2-40B4-BE49-F238E27FC236}">
                <a16:creationId xmlns:a16="http://schemas.microsoft.com/office/drawing/2014/main" id="{6259ABA9-9546-25B7-B3D2-7071AA2BF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F0D7F096-6D24-4B0E-BA21-65B0234AAAAB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8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CD5DC97-DC55-FB53-EA11-9F1B92A991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1038"/>
            <a:ext cx="4541837" cy="3406775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1DB6145-1A16-D8C7-6339-7A2DD7AAC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>
            <a:extLst>
              <a:ext uri="{FF2B5EF4-FFF2-40B4-BE49-F238E27FC236}">
                <a16:creationId xmlns:a16="http://schemas.microsoft.com/office/drawing/2014/main" id="{F574E70F-030C-4D35-C7C6-8D5DF1632A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fld id="{A2199CBA-7D61-4ECF-BFA2-2E87EBFDEB9D}" type="slidenum">
              <a:rPr lang="en-US" altLang="en-US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/>
              <a:t>9</a:t>
            </a:fld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6159DC1-58F3-5649-1EAE-3573A5D10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0463" y="681038"/>
            <a:ext cx="4541837" cy="3406775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D7B7AD0-A177-6679-EB74-CA2E1C1EB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14825"/>
            <a:ext cx="5486400" cy="4087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06C2F-BB9A-B240-0622-E5239BF9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9C951-8D42-197F-D458-B4593ED0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09688-1FD8-99D3-BFE1-BCBFDC98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2AFCB-85E6-4C01-B934-24D29B9BB8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89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1568-DD0E-0B89-DD7C-6E3785FF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D98A5-A396-216A-764E-3CE4D324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050E4-068A-9E28-95A1-A4F02E1B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5E5AF-B6B9-451F-9879-13E88421ED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16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39E8-4AF0-10B9-F893-F1B9489E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F4C0B-E296-8D29-FA5D-2A672EB1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EBAD-B087-CCB8-30A4-8D9D897E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B9B99-1560-49E2-A9AA-CE4B169BDA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045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4114800"/>
            <a:ext cx="10972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D0D11C5-4568-1E76-36F3-58A705D5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E5A749-F3D6-1048-0253-91CB22D9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Stroustrup/Programming/2024/Chapter5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3467D16-437F-A32E-AFBD-DDEAB03E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E165D-AF6E-4DDA-896A-EA60C41DA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82B48-CAB6-D950-EC27-A04B5F2D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7382-286B-2FC0-6FDE-B6EC9A34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693E4-90B8-C11B-7486-D63DD5A7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179E5-241E-4279-8137-29A77DABBB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798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BFD1-6B23-3B7E-2672-763607F2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9CC4-0CAD-60B4-B134-F5BB91AA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683F-88A7-66A5-B80D-2B113558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0788A-24B8-44A4-904E-7143B6CC80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85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F844D13-2E4D-49E6-3EE8-ECBD241A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FEEA0F-80B0-8D2F-1ED5-6982F0F6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D40016-0C72-98BF-39C7-515481EE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4ED72-D12E-4D22-BB50-374F2FFC50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66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25A376-73FB-E7C0-7CEA-4256BEFB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4217D41-6FF0-7FD1-1929-7EAB50B3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Stroustrup/Programming/2024/Chapter5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890A01-F371-5854-6F36-F6D80A29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6DD6F-9C65-4FE0-BD26-AAF7D53AE9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94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18BB379-1BCF-998D-DC7E-DCF4F5CB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837F2E-3479-D0D6-F450-51267F32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Stroustrup/Programming/2024/Chapter5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4EA212-413C-6B70-720D-A7DC13CB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61A40-568D-4681-9CA7-2D7D45305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80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000B662-AE06-58C5-1C94-6C4B38C5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23E8BF1-E58A-57F5-4FAF-85F917B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Stroustrup/Programming/2024/Chapter5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1C5068-D711-FF80-E7BA-8224862B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083F7-AAC8-464F-8C5D-21380DB56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8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92C3F3D-4449-338F-8E2C-631F90A7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5EFBD4-516B-763F-EE43-E80D3734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3D5AB8-1311-D058-5738-002E748A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9CE58-FA2E-49A1-ADC7-49D1B2921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66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020C41-CE09-D1DE-0272-BA4F60A0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30E78B-B047-B2B3-924D-33F7560E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605D89-BB48-166C-C0F5-CC2DD3C3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B3AD9-C5B4-4E27-BBB3-F98AD6F9A1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65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CA7BCA5-D479-7A0F-5727-95E2DECF4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C548661-8080-E9B4-A0FC-E06C9A8B8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0D05D-7529-773D-7B98-F41B106AA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3626-28BB-FB2E-CD55-81C5A6025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Stroustrup/Programming/2024/Chapter5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F765B-8817-7D44-266F-941FDD8AA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C6895A-F4BE-41CB-96DD-6950CF1BDF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2pPr>
      <a:lvl3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3pPr>
      <a:lvl4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4pPr>
      <a:lvl5pPr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216C63E-F22B-4532-7C5D-1076BCC33D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609600"/>
            <a:ext cx="10058400" cy="1238250"/>
          </a:xfrm>
        </p:spPr>
        <p:txBody>
          <a:bodyPr/>
          <a:lstStyle/>
          <a:p>
            <a:r>
              <a:rPr lang="en-US" altLang="en-US"/>
              <a:t>Chapter 5 – Writing a Program</a:t>
            </a:r>
          </a:p>
        </p:txBody>
      </p:sp>
      <p:pic>
        <p:nvPicPr>
          <p:cNvPr id="4099" name="Picture 3" descr="A book cover of a book&#10;&#10;Description automatically generated">
            <a:extLst>
              <a:ext uri="{FF2B5EF4-FFF2-40B4-BE49-F238E27FC236}">
                <a16:creationId xmlns:a16="http://schemas.microsoft.com/office/drawing/2014/main" id="{143F6370-F8B8-6208-D148-79984520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38385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91F6C0-2E62-2319-0E2B-8B205B3D3165}"/>
              </a:ext>
            </a:extLst>
          </p:cNvPr>
          <p:cNvSpPr txBox="1"/>
          <p:nvPr/>
        </p:nvSpPr>
        <p:spPr>
          <a:xfrm>
            <a:off x="8610600" y="3276600"/>
            <a:ext cx="313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Times-Italic"/>
              </a:rPr>
              <a:t>Programming is understanding.</a:t>
            </a:r>
          </a:p>
          <a:p>
            <a:pPr algn="l"/>
            <a:r>
              <a:rPr lang="en-US" sz="1800" b="0" i="1" u="none" strike="noStrike" baseline="0">
                <a:latin typeface="Times-Italic"/>
              </a:rPr>
              <a:t>– Kristen Nygaard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9B7B1C8-D58E-591A-E4BF-DEB6A1BD2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calculator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5AE9389-B17E-EF45-7EDD-88CC475A8E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10896600" cy="4114800"/>
          </a:xfrm>
        </p:spPr>
        <p:txBody>
          <a:bodyPr/>
          <a:lstStyle/>
          <a:p>
            <a:r>
              <a:rPr lang="en-US" altLang="en-US"/>
              <a:t>Wait!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We are just about to reinvent the wheel!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Read Chapter 5 for more examples of dead-end approaches</a:t>
            </a:r>
          </a:p>
          <a:p>
            <a:r>
              <a:rPr lang="en-US" altLang="en-US"/>
              <a:t>What would the experts do?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Computers have been evaluating expressions for 50+ years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There </a:t>
            </a:r>
            <a:r>
              <a:rPr lang="en-US" altLang="en-US" b="1" i="1">
                <a:cs typeface="Times New Roman" panose="02020603050405020304" pitchFamily="18" charset="0"/>
              </a:rPr>
              <a:t>has</a:t>
            </a:r>
            <a:r>
              <a:rPr lang="en-US" altLang="en-US">
                <a:cs typeface="Times New Roman" panose="02020603050405020304" pitchFamily="18" charset="0"/>
              </a:rPr>
              <a:t>  to be a solution!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What </a:t>
            </a:r>
            <a:r>
              <a:rPr lang="en-US" altLang="en-US" i="1">
                <a:cs typeface="Times New Roman" panose="02020603050405020304" pitchFamily="18" charset="0"/>
              </a:rPr>
              <a:t>did</a:t>
            </a:r>
            <a:r>
              <a:rPr lang="en-US" altLang="en-US">
                <a:cs typeface="Times New Roman" panose="02020603050405020304" pitchFamily="18" charset="0"/>
              </a:rPr>
              <a:t>  the experts do?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Reading is good for you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Asking more experienced friends/colleagues can be far more effective, pleasant, and time-effective than slogging along on your own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“Don’t re-invent the wheel”</a:t>
            </a:r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C5654E65-199F-E3B5-F340-61BCC80418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460F56BD-7219-E25F-43CA-18EC1E7F2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0250767-763C-406A-875F-A8FCE65917BD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6127EC4-1662-7E13-C450-CCABAD861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9982200" cy="990600"/>
          </a:xfrm>
        </p:spPr>
        <p:txBody>
          <a:bodyPr/>
          <a:lstStyle/>
          <a:p>
            <a:r>
              <a:rPr lang="en-US" altLang="en-US"/>
              <a:t>experts usually write a grammar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CB35938-53E4-03F8-7E3D-E54D9AA5B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10058400" cy="5715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Expression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Term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Expression </a:t>
            </a:r>
            <a:r>
              <a:rPr lang="ja-JP" altLang="en-US" sz="1800" b="1"/>
              <a:t>‘</a:t>
            </a:r>
            <a:r>
              <a:rPr lang="en-US" altLang="ja-JP" sz="1800" b="1"/>
              <a:t>+</a:t>
            </a:r>
            <a:r>
              <a:rPr lang="ja-JP" altLang="en-US" sz="1800" b="1"/>
              <a:t>’</a:t>
            </a:r>
            <a:r>
              <a:rPr lang="en-US" altLang="ja-JP" sz="1800" b="1"/>
              <a:t> Term 		</a:t>
            </a:r>
            <a:r>
              <a:rPr lang="en-US" altLang="ja-JP" sz="1800" i="1"/>
              <a:t>e.g.</a:t>
            </a:r>
            <a:r>
              <a:rPr lang="en-US" altLang="ja-JP" sz="1800"/>
              <a:t>, </a:t>
            </a:r>
            <a:r>
              <a:rPr lang="en-US" altLang="ja-JP" sz="1800" b="1"/>
              <a:t>1+2</a:t>
            </a:r>
            <a:r>
              <a:rPr lang="en-US" altLang="ja-JP" sz="1800"/>
              <a:t>,</a:t>
            </a:r>
            <a:r>
              <a:rPr lang="en-US" altLang="ja-JP" sz="1800" b="1"/>
              <a:t>   (1-2)+3</a:t>
            </a:r>
            <a:r>
              <a:rPr lang="en-US" altLang="ja-JP" sz="1800"/>
              <a:t>,</a:t>
            </a:r>
            <a:r>
              <a:rPr lang="en-US" altLang="ja-JP" sz="1800" b="1"/>
              <a:t>   2*3+1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Expression </a:t>
            </a:r>
            <a:r>
              <a:rPr lang="ja-JP" altLang="en-US" sz="1800" b="1"/>
              <a:t>‘</a:t>
            </a:r>
            <a:r>
              <a:rPr lang="en-US" altLang="ja-JP" sz="1800" b="1"/>
              <a:t>-</a:t>
            </a:r>
            <a:r>
              <a:rPr lang="ja-JP" altLang="en-US" sz="1800" b="1"/>
              <a:t>’</a:t>
            </a:r>
            <a:r>
              <a:rPr lang="en-US" altLang="ja-JP" sz="1800" b="1"/>
              <a:t> Term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Term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Primary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Term </a:t>
            </a:r>
            <a:r>
              <a:rPr lang="ja-JP" altLang="en-US" sz="1800" b="1"/>
              <a:t>‘</a:t>
            </a:r>
            <a:r>
              <a:rPr lang="en-US" altLang="ja-JP" sz="1800" b="1"/>
              <a:t>*</a:t>
            </a:r>
            <a:r>
              <a:rPr lang="ja-JP" altLang="en-US" sz="1800" b="1"/>
              <a:t>’</a:t>
            </a:r>
            <a:r>
              <a:rPr lang="en-US" altLang="ja-JP" sz="1800" b="1"/>
              <a:t> Primary 		 </a:t>
            </a:r>
            <a:r>
              <a:rPr lang="en-US" altLang="ja-JP" sz="1800" i="1"/>
              <a:t>e.g.</a:t>
            </a:r>
            <a:r>
              <a:rPr lang="en-US" altLang="ja-JP" sz="1800"/>
              <a:t>, </a:t>
            </a:r>
            <a:r>
              <a:rPr lang="en-US" altLang="ja-JP" sz="1800" b="1"/>
              <a:t>1*2</a:t>
            </a:r>
            <a:r>
              <a:rPr lang="en-US" altLang="ja-JP" sz="1800"/>
              <a:t>,   </a:t>
            </a:r>
            <a:r>
              <a:rPr lang="en-US" altLang="ja-JP" sz="1800" b="1"/>
              <a:t>(1-2)*3.5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Term </a:t>
            </a:r>
            <a:r>
              <a:rPr lang="ja-JP" altLang="en-US" sz="1800" b="1"/>
              <a:t>‘</a:t>
            </a:r>
            <a:r>
              <a:rPr lang="en-US" altLang="ja-JP" sz="1800" b="1"/>
              <a:t>/</a:t>
            </a:r>
            <a:r>
              <a:rPr lang="ja-JP" altLang="en-US" sz="1800" b="1"/>
              <a:t>’</a:t>
            </a:r>
            <a:r>
              <a:rPr lang="en-US" altLang="ja-JP" sz="1800" b="1"/>
              <a:t> Primary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Term </a:t>
            </a:r>
            <a:r>
              <a:rPr lang="ja-JP" altLang="en-US" sz="1800" b="1"/>
              <a:t>‘</a:t>
            </a:r>
            <a:r>
              <a:rPr lang="en-US" altLang="ja-JP" sz="1800" b="1"/>
              <a:t>%</a:t>
            </a:r>
            <a:r>
              <a:rPr lang="ja-JP" altLang="en-US" sz="1800" b="1"/>
              <a:t>’</a:t>
            </a:r>
            <a:r>
              <a:rPr lang="en-US" altLang="ja-JP" sz="1800" b="1"/>
              <a:t> Primary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Primary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Number			 </a:t>
            </a:r>
            <a:r>
              <a:rPr lang="en-US" altLang="en-US" sz="1800" i="1"/>
              <a:t>e.g.</a:t>
            </a:r>
            <a:r>
              <a:rPr lang="en-US" altLang="en-US" sz="1800"/>
              <a:t>, </a:t>
            </a:r>
            <a:r>
              <a:rPr lang="en-US" altLang="en-US" sz="1800" b="1"/>
              <a:t>1</a:t>
            </a:r>
            <a:r>
              <a:rPr lang="en-US" altLang="en-US" sz="1800"/>
              <a:t>,   </a:t>
            </a:r>
            <a:r>
              <a:rPr lang="en-US" altLang="en-US" sz="1800" b="1"/>
              <a:t>3.5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</a:t>
            </a:r>
            <a:r>
              <a:rPr lang="ja-JP" altLang="en-US" sz="1800" b="1"/>
              <a:t>‘</a:t>
            </a:r>
            <a:r>
              <a:rPr lang="en-US" altLang="ja-JP" sz="1800" b="1"/>
              <a:t>(</a:t>
            </a:r>
            <a:r>
              <a:rPr lang="ja-JP" altLang="en-US" sz="1800" b="1"/>
              <a:t>‘</a:t>
            </a:r>
            <a:r>
              <a:rPr lang="en-US" altLang="ja-JP" sz="1800" b="1"/>
              <a:t> Expression </a:t>
            </a:r>
            <a:r>
              <a:rPr lang="ja-JP" altLang="en-US" sz="1800" b="1"/>
              <a:t>‘</a:t>
            </a:r>
            <a:r>
              <a:rPr lang="en-US" altLang="ja-JP" sz="1800" b="1"/>
              <a:t>)</a:t>
            </a:r>
            <a:r>
              <a:rPr lang="ja-JP" altLang="en-US" sz="1800" b="1"/>
              <a:t>’</a:t>
            </a:r>
            <a:r>
              <a:rPr lang="en-US" altLang="ja-JP" sz="1800" b="1"/>
              <a:t>		</a:t>
            </a:r>
            <a:r>
              <a:rPr lang="en-US" altLang="ja-JP" sz="1800" i="1"/>
              <a:t>e.g.</a:t>
            </a:r>
            <a:r>
              <a:rPr lang="en-US" altLang="ja-JP" sz="1800"/>
              <a:t>, </a:t>
            </a:r>
            <a:r>
              <a:rPr lang="en-US" altLang="ja-JP" sz="1800" b="1"/>
              <a:t>(1+2*3)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Number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floating-point literal</a:t>
            </a:r>
            <a:r>
              <a:rPr lang="en-US" altLang="en-US" sz="1800"/>
              <a:t>		</a:t>
            </a:r>
            <a:r>
              <a:rPr lang="en-US" altLang="en-US" sz="1800" i="1"/>
              <a:t>e.g.</a:t>
            </a:r>
            <a:r>
              <a:rPr lang="en-US" altLang="en-US" sz="1800"/>
              <a:t>, </a:t>
            </a:r>
            <a:r>
              <a:rPr lang="en-US" altLang="en-US" sz="1800" b="1"/>
              <a:t>3.14</a:t>
            </a:r>
            <a:r>
              <a:rPr lang="en-US" altLang="en-US" sz="1800"/>
              <a:t>, </a:t>
            </a:r>
            <a:r>
              <a:rPr lang="en-US" altLang="en-US" sz="1800" b="1"/>
              <a:t>0.274e1</a:t>
            </a:r>
            <a:r>
              <a:rPr lang="en-US" altLang="en-US" sz="1800"/>
              <a:t>, or </a:t>
            </a:r>
            <a:r>
              <a:rPr lang="en-US" altLang="en-US" sz="1800" b="1"/>
              <a:t>42 </a:t>
            </a:r>
            <a:r>
              <a:rPr lang="en-US" altLang="en-US" sz="1800"/>
              <a:t>– as defined for C++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A program is built out of Tokens (</a:t>
            </a:r>
            <a:r>
              <a:rPr lang="en-US" altLang="en-US" sz="1800" i="1"/>
              <a:t>e.g.</a:t>
            </a:r>
            <a:r>
              <a:rPr lang="en-US" altLang="en-US" sz="1800"/>
              <a:t>, numbers and operators).</a:t>
            </a:r>
          </a:p>
        </p:txBody>
      </p:sp>
      <p:sp>
        <p:nvSpPr>
          <p:cNvPr id="24580" name="Footer Placeholder 4">
            <a:extLst>
              <a:ext uri="{FF2B5EF4-FFF2-40B4-BE49-F238E27FC236}">
                <a16:creationId xmlns:a16="http://schemas.microsoft.com/office/drawing/2014/main" id="{C9CBC685-FA9B-E19B-5D9F-FEC9F31B5E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24581" name="Slide Number Placeholder 5">
            <a:extLst>
              <a:ext uri="{FF2B5EF4-FFF2-40B4-BE49-F238E27FC236}">
                <a16:creationId xmlns:a16="http://schemas.microsoft.com/office/drawing/2014/main" id="{5595D2E8-CB94-3A4C-89A4-AFF32F263E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F33C946-4D09-42BD-9C86-D90200461BA9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F5DCB0A-37BB-1361-2CBA-B24A43BDB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762000"/>
          </a:xfrm>
        </p:spPr>
        <p:txBody>
          <a:bodyPr/>
          <a:lstStyle/>
          <a:p>
            <a:r>
              <a:rPr lang="en-US" altLang="en-US" sz="4000"/>
              <a:t>A side trip: Grammars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97C23F8-AD24-75C7-DF79-8F1E8742A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99822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What’</a:t>
            </a:r>
            <a:r>
              <a:rPr lang="en-US" altLang="ja-JP"/>
              <a:t>s a </a:t>
            </a:r>
            <a:r>
              <a:rPr lang="en-US" altLang="ja-JP" i="1"/>
              <a:t>grammar</a:t>
            </a:r>
            <a:r>
              <a:rPr lang="en-US" altLang="ja-JP"/>
              <a:t>?  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cs typeface="Times New Roman" panose="02020603050405020304" pitchFamily="18" charset="0"/>
              </a:rPr>
              <a:t>A set of  (syntax) rules for expressions.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cs typeface="Times New Roman" panose="02020603050405020304" pitchFamily="18" charset="0"/>
              </a:rPr>
              <a:t>The rules say how to analyze (</a:t>
            </a:r>
            <a:r>
              <a:rPr lang="en-US" altLang="ja-JP">
                <a:ea typeface="ＭＳ Ｐゴシック" panose="020B0600070205080204" pitchFamily="34" charset="-128"/>
              </a:rPr>
              <a:t>“parse”) an expression.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cs typeface="Times New Roman" panose="02020603050405020304" pitchFamily="18" charset="0"/>
              </a:rPr>
              <a:t>Some rules seem hard-wired into our brains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cs typeface="Times New Roman" panose="02020603050405020304" pitchFamily="18" charset="0"/>
              </a:rPr>
              <a:t>Example, you know what this means:</a:t>
            </a:r>
          </a:p>
          <a:p>
            <a:pPr lvl="2">
              <a:lnSpc>
                <a:spcPct val="8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2*3+4/2</a:t>
            </a:r>
          </a:p>
          <a:p>
            <a:pPr lvl="2">
              <a:lnSpc>
                <a:spcPct val="8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birds fly but fish swim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cs typeface="Times New Roman" panose="02020603050405020304" pitchFamily="18" charset="0"/>
              </a:rPr>
              <a:t>You know that this is wrong:</a:t>
            </a:r>
          </a:p>
          <a:p>
            <a:pPr lvl="2">
              <a:lnSpc>
                <a:spcPct val="8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2 * + 3 4/2</a:t>
            </a:r>
          </a:p>
          <a:p>
            <a:pPr lvl="2">
              <a:lnSpc>
                <a:spcPct val="80000"/>
              </a:lnSpc>
            </a:pPr>
            <a:r>
              <a:rPr lang="en-US" altLang="en-US" b="1">
                <a:cs typeface="Times New Roman" panose="02020603050405020304" pitchFamily="18" charset="0"/>
              </a:rPr>
              <a:t>fly birds fish but swim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cs typeface="Times New Roman" panose="02020603050405020304" pitchFamily="18" charset="0"/>
              </a:rPr>
              <a:t>How can we teach what we know to a computer?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cs typeface="Times New Roman" panose="02020603050405020304" pitchFamily="18" charset="0"/>
              </a:rPr>
              <a:t>Why is it right/wrong?</a:t>
            </a:r>
          </a:p>
          <a:p>
            <a:pPr lvl="2">
              <a:lnSpc>
                <a:spcPct val="80000"/>
              </a:lnSpc>
            </a:pPr>
            <a:r>
              <a:rPr lang="en-US" altLang="en-US">
                <a:cs typeface="Times New Roman" panose="02020603050405020304" pitchFamily="18" charset="0"/>
              </a:rPr>
              <a:t>How do we know?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/>
          </a:p>
        </p:txBody>
      </p:sp>
      <p:sp>
        <p:nvSpPr>
          <p:cNvPr id="26628" name="Footer Placeholder 4">
            <a:extLst>
              <a:ext uri="{FF2B5EF4-FFF2-40B4-BE49-F238E27FC236}">
                <a16:creationId xmlns:a16="http://schemas.microsoft.com/office/drawing/2014/main" id="{AAAD23A9-AE84-5EFF-9957-EAB2456331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26629" name="Slide Number Placeholder 5">
            <a:extLst>
              <a:ext uri="{FF2B5EF4-FFF2-40B4-BE49-F238E27FC236}">
                <a16:creationId xmlns:a16="http://schemas.microsoft.com/office/drawing/2014/main" id="{19D00A11-286A-8500-AF92-7AE2107D5B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C145AB18-6AA9-45AE-8CEB-357E294522FC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60A65B5-5501-071E-5B72-D17D66931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Grammars – </a:t>
            </a:r>
            <a:r>
              <a:rPr lang="ja-JP" altLang="en-US"/>
              <a:t>“</a:t>
            </a:r>
            <a:r>
              <a:rPr lang="en-US" altLang="ja-JP"/>
              <a:t>English</a:t>
            </a:r>
            <a:r>
              <a:rPr lang="ja-JP" altLang="en-US"/>
              <a:t>”</a:t>
            </a:r>
            <a:endParaRPr lang="en-US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F919CEE-592C-86BC-A098-EA2FE57A2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 </a:t>
            </a:r>
          </a:p>
        </p:txBody>
      </p:sp>
      <p:sp>
        <p:nvSpPr>
          <p:cNvPr id="28676" name="Footer Placeholder 5">
            <a:extLst>
              <a:ext uri="{FF2B5EF4-FFF2-40B4-BE49-F238E27FC236}">
                <a16:creationId xmlns:a16="http://schemas.microsoft.com/office/drawing/2014/main" id="{DA360CD6-FDCD-8F06-18F3-328F7A861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28677" name="Slide Number Placeholder 3">
            <a:extLst>
              <a:ext uri="{FF2B5EF4-FFF2-40B4-BE49-F238E27FC236}">
                <a16:creationId xmlns:a16="http://schemas.microsoft.com/office/drawing/2014/main" id="{746A26EB-87F2-2CE5-CE52-4D6508C3C2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7AC13250-FB50-40D3-9457-54A8F8D2DE4F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8678" name="Picture 2">
            <a:extLst>
              <a:ext uri="{FF2B5EF4-FFF2-40B4-BE49-F238E27FC236}">
                <a16:creationId xmlns:a16="http://schemas.microsoft.com/office/drawing/2014/main" id="{B02C92D4-2DC7-52F8-7CA6-5761F437D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76400"/>
            <a:ext cx="688498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797FA17-812A-4120-481B-B166B806A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Grammars - expression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00D0EFD6-7DE8-965E-2950-37F384022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/>
              <a:t> </a:t>
            </a:r>
          </a:p>
        </p:txBody>
      </p:sp>
      <p:sp>
        <p:nvSpPr>
          <p:cNvPr id="29700" name="Footer Placeholder 5">
            <a:extLst>
              <a:ext uri="{FF2B5EF4-FFF2-40B4-BE49-F238E27FC236}">
                <a16:creationId xmlns:a16="http://schemas.microsoft.com/office/drawing/2014/main" id="{E469FA3F-CD85-26C4-DD5B-6EAD275A87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29701" name="Slide Number Placeholder 3">
            <a:extLst>
              <a:ext uri="{FF2B5EF4-FFF2-40B4-BE49-F238E27FC236}">
                <a16:creationId xmlns:a16="http://schemas.microsoft.com/office/drawing/2014/main" id="{1DDA2F89-8D08-9FD7-4983-F5A5E22C35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DB21D12C-59A2-4867-83AE-BD67CE7CD502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9702" name="Picture 2">
            <a:extLst>
              <a:ext uri="{FF2B5EF4-FFF2-40B4-BE49-F238E27FC236}">
                <a16:creationId xmlns:a16="http://schemas.microsoft.com/office/drawing/2014/main" id="{BFAADFA1-DAB3-99F9-5F75-E0917DD1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67087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EA23088-076B-2C25-56A9-0DC7C6465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 for parsing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DB0D10F-2C3D-E16A-EABB-401B598381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101346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W</a:t>
            </a:r>
            <a:r>
              <a:rPr lang="en-US" altLang="en-US" sz="2000"/>
              <a:t>e need functions to match the grammar rules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80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get()</a:t>
            </a:r>
            <a:r>
              <a:rPr lang="en-US" altLang="en-US" sz="2000">
                <a:cs typeface="Times New Roman" panose="02020603050405020304" pitchFamily="18" charset="0"/>
              </a:rPr>
              <a:t>	</a:t>
            </a:r>
            <a:r>
              <a:rPr lang="en-US" altLang="en-US" sz="2000" b="1">
                <a:cs typeface="Times New Roman" panose="02020603050405020304" pitchFamily="18" charset="0"/>
              </a:rPr>
              <a:t>//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cs typeface="Times New Roman" panose="02020603050405020304" pitchFamily="18" charset="0"/>
              </a:rPr>
              <a:t>read characters and compose tokens; calls </a:t>
            </a:r>
            <a:r>
              <a:rPr lang="en-US" altLang="en-US" sz="2000" b="1" i="1">
                <a:cs typeface="Times New Roman" panose="02020603050405020304" pitchFamily="18" charset="0"/>
              </a:rPr>
              <a:t>cin</a:t>
            </a:r>
            <a:r>
              <a:rPr lang="en-US" altLang="en-US" sz="2000" i="1">
                <a:cs typeface="Times New Roman" panose="02020603050405020304" pitchFamily="18" charset="0"/>
              </a:rPr>
              <a:t> for input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600" i="1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expression()</a:t>
            </a:r>
            <a:r>
              <a:rPr lang="en-US" altLang="en-US" sz="2000">
                <a:cs typeface="Times New Roman" panose="02020603050405020304" pitchFamily="18" charset="0"/>
              </a:rPr>
              <a:t>	</a:t>
            </a:r>
            <a:r>
              <a:rPr lang="en-US" altLang="en-US" sz="2000" b="1">
                <a:cs typeface="Times New Roman" panose="02020603050405020304" pitchFamily="18" charset="0"/>
              </a:rPr>
              <a:t>//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cs typeface="Times New Roman" panose="02020603050405020304" pitchFamily="18" charset="0"/>
              </a:rPr>
              <a:t>deal with + and –;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cs typeface="Times New Roman" panose="02020603050405020304" pitchFamily="18" charset="0"/>
              </a:rPr>
              <a:t>calls </a:t>
            </a:r>
            <a:r>
              <a:rPr lang="en-US" altLang="en-US" sz="2000" b="1" i="1">
                <a:cs typeface="Times New Roman" panose="02020603050405020304" pitchFamily="18" charset="0"/>
              </a:rPr>
              <a:t>term() </a:t>
            </a:r>
            <a:r>
              <a:rPr lang="en-US" altLang="en-US" sz="2000" i="1">
                <a:cs typeface="Times New Roman" panose="02020603050405020304" pitchFamily="18" charset="0"/>
              </a:rPr>
              <a:t>and</a:t>
            </a:r>
            <a:r>
              <a:rPr lang="en-US" altLang="en-US" sz="2000" b="1" i="1">
                <a:cs typeface="Times New Roman" panose="02020603050405020304" pitchFamily="18" charset="0"/>
              </a:rPr>
              <a:t> get()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600" b="1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term()</a:t>
            </a:r>
            <a:r>
              <a:rPr lang="en-US" altLang="en-US" sz="2000">
                <a:cs typeface="Times New Roman" panose="02020603050405020304" pitchFamily="18" charset="0"/>
              </a:rPr>
              <a:t>	</a:t>
            </a:r>
            <a:r>
              <a:rPr lang="en-US" altLang="en-US" sz="2000" b="1">
                <a:cs typeface="Times New Roman" panose="02020603050405020304" pitchFamily="18" charset="0"/>
              </a:rPr>
              <a:t>//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cs typeface="Times New Roman" panose="02020603050405020304" pitchFamily="18" charset="0"/>
              </a:rPr>
              <a:t>deal with *, /, and %; calls </a:t>
            </a:r>
            <a:r>
              <a:rPr lang="en-US" altLang="en-US" sz="2000" b="1" i="1">
                <a:cs typeface="Times New Roman" panose="02020603050405020304" pitchFamily="18" charset="0"/>
              </a:rPr>
              <a:t>primary() </a:t>
            </a:r>
            <a:r>
              <a:rPr lang="en-US" altLang="en-US" sz="2000" i="1">
                <a:cs typeface="Times New Roman" panose="02020603050405020304" pitchFamily="18" charset="0"/>
              </a:rPr>
              <a:t>and</a:t>
            </a:r>
            <a:r>
              <a:rPr lang="en-US" altLang="en-US" sz="2000" b="1" i="1">
                <a:cs typeface="Times New Roman" panose="02020603050405020304" pitchFamily="18" charset="0"/>
              </a:rPr>
              <a:t> get()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600" b="1"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primary()</a:t>
            </a:r>
            <a:r>
              <a:rPr lang="en-US" altLang="en-US" sz="2000">
                <a:cs typeface="Times New Roman" panose="02020603050405020304" pitchFamily="18" charset="0"/>
              </a:rPr>
              <a:t>	</a:t>
            </a:r>
            <a:r>
              <a:rPr lang="en-US" altLang="en-US" sz="2000" b="1">
                <a:cs typeface="Times New Roman" panose="02020603050405020304" pitchFamily="18" charset="0"/>
              </a:rPr>
              <a:t>//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cs typeface="Times New Roman" panose="02020603050405020304" pitchFamily="18" charset="0"/>
              </a:rPr>
              <a:t>deal with numbers and parentheses; calls </a:t>
            </a:r>
            <a:r>
              <a:rPr lang="en-US" altLang="en-US" sz="2000" b="1" i="1">
                <a:cs typeface="Times New Roman" panose="02020603050405020304" pitchFamily="18" charset="0"/>
              </a:rPr>
              <a:t>expression() </a:t>
            </a:r>
            <a:r>
              <a:rPr lang="en-US" altLang="en-US" sz="2000" i="1">
                <a:cs typeface="Times New Roman" panose="02020603050405020304" pitchFamily="18" charset="0"/>
              </a:rPr>
              <a:t>and</a:t>
            </a:r>
            <a:r>
              <a:rPr lang="en-US" altLang="en-US" sz="2000" b="1" i="1">
                <a:cs typeface="Times New Roman" panose="02020603050405020304" pitchFamily="18" charset="0"/>
              </a:rPr>
              <a:t> get()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800" b="1" i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i="1"/>
              <a:t>Note</a:t>
            </a:r>
            <a:r>
              <a:rPr lang="en-US" altLang="en-US" sz="2000"/>
              <a:t>: each function deals with a specific part of an expression and leaves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everything else to other functions – this radically simplifies each function.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800" i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 b="1" i="1"/>
              <a:t>Analogy</a:t>
            </a:r>
            <a:r>
              <a:rPr lang="en-US" altLang="en-US" sz="2000"/>
              <a:t>: a group of people can deal with a complex problem by each person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000"/>
              <a:t>handling only problems in his/her own specialty, leaving the rest for colleagues.</a:t>
            </a:r>
          </a:p>
        </p:txBody>
      </p:sp>
      <p:sp>
        <p:nvSpPr>
          <p:cNvPr id="30724" name="Footer Placeholder 4">
            <a:extLst>
              <a:ext uri="{FF2B5EF4-FFF2-40B4-BE49-F238E27FC236}">
                <a16:creationId xmlns:a16="http://schemas.microsoft.com/office/drawing/2014/main" id="{07AA64FC-DE26-89AD-28E6-94FB1C557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30725" name="Slide Number Placeholder 5">
            <a:extLst>
              <a:ext uri="{FF2B5EF4-FFF2-40B4-BE49-F238E27FC236}">
                <a16:creationId xmlns:a16="http://schemas.microsoft.com/office/drawing/2014/main" id="{A0663F55-C980-8661-F5A7-02A2DD6AF4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39471CA9-E93C-45EB-BA12-0F5A0D45D651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F50D2A6-7DFA-DA13-3FAA-F02F1CC71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Return Types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CB92F13-C3C5-92C3-496C-F5E4232364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11125200" cy="4495800"/>
          </a:xfrm>
        </p:spPr>
        <p:txBody>
          <a:bodyPr/>
          <a:lstStyle/>
          <a:p>
            <a:r>
              <a:rPr lang="en-US" altLang="en-US"/>
              <a:t>What should the parser functions return? 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How about the result?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800"/>
          </a:p>
          <a:p>
            <a:pPr>
              <a:buFont typeface="Wingdings" panose="05000000000000000000" pitchFamily="2" charset="2"/>
              <a:buNone/>
            </a:pPr>
            <a:endParaRPr lang="en-US" altLang="en-US" sz="8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Token get_token();	//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cs typeface="Times New Roman" panose="02020603050405020304" pitchFamily="18" charset="0"/>
              </a:rPr>
              <a:t>read characters and compose tokens; 	return a Token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double expression();	//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cs typeface="Times New Roman" panose="02020603050405020304" pitchFamily="18" charset="0"/>
              </a:rPr>
              <a:t>deal with + and –;		return the sum (or difference)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double term();	//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cs typeface="Times New Roman" panose="02020603050405020304" pitchFamily="18" charset="0"/>
              </a:rPr>
              <a:t>deal with *, /, and %; 			return the product (or …)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 b="1">
                <a:cs typeface="Times New Roman" panose="02020603050405020304" pitchFamily="18" charset="0"/>
              </a:rPr>
              <a:t>double primary();	//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2000" i="1">
                <a:cs typeface="Times New Roman" panose="02020603050405020304" pitchFamily="18" charset="0"/>
              </a:rPr>
              <a:t>deal with numbers and parentheses;	return the value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800"/>
          </a:p>
          <a:p>
            <a:pPr>
              <a:buFont typeface="Wingdings" panose="05000000000000000000" pitchFamily="2" charset="2"/>
              <a:buNone/>
            </a:pPr>
            <a:endParaRPr lang="en-US" altLang="en-US" sz="800"/>
          </a:p>
          <a:p>
            <a:r>
              <a:rPr lang="en-US" altLang="en-US"/>
              <a:t>What is a </a:t>
            </a:r>
            <a:r>
              <a:rPr lang="en-US" altLang="en-US" b="1"/>
              <a:t>Token</a:t>
            </a:r>
            <a:r>
              <a:rPr lang="en-US" altLang="en-US"/>
              <a:t>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800"/>
          </a:p>
        </p:txBody>
      </p:sp>
      <p:sp>
        <p:nvSpPr>
          <p:cNvPr id="32772" name="Footer Placeholder 4">
            <a:extLst>
              <a:ext uri="{FF2B5EF4-FFF2-40B4-BE49-F238E27FC236}">
                <a16:creationId xmlns:a16="http://schemas.microsoft.com/office/drawing/2014/main" id="{89FFFC9A-362A-E6DC-E0E9-4C98DDDAE1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id="{E4EE5D8A-225A-4D81-C379-A022B637B8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AE1619D3-FC2E-417B-8BF8-9E491F1E16C9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F5C5CBB-D426-A375-F504-77084F682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token?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DE8BC71-A169-D828-268C-620AF7B78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534400" cy="4648200"/>
          </a:xfrm>
        </p:spPr>
        <p:txBody>
          <a:bodyPr/>
          <a:lstStyle/>
          <a:p>
            <a:r>
              <a:rPr lang="en-US" altLang="en-US" sz="2000"/>
              <a:t>We want to see input as a stream of tokens</a:t>
            </a:r>
          </a:p>
          <a:p>
            <a:pPr lvl="1"/>
            <a:r>
              <a:rPr lang="en-US" altLang="en-US" sz="2000">
                <a:cs typeface="Times New Roman" panose="02020603050405020304" pitchFamily="18" charset="0"/>
              </a:rPr>
              <a:t>We read characters</a:t>
            </a:r>
            <a:r>
              <a:rPr lang="en-US" altLang="en-US" sz="2000" b="1">
                <a:cs typeface="Times New Roman" panose="02020603050405020304" pitchFamily="18" charset="0"/>
              </a:rPr>
              <a:t> 1 + 4*(4.5-6)   </a:t>
            </a:r>
            <a:r>
              <a:rPr lang="en-US" altLang="en-US" sz="2000">
                <a:cs typeface="Times New Roman" panose="02020603050405020304" pitchFamily="18" charset="0"/>
              </a:rPr>
              <a:t>(That</a:t>
            </a:r>
            <a:r>
              <a:rPr lang="en-US" altLang="ja-JP" sz="2000">
                <a:ea typeface="ＭＳ Ｐゴシック" panose="020B0600070205080204" pitchFamily="34" charset="-128"/>
              </a:rPr>
              <a:t>’s 13 characters incl. 2 spaces)</a:t>
            </a:r>
          </a:p>
          <a:p>
            <a:pPr lvl="1"/>
            <a:r>
              <a:rPr lang="en-US" altLang="en-US" sz="2000">
                <a:cs typeface="Times New Roman" panose="02020603050405020304" pitchFamily="18" charset="0"/>
              </a:rPr>
              <a:t>9 tokens in that expression: </a:t>
            </a:r>
            <a:r>
              <a:rPr lang="en-US" altLang="en-US" sz="2000" b="1">
                <a:cs typeface="Times New Roman" panose="02020603050405020304" pitchFamily="18" charset="0"/>
              </a:rPr>
              <a:t>1   +   4   *   (   4.5   -   6   )</a:t>
            </a:r>
          </a:p>
          <a:p>
            <a:pPr lvl="1"/>
            <a:r>
              <a:rPr lang="en-US" altLang="en-US" sz="2000">
                <a:cs typeface="Times New Roman" panose="02020603050405020304" pitchFamily="18" charset="0"/>
              </a:rPr>
              <a:t>6 kinds of tokens in that expression: number    </a:t>
            </a:r>
            <a:r>
              <a:rPr lang="en-US" altLang="en-US" sz="2000" b="1">
                <a:cs typeface="Times New Roman" panose="02020603050405020304" pitchFamily="18" charset="0"/>
              </a:rPr>
              <a:t>+    *    (    -    )</a:t>
            </a:r>
          </a:p>
          <a:p>
            <a:r>
              <a:rPr lang="en-US" altLang="en-US" sz="2000"/>
              <a:t>We want each token to have two parts</a:t>
            </a:r>
          </a:p>
          <a:p>
            <a:pPr lvl="1"/>
            <a:r>
              <a:rPr lang="en-US" altLang="en-US" sz="2000">
                <a:cs typeface="Times New Roman" panose="02020603050405020304" pitchFamily="18" charset="0"/>
              </a:rPr>
              <a:t>A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kind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>
                <a:ea typeface="ＭＳ Ｐゴシック" panose="020B0600070205080204" pitchFamily="34" charset="-128"/>
              </a:rPr>
              <a:t>; e.g., number</a:t>
            </a:r>
          </a:p>
          <a:p>
            <a:pPr lvl="1"/>
            <a:r>
              <a:rPr lang="en-US" altLang="en-US" sz="2000">
                <a:cs typeface="Times New Roman" panose="02020603050405020304" pitchFamily="18" charset="0"/>
              </a:rPr>
              <a:t>A value; e.g., </a:t>
            </a:r>
            <a:r>
              <a:rPr lang="en-US" altLang="en-US" sz="2000" b="1">
                <a:cs typeface="Times New Roman" panose="02020603050405020304" pitchFamily="18" charset="0"/>
              </a:rPr>
              <a:t>4</a:t>
            </a:r>
          </a:p>
          <a:p>
            <a:r>
              <a:rPr lang="en-US" altLang="en-US" sz="2000"/>
              <a:t>We need a type to represent this </a:t>
            </a:r>
            <a:r>
              <a:rPr lang="ja-JP" altLang="en-US" sz="2000"/>
              <a:t>“</a:t>
            </a:r>
            <a:r>
              <a:rPr lang="en-US" altLang="ja-JP" sz="2000"/>
              <a:t>Token</a:t>
            </a:r>
            <a:r>
              <a:rPr lang="ja-JP" altLang="en-US" sz="2000"/>
              <a:t>”</a:t>
            </a:r>
            <a:r>
              <a:rPr lang="en-US" altLang="ja-JP" sz="2000"/>
              <a:t> idea</a:t>
            </a:r>
          </a:p>
          <a:p>
            <a:pPr lvl="1"/>
            <a:r>
              <a:rPr lang="en-US" altLang="en-US" sz="2000">
                <a:cs typeface="Times New Roman" panose="02020603050405020304" pitchFamily="18" charset="0"/>
              </a:rPr>
              <a:t>We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ll build that in the next lecture, but for now:</a:t>
            </a:r>
          </a:p>
          <a:p>
            <a:pPr lvl="2"/>
            <a:r>
              <a:rPr lang="en-US" altLang="en-US" b="1">
                <a:cs typeface="Times New Roman" panose="02020603050405020304" pitchFamily="18" charset="0"/>
              </a:rPr>
              <a:t>get_token()</a:t>
            </a:r>
            <a:r>
              <a:rPr lang="en-US" altLang="en-US">
                <a:cs typeface="Times New Roman" panose="02020603050405020304" pitchFamily="18" charset="0"/>
              </a:rPr>
              <a:t> gives us the next token from input</a:t>
            </a:r>
          </a:p>
          <a:p>
            <a:pPr lvl="2"/>
            <a:r>
              <a:rPr lang="en-US" altLang="en-US" b="1">
                <a:cs typeface="Times New Roman" panose="02020603050405020304" pitchFamily="18" charset="0"/>
              </a:rPr>
              <a:t>t.kind</a:t>
            </a:r>
            <a:r>
              <a:rPr lang="en-US" altLang="en-US">
                <a:cs typeface="Times New Roman" panose="02020603050405020304" pitchFamily="18" charset="0"/>
              </a:rPr>
              <a:t> gives us the kind of the token</a:t>
            </a:r>
          </a:p>
          <a:p>
            <a:pPr lvl="2"/>
            <a:r>
              <a:rPr lang="en-US" altLang="en-US" b="1">
                <a:cs typeface="Times New Roman" panose="02020603050405020304" pitchFamily="18" charset="0"/>
              </a:rPr>
              <a:t>t.value</a:t>
            </a:r>
            <a:r>
              <a:rPr lang="en-US" altLang="en-US">
                <a:cs typeface="Times New Roman" panose="02020603050405020304" pitchFamily="18" charset="0"/>
              </a:rPr>
              <a:t> gives us the value of the token</a:t>
            </a:r>
          </a:p>
        </p:txBody>
      </p:sp>
      <p:sp>
        <p:nvSpPr>
          <p:cNvPr id="34820" name="Footer Placeholder 8">
            <a:extLst>
              <a:ext uri="{FF2B5EF4-FFF2-40B4-BE49-F238E27FC236}">
                <a16:creationId xmlns:a16="http://schemas.microsoft.com/office/drawing/2014/main" id="{2053E13E-50AB-E248-6161-408327AC24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34821" name="Slide Number Placeholder 5">
            <a:extLst>
              <a:ext uri="{FF2B5EF4-FFF2-40B4-BE49-F238E27FC236}">
                <a16:creationId xmlns:a16="http://schemas.microsoft.com/office/drawing/2014/main" id="{E2E0A285-C81D-B374-CD7F-D3D978F681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D9AEB609-45AD-409F-9FA8-54590B6E6CBE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2CE9C0B3-67D6-EBE6-D522-0B301F5D4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533400"/>
            <a:ext cx="685800" cy="376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800"/>
              <a:t>+</a:t>
            </a: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C7F8188C-AB91-A34C-0E4C-E8DC295EA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914400"/>
            <a:ext cx="685800" cy="466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37895" name="Text Box 6">
            <a:extLst>
              <a:ext uri="{FF2B5EF4-FFF2-40B4-BE49-F238E27FC236}">
                <a16:creationId xmlns:a16="http://schemas.microsoft.com/office/drawing/2014/main" id="{98B8E1B7-3675-B048-58AC-393E240E6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08000"/>
            <a:ext cx="914400" cy="376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800" dirty="0"/>
              <a:t>number</a:t>
            </a:r>
          </a:p>
        </p:txBody>
      </p:sp>
      <p:sp>
        <p:nvSpPr>
          <p:cNvPr id="37896" name="Text Box 7">
            <a:extLst>
              <a:ext uri="{FF2B5EF4-FFF2-40B4-BE49-F238E27FC236}">
                <a16:creationId xmlns:a16="http://schemas.microsoft.com/office/drawing/2014/main" id="{F41BA78A-0CE4-1EFF-8DE4-4D6ABD895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84238"/>
            <a:ext cx="914400" cy="466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/>
              <a:t>4.5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21331F3-C03C-2831-3E39-47AA066FF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+ and -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A307DA0-4053-F212-2004-DA8E2940E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10668000" cy="5334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double expression()	// </a:t>
            </a:r>
            <a:r>
              <a:rPr lang="en-US" altLang="en-US" sz="2000" i="1" dirty="0"/>
              <a:t>read and evaluate: 1   1+2.5   1+2+3.14  etc.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{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 dirty="0"/>
              <a:t>	double left = term(); 			</a:t>
            </a:r>
            <a:r>
              <a:rPr lang="en-US" altLang="en-US" sz="2000" dirty="0"/>
              <a:t>// </a:t>
            </a:r>
            <a:r>
              <a:rPr lang="en-US" altLang="en-US" sz="2000" i="1" dirty="0"/>
              <a:t>get the Term</a:t>
            </a:r>
            <a:r>
              <a:rPr lang="en-US" altLang="ja-JP" sz="2000" dirty="0"/>
              <a:t>; </a:t>
            </a:r>
            <a:r>
              <a:rPr lang="en-US" altLang="ja-JP" sz="2000" i="1" dirty="0"/>
              <a:t>every Expression starts with a Term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 i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while (true)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	Token t = </a:t>
            </a:r>
            <a:r>
              <a:rPr lang="en-US" altLang="en-US" sz="2000" b="1" dirty="0" err="1"/>
              <a:t>get_token</a:t>
            </a:r>
            <a:r>
              <a:rPr lang="en-US" altLang="en-US" sz="2000" b="1" dirty="0"/>
              <a:t>();		</a:t>
            </a:r>
            <a:r>
              <a:rPr lang="en-US" altLang="en-US" sz="2000" dirty="0"/>
              <a:t>// </a:t>
            </a:r>
            <a:r>
              <a:rPr lang="en-US" altLang="en-US" sz="2000" i="1" dirty="0"/>
              <a:t>get the next token…</a:t>
            </a:r>
            <a:endParaRPr lang="en-US" altLang="en-US" sz="2000" b="1" i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	switch (</a:t>
            </a:r>
            <a:r>
              <a:rPr lang="en-US" altLang="en-US" sz="2000" b="1" dirty="0" err="1"/>
              <a:t>t.kind</a:t>
            </a:r>
            <a:r>
              <a:rPr lang="en-US" altLang="en-US" sz="2000" b="1" dirty="0"/>
              <a:t>) {			</a:t>
            </a:r>
            <a:r>
              <a:rPr lang="en-US" altLang="en-US" sz="2000" dirty="0"/>
              <a:t>// </a:t>
            </a:r>
            <a:r>
              <a:rPr lang="en-US" altLang="en-US" sz="2000" i="1" dirty="0"/>
              <a:t>… and do the right thing with it</a:t>
            </a:r>
            <a:endParaRPr lang="en-US" altLang="en-US" sz="2000" b="1" i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	case '+':	    left += term();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	case '-':	    left -= term();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	default:</a:t>
            </a:r>
            <a:r>
              <a:rPr lang="en-US" altLang="en-US" sz="2000" dirty="0"/>
              <a:t>	    </a:t>
            </a:r>
            <a:r>
              <a:rPr lang="en-US" altLang="en-US" sz="2000" b="1" dirty="0"/>
              <a:t>return left;</a:t>
            </a:r>
            <a:r>
              <a:rPr lang="en-US" altLang="en-US" sz="2000" dirty="0"/>
              <a:t>		// </a:t>
            </a:r>
            <a:r>
              <a:rPr lang="en-US" altLang="en-US" sz="2000" i="1" dirty="0"/>
              <a:t>return the value of the expression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}</a:t>
            </a:r>
            <a:endParaRPr lang="en-US" altLang="en-US" sz="1800" dirty="0"/>
          </a:p>
        </p:txBody>
      </p:sp>
      <p:sp>
        <p:nvSpPr>
          <p:cNvPr id="36868" name="Footer Placeholder 4">
            <a:extLst>
              <a:ext uri="{FF2B5EF4-FFF2-40B4-BE49-F238E27FC236}">
                <a16:creationId xmlns:a16="http://schemas.microsoft.com/office/drawing/2014/main" id="{135F1047-F47F-848F-8AE3-AB4E3D4838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36869" name="Slide Number Placeholder 5">
            <a:extLst>
              <a:ext uri="{FF2B5EF4-FFF2-40B4-BE49-F238E27FC236}">
                <a16:creationId xmlns:a16="http://schemas.microsoft.com/office/drawing/2014/main" id="{6E2D6F78-EABB-177C-E81C-6B35190E95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D221A8BB-375A-47C8-BE35-C03C8D82ED0F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6870" name="TextBox 1">
            <a:extLst>
              <a:ext uri="{FF2B5EF4-FFF2-40B4-BE49-F238E27FC236}">
                <a16:creationId xmlns:a16="http://schemas.microsoft.com/office/drawing/2014/main" id="{CA39C0CA-831C-B396-02E8-C3D62BBF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9700" y="1149350"/>
            <a:ext cx="31242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Expression: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Term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Expression </a:t>
            </a:r>
            <a:r>
              <a:rPr lang="en-US" altLang="ja-JP">
                <a:solidFill>
                  <a:srgbClr val="FF0000"/>
                </a:solidFill>
              </a:rPr>
              <a:t>'+' Term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Expression </a:t>
            </a:r>
            <a:r>
              <a:rPr lang="en-US" altLang="ja-JP">
                <a:solidFill>
                  <a:srgbClr val="FF0000"/>
                </a:solidFill>
              </a:rPr>
              <a:t>'-' Term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AB31079-BB67-60C5-73B7-CF7DE1BD8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r>
              <a:rPr lang="en-US" altLang="en-US"/>
              <a:t>Dealing with *, /, and %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27EFED1-E897-5376-510E-7B061E3725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11125200" cy="4724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double term()	// </a:t>
            </a:r>
            <a:r>
              <a:rPr lang="en-US" altLang="en-US" sz="2000" i="1"/>
              <a:t>exactly like expression(), but for *, /, and  %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double left = primary(); 		</a:t>
            </a:r>
            <a:r>
              <a:rPr lang="en-US" altLang="en-US" sz="2000"/>
              <a:t>// </a:t>
            </a:r>
            <a:r>
              <a:rPr lang="en-US" altLang="en-US" sz="2000" i="1"/>
              <a:t>get the Primary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while (true)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Token t = get_token();		</a:t>
            </a:r>
            <a:r>
              <a:rPr lang="en-US" altLang="en-US" sz="2000"/>
              <a:t>// </a:t>
            </a:r>
            <a:r>
              <a:rPr lang="en-US" altLang="en-US" sz="2000" i="1"/>
              <a:t>get the next Token…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switch (t.kind) {	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case '*':	    left *= primary();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case '/':	    left /= primary();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case '%':   left %= primary(); break;</a:t>
            </a:r>
            <a:r>
              <a:rPr lang="en-US" altLang="en-US" sz="2400" b="1"/>
              <a:t>	</a:t>
            </a:r>
            <a:r>
              <a:rPr lang="en-US" altLang="en-US" sz="2000" b="1"/>
              <a:t>//</a:t>
            </a:r>
            <a:r>
              <a:rPr lang="en-US" altLang="en-US" sz="2400" b="1"/>
              <a:t> </a:t>
            </a:r>
            <a:r>
              <a:rPr lang="en-US" altLang="en-US" sz="2000"/>
              <a:t>Oops: doesn</a:t>
            </a:r>
            <a:r>
              <a:rPr lang="ja-JP" altLang="en-US" sz="2000"/>
              <a:t>’</a:t>
            </a:r>
            <a:r>
              <a:rPr lang="en-US" altLang="ja-JP" sz="2000"/>
              <a:t>t compile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2000">
                <a:cs typeface="Times New Roman" panose="02020603050405020304" pitchFamily="18" charset="0"/>
              </a:rPr>
              <a:t>						</a:t>
            </a:r>
            <a:r>
              <a:rPr lang="en-US" altLang="en-US" sz="2000" b="1">
                <a:cs typeface="Times New Roman" panose="02020603050405020304" pitchFamily="18" charset="0"/>
              </a:rPr>
              <a:t>// </a:t>
            </a:r>
            <a:r>
              <a:rPr lang="en-US" altLang="en-US" sz="2000">
                <a:cs typeface="Times New Roman" panose="02020603050405020304" pitchFamily="18" charset="0"/>
              </a:rPr>
              <a:t>% isn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t defined for floating-point numbers</a:t>
            </a:r>
            <a:endParaRPr lang="en-US" altLang="en-US" sz="20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default:</a:t>
            </a:r>
            <a:r>
              <a:rPr lang="en-US" altLang="en-US" sz="2000"/>
              <a:t>	    </a:t>
            </a:r>
            <a:r>
              <a:rPr lang="en-US" altLang="en-US" sz="2000" b="1"/>
              <a:t>return left;	</a:t>
            </a:r>
            <a:r>
              <a:rPr lang="en-US" altLang="en-US" sz="2000"/>
              <a:t>	// </a:t>
            </a:r>
            <a:r>
              <a:rPr lang="en-US" altLang="en-US" sz="2000" i="1"/>
              <a:t>return the value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}</a:t>
            </a:r>
            <a:endParaRPr lang="en-US" altLang="en-US" sz="1800"/>
          </a:p>
          <a:p>
            <a:pPr>
              <a:buFont typeface="Wingdings" panose="05000000000000000000" pitchFamily="2" charset="2"/>
              <a:buNone/>
            </a:pPr>
            <a:endParaRPr lang="en-US" altLang="en-US" sz="800" b="1"/>
          </a:p>
        </p:txBody>
      </p:sp>
      <p:sp>
        <p:nvSpPr>
          <p:cNvPr id="38916" name="Footer Placeholder 4">
            <a:extLst>
              <a:ext uri="{FF2B5EF4-FFF2-40B4-BE49-F238E27FC236}">
                <a16:creationId xmlns:a16="http://schemas.microsoft.com/office/drawing/2014/main" id="{FBE1A9EB-B460-AEF7-052C-18DFF4A758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38917" name="Slide Number Placeholder 5">
            <a:extLst>
              <a:ext uri="{FF2B5EF4-FFF2-40B4-BE49-F238E27FC236}">
                <a16:creationId xmlns:a16="http://schemas.microsoft.com/office/drawing/2014/main" id="{72210CBC-0745-C2F6-A749-9B354F1AE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1153F68-D4AD-4B9D-B135-062DD76D0110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8918" name="TextBox 1">
            <a:extLst>
              <a:ext uri="{FF2B5EF4-FFF2-40B4-BE49-F238E27FC236}">
                <a16:creationId xmlns:a16="http://schemas.microsoft.com/office/drawing/2014/main" id="{1E51CF25-BA5C-F2CA-E976-13FF3682B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066800"/>
            <a:ext cx="295433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Term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Primary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Term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*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Primary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Term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/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Primary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>
                <a:solidFill>
                  <a:srgbClr val="FF0000"/>
                </a:solidFill>
              </a:rPr>
              <a:t>	Term ‘%’ Primary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DB5B1F-C5D4-CDB2-7D44-0E5291F48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Abstract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335A0D-7173-988F-A603-78D22A2A84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lecture and the next describe the process of designing a program through the example of a simple “</a:t>
            </a:r>
            <a:r>
              <a:rPr lang="en-US" altLang="ja-JP"/>
              <a:t>desk calculator.</a:t>
            </a:r>
            <a:r>
              <a:rPr lang="ja-JP" altLang="en-US"/>
              <a:t>”</a:t>
            </a:r>
            <a:endParaRPr lang="en-US" altLang="en-US"/>
          </a:p>
        </p:txBody>
      </p:sp>
      <p:sp>
        <p:nvSpPr>
          <p:cNvPr id="6148" name="Footer Placeholder 4">
            <a:extLst>
              <a:ext uri="{FF2B5EF4-FFF2-40B4-BE49-F238E27FC236}">
                <a16:creationId xmlns:a16="http://schemas.microsoft.com/office/drawing/2014/main" id="{83968AB9-62CB-2287-E41E-92A49F732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  <a:endParaRPr lang="en-US" altLang="en-US" sz="1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149" name="Slide Number Placeholder 5">
            <a:extLst>
              <a:ext uri="{FF2B5EF4-FFF2-40B4-BE49-F238E27FC236}">
                <a16:creationId xmlns:a16="http://schemas.microsoft.com/office/drawing/2014/main" id="{344F8A58-01C3-69EC-EFCB-0728E57438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7565B650-D541-4BB3-8EC1-112AC2B22015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1EE0C63-0596-E8F7-CCEA-351DFAB8A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en-US"/>
              <a:t>Dealing with * and /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E37B8CB-94A8-B27B-8128-6A4E0AFC9C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31950"/>
            <a:ext cx="10363200" cy="4724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double term()	// </a:t>
            </a:r>
            <a:r>
              <a:rPr lang="en-US" altLang="en-US" sz="2000" i="1"/>
              <a:t>exactly like expression(), but for *, and 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/>
              <a:t>	double left = primary(); 		</a:t>
            </a:r>
            <a:r>
              <a:rPr lang="en-US" altLang="en-US" sz="2000"/>
              <a:t>// </a:t>
            </a:r>
            <a:r>
              <a:rPr lang="en-US" altLang="en-US" sz="2000" i="1"/>
              <a:t>get the Primary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while (true)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Token t = get_token();		</a:t>
            </a:r>
            <a:r>
              <a:rPr lang="en-US" altLang="en-US" sz="2000"/>
              <a:t>// </a:t>
            </a:r>
            <a:r>
              <a:rPr lang="en-US" altLang="en-US" sz="2000" i="1"/>
              <a:t>get the next Token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switch (t.kind) {	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case '*':	    left *= primary();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case '/':	    left /= primary();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default:</a:t>
            </a:r>
            <a:r>
              <a:rPr lang="en-US" altLang="en-US" sz="2000"/>
              <a:t>	    </a:t>
            </a:r>
            <a:r>
              <a:rPr lang="en-US" altLang="en-US" sz="2000" b="1"/>
              <a:t>return left;	</a:t>
            </a:r>
            <a:r>
              <a:rPr lang="en-US" altLang="en-US" sz="2000"/>
              <a:t>	// </a:t>
            </a:r>
            <a:r>
              <a:rPr lang="en-US" altLang="en-US" sz="2000" i="1"/>
              <a:t>return the value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}</a:t>
            </a:r>
          </a:p>
        </p:txBody>
      </p:sp>
      <p:sp>
        <p:nvSpPr>
          <p:cNvPr id="40964" name="Footer Placeholder 4">
            <a:extLst>
              <a:ext uri="{FF2B5EF4-FFF2-40B4-BE49-F238E27FC236}">
                <a16:creationId xmlns:a16="http://schemas.microsoft.com/office/drawing/2014/main" id="{6F45436D-5719-4335-08E6-3BA027C8C2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96BF5523-0313-80B8-26A5-038130EC03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7F2507A2-AB2D-4F23-9F8F-F3DF96D130A6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0966" name="TextBox 1">
            <a:extLst>
              <a:ext uri="{FF2B5EF4-FFF2-40B4-BE49-F238E27FC236}">
                <a16:creationId xmlns:a16="http://schemas.microsoft.com/office/drawing/2014/main" id="{BB5A246A-2FFA-F340-08E1-5A7C5DDD0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143000"/>
            <a:ext cx="2954338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Term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Primary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Term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*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Primary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Term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/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Primary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A265BA8-7EEA-87CA-8EB0-A3D178789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Dealing with divide by 0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1D38077-D166-CA36-E464-548A05838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9791700" cy="4572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double term()	// </a:t>
            </a:r>
            <a:r>
              <a:rPr lang="en-US" altLang="en-US" sz="1800" i="1"/>
              <a:t>exactly like expression(), but for * and  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	//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	case '/':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	 {	double d = primary();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		if  (d==0)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			error("divide by zero");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		left /= d;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		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	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		// …</a:t>
            </a:r>
            <a:endParaRPr lang="en-US" altLang="en-US" sz="18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Note: when you want to define a value in a case, you need to use a block</a:t>
            </a:r>
            <a:endParaRPr lang="en-US" altLang="en-US" sz="2000"/>
          </a:p>
        </p:txBody>
      </p:sp>
      <p:sp>
        <p:nvSpPr>
          <p:cNvPr id="43012" name="Footer Placeholder 4">
            <a:extLst>
              <a:ext uri="{FF2B5EF4-FFF2-40B4-BE49-F238E27FC236}">
                <a16:creationId xmlns:a16="http://schemas.microsoft.com/office/drawing/2014/main" id="{CAB7F65B-DAC6-7678-723E-BF74DDE047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43013" name="Slide Number Placeholder 5">
            <a:extLst>
              <a:ext uri="{FF2B5EF4-FFF2-40B4-BE49-F238E27FC236}">
                <a16:creationId xmlns:a16="http://schemas.microsoft.com/office/drawing/2014/main" id="{576E28FB-4FFA-0B8B-1D2F-554611F635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52238711-6EFF-45E6-9515-97BB85223EEF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21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3014" name="TextBox 1">
            <a:extLst>
              <a:ext uri="{FF2B5EF4-FFF2-40B4-BE49-F238E27FC236}">
                <a16:creationId xmlns:a16="http://schemas.microsoft.com/office/drawing/2014/main" id="{1C3B7FB3-E732-B044-61E4-D5180CD9F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1143000"/>
            <a:ext cx="2954338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Term 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Primary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Term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*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Primary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Term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/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Primary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353ECED-6C7F-E551-D7A3-2DF0D7882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10439400" cy="1371600"/>
          </a:xfrm>
        </p:spPr>
        <p:txBody>
          <a:bodyPr/>
          <a:lstStyle/>
          <a:p>
            <a:r>
              <a:rPr lang="en-US" altLang="en-US"/>
              <a:t>Dealing with numbers and parentheses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C341A25-1C8C-4A1A-A20C-7046A232F3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9677400" cy="51816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/>
              <a:t> </a:t>
            </a:r>
            <a:r>
              <a:rPr lang="en-US" altLang="en-US" sz="1900" b="1"/>
              <a:t>double primary()	// </a:t>
            </a:r>
            <a:r>
              <a:rPr lang="en-US" altLang="en-US" sz="1900" i="1"/>
              <a:t>Number or </a:t>
            </a:r>
            <a:r>
              <a:rPr lang="ja-JP" altLang="en-US" sz="1900" i="1"/>
              <a:t>‘</a:t>
            </a:r>
            <a:r>
              <a:rPr lang="en-US" altLang="ja-JP" sz="1900" i="1"/>
              <a:t>(</a:t>
            </a:r>
            <a:r>
              <a:rPr lang="ja-JP" altLang="en-US" sz="1900" i="1"/>
              <a:t>‘</a:t>
            </a:r>
            <a:r>
              <a:rPr lang="en-US" altLang="ja-JP" sz="1900" i="1"/>
              <a:t> Expression </a:t>
            </a:r>
            <a:r>
              <a:rPr lang="ja-JP" altLang="en-US" sz="1900" i="1"/>
              <a:t>‘</a:t>
            </a:r>
            <a:r>
              <a:rPr lang="en-US" altLang="ja-JP" sz="1900" i="1"/>
              <a:t>)</a:t>
            </a:r>
            <a:r>
              <a:rPr lang="ja-JP" altLang="en-US" sz="1900" i="1"/>
              <a:t>’</a:t>
            </a:r>
            <a:endParaRPr lang="en-US" altLang="ja-JP" sz="19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Token t = get_token();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switch (t.kind)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case '(':			       // </a:t>
            </a:r>
            <a:r>
              <a:rPr lang="en-US" altLang="en-US" sz="1900" i="1"/>
              <a:t>handle </a:t>
            </a:r>
            <a:r>
              <a:rPr lang="ja-JP" altLang="en-US" sz="1900" i="1"/>
              <a:t>‘</a:t>
            </a:r>
            <a:r>
              <a:rPr lang="en-US" altLang="ja-JP" sz="1900" i="1"/>
              <a:t>(</a:t>
            </a:r>
            <a:r>
              <a:rPr lang="ja-JP" altLang="en-US" sz="1900" i="1"/>
              <a:t>’</a:t>
            </a:r>
            <a:r>
              <a:rPr lang="en-US" altLang="ja-JP" sz="1900" i="1"/>
              <a:t>expression </a:t>
            </a:r>
            <a:r>
              <a:rPr lang="ja-JP" altLang="en-US" sz="1900" i="1"/>
              <a:t>‘</a:t>
            </a:r>
            <a:r>
              <a:rPr lang="en-US" altLang="ja-JP" sz="1900" i="1"/>
              <a:t>)</a:t>
            </a:r>
            <a:r>
              <a:rPr lang="ja-JP" altLang="en-US" sz="1900" i="1"/>
              <a:t>’</a:t>
            </a:r>
            <a:endParaRPr lang="en-US" altLang="ja-JP" sz="19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 {	double d = expression();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	t = get_token();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	if (t.kind != ')') error("')' expected");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	return d;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case '8':		// </a:t>
            </a:r>
            <a:r>
              <a:rPr lang="en-US" altLang="en-US" sz="1900" i="1"/>
              <a:t>we use </a:t>
            </a:r>
            <a:r>
              <a:rPr lang="ja-JP" altLang="en-US" sz="1900" i="1"/>
              <a:t>‘</a:t>
            </a:r>
            <a:r>
              <a:rPr lang="en-US" altLang="ja-JP" sz="1900" i="1"/>
              <a:t>8</a:t>
            </a:r>
            <a:r>
              <a:rPr lang="ja-JP" altLang="en-US" sz="1900" i="1"/>
              <a:t>’</a:t>
            </a:r>
            <a:r>
              <a:rPr lang="en-US" altLang="ja-JP" sz="1900" i="1"/>
              <a:t> to represent the </a:t>
            </a:r>
            <a:r>
              <a:rPr lang="ja-JP" altLang="en-US" sz="1900" i="1"/>
              <a:t>“</a:t>
            </a:r>
            <a:r>
              <a:rPr lang="en-US" altLang="ja-JP" sz="1900" i="1"/>
              <a:t>kind</a:t>
            </a:r>
            <a:r>
              <a:rPr lang="ja-JP" altLang="en-US" sz="1900" i="1"/>
              <a:t>”</a:t>
            </a:r>
            <a:r>
              <a:rPr lang="en-US" altLang="ja-JP" sz="1900" i="1"/>
              <a:t> of a number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	return t.value;	// </a:t>
            </a:r>
            <a:r>
              <a:rPr lang="en-US" altLang="en-US" sz="1900" i="1"/>
              <a:t>return the number</a:t>
            </a:r>
            <a:r>
              <a:rPr lang="ja-JP" altLang="en-US" sz="1900" i="1"/>
              <a:t>’</a:t>
            </a:r>
            <a:r>
              <a:rPr lang="en-US" altLang="ja-JP" sz="1900" i="1"/>
              <a:t>s value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default: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	error("primary expected");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b="1"/>
              <a:t>}</a:t>
            </a:r>
          </a:p>
        </p:txBody>
      </p:sp>
      <p:sp>
        <p:nvSpPr>
          <p:cNvPr id="45060" name="Footer Placeholder 4">
            <a:extLst>
              <a:ext uri="{FF2B5EF4-FFF2-40B4-BE49-F238E27FC236}">
                <a16:creationId xmlns:a16="http://schemas.microsoft.com/office/drawing/2014/main" id="{940E8886-9951-F498-342C-DD537F8A48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45061" name="Slide Number Placeholder 5">
            <a:extLst>
              <a:ext uri="{FF2B5EF4-FFF2-40B4-BE49-F238E27FC236}">
                <a16:creationId xmlns:a16="http://schemas.microsoft.com/office/drawing/2014/main" id="{16C2193F-BEA1-7244-52BC-C247EFBE66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49588F62-37BE-41EC-82B2-9308AB5614B8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5E4F092-0EA8-410A-9A62-50E1AD6CD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organization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A307313-8DEC-32D6-499A-4A9153480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5943600"/>
            <a:ext cx="7772400" cy="685800"/>
          </a:xfrm>
        </p:spPr>
        <p:txBody>
          <a:bodyPr/>
          <a:lstStyle/>
          <a:p>
            <a:r>
              <a:rPr lang="en-US" altLang="en-US"/>
              <a:t>Who calls whom? </a:t>
            </a:r>
            <a:r>
              <a:rPr lang="en-US" altLang="en-US" sz="2000"/>
              <a:t>(note the loop)</a:t>
            </a:r>
          </a:p>
        </p:txBody>
      </p:sp>
      <p:sp>
        <p:nvSpPr>
          <p:cNvPr id="47108" name="Footer Placeholder 24">
            <a:extLst>
              <a:ext uri="{FF2B5EF4-FFF2-40B4-BE49-F238E27FC236}">
                <a16:creationId xmlns:a16="http://schemas.microsoft.com/office/drawing/2014/main" id="{901FA8D6-62E8-154A-D28B-9BF143506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47109" name="Slide Number Placeholder 5">
            <a:extLst>
              <a:ext uri="{FF2B5EF4-FFF2-40B4-BE49-F238E27FC236}">
                <a16:creationId xmlns:a16="http://schemas.microsoft.com/office/drawing/2014/main" id="{1819EA9D-BBE6-F958-7BFD-ADF42199B3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FDE05753-7737-4DBD-BC2A-57DD1B2C317F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0181" name="Oval 4">
            <a:extLst>
              <a:ext uri="{FF2B5EF4-FFF2-40B4-BE49-F238E27FC236}">
                <a16:creationId xmlns:a16="http://schemas.microsoft.com/office/drawing/2014/main" id="{FDB846B2-CDD4-E51A-4659-4E7311A97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362200"/>
            <a:ext cx="1981200" cy="685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/>
              <a:t>primary()</a:t>
            </a:r>
          </a:p>
        </p:txBody>
      </p:sp>
      <p:sp>
        <p:nvSpPr>
          <p:cNvPr id="50182" name="Oval 5">
            <a:extLst>
              <a:ext uri="{FF2B5EF4-FFF2-40B4-BE49-F238E27FC236}">
                <a16:creationId xmlns:a16="http://schemas.microsoft.com/office/drawing/2014/main" id="{F3DC9CB9-ED58-FA86-22DE-295906EBC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4051300"/>
            <a:ext cx="1752600" cy="76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/>
              <a:t>expression()</a:t>
            </a:r>
          </a:p>
        </p:txBody>
      </p:sp>
      <p:sp>
        <p:nvSpPr>
          <p:cNvPr id="50183" name="Oval 6">
            <a:extLst>
              <a:ext uri="{FF2B5EF4-FFF2-40B4-BE49-F238E27FC236}">
                <a16:creationId xmlns:a16="http://schemas.microsoft.com/office/drawing/2014/main" id="{5176F723-F4D4-B13E-53CB-A4A6E96F7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2652713"/>
            <a:ext cx="2057400" cy="685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/>
              <a:t>term()</a:t>
            </a:r>
          </a:p>
        </p:txBody>
      </p:sp>
      <p:sp>
        <p:nvSpPr>
          <p:cNvPr id="50184" name="Oval 8">
            <a:extLst>
              <a:ext uri="{FF2B5EF4-FFF2-40B4-BE49-F238E27FC236}">
                <a16:creationId xmlns:a16="http://schemas.microsoft.com/office/drawing/2014/main" id="{112FD037-C4E8-0C27-0F69-098CBABAA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762500"/>
            <a:ext cx="1981200" cy="6096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/>
              <a:t>main()</a:t>
            </a:r>
          </a:p>
        </p:txBody>
      </p:sp>
      <p:cxnSp>
        <p:nvCxnSpPr>
          <p:cNvPr id="47114" name="AutoShape 9">
            <a:extLst>
              <a:ext uri="{FF2B5EF4-FFF2-40B4-BE49-F238E27FC236}">
                <a16:creationId xmlns:a16="http://schemas.microsoft.com/office/drawing/2014/main" id="{ECB0B954-52B9-9D60-E223-E34D917498D1}"/>
              </a:ext>
            </a:extLst>
          </p:cNvPr>
          <p:cNvCxnSpPr>
            <a:cxnSpLocks noChangeShapeType="1"/>
            <a:stCxn id="50184" idx="0"/>
            <a:endCxn id="50182" idx="2"/>
          </p:cNvCxnSpPr>
          <p:nvPr/>
        </p:nvCxnSpPr>
        <p:spPr bwMode="auto">
          <a:xfrm flipV="1">
            <a:off x="5715000" y="4432300"/>
            <a:ext cx="1476375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AutoShape 10">
            <a:extLst>
              <a:ext uri="{FF2B5EF4-FFF2-40B4-BE49-F238E27FC236}">
                <a16:creationId xmlns:a16="http://schemas.microsoft.com/office/drawing/2014/main" id="{E1307564-033E-2CA2-A16E-315C79E8AAF0}"/>
              </a:ext>
            </a:extLst>
          </p:cNvPr>
          <p:cNvCxnSpPr>
            <a:cxnSpLocks noChangeShapeType="1"/>
            <a:stCxn id="50182" idx="0"/>
            <a:endCxn id="50183" idx="4"/>
          </p:cNvCxnSpPr>
          <p:nvPr/>
        </p:nvCxnSpPr>
        <p:spPr bwMode="auto">
          <a:xfrm flipH="1" flipV="1">
            <a:off x="7191375" y="3338513"/>
            <a:ext cx="876300" cy="712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11">
            <a:extLst>
              <a:ext uri="{FF2B5EF4-FFF2-40B4-BE49-F238E27FC236}">
                <a16:creationId xmlns:a16="http://schemas.microsoft.com/office/drawing/2014/main" id="{40B4330B-72AD-51A8-F5B3-6ED9353BBBBC}"/>
              </a:ext>
            </a:extLst>
          </p:cNvPr>
          <p:cNvCxnSpPr>
            <a:cxnSpLocks noChangeShapeType="1"/>
            <a:stCxn id="50183" idx="6"/>
            <a:endCxn id="50181" idx="3"/>
          </p:cNvCxnSpPr>
          <p:nvPr/>
        </p:nvCxnSpPr>
        <p:spPr bwMode="auto">
          <a:xfrm flipV="1">
            <a:off x="8220075" y="2947988"/>
            <a:ext cx="604838" cy="47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AutoShape 12">
            <a:extLst>
              <a:ext uri="{FF2B5EF4-FFF2-40B4-BE49-F238E27FC236}">
                <a16:creationId xmlns:a16="http://schemas.microsoft.com/office/drawing/2014/main" id="{F4A61864-2FD0-EC7F-D949-263C872D13E1}"/>
              </a:ext>
            </a:extLst>
          </p:cNvPr>
          <p:cNvCxnSpPr>
            <a:cxnSpLocks noChangeShapeType="1"/>
            <a:stCxn id="50181" idx="4"/>
            <a:endCxn id="50182" idx="7"/>
          </p:cNvCxnSpPr>
          <p:nvPr/>
        </p:nvCxnSpPr>
        <p:spPr bwMode="auto">
          <a:xfrm flipH="1">
            <a:off x="8686800" y="3048000"/>
            <a:ext cx="838200" cy="1114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AutoShape 13">
            <a:extLst>
              <a:ext uri="{FF2B5EF4-FFF2-40B4-BE49-F238E27FC236}">
                <a16:creationId xmlns:a16="http://schemas.microsoft.com/office/drawing/2014/main" id="{EB4F20E2-38EF-7033-10E2-EE923B100237}"/>
              </a:ext>
            </a:extLst>
          </p:cNvPr>
          <p:cNvCxnSpPr>
            <a:cxnSpLocks noChangeShapeType="1"/>
            <a:endCxn id="50200" idx="4"/>
          </p:cNvCxnSpPr>
          <p:nvPr/>
        </p:nvCxnSpPr>
        <p:spPr bwMode="auto">
          <a:xfrm flipH="1" flipV="1">
            <a:off x="4800600" y="2286000"/>
            <a:ext cx="2328863" cy="2128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AutoShape 14">
            <a:extLst>
              <a:ext uri="{FF2B5EF4-FFF2-40B4-BE49-F238E27FC236}">
                <a16:creationId xmlns:a16="http://schemas.microsoft.com/office/drawing/2014/main" id="{53D83D7D-0289-6D33-E902-1816631EFF08}"/>
              </a:ext>
            </a:extLst>
          </p:cNvPr>
          <p:cNvCxnSpPr>
            <a:cxnSpLocks noChangeShapeType="1"/>
            <a:stCxn id="50181" idx="1"/>
            <a:endCxn id="50200" idx="6"/>
          </p:cNvCxnSpPr>
          <p:nvPr/>
        </p:nvCxnSpPr>
        <p:spPr bwMode="auto">
          <a:xfrm rot="16200000" flipV="1">
            <a:off x="6991350" y="628650"/>
            <a:ext cx="481013" cy="318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15">
            <a:extLst>
              <a:ext uri="{FF2B5EF4-FFF2-40B4-BE49-F238E27FC236}">
                <a16:creationId xmlns:a16="http://schemas.microsoft.com/office/drawing/2014/main" id="{C17D6A0C-4EF3-DC8B-84DD-3B5D0CF6DE46}"/>
              </a:ext>
            </a:extLst>
          </p:cNvPr>
          <p:cNvCxnSpPr>
            <a:cxnSpLocks noChangeShapeType="1"/>
            <a:stCxn id="50183" idx="1"/>
            <a:endCxn id="50200" idx="5"/>
          </p:cNvCxnSpPr>
          <p:nvPr/>
        </p:nvCxnSpPr>
        <p:spPr bwMode="auto">
          <a:xfrm flipH="1" flipV="1">
            <a:off x="5392738" y="2197100"/>
            <a:ext cx="1071562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1" name="Rectangle 16">
            <a:extLst>
              <a:ext uri="{FF2B5EF4-FFF2-40B4-BE49-F238E27FC236}">
                <a16:creationId xmlns:a16="http://schemas.microsoft.com/office/drawing/2014/main" id="{0BE2DAFB-0729-74A7-A626-3688AB49D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3" y="2751138"/>
            <a:ext cx="16764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istream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cin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&gt;&gt;</a:t>
            </a:r>
          </a:p>
        </p:txBody>
      </p:sp>
      <p:cxnSp>
        <p:nvCxnSpPr>
          <p:cNvPr id="47122" name="AutoShape 17">
            <a:extLst>
              <a:ext uri="{FF2B5EF4-FFF2-40B4-BE49-F238E27FC236}">
                <a16:creationId xmlns:a16="http://schemas.microsoft.com/office/drawing/2014/main" id="{F3B45C67-7D8A-BA1D-3BA2-048F712FB615}"/>
              </a:ext>
            </a:extLst>
          </p:cNvPr>
          <p:cNvCxnSpPr>
            <a:cxnSpLocks noChangeShapeType="1"/>
            <a:stCxn id="50200" idx="3"/>
            <a:endCxn id="47121" idx="0"/>
          </p:cNvCxnSpPr>
          <p:nvPr/>
        </p:nvCxnSpPr>
        <p:spPr bwMode="auto">
          <a:xfrm flipH="1">
            <a:off x="2900363" y="2197100"/>
            <a:ext cx="1308100" cy="554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4" name="Oval 18">
            <a:extLst>
              <a:ext uri="{FF2B5EF4-FFF2-40B4-BE49-F238E27FC236}">
                <a16:creationId xmlns:a16="http://schemas.microsoft.com/office/drawing/2014/main" id="{DA42B748-00B2-F4AD-8D8D-9F792BE57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2222500"/>
            <a:ext cx="12954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/>
              <a:t>error()</a:t>
            </a:r>
          </a:p>
        </p:txBody>
      </p:sp>
      <p:sp>
        <p:nvSpPr>
          <p:cNvPr id="50195" name="AutoShape 19">
            <a:extLst>
              <a:ext uri="{FF2B5EF4-FFF2-40B4-BE49-F238E27FC236}">
                <a16:creationId xmlns:a16="http://schemas.microsoft.com/office/drawing/2014/main" id="{96A49414-8784-4438-7703-5A18A75C9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371600"/>
            <a:ext cx="1143000" cy="6858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 dirty="0"/>
              <a:t>Token</a:t>
            </a:r>
          </a:p>
        </p:txBody>
      </p:sp>
      <p:cxnSp>
        <p:nvCxnSpPr>
          <p:cNvPr id="47125" name="AutoShape 20">
            <a:extLst>
              <a:ext uri="{FF2B5EF4-FFF2-40B4-BE49-F238E27FC236}">
                <a16:creationId xmlns:a16="http://schemas.microsoft.com/office/drawing/2014/main" id="{D061077A-E65D-E220-ACEB-BE3D7703F28C}"/>
              </a:ext>
            </a:extLst>
          </p:cNvPr>
          <p:cNvCxnSpPr>
            <a:cxnSpLocks noChangeShapeType="1"/>
            <a:stCxn id="50184" idx="0"/>
            <a:endCxn id="50200" idx="4"/>
          </p:cNvCxnSpPr>
          <p:nvPr/>
        </p:nvCxnSpPr>
        <p:spPr bwMode="auto">
          <a:xfrm flipH="1" flipV="1">
            <a:off x="4800600" y="2286000"/>
            <a:ext cx="914400" cy="2476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6" name="AutoShape 21">
            <a:extLst>
              <a:ext uri="{FF2B5EF4-FFF2-40B4-BE49-F238E27FC236}">
                <a16:creationId xmlns:a16="http://schemas.microsoft.com/office/drawing/2014/main" id="{B588219E-3361-3CA1-89E5-3F0A982195B3}"/>
              </a:ext>
            </a:extLst>
          </p:cNvPr>
          <p:cNvCxnSpPr>
            <a:cxnSpLocks noChangeShapeType="1"/>
            <a:stCxn id="50184" idx="1"/>
            <a:endCxn id="47121" idx="2"/>
          </p:cNvCxnSpPr>
          <p:nvPr/>
        </p:nvCxnSpPr>
        <p:spPr bwMode="auto">
          <a:xfrm flipH="1" flipV="1">
            <a:off x="2900363" y="3817938"/>
            <a:ext cx="2114550" cy="1033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7" name="Rectangle 22">
            <a:extLst>
              <a:ext uri="{FF2B5EF4-FFF2-40B4-BE49-F238E27FC236}">
                <a16:creationId xmlns:a16="http://schemas.microsoft.com/office/drawing/2014/main" id="{C0AD5472-6FD8-29E7-3B83-0DBFDAFE6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5" y="4591050"/>
            <a:ext cx="1676400" cy="1066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ostream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cout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&lt;&lt;</a:t>
            </a:r>
          </a:p>
        </p:txBody>
      </p:sp>
      <p:cxnSp>
        <p:nvCxnSpPr>
          <p:cNvPr id="47128" name="AutoShape 23">
            <a:extLst>
              <a:ext uri="{FF2B5EF4-FFF2-40B4-BE49-F238E27FC236}">
                <a16:creationId xmlns:a16="http://schemas.microsoft.com/office/drawing/2014/main" id="{ED072F75-32B0-554C-68FF-D1B10F4CDB1D}"/>
              </a:ext>
            </a:extLst>
          </p:cNvPr>
          <p:cNvCxnSpPr>
            <a:cxnSpLocks noChangeShapeType="1"/>
            <a:stCxn id="50184" idx="2"/>
            <a:endCxn id="47127" idx="3"/>
          </p:cNvCxnSpPr>
          <p:nvPr/>
        </p:nvCxnSpPr>
        <p:spPr bwMode="auto">
          <a:xfrm flipH="1">
            <a:off x="2708275" y="5067300"/>
            <a:ext cx="2016125" cy="57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0" name="Oval 18">
            <a:extLst>
              <a:ext uri="{FF2B5EF4-FFF2-40B4-BE49-F238E27FC236}">
                <a16:creationId xmlns:a16="http://schemas.microsoft.com/office/drawing/2014/main" id="{40F8B0F7-C90F-9A22-7878-C37B3E828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676400"/>
            <a:ext cx="1676400" cy="6096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400"/>
              <a:t>get_token()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75A0DF0-EFA3-C286-9CCE-877CDCBAD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DE5DBC1-6A61-B2CD-062F-64B667B30C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#include “PPP.h"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// </a:t>
            </a:r>
            <a:r>
              <a:rPr lang="en-US" altLang="en-US" sz="2000" i="1"/>
              <a:t>Token stuff (explained in the next lecture)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double expression(); 		// </a:t>
            </a:r>
            <a:r>
              <a:rPr lang="en-US" altLang="en-US" sz="2000" i="1"/>
              <a:t>declaration so that primary() can call expression()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double primary() { /* </a:t>
            </a:r>
            <a:r>
              <a:rPr lang="en-US" altLang="en-US" sz="2000" i="1"/>
              <a:t>…</a:t>
            </a:r>
            <a:r>
              <a:rPr lang="en-US" altLang="en-US" sz="2000" b="1"/>
              <a:t> */ }	</a:t>
            </a:r>
            <a:r>
              <a:rPr lang="en-US" altLang="en-US" sz="2000"/>
              <a:t>// </a:t>
            </a:r>
            <a:r>
              <a:rPr lang="en-US" altLang="en-US" sz="2000" i="1"/>
              <a:t>deal with numbers and parentheses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double term() { /* </a:t>
            </a:r>
            <a:r>
              <a:rPr lang="en-US" altLang="en-US" sz="2000" i="1"/>
              <a:t>…</a:t>
            </a:r>
            <a:r>
              <a:rPr lang="en-US" altLang="en-US" sz="2000" b="1"/>
              <a:t> */ }		</a:t>
            </a:r>
            <a:r>
              <a:rPr lang="en-US" altLang="en-US" sz="2000"/>
              <a:t>//</a:t>
            </a:r>
            <a:r>
              <a:rPr lang="en-US" altLang="en-US" sz="2000" b="1"/>
              <a:t> </a:t>
            </a:r>
            <a:r>
              <a:rPr lang="en-US" altLang="en-US" sz="2000" i="1"/>
              <a:t>deal with * and / (pity about %)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double expression() { /* </a:t>
            </a:r>
            <a:r>
              <a:rPr lang="en-US" altLang="en-US" sz="2000" i="1"/>
              <a:t>…</a:t>
            </a:r>
            <a:r>
              <a:rPr lang="en-US" altLang="en-US" sz="2000" b="1"/>
              <a:t> */ }	</a:t>
            </a:r>
            <a:r>
              <a:rPr lang="en-US" altLang="en-US" sz="2000"/>
              <a:t>//</a:t>
            </a:r>
            <a:r>
              <a:rPr lang="en-US" altLang="en-US" sz="2000" b="1"/>
              <a:t> </a:t>
            </a:r>
            <a:r>
              <a:rPr lang="en-US" altLang="en-US" sz="2000" i="1"/>
              <a:t>deal with + and –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int main() { /* </a:t>
            </a:r>
            <a:r>
              <a:rPr lang="en-US" altLang="en-US" sz="2000" i="1"/>
              <a:t>…</a:t>
            </a:r>
            <a:r>
              <a:rPr lang="en-US" altLang="en-US" sz="2000" b="1"/>
              <a:t> */ }		</a:t>
            </a:r>
            <a:r>
              <a:rPr lang="en-US" altLang="en-US" sz="2000"/>
              <a:t>// </a:t>
            </a:r>
            <a:r>
              <a:rPr lang="en-US" altLang="en-US" sz="2000" i="1"/>
              <a:t>on next slide</a:t>
            </a:r>
            <a:endParaRPr lang="en-US" altLang="en-US" sz="2000" b="1" i="1"/>
          </a:p>
        </p:txBody>
      </p:sp>
      <p:sp>
        <p:nvSpPr>
          <p:cNvPr id="49156" name="Footer Placeholder 4">
            <a:extLst>
              <a:ext uri="{FF2B5EF4-FFF2-40B4-BE49-F238E27FC236}">
                <a16:creationId xmlns:a16="http://schemas.microsoft.com/office/drawing/2014/main" id="{A9BD902B-9A1A-D921-FEE4-D4717AAD7F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49157" name="Slide Number Placeholder 5">
            <a:extLst>
              <a:ext uri="{FF2B5EF4-FFF2-40B4-BE49-F238E27FC236}">
                <a16:creationId xmlns:a16="http://schemas.microsoft.com/office/drawing/2014/main" id="{B66B2107-B20F-5EB2-934C-6DD532C130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0732E367-A7E1-49F6-9D98-432DB9D1D828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1BB3C72-6FC2-5085-DB46-5C6C637C1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 – main()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7DEA738-C5E2-CD2F-6397-5DC02A5A80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96012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int main()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try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while (cin)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 cout &lt;&lt; expression() &lt;&lt; '\n';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catch (runtime_error&amp; 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cerr &lt;&lt; e.what() &lt;&lt; '\n';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return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catch (…)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cerr &lt;&lt; "exception \n";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return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}</a:t>
            </a:r>
          </a:p>
        </p:txBody>
      </p:sp>
      <p:sp>
        <p:nvSpPr>
          <p:cNvPr id="51204" name="Footer Placeholder 4">
            <a:extLst>
              <a:ext uri="{FF2B5EF4-FFF2-40B4-BE49-F238E27FC236}">
                <a16:creationId xmlns:a16="http://schemas.microsoft.com/office/drawing/2014/main" id="{81A326AF-DC40-6EB8-1EFE-7504D02C95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51205" name="Slide Number Placeholder 5">
            <a:extLst>
              <a:ext uri="{FF2B5EF4-FFF2-40B4-BE49-F238E27FC236}">
                <a16:creationId xmlns:a16="http://schemas.microsoft.com/office/drawing/2014/main" id="{C95BB72D-CD37-1243-499D-09BE82B46D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26468A74-BF89-4086-9FC2-7186A35DAE26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5F51F3E-1FCE-B08B-FEA3-CA50CBB4C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mystery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C8CD9BF-AE59-3154-9E57-C9C634E9A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9829800" cy="4114800"/>
          </a:xfrm>
        </p:spPr>
        <p:txBody>
          <a:bodyPr/>
          <a:lstStyle/>
          <a:p>
            <a:r>
              <a:rPr lang="en-US" altLang="en-US" sz="2000"/>
              <a:t>2</a:t>
            </a:r>
          </a:p>
          <a:p>
            <a:r>
              <a:rPr lang="en-US" altLang="en-US" sz="2000"/>
              <a:t> </a:t>
            </a:r>
          </a:p>
          <a:p>
            <a:r>
              <a:rPr lang="en-US" altLang="en-US" sz="2000"/>
              <a:t>3</a:t>
            </a:r>
          </a:p>
          <a:p>
            <a:r>
              <a:rPr lang="en-US" altLang="en-US" sz="2000"/>
              <a:t>4</a:t>
            </a:r>
          </a:p>
          <a:p>
            <a:r>
              <a:rPr lang="en-US" altLang="en-US" sz="2000"/>
              <a:t>2			an answer</a:t>
            </a:r>
          </a:p>
          <a:p>
            <a:r>
              <a:rPr lang="en-US" altLang="en-US" sz="2000"/>
              <a:t>5+6</a:t>
            </a:r>
          </a:p>
          <a:p>
            <a:r>
              <a:rPr lang="en-US" altLang="en-US" sz="2000"/>
              <a:t>5			an answer</a:t>
            </a:r>
          </a:p>
          <a:p>
            <a:r>
              <a:rPr lang="en-US" altLang="en-US" sz="2000"/>
              <a:t>X</a:t>
            </a:r>
          </a:p>
          <a:p>
            <a:r>
              <a:rPr lang="en-US" altLang="en-US" sz="2000"/>
              <a:t>Bad token		an answer (finally, an expected answer)</a:t>
            </a:r>
          </a:p>
        </p:txBody>
      </p:sp>
      <p:sp>
        <p:nvSpPr>
          <p:cNvPr id="53252" name="Footer Placeholder 4">
            <a:extLst>
              <a:ext uri="{FF2B5EF4-FFF2-40B4-BE49-F238E27FC236}">
                <a16:creationId xmlns:a16="http://schemas.microsoft.com/office/drawing/2014/main" id="{8A12A600-348C-C1E3-7D21-7FFDFF27E6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53253" name="Slide Number Placeholder 5">
            <a:extLst>
              <a:ext uri="{FF2B5EF4-FFF2-40B4-BE49-F238E27FC236}">
                <a16:creationId xmlns:a16="http://schemas.microsoft.com/office/drawing/2014/main" id="{3AC87EB8-3027-213B-5637-ECEC31F410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CA33D2FE-0DB5-49AC-AA54-384C657E7DB9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CD78638A-FFF5-C897-CC1E-FE86AA616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mystery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B46DE867-0BE6-67B9-B0FF-24E029507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Expect “mysteries”</a:t>
            </a:r>
          </a:p>
          <a:p>
            <a:r>
              <a:rPr lang="en-US" altLang="en-US"/>
              <a:t>Your first try rarely works as expected</a:t>
            </a:r>
          </a:p>
          <a:p>
            <a:pPr lvl="1"/>
            <a:r>
              <a:rPr lang="en-US" altLang="en-US"/>
              <a:t>That’s normal and to be expected</a:t>
            </a:r>
          </a:p>
          <a:p>
            <a:pPr lvl="2"/>
            <a:r>
              <a:rPr lang="en-US" altLang="en-US"/>
              <a:t>Even for experienced programmers	</a:t>
            </a:r>
          </a:p>
          <a:p>
            <a:pPr lvl="1"/>
            <a:r>
              <a:rPr lang="en-US" altLang="en-US"/>
              <a:t>If it looks as if it works be suspicious</a:t>
            </a:r>
          </a:p>
          <a:p>
            <a:pPr lvl="2"/>
            <a:r>
              <a:rPr lang="en-US" altLang="en-US"/>
              <a:t>And test a bit more</a:t>
            </a:r>
          </a:p>
          <a:p>
            <a:pPr lvl="1"/>
            <a:r>
              <a:rPr lang="en-US" altLang="en-US"/>
              <a:t>Now comes the debugging</a:t>
            </a:r>
          </a:p>
          <a:p>
            <a:pPr lvl="2"/>
            <a:r>
              <a:rPr lang="en-US" altLang="en-US"/>
              <a:t>Finding out why the program misbehaves</a:t>
            </a:r>
          </a:p>
          <a:p>
            <a:pPr lvl="1"/>
            <a:r>
              <a:rPr lang="en-US" altLang="en-US"/>
              <a:t>And don’t expect your second try to work either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C46C5-F06C-7158-2949-1031F577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Stroustrup/Programming/2024/Chapter5</a:t>
            </a:r>
          </a:p>
        </p:txBody>
      </p:sp>
      <p:sp>
        <p:nvSpPr>
          <p:cNvPr id="55301" name="Slide Number Placeholder 4">
            <a:extLst>
              <a:ext uri="{FF2B5EF4-FFF2-40B4-BE49-F238E27FC236}">
                <a16:creationId xmlns:a16="http://schemas.microsoft.com/office/drawing/2014/main" id="{2D5FC21B-53DA-7966-FADB-71A326D6D1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7E9BB96B-EAFA-44E8-A12F-E3F65BF0CA1D}" type="slidenum"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27</a:t>
            </a:fld>
            <a:endParaRPr lang="en-US" altLang="en-US" sz="1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06CA680-131D-6C6E-04A3-F2B982EA9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mystery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F138685-48F8-9E48-5701-5671A86AD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1 2 3 4+5 6+7 8+9 10 11 12</a:t>
            </a:r>
          </a:p>
          <a:p>
            <a:r>
              <a:rPr lang="en-US" altLang="en-US" sz="2000"/>
              <a:t>1			an answer</a:t>
            </a:r>
          </a:p>
          <a:p>
            <a:r>
              <a:rPr lang="en-US" altLang="en-US" sz="2000"/>
              <a:t>4			an answer</a:t>
            </a:r>
          </a:p>
          <a:p>
            <a:r>
              <a:rPr lang="en-US" altLang="en-US" sz="2000"/>
              <a:t>6			an answer</a:t>
            </a:r>
          </a:p>
          <a:p>
            <a:r>
              <a:rPr lang="en-US" altLang="en-US" sz="2000"/>
              <a:t>8			an answer</a:t>
            </a:r>
          </a:p>
          <a:p>
            <a:r>
              <a:rPr lang="en-US" altLang="en-US" sz="2000"/>
              <a:t>10			an answer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r>
              <a:rPr lang="en-US" altLang="en-US"/>
              <a:t>Aha! Our program </a:t>
            </a:r>
            <a:r>
              <a:rPr lang="en-US" altLang="ja-JP"/>
              <a:t>“eats” two out of three input tokens</a:t>
            </a:r>
            <a:endParaRPr lang="en-US" altLang="ja-JP" sz="2400"/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How come?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Let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have a look at expression()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56324" name="Footer Placeholder 4">
            <a:extLst>
              <a:ext uri="{FF2B5EF4-FFF2-40B4-BE49-F238E27FC236}">
                <a16:creationId xmlns:a16="http://schemas.microsoft.com/office/drawing/2014/main" id="{FC8CAA5E-CD3B-B03C-39C5-CD6395759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56325" name="Slide Number Placeholder 5">
            <a:extLst>
              <a:ext uri="{FF2B5EF4-FFF2-40B4-BE49-F238E27FC236}">
                <a16:creationId xmlns:a16="http://schemas.microsoft.com/office/drawing/2014/main" id="{7C8EFA4D-8711-C465-4969-C1F33D39BA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19F9C275-D238-4730-A702-32216EDBDEFA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28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C8D1566-091C-6234-EC2A-78A9EE19C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Dealing with + and -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2C669C5-1868-D162-139E-192C270B70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9982200" cy="5334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double expression()	// </a:t>
            </a:r>
            <a:r>
              <a:rPr lang="en-US" altLang="en-US" sz="2000" i="1"/>
              <a:t>read and evaluate: 1   1+2.5   1+2+3.14  etc.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double left = term(); 			</a:t>
            </a:r>
            <a:r>
              <a:rPr lang="en-US" altLang="en-US" sz="2000"/>
              <a:t>// </a:t>
            </a:r>
            <a:r>
              <a:rPr lang="en-US" altLang="en-US" sz="2000" i="1"/>
              <a:t>get the Term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while (true)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Token t = get_token();		</a:t>
            </a:r>
            <a:r>
              <a:rPr lang="en-US" altLang="en-US" sz="2000"/>
              <a:t>// </a:t>
            </a:r>
            <a:r>
              <a:rPr lang="en-US" altLang="en-US" sz="2000" i="1"/>
              <a:t>get the next token…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switch (t.kind) {			</a:t>
            </a:r>
            <a:r>
              <a:rPr lang="en-US" altLang="en-US" sz="2000"/>
              <a:t>// </a:t>
            </a:r>
            <a:r>
              <a:rPr lang="en-US" altLang="en-US" sz="2000" i="1"/>
              <a:t>… and do the right thing with it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case '+’:	left += term();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case '-':	    	left -= term();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default:</a:t>
            </a:r>
            <a:r>
              <a:rPr lang="en-US" altLang="en-US" sz="2000"/>
              <a:t>	    	</a:t>
            </a:r>
            <a:r>
              <a:rPr lang="en-US" altLang="en-US" sz="2000" b="1"/>
              <a:t>return left;</a:t>
            </a:r>
            <a:r>
              <a:rPr lang="en-US" altLang="en-US" sz="2000"/>
              <a:t>		// </a:t>
            </a:r>
            <a:r>
              <a:rPr lang="en-US" altLang="en-US" sz="2000" i="1">
                <a:solidFill>
                  <a:srgbClr val="FF3300"/>
                </a:solidFill>
              </a:rPr>
              <a:t>&lt;&lt;&lt; doesn</a:t>
            </a:r>
            <a:r>
              <a:rPr lang="en-US" altLang="ja-JP" sz="2000" i="1">
                <a:solidFill>
                  <a:srgbClr val="FF3300"/>
                </a:solidFill>
              </a:rPr>
              <a:t>’t use “next token”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}</a:t>
            </a:r>
            <a:endParaRPr lang="en-US" altLang="en-US" sz="1800"/>
          </a:p>
        </p:txBody>
      </p:sp>
      <p:sp>
        <p:nvSpPr>
          <p:cNvPr id="58372" name="Footer Placeholder 4">
            <a:extLst>
              <a:ext uri="{FF2B5EF4-FFF2-40B4-BE49-F238E27FC236}">
                <a16:creationId xmlns:a16="http://schemas.microsoft.com/office/drawing/2014/main" id="{762BDE6E-D4E7-4D91-7266-A6F8F297CC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58373" name="Slide Number Placeholder 5">
            <a:extLst>
              <a:ext uri="{FF2B5EF4-FFF2-40B4-BE49-F238E27FC236}">
                <a16:creationId xmlns:a16="http://schemas.microsoft.com/office/drawing/2014/main" id="{EB5715A5-B39B-8E3E-B54D-40BBAFB769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D4623B6A-E842-4CD0-80D5-1E00258D8BF2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29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58374" name="TextBox 1">
            <a:extLst>
              <a:ext uri="{FF2B5EF4-FFF2-40B4-BE49-F238E27FC236}">
                <a16:creationId xmlns:a16="http://schemas.microsoft.com/office/drawing/2014/main" id="{0443C6EA-75E0-D8CE-EDEB-DC9BA52C1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1295400"/>
            <a:ext cx="301942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Expression: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Term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Expression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+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Term</a:t>
            </a:r>
            <a:endParaRPr lang="en-US" altLang="ja-JP" i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	Expression </a:t>
            </a:r>
            <a:r>
              <a:rPr lang="ja-JP" altLang="en-US">
                <a:solidFill>
                  <a:srgbClr val="FF0000"/>
                </a:solidFill>
              </a:rPr>
              <a:t>‘</a:t>
            </a:r>
            <a:r>
              <a:rPr lang="en-US" altLang="ja-JP">
                <a:solidFill>
                  <a:srgbClr val="FF0000"/>
                </a:solidFill>
              </a:rPr>
              <a:t>-</a:t>
            </a:r>
            <a:r>
              <a:rPr lang="ja-JP" altLang="en-US">
                <a:solidFill>
                  <a:srgbClr val="FF0000"/>
                </a:solidFill>
              </a:rPr>
              <a:t>’</a:t>
            </a:r>
            <a:r>
              <a:rPr lang="en-US" altLang="ja-JP">
                <a:solidFill>
                  <a:srgbClr val="FF0000"/>
                </a:solidFill>
              </a:rPr>
              <a:t> Term</a:t>
            </a:r>
            <a:endParaRPr lang="en-US" altLang="en-US" sz="2000">
              <a:solidFill>
                <a:srgbClr val="FF0000"/>
              </a:solidFill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47F8C6A-3B53-C5B7-9298-237235A6C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804217A-DE0C-39EE-03C2-796CFDBB73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thoughts on software development</a:t>
            </a:r>
          </a:p>
          <a:p>
            <a:r>
              <a:rPr lang="en-US" altLang="en-US"/>
              <a:t>The idea of a calculator</a:t>
            </a:r>
          </a:p>
          <a:p>
            <a:r>
              <a:rPr lang="en-US" altLang="en-US"/>
              <a:t>Using a grammar</a:t>
            </a:r>
          </a:p>
          <a:p>
            <a:r>
              <a:rPr lang="en-US" altLang="en-US"/>
              <a:t>Expression evaluation</a:t>
            </a:r>
          </a:p>
          <a:p>
            <a:r>
              <a:rPr lang="en-US" altLang="en-US"/>
              <a:t>Program organization</a:t>
            </a:r>
          </a:p>
        </p:txBody>
      </p:sp>
      <p:sp>
        <p:nvSpPr>
          <p:cNvPr id="8196" name="Footer Placeholder 4">
            <a:extLst>
              <a:ext uri="{FF2B5EF4-FFF2-40B4-BE49-F238E27FC236}">
                <a16:creationId xmlns:a16="http://schemas.microsoft.com/office/drawing/2014/main" id="{658BC7A1-7B8C-04F8-E7E3-4CE0074BC0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8197" name="Slide Number Placeholder 5">
            <a:extLst>
              <a:ext uri="{FF2B5EF4-FFF2-40B4-BE49-F238E27FC236}">
                <a16:creationId xmlns:a16="http://schemas.microsoft.com/office/drawing/2014/main" id="{3EA8BEEA-4814-ECB0-3853-8A43706706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BF569DCE-73BC-4261-89DA-F4600E19333D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B2060D6-9D4E-B9FF-D74C-88E08BA21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10515600" cy="1066800"/>
          </a:xfrm>
        </p:spPr>
        <p:txBody>
          <a:bodyPr/>
          <a:lstStyle/>
          <a:p>
            <a:r>
              <a:rPr lang="en-US" altLang="en-US"/>
              <a:t>Dealing with + and -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EEE09F8-85E9-08A0-FDD5-9C9BA80CA4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101346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So, we need a way to </a:t>
            </a:r>
            <a:r>
              <a:rPr lang="en-US" altLang="ja-JP" sz="2400"/>
              <a:t>“put back” a token!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Put back into what?</a:t>
            </a:r>
          </a:p>
          <a:p>
            <a:pPr lvl="1">
              <a:lnSpc>
                <a:spcPct val="80000"/>
              </a:lnSpc>
            </a:pPr>
            <a:r>
              <a:rPr lang="en-US" altLang="ja-JP" sz="2000">
                <a:ea typeface="ＭＳ Ｐゴシック" panose="020B0600070205080204" pitchFamily="34" charset="-128"/>
              </a:rPr>
              <a:t>“the input,” of course: we need an input stream of tokens, a “token stream”</a:t>
            </a:r>
            <a:endParaRPr lang="en-US" altLang="en-US" sz="11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double expression()	// </a:t>
            </a:r>
            <a:r>
              <a:rPr lang="en-US" altLang="en-US" sz="2000" i="1"/>
              <a:t>deal with + and -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double left = term(); 	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while (true)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Token t = ts.get();	     //</a:t>
            </a:r>
            <a:r>
              <a:rPr lang="en-US" altLang="en-US" sz="2000"/>
              <a:t> </a:t>
            </a:r>
            <a:r>
              <a:rPr lang="en-US" altLang="en-US" sz="2000" i="1"/>
              <a:t>get the next token from a </a:t>
            </a:r>
            <a:r>
              <a:rPr lang="ja-JP" altLang="en-US" sz="2000" i="1"/>
              <a:t>“</a:t>
            </a:r>
            <a:r>
              <a:rPr lang="en-US" altLang="ja-JP" sz="2000" i="1"/>
              <a:t>token stream</a:t>
            </a:r>
            <a:r>
              <a:rPr lang="ja-JP" altLang="en-US" sz="2000" i="1"/>
              <a:t>”</a:t>
            </a:r>
            <a:endParaRPr lang="en-US" altLang="ja-JP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switch (t.kind) {		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case '+':	left += term();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case '-':	    	left -= term();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default:</a:t>
            </a:r>
            <a:r>
              <a:rPr lang="en-US" altLang="en-US" sz="2000"/>
              <a:t>	    	</a:t>
            </a:r>
            <a:r>
              <a:rPr lang="en-US" altLang="en-US" sz="2000" b="1"/>
              <a:t>ts.putback(t); 	// </a:t>
            </a:r>
            <a:r>
              <a:rPr lang="en-US" altLang="en-US" sz="2000" i="1">
                <a:solidFill>
                  <a:srgbClr val="FF0000"/>
                </a:solidFill>
              </a:rPr>
              <a:t>put the unused token back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	    	return left;</a:t>
            </a:r>
            <a:endParaRPr lang="en-US" altLang="en-US" sz="20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}</a:t>
            </a:r>
            <a:endParaRPr lang="en-US" altLang="en-US" sz="1800"/>
          </a:p>
        </p:txBody>
      </p:sp>
      <p:sp>
        <p:nvSpPr>
          <p:cNvPr id="60420" name="Footer Placeholder 4">
            <a:extLst>
              <a:ext uri="{FF2B5EF4-FFF2-40B4-BE49-F238E27FC236}">
                <a16:creationId xmlns:a16="http://schemas.microsoft.com/office/drawing/2014/main" id="{6D92FAC3-EF0C-62B6-A023-00A68772FE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60421" name="Slide Number Placeholder 5">
            <a:extLst>
              <a:ext uri="{FF2B5EF4-FFF2-40B4-BE49-F238E27FC236}">
                <a16:creationId xmlns:a16="http://schemas.microsoft.com/office/drawing/2014/main" id="{E58E3236-DD10-6036-E61C-F2BC3640B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150DB9EA-1526-4482-8CE8-849956BB6CB4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E6D8374-3A53-407E-A339-A37E627BB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Dealing with * and /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7A53744-E33C-8E50-2DA5-66831E17E4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9906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Now make the same change to </a:t>
            </a:r>
            <a:r>
              <a:rPr lang="en-US" altLang="en-US" sz="2000" b="1"/>
              <a:t>term()</a:t>
            </a:r>
            <a:endParaRPr lang="en-US" altLang="en-US" sz="10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double term()	// </a:t>
            </a:r>
            <a:r>
              <a:rPr lang="en-US" altLang="en-US" sz="2000" i="1"/>
              <a:t>deal with * and  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double left = primary(); 		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while (true)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Token t = ts.get();	</a:t>
            </a:r>
            <a:r>
              <a:rPr lang="en-US" altLang="en-US" sz="2000"/>
              <a:t>// </a:t>
            </a:r>
            <a:r>
              <a:rPr lang="en-US" altLang="en-US" sz="2000" i="1"/>
              <a:t>get the next Token from input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switch (t.kind) {	</a:t>
            </a:r>
            <a:endParaRPr lang="en-US" altLang="en-US" sz="2000" b="1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case '*’:	// </a:t>
            </a:r>
            <a:r>
              <a:rPr lang="en-US" altLang="en-US" sz="2000" i="1"/>
              <a:t>deal with *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case '/’:		// </a:t>
            </a:r>
            <a:r>
              <a:rPr lang="en-US" altLang="en-US" sz="2000" i="1"/>
              <a:t>deal with /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default:</a:t>
            </a:r>
            <a:endParaRPr lang="en-US" altLang="en-US" sz="20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			</a:t>
            </a:r>
            <a:r>
              <a:rPr lang="en-US" altLang="en-US" sz="2000" b="1"/>
              <a:t>ts.putback(t);</a:t>
            </a:r>
            <a:r>
              <a:rPr lang="en-US" altLang="en-US" sz="2000"/>
              <a:t>	// </a:t>
            </a:r>
            <a:r>
              <a:rPr lang="en-US" altLang="en-US" sz="2000" i="1"/>
              <a:t>put unused token back into input stream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	return left;</a:t>
            </a:r>
            <a:endParaRPr lang="en-US" altLang="en-US" sz="20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}</a:t>
            </a:r>
          </a:p>
        </p:txBody>
      </p:sp>
      <p:sp>
        <p:nvSpPr>
          <p:cNvPr id="62468" name="Footer Placeholder 4">
            <a:extLst>
              <a:ext uri="{FF2B5EF4-FFF2-40B4-BE49-F238E27FC236}">
                <a16:creationId xmlns:a16="http://schemas.microsoft.com/office/drawing/2014/main" id="{57C7E33A-D8EB-A9A4-6A55-4343E40090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62469" name="Slide Number Placeholder 5">
            <a:extLst>
              <a:ext uri="{FF2B5EF4-FFF2-40B4-BE49-F238E27FC236}">
                <a16:creationId xmlns:a16="http://schemas.microsoft.com/office/drawing/2014/main" id="{233D0053-3323-8B98-A4ED-6600BC5B90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6780D27A-EFA2-4903-8E8B-D4AFCB170E22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7B0F56C-BEF3-741E-D484-88799C3CF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program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C32AAE1E-2465-18BD-4ACB-E12D0E57C6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 </a:t>
            </a:r>
            <a:r>
              <a:rPr lang="en-US" altLang="ja-JP"/>
              <a:t>“sort of works”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That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not bad for a first try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Well, second try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Well, really, the fourth try; see the book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But </a:t>
            </a:r>
            <a:r>
              <a:rPr lang="en-US" altLang="ja-JP">
                <a:ea typeface="ＭＳ Ｐゴシック" panose="020B0600070205080204" pitchFamily="34" charset="-128"/>
              </a:rPr>
              <a:t>“sort of works” is not good enough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When the program </a:t>
            </a:r>
            <a:r>
              <a:rPr lang="en-US" altLang="ja-JP">
                <a:ea typeface="ＭＳ Ｐゴシック" panose="020B0600070205080204" pitchFamily="34" charset="-128"/>
              </a:rPr>
              <a:t>“sort of works” is when the work (and fun) really start</a:t>
            </a:r>
          </a:p>
          <a:p>
            <a:r>
              <a:rPr lang="en-US" altLang="en-US"/>
              <a:t>Now we can get feedback!</a:t>
            </a:r>
          </a:p>
        </p:txBody>
      </p:sp>
      <p:sp>
        <p:nvSpPr>
          <p:cNvPr id="64516" name="Footer Placeholder 4">
            <a:extLst>
              <a:ext uri="{FF2B5EF4-FFF2-40B4-BE49-F238E27FC236}">
                <a16:creationId xmlns:a16="http://schemas.microsoft.com/office/drawing/2014/main" id="{E2A05416-95C0-0DAF-3A2B-B51B11BDD1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64517" name="Slide Number Placeholder 5">
            <a:extLst>
              <a:ext uri="{FF2B5EF4-FFF2-40B4-BE49-F238E27FC236}">
                <a16:creationId xmlns:a16="http://schemas.microsoft.com/office/drawing/2014/main" id="{24A5197C-FD6B-172D-DD3D-73A549E97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300E4409-04E1-4E6E-ABFF-57D125031CB8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32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EC48F7B1-4D47-D59A-578E-D6FA1006C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mystery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BF603EE-62EF-E67B-003D-AEEEBD70B0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2 3 4 2+3 2*3</a:t>
            </a:r>
          </a:p>
          <a:p>
            <a:r>
              <a:rPr lang="en-US" altLang="en-US" sz="2000"/>
              <a:t>2			an answer</a:t>
            </a:r>
          </a:p>
          <a:p>
            <a:r>
              <a:rPr lang="en-US" altLang="en-US" sz="2000"/>
              <a:t>3			an answer</a:t>
            </a:r>
          </a:p>
          <a:p>
            <a:r>
              <a:rPr lang="en-US" altLang="en-US" sz="2000"/>
              <a:t>4			an answer</a:t>
            </a:r>
          </a:p>
          <a:p>
            <a:r>
              <a:rPr lang="en-US" altLang="en-US" sz="2000"/>
              <a:t>5			an answer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/>
          </a:p>
          <a:p>
            <a:r>
              <a:rPr lang="en-US" altLang="en-US"/>
              <a:t>What! No </a:t>
            </a:r>
            <a:r>
              <a:rPr lang="en-US" altLang="ja-JP"/>
              <a:t>“6” ?</a:t>
            </a:r>
            <a:endParaRPr lang="en-US" altLang="ja-JP" sz="2400"/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The program looks ahead one token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It</a:t>
            </a:r>
            <a:r>
              <a:rPr lang="en-US" altLang="ja-JP">
                <a:ea typeface="ＭＳ Ｐゴシック" panose="020B0600070205080204" pitchFamily="34" charset="-128"/>
              </a:rPr>
              <a:t>’s waiting for the user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So, we introduce a </a:t>
            </a:r>
            <a:r>
              <a:rPr lang="en-US" altLang="ja-JP">
                <a:ea typeface="ＭＳ Ｐゴシック" panose="020B0600070205080204" pitchFamily="34" charset="-128"/>
              </a:rPr>
              <a:t>“print result” command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While we</a:t>
            </a:r>
            <a:r>
              <a:rPr lang="en-US" altLang="ja-JP">
                <a:ea typeface="ＭＳ Ｐゴシック" panose="020B0600070205080204" pitchFamily="34" charset="-128"/>
              </a:rPr>
              <a:t>’re at it, we also introduce a “quit” command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66564" name="Footer Placeholder 4">
            <a:extLst>
              <a:ext uri="{FF2B5EF4-FFF2-40B4-BE49-F238E27FC236}">
                <a16:creationId xmlns:a16="http://schemas.microsoft.com/office/drawing/2014/main" id="{34230FF5-1BCA-77F2-F24E-0AE7F0E461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66565" name="Slide Number Placeholder 5">
            <a:extLst>
              <a:ext uri="{FF2B5EF4-FFF2-40B4-BE49-F238E27FC236}">
                <a16:creationId xmlns:a16="http://schemas.microsoft.com/office/drawing/2014/main" id="{0166C284-CB78-CE5B-0331-3F6EAA247D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2CB0401-9892-4E55-A03D-6473505C5BBF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33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52154207-07F4-2F0B-A6FF-FF1B416BE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10515600" cy="930275"/>
          </a:xfrm>
        </p:spPr>
        <p:txBody>
          <a:bodyPr/>
          <a:lstStyle/>
          <a:p>
            <a:r>
              <a:rPr lang="en-US" altLang="en-US"/>
              <a:t>The main() program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CADAFC7-788E-D79B-7671-8D07A81393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9906000" cy="548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int main()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double val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while (cin)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Token t = ts.get();		// </a:t>
            </a:r>
            <a:r>
              <a:rPr lang="en-US" altLang="en-US" sz="2000" i="1"/>
              <a:t>rather than get_token()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000" b="1"/>
              <a:t>		if (t.kind == 'q’) 			// </a:t>
            </a:r>
            <a:r>
              <a:rPr lang="ja-JP" altLang="en-US" sz="2000" i="1"/>
              <a:t>‘</a:t>
            </a:r>
            <a:r>
              <a:rPr lang="en-US" altLang="ja-JP" sz="2000" i="1"/>
              <a:t>q</a:t>
            </a:r>
            <a:r>
              <a:rPr lang="ja-JP" altLang="en-US" sz="2000" i="1"/>
              <a:t>’</a:t>
            </a:r>
            <a:r>
              <a:rPr lang="en-US" altLang="ja-JP" sz="2000" i="1"/>
              <a:t> for </a:t>
            </a:r>
            <a:r>
              <a:rPr lang="ja-JP" altLang="en-US" sz="2000" i="1"/>
              <a:t>“</a:t>
            </a:r>
            <a:r>
              <a:rPr lang="en-US" altLang="ja-JP" sz="2000" i="1"/>
              <a:t>quit</a:t>
            </a:r>
            <a:r>
              <a:rPr lang="ja-JP" altLang="en-US" sz="2000" i="1"/>
              <a:t>”</a:t>
            </a:r>
            <a:endParaRPr lang="en-US" altLang="en-US" sz="20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	break;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if (t.kind == ';')			// </a:t>
            </a:r>
            <a:r>
              <a:rPr lang="ja-JP" altLang="en-US" sz="2000" i="1"/>
              <a:t>‘</a:t>
            </a:r>
            <a:r>
              <a:rPr lang="en-US" altLang="ja-JP" sz="2000" i="1"/>
              <a:t>;</a:t>
            </a:r>
            <a:r>
              <a:rPr lang="ja-JP" altLang="en-US" sz="2000" i="1"/>
              <a:t>’</a:t>
            </a:r>
            <a:r>
              <a:rPr lang="en-US" altLang="ja-JP" sz="2000" i="1"/>
              <a:t> for </a:t>
            </a:r>
            <a:r>
              <a:rPr lang="ja-JP" altLang="en-US" sz="2000" i="1"/>
              <a:t>“</a:t>
            </a:r>
            <a:r>
              <a:rPr lang="en-US" altLang="ja-JP" sz="2000" i="1"/>
              <a:t>print now</a:t>
            </a:r>
            <a:r>
              <a:rPr lang="ja-JP" altLang="en-US" sz="2000" i="1"/>
              <a:t>”</a:t>
            </a:r>
            <a:endParaRPr lang="en-US" altLang="ja-JP" sz="2000" i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		</a:t>
            </a:r>
            <a:r>
              <a:rPr lang="da-DK" altLang="en-US" sz="2000" b="1"/>
              <a:t>cout &lt;&lt;  val &lt;&lt; '\n';	// </a:t>
            </a:r>
            <a:r>
              <a:rPr lang="da-DK" altLang="en-US" sz="2000" i="1"/>
              <a:t>print result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da-DK" altLang="en-US" sz="2000" b="1"/>
              <a:t>		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da-DK" altLang="en-US" sz="2000" b="1"/>
              <a:t>			ts. </a:t>
            </a:r>
            <a:r>
              <a:rPr lang="en-US" altLang="en-US" sz="1900" b="1"/>
              <a:t>putback</a:t>
            </a:r>
            <a:r>
              <a:rPr lang="da-DK" altLang="en-US" sz="2000" b="1"/>
              <a:t>(t);		// </a:t>
            </a:r>
            <a:r>
              <a:rPr lang="da-DK" altLang="en-US" sz="2000" i="1"/>
              <a:t>put a token back into the input stream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da-DK" altLang="en-US" sz="2000" b="1"/>
              <a:t>		</a:t>
            </a:r>
            <a:r>
              <a:rPr lang="en-US" altLang="en-US" sz="2000" b="1"/>
              <a:t>val = expression();		// </a:t>
            </a:r>
            <a:r>
              <a:rPr lang="en-US" altLang="en-US" sz="2000" i="1"/>
              <a:t>evaluate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// </a:t>
            </a:r>
            <a:r>
              <a:rPr lang="en-US" altLang="en-US" sz="2000" i="1"/>
              <a:t>… exception handling …</a:t>
            </a:r>
          </a:p>
        </p:txBody>
      </p:sp>
      <p:sp>
        <p:nvSpPr>
          <p:cNvPr id="68612" name="Footer Placeholder 4">
            <a:extLst>
              <a:ext uri="{FF2B5EF4-FFF2-40B4-BE49-F238E27FC236}">
                <a16:creationId xmlns:a16="http://schemas.microsoft.com/office/drawing/2014/main" id="{A5CCF436-F7BC-9258-3CA7-7394A71855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68613" name="Slide Number Placeholder 5">
            <a:extLst>
              <a:ext uri="{FF2B5EF4-FFF2-40B4-BE49-F238E27FC236}">
                <a16:creationId xmlns:a16="http://schemas.microsoft.com/office/drawing/2014/main" id="{77A2BC58-7786-2652-48C2-AAB591898E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29057A75-AFEE-4C3E-9DB2-449DE0035A9C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34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2098A476-725C-BC80-91CF-197064591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458200" cy="1143000"/>
          </a:xfrm>
        </p:spPr>
        <p:txBody>
          <a:bodyPr/>
          <a:lstStyle/>
          <a:p>
            <a:r>
              <a:rPr lang="en-US" altLang="en-US" sz="4000"/>
              <a:t>Now the calculator is minimally useful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A8FCE93-89B6-F73F-3F1A-BDCBA0C36A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9829800" cy="4191000"/>
          </a:xfrm>
        </p:spPr>
        <p:txBody>
          <a:bodyPr/>
          <a:lstStyle/>
          <a:p>
            <a:r>
              <a:rPr lang="en-US" altLang="en-US" sz="2000"/>
              <a:t>2;</a:t>
            </a:r>
          </a:p>
          <a:p>
            <a:r>
              <a:rPr lang="en-US" altLang="en-US" sz="2000"/>
              <a:t>2			an answer</a:t>
            </a:r>
          </a:p>
          <a:p>
            <a:r>
              <a:rPr lang="en-US" altLang="en-US" sz="2000"/>
              <a:t>2+3;</a:t>
            </a:r>
          </a:p>
          <a:p>
            <a:r>
              <a:rPr lang="en-US" altLang="en-US" sz="2000"/>
              <a:t>5			an answer</a:t>
            </a:r>
          </a:p>
          <a:p>
            <a:r>
              <a:rPr lang="en-US" altLang="en-US" sz="2000"/>
              <a:t>3+4*5;</a:t>
            </a:r>
          </a:p>
          <a:p>
            <a:r>
              <a:rPr lang="en-US" altLang="en-US" sz="2000"/>
              <a:t>23			an answer</a:t>
            </a:r>
          </a:p>
          <a:p>
            <a:r>
              <a:rPr lang="en-US" altLang="en-US" sz="2000"/>
              <a:t>q</a:t>
            </a:r>
          </a:p>
        </p:txBody>
      </p:sp>
      <p:sp>
        <p:nvSpPr>
          <p:cNvPr id="70660" name="Footer Placeholder 4">
            <a:extLst>
              <a:ext uri="{FF2B5EF4-FFF2-40B4-BE49-F238E27FC236}">
                <a16:creationId xmlns:a16="http://schemas.microsoft.com/office/drawing/2014/main" id="{D10A9190-1FF9-12FF-D868-EBB246A35D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70661" name="Slide Number Placeholder 5">
            <a:extLst>
              <a:ext uri="{FF2B5EF4-FFF2-40B4-BE49-F238E27FC236}">
                <a16:creationId xmlns:a16="http://schemas.microsoft.com/office/drawing/2014/main" id="{3ABED1C0-6209-128E-17D7-5B74216B4D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E42E3593-1C3F-44AF-843D-A5A683C071B9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35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D774CAB-D6DE-7D41-4DC0-6DA189A55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Next lecture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A7274D8-B1C5-28A5-A953-FF2C2B5420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25625"/>
            <a:ext cx="10896600" cy="4351338"/>
          </a:xfrm>
        </p:spPr>
        <p:txBody>
          <a:bodyPr/>
          <a:lstStyle/>
          <a:p>
            <a:r>
              <a:rPr lang="en-US" altLang="en-US"/>
              <a:t>Completing a program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Tokens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Recovering from errors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Cleaning up the code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Code review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72708" name="Footer Placeholder 4">
            <a:extLst>
              <a:ext uri="{FF2B5EF4-FFF2-40B4-BE49-F238E27FC236}">
                <a16:creationId xmlns:a16="http://schemas.microsoft.com/office/drawing/2014/main" id="{79644F90-0421-186D-1F0C-8CC367FA3B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72709" name="Slide Number Placeholder 5">
            <a:extLst>
              <a:ext uri="{FF2B5EF4-FFF2-40B4-BE49-F238E27FC236}">
                <a16:creationId xmlns:a16="http://schemas.microsoft.com/office/drawing/2014/main" id="{48C4D768-D728-9A0D-993C-1C94160CC5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27CEB14F-0D60-4B2F-AD60-7FFDAE6D9E59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36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F8AF2A9-58E2-B9C0-8549-0947C72F8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a program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2C1D7F1-EF22-608D-D15B-6A2DE81CA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43400"/>
          </a:xfrm>
        </p:spPr>
        <p:txBody>
          <a:bodyPr/>
          <a:lstStyle/>
          <a:p>
            <a:r>
              <a:rPr lang="en-US" altLang="en-US"/>
              <a:t>Analysis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Refine our understanding of the problem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Think of the final use of our program</a:t>
            </a:r>
          </a:p>
          <a:p>
            <a:r>
              <a:rPr lang="en-US" altLang="en-US"/>
              <a:t>Design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Create an overall structure for the program</a:t>
            </a:r>
          </a:p>
          <a:p>
            <a:r>
              <a:rPr lang="en-US" altLang="en-US"/>
              <a:t>Implementation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Write code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Debug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Test</a:t>
            </a:r>
          </a:p>
          <a:p>
            <a:r>
              <a:rPr lang="en-US" altLang="en-US"/>
              <a:t>Go through these stages repeatedly</a:t>
            </a:r>
          </a:p>
        </p:txBody>
      </p:sp>
      <p:sp>
        <p:nvSpPr>
          <p:cNvPr id="10244" name="Footer Placeholder 4">
            <a:extLst>
              <a:ext uri="{FF2B5EF4-FFF2-40B4-BE49-F238E27FC236}">
                <a16:creationId xmlns:a16="http://schemas.microsoft.com/office/drawing/2014/main" id="{5B152B19-70F6-A7CA-6FE3-3224611A34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10245" name="Slide Number Placeholder 5">
            <a:extLst>
              <a:ext uri="{FF2B5EF4-FFF2-40B4-BE49-F238E27FC236}">
                <a16:creationId xmlns:a16="http://schemas.microsoft.com/office/drawing/2014/main" id="{565D951C-41B8-FECE-EE13-46AE1746E2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EC61220C-C474-45BF-A730-9A84D4B6AEC9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2E0B818-7AB1-2AA1-5D37-2085594DE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program: Strategy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486E52B-2939-CF5B-ADEF-7F784D8CDE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102870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What is the problem to be solved?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Is the problem statement clear?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Is the problem manageable, given the time, skills, and tools available?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Try breaking it into manageable parts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Do we know of any tools, libraries, etc. string, that might help?</a:t>
            </a:r>
          </a:p>
          <a:p>
            <a:pPr lvl="2">
              <a:lnSpc>
                <a:spcPct val="80000"/>
              </a:lnSpc>
            </a:pPr>
            <a:r>
              <a:rPr lang="en-US" altLang="en-US" sz="1800">
                <a:cs typeface="Times New Roman" panose="02020603050405020304" pitchFamily="18" charset="0"/>
              </a:rPr>
              <a:t>Yes, even this early: </a:t>
            </a:r>
            <a:r>
              <a:rPr lang="en-US" altLang="en-US" sz="1800" b="1">
                <a:cs typeface="Times New Roman" panose="02020603050405020304" pitchFamily="18" charset="0"/>
              </a:rPr>
              <a:t>iostream</a:t>
            </a:r>
            <a:r>
              <a:rPr lang="en-US" altLang="en-US" sz="1800">
                <a:cs typeface="Times New Roman" panose="02020603050405020304" pitchFamily="18" charset="0"/>
              </a:rPr>
              <a:t>s, </a:t>
            </a:r>
            <a:r>
              <a:rPr lang="en-US" altLang="en-US" sz="1800" b="1">
                <a:cs typeface="Times New Roman" panose="02020603050405020304" pitchFamily="18" charset="0"/>
              </a:rPr>
              <a:t>vector</a:t>
            </a:r>
            <a:r>
              <a:rPr lang="en-US" altLang="en-US" sz="1800">
                <a:cs typeface="Times New Roman" panose="02020603050405020304" pitchFamily="18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Build a small, limited version solving a key part of the problem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To bring out problems in our understanding, ideas, or tools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Possibly change the details of the problem statement to make it manageable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If that doesn’</a:t>
            </a:r>
            <a:r>
              <a:rPr lang="en-US" altLang="ja-JP" sz="2400"/>
              <a:t>t work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Throw away the first version and make another limited version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Keep doing that until we find a version that we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re happy with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Build a full-scale solution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Ideally by using part of your initial version</a:t>
            </a:r>
          </a:p>
        </p:txBody>
      </p:sp>
      <p:sp>
        <p:nvSpPr>
          <p:cNvPr id="12292" name="Footer Placeholder 4">
            <a:extLst>
              <a:ext uri="{FF2B5EF4-FFF2-40B4-BE49-F238E27FC236}">
                <a16:creationId xmlns:a16="http://schemas.microsoft.com/office/drawing/2014/main" id="{68734BC2-36AE-5660-01D7-974A2F6B66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12293" name="Slide Number Placeholder 5">
            <a:extLst>
              <a:ext uri="{FF2B5EF4-FFF2-40B4-BE49-F238E27FC236}">
                <a16:creationId xmlns:a16="http://schemas.microsoft.com/office/drawing/2014/main" id="{3B653CC8-D0C9-1C2C-6393-BD9A83B1DE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A3AA5397-1B85-4A27-86CC-7DC626FD289D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37826AD-3461-CE33-2124-C26FCCF535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610600" cy="1371600"/>
          </a:xfrm>
        </p:spPr>
        <p:txBody>
          <a:bodyPr/>
          <a:lstStyle/>
          <a:p>
            <a:r>
              <a:rPr lang="en-US" altLang="en-US"/>
              <a:t>Programming is also a practical still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B318EB7C-C81A-E845-EB8C-101107D362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9906000" cy="4648200"/>
          </a:xfrm>
        </p:spPr>
        <p:txBody>
          <a:bodyPr/>
          <a:lstStyle/>
          <a:p>
            <a:r>
              <a:rPr lang="en-US" altLang="en-US"/>
              <a:t>We learn by example</a:t>
            </a:r>
          </a:p>
          <a:p>
            <a:pPr lvl="1"/>
            <a:r>
              <a:rPr lang="en-US" altLang="en-US"/>
              <a:t>Not by just seeing explanations of principles</a:t>
            </a:r>
          </a:p>
          <a:p>
            <a:pPr lvl="1"/>
            <a:r>
              <a:rPr lang="en-US" altLang="en-US"/>
              <a:t>Not just by understanding programming language rules</a:t>
            </a:r>
          </a:p>
          <a:p>
            <a:r>
              <a:rPr lang="en-US" altLang="en-US"/>
              <a:t>The more and the more varied examples the better</a:t>
            </a:r>
          </a:p>
          <a:p>
            <a:pPr lvl="1"/>
            <a:r>
              <a:rPr lang="en-US" altLang="en-US"/>
              <a:t>You won’t get it right the first time</a:t>
            </a:r>
          </a:p>
          <a:p>
            <a:pPr lvl="1"/>
            <a:r>
              <a:rPr lang="en-US" altLang="en-US"/>
              <a:t>“You can’t learn to ride a bike from a correspondence course”</a:t>
            </a:r>
          </a:p>
          <a:p>
            <a:r>
              <a:rPr lang="en-US" altLang="en-US"/>
              <a:t>You can’t learn it all at once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17628-B781-3BF0-432F-BBD10A32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Stroustrup/Programming/2024/Chapter5</a:t>
            </a:r>
          </a:p>
        </p:txBody>
      </p:sp>
      <p:sp>
        <p:nvSpPr>
          <p:cNvPr id="14341" name="Slide Number Placeholder 4">
            <a:extLst>
              <a:ext uri="{FF2B5EF4-FFF2-40B4-BE49-F238E27FC236}">
                <a16:creationId xmlns:a16="http://schemas.microsoft.com/office/drawing/2014/main" id="{121C68C9-6AB6-BF9C-9CE5-29C698DE07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ACE6B8EB-D538-4F58-B1C8-1AAEA5C91A2D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4342" name="Picture 3" descr="E:\My Pictures\2012\118___09 DMR\IMG_1290.JPG">
            <a:extLst>
              <a:ext uri="{FF2B5EF4-FFF2-40B4-BE49-F238E27FC236}">
                <a16:creationId xmlns:a16="http://schemas.microsoft.com/office/drawing/2014/main" id="{28027D37-4DDC-1FD7-A691-3E21A1B20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197350"/>
            <a:ext cx="35052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6D5D81C-827A-8F4F-7398-974F4309E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Writing a program: Example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82E40CC-4A5A-5772-D7E3-E53879495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11353800" cy="4648200"/>
          </a:xfrm>
        </p:spPr>
        <p:txBody>
          <a:bodyPr/>
          <a:lstStyle/>
          <a:p>
            <a:r>
              <a:rPr lang="en-US" altLang="en-US"/>
              <a:t>I</a:t>
            </a:r>
            <a:r>
              <a:rPr lang="en-US" altLang="ja-JP"/>
              <a:t>’ll build a program in stages, making lot of  </a:t>
            </a:r>
            <a:r>
              <a:rPr lang="ja-JP" altLang="en-US"/>
              <a:t>“</a:t>
            </a:r>
            <a:r>
              <a:rPr lang="en-US" altLang="ja-JP"/>
              <a:t>typical mistakes</a:t>
            </a:r>
            <a:r>
              <a:rPr lang="ja-JP" altLang="en-US"/>
              <a:t>”</a:t>
            </a:r>
            <a:r>
              <a:rPr lang="en-US" altLang="ja-JP"/>
              <a:t> along the way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Even experienced programmers make mistakes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Lots of mistakes; it</a:t>
            </a:r>
            <a:r>
              <a:rPr lang="en-US" altLang="en-US">
                <a:ea typeface="ＭＳ Ｐゴシック" panose="020B0600070205080204" pitchFamily="34" charset="-128"/>
              </a:rPr>
              <a:t>’</a:t>
            </a:r>
            <a:r>
              <a:rPr lang="en-US" altLang="ja-JP">
                <a:ea typeface="ＭＳ Ｐゴシック" panose="020B0600070205080204" pitchFamily="34" charset="-128"/>
              </a:rPr>
              <a:t>s a necessary part of learning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Designing a good program is genuinely difficult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It</a:t>
            </a:r>
            <a:r>
              <a:rPr lang="en-US" altLang="ja-JP">
                <a:ea typeface="ＭＳ Ｐゴシック" panose="020B0600070205080204" pitchFamily="34" charset="-128"/>
              </a:rPr>
              <a:t>’s often faster to let the compiler detect gross mistakes than to try to get every detail right the first time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Concentrate on the important design choices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Building a simple, incomplete version allows us to experiment and get feedback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Good programs are </a:t>
            </a:r>
            <a:r>
              <a:rPr lang="en-US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grown”</a:t>
            </a:r>
            <a:endParaRPr lang="en-US" altLang="en-US" sz="2200">
              <a:cs typeface="Times New Roman" panose="02020603050405020304" pitchFamily="18" charset="0"/>
            </a:endParaRPr>
          </a:p>
        </p:txBody>
      </p:sp>
      <p:sp>
        <p:nvSpPr>
          <p:cNvPr id="16388" name="Footer Placeholder 4">
            <a:extLst>
              <a:ext uri="{FF2B5EF4-FFF2-40B4-BE49-F238E27FC236}">
                <a16:creationId xmlns:a16="http://schemas.microsoft.com/office/drawing/2014/main" id="{CF5D3920-7837-8B24-C76A-1010820F4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25F4712A-C281-93CC-CF10-70A28D68F9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750CD772-7206-4300-90E3-5E7419077FBF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D40164F-0CF1-08EC-0015-5DB494ECF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calculator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FB8CBD4-6AD1-2898-92B8-5CEFEE168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Given expressions as input from the keyboard, evaluate them and write out the resulting value</a:t>
            </a: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For example: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Expression: </a:t>
            </a:r>
            <a:r>
              <a:rPr lang="en-US" altLang="en-US" b="1">
                <a:cs typeface="Times New Roman" panose="02020603050405020304" pitchFamily="18" charset="0"/>
              </a:rPr>
              <a:t>2+2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Result: </a:t>
            </a:r>
            <a:r>
              <a:rPr lang="en-US" altLang="en-US" b="1">
                <a:cs typeface="Times New Roman" panose="02020603050405020304" pitchFamily="18" charset="0"/>
              </a:rPr>
              <a:t>4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Expression: </a:t>
            </a:r>
            <a:r>
              <a:rPr lang="en-US" altLang="en-US" b="1">
                <a:cs typeface="Times New Roman" panose="02020603050405020304" pitchFamily="18" charset="0"/>
              </a:rPr>
              <a:t>2+2*3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Result: </a:t>
            </a:r>
            <a:r>
              <a:rPr lang="en-US" altLang="en-US" b="1">
                <a:cs typeface="Times New Roman" panose="02020603050405020304" pitchFamily="18" charset="0"/>
              </a:rPr>
              <a:t>8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Expression: </a:t>
            </a:r>
            <a:r>
              <a:rPr lang="en-US" altLang="en-US" b="1">
                <a:cs typeface="Times New Roman" panose="02020603050405020304" pitchFamily="18" charset="0"/>
              </a:rPr>
              <a:t>2+3-25/5</a:t>
            </a:r>
          </a:p>
          <a:p>
            <a:pPr lvl="2"/>
            <a:r>
              <a:rPr lang="en-US" altLang="en-US">
                <a:cs typeface="Times New Roman" panose="02020603050405020304" pitchFamily="18" charset="0"/>
              </a:rPr>
              <a:t>Result: </a:t>
            </a:r>
            <a:r>
              <a:rPr lang="en-US" altLang="en-US" b="1">
                <a:cs typeface="Times New Roman" panose="02020603050405020304" pitchFamily="18" charset="0"/>
              </a:rPr>
              <a:t>0</a:t>
            </a:r>
          </a:p>
          <a:p>
            <a:pPr lvl="2"/>
            <a:endParaRPr lang="en-US" altLang="en-US">
              <a:cs typeface="Times New Roman" panose="02020603050405020304" pitchFamily="18" charset="0"/>
            </a:endParaRPr>
          </a:p>
          <a:p>
            <a:r>
              <a:rPr lang="en-US" altLang="en-US"/>
              <a:t>Let’s</a:t>
            </a:r>
            <a:r>
              <a:rPr lang="en-US" altLang="ja-JP"/>
              <a:t> refine this a bit more …</a:t>
            </a:r>
            <a:endParaRPr lang="en-US" altLang="en-US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EA33D4C4-8568-26B0-D7C2-80FF7C53B1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BF45705D-7162-3653-05C5-C2E0BA3C3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AB860B23-6CE8-4E9B-8418-BCAD7DCDB0D7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504CF2C-F073-F915-B5B7-9EDCA77C0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Pseudo Code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6D3F8D9-825C-5B31-C594-55F4AD915D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98298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/>
              <a:t>A first idea:</a:t>
            </a:r>
          </a:p>
          <a:p>
            <a:pPr>
              <a:lnSpc>
                <a:spcPct val="80000"/>
              </a:lnSpc>
            </a:pPr>
            <a:endParaRPr lang="en-US" altLang="en-US" sz="800"/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cs typeface="Times New Roman" panose="02020603050405020304" pitchFamily="18" charset="0"/>
              </a:rPr>
              <a:t>int main()	 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cs typeface="Times New Roman" panose="02020603050405020304" pitchFamily="18" charset="0"/>
              </a:rPr>
              <a:t>{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cs typeface="Times New Roman" panose="02020603050405020304" pitchFamily="18" charset="0"/>
              </a:rPr>
              <a:t>	variables	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cs typeface="Times New Roman" panose="02020603050405020304" pitchFamily="18" charset="0"/>
              </a:rPr>
              <a:t>	while (get a line) {			// </a:t>
            </a:r>
            <a:r>
              <a:rPr lang="en-US" altLang="en-US" i="1">
                <a:cs typeface="Times New Roman" panose="02020603050405020304" pitchFamily="18" charset="0"/>
              </a:rPr>
              <a:t>what</a:t>
            </a:r>
            <a:r>
              <a:rPr lang="ja-JP" altLang="en-US" i="1">
                <a:ea typeface="ＭＳ Ｐゴシック" panose="020B0600070205080204" pitchFamily="34" charset="-128"/>
              </a:rPr>
              <a:t>’</a:t>
            </a:r>
            <a:r>
              <a:rPr lang="en-US" altLang="ja-JP" i="1">
                <a:ea typeface="ＭＳ Ｐゴシック" panose="020B0600070205080204" pitchFamily="34" charset="-128"/>
              </a:rPr>
              <a:t>s a line?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cs typeface="Times New Roman" panose="02020603050405020304" pitchFamily="18" charset="0"/>
              </a:rPr>
              <a:t>		analyze the expression		// </a:t>
            </a:r>
            <a:r>
              <a:rPr lang="en-US" altLang="en-US" i="1">
                <a:cs typeface="Times New Roman" panose="02020603050405020304" pitchFamily="18" charset="0"/>
              </a:rPr>
              <a:t>what does that mean?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cs typeface="Times New Roman" panose="02020603050405020304" pitchFamily="18" charset="0"/>
              </a:rPr>
              <a:t>		evaluate the expression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cs typeface="Times New Roman" panose="02020603050405020304" pitchFamily="18" charset="0"/>
              </a:rPr>
              <a:t>		print the result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cs typeface="Times New Roman" panose="02020603050405020304" pitchFamily="18" charset="0"/>
              </a:rPr>
              <a:t>	}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800" b="1"/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D7E800F4-631D-0E3B-9F95-9D086FC226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t>Stroustrup/Programming/2024/Chapter5</a:t>
            </a:r>
          </a:p>
        </p:txBody>
      </p:sp>
      <p:sp>
        <p:nvSpPr>
          <p:cNvPr id="20485" name="Slide Number Placeholder 5">
            <a:extLst>
              <a:ext uri="{FF2B5EF4-FFF2-40B4-BE49-F238E27FC236}">
                <a16:creationId xmlns:a16="http://schemas.microsoft.com/office/drawing/2014/main" id="{87AAED8C-12EE-66E7-8450-CD3BC4DF09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10735329-068A-4EAA-9B96-34252FD7BB0B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A1A3930C-CF9B-28F1-2052-6C5853162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495800"/>
            <a:ext cx="9829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000"/>
              <a:t>How do we represent </a:t>
            </a:r>
            <a:r>
              <a:rPr lang="en-US" altLang="en-US" sz="2000" b="1"/>
              <a:t>45+5/7</a:t>
            </a:r>
            <a:r>
              <a:rPr lang="en-US" altLang="en-US" sz="2000"/>
              <a:t> as data?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How do we find </a:t>
            </a:r>
            <a:r>
              <a:rPr lang="en-US" altLang="en-US" sz="2000" b="1"/>
              <a:t>45   +   5     /    </a:t>
            </a:r>
            <a:r>
              <a:rPr lang="en-US" altLang="en-US" sz="2000"/>
              <a:t>and</a:t>
            </a:r>
            <a:r>
              <a:rPr lang="en-US" altLang="en-US" sz="2000" b="1"/>
              <a:t>   7  </a:t>
            </a:r>
            <a:r>
              <a:rPr lang="en-US" altLang="en-US" sz="2000"/>
              <a:t> in an input string?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How do we make sure that </a:t>
            </a:r>
            <a:r>
              <a:rPr lang="en-US" altLang="en-US" sz="2000" b="1"/>
              <a:t>45+5/7</a:t>
            </a:r>
            <a:r>
              <a:rPr lang="en-US" altLang="en-US" sz="2000"/>
              <a:t> means </a:t>
            </a:r>
            <a:r>
              <a:rPr lang="en-US" altLang="en-US" sz="2000" b="1"/>
              <a:t>45+(5/7)</a:t>
            </a:r>
            <a:r>
              <a:rPr lang="en-US" altLang="en-US" sz="2000"/>
              <a:t> rather than </a:t>
            </a:r>
            <a:r>
              <a:rPr lang="en-US" altLang="en-US" sz="2000" b="1"/>
              <a:t>(45+5)/7</a:t>
            </a:r>
            <a:r>
              <a:rPr lang="en-US" altLang="en-US" sz="2000"/>
              <a:t>?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Should we allow floating-point numbers (sure!)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Can we have variables?   </a:t>
            </a:r>
            <a:r>
              <a:rPr lang="en-US" altLang="en-US" sz="2000" b="1"/>
              <a:t>v=7; m=9; v*m</a:t>
            </a:r>
            <a:r>
              <a:rPr lang="en-US" altLang="en-US" sz="2000"/>
              <a:t> (later)</a:t>
            </a:r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P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P3" id="{EB7A33F2-C756-4D6B-AB62-E4F1C5997126}" vid="{48724E11-5869-46F4-BA27-FA5612D9E9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PPP3</Template>
  <TotalTime>4114</TotalTime>
  <Words>3423</Words>
  <Application>Microsoft Office PowerPoint</Application>
  <PresentationFormat>Widescreen</PresentationFormat>
  <Paragraphs>544</Paragraphs>
  <Slides>36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MS PGothic</vt:lpstr>
      <vt:lpstr>Aptos</vt:lpstr>
      <vt:lpstr>Aptos Display</vt:lpstr>
      <vt:lpstr>Arial</vt:lpstr>
      <vt:lpstr>Times New Roman</vt:lpstr>
      <vt:lpstr>Times-Italic</vt:lpstr>
      <vt:lpstr>Wingdings</vt:lpstr>
      <vt:lpstr>PPP3</vt:lpstr>
      <vt:lpstr>Chapter 5 – Writing a Program</vt:lpstr>
      <vt:lpstr>Abstract</vt:lpstr>
      <vt:lpstr>Overview</vt:lpstr>
      <vt:lpstr>Building a program</vt:lpstr>
      <vt:lpstr>Writing a program: Strategy</vt:lpstr>
      <vt:lpstr>Programming is also a practical still</vt:lpstr>
      <vt:lpstr>Writing a program: Example</vt:lpstr>
      <vt:lpstr>A simple calculator</vt:lpstr>
      <vt:lpstr>Pseudo Code</vt:lpstr>
      <vt:lpstr>A simple calculator</vt:lpstr>
      <vt:lpstr>experts usually write a grammar</vt:lpstr>
      <vt:lpstr>A side trip: Grammars</vt:lpstr>
      <vt:lpstr>Grammars – “English”</vt:lpstr>
      <vt:lpstr>Grammars - expression</vt:lpstr>
      <vt:lpstr>Functions for parsing</vt:lpstr>
      <vt:lpstr>Function Return Types</vt:lpstr>
      <vt:lpstr>What is a token?</vt:lpstr>
      <vt:lpstr>Dealing with + and -</vt:lpstr>
      <vt:lpstr>Dealing with *, /, and %</vt:lpstr>
      <vt:lpstr>Dealing with * and /</vt:lpstr>
      <vt:lpstr>Dealing with divide by 0</vt:lpstr>
      <vt:lpstr>Dealing with numbers and parentheses</vt:lpstr>
      <vt:lpstr>Program organization</vt:lpstr>
      <vt:lpstr>The program</vt:lpstr>
      <vt:lpstr>The program – main()</vt:lpstr>
      <vt:lpstr>A mystery</vt:lpstr>
      <vt:lpstr>A mystery</vt:lpstr>
      <vt:lpstr>A mystery</vt:lpstr>
      <vt:lpstr>Dealing with + and -</vt:lpstr>
      <vt:lpstr>Dealing with + and -</vt:lpstr>
      <vt:lpstr>Dealing with * and /</vt:lpstr>
      <vt:lpstr>The program</vt:lpstr>
      <vt:lpstr>Another mystery</vt:lpstr>
      <vt:lpstr>The main() program</vt:lpstr>
      <vt:lpstr>Now the calculator is minimally useful</vt:lpstr>
      <vt:lpstr>Next lecture</vt:lpstr>
    </vt:vector>
  </TitlesOfParts>
  <Company>TAMU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Ronnie Ward</dc:creator>
  <cp:lastModifiedBy>Bjarne Stroustrup</cp:lastModifiedBy>
  <cp:revision>132</cp:revision>
  <dcterms:created xsi:type="dcterms:W3CDTF">1601-01-01T00:00:00Z</dcterms:created>
  <dcterms:modified xsi:type="dcterms:W3CDTF">2024-04-03T19:53:30Z</dcterms:modified>
</cp:coreProperties>
</file>