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6000"/>
              <a:t>Principles of Programming Languages</a:t>
            </a:r>
            <a:endParaRPr sz="6000"/>
          </a:p>
          <a:p>
            <a:pPr lvl="0">
              <a:defRPr sz="1800"/>
            </a:pPr>
            <a:r>
              <a:rPr b="1" sz="6000"/>
              <a:t>Assignment -2 </a:t>
            </a:r>
          </a:p>
        </p:txBody>
      </p:sp>
      <p:sp>
        <p:nvSpPr>
          <p:cNvPr id="33" name="Shape 33"/>
          <p:cNvSpPr/>
          <p:nvPr>
            <p:ph type="body" idx="1"/>
          </p:nvPr>
        </p:nvSpPr>
        <p:spPr>
          <a:xfrm>
            <a:off x="1270000" y="5029199"/>
            <a:ext cx="10464800" cy="3179162"/>
          </a:xfrm>
          <a:prstGeom prst="rect">
            <a:avLst/>
          </a:prstGeom>
        </p:spPr>
        <p:txBody>
          <a:bodyPr/>
          <a:lstStyle/>
          <a:p>
            <a:pPr lvl="0">
              <a:defRPr sz="1800"/>
            </a:pPr>
            <a:r>
              <a:rPr sz="3200"/>
              <a:t>Group:</a:t>
            </a:r>
            <a:endParaRPr sz="3200"/>
          </a:p>
          <a:p>
            <a:pPr lvl="0">
              <a:defRPr sz="1800"/>
            </a:pPr>
            <a:r>
              <a:rPr sz="3200"/>
              <a:t>Sagar Gupta				2014A7PS030H</a:t>
            </a:r>
            <a:endParaRPr sz="3200"/>
          </a:p>
          <a:p>
            <a:pPr lvl="0">
              <a:defRPr sz="1800"/>
            </a:pPr>
            <a:r>
              <a:rPr sz="3200"/>
              <a:t>Ravi Teja GVS			2014A7PS196H</a:t>
            </a:r>
            <a:endParaRPr sz="3200"/>
          </a:p>
          <a:p>
            <a:pPr lvl="0">
              <a:defRPr sz="1800"/>
            </a:pPr>
            <a:r>
              <a:rPr sz="3200"/>
              <a:t>Anirud Samala			2014A7PS027H</a:t>
            </a:r>
            <a:endParaRPr sz="3200"/>
          </a:p>
          <a:p>
            <a:pPr lvl="0">
              <a:defRPr sz="1800"/>
            </a:pPr>
            <a:r>
              <a:rPr sz="3200"/>
              <a:t>Dhawal Agrawal		2014A7PS112H</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p>
            <a:pPr lvl="0">
              <a:defRPr sz="1800"/>
            </a:pPr>
            <a:r>
              <a:rPr sz="8000"/>
              <a:t>Object datatype</a:t>
            </a:r>
          </a:p>
        </p:txBody>
      </p:sp>
      <p:sp>
        <p:nvSpPr>
          <p:cNvPr id="60" name="Shape 60"/>
          <p:cNvSpPr/>
          <p:nvPr>
            <p:ph type="body" idx="1"/>
          </p:nvPr>
        </p:nvSpPr>
        <p:spPr>
          <a:prstGeom prst="rect">
            <a:avLst/>
          </a:prstGeom>
        </p:spPr>
        <p:txBody>
          <a:bodyPr/>
          <a:lstStyle/>
          <a:p>
            <a:pPr lvl="0" marL="391159" indent="-391159" defTabSz="514095">
              <a:spcBef>
                <a:spcPts val="3600"/>
              </a:spcBef>
              <a:defRPr sz="1800"/>
            </a:pPr>
            <a:r>
              <a:rPr sz="3168"/>
              <a:t>The object datatype, stems from the object Class, in Actionscript.</a:t>
            </a:r>
            <a:endParaRPr sz="3168"/>
          </a:p>
          <a:p>
            <a:pPr lvl="0" marL="391159" indent="-391159" defTabSz="514095">
              <a:spcBef>
                <a:spcPts val="3600"/>
              </a:spcBef>
              <a:defRPr sz="1800"/>
            </a:pPr>
            <a:r>
              <a:rPr sz="3168"/>
              <a:t>The object class, serves as the base class, for all class definitions in ActionScript.</a:t>
            </a:r>
            <a:endParaRPr sz="3168"/>
          </a:p>
          <a:p>
            <a:pPr lvl="0" marL="391159" indent="-391159" defTabSz="514095">
              <a:spcBef>
                <a:spcPts val="3600"/>
              </a:spcBef>
              <a:defRPr sz="1800"/>
            </a:pPr>
            <a:r>
              <a:rPr sz="3168"/>
              <a:t>The default value for instances of the </a:t>
            </a:r>
            <a:r>
              <a:rPr i="1" sz="3168"/>
              <a:t>Object </a:t>
            </a:r>
            <a:r>
              <a:rPr sz="3168"/>
              <a:t>class, is </a:t>
            </a:r>
            <a:r>
              <a:rPr i="1" sz="3168"/>
              <a:t>null.</a:t>
            </a:r>
            <a:endParaRPr i="1" sz="3168"/>
          </a:p>
          <a:p>
            <a:pPr lvl="0" marL="391159" indent="-391159" defTabSz="514095">
              <a:spcBef>
                <a:spcPts val="3600"/>
              </a:spcBef>
              <a:defRPr sz="1800"/>
            </a:pPr>
            <a:r>
              <a:rPr sz="3168"/>
              <a:t>Supports no-type-annotation:</a:t>
            </a:r>
            <a:br>
              <a:rPr sz="3168"/>
            </a:br>
            <a:br>
              <a:rPr sz="3168"/>
            </a:br>
            <a:r>
              <a:rPr sz="3168"/>
              <a:t>var x:*; —&gt; Tells that x can be any type, until assigned.</a:t>
            </a:r>
            <a:endParaRPr sz="3168"/>
          </a:p>
          <a:p>
            <a:pPr lvl="0" marL="391159" indent="-391159" defTabSz="514095">
              <a:spcBef>
                <a:spcPts val="3600"/>
              </a:spcBef>
              <a:defRPr sz="1800"/>
            </a:pPr>
            <a:r>
              <a:rPr sz="3168"/>
              <a:t>Such untyped variables hold the value </a:t>
            </a:r>
            <a:r>
              <a:rPr i="1" sz="3168"/>
              <a:t>undefined.</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lvl="0">
              <a:defRPr sz="1800"/>
            </a:pPr>
            <a:r>
              <a:rPr sz="8000"/>
              <a:t>Complex Datatypes</a:t>
            </a:r>
          </a:p>
        </p:txBody>
      </p:sp>
      <p:sp>
        <p:nvSpPr>
          <p:cNvPr id="63" name="Shape 63"/>
          <p:cNvSpPr/>
          <p:nvPr>
            <p:ph type="body" idx="1"/>
          </p:nvPr>
        </p:nvSpPr>
        <p:spPr>
          <a:prstGeom prst="rect">
            <a:avLst/>
          </a:prstGeom>
        </p:spPr>
        <p:txBody>
          <a:bodyPr/>
          <a:lstStyle/>
          <a:p>
            <a:pPr lvl="0" marL="200025" indent="-200025" defTabSz="262889">
              <a:spcBef>
                <a:spcPts val="1800"/>
              </a:spcBef>
              <a:defRPr sz="1800"/>
            </a:pPr>
            <a:r>
              <a:rPr sz="1619"/>
              <a:t>We also have support for complex datatypes in ActionScript. They are listed below.</a:t>
            </a:r>
            <a:endParaRPr sz="1619"/>
          </a:p>
          <a:p>
            <a:pPr lvl="0" marL="200025" indent="-200025" defTabSz="262889">
              <a:spcBef>
                <a:spcPts val="1800"/>
              </a:spcBef>
              <a:defRPr sz="1800"/>
            </a:pPr>
            <a:r>
              <a:rPr sz="1619"/>
              <a:t>Array</a:t>
            </a:r>
            <a:endParaRPr sz="1619"/>
          </a:p>
          <a:p>
            <a:pPr lvl="0" marL="200025" indent="-200025" defTabSz="262889">
              <a:spcBef>
                <a:spcPts val="1800"/>
              </a:spcBef>
              <a:defRPr sz="1800"/>
            </a:pPr>
            <a:r>
              <a:rPr sz="1619"/>
              <a:t>Date</a:t>
            </a:r>
            <a:endParaRPr sz="1619"/>
          </a:p>
          <a:p>
            <a:pPr lvl="0" marL="200025" indent="-200025" defTabSz="262889">
              <a:spcBef>
                <a:spcPts val="1800"/>
              </a:spcBef>
              <a:defRPr sz="1800"/>
            </a:pPr>
            <a:r>
              <a:rPr sz="1619"/>
              <a:t>Error</a:t>
            </a:r>
            <a:endParaRPr sz="1619"/>
          </a:p>
          <a:p>
            <a:pPr lvl="0" marL="200025" indent="-200025" defTabSz="262889">
              <a:spcBef>
                <a:spcPts val="1800"/>
              </a:spcBef>
              <a:defRPr sz="1800"/>
            </a:pPr>
            <a:r>
              <a:rPr sz="1619"/>
              <a:t>BitMap</a:t>
            </a:r>
            <a:endParaRPr sz="1619"/>
          </a:p>
          <a:p>
            <a:pPr lvl="0" marL="200025" indent="-200025" defTabSz="262889">
              <a:spcBef>
                <a:spcPts val="1800"/>
              </a:spcBef>
              <a:defRPr sz="1800"/>
            </a:pPr>
            <a:r>
              <a:rPr sz="1619"/>
              <a:t>MovieClip</a:t>
            </a:r>
            <a:endParaRPr sz="1619"/>
          </a:p>
          <a:p>
            <a:pPr lvl="0" marL="200025" indent="-200025" defTabSz="262889">
              <a:spcBef>
                <a:spcPts val="1800"/>
              </a:spcBef>
              <a:defRPr sz="1800"/>
            </a:pPr>
            <a:r>
              <a:rPr sz="1619"/>
              <a:t>Shape</a:t>
            </a:r>
            <a:endParaRPr sz="1619"/>
          </a:p>
          <a:p>
            <a:pPr lvl="0" marL="200025" indent="-200025" defTabSz="262889">
              <a:spcBef>
                <a:spcPts val="1800"/>
              </a:spcBef>
              <a:defRPr sz="1800"/>
            </a:pPr>
            <a:r>
              <a:rPr sz="1619"/>
              <a:t>SimpleButton</a:t>
            </a:r>
            <a:endParaRPr sz="1619"/>
          </a:p>
          <a:p>
            <a:pPr lvl="0" marL="200025" indent="-200025" defTabSz="262889">
              <a:spcBef>
                <a:spcPts val="1800"/>
              </a:spcBef>
              <a:defRPr sz="1800"/>
            </a:pPr>
            <a:r>
              <a:rPr sz="1619"/>
              <a:t>Sprite</a:t>
            </a:r>
            <a:endParaRPr sz="1619"/>
          </a:p>
          <a:p>
            <a:pPr lvl="0" marL="200025" indent="-200025" defTabSz="262889">
              <a:spcBef>
                <a:spcPts val="1800"/>
              </a:spcBef>
              <a:defRPr sz="1800"/>
            </a:pPr>
            <a:r>
              <a:rPr sz="1619"/>
              <a:t>Video</a:t>
            </a:r>
            <a:endParaRPr sz="1619"/>
          </a:p>
          <a:p>
            <a:pPr lvl="0" marL="200025" indent="-200025" defTabSz="262889">
              <a:spcBef>
                <a:spcPts val="1800"/>
              </a:spcBef>
              <a:defRPr sz="1800"/>
            </a:pPr>
            <a:r>
              <a:rPr sz="1619"/>
              <a:t>Function</a:t>
            </a:r>
            <a:endParaRPr sz="1619"/>
          </a:p>
          <a:p>
            <a:pPr lvl="0" marL="200025" indent="-200025" defTabSz="262889">
              <a:spcBef>
                <a:spcPts val="1800"/>
              </a:spcBef>
              <a:defRPr sz="1800"/>
            </a:pPr>
            <a:r>
              <a:rPr sz="1619"/>
              <a:t>Object</a:t>
            </a:r>
            <a:endParaRPr sz="1619"/>
          </a:p>
          <a:p>
            <a:pPr lvl="0" marL="200025" indent="-200025" defTabSz="262889">
              <a:spcBef>
                <a:spcPts val="1800"/>
              </a:spcBef>
              <a:defRPr sz="1800"/>
            </a:pPr>
            <a:r>
              <a:rPr sz="1619"/>
              <a:t>RegExp</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lvl1pPr defTabSz="496570">
              <a:defRPr sz="6800"/>
            </a:lvl1pPr>
          </a:lstStyle>
          <a:p>
            <a:pPr lvl="0">
              <a:defRPr sz="1800"/>
            </a:pPr>
            <a:r>
              <a:rPr sz="6800"/>
              <a:t>Complex Datatypes (contd.)</a:t>
            </a:r>
          </a:p>
        </p:txBody>
      </p:sp>
      <p:sp>
        <p:nvSpPr>
          <p:cNvPr id="66" name="Shape 66"/>
          <p:cNvSpPr/>
          <p:nvPr>
            <p:ph type="body" idx="1"/>
          </p:nvPr>
        </p:nvSpPr>
        <p:spPr>
          <a:prstGeom prst="rect">
            <a:avLst/>
          </a:prstGeom>
        </p:spPr>
        <p:txBody>
          <a:bodyPr/>
          <a:lstStyle/>
          <a:p>
            <a:pPr lvl="0">
              <a:defRPr sz="1800"/>
            </a:pPr>
            <a:r>
              <a:rPr sz="3600"/>
              <a:t>vector</a:t>
            </a:r>
            <a:endParaRPr sz="3600"/>
          </a:p>
          <a:p>
            <a:pPr lvl="0">
              <a:defRPr sz="1800"/>
            </a:pPr>
            <a:r>
              <a:rPr sz="3600"/>
              <a:t>XML</a:t>
            </a:r>
            <a:endParaRPr sz="3600"/>
          </a:p>
          <a:p>
            <a:pPr lvl="0">
              <a:defRPr sz="1800"/>
            </a:pPr>
            <a:r>
              <a:rPr sz="3600"/>
              <a:t>XMLList</a:t>
            </a:r>
            <a:endParaRPr sz="3600"/>
          </a:p>
          <a:p>
            <a:pPr lvl="0">
              <a:defRPr sz="1800"/>
            </a:pPr>
            <a:r>
              <a:rPr sz="3600"/>
              <a:t>TextField</a:t>
            </a:r>
            <a:endParaRPr sz="3600"/>
          </a:p>
          <a:p>
            <a:pPr lvl="0">
              <a:defRPr sz="1800"/>
            </a:pPr>
            <a:r>
              <a:rPr sz="3600"/>
              <a:t>ByteArray</a:t>
            </a:r>
            <a:endParaRPr sz="3600"/>
          </a:p>
          <a:p>
            <a:pPr lvl="0">
              <a:defRPr sz="1800"/>
            </a:pPr>
            <a:r>
              <a:rPr sz="3600"/>
              <a:t>Dictionary</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lvl1pPr defTabSz="560831">
              <a:defRPr sz="7679"/>
            </a:lvl1pPr>
          </a:lstStyle>
          <a:p>
            <a:pPr lvl="0">
              <a:defRPr sz="1800"/>
            </a:pPr>
            <a:r>
              <a:rPr sz="7679"/>
              <a:t>Run Time memory model</a:t>
            </a:r>
          </a:p>
        </p:txBody>
      </p:sp>
      <p:sp>
        <p:nvSpPr>
          <p:cNvPr id="69" name="Shape 69"/>
          <p:cNvSpPr/>
          <p:nvPr>
            <p:ph type="body" idx="1"/>
          </p:nvPr>
        </p:nvSpPr>
        <p:spPr>
          <a:prstGeom prst="rect">
            <a:avLst/>
          </a:prstGeom>
        </p:spPr>
        <p:txBody>
          <a:bodyPr/>
          <a:lstStyle/>
          <a:p>
            <a:pPr lvl="0" marL="342264" indent="-342264" defTabSz="449833">
              <a:spcBef>
                <a:spcPts val="3200"/>
              </a:spcBef>
              <a:defRPr sz="1800"/>
            </a:pPr>
            <a:r>
              <a:rPr sz="2772"/>
              <a:t>Since all the variables in ActionScript are treated as objects, they are treated in the conventional sense, that objects are generally treated as.</a:t>
            </a:r>
            <a:endParaRPr sz="2772"/>
          </a:p>
          <a:p>
            <a:pPr lvl="0" marL="342264" indent="-342264" defTabSz="449833">
              <a:spcBef>
                <a:spcPts val="3200"/>
              </a:spcBef>
              <a:defRPr sz="1800"/>
            </a:pPr>
            <a:r>
              <a:rPr sz="2772"/>
              <a:t>When we define any variable using its constructor:-</a:t>
            </a:r>
            <a:br>
              <a:rPr sz="2772"/>
            </a:br>
            <a:r>
              <a:rPr sz="2772"/>
              <a:t>var mySprite:Sprite = new Sprite();</a:t>
            </a:r>
            <a:br>
              <a:rPr sz="2772"/>
            </a:br>
            <a:r>
              <a:rPr sz="2772"/>
              <a:t>The mySprite variable, resides on the Stack, and references the location of the actual object on the </a:t>
            </a:r>
            <a:r>
              <a:rPr i="1" sz="2772"/>
              <a:t>heap, </a:t>
            </a:r>
            <a:r>
              <a:rPr sz="2772"/>
              <a:t>where the actual object definition resides.</a:t>
            </a:r>
            <a:endParaRPr sz="2772"/>
          </a:p>
          <a:p>
            <a:pPr lvl="0" marL="342264" indent="-342264" defTabSz="449833">
              <a:spcBef>
                <a:spcPts val="3200"/>
              </a:spcBef>
              <a:defRPr sz="1800"/>
            </a:pPr>
            <a:r>
              <a:rPr sz="2772"/>
              <a:t>When we declare any variable with the following format:-</a:t>
            </a:r>
            <a:br>
              <a:rPr sz="2772"/>
            </a:br>
            <a:r>
              <a:rPr sz="2772"/>
              <a:t>var x:*;</a:t>
            </a:r>
            <a:br>
              <a:rPr sz="2772"/>
            </a:br>
            <a:r>
              <a:rPr sz="2772"/>
              <a:t>We postpone its datatype assignment until runtime, where we know what data type x eventually turns out to be. (denoted by the ‘*’ symbol.)</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lvl1pPr defTabSz="560831">
              <a:defRPr sz="7679"/>
            </a:lvl1pPr>
          </a:lstStyle>
          <a:p>
            <a:pPr lvl="0">
              <a:defRPr sz="1800"/>
            </a:pPr>
            <a:r>
              <a:rPr sz="7679"/>
              <a:t>Run Time memory model</a:t>
            </a:r>
          </a:p>
        </p:txBody>
      </p:sp>
      <p:sp>
        <p:nvSpPr>
          <p:cNvPr id="72" name="Shape 72"/>
          <p:cNvSpPr/>
          <p:nvPr>
            <p:ph type="body" idx="1"/>
          </p:nvPr>
        </p:nvSpPr>
        <p:spPr>
          <a:prstGeom prst="rect">
            <a:avLst/>
          </a:prstGeom>
        </p:spPr>
        <p:txBody>
          <a:bodyPr/>
          <a:lstStyle/>
          <a:p>
            <a:pPr lvl="0" marL="408940" indent="-408940" defTabSz="537463">
              <a:spcBef>
                <a:spcPts val="3800"/>
              </a:spcBef>
              <a:defRPr sz="1800"/>
            </a:pPr>
            <a:r>
              <a:rPr sz="3312"/>
              <a:t>When we declare any object (only primitive datatypes), through the </a:t>
            </a:r>
            <a:r>
              <a:rPr i="1" sz="3312"/>
              <a:t>equality </a:t>
            </a:r>
            <a:r>
              <a:rPr sz="3312"/>
              <a:t>operator, that object is pushed onto the stack, and is popped out, once it goes out of scope.</a:t>
            </a:r>
            <a:endParaRPr sz="3312"/>
          </a:p>
          <a:p>
            <a:pPr lvl="0" marL="408940" indent="-408940" defTabSz="537463">
              <a:spcBef>
                <a:spcPts val="3800"/>
              </a:spcBef>
              <a:defRPr sz="1800"/>
            </a:pPr>
            <a:r>
              <a:rPr sz="3312"/>
              <a:t>Also, ActionScript follows Dynamic Scoping. Hence, if the instance of the variable is not found, its instance is searched for in all its parents scopes/function till it is found.</a:t>
            </a:r>
            <a:endParaRPr sz="3312"/>
          </a:p>
          <a:p>
            <a:pPr lvl="0" marL="408940" indent="-408940" defTabSz="537463">
              <a:spcBef>
                <a:spcPts val="3800"/>
              </a:spcBef>
              <a:defRPr sz="1800"/>
            </a:pPr>
            <a:r>
              <a:rPr sz="3312"/>
              <a:t>If it is not found there as well, then the search is continued in the global space.</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prstGeom prst="rect">
            <a:avLst/>
          </a:prstGeom>
        </p:spPr>
        <p:txBody>
          <a:bodyPr/>
          <a:lstStyle>
            <a:lvl1pPr defTabSz="560831">
              <a:defRPr sz="7679"/>
            </a:lvl1pPr>
          </a:lstStyle>
          <a:p>
            <a:pPr lvl="0">
              <a:defRPr sz="1800"/>
            </a:pPr>
            <a:r>
              <a:rPr sz="7679"/>
              <a:t>Run Time memory model</a:t>
            </a:r>
          </a:p>
        </p:txBody>
      </p:sp>
      <p:sp>
        <p:nvSpPr>
          <p:cNvPr id="75" name="Shape 75"/>
          <p:cNvSpPr/>
          <p:nvPr>
            <p:ph type="body" idx="1"/>
          </p:nvPr>
        </p:nvSpPr>
        <p:spPr>
          <a:prstGeom prst="rect">
            <a:avLst/>
          </a:prstGeom>
        </p:spPr>
        <p:txBody>
          <a:bodyPr/>
          <a:lstStyle/>
          <a:p>
            <a:pPr lvl="0" marL="368934" indent="-368934" defTabSz="484886">
              <a:spcBef>
                <a:spcPts val="3400"/>
              </a:spcBef>
              <a:defRPr sz="1800"/>
            </a:pPr>
            <a:r>
              <a:rPr sz="2988"/>
              <a:t>There are three types of spaces in the ActionScript memory model.</a:t>
            </a:r>
            <a:endParaRPr sz="2988"/>
          </a:p>
          <a:p>
            <a:pPr lvl="0" marL="368934" indent="-368934" defTabSz="484886">
              <a:spcBef>
                <a:spcPts val="3400"/>
              </a:spcBef>
              <a:defRPr sz="1800"/>
            </a:pPr>
            <a:r>
              <a:rPr sz="2988"/>
              <a:t>Global: stores Global and static variables.</a:t>
            </a:r>
            <a:endParaRPr sz="2988"/>
          </a:p>
          <a:p>
            <a:pPr lvl="0" marL="368934" indent="-368934" defTabSz="484886">
              <a:spcBef>
                <a:spcPts val="3400"/>
              </a:spcBef>
              <a:defRPr sz="1800"/>
            </a:pPr>
            <a:r>
              <a:rPr sz="2988"/>
              <a:t>Stack: stores local and function parameters (only primitive datatypes)</a:t>
            </a:r>
            <a:endParaRPr sz="2988"/>
          </a:p>
          <a:p>
            <a:pPr lvl="0" marL="368934" indent="-368934" defTabSz="484886">
              <a:spcBef>
                <a:spcPts val="3400"/>
              </a:spcBef>
              <a:defRPr sz="1800"/>
            </a:pPr>
            <a:r>
              <a:rPr sz="2988"/>
              <a:t>Heap: stored dynamically allocated objects.</a:t>
            </a:r>
            <a:endParaRPr sz="2988"/>
          </a:p>
          <a:p>
            <a:pPr lvl="0" marL="368934" indent="-368934" defTabSz="484886">
              <a:spcBef>
                <a:spcPts val="3400"/>
              </a:spcBef>
              <a:defRPr sz="1800"/>
            </a:pPr>
            <a:r>
              <a:rPr sz="2988"/>
              <a:t>The memory-address binding is done during the </a:t>
            </a:r>
            <a:r>
              <a:rPr i="1" sz="2988"/>
              <a:t>run-time. </a:t>
            </a:r>
            <a:r>
              <a:rPr sz="2988"/>
              <a:t>The binding is dynamic as well. (in view of declarations such as </a:t>
            </a:r>
            <a:br>
              <a:rPr sz="2988"/>
            </a:br>
            <a:r>
              <a:rPr sz="2988"/>
              <a:t>var x:*)</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p>
            <a:pPr lvl="0">
              <a:defRPr sz="1800"/>
            </a:pPr>
            <a:r>
              <a:rPr sz="8000"/>
              <a:t>Parameter Passing</a:t>
            </a:r>
          </a:p>
        </p:txBody>
      </p:sp>
      <p:sp>
        <p:nvSpPr>
          <p:cNvPr id="78" name="Shape 78"/>
          <p:cNvSpPr/>
          <p:nvPr>
            <p:ph type="body" idx="1"/>
          </p:nvPr>
        </p:nvSpPr>
        <p:spPr>
          <a:prstGeom prst="rect">
            <a:avLst/>
          </a:prstGeom>
        </p:spPr>
        <p:txBody>
          <a:bodyPr/>
          <a:lstStyle/>
          <a:p>
            <a:pPr lvl="0">
              <a:defRPr sz="1800"/>
            </a:pPr>
            <a:r>
              <a:rPr sz="3600"/>
              <a:t>In Actionscript 3.0, all arguments are passed by reference, because all values are stored as objects, and all objects are passed by reference.</a:t>
            </a:r>
            <a:endParaRPr sz="3600"/>
          </a:p>
          <a:p>
            <a:pPr lvl="0">
              <a:defRPr sz="1800"/>
            </a:pPr>
            <a:r>
              <a:rPr sz="3600"/>
              <a:t>But, objects that belong to the primitive datatypes, have special operators that make them behave as if they were passed by value.</a:t>
            </a:r>
            <a:endParaRPr sz="3600"/>
          </a:p>
          <a:p>
            <a:pPr lvl="0">
              <a:defRPr sz="1800"/>
            </a:pPr>
            <a:r>
              <a:rPr sz="3600"/>
              <a:t>Turn to the next slide, for an example on the same.</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lvl1pPr defTabSz="490727">
              <a:defRPr sz="6719"/>
            </a:lvl1pPr>
          </a:lstStyle>
          <a:p>
            <a:pPr lvl="0">
              <a:defRPr sz="1800"/>
            </a:pPr>
            <a:r>
              <a:rPr sz="6719"/>
              <a:t>Parameter Passing (example)</a:t>
            </a:r>
          </a:p>
        </p:txBody>
      </p:sp>
      <p:sp>
        <p:nvSpPr>
          <p:cNvPr id="81" name="Shape 81"/>
          <p:cNvSpPr/>
          <p:nvPr>
            <p:ph type="body" idx="1"/>
          </p:nvPr>
        </p:nvSpPr>
        <p:spPr>
          <a:prstGeom prst="rect">
            <a:avLst/>
          </a:prstGeom>
        </p:spPr>
        <p:txBody>
          <a:bodyPr/>
          <a:lstStyle/>
          <a:p>
            <a:pPr lvl="0"/>
          </a:p>
        </p:txBody>
      </p:sp>
      <p:pic>
        <p:nvPicPr>
          <p:cNvPr id="82" name="pasted-image.png"/>
          <p:cNvPicPr/>
          <p:nvPr/>
        </p:nvPicPr>
        <p:blipFill>
          <a:blip r:embed="rId2">
            <a:extLst/>
          </a:blip>
          <a:stretch>
            <a:fillRect/>
          </a:stretch>
        </p:blipFill>
        <p:spPr>
          <a:xfrm>
            <a:off x="825499" y="2863850"/>
            <a:ext cx="11353801" cy="5765801"/>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p:nvPr>
        </p:nvSpPr>
        <p:spPr>
          <a:prstGeom prst="rect">
            <a:avLst/>
          </a:prstGeom>
        </p:spPr>
        <p:txBody>
          <a:bodyPr/>
          <a:lstStyle>
            <a:lvl1pPr defTabSz="514095">
              <a:defRPr sz="7040"/>
            </a:lvl1pPr>
          </a:lstStyle>
          <a:p>
            <a:pPr lvl="0">
              <a:defRPr sz="1800"/>
            </a:pPr>
            <a:r>
              <a:rPr sz="7040"/>
              <a:t>Parameter Passing (contd.)</a:t>
            </a:r>
          </a:p>
        </p:txBody>
      </p:sp>
      <p:sp>
        <p:nvSpPr>
          <p:cNvPr id="85" name="Shape 85"/>
          <p:cNvSpPr/>
          <p:nvPr>
            <p:ph type="body" idx="1"/>
          </p:nvPr>
        </p:nvSpPr>
        <p:spPr>
          <a:prstGeom prst="rect">
            <a:avLst/>
          </a:prstGeom>
        </p:spPr>
        <p:txBody>
          <a:bodyPr/>
          <a:lstStyle/>
          <a:p>
            <a:pPr lvl="0">
              <a:defRPr sz="1800"/>
            </a:pPr>
            <a:r>
              <a:rPr sz="3600"/>
              <a:t>In the previous slide, the function passPrimitives, takes two arguments, xParam and yParam.</a:t>
            </a:r>
            <a:endParaRPr sz="3600"/>
          </a:p>
          <a:p>
            <a:pPr lvl="0">
              <a:defRPr sz="1800"/>
            </a:pPr>
            <a:r>
              <a:rPr sz="3600"/>
              <a:t>When the function is called, with xValue and yValue as parameters, then </a:t>
            </a:r>
            <a:r>
              <a:rPr i="1" sz="3600"/>
              <a:t>the references of </a:t>
            </a:r>
            <a:r>
              <a:rPr sz="3600"/>
              <a:t>xValue and yValue are stored in xParam and yParam.</a:t>
            </a:r>
            <a:endParaRPr sz="3600"/>
          </a:p>
          <a:p>
            <a:pPr lvl="0">
              <a:defRPr sz="1800"/>
            </a:pPr>
            <a:r>
              <a:rPr sz="3600"/>
              <a:t>But any subsequent change </a:t>
            </a:r>
            <a:r>
              <a:rPr i="1" sz="3600"/>
              <a:t>within </a:t>
            </a:r>
            <a:r>
              <a:rPr sz="3600"/>
              <a:t>the function is done to a </a:t>
            </a:r>
            <a:r>
              <a:rPr i="1" sz="3600"/>
              <a:t>copy </a:t>
            </a:r>
            <a:r>
              <a:rPr sz="3600"/>
              <a:t>of the parameters within the function, and the same is returned.</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prstGeom prst="rect">
            <a:avLst/>
          </a:prstGeom>
        </p:spPr>
        <p:txBody>
          <a:bodyPr/>
          <a:lstStyle>
            <a:lvl1pPr defTabSz="525779">
              <a:defRPr sz="7200"/>
            </a:lvl1pPr>
          </a:lstStyle>
          <a:p>
            <a:pPr lvl="0">
              <a:defRPr sz="1800"/>
            </a:pPr>
            <a:r>
              <a:rPr sz="7200"/>
              <a:t>Parameter Passing(contd.)</a:t>
            </a:r>
          </a:p>
        </p:txBody>
      </p:sp>
      <p:sp>
        <p:nvSpPr>
          <p:cNvPr id="88" name="Shape 88"/>
          <p:cNvSpPr/>
          <p:nvPr>
            <p:ph type="body" idx="1"/>
          </p:nvPr>
        </p:nvSpPr>
        <p:spPr>
          <a:prstGeom prst="rect">
            <a:avLst/>
          </a:prstGeom>
        </p:spPr>
        <p:txBody>
          <a:bodyPr/>
          <a:lstStyle/>
          <a:p>
            <a:pPr lvl="0">
              <a:defRPr sz="1800"/>
            </a:pPr>
            <a:r>
              <a:rPr sz="3600"/>
              <a:t>A similar behaviour is observed in the String datatype as well.</a:t>
            </a:r>
            <a:endParaRPr sz="3600"/>
          </a:p>
          <a:p>
            <a:pPr lvl="0">
              <a:defRPr sz="1800"/>
            </a:pPr>
            <a:r>
              <a:rPr sz="3600"/>
              <a:t>Though strings are passed by reference, since the strings in Actionscript are immutable, the changes are done to </a:t>
            </a:r>
            <a:r>
              <a:rPr i="1" sz="3600"/>
              <a:t>a copy </a:t>
            </a:r>
            <a:r>
              <a:rPr sz="3600"/>
              <a:t>of the string within the function (both, the string library function as well as a user defined function), and the </a:t>
            </a:r>
            <a:r>
              <a:rPr i="1" sz="3600"/>
              <a:t>copy is returned.</a:t>
            </a:r>
            <a:endParaRPr i="1" sz="3600"/>
          </a:p>
          <a:p>
            <a:pPr lvl="0">
              <a:defRPr sz="1800"/>
            </a:pPr>
            <a:r>
              <a:rPr sz="3600"/>
              <a:t>A similar behaviour is observed in Java.</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8000"/>
              <a:t>Language</a:t>
            </a:r>
          </a:p>
        </p:txBody>
      </p:sp>
      <p:sp>
        <p:nvSpPr>
          <p:cNvPr id="36" name="Shape 36"/>
          <p:cNvSpPr/>
          <p:nvPr>
            <p:ph type="body" idx="1"/>
          </p:nvPr>
        </p:nvSpPr>
        <p:spPr>
          <a:prstGeom prst="rect">
            <a:avLst/>
          </a:prstGeom>
        </p:spPr>
        <p:txBody>
          <a:bodyPr/>
          <a:lstStyle/>
          <a:p>
            <a:pPr lvl="0" marL="342264" indent="-342264" defTabSz="449833">
              <a:spcBef>
                <a:spcPts val="3200"/>
              </a:spcBef>
              <a:defRPr sz="1800"/>
            </a:pPr>
            <a:r>
              <a:rPr sz="2772"/>
              <a:t>The language that was chosen for this assignment, is Actionscript 3.0</a:t>
            </a:r>
            <a:endParaRPr sz="2772"/>
          </a:p>
          <a:p>
            <a:pPr lvl="0" marL="342264" indent="-342264" defTabSz="449833">
              <a:spcBef>
                <a:spcPts val="3200"/>
              </a:spcBef>
              <a:defRPr sz="1800"/>
            </a:pPr>
            <a:r>
              <a:rPr sz="2772"/>
              <a:t>It is an OOP, developed by Adobe, to support the Programming end, of the Adobe Flash Player Platform.</a:t>
            </a:r>
            <a:endParaRPr sz="2772"/>
          </a:p>
          <a:p>
            <a:pPr lvl="0" marL="342264" indent="-342264" defTabSz="449833">
              <a:spcBef>
                <a:spcPts val="3200"/>
              </a:spcBef>
              <a:defRPr sz="1800"/>
            </a:pPr>
            <a:r>
              <a:rPr sz="2772"/>
              <a:t>Coupled with the web, it has been used to create powerful content-driven online tools, such as Video players, Games and Animations.</a:t>
            </a:r>
            <a:endParaRPr sz="2772"/>
          </a:p>
          <a:p>
            <a:pPr lvl="0" marL="342264" indent="-342264" defTabSz="449833">
              <a:spcBef>
                <a:spcPts val="3200"/>
              </a:spcBef>
              <a:defRPr sz="1800"/>
            </a:pPr>
            <a:r>
              <a:rPr sz="2772"/>
              <a:t>It is also used with Adobe AIR system, for the development of desktop and mobile applications.</a:t>
            </a:r>
            <a:endParaRPr sz="2772"/>
          </a:p>
          <a:p>
            <a:pPr lvl="0" marL="342264" indent="-342264" defTabSz="449833">
              <a:spcBef>
                <a:spcPts val="3200"/>
              </a:spcBef>
              <a:defRPr sz="1800"/>
            </a:pPr>
            <a:r>
              <a:rPr sz="2772"/>
              <a:t>Also, the language is open Source. We hence, also have a host of third party open-source compilers and VMs.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defRPr sz="1800"/>
            </a:pPr>
            <a:r>
              <a:rPr sz="8000"/>
              <a:t>Garbage Collection</a:t>
            </a:r>
          </a:p>
        </p:txBody>
      </p:sp>
      <p:sp>
        <p:nvSpPr>
          <p:cNvPr id="91" name="Shape 91"/>
          <p:cNvSpPr/>
          <p:nvPr>
            <p:ph type="body" idx="1"/>
          </p:nvPr>
        </p:nvSpPr>
        <p:spPr>
          <a:prstGeom prst="rect">
            <a:avLst/>
          </a:prstGeom>
        </p:spPr>
        <p:txBody>
          <a:bodyPr/>
          <a:lstStyle/>
          <a:p>
            <a:pPr lvl="0">
              <a:defRPr sz="1800"/>
            </a:pPr>
            <a:r>
              <a:rPr sz="3600"/>
              <a:t>The Actionscript language follows the </a:t>
            </a:r>
            <a:r>
              <a:rPr i="1" sz="3600"/>
              <a:t>mark and sweep </a:t>
            </a:r>
            <a:r>
              <a:rPr sz="3400"/>
              <a:t>garbage collection algorithm.</a:t>
            </a:r>
            <a:endParaRPr sz="3400"/>
          </a:p>
          <a:p>
            <a:pPr lvl="0" marL="419805" indent="-419805">
              <a:defRPr sz="1800"/>
            </a:pPr>
            <a:r>
              <a:rPr sz="3400"/>
              <a:t>Basically, the root set is scanned, and all the references that can be reached thorough it (recursively) are marked.</a:t>
            </a:r>
            <a:endParaRPr sz="3400"/>
          </a:p>
          <a:p>
            <a:pPr lvl="0" marL="419805" indent="-419805">
              <a:defRPr sz="1800"/>
            </a:pPr>
            <a:r>
              <a:rPr sz="3400"/>
              <a:t>Once the program is completed, we scan through the heap, and garbage collect all those references, whose BIT is not set (or not marked).</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lvl1pPr defTabSz="502412">
              <a:defRPr sz="6880"/>
            </a:lvl1pPr>
          </a:lstStyle>
          <a:p>
            <a:pPr lvl="0">
              <a:defRPr sz="1800"/>
            </a:pPr>
            <a:r>
              <a:rPr sz="6880"/>
              <a:t>Garbage Collection (contd.)</a:t>
            </a:r>
          </a:p>
        </p:txBody>
      </p:sp>
      <p:sp>
        <p:nvSpPr>
          <p:cNvPr id="94" name="Shape 94"/>
          <p:cNvSpPr/>
          <p:nvPr>
            <p:ph type="body" idx="1"/>
          </p:nvPr>
        </p:nvSpPr>
        <p:spPr>
          <a:prstGeom prst="rect">
            <a:avLst/>
          </a:prstGeom>
        </p:spPr>
        <p:txBody>
          <a:bodyPr/>
          <a:lstStyle/>
          <a:p>
            <a:pPr lvl="0" marL="346709" indent="-346709" defTabSz="455675">
              <a:spcBef>
                <a:spcPts val="3200"/>
              </a:spcBef>
              <a:defRPr sz="1800"/>
            </a:pPr>
            <a:r>
              <a:rPr sz="2807"/>
              <a:t>I</a:t>
            </a:r>
            <a:r>
              <a:rPr sz="2651"/>
              <a:t>nternally, the garbage collection is done via a call to:</a:t>
            </a:r>
            <a:br>
              <a:rPr sz="2651"/>
            </a:br>
            <a:r>
              <a:rPr sz="2651"/>
              <a:t>flash.system.System.gc()</a:t>
            </a:r>
            <a:endParaRPr sz="2651"/>
          </a:p>
          <a:p>
            <a:pPr lvl="0" marL="327448" indent="-327448" defTabSz="455675">
              <a:spcBef>
                <a:spcPts val="3200"/>
              </a:spcBef>
              <a:defRPr sz="1800"/>
            </a:pPr>
            <a:r>
              <a:rPr sz="2651"/>
              <a:t>This does a mark OR a sweep on a given object. (but not both, on the same call)</a:t>
            </a:r>
            <a:endParaRPr sz="2651"/>
          </a:p>
          <a:p>
            <a:pPr lvl="0" marL="327448" indent="-327448" defTabSz="455675">
              <a:spcBef>
                <a:spcPts val="3200"/>
              </a:spcBef>
              <a:defRPr sz="1800"/>
            </a:pPr>
            <a:r>
              <a:rPr sz="2651"/>
              <a:t>So, inorder to have the effect of releasing the memory </a:t>
            </a:r>
            <a:r>
              <a:rPr i="1" sz="2651"/>
              <a:t>back </a:t>
            </a:r>
            <a:r>
              <a:rPr sz="2651"/>
              <a:t>to the OS, it is called twice in a row.</a:t>
            </a:r>
            <a:endParaRPr sz="2651"/>
          </a:p>
          <a:p>
            <a:pPr lvl="0" marL="327448" indent="-327448" defTabSz="455675">
              <a:spcBef>
                <a:spcPts val="3200"/>
              </a:spcBef>
              <a:defRPr sz="1800"/>
            </a:pPr>
            <a:r>
              <a:rPr sz="2651"/>
              <a:t>The first call, is to mark any dereferenced objects and sweep away old marks.</a:t>
            </a:r>
            <a:endParaRPr sz="2651"/>
          </a:p>
          <a:p>
            <a:pPr lvl="0" marL="327448" indent="-327448" defTabSz="455675">
              <a:spcBef>
                <a:spcPts val="3200"/>
              </a:spcBef>
              <a:defRPr sz="1800"/>
            </a:pPr>
            <a:r>
              <a:rPr sz="2651"/>
              <a:t>The second, is to sweep away marks from the first call.</a:t>
            </a:r>
            <a:endParaRPr sz="2651"/>
          </a:p>
          <a:p>
            <a:pPr lvl="0" marL="327448" indent="-327448" defTabSz="455675">
              <a:spcBef>
                <a:spcPts val="3200"/>
              </a:spcBef>
              <a:defRPr sz="1800"/>
            </a:pPr>
            <a:r>
              <a:rPr sz="2651"/>
              <a:t>So, to tell the GC to remove the object, we simply set its value to </a:t>
            </a:r>
            <a:r>
              <a:rPr i="1" sz="2651"/>
              <a:t>null</a:t>
            </a:r>
            <a:r>
              <a:rPr sz="2651"/>
              <a:t>.</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pPr>
            <a:r>
              <a:rPr sz="8000"/>
              <a:t>Special features</a:t>
            </a:r>
          </a:p>
        </p:txBody>
      </p:sp>
      <p:sp>
        <p:nvSpPr>
          <p:cNvPr id="97" name="Shape 97"/>
          <p:cNvSpPr/>
          <p:nvPr>
            <p:ph type="body" idx="1"/>
          </p:nvPr>
        </p:nvSpPr>
        <p:spPr>
          <a:prstGeom prst="rect">
            <a:avLst/>
          </a:prstGeom>
        </p:spPr>
        <p:txBody>
          <a:bodyPr/>
          <a:lstStyle/>
          <a:p>
            <a:pPr lvl="0" marL="404495" indent="-404495" defTabSz="531622">
              <a:spcBef>
                <a:spcPts val="3800"/>
              </a:spcBef>
              <a:defRPr sz="1800"/>
            </a:pPr>
            <a:r>
              <a:rPr sz="3276"/>
              <a:t>It allows for the declaration of a variable </a:t>
            </a:r>
            <a:r>
              <a:rPr i="1" sz="3276"/>
              <a:t>with no datatype, until initialised. </a:t>
            </a:r>
            <a:r>
              <a:rPr sz="3276"/>
              <a:t>For e.g.:</a:t>
            </a:r>
            <a:br>
              <a:rPr sz="3276"/>
            </a:br>
            <a:r>
              <a:rPr sz="3276"/>
              <a:t>var x:*;</a:t>
            </a:r>
            <a:endParaRPr sz="3276"/>
          </a:p>
          <a:p>
            <a:pPr lvl="0" marL="404495" indent="-404495" defTabSz="531622">
              <a:spcBef>
                <a:spcPts val="3800"/>
              </a:spcBef>
              <a:defRPr sz="1800"/>
            </a:pPr>
            <a:r>
              <a:rPr sz="3276"/>
              <a:t>All variables in ActionScript are treated as objects. Even primitive datatypes, are ‘wrapped’ in an object wrapper, to achieve this consistency.</a:t>
            </a:r>
            <a:endParaRPr sz="3276"/>
          </a:p>
          <a:p>
            <a:pPr lvl="0" marL="404495" indent="-404495" defTabSz="531622">
              <a:spcBef>
                <a:spcPts val="3800"/>
              </a:spcBef>
              <a:defRPr sz="1800"/>
            </a:pPr>
            <a:r>
              <a:rPr sz="3276"/>
              <a:t>The availability of a (…(rest)) parameter, that accepts a variable number of arguments, that can be stored in an array. (not there in C) Its datatype definition is postponed until runtime.</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lvl1pPr defTabSz="560831">
              <a:defRPr sz="7679"/>
            </a:lvl1pPr>
          </a:lstStyle>
          <a:p>
            <a:pPr lvl="0">
              <a:defRPr sz="1800"/>
            </a:pPr>
            <a:r>
              <a:rPr sz="7679"/>
              <a:t>Special Features (contd.)</a:t>
            </a:r>
          </a:p>
        </p:txBody>
      </p:sp>
      <p:sp>
        <p:nvSpPr>
          <p:cNvPr id="100" name="Shape 100"/>
          <p:cNvSpPr/>
          <p:nvPr>
            <p:ph type="body" idx="1"/>
          </p:nvPr>
        </p:nvSpPr>
        <p:spPr>
          <a:prstGeom prst="rect">
            <a:avLst/>
          </a:prstGeom>
        </p:spPr>
        <p:txBody>
          <a:bodyPr/>
          <a:lstStyle/>
          <a:p>
            <a:pPr lvl="0" marL="404495" indent="-404495" defTabSz="531622">
              <a:spcBef>
                <a:spcPts val="3800"/>
              </a:spcBef>
              <a:defRPr sz="1800"/>
            </a:pPr>
            <a:r>
              <a:rPr sz="3276"/>
              <a:t>To remove an object (without memory leaks) by the GC, instead of deleting it, the object reference, is simply set to </a:t>
            </a:r>
            <a:r>
              <a:rPr i="1" sz="3276"/>
              <a:t>null.</a:t>
            </a:r>
            <a:endParaRPr i="1" sz="3276"/>
          </a:p>
          <a:p>
            <a:pPr lvl="0" marL="404495" indent="-404495" defTabSz="531622">
              <a:spcBef>
                <a:spcPts val="3800"/>
              </a:spcBef>
              <a:defRPr sz="1800"/>
            </a:pPr>
            <a:r>
              <a:rPr b="1" sz="3276"/>
              <a:t>Note: </a:t>
            </a:r>
            <a:r>
              <a:rPr sz="3276"/>
              <a:t>Setting a reference to a display object to null does not ensure that the object is frozen. The object continues consume CPU cycles until it is garbage collected. We need to make sure that we properly deactivate your object before setting its reference to null.</a:t>
            </a:r>
            <a:r>
              <a:rPr i="1" sz="3276"/>
              <a:t> </a:t>
            </a:r>
            <a:r>
              <a:rPr sz="3276"/>
              <a:t>For e.g.: if we have an event listener object, we need to first call the removeEventListeners() method, before setting its reference to </a:t>
            </a:r>
            <a:r>
              <a:rPr i="1" sz="3276"/>
              <a:t>null.</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body" idx="1"/>
          </p:nvPr>
        </p:nvSpPr>
        <p:spPr>
          <a:xfrm>
            <a:off x="952499" y="1733549"/>
            <a:ext cx="11099801" cy="6286501"/>
          </a:xfrm>
          <a:prstGeom prst="rect">
            <a:avLst/>
          </a:prstGeom>
        </p:spPr>
        <p:txBody>
          <a:bodyPr/>
          <a:lstStyle>
            <a:lvl1pPr marL="0" indent="0">
              <a:buSzTx/>
              <a:buNone/>
            </a:lvl1pPr>
          </a:lstStyle>
          <a:p>
            <a:pPr lvl="0">
              <a:defRPr sz="1800"/>
            </a:pPr>
            <a:r>
              <a:rPr sz="3600"/>
              <a:t>							   Thank You!</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pPr>
            <a:r>
              <a:rPr sz="8000"/>
              <a:t>Data Types</a:t>
            </a:r>
          </a:p>
        </p:txBody>
      </p:sp>
      <p:sp>
        <p:nvSpPr>
          <p:cNvPr id="39" name="Shape 39"/>
          <p:cNvSpPr/>
          <p:nvPr>
            <p:ph type="body" idx="1"/>
          </p:nvPr>
        </p:nvSpPr>
        <p:spPr>
          <a:prstGeom prst="rect">
            <a:avLst/>
          </a:prstGeom>
        </p:spPr>
        <p:txBody>
          <a:bodyPr/>
          <a:lstStyle/>
          <a:p>
            <a:pPr lvl="0" marL="240030" indent="-240030" defTabSz="315468">
              <a:spcBef>
                <a:spcPts val="2200"/>
              </a:spcBef>
              <a:defRPr sz="1800"/>
            </a:pPr>
            <a:r>
              <a:rPr sz="1944"/>
              <a:t>Boolean</a:t>
            </a:r>
            <a:endParaRPr sz="1944"/>
          </a:p>
          <a:p>
            <a:pPr lvl="0" marL="240030" indent="-240030" defTabSz="315468">
              <a:spcBef>
                <a:spcPts val="2200"/>
              </a:spcBef>
              <a:defRPr sz="1800"/>
            </a:pPr>
            <a:r>
              <a:rPr sz="1944"/>
              <a:t>int</a:t>
            </a:r>
            <a:endParaRPr sz="1944"/>
          </a:p>
          <a:p>
            <a:pPr lvl="0" marL="240030" indent="-240030" defTabSz="315468">
              <a:spcBef>
                <a:spcPts val="2200"/>
              </a:spcBef>
              <a:defRPr sz="1800"/>
            </a:pPr>
            <a:r>
              <a:rPr sz="1944"/>
              <a:t>Number</a:t>
            </a:r>
            <a:endParaRPr sz="1944"/>
          </a:p>
          <a:p>
            <a:pPr lvl="0" marL="240030" indent="-240030" defTabSz="315468">
              <a:spcBef>
                <a:spcPts val="2200"/>
              </a:spcBef>
              <a:defRPr sz="1800"/>
            </a:pPr>
            <a:r>
              <a:rPr sz="1944"/>
              <a:t>Sreinf</a:t>
            </a:r>
            <a:endParaRPr sz="1944"/>
          </a:p>
          <a:p>
            <a:pPr lvl="0" marL="240030" indent="-240030" defTabSz="315468">
              <a:spcBef>
                <a:spcPts val="2200"/>
              </a:spcBef>
              <a:defRPr sz="1800"/>
            </a:pPr>
            <a:r>
              <a:rPr sz="1944"/>
              <a:t>uint</a:t>
            </a:r>
            <a:endParaRPr sz="1944"/>
          </a:p>
          <a:p>
            <a:pPr lvl="0" marL="240030" indent="-240030" defTabSz="315468">
              <a:spcBef>
                <a:spcPts val="2200"/>
              </a:spcBef>
              <a:defRPr sz="1800"/>
            </a:pPr>
            <a:r>
              <a:rPr sz="1944"/>
              <a:t>void</a:t>
            </a:r>
            <a:endParaRPr sz="1944"/>
          </a:p>
          <a:p>
            <a:pPr lvl="0" marL="240030" indent="-240030" defTabSz="315468">
              <a:spcBef>
                <a:spcPts val="2200"/>
              </a:spcBef>
              <a:defRPr sz="1800"/>
            </a:pPr>
            <a:r>
              <a:rPr sz="1944"/>
              <a:t>Object</a:t>
            </a:r>
            <a:endParaRPr sz="1944"/>
          </a:p>
          <a:p>
            <a:pPr lvl="0" marL="240030" indent="-240030" defTabSz="315468">
              <a:spcBef>
                <a:spcPts val="2200"/>
              </a:spcBef>
              <a:defRPr sz="1800"/>
            </a:pPr>
            <a:r>
              <a:rPr sz="1944"/>
              <a:t>A </a:t>
            </a:r>
            <a:r>
              <a:rPr i="1" sz="1944"/>
              <a:t>Primitive </a:t>
            </a:r>
            <a:r>
              <a:rPr sz="1944"/>
              <a:t>is one of the following : Boolean, int, number, String and uint. The rest are complex.</a:t>
            </a:r>
            <a:endParaRPr sz="1944"/>
          </a:p>
          <a:p>
            <a:pPr lvl="0" marL="240030" indent="-240030" defTabSz="315468">
              <a:spcBef>
                <a:spcPts val="2200"/>
              </a:spcBef>
              <a:defRPr sz="1800"/>
            </a:pPr>
            <a:r>
              <a:rPr sz="1944"/>
              <a:t>All datatypes in Actionscript 3.0 whether they are primitive or complex, are objects.</a:t>
            </a:r>
            <a:endParaRPr sz="1944"/>
          </a:p>
          <a:p>
            <a:pPr lvl="0" marL="240030" indent="-240030" defTabSz="315468">
              <a:spcBef>
                <a:spcPts val="2200"/>
              </a:spcBef>
              <a:defRPr sz="1800"/>
            </a:pPr>
            <a:r>
              <a:rPr sz="1944"/>
              <a:t>Working with primitive values in ActionScript 3.0 is usually faster than working with complex values, because Actionscript stores primitive values, that make memory and speed optimisations possible.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pPr>
            <a:r>
              <a:rPr sz="8000"/>
              <a:t>Boolean</a:t>
            </a:r>
          </a:p>
        </p:txBody>
      </p:sp>
      <p:sp>
        <p:nvSpPr>
          <p:cNvPr id="42" name="Shape 42"/>
          <p:cNvSpPr/>
          <p:nvPr>
            <p:ph type="body" idx="1"/>
          </p:nvPr>
        </p:nvSpPr>
        <p:spPr>
          <a:prstGeom prst="rect">
            <a:avLst/>
          </a:prstGeom>
        </p:spPr>
        <p:txBody>
          <a:bodyPr/>
          <a:lstStyle/>
          <a:p>
            <a:pPr lvl="0">
              <a:defRPr sz="1800"/>
            </a:pPr>
            <a:r>
              <a:rPr sz="3600"/>
              <a:t>Comprises of two entities: true and false.</a:t>
            </a:r>
            <a:endParaRPr sz="3600"/>
          </a:p>
          <a:p>
            <a:pPr lvl="0">
              <a:defRPr sz="1800"/>
            </a:pPr>
            <a:r>
              <a:rPr sz="3600"/>
              <a:t>The default value of a boolean variable that has been declared, but not initialised, if </a:t>
            </a:r>
            <a:r>
              <a:rPr i="1" sz="3600"/>
              <a:t>false.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pPr>
            <a:r>
              <a:rPr sz="8000"/>
              <a:t>int</a:t>
            </a:r>
          </a:p>
        </p:txBody>
      </p:sp>
      <p:sp>
        <p:nvSpPr>
          <p:cNvPr id="45" name="Shape 45"/>
          <p:cNvSpPr/>
          <p:nvPr>
            <p:ph type="body" idx="1"/>
          </p:nvPr>
        </p:nvSpPr>
        <p:spPr>
          <a:prstGeom prst="rect">
            <a:avLst/>
          </a:prstGeom>
        </p:spPr>
        <p:txBody>
          <a:bodyPr/>
          <a:lstStyle/>
          <a:p>
            <a:pPr lvl="0">
              <a:defRPr sz="1800"/>
            </a:pPr>
            <a:r>
              <a:rPr sz="3600"/>
              <a:t>The int-datatype is stored internally as a 32-bit number.</a:t>
            </a:r>
            <a:endParaRPr sz="3600"/>
          </a:p>
          <a:p>
            <a:pPr lvl="0">
              <a:defRPr sz="1800"/>
            </a:pPr>
            <a:r>
              <a:rPr sz="3600"/>
              <a:t>The default value for int is 0.</a:t>
            </a:r>
            <a:br>
              <a:rPr sz="3600"/>
            </a:br>
            <a:endParaRPr sz="3600"/>
          </a:p>
          <a:p>
            <a:pPr lvl="0" defTabSz="457200">
              <a:spcBef>
                <a:spcPts val="0"/>
              </a:spcBef>
              <a:defRPr sz="1800"/>
            </a:pPr>
            <a:r>
              <a:rPr sz="3600"/>
              <a:t>The range of values that it includes, is -2,147,483,648 (-2</a:t>
            </a:r>
            <a:r>
              <a:rPr baseline="31999" sz="3600"/>
              <a:t>31</a:t>
            </a:r>
            <a:r>
              <a:rPr sz="3600"/>
              <a:t>) to 2,147,483,647 (2</a:t>
            </a:r>
            <a:r>
              <a:rPr baseline="31999" sz="3600"/>
              <a:t>31</a:t>
            </a:r>
            <a:r>
              <a:rPr sz="3600"/>
              <a:t> - 1), inclusive</a:t>
            </a:r>
            <a:br>
              <a:rPr sz="3600"/>
            </a:b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pPr>
            <a:r>
              <a:rPr sz="8000"/>
              <a:t>Number</a:t>
            </a:r>
          </a:p>
        </p:txBody>
      </p:sp>
      <p:sp>
        <p:nvSpPr>
          <p:cNvPr id="48" name="Shape 48"/>
          <p:cNvSpPr/>
          <p:nvPr>
            <p:ph type="body" idx="1"/>
          </p:nvPr>
        </p:nvSpPr>
        <p:spPr>
          <a:prstGeom prst="rect">
            <a:avLst/>
          </a:prstGeom>
        </p:spPr>
        <p:txBody>
          <a:bodyPr/>
          <a:lstStyle/>
          <a:p>
            <a:pPr lvl="0" marL="391159" indent="-391159" defTabSz="514095">
              <a:spcBef>
                <a:spcPts val="3600"/>
              </a:spcBef>
              <a:defRPr sz="1800"/>
            </a:pPr>
            <a:r>
              <a:rPr sz="3168"/>
              <a:t>The number datatype can represent, integers, unsigned integers and floating point numbers.</a:t>
            </a:r>
            <a:endParaRPr sz="3168"/>
          </a:p>
          <a:p>
            <a:pPr lvl="0" marL="391159" indent="-391159" defTabSz="514095">
              <a:spcBef>
                <a:spcPts val="3600"/>
              </a:spcBef>
              <a:defRPr sz="1800"/>
            </a:pPr>
            <a:r>
              <a:rPr sz="3168"/>
              <a:t>If we don’t have a decimal point within the declaration of the number datatype, internally, the compiler treats it as an </a:t>
            </a:r>
            <a:r>
              <a:rPr i="1" sz="3168"/>
              <a:t>int </a:t>
            </a:r>
            <a:r>
              <a:rPr sz="3168"/>
              <a:t>datatype.</a:t>
            </a:r>
            <a:endParaRPr sz="3168"/>
          </a:p>
          <a:p>
            <a:pPr lvl="0" marL="391159" indent="-391159" defTabSz="514095">
              <a:spcBef>
                <a:spcPts val="3600"/>
              </a:spcBef>
              <a:defRPr sz="1800"/>
            </a:pPr>
            <a:r>
              <a:rPr sz="3168"/>
              <a:t>Its uses the 64 - bit double precision format as specified by IEEE Standard.</a:t>
            </a:r>
            <a:endParaRPr sz="3168"/>
          </a:p>
          <a:p>
            <a:pPr lvl="0" marL="391159" indent="-391159" defTabSz="514095">
              <a:spcBef>
                <a:spcPts val="3600"/>
              </a:spcBef>
              <a:defRPr sz="1800"/>
            </a:pPr>
            <a:r>
              <a:rPr sz="3168"/>
              <a:t>MAX value :  1.79769313486231e+308</a:t>
            </a:r>
            <a:endParaRPr sz="3168"/>
          </a:p>
          <a:p>
            <a:pPr lvl="0" marL="391159" indent="-391159" defTabSz="514095">
              <a:spcBef>
                <a:spcPts val="3600"/>
              </a:spcBef>
              <a:defRPr sz="1800"/>
            </a:pPr>
            <a:r>
              <a:rPr sz="3168"/>
              <a:t>MIN value: 4.940656458412467e-324 </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lvl="0">
              <a:defRPr sz="1800"/>
            </a:pPr>
            <a:r>
              <a:rPr sz="8000"/>
              <a:t>String</a:t>
            </a:r>
          </a:p>
        </p:txBody>
      </p:sp>
      <p:sp>
        <p:nvSpPr>
          <p:cNvPr id="51" name="Shape 51"/>
          <p:cNvSpPr/>
          <p:nvPr>
            <p:ph type="body" idx="1"/>
          </p:nvPr>
        </p:nvSpPr>
        <p:spPr>
          <a:prstGeom prst="rect">
            <a:avLst/>
          </a:prstGeom>
        </p:spPr>
        <p:txBody>
          <a:bodyPr/>
          <a:lstStyle/>
          <a:p>
            <a:pPr lvl="0">
              <a:defRPr sz="1800"/>
            </a:pPr>
            <a:r>
              <a:rPr sz="3600"/>
              <a:t>Strings in ActionScript are </a:t>
            </a:r>
            <a:r>
              <a:rPr i="1" sz="3600"/>
              <a:t>immutable, </a:t>
            </a:r>
            <a:r>
              <a:rPr sz="3600"/>
              <a:t>Java.</a:t>
            </a:r>
            <a:endParaRPr sz="3600"/>
          </a:p>
          <a:p>
            <a:pPr lvl="0">
              <a:defRPr sz="1800"/>
            </a:pPr>
            <a:r>
              <a:rPr sz="3600"/>
              <a:t>Hence, any operation on a string gives us back, an </a:t>
            </a:r>
            <a:r>
              <a:rPr i="1" sz="3600"/>
              <a:t>instance of the string.</a:t>
            </a:r>
            <a:endParaRPr i="1" sz="3600"/>
          </a:p>
          <a:p>
            <a:pPr lvl="0">
              <a:defRPr sz="1800"/>
            </a:pPr>
            <a:r>
              <a:rPr sz="3600"/>
              <a:t>The default value of a string is </a:t>
            </a:r>
            <a:r>
              <a:rPr i="1" sz="3600"/>
              <a:t>null.</a:t>
            </a:r>
            <a:endParaRPr sz="3600"/>
          </a:p>
          <a:p>
            <a:pPr lvl="0">
              <a:defRPr sz="1800"/>
            </a:pPr>
            <a:r>
              <a:rPr sz="3600"/>
              <a:t>It is stored as a string of 16-bit characters, as dictated by the Unicode norm of character encoding (UTF-16).</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pPr>
            <a:r>
              <a:rPr sz="8000"/>
              <a:t>uint</a:t>
            </a:r>
          </a:p>
        </p:txBody>
      </p:sp>
      <p:sp>
        <p:nvSpPr>
          <p:cNvPr id="54" name="Shape 54"/>
          <p:cNvSpPr/>
          <p:nvPr>
            <p:ph type="body" idx="1"/>
          </p:nvPr>
        </p:nvSpPr>
        <p:spPr>
          <a:prstGeom prst="rect">
            <a:avLst/>
          </a:prstGeom>
        </p:spPr>
        <p:txBody>
          <a:bodyPr/>
          <a:lstStyle/>
          <a:p>
            <a:pPr lvl="0">
              <a:defRPr sz="1800"/>
            </a:pPr>
            <a:r>
              <a:rPr sz="3600"/>
              <a:t>Is the </a:t>
            </a:r>
            <a:r>
              <a:rPr i="1" sz="3600"/>
              <a:t>unsigned integer.</a:t>
            </a:r>
            <a:endParaRPr i="1" sz="3600"/>
          </a:p>
          <a:p>
            <a:pPr lvl="0">
              <a:defRPr sz="1800"/>
            </a:pPr>
            <a:r>
              <a:rPr sz="3600"/>
              <a:t>It ranges from 0 to 4,294,967,295.</a:t>
            </a:r>
            <a:endParaRPr sz="3600"/>
          </a:p>
          <a:p>
            <a:pPr lvl="0">
              <a:defRPr sz="1800"/>
            </a:pPr>
            <a:r>
              <a:rPr sz="3600"/>
              <a:t>The default value is 0.</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a:defRPr sz="1800"/>
            </a:pPr>
            <a:r>
              <a:rPr sz="8000"/>
              <a:t>void</a:t>
            </a:r>
          </a:p>
        </p:txBody>
      </p:sp>
      <p:sp>
        <p:nvSpPr>
          <p:cNvPr id="57" name="Shape 57"/>
          <p:cNvSpPr/>
          <p:nvPr>
            <p:ph type="body" idx="1"/>
          </p:nvPr>
        </p:nvSpPr>
        <p:spPr>
          <a:prstGeom prst="rect">
            <a:avLst/>
          </a:prstGeom>
        </p:spPr>
        <p:txBody>
          <a:bodyPr/>
          <a:lstStyle/>
          <a:p>
            <a:pPr lvl="0">
              <a:defRPr sz="1800"/>
            </a:pPr>
            <a:r>
              <a:rPr sz="3600"/>
              <a:t>The void datatype consists of only one value, </a:t>
            </a:r>
            <a:r>
              <a:rPr i="1" sz="3600"/>
              <a:t>undefined.</a:t>
            </a:r>
            <a:endParaRPr sz="3600"/>
          </a:p>
          <a:p>
            <a:pPr lvl="0">
              <a:defRPr sz="1800"/>
            </a:pPr>
            <a:r>
              <a:rPr sz="3600"/>
              <a:t>The default value of Object instances is </a:t>
            </a:r>
            <a:r>
              <a:rPr i="1" sz="3600"/>
              <a:t>null, </a:t>
            </a:r>
            <a:r>
              <a:rPr sz="3600"/>
              <a:t>not to be confused with </a:t>
            </a:r>
            <a:r>
              <a:rPr i="1" sz="3600"/>
              <a:t>void.</a:t>
            </a:r>
            <a:endParaRPr i="1" sz="3600"/>
          </a:p>
          <a:p>
            <a:pPr lvl="0">
              <a:defRPr sz="1800"/>
            </a:pPr>
            <a:r>
              <a:rPr sz="3600"/>
              <a:t>In fact, void can only be used as a return type annotation.</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