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4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D0D8E8"/>
    <a:srgbClr val="18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41" autoAdjust="0"/>
  </p:normalViewPr>
  <p:slideViewPr>
    <p:cSldViewPr>
      <p:cViewPr>
        <p:scale>
          <a:sx n="80" d="100"/>
          <a:sy n="80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081B8-2504-4396-9B65-3CDE00FBA9A5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807E1-F548-471C-A95C-A4DEEC43927B}">
      <dgm:prSet phldrT="[Text]" custT="1"/>
      <dgm:spPr>
        <a:solidFill>
          <a:srgbClr val="2C3E50"/>
        </a:solidFill>
      </dgm:spPr>
      <dgm:t>
        <a:bodyPr/>
        <a:lstStyle/>
        <a:p>
          <a:r>
            <a:rPr lang="en-US" sz="2800" dirty="0" smtClean="0"/>
            <a:t>Proposition: Develop a web app around overall process improvement</a:t>
          </a:r>
          <a:endParaRPr lang="en-US" sz="2800" dirty="0"/>
        </a:p>
      </dgm:t>
    </dgm:pt>
    <dgm:pt modelId="{244C7FA8-D424-4ECF-A692-B086190C9324}" type="parTrans" cxnId="{22E7C2CC-47F7-4E4A-9837-632E2FF8E98E}">
      <dgm:prSet/>
      <dgm:spPr/>
      <dgm:t>
        <a:bodyPr/>
        <a:lstStyle/>
        <a:p>
          <a:endParaRPr lang="en-US"/>
        </a:p>
      </dgm:t>
    </dgm:pt>
    <dgm:pt modelId="{60E16035-B5D8-454D-82F7-87812D8286A9}" type="sibTrans" cxnId="{22E7C2CC-47F7-4E4A-9837-632E2FF8E98E}">
      <dgm:prSet/>
      <dgm:spPr/>
      <dgm:t>
        <a:bodyPr/>
        <a:lstStyle/>
        <a:p>
          <a:endParaRPr lang="en-US"/>
        </a:p>
      </dgm:t>
    </dgm:pt>
    <dgm:pt modelId="{22F12D1F-EF50-4612-9BA6-3481F3F93C0E}">
      <dgm:prSet/>
      <dgm:spPr>
        <a:solidFill>
          <a:srgbClr val="D0D8E8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case #2: citation information search</a:t>
          </a:r>
          <a:endParaRPr lang="en-US" dirty="0">
            <a:solidFill>
              <a:schemeClr val="tx1"/>
            </a:solidFill>
          </a:endParaRPr>
        </a:p>
      </dgm:t>
    </dgm:pt>
    <dgm:pt modelId="{284F091A-5E57-4593-B3D7-D82F301EDA71}" type="parTrans" cxnId="{1B17ABD3-28E2-46DD-81BF-07F416B3A9D6}">
      <dgm:prSet/>
      <dgm:spPr>
        <a:ln>
          <a:solidFill>
            <a:srgbClr val="2C3E50"/>
          </a:solidFill>
        </a:ln>
      </dgm:spPr>
      <dgm:t>
        <a:bodyPr/>
        <a:lstStyle/>
        <a:p>
          <a:endParaRPr lang="en-US"/>
        </a:p>
      </dgm:t>
    </dgm:pt>
    <dgm:pt modelId="{920C50FB-B7F0-43D6-8958-FE411EECE18A}" type="sibTrans" cxnId="{1B17ABD3-28E2-46DD-81BF-07F416B3A9D6}">
      <dgm:prSet/>
      <dgm:spPr/>
      <dgm:t>
        <a:bodyPr/>
        <a:lstStyle/>
        <a:p>
          <a:endParaRPr lang="en-US"/>
        </a:p>
      </dgm:t>
    </dgm:pt>
    <dgm:pt modelId="{590FB765-9100-452C-A27F-5D85B5269BE4}">
      <dgm:prSet/>
      <dgm:spPr>
        <a:solidFill>
          <a:srgbClr val="D0D8E8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case #3: community service, volunteering opportunities</a:t>
          </a:r>
          <a:endParaRPr lang="en-US" dirty="0">
            <a:solidFill>
              <a:schemeClr val="tx1"/>
            </a:solidFill>
          </a:endParaRPr>
        </a:p>
      </dgm:t>
    </dgm:pt>
    <dgm:pt modelId="{AC586655-3D6A-4A45-A4CC-4621F1246256}" type="sibTrans" cxnId="{8A7D04C4-91ED-4A7A-8AA4-61E1C29987D8}">
      <dgm:prSet/>
      <dgm:spPr/>
      <dgm:t>
        <a:bodyPr/>
        <a:lstStyle/>
        <a:p>
          <a:endParaRPr lang="en-US"/>
        </a:p>
      </dgm:t>
    </dgm:pt>
    <dgm:pt modelId="{4E8CED67-252D-442B-BEEE-707781903572}" type="parTrans" cxnId="{8A7D04C4-91ED-4A7A-8AA4-61E1C29987D8}">
      <dgm:prSet/>
      <dgm:spPr>
        <a:ln>
          <a:solidFill>
            <a:srgbClr val="2C3E50"/>
          </a:solidFill>
        </a:ln>
      </dgm:spPr>
      <dgm:t>
        <a:bodyPr/>
        <a:lstStyle/>
        <a:p>
          <a:endParaRPr lang="en-US"/>
        </a:p>
      </dgm:t>
    </dgm:pt>
    <dgm:pt modelId="{D88D8DC9-799D-4405-9DEC-DED1FD799B9D}">
      <dgm:prSet custT="1"/>
      <dgm:spPr>
        <a:solidFill>
          <a:srgbClr val="D0D8E8"/>
        </a:solidFill>
      </dgm:spPr>
      <dgm:t>
        <a:bodyPr/>
        <a:lstStyle/>
        <a:p>
          <a:r>
            <a:rPr lang="en-US" sz="2200" dirty="0" smtClean="0">
              <a:solidFill>
                <a:schemeClr val="tx1"/>
              </a:solidFill>
            </a:rPr>
            <a:t>Use case #4: warrants and volunteering opportunities</a:t>
          </a:r>
          <a:endParaRPr lang="en-US" sz="2200" dirty="0">
            <a:solidFill>
              <a:schemeClr val="tx1"/>
            </a:solidFill>
          </a:endParaRPr>
        </a:p>
      </dgm:t>
    </dgm:pt>
    <dgm:pt modelId="{82897D77-8D0F-40E1-8260-E03BDA385132}" type="parTrans" cxnId="{982050AE-218C-4677-BBDE-BD16FC0F649B}">
      <dgm:prSet/>
      <dgm:spPr>
        <a:ln>
          <a:solidFill>
            <a:srgbClr val="2C3E50"/>
          </a:solidFill>
        </a:ln>
      </dgm:spPr>
      <dgm:t>
        <a:bodyPr/>
        <a:lstStyle/>
        <a:p>
          <a:endParaRPr lang="en-US"/>
        </a:p>
      </dgm:t>
    </dgm:pt>
    <dgm:pt modelId="{31A8A8CC-9346-4694-8B2D-2FCABA39CA37}" type="sibTrans" cxnId="{982050AE-218C-4677-BBDE-BD16FC0F649B}">
      <dgm:prSet/>
      <dgm:spPr/>
      <dgm:t>
        <a:bodyPr/>
        <a:lstStyle/>
        <a:p>
          <a:endParaRPr lang="en-US"/>
        </a:p>
      </dgm:t>
    </dgm:pt>
    <dgm:pt modelId="{9919ADD2-D80F-4774-9754-B0D1D4F8B936}" type="pres">
      <dgm:prSet presAssocID="{A6E081B8-2504-4396-9B65-3CDE00FBA9A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ED27457-B2CE-4A28-A0A6-C1D8B8480CF4}" type="pres">
      <dgm:prSet presAssocID="{013807E1-F548-471C-A95C-A4DEEC43927B}" presName="singleCycle" presStyleCnt="0"/>
      <dgm:spPr/>
    </dgm:pt>
    <dgm:pt modelId="{6B12899A-2029-4046-80CB-1B53B85312FB}" type="pres">
      <dgm:prSet presAssocID="{013807E1-F548-471C-A95C-A4DEEC43927B}" presName="singleCenter" presStyleLbl="node1" presStyleIdx="0" presStyleCnt="4" custScaleX="312195" custScaleY="87405" custLinFactNeighborY="-1362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108C0C84-FDEE-4CD5-B0D3-71E8381BA8F2}" type="pres">
      <dgm:prSet presAssocID="{284F091A-5E57-4593-B3D7-D82F301EDA71}" presName="Name56" presStyleLbl="parChTrans1D2" presStyleIdx="0" presStyleCnt="3"/>
      <dgm:spPr/>
      <dgm:t>
        <a:bodyPr/>
        <a:lstStyle/>
        <a:p>
          <a:endParaRPr lang="en-US"/>
        </a:p>
      </dgm:t>
    </dgm:pt>
    <dgm:pt modelId="{6B03FD10-6F0F-481D-9AE2-757561667A70}" type="pres">
      <dgm:prSet presAssocID="{22F12D1F-EF50-4612-9BA6-3481F3F93C0E}" presName="text0" presStyleLbl="node1" presStyleIdx="1" presStyleCnt="4" custScaleX="579589" custScaleY="56318" custRadScaleRad="103738" custRadScaleInc="-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4D199-4515-473A-B49D-B19EFE9FCB94}" type="pres">
      <dgm:prSet presAssocID="{82897D77-8D0F-40E1-8260-E03BDA385132}" presName="Name56" presStyleLbl="parChTrans1D2" presStyleIdx="1" presStyleCnt="3"/>
      <dgm:spPr/>
      <dgm:t>
        <a:bodyPr/>
        <a:lstStyle/>
        <a:p>
          <a:endParaRPr lang="en-US"/>
        </a:p>
      </dgm:t>
    </dgm:pt>
    <dgm:pt modelId="{2A37E7A8-7467-45E6-A7E8-EBA9E49F4931}" type="pres">
      <dgm:prSet presAssocID="{D88D8DC9-799D-4405-9DEC-DED1FD799B9D}" presName="text0" presStyleLbl="node1" presStyleIdx="2" presStyleCnt="4" custScaleX="387040" custScaleY="96979" custRadScaleRad="111203" custRadScaleInc="61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532A8-F037-42B3-8B5B-EF7D62328994}" type="pres">
      <dgm:prSet presAssocID="{4E8CED67-252D-442B-BEEE-707781903572}" presName="Name56" presStyleLbl="parChTrans1D2" presStyleIdx="2" presStyleCnt="3"/>
      <dgm:spPr/>
      <dgm:t>
        <a:bodyPr/>
        <a:lstStyle/>
        <a:p>
          <a:endParaRPr lang="en-US"/>
        </a:p>
      </dgm:t>
    </dgm:pt>
    <dgm:pt modelId="{AD593880-71F2-44B7-B072-05A30E3F7EC7}" type="pres">
      <dgm:prSet presAssocID="{590FB765-9100-452C-A27F-5D85B5269BE4}" presName="text0" presStyleLbl="node1" presStyleIdx="3" presStyleCnt="4" custScaleX="387417" custScaleY="96575" custRadScaleRad="114956" custRadScaleInc="-3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7D04C4-91ED-4A7A-8AA4-61E1C29987D8}" srcId="{013807E1-F548-471C-A95C-A4DEEC43927B}" destId="{590FB765-9100-452C-A27F-5D85B5269BE4}" srcOrd="2" destOrd="0" parTransId="{4E8CED67-252D-442B-BEEE-707781903572}" sibTransId="{AC586655-3D6A-4A45-A4CC-4621F1246256}"/>
    <dgm:cxn modelId="{B3390D6C-5665-4F7E-8E89-9C794336ABEB}" type="presOf" srcId="{590FB765-9100-452C-A27F-5D85B5269BE4}" destId="{AD593880-71F2-44B7-B072-05A30E3F7EC7}" srcOrd="0" destOrd="0" presId="urn:microsoft.com/office/officeart/2008/layout/RadialCluster"/>
    <dgm:cxn modelId="{5160ECD1-A31C-406D-81F3-E4D9C888879D}" type="presOf" srcId="{4E8CED67-252D-442B-BEEE-707781903572}" destId="{F0A532A8-F037-42B3-8B5B-EF7D62328994}" srcOrd="0" destOrd="0" presId="urn:microsoft.com/office/officeart/2008/layout/RadialCluster"/>
    <dgm:cxn modelId="{22E7C2CC-47F7-4E4A-9837-632E2FF8E98E}" srcId="{A6E081B8-2504-4396-9B65-3CDE00FBA9A5}" destId="{013807E1-F548-471C-A95C-A4DEEC43927B}" srcOrd="0" destOrd="0" parTransId="{244C7FA8-D424-4ECF-A692-B086190C9324}" sibTransId="{60E16035-B5D8-454D-82F7-87812D8286A9}"/>
    <dgm:cxn modelId="{1B17ABD3-28E2-46DD-81BF-07F416B3A9D6}" srcId="{013807E1-F548-471C-A95C-A4DEEC43927B}" destId="{22F12D1F-EF50-4612-9BA6-3481F3F93C0E}" srcOrd="0" destOrd="0" parTransId="{284F091A-5E57-4593-B3D7-D82F301EDA71}" sibTransId="{920C50FB-B7F0-43D6-8958-FE411EECE18A}"/>
    <dgm:cxn modelId="{B07F8A3F-32C7-456B-A8BA-D3226BDBDD45}" type="presOf" srcId="{013807E1-F548-471C-A95C-A4DEEC43927B}" destId="{6B12899A-2029-4046-80CB-1B53B85312FB}" srcOrd="0" destOrd="0" presId="urn:microsoft.com/office/officeart/2008/layout/RadialCluster"/>
    <dgm:cxn modelId="{7ADC99C7-3E74-4734-9872-A6E0A9DA8BAC}" type="presOf" srcId="{A6E081B8-2504-4396-9B65-3CDE00FBA9A5}" destId="{9919ADD2-D80F-4774-9754-B0D1D4F8B936}" srcOrd="0" destOrd="0" presId="urn:microsoft.com/office/officeart/2008/layout/RadialCluster"/>
    <dgm:cxn modelId="{732D53A0-5F0F-46D5-A1BD-4811555DDB09}" type="presOf" srcId="{82897D77-8D0F-40E1-8260-E03BDA385132}" destId="{4934D199-4515-473A-B49D-B19EFE9FCB94}" srcOrd="0" destOrd="0" presId="urn:microsoft.com/office/officeart/2008/layout/RadialCluster"/>
    <dgm:cxn modelId="{4348F28C-19B9-4928-94E0-E0C8F46B2952}" type="presOf" srcId="{22F12D1F-EF50-4612-9BA6-3481F3F93C0E}" destId="{6B03FD10-6F0F-481D-9AE2-757561667A70}" srcOrd="0" destOrd="0" presId="urn:microsoft.com/office/officeart/2008/layout/RadialCluster"/>
    <dgm:cxn modelId="{982050AE-218C-4677-BBDE-BD16FC0F649B}" srcId="{013807E1-F548-471C-A95C-A4DEEC43927B}" destId="{D88D8DC9-799D-4405-9DEC-DED1FD799B9D}" srcOrd="1" destOrd="0" parTransId="{82897D77-8D0F-40E1-8260-E03BDA385132}" sibTransId="{31A8A8CC-9346-4694-8B2D-2FCABA39CA37}"/>
    <dgm:cxn modelId="{EFA9C316-F4EE-4A9A-95B5-495F8719A64E}" type="presOf" srcId="{284F091A-5E57-4593-B3D7-D82F301EDA71}" destId="{108C0C84-FDEE-4CD5-B0D3-71E8381BA8F2}" srcOrd="0" destOrd="0" presId="urn:microsoft.com/office/officeart/2008/layout/RadialCluster"/>
    <dgm:cxn modelId="{BBC174BD-95AB-4FA8-BD89-2CD36A890335}" type="presOf" srcId="{D88D8DC9-799D-4405-9DEC-DED1FD799B9D}" destId="{2A37E7A8-7467-45E6-A7E8-EBA9E49F4931}" srcOrd="0" destOrd="0" presId="urn:microsoft.com/office/officeart/2008/layout/RadialCluster"/>
    <dgm:cxn modelId="{BE6C730B-EBB2-49C0-95EE-417AECE1EDD1}" type="presParOf" srcId="{9919ADD2-D80F-4774-9754-B0D1D4F8B936}" destId="{9ED27457-B2CE-4A28-A0A6-C1D8B8480CF4}" srcOrd="0" destOrd="0" presId="urn:microsoft.com/office/officeart/2008/layout/RadialCluster"/>
    <dgm:cxn modelId="{AF6E5EE2-AA26-4474-8F89-5065E3DF72F6}" type="presParOf" srcId="{9ED27457-B2CE-4A28-A0A6-C1D8B8480CF4}" destId="{6B12899A-2029-4046-80CB-1B53B85312FB}" srcOrd="0" destOrd="0" presId="urn:microsoft.com/office/officeart/2008/layout/RadialCluster"/>
    <dgm:cxn modelId="{57E57CC3-00D3-48D0-BD5D-8CDCB2AE3322}" type="presParOf" srcId="{9ED27457-B2CE-4A28-A0A6-C1D8B8480CF4}" destId="{108C0C84-FDEE-4CD5-B0D3-71E8381BA8F2}" srcOrd="1" destOrd="0" presId="urn:microsoft.com/office/officeart/2008/layout/RadialCluster"/>
    <dgm:cxn modelId="{D223540B-F40F-4402-AD70-00B671883655}" type="presParOf" srcId="{9ED27457-B2CE-4A28-A0A6-C1D8B8480CF4}" destId="{6B03FD10-6F0F-481D-9AE2-757561667A70}" srcOrd="2" destOrd="0" presId="urn:microsoft.com/office/officeart/2008/layout/RadialCluster"/>
    <dgm:cxn modelId="{9B1FEB6D-503F-4912-8ACB-8B030898CA20}" type="presParOf" srcId="{9ED27457-B2CE-4A28-A0A6-C1D8B8480CF4}" destId="{4934D199-4515-473A-B49D-B19EFE9FCB94}" srcOrd="3" destOrd="0" presId="urn:microsoft.com/office/officeart/2008/layout/RadialCluster"/>
    <dgm:cxn modelId="{6D010B26-D960-4CFD-B605-9CE1F285FF51}" type="presParOf" srcId="{9ED27457-B2CE-4A28-A0A6-C1D8B8480CF4}" destId="{2A37E7A8-7467-45E6-A7E8-EBA9E49F4931}" srcOrd="4" destOrd="0" presId="urn:microsoft.com/office/officeart/2008/layout/RadialCluster"/>
    <dgm:cxn modelId="{5F48E04D-68D8-4BFB-98CF-8C849CCAB733}" type="presParOf" srcId="{9ED27457-B2CE-4A28-A0A6-C1D8B8480CF4}" destId="{F0A532A8-F037-42B3-8B5B-EF7D62328994}" srcOrd="5" destOrd="0" presId="urn:microsoft.com/office/officeart/2008/layout/RadialCluster"/>
    <dgm:cxn modelId="{30F36C98-1830-4116-99E0-87E6E2FF763D}" type="presParOf" srcId="{9ED27457-B2CE-4A28-A0A6-C1D8B8480CF4}" destId="{AD593880-71F2-44B7-B072-05A30E3F7EC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FA3EE-C374-422C-9630-3D2531FF5BF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384918-9673-4C3A-8F51-0E9F4E5537E6}">
      <dgm:prSet phldrT="[Text]"/>
      <dgm:spPr>
        <a:solidFill>
          <a:srgbClr val="D0D8E8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Collaboration with other government organizations </a:t>
          </a:r>
          <a:endParaRPr lang="en-US" dirty="0">
            <a:solidFill>
              <a:schemeClr val="tx1"/>
            </a:solidFill>
          </a:endParaRPr>
        </a:p>
      </dgm:t>
    </dgm:pt>
    <dgm:pt modelId="{8077DBFB-0D9C-4C29-97B7-6BA38DF6522E}" type="parTrans" cxnId="{53899369-8CAA-4939-A225-FC8AB0C508C2}">
      <dgm:prSet/>
      <dgm:spPr/>
      <dgm:t>
        <a:bodyPr/>
        <a:lstStyle/>
        <a:p>
          <a:endParaRPr lang="en-US"/>
        </a:p>
      </dgm:t>
    </dgm:pt>
    <dgm:pt modelId="{ABDBB323-E9B6-4EF2-A446-856F043E1DF4}" type="sibTrans" cxnId="{53899369-8CAA-4939-A225-FC8AB0C508C2}">
      <dgm:prSet/>
      <dgm:spPr/>
      <dgm:t>
        <a:bodyPr/>
        <a:lstStyle/>
        <a:p>
          <a:endParaRPr lang="en-US"/>
        </a:p>
      </dgm:t>
    </dgm:pt>
    <dgm:pt modelId="{3BD27D0A-0785-405F-9DFF-460D48A80F5B}">
      <dgm:prSet phldrT="[Text]"/>
      <dgm:spPr/>
      <dgm:t>
        <a:bodyPr/>
        <a:lstStyle/>
        <a:p>
          <a:r>
            <a:rPr lang="en-US" dirty="0" smtClean="0"/>
            <a:t>Ability to integrate systems (DMV, court, police data)</a:t>
          </a:r>
          <a:endParaRPr lang="en-US" dirty="0"/>
        </a:p>
      </dgm:t>
    </dgm:pt>
    <dgm:pt modelId="{1EB7802C-96CD-49A5-A21B-2EA7A1B8A451}" type="parTrans" cxnId="{71C73348-E3F3-4B66-BFCD-47F893760B55}">
      <dgm:prSet/>
      <dgm:spPr/>
      <dgm:t>
        <a:bodyPr/>
        <a:lstStyle/>
        <a:p>
          <a:endParaRPr lang="en-US"/>
        </a:p>
      </dgm:t>
    </dgm:pt>
    <dgm:pt modelId="{1AD328AF-2998-4EA8-A2FC-B53893525A56}" type="sibTrans" cxnId="{71C73348-E3F3-4B66-BFCD-47F893760B55}">
      <dgm:prSet/>
      <dgm:spPr/>
      <dgm:t>
        <a:bodyPr/>
        <a:lstStyle/>
        <a:p>
          <a:endParaRPr lang="en-US"/>
        </a:p>
      </dgm:t>
    </dgm:pt>
    <dgm:pt modelId="{034C698D-EC00-4242-8765-5C72CF911158}">
      <dgm:prSet phldrT="[Text]"/>
      <dgm:spPr>
        <a:solidFill>
          <a:srgbClr val="2C3E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Higher transparency, faster processing</a:t>
          </a:r>
          <a:r>
            <a:rPr lang="en-US" smtClean="0">
              <a:solidFill>
                <a:schemeClr val="bg1"/>
              </a:solidFill>
            </a:rPr>
            <a:t>, better </a:t>
          </a:r>
          <a:r>
            <a:rPr lang="en-US" dirty="0" smtClean="0">
              <a:solidFill>
                <a:schemeClr val="bg1"/>
              </a:solidFill>
            </a:rPr>
            <a:t>security</a:t>
          </a:r>
          <a:endParaRPr lang="en-US" dirty="0">
            <a:solidFill>
              <a:schemeClr val="bg1"/>
            </a:solidFill>
          </a:endParaRPr>
        </a:p>
      </dgm:t>
    </dgm:pt>
    <dgm:pt modelId="{A54E4E0D-AF2B-4A28-A883-88C54F6570FD}" type="parTrans" cxnId="{9314572A-B811-4948-95C8-E718098ACB10}">
      <dgm:prSet/>
      <dgm:spPr/>
      <dgm:t>
        <a:bodyPr/>
        <a:lstStyle/>
        <a:p>
          <a:endParaRPr lang="en-US"/>
        </a:p>
      </dgm:t>
    </dgm:pt>
    <dgm:pt modelId="{3CCA9913-E53C-43C8-BFFD-A795571F2625}" type="sibTrans" cxnId="{9314572A-B811-4948-95C8-E718098ACB10}">
      <dgm:prSet/>
      <dgm:spPr/>
      <dgm:t>
        <a:bodyPr/>
        <a:lstStyle/>
        <a:p>
          <a:endParaRPr lang="en-US"/>
        </a:p>
      </dgm:t>
    </dgm:pt>
    <dgm:pt modelId="{8E69984E-70C1-4FAA-9A81-5DA6553AFF31}">
      <dgm:prSet phldrT="[Text]"/>
      <dgm:spPr>
        <a:solidFill>
          <a:srgbClr val="D0D8E8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Allowing volunteer opportunity based on infraction type</a:t>
          </a:r>
          <a:endParaRPr lang="en-US" dirty="0">
            <a:solidFill>
              <a:schemeClr val="tx1"/>
            </a:solidFill>
          </a:endParaRPr>
        </a:p>
      </dgm:t>
    </dgm:pt>
    <dgm:pt modelId="{EEA13CD8-1E5B-4943-8F1F-03BA84376F1A}" type="parTrans" cxnId="{D494E4B1-4EC2-45C3-94FE-F147D9A6D04F}">
      <dgm:prSet/>
      <dgm:spPr/>
      <dgm:t>
        <a:bodyPr/>
        <a:lstStyle/>
        <a:p>
          <a:endParaRPr lang="en-US"/>
        </a:p>
      </dgm:t>
    </dgm:pt>
    <dgm:pt modelId="{AD394FCF-6AA6-4188-9C13-DBAC94E6C5E4}" type="sibTrans" cxnId="{D494E4B1-4EC2-45C3-94FE-F147D9A6D04F}">
      <dgm:prSet/>
      <dgm:spPr/>
      <dgm:t>
        <a:bodyPr/>
        <a:lstStyle/>
        <a:p>
          <a:endParaRPr lang="en-US"/>
        </a:p>
      </dgm:t>
    </dgm:pt>
    <dgm:pt modelId="{D352060E-28F1-41B2-AB20-118D134D0025}">
      <dgm:prSet phldrT="[Text]"/>
      <dgm:spPr/>
      <dgm:t>
        <a:bodyPr/>
        <a:lstStyle/>
        <a:p>
          <a:r>
            <a:rPr lang="en-US" dirty="0" smtClean="0"/>
            <a:t>Eliminating court interaction for alternative resolutions</a:t>
          </a:r>
          <a:endParaRPr lang="en-US" dirty="0"/>
        </a:p>
      </dgm:t>
    </dgm:pt>
    <dgm:pt modelId="{3C1EAB77-C518-4735-A21C-53C691A7BF1C}" type="parTrans" cxnId="{2D48909A-F243-4E5C-B1A8-D95D03D03993}">
      <dgm:prSet/>
      <dgm:spPr/>
      <dgm:t>
        <a:bodyPr/>
        <a:lstStyle/>
        <a:p>
          <a:endParaRPr lang="en-US"/>
        </a:p>
      </dgm:t>
    </dgm:pt>
    <dgm:pt modelId="{9E7D5D95-1C7B-452B-AF70-5123933DDE41}" type="sibTrans" cxnId="{2D48909A-F243-4E5C-B1A8-D95D03D03993}">
      <dgm:prSet/>
      <dgm:spPr/>
      <dgm:t>
        <a:bodyPr/>
        <a:lstStyle/>
        <a:p>
          <a:endParaRPr lang="en-US"/>
        </a:p>
      </dgm:t>
    </dgm:pt>
    <dgm:pt modelId="{D92AE3A8-87D3-4136-AD4C-F0121655B1AB}">
      <dgm:prSet phldrT="[Text]"/>
      <dgm:spPr>
        <a:solidFill>
          <a:srgbClr val="2C3E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Better efficiency, faster resolution, cost reduction, positive public image</a:t>
          </a:r>
          <a:endParaRPr lang="en-US" dirty="0">
            <a:solidFill>
              <a:schemeClr val="bg1"/>
            </a:solidFill>
          </a:endParaRPr>
        </a:p>
      </dgm:t>
    </dgm:pt>
    <dgm:pt modelId="{F8E5C0E2-6F9C-4523-9DA6-9E1D73869310}" type="parTrans" cxnId="{BDF642BD-7CE6-4B1C-9328-A6EAEE091696}">
      <dgm:prSet/>
      <dgm:spPr/>
      <dgm:t>
        <a:bodyPr/>
        <a:lstStyle/>
        <a:p>
          <a:endParaRPr lang="en-US"/>
        </a:p>
      </dgm:t>
    </dgm:pt>
    <dgm:pt modelId="{65131917-22DA-4034-8113-5F8EFDB996D2}" type="sibTrans" cxnId="{BDF642BD-7CE6-4B1C-9328-A6EAEE091696}">
      <dgm:prSet/>
      <dgm:spPr/>
      <dgm:t>
        <a:bodyPr/>
        <a:lstStyle/>
        <a:p>
          <a:endParaRPr lang="en-US"/>
        </a:p>
      </dgm:t>
    </dgm:pt>
    <dgm:pt modelId="{6B714F0A-073C-4EB0-8F38-E45A2E361568}">
      <dgm:prSet phldrT="[Text]"/>
      <dgm:spPr>
        <a:solidFill>
          <a:srgbClr val="D0D8E8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Alternative output methods (text, kiosks at public locations) </a:t>
          </a:r>
          <a:endParaRPr lang="en-US" dirty="0">
            <a:solidFill>
              <a:schemeClr val="tx1"/>
            </a:solidFill>
          </a:endParaRPr>
        </a:p>
      </dgm:t>
    </dgm:pt>
    <dgm:pt modelId="{27CD9AB9-3707-457D-A9D0-E54B8C6074E8}" type="parTrans" cxnId="{A1789024-3D75-43E9-890C-6A22615A1671}">
      <dgm:prSet/>
      <dgm:spPr/>
      <dgm:t>
        <a:bodyPr/>
        <a:lstStyle/>
        <a:p>
          <a:endParaRPr lang="en-US"/>
        </a:p>
      </dgm:t>
    </dgm:pt>
    <dgm:pt modelId="{005B0A52-3F96-416D-B3DE-0FE1A3A8953D}" type="sibTrans" cxnId="{A1789024-3D75-43E9-890C-6A22615A1671}">
      <dgm:prSet/>
      <dgm:spPr/>
      <dgm:t>
        <a:bodyPr/>
        <a:lstStyle/>
        <a:p>
          <a:endParaRPr lang="en-US"/>
        </a:p>
      </dgm:t>
    </dgm:pt>
    <dgm:pt modelId="{376EC032-B079-4F56-8C99-A392E7CB8777}">
      <dgm:prSet phldrT="[Text]"/>
      <dgm:spPr/>
      <dgm:t>
        <a:bodyPr/>
        <a:lstStyle/>
        <a:p>
          <a:r>
            <a:rPr lang="en-US" dirty="0" smtClean="0"/>
            <a:t>Eliminating the need for home/mobile Internet access</a:t>
          </a:r>
          <a:endParaRPr lang="en-US" dirty="0"/>
        </a:p>
      </dgm:t>
    </dgm:pt>
    <dgm:pt modelId="{AE24C71E-F66F-436D-A81E-2065713CAEDB}" type="parTrans" cxnId="{28F738AB-04B0-44B0-8321-B5E934E41A42}">
      <dgm:prSet/>
      <dgm:spPr/>
      <dgm:t>
        <a:bodyPr/>
        <a:lstStyle/>
        <a:p>
          <a:endParaRPr lang="en-US"/>
        </a:p>
      </dgm:t>
    </dgm:pt>
    <dgm:pt modelId="{F4386B1F-EDD9-4F10-A74E-9B501B1A14AD}" type="sibTrans" cxnId="{28F738AB-04B0-44B0-8321-B5E934E41A42}">
      <dgm:prSet/>
      <dgm:spPr/>
      <dgm:t>
        <a:bodyPr/>
        <a:lstStyle/>
        <a:p>
          <a:endParaRPr lang="en-US"/>
        </a:p>
      </dgm:t>
    </dgm:pt>
    <dgm:pt modelId="{354EFABE-4785-4E51-88FB-BEAC31324101}">
      <dgm:prSet phldrT="[Text]"/>
      <dgm:spPr>
        <a:solidFill>
          <a:srgbClr val="2C3E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Accessibility to low income users, cost savings</a:t>
          </a:r>
          <a:endParaRPr lang="en-US" dirty="0">
            <a:solidFill>
              <a:schemeClr val="bg1"/>
            </a:solidFill>
          </a:endParaRPr>
        </a:p>
      </dgm:t>
    </dgm:pt>
    <dgm:pt modelId="{2E5E6E09-5728-46E5-8AE8-97C72009B3BC}" type="parTrans" cxnId="{A5263662-90CF-4BF4-9E35-69E32B09AFE8}">
      <dgm:prSet/>
      <dgm:spPr/>
      <dgm:t>
        <a:bodyPr/>
        <a:lstStyle/>
        <a:p>
          <a:endParaRPr lang="en-US"/>
        </a:p>
      </dgm:t>
    </dgm:pt>
    <dgm:pt modelId="{7FCCD746-2D0C-46C0-84B9-2E28BEFD5C79}" type="sibTrans" cxnId="{A5263662-90CF-4BF4-9E35-69E32B09AFE8}">
      <dgm:prSet/>
      <dgm:spPr/>
      <dgm:t>
        <a:bodyPr/>
        <a:lstStyle/>
        <a:p>
          <a:endParaRPr lang="en-US"/>
        </a:p>
      </dgm:t>
    </dgm:pt>
    <dgm:pt modelId="{1B3FA0AF-390D-421F-AF3D-A9728721AAB0}" type="pres">
      <dgm:prSet presAssocID="{8BBFA3EE-C374-422C-9630-3D2531FF5BF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2B8118-622D-45A8-B94B-FA973E760096}" type="pres">
      <dgm:prSet presAssocID="{51384918-9673-4C3A-8F51-0E9F4E5537E6}" presName="horFlow" presStyleCnt="0"/>
      <dgm:spPr/>
    </dgm:pt>
    <dgm:pt modelId="{33D5BD65-FE3A-4CA4-B8B9-BB9077694FDC}" type="pres">
      <dgm:prSet presAssocID="{51384918-9673-4C3A-8F51-0E9F4E5537E6}" presName="bigChev" presStyleLbl="node1" presStyleIdx="0" presStyleCnt="3" custScaleX="88772" custScaleY="87120"/>
      <dgm:spPr/>
      <dgm:t>
        <a:bodyPr/>
        <a:lstStyle/>
        <a:p>
          <a:endParaRPr lang="en-US"/>
        </a:p>
      </dgm:t>
    </dgm:pt>
    <dgm:pt modelId="{F13742FD-69A1-4D4E-BAA7-109F6D8B3C03}" type="pres">
      <dgm:prSet presAssocID="{1EB7802C-96CD-49A5-A21B-2EA7A1B8A451}" presName="parTrans" presStyleCnt="0"/>
      <dgm:spPr/>
    </dgm:pt>
    <dgm:pt modelId="{C4DFE68C-DD50-4C40-9675-FE6070C9FBFB}" type="pres">
      <dgm:prSet presAssocID="{3BD27D0A-0785-405F-9DFF-460D48A80F5B}" presName="node" presStyleLbl="alignAccFollowNode1" presStyleIdx="0" presStyleCnt="6" custScaleX="108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AF73B-E44F-4C33-9553-4CD85469A369}" type="pres">
      <dgm:prSet presAssocID="{1AD328AF-2998-4EA8-A2FC-B53893525A56}" presName="sibTrans" presStyleCnt="0"/>
      <dgm:spPr/>
    </dgm:pt>
    <dgm:pt modelId="{DFB2EB43-C835-4A22-8258-8A6BF7C94317}" type="pres">
      <dgm:prSet presAssocID="{034C698D-EC00-4242-8765-5C72CF911158}" presName="node" presStyleLbl="alignAccFollowNode1" presStyleIdx="1" presStyleCnt="6" custScaleX="109006" custLinFactNeighborX="-10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0E14F-D903-45FC-8727-D68FF0C39444}" type="pres">
      <dgm:prSet presAssocID="{51384918-9673-4C3A-8F51-0E9F4E5537E6}" presName="vSp" presStyleCnt="0"/>
      <dgm:spPr/>
    </dgm:pt>
    <dgm:pt modelId="{A57D935B-88BD-4A50-9A6D-D3CECEFC611F}" type="pres">
      <dgm:prSet presAssocID="{8E69984E-70C1-4FAA-9A81-5DA6553AFF31}" presName="horFlow" presStyleCnt="0"/>
      <dgm:spPr/>
    </dgm:pt>
    <dgm:pt modelId="{351A5689-BC73-49E8-B54C-7AAC3A9E8727}" type="pres">
      <dgm:prSet presAssocID="{8E69984E-70C1-4FAA-9A81-5DA6553AFF31}" presName="bigChev" presStyleLbl="node1" presStyleIdx="1" presStyleCnt="3" custScaleX="86860" custScaleY="83321"/>
      <dgm:spPr/>
      <dgm:t>
        <a:bodyPr/>
        <a:lstStyle/>
        <a:p>
          <a:endParaRPr lang="en-US"/>
        </a:p>
      </dgm:t>
    </dgm:pt>
    <dgm:pt modelId="{5A85D424-C75C-46D7-B3FB-3AA79FF2E6E9}" type="pres">
      <dgm:prSet presAssocID="{3C1EAB77-C518-4735-A21C-53C691A7BF1C}" presName="parTrans" presStyleCnt="0"/>
      <dgm:spPr/>
    </dgm:pt>
    <dgm:pt modelId="{356287A8-B2C0-440B-942A-E30505C7977B}" type="pres">
      <dgm:prSet presAssocID="{D352060E-28F1-41B2-AB20-118D134D0025}" presName="node" presStyleLbl="alignAccFollowNode1" presStyleIdx="2" presStyleCnt="6" custScaleX="116139" custLinFactNeighborX="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3A97F-A03B-40B0-828C-77166E317E74}" type="pres">
      <dgm:prSet presAssocID="{9E7D5D95-1C7B-452B-AF70-5123933DDE41}" presName="sibTrans" presStyleCnt="0"/>
      <dgm:spPr/>
    </dgm:pt>
    <dgm:pt modelId="{F1E3F61E-53F4-4E0A-B2C1-5A1C8A3CBCBD}" type="pres">
      <dgm:prSet presAssocID="{D92AE3A8-87D3-4136-AD4C-F0121655B1AB}" presName="node" presStyleLbl="alignAccFollowNode1" presStyleIdx="3" presStyleCnt="6" custScaleX="1055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C0E86-5AC3-4342-B676-6738F2CECA05}" type="pres">
      <dgm:prSet presAssocID="{8E69984E-70C1-4FAA-9A81-5DA6553AFF31}" presName="vSp" presStyleCnt="0"/>
      <dgm:spPr/>
    </dgm:pt>
    <dgm:pt modelId="{C7F73D3D-3A8D-4E85-8A38-CC6526271BD6}" type="pres">
      <dgm:prSet presAssocID="{6B714F0A-073C-4EB0-8F38-E45A2E361568}" presName="horFlow" presStyleCnt="0"/>
      <dgm:spPr/>
    </dgm:pt>
    <dgm:pt modelId="{0D2C16AB-37DF-4206-9542-DB93B4C10DF9}" type="pres">
      <dgm:prSet presAssocID="{6B714F0A-073C-4EB0-8F38-E45A2E361568}" presName="bigChev" presStyleLbl="node1" presStyleIdx="2" presStyleCnt="3" custScaleX="87285" custScaleY="83320"/>
      <dgm:spPr/>
      <dgm:t>
        <a:bodyPr/>
        <a:lstStyle/>
        <a:p>
          <a:endParaRPr lang="en-US"/>
        </a:p>
      </dgm:t>
    </dgm:pt>
    <dgm:pt modelId="{10B63370-0833-49A3-8322-FA2C92714B31}" type="pres">
      <dgm:prSet presAssocID="{AE24C71E-F66F-436D-A81E-2065713CAEDB}" presName="parTrans" presStyleCnt="0"/>
      <dgm:spPr/>
    </dgm:pt>
    <dgm:pt modelId="{8C7892FC-8899-4183-B5F0-0E821022021C}" type="pres">
      <dgm:prSet presAssocID="{376EC032-B079-4F56-8C99-A392E7CB8777}" presName="node" presStyleLbl="alignAccFollowNode1" presStyleIdx="4" presStyleCnt="6" custScaleX="114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3918F-71C0-4DE4-8409-EB755394B90D}" type="pres">
      <dgm:prSet presAssocID="{F4386B1F-EDD9-4F10-A74E-9B501B1A14AD}" presName="sibTrans" presStyleCnt="0"/>
      <dgm:spPr/>
    </dgm:pt>
    <dgm:pt modelId="{87F4745B-FD14-4705-9B75-7E796C7D252F}" type="pres">
      <dgm:prSet presAssocID="{354EFABE-4785-4E51-88FB-BEAC31324101}" presName="node" presStyleLbl="alignAccFollowNode1" presStyleIdx="5" presStyleCnt="6" custScaleX="106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738AB-04B0-44B0-8321-B5E934E41A42}" srcId="{6B714F0A-073C-4EB0-8F38-E45A2E361568}" destId="{376EC032-B079-4F56-8C99-A392E7CB8777}" srcOrd="0" destOrd="0" parTransId="{AE24C71E-F66F-436D-A81E-2065713CAEDB}" sibTransId="{F4386B1F-EDD9-4F10-A74E-9B501B1A14AD}"/>
    <dgm:cxn modelId="{588EA9AA-429C-47F2-9DAD-C0F3B4573D28}" type="presOf" srcId="{D352060E-28F1-41B2-AB20-118D134D0025}" destId="{356287A8-B2C0-440B-942A-E30505C7977B}" srcOrd="0" destOrd="0" presId="urn:microsoft.com/office/officeart/2005/8/layout/lProcess3"/>
    <dgm:cxn modelId="{A1789024-3D75-43E9-890C-6A22615A1671}" srcId="{8BBFA3EE-C374-422C-9630-3D2531FF5BF4}" destId="{6B714F0A-073C-4EB0-8F38-E45A2E361568}" srcOrd="2" destOrd="0" parTransId="{27CD9AB9-3707-457D-A9D0-E54B8C6074E8}" sibTransId="{005B0A52-3F96-416D-B3DE-0FE1A3A8953D}"/>
    <dgm:cxn modelId="{A5263662-90CF-4BF4-9E35-69E32B09AFE8}" srcId="{6B714F0A-073C-4EB0-8F38-E45A2E361568}" destId="{354EFABE-4785-4E51-88FB-BEAC31324101}" srcOrd="1" destOrd="0" parTransId="{2E5E6E09-5728-46E5-8AE8-97C72009B3BC}" sibTransId="{7FCCD746-2D0C-46C0-84B9-2E28BEFD5C79}"/>
    <dgm:cxn modelId="{ED16EA43-0C01-4C8E-873B-79ACEEFF76E1}" type="presOf" srcId="{354EFABE-4785-4E51-88FB-BEAC31324101}" destId="{87F4745B-FD14-4705-9B75-7E796C7D252F}" srcOrd="0" destOrd="0" presId="urn:microsoft.com/office/officeart/2005/8/layout/lProcess3"/>
    <dgm:cxn modelId="{6C29FC33-C7CA-4824-9A51-6411E044A095}" type="presOf" srcId="{6B714F0A-073C-4EB0-8F38-E45A2E361568}" destId="{0D2C16AB-37DF-4206-9542-DB93B4C10DF9}" srcOrd="0" destOrd="0" presId="urn:microsoft.com/office/officeart/2005/8/layout/lProcess3"/>
    <dgm:cxn modelId="{2D48909A-F243-4E5C-B1A8-D95D03D03993}" srcId="{8E69984E-70C1-4FAA-9A81-5DA6553AFF31}" destId="{D352060E-28F1-41B2-AB20-118D134D0025}" srcOrd="0" destOrd="0" parTransId="{3C1EAB77-C518-4735-A21C-53C691A7BF1C}" sibTransId="{9E7D5D95-1C7B-452B-AF70-5123933DDE41}"/>
    <dgm:cxn modelId="{4BD5CBD8-86A1-4734-9E7A-71DB459C6BF0}" type="presOf" srcId="{034C698D-EC00-4242-8765-5C72CF911158}" destId="{DFB2EB43-C835-4A22-8258-8A6BF7C94317}" srcOrd="0" destOrd="0" presId="urn:microsoft.com/office/officeart/2005/8/layout/lProcess3"/>
    <dgm:cxn modelId="{71C73348-E3F3-4B66-BFCD-47F893760B55}" srcId="{51384918-9673-4C3A-8F51-0E9F4E5537E6}" destId="{3BD27D0A-0785-405F-9DFF-460D48A80F5B}" srcOrd="0" destOrd="0" parTransId="{1EB7802C-96CD-49A5-A21B-2EA7A1B8A451}" sibTransId="{1AD328AF-2998-4EA8-A2FC-B53893525A56}"/>
    <dgm:cxn modelId="{A3BDA69B-290A-4581-B51E-AD2173D31A8E}" type="presOf" srcId="{D92AE3A8-87D3-4136-AD4C-F0121655B1AB}" destId="{F1E3F61E-53F4-4E0A-B2C1-5A1C8A3CBCBD}" srcOrd="0" destOrd="0" presId="urn:microsoft.com/office/officeart/2005/8/layout/lProcess3"/>
    <dgm:cxn modelId="{9314572A-B811-4948-95C8-E718098ACB10}" srcId="{51384918-9673-4C3A-8F51-0E9F4E5537E6}" destId="{034C698D-EC00-4242-8765-5C72CF911158}" srcOrd="1" destOrd="0" parTransId="{A54E4E0D-AF2B-4A28-A883-88C54F6570FD}" sibTransId="{3CCA9913-E53C-43C8-BFFD-A795571F2625}"/>
    <dgm:cxn modelId="{BDF642BD-7CE6-4B1C-9328-A6EAEE091696}" srcId="{8E69984E-70C1-4FAA-9A81-5DA6553AFF31}" destId="{D92AE3A8-87D3-4136-AD4C-F0121655B1AB}" srcOrd="1" destOrd="0" parTransId="{F8E5C0E2-6F9C-4523-9DA6-9E1D73869310}" sibTransId="{65131917-22DA-4034-8113-5F8EFDB996D2}"/>
    <dgm:cxn modelId="{EBBF72BD-BA02-4D00-BECB-F5684CA15AD7}" type="presOf" srcId="{8E69984E-70C1-4FAA-9A81-5DA6553AFF31}" destId="{351A5689-BC73-49E8-B54C-7AAC3A9E8727}" srcOrd="0" destOrd="0" presId="urn:microsoft.com/office/officeart/2005/8/layout/lProcess3"/>
    <dgm:cxn modelId="{DA5697B9-37F6-44DA-9676-DB6EFE553B89}" type="presOf" srcId="{376EC032-B079-4F56-8C99-A392E7CB8777}" destId="{8C7892FC-8899-4183-B5F0-0E821022021C}" srcOrd="0" destOrd="0" presId="urn:microsoft.com/office/officeart/2005/8/layout/lProcess3"/>
    <dgm:cxn modelId="{53899369-8CAA-4939-A225-FC8AB0C508C2}" srcId="{8BBFA3EE-C374-422C-9630-3D2531FF5BF4}" destId="{51384918-9673-4C3A-8F51-0E9F4E5537E6}" srcOrd="0" destOrd="0" parTransId="{8077DBFB-0D9C-4C29-97B7-6BA38DF6522E}" sibTransId="{ABDBB323-E9B6-4EF2-A446-856F043E1DF4}"/>
    <dgm:cxn modelId="{9349CBF6-DC46-4E8E-B4DA-1985755CC5AA}" type="presOf" srcId="{8BBFA3EE-C374-422C-9630-3D2531FF5BF4}" destId="{1B3FA0AF-390D-421F-AF3D-A9728721AAB0}" srcOrd="0" destOrd="0" presId="urn:microsoft.com/office/officeart/2005/8/layout/lProcess3"/>
    <dgm:cxn modelId="{22985B20-90EF-49B8-9885-DEEDC1E74BD3}" type="presOf" srcId="{3BD27D0A-0785-405F-9DFF-460D48A80F5B}" destId="{C4DFE68C-DD50-4C40-9675-FE6070C9FBFB}" srcOrd="0" destOrd="0" presId="urn:microsoft.com/office/officeart/2005/8/layout/lProcess3"/>
    <dgm:cxn modelId="{D494E4B1-4EC2-45C3-94FE-F147D9A6D04F}" srcId="{8BBFA3EE-C374-422C-9630-3D2531FF5BF4}" destId="{8E69984E-70C1-4FAA-9A81-5DA6553AFF31}" srcOrd="1" destOrd="0" parTransId="{EEA13CD8-1E5B-4943-8F1F-03BA84376F1A}" sibTransId="{AD394FCF-6AA6-4188-9C13-DBAC94E6C5E4}"/>
    <dgm:cxn modelId="{7CB0BD1F-097B-47BD-80BB-57978E8D9F3E}" type="presOf" srcId="{51384918-9673-4C3A-8F51-0E9F4E5537E6}" destId="{33D5BD65-FE3A-4CA4-B8B9-BB9077694FDC}" srcOrd="0" destOrd="0" presId="urn:microsoft.com/office/officeart/2005/8/layout/lProcess3"/>
    <dgm:cxn modelId="{D0587401-A05D-45EA-8A57-78A282EC5FDB}" type="presParOf" srcId="{1B3FA0AF-390D-421F-AF3D-A9728721AAB0}" destId="{5C2B8118-622D-45A8-B94B-FA973E760096}" srcOrd="0" destOrd="0" presId="urn:microsoft.com/office/officeart/2005/8/layout/lProcess3"/>
    <dgm:cxn modelId="{7162DE7E-181B-46F0-9B78-89CE594C90CD}" type="presParOf" srcId="{5C2B8118-622D-45A8-B94B-FA973E760096}" destId="{33D5BD65-FE3A-4CA4-B8B9-BB9077694FDC}" srcOrd="0" destOrd="0" presId="urn:microsoft.com/office/officeart/2005/8/layout/lProcess3"/>
    <dgm:cxn modelId="{49EEFC80-78F7-4A60-896C-EA5A8483C783}" type="presParOf" srcId="{5C2B8118-622D-45A8-B94B-FA973E760096}" destId="{F13742FD-69A1-4D4E-BAA7-109F6D8B3C03}" srcOrd="1" destOrd="0" presId="urn:microsoft.com/office/officeart/2005/8/layout/lProcess3"/>
    <dgm:cxn modelId="{B1454763-B2C6-4EA4-BF62-49F7C150F83C}" type="presParOf" srcId="{5C2B8118-622D-45A8-B94B-FA973E760096}" destId="{C4DFE68C-DD50-4C40-9675-FE6070C9FBFB}" srcOrd="2" destOrd="0" presId="urn:microsoft.com/office/officeart/2005/8/layout/lProcess3"/>
    <dgm:cxn modelId="{0D2C80E6-169F-4217-AE68-E5E77B16959C}" type="presParOf" srcId="{5C2B8118-622D-45A8-B94B-FA973E760096}" destId="{F86AF73B-E44F-4C33-9553-4CD85469A369}" srcOrd="3" destOrd="0" presId="urn:microsoft.com/office/officeart/2005/8/layout/lProcess3"/>
    <dgm:cxn modelId="{5501DBFD-4B2C-4BCC-BBA2-BC0C480953F4}" type="presParOf" srcId="{5C2B8118-622D-45A8-B94B-FA973E760096}" destId="{DFB2EB43-C835-4A22-8258-8A6BF7C94317}" srcOrd="4" destOrd="0" presId="urn:microsoft.com/office/officeart/2005/8/layout/lProcess3"/>
    <dgm:cxn modelId="{E8ECAC8E-D561-4080-94B4-8F8A327FCC88}" type="presParOf" srcId="{1B3FA0AF-390D-421F-AF3D-A9728721AAB0}" destId="{E180E14F-D903-45FC-8727-D68FF0C39444}" srcOrd="1" destOrd="0" presId="urn:microsoft.com/office/officeart/2005/8/layout/lProcess3"/>
    <dgm:cxn modelId="{1849837F-58A9-4F83-8B34-4159DC0A5901}" type="presParOf" srcId="{1B3FA0AF-390D-421F-AF3D-A9728721AAB0}" destId="{A57D935B-88BD-4A50-9A6D-D3CECEFC611F}" srcOrd="2" destOrd="0" presId="urn:microsoft.com/office/officeart/2005/8/layout/lProcess3"/>
    <dgm:cxn modelId="{5690B634-11CE-465F-84F9-2012645CE1C3}" type="presParOf" srcId="{A57D935B-88BD-4A50-9A6D-D3CECEFC611F}" destId="{351A5689-BC73-49E8-B54C-7AAC3A9E8727}" srcOrd="0" destOrd="0" presId="urn:microsoft.com/office/officeart/2005/8/layout/lProcess3"/>
    <dgm:cxn modelId="{D8FADD14-1561-475A-A138-5A9FAC093EB6}" type="presParOf" srcId="{A57D935B-88BD-4A50-9A6D-D3CECEFC611F}" destId="{5A85D424-C75C-46D7-B3FB-3AA79FF2E6E9}" srcOrd="1" destOrd="0" presId="urn:microsoft.com/office/officeart/2005/8/layout/lProcess3"/>
    <dgm:cxn modelId="{90C2DF6F-88EA-421D-A872-84DBC63FA6B2}" type="presParOf" srcId="{A57D935B-88BD-4A50-9A6D-D3CECEFC611F}" destId="{356287A8-B2C0-440B-942A-E30505C7977B}" srcOrd="2" destOrd="0" presId="urn:microsoft.com/office/officeart/2005/8/layout/lProcess3"/>
    <dgm:cxn modelId="{3356940F-D81C-4B4B-83C3-A4F510406A5D}" type="presParOf" srcId="{A57D935B-88BD-4A50-9A6D-D3CECEFC611F}" destId="{B0C3A97F-A03B-40B0-828C-77166E317E74}" srcOrd="3" destOrd="0" presId="urn:microsoft.com/office/officeart/2005/8/layout/lProcess3"/>
    <dgm:cxn modelId="{BF1365A5-266B-4C54-9F31-B21B10A7A5EB}" type="presParOf" srcId="{A57D935B-88BD-4A50-9A6D-D3CECEFC611F}" destId="{F1E3F61E-53F4-4E0A-B2C1-5A1C8A3CBCBD}" srcOrd="4" destOrd="0" presId="urn:microsoft.com/office/officeart/2005/8/layout/lProcess3"/>
    <dgm:cxn modelId="{8BF4FC46-018B-4EC7-88DF-618D605607DB}" type="presParOf" srcId="{1B3FA0AF-390D-421F-AF3D-A9728721AAB0}" destId="{8F5C0E86-5AC3-4342-B676-6738F2CECA05}" srcOrd="3" destOrd="0" presId="urn:microsoft.com/office/officeart/2005/8/layout/lProcess3"/>
    <dgm:cxn modelId="{AC4F9A35-31CD-470D-AD6D-F535807A71AD}" type="presParOf" srcId="{1B3FA0AF-390D-421F-AF3D-A9728721AAB0}" destId="{C7F73D3D-3A8D-4E85-8A38-CC6526271BD6}" srcOrd="4" destOrd="0" presId="urn:microsoft.com/office/officeart/2005/8/layout/lProcess3"/>
    <dgm:cxn modelId="{54B60603-674B-42A5-B1A3-192724B240A0}" type="presParOf" srcId="{C7F73D3D-3A8D-4E85-8A38-CC6526271BD6}" destId="{0D2C16AB-37DF-4206-9542-DB93B4C10DF9}" srcOrd="0" destOrd="0" presId="urn:microsoft.com/office/officeart/2005/8/layout/lProcess3"/>
    <dgm:cxn modelId="{80C25CBF-C66C-42F2-A57B-038F97CC57A1}" type="presParOf" srcId="{C7F73D3D-3A8D-4E85-8A38-CC6526271BD6}" destId="{10B63370-0833-49A3-8322-FA2C92714B31}" srcOrd="1" destOrd="0" presId="urn:microsoft.com/office/officeart/2005/8/layout/lProcess3"/>
    <dgm:cxn modelId="{42695904-90DC-4B11-8D46-43513782A55B}" type="presParOf" srcId="{C7F73D3D-3A8D-4E85-8A38-CC6526271BD6}" destId="{8C7892FC-8899-4183-B5F0-0E821022021C}" srcOrd="2" destOrd="0" presId="urn:microsoft.com/office/officeart/2005/8/layout/lProcess3"/>
    <dgm:cxn modelId="{A509FB62-05BD-41C8-971B-0A4A350EE580}" type="presParOf" srcId="{C7F73D3D-3A8D-4E85-8A38-CC6526271BD6}" destId="{D133918F-71C0-4DE4-8409-EB755394B90D}" srcOrd="3" destOrd="0" presId="urn:microsoft.com/office/officeart/2005/8/layout/lProcess3"/>
    <dgm:cxn modelId="{91C3FAE0-9D31-4783-991C-F39EBCA7A65B}" type="presParOf" srcId="{C7F73D3D-3A8D-4E85-8A38-CC6526271BD6}" destId="{87F4745B-FD14-4705-9B75-7E796C7D252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2899A-2029-4046-80CB-1B53B85312FB}">
      <dsp:nvSpPr>
        <dsp:cNvPr id="0" name=""/>
        <dsp:cNvSpPr/>
      </dsp:nvSpPr>
      <dsp:spPr>
        <a:xfrm>
          <a:off x="1982187" y="1760526"/>
          <a:ext cx="4876798" cy="1365353"/>
        </a:xfrm>
        <a:prstGeom prst="roundRect">
          <a:avLst/>
        </a:prstGeom>
        <a:solidFill>
          <a:srgbClr val="2C3E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Proposition: Develop a web app around overall process improvement</a:t>
          </a:r>
          <a:endParaRPr lang="en-US" sz="2800" kern="1200" dirty="0"/>
        </a:p>
      </dsp:txBody>
      <dsp:txXfrm>
        <a:off x="2048838" y="1827177"/>
        <a:ext cx="4743496" cy="1232051"/>
      </dsp:txXfrm>
    </dsp:sp>
    <dsp:sp modelId="{108C0C84-FDEE-4CD5-B0D3-71E8381BA8F2}">
      <dsp:nvSpPr>
        <dsp:cNvPr id="0" name=""/>
        <dsp:cNvSpPr/>
      </dsp:nvSpPr>
      <dsp:spPr>
        <a:xfrm rot="16158647">
          <a:off x="3977981" y="1331328"/>
          <a:ext cx="8584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8459" y="0"/>
              </a:lnTo>
            </a:path>
          </a:pathLst>
        </a:custGeom>
        <a:noFill/>
        <a:ln w="25400" cap="flat" cmpd="sng" algn="ctr">
          <a:solidFill>
            <a:srgbClr val="2C3E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3FD10-6F0F-481D-9AE2-757561667A70}">
      <dsp:nvSpPr>
        <dsp:cNvPr id="0" name=""/>
        <dsp:cNvSpPr/>
      </dsp:nvSpPr>
      <dsp:spPr>
        <a:xfrm>
          <a:off x="1365493" y="312701"/>
          <a:ext cx="6066019" cy="589428"/>
        </a:xfrm>
        <a:prstGeom prst="roundRect">
          <a:avLst/>
        </a:prstGeom>
        <a:solidFill>
          <a:srgbClr val="D0D8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Use case #2: citation information search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1394267" y="341475"/>
        <a:ext cx="6008471" cy="531880"/>
      </dsp:txXfrm>
    </dsp:sp>
    <dsp:sp modelId="{4934D199-4515-473A-B49D-B19EFE9FCB94}">
      <dsp:nvSpPr>
        <dsp:cNvPr id="0" name=""/>
        <dsp:cNvSpPr/>
      </dsp:nvSpPr>
      <dsp:spPr>
        <a:xfrm rot="2631445">
          <a:off x="4941047" y="3597839"/>
          <a:ext cx="13623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2339" y="0"/>
              </a:lnTo>
            </a:path>
          </a:pathLst>
        </a:custGeom>
        <a:noFill/>
        <a:ln w="25400" cap="flat" cmpd="sng" algn="ctr">
          <a:solidFill>
            <a:srgbClr val="2C3E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7E7A8-7467-45E6-A7E8-EBA9E49F4931}">
      <dsp:nvSpPr>
        <dsp:cNvPr id="0" name=""/>
        <dsp:cNvSpPr/>
      </dsp:nvSpPr>
      <dsp:spPr>
        <a:xfrm>
          <a:off x="4616141" y="4069798"/>
          <a:ext cx="4050787" cy="1014989"/>
        </a:xfrm>
        <a:prstGeom prst="roundRect">
          <a:avLst/>
        </a:prstGeom>
        <a:solidFill>
          <a:srgbClr val="D0D8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Use case #4: warrants and volunteering opportunities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665689" y="4119346"/>
        <a:ext cx="3951691" cy="915893"/>
      </dsp:txXfrm>
    </dsp:sp>
    <dsp:sp modelId="{F0A532A8-F037-42B3-8B5B-EF7D62328994}">
      <dsp:nvSpPr>
        <dsp:cNvPr id="0" name=""/>
        <dsp:cNvSpPr/>
      </dsp:nvSpPr>
      <dsp:spPr>
        <a:xfrm rot="8259087">
          <a:off x="2460115" y="3595162"/>
          <a:ext cx="13932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3275" y="0"/>
              </a:lnTo>
            </a:path>
          </a:pathLst>
        </a:custGeom>
        <a:noFill/>
        <a:ln w="25400" cap="flat" cmpd="sng" algn="ctr">
          <a:solidFill>
            <a:srgbClr val="2C3E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93880-71F2-44B7-B072-05A30E3F7EC7}">
      <dsp:nvSpPr>
        <dsp:cNvPr id="0" name=""/>
        <dsp:cNvSpPr/>
      </dsp:nvSpPr>
      <dsp:spPr>
        <a:xfrm>
          <a:off x="60067" y="4064445"/>
          <a:ext cx="4054733" cy="1010760"/>
        </a:xfrm>
        <a:prstGeom prst="roundRect">
          <a:avLst/>
        </a:prstGeom>
        <a:solidFill>
          <a:srgbClr val="D0D8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Use case #3: community service, volunteering opportunities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09408" y="4113786"/>
        <a:ext cx="3956051" cy="912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5BD65-FE3A-4CA4-B8B9-BB9077694FDC}">
      <dsp:nvSpPr>
        <dsp:cNvPr id="0" name=""/>
        <dsp:cNvSpPr/>
      </dsp:nvSpPr>
      <dsp:spPr>
        <a:xfrm>
          <a:off x="2396" y="448861"/>
          <a:ext cx="3074114" cy="1206762"/>
        </a:xfrm>
        <a:prstGeom prst="chevron">
          <a:avLst/>
        </a:prstGeom>
        <a:solidFill>
          <a:srgbClr val="D0D8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Collaboration with other government organizations 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05777" y="448861"/>
        <a:ext cx="1867352" cy="1206762"/>
      </dsp:txXfrm>
    </dsp:sp>
    <dsp:sp modelId="{C4DFE68C-DD50-4C40-9675-FE6070C9FBFB}">
      <dsp:nvSpPr>
        <dsp:cNvPr id="0" name=""/>
        <dsp:cNvSpPr/>
      </dsp:nvSpPr>
      <dsp:spPr>
        <a:xfrm>
          <a:off x="2626330" y="477395"/>
          <a:ext cx="3121159" cy="11496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Ability to integrate systems (DMV, court, police data)</a:t>
          </a:r>
          <a:endParaRPr lang="en-US" sz="1700" kern="1200" dirty="0"/>
        </a:p>
      </dsp:txBody>
      <dsp:txXfrm>
        <a:off x="3201177" y="477395"/>
        <a:ext cx="1971466" cy="1149693"/>
      </dsp:txXfrm>
    </dsp:sp>
    <dsp:sp modelId="{DFB2EB43-C835-4A22-8258-8A6BF7C94317}">
      <dsp:nvSpPr>
        <dsp:cNvPr id="0" name=""/>
        <dsp:cNvSpPr/>
      </dsp:nvSpPr>
      <dsp:spPr>
        <a:xfrm>
          <a:off x="5302717" y="477395"/>
          <a:ext cx="3133087" cy="1149693"/>
        </a:xfrm>
        <a:prstGeom prst="chevron">
          <a:avLst/>
        </a:prstGeom>
        <a:solidFill>
          <a:srgbClr val="2C3E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Higher transparency, faster processing</a:t>
          </a:r>
          <a:r>
            <a:rPr lang="en-US" sz="1700" kern="1200" smtClean="0">
              <a:solidFill>
                <a:schemeClr val="bg1"/>
              </a:solidFill>
            </a:rPr>
            <a:t>, better </a:t>
          </a:r>
          <a:r>
            <a:rPr lang="en-US" sz="1700" kern="1200" dirty="0" smtClean="0">
              <a:solidFill>
                <a:schemeClr val="bg1"/>
              </a:solidFill>
            </a:rPr>
            <a:t>security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877564" y="477395"/>
        <a:ext cx="1983394" cy="1149693"/>
      </dsp:txXfrm>
    </dsp:sp>
    <dsp:sp modelId="{351A5689-BC73-49E8-B54C-7AAC3A9E8727}">
      <dsp:nvSpPr>
        <dsp:cNvPr id="0" name=""/>
        <dsp:cNvSpPr/>
      </dsp:nvSpPr>
      <dsp:spPr>
        <a:xfrm>
          <a:off x="2396" y="1849548"/>
          <a:ext cx="3007903" cy="1154140"/>
        </a:xfrm>
        <a:prstGeom prst="chevron">
          <a:avLst/>
        </a:prstGeom>
        <a:solidFill>
          <a:srgbClr val="D0D8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Allowing volunteer opportunity based on infraction type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79466" y="1849548"/>
        <a:ext cx="1853763" cy="1154140"/>
      </dsp:txXfrm>
    </dsp:sp>
    <dsp:sp modelId="{356287A8-B2C0-440B-942A-E30505C7977B}">
      <dsp:nvSpPr>
        <dsp:cNvPr id="0" name=""/>
        <dsp:cNvSpPr/>
      </dsp:nvSpPr>
      <dsp:spPr>
        <a:xfrm>
          <a:off x="2561640" y="1851771"/>
          <a:ext cx="3338106" cy="11496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Eliminating court interaction for alternative resolutions</a:t>
          </a:r>
          <a:endParaRPr lang="en-US" sz="1700" kern="1200" dirty="0"/>
        </a:p>
      </dsp:txBody>
      <dsp:txXfrm>
        <a:off x="3136487" y="1851771"/>
        <a:ext cx="2188413" cy="1149693"/>
      </dsp:txXfrm>
    </dsp:sp>
    <dsp:sp modelId="{F1E3F61E-53F4-4E0A-B2C1-5A1C8A3CBCBD}">
      <dsp:nvSpPr>
        <dsp:cNvPr id="0" name=""/>
        <dsp:cNvSpPr/>
      </dsp:nvSpPr>
      <dsp:spPr>
        <a:xfrm>
          <a:off x="5495833" y="1851771"/>
          <a:ext cx="3033121" cy="1149693"/>
        </a:xfrm>
        <a:prstGeom prst="chevron">
          <a:avLst/>
        </a:prstGeom>
        <a:solidFill>
          <a:srgbClr val="2C3E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Better efficiency, faster resolution, cost reduction, positive public image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6070680" y="1851771"/>
        <a:ext cx="1883428" cy="1149693"/>
      </dsp:txXfrm>
    </dsp:sp>
    <dsp:sp modelId="{0D2C16AB-37DF-4206-9542-DB93B4C10DF9}">
      <dsp:nvSpPr>
        <dsp:cNvPr id="0" name=""/>
        <dsp:cNvSpPr/>
      </dsp:nvSpPr>
      <dsp:spPr>
        <a:xfrm>
          <a:off x="2396" y="3197612"/>
          <a:ext cx="3022620" cy="1154126"/>
        </a:xfrm>
        <a:prstGeom prst="chevron">
          <a:avLst/>
        </a:prstGeom>
        <a:solidFill>
          <a:srgbClr val="D0D8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Alternative output methods (text, kiosks at public locations) 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79459" y="3197612"/>
        <a:ext cx="1868494" cy="1154126"/>
      </dsp:txXfrm>
    </dsp:sp>
    <dsp:sp modelId="{8C7892FC-8899-4183-B5F0-0E821022021C}">
      <dsp:nvSpPr>
        <dsp:cNvPr id="0" name=""/>
        <dsp:cNvSpPr/>
      </dsp:nvSpPr>
      <dsp:spPr>
        <a:xfrm>
          <a:off x="2574836" y="3199828"/>
          <a:ext cx="3286629" cy="11496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Eliminating the need for home/mobile Internet access</a:t>
          </a:r>
          <a:endParaRPr lang="en-US" sz="1700" kern="1200" dirty="0"/>
        </a:p>
      </dsp:txBody>
      <dsp:txXfrm>
        <a:off x="3149683" y="3199828"/>
        <a:ext cx="2136936" cy="1149693"/>
      </dsp:txXfrm>
    </dsp:sp>
    <dsp:sp modelId="{87F4745B-FD14-4705-9B75-7E796C7D252F}">
      <dsp:nvSpPr>
        <dsp:cNvPr id="0" name=""/>
        <dsp:cNvSpPr/>
      </dsp:nvSpPr>
      <dsp:spPr>
        <a:xfrm>
          <a:off x="5459073" y="3199828"/>
          <a:ext cx="3072930" cy="1149693"/>
        </a:xfrm>
        <a:prstGeom prst="chevron">
          <a:avLst/>
        </a:prstGeom>
        <a:solidFill>
          <a:srgbClr val="2C3E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Accessibility to low income users, cost savings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6033920" y="3199828"/>
        <a:ext cx="1923237" cy="1149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7DB4D-0F96-4193-9B4A-9570059F355C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EC547-5A38-42BA-8C1E-A92F86DA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Police</a:t>
            </a:r>
            <a:r>
              <a:rPr lang="en-US" baseline="0" dirty="0" smtClean="0"/>
              <a:t> enters data on the spot =&gt; </a:t>
            </a:r>
            <a:r>
              <a:rPr lang="en-US" dirty="0" smtClean="0"/>
              <a:t>Better</a:t>
            </a:r>
            <a:r>
              <a:rPr lang="en-US" baseline="0" dirty="0" smtClean="0"/>
              <a:t> security via the ability to include SSN for identification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Volunteer opportunity based on the level of infraction =&gt; no court work needed =&gt; lower costs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Courts involved in setting of criteria to streamline volunteering options as a form of repayment (reduce amount of cases running through the courts)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Ferguson example: get ticketed, cannot pay, get warrant, get arrested =&gt; vicious circle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Public: courts, post offices, grocery stores (</a:t>
            </a:r>
            <a:r>
              <a:rPr lang="en-US" baseline="0" dirty="0" err="1" smtClean="0"/>
              <a:t>Walmarts</a:t>
            </a:r>
            <a:r>
              <a:rPr lang="en-US" baseline="0" dirty="0" smtClean="0"/>
              <a:t>) to reach low-income users (e.g. recycled machines through non-profits, other donations), pay at the clerk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EC547-5A38-42BA-8C1E-A92F86DA4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45A3-159B-4695-9CD1-14E1FA6CFC9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2E22-E580-41AF-B03A-F1DDDFC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45A3-159B-4695-9CD1-14E1FA6CFC9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2E22-E580-41AF-B03A-F1DDDFC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45A3-159B-4695-9CD1-14E1FA6CFC9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2E22-E580-41AF-B03A-F1DDDFC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4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45A3-159B-4695-9CD1-14E1FA6CFC9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2E22-E580-41AF-B03A-F1DDDFC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2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45A3-159B-4695-9CD1-14E1FA6CFC9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2E22-E580-41AF-B03A-F1DDDFC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45A3-159B-4695-9CD1-14E1FA6CFC9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2E22-E580-41AF-B03A-F1DDDFC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45A3-159B-4695-9CD1-14E1FA6CFC9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2E22-E580-41AF-B03A-F1DDDFC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45A3-159B-4695-9CD1-14E1FA6CFC9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2E22-E580-41AF-B03A-F1DDDFC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45A3-159B-4695-9CD1-14E1FA6CFC9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2E22-E580-41AF-B03A-F1DDDFC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3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45A3-159B-4695-9CD1-14E1FA6CFC9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2E22-E580-41AF-B03A-F1DDDFC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8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45A3-159B-4695-9CD1-14E1FA6CFC9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2E22-E580-41AF-B03A-F1DDDFC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0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45A3-159B-4695-9CD1-14E1FA6CFC9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2E22-E580-41AF-B03A-F1DDDFC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0" y="2133600"/>
            <a:ext cx="9601200" cy="1524000"/>
          </a:xfrm>
          <a:prstGeom prst="rect">
            <a:avLst/>
          </a:prstGeom>
          <a:solidFill>
            <a:srgbClr val="18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87575"/>
            <a:ext cx="80772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Missouri Citation Services/Solutions (MCS)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0" y="304800"/>
            <a:ext cx="9601200" cy="1066800"/>
          </a:xfrm>
          <a:prstGeom prst="rect">
            <a:avLst/>
          </a:prstGeom>
          <a:solidFill>
            <a:srgbClr val="18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Problem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0309550"/>
              </p:ext>
            </p:extLst>
          </p:nvPr>
        </p:nvGraphicFramePr>
        <p:xfrm>
          <a:off x="152400" y="1371600"/>
          <a:ext cx="8839200" cy="520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own Arrow 6"/>
          <p:cNvSpPr/>
          <p:nvPr/>
        </p:nvSpPr>
        <p:spPr>
          <a:xfrm>
            <a:off x="4267200" y="2209800"/>
            <a:ext cx="533400" cy="990600"/>
          </a:xfrm>
          <a:prstGeom prst="downArrow">
            <a:avLst/>
          </a:prstGeom>
          <a:solidFill>
            <a:srgbClr val="2C3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8197579">
            <a:off x="5475307" y="4243544"/>
            <a:ext cx="509193" cy="1501671"/>
          </a:xfrm>
          <a:prstGeom prst="downArrow">
            <a:avLst/>
          </a:prstGeom>
          <a:solidFill>
            <a:srgbClr val="2C3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3395608">
            <a:off x="3084037" y="4242890"/>
            <a:ext cx="509193" cy="1501671"/>
          </a:xfrm>
          <a:prstGeom prst="downArrow">
            <a:avLst/>
          </a:prstGeom>
          <a:solidFill>
            <a:srgbClr val="2C3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0" y="304800"/>
            <a:ext cx="9601200" cy="1066800"/>
          </a:xfrm>
          <a:prstGeom prst="rect">
            <a:avLst/>
          </a:prstGeom>
          <a:solidFill>
            <a:srgbClr val="18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Long Term Strategy: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Streamline Overall Process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35942919"/>
              </p:ext>
            </p:extLst>
          </p:nvPr>
        </p:nvGraphicFramePr>
        <p:xfrm>
          <a:off x="304800" y="1600200"/>
          <a:ext cx="8534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34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0" y="304800"/>
            <a:ext cx="9601200" cy="1066800"/>
          </a:xfrm>
          <a:prstGeom prst="rect">
            <a:avLst/>
          </a:prstGeom>
          <a:solidFill>
            <a:srgbClr val="18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Next Steps: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Start collaboration with courts, police, DMV, other organizations</a:t>
            </a:r>
          </a:p>
          <a:p>
            <a:r>
              <a:rPr lang="en-US" dirty="0" smtClean="0"/>
              <a:t>Working with volunteer organizations and non-profits to expand volunteer opportunities database</a:t>
            </a:r>
          </a:p>
          <a:p>
            <a:r>
              <a:rPr lang="en-US" dirty="0" smtClean="0"/>
              <a:t>Hardware acquisition: donations, recycled machines</a:t>
            </a:r>
          </a:p>
          <a:p>
            <a:r>
              <a:rPr lang="en-US" dirty="0" err="1" smtClean="0"/>
              <a:t>Twilio</a:t>
            </a:r>
            <a:r>
              <a:rPr lang="en-US" dirty="0"/>
              <a:t> </a:t>
            </a:r>
            <a:r>
              <a:rPr lang="en-US" dirty="0" smtClean="0"/>
              <a:t>contract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$0.0075 </a:t>
            </a:r>
            <a:r>
              <a:rPr lang="en-US" dirty="0"/>
              <a:t>per </a:t>
            </a:r>
            <a:r>
              <a:rPr lang="en-US" dirty="0" smtClean="0"/>
              <a:t>message, </a:t>
            </a:r>
          </a:p>
          <a:p>
            <a:pPr lvl="1"/>
            <a:r>
              <a:rPr lang="en-US" dirty="0" smtClean="0"/>
              <a:t>1.6 M stops per year, </a:t>
            </a:r>
          </a:p>
          <a:p>
            <a:pPr lvl="1"/>
            <a:r>
              <a:rPr lang="en-US" dirty="0" smtClean="0"/>
              <a:t>35% has mobile phones</a:t>
            </a:r>
          </a:p>
          <a:p>
            <a:pPr lvl="1"/>
            <a:r>
              <a:rPr lang="en-US" dirty="0" smtClean="0"/>
              <a:t>average 16 texts =&gt; </a:t>
            </a:r>
            <a:r>
              <a:rPr lang="en-US" b="1" dirty="0"/>
              <a:t>$</a:t>
            </a:r>
            <a:r>
              <a:rPr lang="en-US" b="1" dirty="0" smtClean="0"/>
              <a:t>67,200 entire Missouri (91 municipalities =&gt; $738 per year)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300</Words>
  <Application>Microsoft Office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Missouri Citation Services/Solutions (MCS)</vt:lpstr>
      <vt:lpstr>The Problem</vt:lpstr>
      <vt:lpstr>Long Term Strategy:  Streamline Overall Process</vt:lpstr>
      <vt:lpstr>Next Steps: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szakonyia</dc:creator>
  <cp:lastModifiedBy>szakonyia</cp:lastModifiedBy>
  <cp:revision>226</cp:revision>
  <dcterms:created xsi:type="dcterms:W3CDTF">2015-09-12T05:21:39Z</dcterms:created>
  <dcterms:modified xsi:type="dcterms:W3CDTF">2015-09-12T19:12:12Z</dcterms:modified>
</cp:coreProperties>
</file>