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5" r:id="rId17"/>
    <p:sldId id="296" r:id="rId18"/>
    <p:sldId id="313" r:id="rId19"/>
    <p:sldId id="314" r:id="rId20"/>
    <p:sldId id="315" r:id="rId21"/>
    <p:sldId id="297" r:id="rId22"/>
    <p:sldId id="298" r:id="rId23"/>
    <p:sldId id="299" r:id="rId24"/>
    <p:sldId id="300" r:id="rId25"/>
    <p:sldId id="301" r:id="rId26"/>
    <p:sldId id="302" r:id="rId27"/>
    <p:sldId id="316" r:id="rId28"/>
    <p:sldId id="317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262" r:id="rId38"/>
    <p:sldId id="263" r:id="rId39"/>
    <p:sldId id="264" r:id="rId40"/>
    <p:sldId id="271" r:id="rId41"/>
    <p:sldId id="265" r:id="rId42"/>
    <p:sldId id="266" r:id="rId43"/>
    <p:sldId id="267" r:id="rId44"/>
    <p:sldId id="268" r:id="rId45"/>
    <p:sldId id="269" r:id="rId46"/>
    <p:sldId id="270" r:id="rId47"/>
    <p:sldId id="272" r:id="rId48"/>
    <p:sldId id="273" r:id="rId49"/>
    <p:sldId id="274" r:id="rId50"/>
    <p:sldId id="275" r:id="rId51"/>
    <p:sldId id="277" r:id="rId52"/>
    <p:sldId id="278" r:id="rId53"/>
    <p:sldId id="279" r:id="rId54"/>
    <p:sldId id="280" r:id="rId55"/>
    <p:sldId id="331" r:id="rId56"/>
    <p:sldId id="332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3" r:id="rId71"/>
    <p:sldId id="334" r:id="rId72"/>
    <p:sldId id="335" r:id="rId73"/>
    <p:sldId id="336" r:id="rId74"/>
    <p:sldId id="337" r:id="rId75"/>
    <p:sldId id="281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CCCC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5701" autoAdjust="0"/>
  </p:normalViewPr>
  <p:slideViewPr>
    <p:cSldViewPr>
      <p:cViewPr>
        <p:scale>
          <a:sx n="70" d="100"/>
          <a:sy n="70" d="100"/>
        </p:scale>
        <p:origin x="1184" y="9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D57B-4E34-4EB6-8534-ED5AFB24BC63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98E8-B0BA-4FC3-AC20-CC99D19CB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little snippet loops through all &lt;p&gt; elements with the class "neat" and then adds the class "</a:t>
            </a:r>
            <a:r>
              <a:rPr lang="en-US" dirty="0" err="1" smtClean="0"/>
              <a:t>ohmy</a:t>
            </a:r>
            <a:r>
              <a:rPr lang="en-US" dirty="0" smtClean="0"/>
              <a:t>" to it, whilst slowly showing the paragraph in an animated effect. No browser checks, no loop code, no complex animation functions, just one line of code!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98E8-B0BA-4FC3-AC20-CC99D19CB3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4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jQuery makes it easy to bind events to DOM elements.</a:t>
            </a:r>
          </a:p>
          <a:p>
            <a:r>
              <a:rPr lang="en-US">
                <a:latin typeface="Calibri" charset="0"/>
              </a:rPr>
              <a:t>This is called event binding.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12C0DC-96BE-D34C-9469-4B18843DE8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9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What if you do it too early?</a:t>
            </a:r>
          </a:p>
          <a:p>
            <a:r>
              <a:rPr lang="en-US">
                <a:latin typeface="Calibri" charset="0"/>
              </a:rPr>
              <a:t>Don't be premature.  If you bind to an element in the page that isn't there yet… well, you're SOL.  Better to use a live event.  Never worry about the ordering, new ones being created,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DA5A4-078B-2C49-9BF6-C3B64E49388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3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3D63-C9FA-4420-8C2E-1AEA53B14B8F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A014-426B-4C2D-A8C3-83F4910F7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met_doc_getelementsbytagname.asp" TargetMode="External"/><Relationship Id="rId4" Type="http://schemas.openxmlformats.org/officeDocument/2006/relationships/hyperlink" Target="http://www.w3schools.com/jsref/met_doc_getelementsbyname.asp" TargetMode="External"/><Relationship Id="rId5" Type="http://schemas.openxmlformats.org/officeDocument/2006/relationships/hyperlink" Target="https://developer.mozilla.org/en/DOM/Element.querySelector" TargetMode="External"/><Relationship Id="rId6" Type="http://schemas.openxmlformats.org/officeDocument/2006/relationships/hyperlink" Target="https://developer.mozilla.org/en/DOM/Element.querySelector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ref/met_doc_getelementbyid.as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selector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fin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dom/dom_node.asp" TargetMode="External"/><Relationship Id="rId3" Type="http://schemas.openxmlformats.org/officeDocument/2006/relationships/hyperlink" Target="http://www.w3schools.com/dom/dom_mozilla_vs_ie.as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traversing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pi.jquery.com/category/events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pi.jquery.com/category/events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eatography.com/davechild/cheat-sheets/regular-expressions/" TargetMode="External"/><Relationship Id="rId3" Type="http://schemas.openxmlformats.org/officeDocument/2006/relationships/hyperlink" Target="http://www.regexr.io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courses/you-and-jquery/0?curriculum_id=4fc3018f74258b0003001f0f" TargetMode="External"/><Relationship Id="rId3" Type="http://schemas.openxmlformats.org/officeDocument/2006/relationships/hyperlink" Target="http://www.codeschool.com/courses/jquery-air-first-fligh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58674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MOHAMMAD BIN </a:t>
            </a:r>
            <a:r>
              <a:rPr lang="en-US" sz="24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AWALUDIN </a:t>
            </a:r>
          </a:p>
          <a:p>
            <a:pPr algn="r"/>
            <a:r>
              <a:rPr lang="en-US" sz="24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HAZIMAN HASHIM</a:t>
            </a:r>
            <a:endParaRPr lang="en-MY" sz="2400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Loops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54301"/>
            <a:ext cx="8229600" cy="397031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3600" dirty="0" smtClean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Loops </a:t>
            </a:r>
            <a:r>
              <a:rPr lang="en-US" sz="3600" b="1" i="1" dirty="0">
                <a:latin typeface="Aparajita" pitchFamily="34" charset="0"/>
                <a:cs typeface="Aparajita" pitchFamily="34" charset="0"/>
              </a:rPr>
              <a:t>iterate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through a list of some kind.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>
                <a:latin typeface="Aparajita" pitchFamily="34" charset="0"/>
                <a:cs typeface="Aparajita" pitchFamily="34" charset="0"/>
              </a:rPr>
              <a:t>A common pattern in JavaScript is to build a list, or collection, and then do something with each item in that list.</a:t>
            </a:r>
          </a:p>
          <a:p>
            <a:pPr marL="457200" indent="-457200">
              <a:buFont typeface="Arial"/>
              <a:buChar char="•"/>
            </a:pPr>
            <a:endParaRPr lang="en-US" sz="36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Loops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>
                <a:latin typeface="Aparajita" pitchFamily="34" charset="0"/>
                <a:cs typeface="Aparajita" pitchFamily="34" charset="0"/>
              </a:rPr>
              <a:t>CSS uses</a:t>
            </a:r>
            <a:r>
              <a:rPr lang="en-US" sz="3600" b="1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b="1" i="1" dirty="0">
                <a:latin typeface="Aparajita" pitchFamily="34" charset="0"/>
                <a:cs typeface="Aparajita" pitchFamily="34" charset="0"/>
              </a:rPr>
              <a:t>implicit</a:t>
            </a:r>
            <a:r>
              <a:rPr lang="en-US" sz="3600" b="1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iteration.</a:t>
            </a:r>
          </a:p>
          <a:p>
            <a:pPr marL="742950" lvl="1" indent="-285750">
              <a:buSzPct val="70000"/>
              <a:buFont typeface="Courier New" pitchFamily="49" charset="0"/>
              <a:buChar char="o"/>
            </a:pPr>
            <a:r>
              <a:rPr lang="en-US" sz="3600" dirty="0">
                <a:latin typeface="Aparajita" pitchFamily="34" charset="0"/>
                <a:cs typeface="Aparajita" pitchFamily="34" charset="0"/>
              </a:rPr>
              <a:t>div { color: red; } </a:t>
            </a:r>
            <a:r>
              <a:rPr lang="en-US" sz="3600" dirty="0">
                <a:solidFill>
                  <a:srgbClr val="898989"/>
                </a:solidFill>
                <a:latin typeface="Aparajita" pitchFamily="34" charset="0"/>
                <a:cs typeface="Aparajita" pitchFamily="34" charset="0"/>
              </a:rPr>
              <a:t>/* applies to ALL </a:t>
            </a:r>
            <a:r>
              <a:rPr lang="en-US" sz="3600" dirty="0" err="1">
                <a:solidFill>
                  <a:srgbClr val="898989"/>
                </a:solidFill>
                <a:latin typeface="Aparajita" pitchFamily="34" charset="0"/>
                <a:cs typeface="Aparajita" pitchFamily="34" charset="0"/>
              </a:rPr>
              <a:t>divs</a:t>
            </a:r>
            <a:r>
              <a:rPr lang="en-US" sz="3600" dirty="0">
                <a:solidFill>
                  <a:srgbClr val="898989"/>
                </a:solidFill>
                <a:latin typeface="Aparajita" pitchFamily="34" charset="0"/>
                <a:cs typeface="Aparajita" pitchFamily="34" charset="0"/>
              </a:rPr>
              <a:t> */</a:t>
            </a:r>
            <a:endParaRPr lang="en-US" sz="3600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latin typeface="Aparajita" pitchFamily="34" charset="0"/>
                <a:cs typeface="Aparajita" pitchFamily="34" charset="0"/>
              </a:rPr>
              <a:t>JavaScript relies on </a:t>
            </a:r>
            <a:r>
              <a:rPr lang="en-US" sz="3600" i="1" dirty="0">
                <a:latin typeface="Aparajita" pitchFamily="34" charset="0"/>
                <a:cs typeface="Aparajita" pitchFamily="34" charset="0"/>
              </a:rPr>
              <a:t>explicit 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iteration. Must explicitly loop through each div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err="1">
                <a:latin typeface="Aparajita" pitchFamily="34" charset="0"/>
                <a:cs typeface="Aparajita" pitchFamily="34" charset="0"/>
              </a:rPr>
              <a:t>jQuery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allows for both (because it does the looping for you)</a:t>
            </a:r>
          </a:p>
          <a:p>
            <a:pPr marL="285750" indent="-285750">
              <a:buFont typeface="Arial"/>
              <a:buChar char="•"/>
            </a:pPr>
            <a:endParaRPr lang="en-US" sz="36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Loops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46061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The two most common loops...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for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loops — for general-purpose iteration.  Used with arrays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or array-like objects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for-in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loops — used with arrays or objects (but don't use with arrays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 lvl="1"/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The other two are...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while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loops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do-while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4011563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/>
          </p:cNvSpPr>
          <p:nvPr/>
        </p:nvSpPr>
        <p:spPr bwMode="auto">
          <a:xfrm>
            <a:off x="990600" y="4191000"/>
            <a:ext cx="7391400" cy="1524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US" sz="3200" dirty="0" smtClean="0">
                <a:solidFill>
                  <a:schemeClr val="tx1"/>
                </a:solidFill>
                <a:ea typeface="ＭＳ Ｐゴシック" charset="0"/>
                <a:cs typeface="Courier" charset="0"/>
              </a:rPr>
              <a:t>   for 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initial value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; </a:t>
            </a:r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condition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; </a:t>
            </a:r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increment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 {</a:t>
            </a:r>
          </a:p>
          <a:p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 </a:t>
            </a:r>
            <a:r>
              <a:rPr lang="en-US" sz="3200" dirty="0" smtClean="0">
                <a:solidFill>
                  <a:schemeClr val="tx1"/>
                </a:solidFill>
                <a:ea typeface="ＭＳ Ｐゴシック" charset="0"/>
                <a:cs typeface="Courier" charset="0"/>
              </a:rPr>
              <a:t>   </a:t>
            </a:r>
            <a:r>
              <a:rPr lang="en-US" sz="3200" dirty="0" smtClean="0">
                <a:solidFill>
                  <a:srgbClr val="898989"/>
                </a:solidFill>
                <a:ea typeface="ＭＳ Ｐゴシック" charset="0"/>
                <a:cs typeface="Courier" charset="0"/>
              </a:rPr>
              <a:t>// </a:t>
            </a:r>
            <a:r>
              <a:rPr lang="en-US" sz="32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code block</a:t>
            </a:r>
            <a:endParaRPr lang="en-US" sz="3200" dirty="0">
              <a:solidFill>
                <a:schemeClr val="tx1"/>
              </a:solidFill>
              <a:ea typeface="ＭＳ Ｐゴシック" charset="0"/>
              <a:cs typeface="Courier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ea typeface="ＭＳ Ｐゴシック" charset="0"/>
                <a:cs typeface="Courier" charset="0"/>
              </a:rPr>
              <a:t>   }</a:t>
            </a:r>
            <a:endParaRPr lang="en-US" sz="3200" dirty="0">
              <a:solidFill>
                <a:schemeClr val="tx1"/>
              </a:solidFill>
              <a:ea typeface="ＭＳ Ｐゴシック" charset="0"/>
              <a:cs typeface="Courier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Loops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7780"/>
            <a:ext cx="8458200" cy="2598420"/>
          </a:xfrm>
          <a:ln/>
        </p:spPr>
        <p:txBody>
          <a:bodyPr lIns="82296" tIns="41148" rIns="82296" bIns="41148">
            <a:noAutofit/>
          </a:bodyPr>
          <a:lstStyle/>
          <a:p>
            <a:pPr>
              <a:buClrTx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statements and a code block</a:t>
            </a:r>
          </a:p>
          <a:p>
            <a:pPr marL="1390650" lvl="1">
              <a:spcBef>
                <a:spcPts val="1375"/>
              </a:spcBef>
              <a:buSzPct val="99000"/>
              <a:buFontTx/>
              <a:buAutoNum type="arabicPeriod"/>
            </a:pPr>
            <a:r>
              <a:rPr lang="en-US" b="1" dirty="0" smtClean="0">
                <a:latin typeface="Aparajita" pitchFamily="34" charset="0"/>
                <a:cs typeface="Aparajita" pitchFamily="34" charset="0"/>
              </a:rPr>
              <a:t>Initial value</a:t>
            </a:r>
          </a:p>
          <a:p>
            <a:pPr marL="1390650" lvl="1">
              <a:spcBef>
                <a:spcPts val="1375"/>
              </a:spcBef>
              <a:buSzPct val="99000"/>
              <a:buFontTx/>
              <a:buAutoNum type="arabicPeriod"/>
            </a:pPr>
            <a:r>
              <a:rPr lang="en-US" b="1" dirty="0" smtClean="0">
                <a:latin typeface="Aparajita" pitchFamily="34" charset="0"/>
                <a:cs typeface="Aparajita" pitchFamily="34" charset="0"/>
              </a:rPr>
              <a:t>Condition</a:t>
            </a:r>
          </a:p>
          <a:p>
            <a:pPr marL="1390650" lvl="1">
              <a:spcBef>
                <a:spcPts val="1375"/>
              </a:spcBef>
              <a:buSzPct val="99000"/>
              <a:buFontTx/>
              <a:buAutoNum type="arabicPeriod"/>
            </a:pPr>
            <a:r>
              <a:rPr lang="en-US" b="1" dirty="0" smtClean="0">
                <a:latin typeface="Aparajita" pitchFamily="34" charset="0"/>
                <a:cs typeface="Aparajita" pitchFamily="34" charset="0"/>
              </a:rPr>
              <a:t>Increment</a:t>
            </a:r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7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 animBg="1" autoUpdateAnimBg="0"/>
      <p:bldP spid="66563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1828800"/>
            <a:ext cx="8382000" cy="312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Loops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22120"/>
            <a:ext cx="8035290" cy="2164080"/>
          </a:xfrm>
          <a:ln/>
        </p:spPr>
        <p:txBody>
          <a:bodyPr lIns="82296" tIns="41148" rIns="82296" bIns="41148"/>
          <a:lstStyle/>
          <a:p>
            <a:pPr>
              <a:lnSpc>
                <a:spcPts val="867"/>
              </a:lnSpc>
            </a:pPr>
            <a:endParaRPr lang="en-US" b="1" dirty="0" smtClean="0">
              <a:solidFill>
                <a:srgbClr val="001AFB"/>
              </a:solidFill>
            </a:endParaRPr>
          </a:p>
          <a:p>
            <a:pPr marL="82296" indent="0">
              <a:lnSpc>
                <a:spcPts val="867"/>
              </a:lnSpc>
              <a:buNone/>
            </a:pPr>
            <a:endParaRPr lang="en-US" b="1" dirty="0">
              <a:solidFill>
                <a:srgbClr val="001AFB"/>
              </a:solidFill>
            </a:endParaRPr>
          </a:p>
          <a:p>
            <a:pPr marL="82296" indent="0">
              <a:lnSpc>
                <a:spcPts val="867"/>
              </a:lnSpc>
              <a:buNone/>
            </a:pPr>
            <a:r>
              <a:rPr lang="en-US" b="1" dirty="0" smtClean="0">
                <a:solidFill>
                  <a:srgbClr val="001AFB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1AFB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rgbClr val="D90B00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6B7686"/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rgbClr val="0015CA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>
                <a:solidFill>
                  <a:srgbClr val="D90B00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6B7686"/>
                </a:solidFill>
              </a:rPr>
              <a:t>&lt;</a:t>
            </a:r>
            <a:r>
              <a:rPr lang="en-US" dirty="0"/>
              <a:t> </a:t>
            </a:r>
            <a:r>
              <a:rPr lang="en-US" b="1" dirty="0">
                <a:solidFill>
                  <a:srgbClr val="0015CA"/>
                </a:solidFill>
              </a:rPr>
              <a:t>3</a:t>
            </a:r>
            <a:r>
              <a:rPr lang="en-US" dirty="0"/>
              <a:t>; </a:t>
            </a:r>
            <a:r>
              <a:rPr lang="en-US" dirty="0" err="1">
                <a:solidFill>
                  <a:srgbClr val="D90B00"/>
                </a:solidFill>
              </a:rPr>
              <a:t>i</a:t>
            </a:r>
            <a:r>
              <a:rPr lang="en-US" b="1" dirty="0">
                <a:solidFill>
                  <a:srgbClr val="6B7686"/>
                </a:solidFill>
              </a:rPr>
              <a:t>++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82296" indent="0">
              <a:lnSpc>
                <a:spcPts val="867"/>
              </a:lnSpc>
              <a:buNone/>
            </a:pPr>
            <a:endParaRPr lang="en-US" dirty="0"/>
          </a:p>
          <a:p>
            <a:pPr marL="82296" indent="0">
              <a:lnSpc>
                <a:spcPts val="867"/>
              </a:lnSpc>
              <a:buNone/>
            </a:pPr>
            <a:endParaRPr lang="en-US" dirty="0"/>
          </a:p>
          <a:p>
            <a:pPr marL="82296" indent="0">
              <a:lnSpc>
                <a:spcPts val="867"/>
              </a:lnSpc>
              <a:buNone/>
            </a:pPr>
            <a:r>
              <a:rPr lang="en-US" dirty="0">
                <a:cs typeface="Courier" charset="0"/>
              </a:rPr>
              <a:t>  </a:t>
            </a:r>
            <a:r>
              <a:rPr lang="en-US" b="1" dirty="0">
                <a:solidFill>
                  <a:srgbClr val="3F4C71"/>
                </a:solidFill>
                <a:cs typeface="Courier" charset="0"/>
              </a:rPr>
              <a:t>alert</a:t>
            </a:r>
            <a:r>
              <a:rPr lang="en-US" dirty="0">
                <a:cs typeface="Courier" charset="0"/>
              </a:rPr>
              <a:t>(</a:t>
            </a:r>
            <a:r>
              <a:rPr lang="en-US" dirty="0">
                <a:solidFill>
                  <a:srgbClr val="D90B00"/>
                </a:solidFill>
                <a:cs typeface="Courier" charset="0"/>
              </a:rPr>
              <a:t>i</a:t>
            </a:r>
            <a:r>
              <a:rPr lang="en-US" b="1" dirty="0">
                <a:solidFill>
                  <a:srgbClr val="6B7686"/>
                </a:solidFill>
                <a:cs typeface="Courier" charset="0"/>
              </a:rPr>
              <a:t>+</a:t>
            </a:r>
            <a:r>
              <a:rPr lang="en-US" b="1" dirty="0">
                <a:solidFill>
                  <a:srgbClr val="0015CA"/>
                </a:solidFill>
                <a:cs typeface="Courier" charset="0"/>
              </a:rPr>
              <a:t>1</a:t>
            </a:r>
            <a:r>
              <a:rPr lang="en-US" dirty="0">
                <a:cs typeface="Courier" charset="0"/>
              </a:rPr>
              <a:t>);</a:t>
            </a:r>
            <a:endParaRPr lang="en-US" dirty="0"/>
          </a:p>
          <a:p>
            <a:pPr marL="82296" indent="0">
              <a:lnSpc>
                <a:spcPts val="867"/>
              </a:lnSpc>
              <a:buNone/>
            </a:pPr>
            <a:endParaRPr lang="en-US" dirty="0" smtClean="0">
              <a:cs typeface="Courier" charset="0"/>
            </a:endParaRPr>
          </a:p>
          <a:p>
            <a:pPr marL="82296" indent="0">
              <a:lnSpc>
                <a:spcPts val="867"/>
              </a:lnSpc>
              <a:buNone/>
            </a:pPr>
            <a:endParaRPr lang="en-US" dirty="0">
              <a:cs typeface="Courier" charset="0"/>
            </a:endParaRPr>
          </a:p>
          <a:p>
            <a:pPr marL="82296" indent="0">
              <a:lnSpc>
                <a:spcPts val="867"/>
              </a:lnSpc>
              <a:buNone/>
            </a:pPr>
            <a:endParaRPr lang="en-US" dirty="0" smtClean="0">
              <a:cs typeface="Courier" charset="0"/>
            </a:endParaRPr>
          </a:p>
          <a:p>
            <a:pPr marL="82296" indent="0">
              <a:lnSpc>
                <a:spcPts val="867"/>
              </a:lnSpc>
              <a:buNone/>
            </a:pPr>
            <a:r>
              <a:rPr lang="en-US" dirty="0" smtClean="0">
                <a:cs typeface="Courier" charset="0"/>
              </a:rPr>
              <a:t>}</a:t>
            </a:r>
            <a:endParaRPr lang="en-US" dirty="0"/>
          </a:p>
          <a:p>
            <a:pPr>
              <a:lnSpc>
                <a:spcPts val="867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67587" name="Rectangle 3"/>
          <p:cNvSpPr>
            <a:spLocks/>
          </p:cNvSpPr>
          <p:nvPr/>
        </p:nvSpPr>
        <p:spPr bwMode="auto">
          <a:xfrm>
            <a:off x="4343400" y="2819400"/>
            <a:ext cx="4648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200" dirty="0">
                <a:solidFill>
                  <a:srgbClr val="D90B00"/>
                </a:solidFill>
                <a:ea typeface="ＭＳ Ｐゴシック" charset="0"/>
                <a:cs typeface="Gill Sans" charset="0"/>
                <a:sym typeface="Gill Sans" charset="0"/>
              </a:rPr>
              <a:t>This is your variable, so it can be anything!</a:t>
            </a:r>
          </a:p>
          <a:p>
            <a:r>
              <a:rPr lang="en-US" sz="3200" dirty="0">
                <a:solidFill>
                  <a:srgbClr val="D90B00"/>
                </a:solidFill>
                <a:ea typeface="ＭＳ Ｐゴシック" charset="0"/>
                <a:cs typeface="Gill Sans" charset="0"/>
                <a:sym typeface="Gill Sans" charset="0"/>
              </a:rPr>
              <a:t>(but developers often use </a:t>
            </a:r>
            <a:r>
              <a:rPr lang="ja-JP" altLang="en-US" sz="3200" dirty="0">
                <a:solidFill>
                  <a:srgbClr val="D90B00"/>
                </a:solidFill>
                <a:ea typeface="ＭＳ Ｐゴシック" charset="0"/>
                <a:cs typeface="Gill Sans" charset="0"/>
                <a:sym typeface="Gill Sans" charset="0"/>
              </a:rPr>
              <a:t>“</a:t>
            </a:r>
            <a:r>
              <a:rPr lang="en-US" sz="3200" dirty="0" err="1">
                <a:solidFill>
                  <a:srgbClr val="D90B00"/>
                </a:solidFill>
                <a:ea typeface="ＭＳ Ｐゴシック" charset="0"/>
                <a:cs typeface="Gill Sans" charset="0"/>
                <a:sym typeface="Gill Sans" charset="0"/>
              </a:rPr>
              <a:t>i</a:t>
            </a:r>
            <a:r>
              <a:rPr lang="ja-JP" altLang="en-US" sz="3200" dirty="0">
                <a:solidFill>
                  <a:srgbClr val="D90B00"/>
                </a:solidFill>
                <a:ea typeface="ＭＳ Ｐゴシック" charset="0"/>
                <a:cs typeface="Gill Sans" charset="0"/>
                <a:sym typeface="Gill Sans" charset="0"/>
              </a:rPr>
              <a:t>”</a:t>
            </a:r>
            <a:r>
              <a:rPr lang="en-US" sz="3200" dirty="0">
                <a:solidFill>
                  <a:srgbClr val="D90B00"/>
                </a:solidFill>
                <a:ea typeface="ＭＳ Ｐゴシック" charset="0"/>
                <a:cs typeface="Gill Sans" charset="0"/>
                <a:sym typeface="Gill Sans" charset="0"/>
              </a:rPr>
              <a:t>)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057400" y="2362200"/>
            <a:ext cx="2263140" cy="970122"/>
          </a:xfrm>
          <a:prstGeom prst="line">
            <a:avLst/>
          </a:prstGeom>
          <a:noFill/>
          <a:ln w="38100" cap="flat">
            <a:solidFill>
              <a:srgbClr val="FF2712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Loops</a:t>
            </a:r>
            <a:endParaRPr lang="en-US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053590"/>
            <a:ext cx="8305800" cy="2670810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2296" tIns="41148" rIns="82296" bIns="41148">
            <a:normAutofit fontScale="77500" lnSpcReduction="20000"/>
          </a:bodyPr>
          <a:lstStyle/>
          <a:p>
            <a:pPr marL="82296" indent="0">
              <a:lnSpc>
                <a:spcPts val="2070"/>
              </a:lnSpc>
              <a:buNone/>
            </a:pPr>
            <a:endParaRPr lang="en-US" sz="3600" b="1" dirty="0" smtClean="0">
              <a:solidFill>
                <a:srgbClr val="001AFB"/>
              </a:solidFill>
              <a:latin typeface="Aparajita" pitchFamily="34" charset="0"/>
              <a:cs typeface="Aparajita" pitchFamily="34" charset="0"/>
            </a:endParaRPr>
          </a:p>
          <a:p>
            <a:pPr marL="82296" indent="0">
              <a:lnSpc>
                <a:spcPts val="2070"/>
              </a:lnSpc>
              <a:buNone/>
            </a:pPr>
            <a:r>
              <a:rPr lang="en-US" sz="3600" b="1" dirty="0" err="1" smtClean="0">
                <a:solidFill>
                  <a:srgbClr val="001AFB"/>
                </a:solidFill>
                <a:latin typeface="Aparajita" pitchFamily="34" charset="0"/>
                <a:cs typeface="Aparajita" pitchFamily="34" charset="0"/>
              </a:rPr>
              <a:t>var</a:t>
            </a:r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dirty="0" err="1">
                <a:latin typeface="Aparajita" pitchFamily="34" charset="0"/>
                <a:cs typeface="Aparajita" pitchFamily="34" charset="0"/>
              </a:rPr>
              <a:t>divs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b="1" dirty="0">
                <a:solidFill>
                  <a:srgbClr val="6B7686"/>
                </a:solidFill>
                <a:latin typeface="Aparajita" pitchFamily="34" charset="0"/>
                <a:cs typeface="Aparajita" pitchFamily="34" charset="0"/>
              </a:rPr>
              <a:t>=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b="1" dirty="0" err="1">
                <a:solidFill>
                  <a:srgbClr val="6E7BDB"/>
                </a:solidFill>
                <a:latin typeface="Aparajita" pitchFamily="34" charset="0"/>
                <a:cs typeface="Aparajita" pitchFamily="34" charset="0"/>
              </a:rPr>
              <a:t>document</a:t>
            </a:r>
            <a:r>
              <a:rPr lang="en-US" sz="3600" dirty="0" err="1">
                <a:latin typeface="Aparajita" pitchFamily="34" charset="0"/>
                <a:cs typeface="Aparajita" pitchFamily="34" charset="0"/>
              </a:rPr>
              <a:t>.</a:t>
            </a:r>
            <a:r>
              <a:rPr lang="en-US" sz="3600" b="1" dirty="0" err="1">
                <a:solidFill>
                  <a:srgbClr val="3F4C71"/>
                </a:solidFill>
                <a:latin typeface="Aparajita" pitchFamily="34" charset="0"/>
                <a:cs typeface="Aparajita" pitchFamily="34" charset="0"/>
              </a:rPr>
              <a:t>getElementsByTagName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(</a:t>
            </a:r>
            <a:r>
              <a:rPr lang="en-US" sz="3600" dirty="0">
                <a:solidFill>
                  <a:srgbClr val="2C680B"/>
                </a:solidFill>
                <a:latin typeface="Aparajita" pitchFamily="34" charset="0"/>
                <a:cs typeface="Aparajita" pitchFamily="34" charset="0"/>
              </a:rPr>
              <a:t>'div'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);</a:t>
            </a:r>
          </a:p>
          <a:p>
            <a:pPr marL="82296" indent="0">
              <a:lnSpc>
                <a:spcPts val="2070"/>
              </a:lnSpc>
              <a:buClrTx/>
              <a:buNone/>
            </a:pP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3600" b="1" dirty="0">
                <a:solidFill>
                  <a:srgbClr val="001AFB"/>
                </a:solidFill>
                <a:latin typeface="Aparajita" pitchFamily="34" charset="0"/>
                <a:cs typeface="Aparajita" pitchFamily="34" charset="0"/>
              </a:rPr>
              <a:t>for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(</a:t>
            </a:r>
            <a:r>
              <a:rPr lang="en-US" sz="3600" b="1" dirty="0" err="1">
                <a:solidFill>
                  <a:srgbClr val="001AFB"/>
                </a:solidFill>
                <a:latin typeface="Aparajita" pitchFamily="34" charset="0"/>
                <a:cs typeface="Aparajita" pitchFamily="34" charset="0"/>
              </a:rPr>
              <a:t>var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b="1" dirty="0">
                <a:solidFill>
                  <a:srgbClr val="6B7686"/>
                </a:solidFill>
                <a:latin typeface="Aparajita" pitchFamily="34" charset="0"/>
                <a:cs typeface="Aparajita" pitchFamily="34" charset="0"/>
              </a:rPr>
              <a:t>=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b="1" dirty="0">
                <a:solidFill>
                  <a:srgbClr val="0015CA"/>
                </a:solidFill>
                <a:latin typeface="Aparajita" pitchFamily="34" charset="0"/>
                <a:cs typeface="Aparajita" pitchFamily="34" charset="0"/>
              </a:rPr>
              <a:t>0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; </a:t>
            </a:r>
            <a:r>
              <a:rPr lang="en-US" sz="3600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b="1" dirty="0">
                <a:solidFill>
                  <a:srgbClr val="6B7686"/>
                </a:solidFill>
                <a:latin typeface="Aparajita" pitchFamily="34" charset="0"/>
                <a:cs typeface="Aparajita" pitchFamily="34" charset="0"/>
              </a:rPr>
              <a:t>&lt;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dirty="0" err="1">
                <a:latin typeface="Aparajita" pitchFamily="34" charset="0"/>
                <a:cs typeface="Aparajita" pitchFamily="34" charset="0"/>
              </a:rPr>
              <a:t>divs.</a:t>
            </a:r>
            <a:r>
              <a:rPr lang="en-US" sz="3600" b="1" dirty="0" err="1">
                <a:solidFill>
                  <a:srgbClr val="3F9313"/>
                </a:solidFill>
                <a:latin typeface="Aparajita" pitchFamily="34" charset="0"/>
                <a:cs typeface="Aparajita" pitchFamily="34" charset="0"/>
              </a:rPr>
              <a:t>length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; </a:t>
            </a:r>
            <a:r>
              <a:rPr lang="en-US" sz="3600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3600" b="1" dirty="0">
                <a:solidFill>
                  <a:srgbClr val="6B7686"/>
                </a:solidFill>
                <a:latin typeface="Aparajita" pitchFamily="34" charset="0"/>
                <a:cs typeface="Aparajita" pitchFamily="34" charset="0"/>
              </a:rPr>
              <a:t>++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) {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3600" dirty="0">
                <a:latin typeface="Aparajita" pitchFamily="34" charset="0"/>
                <a:cs typeface="Aparajita" pitchFamily="34" charset="0"/>
              </a:rPr>
              <a:t>  </a:t>
            </a:r>
            <a:r>
              <a:rPr lang="en-US" sz="3600" i="1" dirty="0">
                <a:solidFill>
                  <a:srgbClr val="898989"/>
                </a:solidFill>
                <a:latin typeface="Aparajita" pitchFamily="34" charset="0"/>
                <a:cs typeface="Aparajita" pitchFamily="34" charset="0"/>
              </a:rPr>
              <a:t>// do something with each div individually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3600" dirty="0"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3600" dirty="0" err="1">
                <a:latin typeface="Aparajita" pitchFamily="34" charset="0"/>
                <a:cs typeface="Aparajita" pitchFamily="34" charset="0"/>
              </a:rPr>
              <a:t>divs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[</a:t>
            </a:r>
            <a:r>
              <a:rPr lang="en-US" sz="3600" dirty="0" err="1">
                <a:latin typeface="Aparajita" pitchFamily="34" charset="0"/>
                <a:cs typeface="Aparajita" pitchFamily="34" charset="0"/>
              </a:rPr>
              <a:t>i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].</a:t>
            </a:r>
            <a:r>
              <a:rPr lang="en-US" sz="3600" b="1" dirty="0" err="1">
                <a:solidFill>
                  <a:srgbClr val="3F9313"/>
                </a:solidFill>
                <a:latin typeface="Aparajita" pitchFamily="34" charset="0"/>
                <a:cs typeface="Aparajita" pitchFamily="34" charset="0"/>
              </a:rPr>
              <a:t>style</a:t>
            </a:r>
            <a:r>
              <a:rPr lang="en-US" sz="3600" dirty="0" err="1">
                <a:latin typeface="Aparajita" pitchFamily="34" charset="0"/>
                <a:cs typeface="Aparajita" pitchFamily="34" charset="0"/>
              </a:rPr>
              <a:t>.</a:t>
            </a:r>
            <a:r>
              <a:rPr lang="en-US" sz="3600" b="1" dirty="0" err="1">
                <a:solidFill>
                  <a:srgbClr val="3F9313"/>
                </a:solidFill>
                <a:latin typeface="Aparajita" pitchFamily="34" charset="0"/>
                <a:cs typeface="Aparajita" pitchFamily="34" charset="0"/>
              </a:rPr>
              <a:t>color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b="1" dirty="0">
                <a:solidFill>
                  <a:srgbClr val="6B7686"/>
                </a:solidFill>
                <a:latin typeface="Aparajita" pitchFamily="34" charset="0"/>
                <a:cs typeface="Aparajita" pitchFamily="34" charset="0"/>
              </a:rPr>
              <a:t>=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600" dirty="0">
                <a:solidFill>
                  <a:srgbClr val="2C680B"/>
                </a:solidFill>
                <a:latin typeface="Aparajita" pitchFamily="34" charset="0"/>
                <a:cs typeface="Aparajita" pitchFamily="34" charset="0"/>
              </a:rPr>
              <a:t>'red'</a:t>
            </a:r>
            <a:r>
              <a:rPr lang="en-US" sz="3600" dirty="0">
                <a:latin typeface="Aparajita" pitchFamily="34" charset="0"/>
                <a:cs typeface="Aparajita" pitchFamily="34" charset="0"/>
              </a:rPr>
              <a:t>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3600" dirty="0">
                <a:latin typeface="Aparajita" pitchFamily="34" charset="0"/>
                <a:cs typeface="Aparajita" pitchFamily="34" charset="0"/>
              </a:rPr>
              <a:t>}</a:t>
            </a:r>
          </a:p>
          <a:p>
            <a:pPr>
              <a:lnSpc>
                <a:spcPts val="2070"/>
              </a:lnSpc>
            </a:pPr>
            <a:endParaRPr lang="en-US" sz="3600" dirty="0">
              <a:latin typeface="Aparajita" pitchFamily="34" charset="0"/>
              <a:cs typeface="Aparajita" pitchFamily="34" charset="0"/>
              <a:sym typeface="Monaco" charset="0"/>
            </a:endParaRPr>
          </a:p>
          <a:p>
            <a:pPr>
              <a:lnSpc>
                <a:spcPts val="1350"/>
              </a:lnSpc>
            </a:pPr>
            <a:endParaRPr lang="en-US" sz="36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752600"/>
            <a:ext cx="8610600" cy="3810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for-in Loops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897380"/>
            <a:ext cx="8237220" cy="3874770"/>
          </a:xfrm>
          <a:ln/>
        </p:spPr>
        <p:txBody>
          <a:bodyPr lIns="82296" tIns="41148" rIns="82296" bIns="41148">
            <a:normAutofit/>
          </a:bodyPr>
          <a:lstStyle/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r>
              <a:rPr lang="en-US" b="1" dirty="0" err="1">
                <a:solidFill>
                  <a:srgbClr val="001AFB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D90B00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dad: </a:t>
            </a:r>
            <a:r>
              <a:rPr lang="en-US" dirty="0">
                <a:solidFill>
                  <a:srgbClr val="2C680B"/>
                </a:solidFill>
                <a:latin typeface="Times New Roman" pitchFamily="18" charset="0"/>
                <a:cs typeface="Times New Roman" pitchFamily="18" charset="0"/>
              </a:rPr>
              <a:t>'Karl'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mom: </a:t>
            </a:r>
            <a:r>
              <a:rPr lang="en-US" dirty="0">
                <a:solidFill>
                  <a:srgbClr val="2C680B"/>
                </a:solidFill>
                <a:latin typeface="Times New Roman" pitchFamily="18" charset="0"/>
                <a:cs typeface="Times New Roman" pitchFamily="18" charset="0"/>
              </a:rPr>
              <a:t>'Sara'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son: </a:t>
            </a:r>
            <a:r>
              <a:rPr lang="en-US" dirty="0">
                <a:solidFill>
                  <a:srgbClr val="2C680B"/>
                </a:solidFill>
                <a:latin typeface="Times New Roman" pitchFamily="18" charset="0"/>
                <a:cs typeface="Times New Roman" pitchFamily="18" charset="0"/>
              </a:rPr>
              <a:t>'Benjamin'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daughter: </a:t>
            </a:r>
            <a:r>
              <a:rPr lang="en-US" dirty="0">
                <a:solidFill>
                  <a:srgbClr val="2C680B"/>
                </a:solidFill>
                <a:latin typeface="Times New Roman" pitchFamily="18" charset="0"/>
                <a:cs typeface="Times New Roman" pitchFamily="18" charset="0"/>
              </a:rPr>
              <a:t>'Lucia'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r>
              <a:rPr lang="en-US" b="1" dirty="0">
                <a:solidFill>
                  <a:srgbClr val="001AF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rgbClr val="001AFB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D90B00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family) {</a:t>
            </a: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rgbClr val="3F4C71"/>
                </a:solidFill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2C680B"/>
                </a:solidFill>
                <a:latin typeface="Times New Roman" pitchFamily="18" charset="0"/>
                <a:cs typeface="Times New Roman" pitchFamily="18" charset="0"/>
              </a:rPr>
              <a:t>'The '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person </a:t>
            </a:r>
            <a:r>
              <a:rPr lang="en-US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2C680B"/>
                </a:solidFill>
                <a:latin typeface="Times New Roman" pitchFamily="18" charset="0"/>
                <a:cs typeface="Times New Roman" pitchFamily="18" charset="0"/>
              </a:rPr>
              <a:t>' is '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family[person]);</a:t>
            </a: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82296" indent="0">
              <a:lnSpc>
                <a:spcPts val="2070"/>
              </a:lnSpc>
              <a:buNone/>
              <a:tabLst>
                <a:tab pos="30861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  <a:sym typeface="Monaco" charset="0"/>
            </a:endParaRPr>
          </a:p>
          <a:p>
            <a:pPr marL="82296" indent="0">
              <a:lnSpc>
                <a:spcPts val="1350"/>
              </a:lnSpc>
              <a:buNone/>
              <a:tabLst>
                <a:tab pos="30861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3" name="Rectangle 3"/>
          <p:cNvSpPr>
            <a:spLocks/>
          </p:cNvSpPr>
          <p:nvPr/>
        </p:nvSpPr>
        <p:spPr bwMode="auto">
          <a:xfrm>
            <a:off x="5257800" y="25146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200" dirty="0">
                <a:solidFill>
                  <a:srgbClr val="D90B00"/>
                </a:solidFill>
                <a:ea typeface="ＭＳ Ｐゴシック" charset="0"/>
                <a:cs typeface="Gill Sans" charset="0"/>
                <a:sym typeface="Gill Sans" charset="0"/>
              </a:rPr>
              <a:t>This is your variable, so it can be anything!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 rot="10800000" flipH="1">
            <a:off x="2667001" y="3378042"/>
            <a:ext cx="2537460" cy="1041558"/>
          </a:xfrm>
          <a:prstGeom prst="line">
            <a:avLst/>
          </a:prstGeom>
          <a:noFill/>
          <a:ln w="38100" cap="flat">
            <a:solidFill>
              <a:srgbClr val="FF2712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219200"/>
            <a:ext cx="8077200" cy="441960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while and do-while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620000" cy="4495800"/>
          </a:xfrm>
          <a:ln/>
        </p:spPr>
        <p:txBody>
          <a:bodyPr lIns="82296" tIns="41148" rIns="82296" bIns="41148">
            <a:noAutofit/>
          </a:bodyPr>
          <a:lstStyle/>
          <a:p>
            <a:pPr marL="82296" indent="0">
              <a:lnSpc>
                <a:spcPts val="2070"/>
              </a:lnSpc>
              <a:buNone/>
            </a:pPr>
            <a:r>
              <a:rPr lang="en-US" sz="2800" b="1" dirty="0" err="1">
                <a:solidFill>
                  <a:srgbClr val="001AFB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6B7686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15CA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 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b="1" dirty="0">
                <a:solidFill>
                  <a:srgbClr val="001AFB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6B7686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15CA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dirty="0">
                <a:solidFill>
                  <a:srgbClr val="3F4C71"/>
                </a:solidFill>
                <a:latin typeface="Arial" pitchFamily="34" charset="0"/>
                <a:cs typeface="Arial" pitchFamily="34" charset="0"/>
              </a:rPr>
              <a:t>alert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>
                <a:solidFill>
                  <a:srgbClr val="6B7686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82296" indent="0">
              <a:lnSpc>
                <a:spcPts val="207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82296" indent="0">
              <a:lnSpc>
                <a:spcPts val="2070"/>
              </a:lnSpc>
              <a:buNone/>
            </a:pPr>
            <a:r>
              <a:rPr lang="en-US" sz="2800" b="1" dirty="0" err="1">
                <a:solidFill>
                  <a:srgbClr val="001AFB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j </a:t>
            </a:r>
            <a:r>
              <a:rPr lang="en-US" sz="2800" b="1" dirty="0">
                <a:solidFill>
                  <a:srgbClr val="6B7686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15CA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i="1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// code block always executed at least once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b="1" dirty="0">
                <a:solidFill>
                  <a:srgbClr val="001AFB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dirty="0">
                <a:solidFill>
                  <a:srgbClr val="3F4C71"/>
                </a:solidFill>
                <a:latin typeface="Arial" pitchFamily="34" charset="0"/>
                <a:cs typeface="Arial" pitchFamily="34" charset="0"/>
              </a:rPr>
              <a:t>alert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(j);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j</a:t>
            </a:r>
            <a:r>
              <a:rPr lang="en-US" sz="2800" b="1" dirty="0">
                <a:solidFill>
                  <a:srgbClr val="6B7686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} </a:t>
            </a:r>
            <a:r>
              <a:rPr lang="en-US" sz="2800" b="1" dirty="0">
                <a:solidFill>
                  <a:srgbClr val="001AFB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(j </a:t>
            </a:r>
            <a:r>
              <a:rPr lang="en-US" sz="2800" b="1" dirty="0">
                <a:solidFill>
                  <a:srgbClr val="6B7686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15CA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85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Objects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8153400" cy="3200400"/>
          </a:xfrm>
          <a:ln/>
        </p:spPr>
        <p:txBody>
          <a:bodyPr lIns="82296" tIns="41148" rIns="82296" bIns="41148">
            <a:noAutofit/>
          </a:bodyPr>
          <a:lstStyle/>
          <a:p>
            <a:pPr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Objects are objects : 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{ }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Arrays are objects : 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[ ]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even Functions are objects : 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function( ) { }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>
              <a:buClrTx/>
            </a:pPr>
            <a:r>
              <a:rPr lang="en-US" sz="2400" dirty="0" err="1">
                <a:latin typeface="Aparajita" pitchFamily="34" charset="0"/>
                <a:cs typeface="Aparajita" pitchFamily="34" charset="0"/>
              </a:rPr>
              <a:t>jQuery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is an object</a:t>
            </a:r>
          </a:p>
          <a:p>
            <a:pPr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Numbers, strings, and </a:t>
            </a:r>
            <a:r>
              <a:rPr lang="en-US" sz="2400" dirty="0" err="1">
                <a:latin typeface="Aparajita" pitchFamily="34" charset="0"/>
                <a:cs typeface="Aparajita" pitchFamily="34" charset="0"/>
              </a:rPr>
              <a:t>booleans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(true/false) are primitive data types, but they have object wrappers.</a:t>
            </a:r>
          </a:p>
        </p:txBody>
      </p:sp>
      <p:sp>
        <p:nvSpPr>
          <p:cNvPr id="92163" name="Rectangle 3"/>
          <p:cNvSpPr>
            <a:spLocks/>
          </p:cNvSpPr>
          <p:nvPr/>
        </p:nvSpPr>
        <p:spPr bwMode="auto">
          <a:xfrm>
            <a:off x="304800" y="1301115"/>
            <a:ext cx="88392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  <a:sym typeface="Gill Sans" charset="0"/>
              </a:rPr>
              <a:t>In JavaScript, everything is an object.  Well, almost everything.</a:t>
            </a:r>
          </a:p>
        </p:txBody>
      </p:sp>
    </p:spTree>
    <p:extLst>
      <p:ext uri="{BB962C8B-B14F-4D97-AF65-F5344CB8AC3E}">
        <p14:creationId xmlns:p14="http://schemas.microsoft.com/office/powerpoint/2010/main" val="8671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Global Object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280410"/>
            <a:ext cx="7349490" cy="2434590"/>
          </a:xfrm>
          <a:ln/>
        </p:spPr>
        <p:txBody>
          <a:bodyPr lIns="82296" tIns="41148" rIns="82296" bIns="41148">
            <a:normAutofit fontScale="77500" lnSpcReduction="20000"/>
          </a:bodyPr>
          <a:lstStyle/>
          <a:p>
            <a:pPr marL="1068388">
              <a:lnSpc>
                <a:spcPct val="120000"/>
              </a:lnSpc>
              <a:buClrTx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location</a:t>
            </a:r>
          </a:p>
          <a:p>
            <a:pPr marL="1068388">
              <a:lnSpc>
                <a:spcPct val="120000"/>
              </a:lnSpc>
              <a:buClrTx/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parseInt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();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parseFloat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()</a:t>
            </a:r>
          </a:p>
          <a:p>
            <a:pPr marL="1068388">
              <a:lnSpc>
                <a:spcPct val="120000"/>
              </a:lnSpc>
              <a:buClrTx/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isNaN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()</a:t>
            </a:r>
          </a:p>
          <a:p>
            <a:pPr marL="1068388">
              <a:lnSpc>
                <a:spcPct val="120000"/>
              </a:lnSpc>
              <a:buClrTx/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encodeURI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();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decodeURI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()</a:t>
            </a:r>
          </a:p>
          <a:p>
            <a:pPr marL="1068388">
              <a:lnSpc>
                <a:spcPct val="120000"/>
              </a:lnSpc>
              <a:buClrTx/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setTimeout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();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clearTimeout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()</a:t>
            </a:r>
          </a:p>
          <a:p>
            <a:pPr marL="1068388">
              <a:lnSpc>
                <a:spcPct val="120000"/>
              </a:lnSpc>
              <a:buClrTx/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setInterval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();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clearInterval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Courier" charset="0"/>
              </a:rPr>
              <a:t>()</a:t>
            </a:r>
          </a:p>
        </p:txBody>
      </p:sp>
      <p:sp>
        <p:nvSpPr>
          <p:cNvPr id="93187" name="Rectangle 3"/>
          <p:cNvSpPr>
            <a:spLocks/>
          </p:cNvSpPr>
          <p:nvPr/>
        </p:nvSpPr>
        <p:spPr bwMode="auto">
          <a:xfrm>
            <a:off x="381000" y="914400"/>
            <a:ext cx="8763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  <a:sym typeface="Gill Sans" charset="0"/>
              </a:rPr>
              <a:t>In the browser environment, the global object is </a:t>
            </a:r>
            <a:r>
              <a:rPr lang="en-US" sz="2400" b="1" dirty="0">
                <a:solidFill>
                  <a:srgbClr val="0070C0"/>
                </a:solidFill>
                <a:latin typeface="Aparajita" pitchFamily="34" charset="0"/>
                <a:ea typeface="ＭＳ Ｐゴシック" charset="0"/>
                <a:cs typeface="Aparajita" pitchFamily="34" charset="0"/>
                <a:sym typeface="Gill Sans" charset="0"/>
              </a:rPr>
              <a:t>window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  <a:sym typeface="Gill Sans" charset="0"/>
              </a:rPr>
              <a:t>It collects all functions and variables that are global in scope.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  <a:sym typeface="Gill Sans" charset="0"/>
              </a:rPr>
              <a:t>Usually implied</a:t>
            </a:r>
            <a:r>
              <a:rPr lang="en-US" sz="2400" dirty="0" smtClean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  <a:sym typeface="Gill Sans" charset="0"/>
              </a:rPr>
              <a:t>.</a:t>
            </a:r>
            <a:endParaRPr lang="en-US" sz="2400" dirty="0">
              <a:solidFill>
                <a:schemeClr val="tx1"/>
              </a:solidFill>
              <a:latin typeface="Aparajita" pitchFamily="34" charset="0"/>
              <a:ea typeface="ＭＳ Ｐゴシック" charset="0"/>
              <a:cs typeface="Aparajita" pitchFamily="34" charset="0"/>
              <a:sym typeface="Gill Sans" charset="0"/>
            </a:endParaRPr>
          </a:p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  <a:sym typeface="Gill Sans" charset="0"/>
              </a:rPr>
              <a:t>Comes with some useful properties and methods:</a:t>
            </a:r>
          </a:p>
        </p:txBody>
      </p:sp>
    </p:spTree>
    <p:extLst>
      <p:ext uri="{BB962C8B-B14F-4D97-AF65-F5344CB8AC3E}">
        <p14:creationId xmlns:p14="http://schemas.microsoft.com/office/powerpoint/2010/main" val="13952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b="1" dirty="0" err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?</a:t>
            </a:r>
            <a:endParaRPr lang="en-US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924800" cy="3992563"/>
          </a:xfrm>
        </p:spPr>
        <p:txBody>
          <a:bodyPr>
            <a:normAutofit/>
          </a:bodyPr>
          <a:lstStyle/>
          <a:p>
            <a:pPr marL="630238" indent="-614363" algn="just">
              <a:buFont typeface="Wingdings" pitchFamily="2" charset="2"/>
              <a:buChar char="q"/>
              <a:tabLst>
                <a:tab pos="803275" algn="l"/>
              </a:tabLst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jQuery is a fast and concise JavaScript Library that simplifies HTML document traversing, event handling,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animating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and Ajax interactions for rapid web development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. (jQuery.com)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058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2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Date Object</a:t>
            </a:r>
          </a:p>
        </p:txBody>
      </p:sp>
      <p:sp>
        <p:nvSpPr>
          <p:cNvPr id="94210" name="Rectangle 2"/>
          <p:cNvSpPr>
            <a:spLocks/>
          </p:cNvSpPr>
          <p:nvPr/>
        </p:nvSpPr>
        <p:spPr bwMode="auto">
          <a:xfrm>
            <a:off x="609599" y="1913573"/>
            <a:ext cx="8534401" cy="410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ts val="2520"/>
              </a:lnSpc>
            </a:pPr>
            <a:r>
              <a:rPr lang="en-US" sz="2400" b="1" dirty="0" err="1">
                <a:solidFill>
                  <a:srgbClr val="0000FF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rgbClr val="287185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now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</a:t>
            </a:r>
            <a:r>
              <a:rPr lang="en-US" sz="2400" u="sng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Date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(); </a:t>
            </a:r>
            <a:r>
              <a:rPr lang="en-US" sz="2400" i="1" dirty="0">
                <a:solidFill>
                  <a:srgbClr val="767676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// current date and time</a:t>
            </a:r>
          </a:p>
          <a:p>
            <a:pPr>
              <a:lnSpc>
                <a:spcPts val="2520"/>
              </a:lnSpc>
            </a:pPr>
            <a:r>
              <a:rPr lang="en-US" sz="2400" b="1" dirty="0" err="1">
                <a:solidFill>
                  <a:srgbClr val="0000FF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</a:t>
            </a:r>
            <a:r>
              <a:rPr lang="en-US" sz="2400" dirty="0">
                <a:solidFill>
                  <a:srgbClr val="287185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then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</a:t>
            </a:r>
            <a:r>
              <a:rPr lang="en-US" sz="2400" u="sng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Date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(</a:t>
            </a:r>
            <a:r>
              <a:rPr lang="en-US" sz="2400" dirty="0">
                <a:solidFill>
                  <a:srgbClr val="105A00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'08/12/2000 14:00'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);</a:t>
            </a:r>
          </a:p>
          <a:p>
            <a:pPr>
              <a:lnSpc>
                <a:spcPts val="2520"/>
              </a:lnSpc>
            </a:pPr>
            <a:endParaRPr lang="en-US" sz="2400" dirty="0">
              <a:solidFill>
                <a:schemeClr val="tx1"/>
              </a:solidFill>
              <a:latin typeface="Aparajita" pitchFamily="34" charset="0"/>
              <a:ea typeface="ＭＳ Ｐゴシック" charset="0"/>
              <a:cs typeface="Aparajita" pitchFamily="34" charset="0"/>
            </a:endParaRPr>
          </a:p>
          <a:p>
            <a:pPr>
              <a:lnSpc>
                <a:spcPts val="2520"/>
              </a:lnSpc>
            </a:pPr>
            <a:r>
              <a:rPr lang="en-US" sz="2400" dirty="0" err="1">
                <a:solidFill>
                  <a:srgbClr val="287185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console</a:t>
            </a:r>
            <a:r>
              <a:rPr lang="en-US" sz="2400" dirty="0" err="1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.</a:t>
            </a:r>
            <a:r>
              <a:rPr lang="en-US" sz="2400" b="1" dirty="0" err="1">
                <a:solidFill>
                  <a:srgbClr val="2D3962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log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( </a:t>
            </a:r>
            <a:r>
              <a:rPr lang="en-US" sz="2400" dirty="0" err="1">
                <a:solidFill>
                  <a:srgbClr val="287185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then</a:t>
            </a:r>
            <a:r>
              <a:rPr lang="en-US" sz="2400" dirty="0" err="1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.</a:t>
            </a:r>
            <a:r>
              <a:rPr lang="en-US" sz="2400" b="1" dirty="0" err="1">
                <a:solidFill>
                  <a:srgbClr val="2D3962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getTime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() ); </a:t>
            </a:r>
            <a:r>
              <a:rPr lang="en-US" sz="2400" i="1" dirty="0">
                <a:solidFill>
                  <a:srgbClr val="767676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// 966103200000</a:t>
            </a:r>
          </a:p>
          <a:p>
            <a:pPr>
              <a:lnSpc>
                <a:spcPts val="2520"/>
              </a:lnSpc>
            </a:pPr>
            <a:endParaRPr lang="en-US" sz="2400" dirty="0">
              <a:solidFill>
                <a:srgbClr val="2D3962"/>
              </a:solidFill>
              <a:latin typeface="Aparajita" pitchFamily="34" charset="0"/>
              <a:ea typeface="ＭＳ Ｐゴシック" charset="0"/>
              <a:cs typeface="Aparajita" pitchFamily="34" charset="0"/>
            </a:endParaRPr>
          </a:p>
          <a:p>
            <a:pPr>
              <a:lnSpc>
                <a:spcPts val="2520"/>
              </a:lnSpc>
            </a:pPr>
            <a:r>
              <a:rPr lang="en-US" sz="2400" dirty="0" err="1">
                <a:solidFill>
                  <a:srgbClr val="287185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console</a:t>
            </a:r>
            <a:r>
              <a:rPr lang="en-US" sz="2400" dirty="0" err="1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.</a:t>
            </a:r>
            <a:r>
              <a:rPr lang="en-US" sz="2400" b="1" dirty="0" err="1">
                <a:solidFill>
                  <a:srgbClr val="2D3962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log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( </a:t>
            </a:r>
            <a:r>
              <a:rPr lang="en-US" sz="2400" dirty="0" err="1">
                <a:solidFill>
                  <a:srgbClr val="287185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then</a:t>
            </a:r>
            <a:r>
              <a:rPr lang="en-US" sz="2400" dirty="0" err="1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.</a:t>
            </a:r>
            <a:r>
              <a:rPr lang="en-US" sz="2400" b="1" dirty="0" err="1">
                <a:solidFill>
                  <a:srgbClr val="2D3962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toString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() );</a:t>
            </a:r>
          </a:p>
          <a:p>
            <a:pPr>
              <a:lnSpc>
                <a:spcPts val="2520"/>
              </a:lnSpc>
            </a:pP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 </a:t>
            </a:r>
            <a:r>
              <a:rPr lang="en-US" sz="2400" i="1" dirty="0">
                <a:solidFill>
                  <a:srgbClr val="767676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// Sat Aug 12 2000 14:00:00 GMT-0400 (EDT)</a:t>
            </a:r>
          </a:p>
          <a:p>
            <a:pPr>
              <a:lnSpc>
                <a:spcPts val="2520"/>
              </a:lnSpc>
            </a:pPr>
            <a:endParaRPr lang="en-US" sz="2400" i="1" dirty="0">
              <a:solidFill>
                <a:srgbClr val="767676"/>
              </a:solidFill>
              <a:latin typeface="Aparajita" pitchFamily="34" charset="0"/>
              <a:ea typeface="ＭＳ Ｐゴシック" charset="0"/>
              <a:cs typeface="Aparajita" pitchFamily="34" charset="0"/>
            </a:endParaRPr>
          </a:p>
          <a:p>
            <a:pPr>
              <a:lnSpc>
                <a:spcPts val="2520"/>
              </a:lnSpc>
            </a:pPr>
            <a:r>
              <a:rPr lang="en-US" sz="2400" dirty="0" err="1">
                <a:solidFill>
                  <a:srgbClr val="287185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console</a:t>
            </a:r>
            <a:r>
              <a:rPr lang="en-US" sz="2400" dirty="0" err="1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.</a:t>
            </a:r>
            <a:r>
              <a:rPr lang="en-US" sz="2400" b="1" dirty="0" err="1">
                <a:solidFill>
                  <a:srgbClr val="2D3962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log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( </a:t>
            </a:r>
            <a:r>
              <a:rPr lang="en-US" sz="2400" dirty="0" err="1">
                <a:solidFill>
                  <a:srgbClr val="287185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then</a:t>
            </a:r>
            <a:r>
              <a:rPr lang="en-US" sz="2400" dirty="0" err="1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.</a:t>
            </a:r>
            <a:r>
              <a:rPr lang="en-US" sz="2400" b="1" dirty="0" err="1">
                <a:solidFill>
                  <a:srgbClr val="2D3962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getMonth</a:t>
            </a:r>
            <a:r>
              <a:rPr lang="en-US" sz="2400" dirty="0">
                <a:solidFill>
                  <a:schemeClr val="tx1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() ); </a:t>
            </a:r>
            <a:r>
              <a:rPr lang="en-US" sz="2400" i="1" dirty="0">
                <a:solidFill>
                  <a:srgbClr val="767676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// </a:t>
            </a:r>
            <a:r>
              <a:rPr lang="en-US" sz="2400" b="1" i="1" dirty="0">
                <a:solidFill>
                  <a:srgbClr val="D90B00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7</a:t>
            </a:r>
            <a:r>
              <a:rPr lang="en-US" sz="2400" i="1" dirty="0">
                <a:solidFill>
                  <a:srgbClr val="767676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 !!!!</a:t>
            </a:r>
            <a:endParaRPr lang="en-US" sz="2400" dirty="0">
              <a:solidFill>
                <a:schemeClr val="tx1"/>
              </a:solidFill>
              <a:latin typeface="Aparajita" pitchFamily="34" charset="0"/>
              <a:ea typeface="ＭＳ Ｐゴシック" charset="0"/>
              <a:cs typeface="Aparajita" pitchFamily="34" charset="0"/>
            </a:endParaRPr>
          </a:p>
          <a:p>
            <a:pPr>
              <a:lnSpc>
                <a:spcPts val="2520"/>
              </a:lnSpc>
              <a:spcBef>
                <a:spcPts val="900"/>
              </a:spcBef>
            </a:pPr>
            <a:endParaRPr lang="en-US" sz="2400" dirty="0">
              <a:latin typeface="Aparajita" pitchFamily="34" charset="0"/>
              <a:ea typeface="ＭＳ Ｐゴシック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6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Basics: Functions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839200" cy="434340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2296" tIns="41148" rIns="82296" bIns="41148">
            <a:noAutofit/>
          </a:bodyPr>
          <a:lstStyle/>
          <a:p>
            <a:pPr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Functions allow you to 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define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a block of code, name that block, and then 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call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it later as many times as you want.</a:t>
            </a:r>
          </a:p>
          <a:p>
            <a:pPr lvl="1">
              <a:spcBef>
                <a:spcPts val="1125"/>
              </a:spcBef>
              <a:buClrTx/>
            </a:pPr>
            <a:r>
              <a:rPr lang="en-US" sz="2400" b="1" dirty="0">
                <a:latin typeface="Aparajita" pitchFamily="34" charset="0"/>
                <a:cs typeface="Aparajita" pitchFamily="34" charset="0"/>
              </a:rPr>
              <a:t>function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err="1">
                <a:latin typeface="Aparajita" pitchFamily="34" charset="0"/>
                <a:cs typeface="Aparajita" pitchFamily="34" charset="0"/>
              </a:rPr>
              <a:t>myFunction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( ) { </a:t>
            </a:r>
            <a:r>
              <a:rPr lang="en-US" sz="2400" dirty="0">
                <a:solidFill>
                  <a:srgbClr val="898989"/>
                </a:solidFill>
                <a:latin typeface="Aparajita" pitchFamily="34" charset="0"/>
                <a:cs typeface="Aparajita" pitchFamily="34" charset="0"/>
              </a:rPr>
              <a:t>/* code goes here */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} </a:t>
            </a:r>
            <a:r>
              <a:rPr lang="en-US" sz="2400" dirty="0">
                <a:solidFill>
                  <a:srgbClr val="898989"/>
                </a:solidFill>
                <a:latin typeface="Aparajita" pitchFamily="34" charset="0"/>
                <a:cs typeface="Aparajita" pitchFamily="34" charset="0"/>
              </a:rPr>
              <a:t>// defining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lvl="1">
              <a:spcBef>
                <a:spcPts val="1125"/>
              </a:spcBef>
              <a:buClrTx/>
            </a:pPr>
            <a:r>
              <a:rPr lang="en-US" sz="2400" b="1" dirty="0" err="1">
                <a:latin typeface="Aparajita" pitchFamily="34" charset="0"/>
                <a:cs typeface="Aparajita" pitchFamily="34" charset="0"/>
              </a:rPr>
              <a:t>myFunction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( ) </a:t>
            </a:r>
            <a:r>
              <a:rPr lang="en-US" sz="2400" dirty="0">
                <a:solidFill>
                  <a:srgbClr val="898989"/>
                </a:solidFill>
                <a:latin typeface="Aparajita" pitchFamily="34" charset="0"/>
                <a:cs typeface="Aparajita" pitchFamily="34" charset="0"/>
              </a:rPr>
              <a:t>// calling the function </a:t>
            </a:r>
            <a:r>
              <a:rPr lang="en-US" sz="2400" i="1" dirty="0" err="1">
                <a:solidFill>
                  <a:srgbClr val="898989"/>
                </a:solidFill>
                <a:latin typeface="Aparajita" pitchFamily="34" charset="0"/>
                <a:cs typeface="Aparajita" pitchFamily="34" charset="0"/>
              </a:rPr>
              <a:t>myFunction</a:t>
            </a:r>
            <a:endParaRPr lang="en-US" sz="2400" dirty="0">
              <a:solidFill>
                <a:srgbClr val="898989"/>
              </a:solidFill>
              <a:latin typeface="Aparajita" pitchFamily="34" charset="0"/>
              <a:cs typeface="Aparajita" pitchFamily="34" charset="0"/>
            </a:endParaRPr>
          </a:p>
          <a:p>
            <a:pPr>
              <a:spcBef>
                <a:spcPts val="1125"/>
              </a:spcBef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You can define functions with 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parameters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</a:t>
            </a:r>
          </a:p>
          <a:p>
            <a:pPr lvl="1">
              <a:spcBef>
                <a:spcPts val="1125"/>
              </a:spcBef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function </a:t>
            </a:r>
            <a:r>
              <a:rPr lang="en-US" sz="2400" dirty="0" err="1">
                <a:latin typeface="Aparajita" pitchFamily="34" charset="0"/>
                <a:cs typeface="Aparajita" pitchFamily="34" charset="0"/>
              </a:rPr>
              <a:t>myFunction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(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param1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, 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param2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) { </a:t>
            </a:r>
            <a:r>
              <a:rPr lang="en-US" sz="2400" dirty="0">
                <a:solidFill>
                  <a:srgbClr val="898989"/>
                </a:solidFill>
                <a:latin typeface="Aparajita" pitchFamily="34" charset="0"/>
                <a:cs typeface="Aparajita" pitchFamily="34" charset="0"/>
              </a:rPr>
              <a:t>/* code goes here */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}</a:t>
            </a:r>
          </a:p>
          <a:p>
            <a:pPr>
              <a:spcBef>
                <a:spcPts val="1125"/>
              </a:spcBef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You can call functions with 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arguments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:</a:t>
            </a:r>
          </a:p>
          <a:p>
            <a:pPr lvl="1">
              <a:spcBef>
                <a:spcPts val="1125"/>
              </a:spcBef>
              <a:buClrTx/>
            </a:pPr>
            <a:r>
              <a:rPr lang="en-US" sz="2400" dirty="0" err="1">
                <a:latin typeface="Aparajita" pitchFamily="34" charset="0"/>
                <a:cs typeface="Aparajita" pitchFamily="34" charset="0"/>
              </a:rPr>
              <a:t>myFunction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(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'one'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, </a:t>
            </a:r>
            <a:r>
              <a:rPr lang="en-US" sz="2400" b="1" dirty="0">
                <a:latin typeface="Aparajita" pitchFamily="34" charset="0"/>
                <a:cs typeface="Aparajita" pitchFamily="34" charset="0"/>
              </a:rPr>
              <a:t>'two'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)</a:t>
            </a:r>
          </a:p>
        </p:txBody>
      </p:sp>
      <p:sp>
        <p:nvSpPr>
          <p:cNvPr id="74755" name="Rectangle 3"/>
          <p:cNvSpPr>
            <a:spLocks/>
          </p:cNvSpPr>
          <p:nvPr/>
        </p:nvSpPr>
        <p:spPr bwMode="auto">
          <a:xfrm>
            <a:off x="228600" y="1066800"/>
            <a:ext cx="77328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In JavaScript, you can also work with </a:t>
            </a:r>
            <a:r>
              <a:rPr lang="en-US" sz="2800" b="1" i="1" dirty="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functions:</a:t>
            </a:r>
          </a:p>
        </p:txBody>
      </p:sp>
    </p:spTree>
    <p:extLst>
      <p:ext uri="{BB962C8B-B14F-4D97-AF65-F5344CB8AC3E}">
        <p14:creationId xmlns:p14="http://schemas.microsoft.com/office/powerpoint/2010/main" val="11460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600200"/>
            <a:ext cx="48006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6477000" cy="3352800"/>
          </a:xfrm>
          <a:ln/>
        </p:spPr>
        <p:txBody>
          <a:bodyPr lIns="82296" tIns="41148" rIns="82296" bIns="41148">
            <a:noAutofit/>
          </a:bodyPr>
          <a:lstStyle/>
          <a:p>
            <a:pPr marL="82296" indent="0">
              <a:lnSpc>
                <a:spcPct val="70000"/>
              </a:lnSpc>
              <a:buNone/>
            </a:pPr>
            <a:r>
              <a:rPr lang="en-US" sz="2800" i="1" dirty="0">
                <a:solidFill>
                  <a:srgbClr val="898989"/>
                </a:solidFill>
              </a:rPr>
              <a:t>// define a function</a:t>
            </a:r>
          </a:p>
          <a:p>
            <a:pPr marL="82296" indent="0">
              <a:lnSpc>
                <a:spcPct val="70000"/>
              </a:lnSpc>
              <a:buNone/>
            </a:pPr>
            <a:r>
              <a:rPr lang="en-US" sz="2800" b="1" dirty="0">
                <a:solidFill>
                  <a:srgbClr val="001AFB"/>
                </a:solidFill>
                <a:cs typeface="Courier" charset="0"/>
              </a:rPr>
              <a:t>function</a:t>
            </a:r>
            <a:r>
              <a:rPr lang="en-US" sz="2800" dirty="0">
                <a:cs typeface="Courier" charset="0"/>
              </a:rPr>
              <a:t> </a:t>
            </a:r>
            <a:r>
              <a:rPr lang="en-US" sz="2800" b="1" dirty="0" err="1">
                <a:solidFill>
                  <a:srgbClr val="00119F"/>
                </a:solidFill>
                <a:cs typeface="Courier" charset="0"/>
              </a:rPr>
              <a:t>doSomething</a:t>
            </a:r>
            <a:r>
              <a:rPr lang="en-US" sz="2800" dirty="0">
                <a:cs typeface="Courier" charset="0"/>
              </a:rPr>
              <a:t>() {</a:t>
            </a: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r>
              <a:rPr lang="en-US" sz="2800" dirty="0">
                <a:cs typeface="Courier" charset="0"/>
              </a:rPr>
              <a:t>  </a:t>
            </a:r>
            <a:r>
              <a:rPr lang="en-US" sz="2800" b="1" dirty="0">
                <a:solidFill>
                  <a:srgbClr val="3F4C71"/>
                </a:solidFill>
                <a:cs typeface="Courier" charset="0"/>
              </a:rPr>
              <a:t>alert</a:t>
            </a:r>
            <a:r>
              <a:rPr lang="en-US" sz="2800" dirty="0">
                <a:cs typeface="Courier" charset="0"/>
              </a:rPr>
              <a:t>(</a:t>
            </a:r>
            <a:r>
              <a:rPr lang="en-US" sz="2800" dirty="0">
                <a:solidFill>
                  <a:srgbClr val="2C680B"/>
                </a:solidFill>
                <a:cs typeface="Courier" charset="0"/>
              </a:rPr>
              <a:t>'I am something'</a:t>
            </a:r>
            <a:r>
              <a:rPr lang="en-US" sz="2800" dirty="0">
                <a:cs typeface="Courier" charset="0"/>
              </a:rPr>
              <a:t>);</a:t>
            </a: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r>
              <a:rPr lang="en-US" sz="2800" dirty="0" smtClean="0">
                <a:cs typeface="Courier" charset="0"/>
              </a:rPr>
              <a:t>}</a:t>
            </a: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r>
              <a:rPr lang="en-US" sz="2800" i="1" dirty="0">
                <a:solidFill>
                  <a:srgbClr val="898989"/>
                </a:solidFill>
                <a:cs typeface="Courier" charset="0"/>
              </a:rPr>
              <a:t>// call the function</a:t>
            </a:r>
            <a:endParaRPr lang="en-US" sz="2800" i="1" dirty="0">
              <a:solidFill>
                <a:srgbClr val="898989"/>
              </a:solidFill>
            </a:endParaRPr>
          </a:p>
          <a:p>
            <a:pPr marL="82296" indent="0">
              <a:lnSpc>
                <a:spcPct val="70000"/>
              </a:lnSpc>
              <a:buNone/>
            </a:pPr>
            <a:r>
              <a:rPr lang="en-US" sz="2800" dirty="0" err="1">
                <a:cs typeface="Courier" charset="0"/>
              </a:rPr>
              <a:t>doSomething</a:t>
            </a:r>
            <a:r>
              <a:rPr lang="en-US" sz="2800" dirty="0">
                <a:cs typeface="Courier" charset="0"/>
              </a:rPr>
              <a:t>();</a:t>
            </a: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90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447800"/>
            <a:ext cx="5105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1752600"/>
            <a:ext cx="6477000" cy="3505200"/>
          </a:xfrm>
          <a:ln/>
        </p:spPr>
        <p:txBody>
          <a:bodyPr lIns="82296" tIns="41148" rIns="82296" bIns="41148">
            <a:normAutofit/>
          </a:bodyPr>
          <a:lstStyle/>
          <a:p>
            <a:pPr marL="82296" indent="0">
              <a:lnSpc>
                <a:spcPct val="70000"/>
              </a:lnSpc>
              <a:buNone/>
            </a:pPr>
            <a:r>
              <a:rPr lang="en-US" sz="2800" i="1" dirty="0">
                <a:solidFill>
                  <a:srgbClr val="898989"/>
                </a:solidFill>
              </a:rPr>
              <a:t>// define a function</a:t>
            </a:r>
          </a:p>
          <a:p>
            <a:pPr marL="82296" indent="0">
              <a:lnSpc>
                <a:spcPct val="70000"/>
              </a:lnSpc>
              <a:buNone/>
            </a:pPr>
            <a:r>
              <a:rPr lang="en-US" sz="2800" b="1" dirty="0">
                <a:solidFill>
                  <a:srgbClr val="001AFB"/>
                </a:solidFill>
                <a:cs typeface="Courier" charset="0"/>
              </a:rPr>
              <a:t>function</a:t>
            </a:r>
            <a:r>
              <a:rPr lang="en-US" sz="2800" dirty="0">
                <a:cs typeface="Courier" charset="0"/>
              </a:rPr>
              <a:t> </a:t>
            </a:r>
            <a:r>
              <a:rPr lang="en-US" sz="2800" b="1" dirty="0" err="1">
                <a:solidFill>
                  <a:srgbClr val="00119F"/>
                </a:solidFill>
                <a:cs typeface="Courier" charset="0"/>
              </a:rPr>
              <a:t>sumThing</a:t>
            </a:r>
            <a:r>
              <a:rPr lang="en-US" sz="2800" dirty="0">
                <a:cs typeface="Courier" charset="0"/>
              </a:rPr>
              <a:t>(</a:t>
            </a:r>
            <a:r>
              <a:rPr lang="en-US" sz="2800" i="1" dirty="0">
                <a:cs typeface="Courier" charset="0"/>
              </a:rPr>
              <a:t>a, b</a:t>
            </a:r>
            <a:r>
              <a:rPr lang="en-US" sz="2800" dirty="0">
                <a:cs typeface="Courier" charset="0"/>
              </a:rPr>
              <a:t>) {</a:t>
            </a: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r>
              <a:rPr lang="en-US" sz="2800" dirty="0">
                <a:cs typeface="Courier" charset="0"/>
              </a:rPr>
              <a:t>  </a:t>
            </a:r>
            <a:r>
              <a:rPr lang="en-US" sz="2800" b="1" dirty="0">
                <a:solidFill>
                  <a:srgbClr val="001AFB"/>
                </a:solidFill>
                <a:cs typeface="Courier" charset="0"/>
              </a:rPr>
              <a:t>return</a:t>
            </a:r>
            <a:r>
              <a:rPr lang="en-US" sz="2800" dirty="0">
                <a:cs typeface="Courier" charset="0"/>
              </a:rPr>
              <a:t> a </a:t>
            </a:r>
            <a:r>
              <a:rPr lang="en-US" sz="2800" b="1" dirty="0">
                <a:solidFill>
                  <a:srgbClr val="6B7686"/>
                </a:solidFill>
                <a:cs typeface="Courier" charset="0"/>
              </a:rPr>
              <a:t>+</a:t>
            </a:r>
            <a:r>
              <a:rPr lang="en-US" sz="2800" dirty="0">
                <a:cs typeface="Courier" charset="0"/>
              </a:rPr>
              <a:t> b;</a:t>
            </a: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r>
              <a:rPr lang="en-US" sz="2800" dirty="0">
                <a:cs typeface="Courier" charset="0"/>
              </a:rPr>
              <a:t>}</a:t>
            </a: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r>
              <a:rPr lang="en-US" sz="2800" i="1" dirty="0">
                <a:solidFill>
                  <a:srgbClr val="898989"/>
                </a:solidFill>
                <a:cs typeface="Courier" charset="0"/>
              </a:rPr>
              <a:t>// call the function</a:t>
            </a:r>
            <a:endParaRPr lang="en-US" sz="2800" i="1" dirty="0">
              <a:solidFill>
                <a:srgbClr val="898989"/>
              </a:solidFill>
            </a:endParaRPr>
          </a:p>
          <a:p>
            <a:pPr marL="82296" indent="0">
              <a:lnSpc>
                <a:spcPct val="70000"/>
              </a:lnSpc>
              <a:buNone/>
            </a:pPr>
            <a:r>
              <a:rPr lang="en-US" sz="2800" b="1" dirty="0">
                <a:solidFill>
                  <a:srgbClr val="3F4C71"/>
                </a:solidFill>
                <a:cs typeface="Courier" charset="0"/>
              </a:rPr>
              <a:t>alert</a:t>
            </a:r>
            <a:r>
              <a:rPr lang="en-US" sz="2800" dirty="0">
                <a:cs typeface="Courier" charset="0"/>
              </a:rPr>
              <a:t>( </a:t>
            </a:r>
            <a:r>
              <a:rPr lang="en-US" sz="2800" dirty="0" err="1">
                <a:cs typeface="Courier" charset="0"/>
              </a:rPr>
              <a:t>sumThing</a:t>
            </a:r>
            <a:r>
              <a:rPr lang="en-US" sz="2800" dirty="0">
                <a:cs typeface="Courier" charset="0"/>
              </a:rPr>
              <a:t>(</a:t>
            </a:r>
            <a:r>
              <a:rPr lang="en-US" sz="2800" b="1" dirty="0">
                <a:solidFill>
                  <a:srgbClr val="0015CA"/>
                </a:solidFill>
                <a:cs typeface="Courier" charset="0"/>
              </a:rPr>
              <a:t>1</a:t>
            </a:r>
            <a:r>
              <a:rPr lang="en-US" sz="2800" dirty="0">
                <a:cs typeface="Courier" charset="0"/>
              </a:rPr>
              <a:t>, </a:t>
            </a:r>
            <a:r>
              <a:rPr lang="en-US" sz="2800" b="1" dirty="0">
                <a:solidFill>
                  <a:srgbClr val="0015CA"/>
                </a:solidFill>
                <a:cs typeface="Courier" charset="0"/>
              </a:rPr>
              <a:t>2</a:t>
            </a:r>
            <a:r>
              <a:rPr lang="en-US" sz="2800" dirty="0">
                <a:cs typeface="Courier" charset="0"/>
              </a:rPr>
              <a:t>) );</a:t>
            </a:r>
            <a:endParaRPr lang="en-US" sz="2800" dirty="0"/>
          </a:p>
          <a:p>
            <a:pPr marL="82296" indent="0">
              <a:lnSpc>
                <a:spcPct val="7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9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295400"/>
            <a:ext cx="55626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6705600" cy="3581400"/>
          </a:xfrm>
          <a:ln/>
        </p:spPr>
        <p:txBody>
          <a:bodyPr lIns="82296" tIns="41148" rIns="82296" bIns="41148">
            <a:normAutofit lnSpcReduction="10000"/>
          </a:bodyPr>
          <a:lstStyle/>
          <a:p>
            <a:pPr marL="82296" indent="0">
              <a:lnSpc>
                <a:spcPct val="70000"/>
              </a:lnSpc>
              <a:buNone/>
            </a:pPr>
            <a:r>
              <a:rPr lang="en-US" i="1" dirty="0">
                <a:solidFill>
                  <a:srgbClr val="898989"/>
                </a:solidFill>
              </a:rPr>
              <a:t>// define a function</a:t>
            </a:r>
          </a:p>
          <a:p>
            <a:pPr marL="82296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001AFB"/>
                </a:solidFill>
                <a:cs typeface="Courier" charset="0"/>
              </a:rPr>
              <a:t>function</a:t>
            </a:r>
            <a:r>
              <a:rPr lang="en-US" dirty="0">
                <a:cs typeface="Courier" charset="0"/>
              </a:rPr>
              <a:t> </a:t>
            </a:r>
            <a:r>
              <a:rPr lang="en-US" b="1" dirty="0" err="1">
                <a:solidFill>
                  <a:srgbClr val="00119F"/>
                </a:solidFill>
                <a:cs typeface="Courier" charset="0"/>
              </a:rPr>
              <a:t>sumThing</a:t>
            </a:r>
            <a:r>
              <a:rPr lang="en-US" dirty="0">
                <a:cs typeface="Courier" charset="0"/>
              </a:rPr>
              <a:t>(</a:t>
            </a:r>
            <a:r>
              <a:rPr lang="en-US" i="1" dirty="0">
                <a:cs typeface="Courier" charset="0"/>
              </a:rPr>
              <a:t>a, b</a:t>
            </a:r>
            <a:r>
              <a:rPr lang="en-US" dirty="0">
                <a:cs typeface="Courier" charset="0"/>
              </a:rPr>
              <a:t>) {</a:t>
            </a:r>
            <a:endParaRPr lang="en-US" dirty="0"/>
          </a:p>
          <a:p>
            <a:pPr marL="82296" indent="0">
              <a:lnSpc>
                <a:spcPct val="70000"/>
              </a:lnSpc>
              <a:buNone/>
            </a:pPr>
            <a:r>
              <a:rPr lang="en-US" dirty="0">
                <a:cs typeface="Courier" charset="0"/>
              </a:rPr>
              <a:t>  </a:t>
            </a:r>
            <a:r>
              <a:rPr lang="en-US" b="1" dirty="0">
                <a:solidFill>
                  <a:srgbClr val="001AFB"/>
                </a:solidFill>
                <a:cs typeface="Courier" charset="0"/>
              </a:rPr>
              <a:t>return</a:t>
            </a:r>
            <a:r>
              <a:rPr lang="en-US" dirty="0">
                <a:cs typeface="Courier" charset="0"/>
              </a:rPr>
              <a:t> a </a:t>
            </a:r>
            <a:r>
              <a:rPr lang="en-US" b="1" dirty="0">
                <a:solidFill>
                  <a:srgbClr val="6B7686"/>
                </a:solidFill>
                <a:cs typeface="Courier" charset="0"/>
              </a:rPr>
              <a:t>+</a:t>
            </a:r>
            <a:r>
              <a:rPr lang="en-US" dirty="0">
                <a:cs typeface="Courier" charset="0"/>
              </a:rPr>
              <a:t> b;</a:t>
            </a:r>
            <a:endParaRPr lang="en-US" dirty="0"/>
          </a:p>
          <a:p>
            <a:pPr marL="82296" indent="0">
              <a:lnSpc>
                <a:spcPct val="70000"/>
              </a:lnSpc>
              <a:buNone/>
            </a:pPr>
            <a:r>
              <a:rPr lang="en-US" dirty="0">
                <a:cs typeface="Courier" charset="0"/>
              </a:rPr>
              <a:t>}</a:t>
            </a:r>
            <a:endParaRPr lang="en-US" dirty="0"/>
          </a:p>
          <a:p>
            <a:pPr marL="82296" indent="0">
              <a:lnSpc>
                <a:spcPct val="70000"/>
              </a:lnSpc>
              <a:buNone/>
            </a:pPr>
            <a:endParaRPr lang="en-US" dirty="0"/>
          </a:p>
          <a:p>
            <a:pPr marL="82296" indent="0">
              <a:lnSpc>
                <a:spcPct val="70000"/>
              </a:lnSpc>
              <a:buNone/>
            </a:pPr>
            <a:r>
              <a:rPr lang="en-US" b="1" dirty="0" err="1">
                <a:solidFill>
                  <a:srgbClr val="001AFB"/>
                </a:solidFill>
                <a:cs typeface="Courier" charset="0"/>
              </a:rPr>
              <a:t>var</a:t>
            </a:r>
            <a:r>
              <a:rPr lang="en-US" dirty="0">
                <a:cs typeface="Courier" charset="0"/>
              </a:rPr>
              <a:t> </a:t>
            </a:r>
            <a:r>
              <a:rPr lang="en-US" dirty="0" err="1">
                <a:cs typeface="Courier" charset="0"/>
              </a:rPr>
              <a:t>mySum</a:t>
            </a:r>
            <a:r>
              <a:rPr lang="en-US" dirty="0">
                <a:cs typeface="Courier" charset="0"/>
              </a:rPr>
              <a:t> </a:t>
            </a:r>
            <a:r>
              <a:rPr lang="en-US" b="1" dirty="0">
                <a:solidFill>
                  <a:srgbClr val="6B7686"/>
                </a:solidFill>
                <a:cs typeface="Courier" charset="0"/>
              </a:rPr>
              <a:t>=</a:t>
            </a:r>
            <a:r>
              <a:rPr lang="en-US" dirty="0">
                <a:cs typeface="Courier" charset="0"/>
              </a:rPr>
              <a:t> </a:t>
            </a:r>
            <a:r>
              <a:rPr lang="en-US" dirty="0" err="1">
                <a:cs typeface="Courier" charset="0"/>
              </a:rPr>
              <a:t>sumThing</a:t>
            </a:r>
            <a:r>
              <a:rPr lang="en-US" dirty="0">
                <a:cs typeface="Courier" charset="0"/>
              </a:rPr>
              <a:t>(</a:t>
            </a:r>
            <a:r>
              <a:rPr lang="en-US" b="1" dirty="0">
                <a:solidFill>
                  <a:srgbClr val="0015CA"/>
                </a:solidFill>
                <a:cs typeface="Courier" charset="0"/>
              </a:rPr>
              <a:t>1</a:t>
            </a:r>
            <a:r>
              <a:rPr lang="en-US" dirty="0">
                <a:cs typeface="Courier" charset="0"/>
              </a:rPr>
              <a:t>, </a:t>
            </a:r>
            <a:r>
              <a:rPr lang="en-US" b="1" dirty="0">
                <a:solidFill>
                  <a:srgbClr val="0015CA"/>
                </a:solidFill>
                <a:cs typeface="Courier" charset="0"/>
              </a:rPr>
              <a:t>2</a:t>
            </a:r>
            <a:r>
              <a:rPr lang="en-US" dirty="0">
                <a:cs typeface="Courier" charset="0"/>
              </a:rPr>
              <a:t>);</a:t>
            </a:r>
            <a:endParaRPr lang="en-US" dirty="0"/>
          </a:p>
          <a:p>
            <a:pPr marL="82296" indent="0">
              <a:lnSpc>
                <a:spcPct val="70000"/>
              </a:lnSpc>
              <a:buNone/>
            </a:pPr>
            <a:endParaRPr lang="en-US" dirty="0"/>
          </a:p>
          <a:p>
            <a:pPr marL="82296" indent="0">
              <a:lnSpc>
                <a:spcPct val="70000"/>
              </a:lnSpc>
              <a:buNone/>
            </a:pPr>
            <a:r>
              <a:rPr lang="en-US" i="1" dirty="0">
                <a:solidFill>
                  <a:srgbClr val="898989"/>
                </a:solidFill>
                <a:cs typeface="Courier" charset="0"/>
              </a:rPr>
              <a:t>// call the function</a:t>
            </a:r>
            <a:endParaRPr lang="en-US" i="1" dirty="0">
              <a:solidFill>
                <a:srgbClr val="898989"/>
              </a:solidFill>
            </a:endParaRPr>
          </a:p>
          <a:p>
            <a:pPr marL="82296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F4C71"/>
                </a:solidFill>
                <a:cs typeface="Courier" charset="0"/>
              </a:rPr>
              <a:t>alert</a:t>
            </a:r>
            <a:r>
              <a:rPr lang="en-US" dirty="0">
                <a:cs typeface="Courier" charset="0"/>
              </a:rPr>
              <a:t>( </a:t>
            </a:r>
            <a:r>
              <a:rPr lang="en-US" dirty="0" err="1">
                <a:cs typeface="Courier" charset="0"/>
              </a:rPr>
              <a:t>mySum</a:t>
            </a:r>
            <a:r>
              <a:rPr lang="en-US" dirty="0">
                <a:cs typeface="Courier" charset="0"/>
              </a:rPr>
              <a:t> );</a:t>
            </a:r>
            <a:endParaRPr lang="en-US" dirty="0"/>
          </a:p>
          <a:p>
            <a:pPr marL="82296" indent="0">
              <a:lnSpc>
                <a:spcPct val="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1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  <a:ln/>
        </p:spPr>
        <p:txBody>
          <a:bodyPr lIns="82296" tIns="41148" rIns="82296" bIns="41148">
            <a:normAutofit fontScale="90000"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Courier" charset="0"/>
              </a:rPr>
              <a:t>arguments</a:t>
            </a:r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Object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417637"/>
            <a:ext cx="8610600" cy="4525963"/>
          </a:xfrm>
          <a:ln/>
        </p:spPr>
        <p:txBody>
          <a:bodyPr lIns="82296" tIns="41148" rIns="82296" bIns="41148">
            <a:normAutofit/>
          </a:bodyPr>
          <a:lstStyle/>
          <a:p>
            <a:pPr>
              <a:lnSpc>
                <a:spcPct val="120000"/>
              </a:lnSpc>
              <a:buClrTx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Every function has an </a:t>
            </a:r>
            <a:r>
              <a:rPr lang="en-US" dirty="0">
                <a:latin typeface="Aparajita" pitchFamily="34" charset="0"/>
                <a:cs typeface="Aparajita" pitchFamily="34" charset="0"/>
                <a:sym typeface="Courier" charset="0"/>
              </a:rPr>
              <a:t>arguments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object</a:t>
            </a: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§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 collection of the arguments passed to the function when it is called</a:t>
            </a: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§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An "array-like object" in that it is indexed and has a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length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property but can't attach array methods to it</a:t>
            </a: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§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Can be looped through</a:t>
            </a:r>
          </a:p>
          <a:p>
            <a:pPr lvl="1">
              <a:lnSpc>
                <a:spcPct val="120000"/>
              </a:lnSpc>
              <a:buClrTx/>
              <a:buFont typeface="Wingdings" pitchFamily="2" charset="2"/>
              <a:buChar char="§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Allows for variable number of arguments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371600"/>
            <a:ext cx="8305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906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xfrm>
            <a:off x="633055" y="1524000"/>
            <a:ext cx="7315200" cy="3733800"/>
          </a:xfrm>
          <a:ln/>
        </p:spPr>
        <p:txBody>
          <a:bodyPr lIns="82296" tIns="41148" rIns="82296" bIns="41148">
            <a:noAutofit/>
          </a:bodyPr>
          <a:lstStyle/>
          <a:p>
            <a:pPr marL="82296" indent="0">
              <a:lnSpc>
                <a:spcPct val="60000"/>
              </a:lnSpc>
              <a:buNone/>
            </a:pPr>
            <a:r>
              <a:rPr lang="en-US" i="1" dirty="0">
                <a:solidFill>
                  <a:srgbClr val="898989"/>
                </a:solidFill>
              </a:rPr>
              <a:t>// call the function</a:t>
            </a:r>
          </a:p>
          <a:p>
            <a:pPr marL="82296" indent="0">
              <a:lnSpc>
                <a:spcPct val="60000"/>
              </a:lnSpc>
              <a:buNone/>
            </a:pPr>
            <a:r>
              <a:rPr lang="en-US" b="1" dirty="0">
                <a:solidFill>
                  <a:srgbClr val="001AFB"/>
                </a:solidFill>
                <a:cs typeface="Courier" charset="0"/>
              </a:rPr>
              <a:t>function</a:t>
            </a:r>
            <a:r>
              <a:rPr lang="en-US" dirty="0">
                <a:cs typeface="Courier" charset="0"/>
              </a:rPr>
              <a:t> </a:t>
            </a:r>
            <a:r>
              <a:rPr lang="en-US" b="1" dirty="0" err="1">
                <a:solidFill>
                  <a:srgbClr val="00119F"/>
                </a:solidFill>
                <a:cs typeface="Courier" charset="0"/>
              </a:rPr>
              <a:t>logThing</a:t>
            </a:r>
            <a:r>
              <a:rPr lang="en-US" dirty="0">
                <a:cs typeface="Courier" charset="0"/>
              </a:rPr>
              <a:t>() {</a:t>
            </a:r>
            <a:endParaRPr lang="en-US" dirty="0"/>
          </a:p>
          <a:p>
            <a:pPr marL="82296" indent="0">
              <a:lnSpc>
                <a:spcPct val="60000"/>
              </a:lnSpc>
              <a:buNone/>
            </a:pPr>
            <a:r>
              <a:rPr lang="en-US" dirty="0">
                <a:cs typeface="Courier" charset="0"/>
              </a:rPr>
              <a:t>  </a:t>
            </a:r>
            <a:r>
              <a:rPr lang="en-US" b="1" dirty="0">
                <a:solidFill>
                  <a:srgbClr val="001AFB"/>
                </a:solidFill>
                <a:cs typeface="Courier" charset="0"/>
              </a:rPr>
              <a:t>for</a:t>
            </a:r>
            <a:r>
              <a:rPr lang="en-US" dirty="0">
                <a:cs typeface="Courier" charset="0"/>
              </a:rPr>
              <a:t> (</a:t>
            </a:r>
            <a:r>
              <a:rPr lang="en-US" b="1" dirty="0" err="1">
                <a:solidFill>
                  <a:srgbClr val="001AFB"/>
                </a:solidFill>
                <a:cs typeface="Courier" charset="0"/>
              </a:rPr>
              <a:t>var</a:t>
            </a:r>
            <a:r>
              <a:rPr lang="en-US" dirty="0">
                <a:cs typeface="Courier" charset="0"/>
              </a:rPr>
              <a:t> </a:t>
            </a:r>
            <a:r>
              <a:rPr lang="en-US" dirty="0" err="1">
                <a:cs typeface="Courier" charset="0"/>
              </a:rPr>
              <a:t>i</a:t>
            </a:r>
            <a:r>
              <a:rPr lang="en-US" b="1" dirty="0">
                <a:solidFill>
                  <a:srgbClr val="6B7686"/>
                </a:solidFill>
                <a:cs typeface="Courier" charset="0"/>
              </a:rPr>
              <a:t>=</a:t>
            </a:r>
            <a:r>
              <a:rPr lang="en-US" b="1" dirty="0">
                <a:solidFill>
                  <a:srgbClr val="0015CA"/>
                </a:solidFill>
                <a:cs typeface="Courier" charset="0"/>
              </a:rPr>
              <a:t>0</a:t>
            </a:r>
            <a:r>
              <a:rPr lang="en-US" dirty="0">
                <a:cs typeface="Courier" charset="0"/>
              </a:rPr>
              <a:t>; </a:t>
            </a:r>
            <a:r>
              <a:rPr lang="en-US" dirty="0" err="1">
                <a:cs typeface="Courier" charset="0"/>
              </a:rPr>
              <a:t>i</a:t>
            </a:r>
            <a:r>
              <a:rPr lang="en-US" dirty="0">
                <a:cs typeface="Courier" charset="0"/>
              </a:rPr>
              <a:t> </a:t>
            </a:r>
            <a:r>
              <a:rPr lang="en-US" b="1" dirty="0">
                <a:solidFill>
                  <a:srgbClr val="6B7686"/>
                </a:solidFill>
                <a:cs typeface="Courier" charset="0"/>
              </a:rPr>
              <a:t>&lt;</a:t>
            </a:r>
            <a:r>
              <a:rPr lang="en-US" dirty="0">
                <a:cs typeface="Courier" charset="0"/>
              </a:rPr>
              <a:t> </a:t>
            </a:r>
            <a:r>
              <a:rPr lang="en-US" dirty="0" err="1">
                <a:cs typeface="Courier" charset="0"/>
              </a:rPr>
              <a:t>arguments.</a:t>
            </a:r>
            <a:r>
              <a:rPr lang="en-US" b="1" dirty="0" err="1">
                <a:solidFill>
                  <a:srgbClr val="3F9313"/>
                </a:solidFill>
                <a:cs typeface="Courier" charset="0"/>
              </a:rPr>
              <a:t>length</a:t>
            </a:r>
            <a:r>
              <a:rPr lang="en-US" dirty="0">
                <a:cs typeface="Courier" charset="0"/>
              </a:rPr>
              <a:t>; </a:t>
            </a:r>
            <a:r>
              <a:rPr lang="en-US" dirty="0" err="1">
                <a:cs typeface="Courier" charset="0"/>
              </a:rPr>
              <a:t>i</a:t>
            </a:r>
            <a:r>
              <a:rPr lang="en-US" b="1" dirty="0">
                <a:solidFill>
                  <a:srgbClr val="6B7686"/>
                </a:solidFill>
                <a:cs typeface="Courier" charset="0"/>
              </a:rPr>
              <a:t>++</a:t>
            </a:r>
            <a:r>
              <a:rPr lang="en-US" dirty="0">
                <a:cs typeface="Courier" charset="0"/>
              </a:rPr>
              <a:t>) {</a:t>
            </a:r>
            <a:endParaRPr lang="en-US" dirty="0"/>
          </a:p>
          <a:p>
            <a:pPr marL="82296" indent="0">
              <a:lnSpc>
                <a:spcPct val="60000"/>
              </a:lnSpc>
              <a:buNone/>
            </a:pPr>
            <a:r>
              <a:rPr lang="en-US" dirty="0">
                <a:cs typeface="Courier" charset="0"/>
              </a:rPr>
              <a:t>    </a:t>
            </a:r>
            <a:r>
              <a:rPr lang="en-US" u="sng" dirty="0" err="1">
                <a:cs typeface="Courier" charset="0"/>
              </a:rPr>
              <a:t>console</a:t>
            </a:r>
            <a:r>
              <a:rPr lang="en-US" b="1" dirty="0" err="1">
                <a:solidFill>
                  <a:srgbClr val="3F4C71"/>
                </a:solidFill>
                <a:cs typeface="Courier" charset="0"/>
              </a:rPr>
              <a:t>.log</a:t>
            </a:r>
            <a:r>
              <a:rPr lang="en-US" dirty="0">
                <a:cs typeface="Courier" charset="0"/>
              </a:rPr>
              <a:t>(arguments[</a:t>
            </a:r>
            <a:r>
              <a:rPr lang="en-US" dirty="0" err="1">
                <a:cs typeface="Courier" charset="0"/>
              </a:rPr>
              <a:t>i</a:t>
            </a:r>
            <a:r>
              <a:rPr lang="en-US" dirty="0">
                <a:cs typeface="Courier" charset="0"/>
              </a:rPr>
              <a:t>]);</a:t>
            </a:r>
            <a:endParaRPr lang="en-US" dirty="0"/>
          </a:p>
          <a:p>
            <a:pPr marL="82296" indent="0">
              <a:lnSpc>
                <a:spcPct val="60000"/>
              </a:lnSpc>
              <a:buNone/>
            </a:pPr>
            <a:r>
              <a:rPr lang="en-US" dirty="0">
                <a:cs typeface="Courier" charset="0"/>
              </a:rPr>
              <a:t>  }</a:t>
            </a:r>
            <a:endParaRPr lang="en-US" dirty="0"/>
          </a:p>
          <a:p>
            <a:pPr marL="82296" indent="0">
              <a:lnSpc>
                <a:spcPct val="60000"/>
              </a:lnSpc>
              <a:buNone/>
            </a:pPr>
            <a:r>
              <a:rPr lang="en-US" dirty="0">
                <a:cs typeface="Courier" charset="0"/>
              </a:rPr>
              <a:t>}</a:t>
            </a:r>
            <a:endParaRPr lang="en-US" dirty="0"/>
          </a:p>
          <a:p>
            <a:pPr marL="82296" indent="0">
              <a:lnSpc>
                <a:spcPct val="60000"/>
              </a:lnSpc>
              <a:buNone/>
            </a:pPr>
            <a:endParaRPr lang="en-US" dirty="0"/>
          </a:p>
          <a:p>
            <a:pPr marL="82296" indent="0">
              <a:lnSpc>
                <a:spcPct val="60000"/>
              </a:lnSpc>
              <a:buNone/>
            </a:pPr>
            <a:r>
              <a:rPr lang="en-US" i="1" dirty="0">
                <a:solidFill>
                  <a:srgbClr val="898989"/>
                </a:solidFill>
                <a:cs typeface="Courier" charset="0"/>
              </a:rPr>
              <a:t>// call the function</a:t>
            </a:r>
            <a:endParaRPr lang="en-US" i="1" dirty="0">
              <a:solidFill>
                <a:srgbClr val="898989"/>
              </a:solidFill>
            </a:endParaRPr>
          </a:p>
          <a:p>
            <a:pPr marL="82296" indent="0">
              <a:lnSpc>
                <a:spcPct val="60000"/>
              </a:lnSpc>
              <a:buNone/>
            </a:pPr>
            <a:r>
              <a:rPr lang="en-US" dirty="0" err="1">
                <a:cs typeface="Courier" charset="0"/>
              </a:rPr>
              <a:t>logThing</a:t>
            </a:r>
            <a:r>
              <a:rPr lang="en-US" dirty="0">
                <a:cs typeface="Courier" charset="0"/>
              </a:rPr>
              <a:t>(</a:t>
            </a:r>
            <a:r>
              <a:rPr lang="en-US" b="1" dirty="0">
                <a:solidFill>
                  <a:srgbClr val="0015CA"/>
                </a:solidFill>
                <a:cs typeface="Courier" charset="0"/>
              </a:rPr>
              <a:t>1</a:t>
            </a:r>
            <a:r>
              <a:rPr lang="en-US" dirty="0">
                <a:cs typeface="Courier" charset="0"/>
              </a:rPr>
              <a:t>, </a:t>
            </a:r>
            <a:r>
              <a:rPr lang="en-US" b="1" dirty="0">
                <a:solidFill>
                  <a:srgbClr val="0015CA"/>
                </a:solidFill>
                <a:cs typeface="Courier" charset="0"/>
              </a:rPr>
              <a:t>2</a:t>
            </a:r>
            <a:r>
              <a:rPr lang="en-US" dirty="0">
                <a:cs typeface="Courier" charset="0"/>
              </a:rPr>
              <a:t>, </a:t>
            </a:r>
            <a:r>
              <a:rPr lang="en-US" dirty="0">
                <a:solidFill>
                  <a:srgbClr val="2C680B"/>
                </a:solidFill>
                <a:cs typeface="Courier" charset="0"/>
              </a:rPr>
              <a:t>'three'</a:t>
            </a:r>
            <a:r>
              <a:rPr lang="en-US" dirty="0">
                <a:cs typeface="Courier" charset="0"/>
              </a:rPr>
              <a:t>)</a:t>
            </a:r>
            <a:r>
              <a:rPr lang="en-US" dirty="0" smtClean="0">
                <a:cs typeface="Courier" charset="0"/>
              </a:rPr>
              <a:t>;</a:t>
            </a:r>
            <a:endParaRPr lang="en-US" dirty="0"/>
          </a:p>
          <a:p>
            <a:pPr marL="82296" indent="0">
              <a:lnSpc>
                <a:spcPct val="60000"/>
              </a:lnSpc>
              <a:buNone/>
            </a:pPr>
            <a:endParaRPr lang="en-US" i="1" dirty="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9255" y="3886200"/>
            <a:ext cx="4243745" cy="1602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296" indent="0">
              <a:lnSpc>
                <a:spcPct val="60000"/>
              </a:lnSpc>
              <a:buNone/>
            </a:pPr>
            <a:r>
              <a:rPr lang="en-US" sz="3200" i="1" dirty="0">
                <a:solidFill>
                  <a:srgbClr val="898989"/>
                </a:solidFill>
                <a:cs typeface="Courier" charset="0"/>
              </a:rPr>
              <a:t>/* prints to the console:</a:t>
            </a:r>
            <a:endParaRPr lang="en-US" sz="3200" i="1" dirty="0">
              <a:solidFill>
                <a:srgbClr val="898989"/>
              </a:solidFill>
            </a:endParaRPr>
          </a:p>
          <a:p>
            <a:pPr marL="82296" indent="0">
              <a:lnSpc>
                <a:spcPct val="60000"/>
              </a:lnSpc>
              <a:buNone/>
            </a:pPr>
            <a:r>
              <a:rPr lang="en-US" sz="3200" i="1" dirty="0">
                <a:solidFill>
                  <a:srgbClr val="898989"/>
                </a:solidFill>
                <a:cs typeface="Courier" charset="0"/>
              </a:rPr>
              <a:t> &gt;&gt; 1</a:t>
            </a:r>
            <a:endParaRPr lang="en-US" sz="3200" i="1" dirty="0">
              <a:solidFill>
                <a:srgbClr val="898989"/>
              </a:solidFill>
            </a:endParaRPr>
          </a:p>
          <a:p>
            <a:pPr marL="82296" indent="0">
              <a:lnSpc>
                <a:spcPct val="60000"/>
              </a:lnSpc>
              <a:buNone/>
            </a:pPr>
            <a:r>
              <a:rPr lang="en-US" sz="3200" i="1" dirty="0">
                <a:solidFill>
                  <a:srgbClr val="898989"/>
                </a:solidFill>
                <a:cs typeface="Courier" charset="0"/>
              </a:rPr>
              <a:t> &gt;&gt; 2</a:t>
            </a:r>
            <a:endParaRPr lang="en-US" sz="3200" i="1" dirty="0">
              <a:solidFill>
                <a:srgbClr val="898989"/>
              </a:solidFill>
            </a:endParaRPr>
          </a:p>
          <a:p>
            <a:pPr marL="82296" indent="0">
              <a:lnSpc>
                <a:spcPct val="60000"/>
              </a:lnSpc>
              <a:buNone/>
            </a:pPr>
            <a:r>
              <a:rPr lang="en-US" sz="3200" i="1" dirty="0">
                <a:solidFill>
                  <a:srgbClr val="898989"/>
                </a:solidFill>
                <a:cs typeface="Courier" charset="0"/>
              </a:rPr>
              <a:t> &gt;&gt; three</a:t>
            </a:r>
            <a:endParaRPr lang="en-US" sz="3200" i="1" dirty="0">
              <a:solidFill>
                <a:srgbClr val="898989"/>
              </a:solidFill>
            </a:endParaRPr>
          </a:p>
          <a:p>
            <a:pPr marL="82296" indent="0">
              <a:lnSpc>
                <a:spcPct val="60000"/>
              </a:lnSpc>
              <a:buNone/>
            </a:pPr>
            <a:r>
              <a:rPr lang="en-US" sz="3200" i="1" dirty="0">
                <a:solidFill>
                  <a:srgbClr val="898989"/>
                </a:solidFill>
                <a:cs typeface="Courier" charset="0"/>
              </a:rPr>
              <a:t>*/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8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534400" cy="3733800"/>
          </a:xfrm>
          <a:solidFill>
            <a:schemeClr val="bg1">
              <a:alpha val="62353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82296" tIns="41148" rIns="82296" bIns="41148">
            <a:noAutofit/>
          </a:bodyPr>
          <a:lstStyle/>
          <a:p>
            <a:pPr marL="82296" indent="0">
              <a:buNone/>
            </a:pPr>
            <a:r>
              <a:rPr lang="en-US" b="1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Convert the </a:t>
            </a:r>
            <a:r>
              <a:rPr lang="en-US" b="1" dirty="0" err="1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sumThing</a:t>
            </a:r>
            <a:r>
              <a:rPr lang="en-US" b="1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 function to allow for variable number of arguments.</a:t>
            </a:r>
            <a:endParaRPr lang="en-US" b="1" dirty="0">
              <a:solidFill>
                <a:srgbClr val="000000"/>
              </a:solidFill>
              <a:latin typeface="Aparajita" pitchFamily="34" charset="0"/>
              <a:ea typeface="ヒラギノ角ゴ ProN W6" charset="0"/>
              <a:cs typeface="Aparajita" pitchFamily="34" charset="0"/>
            </a:endParaRPr>
          </a:p>
          <a:p>
            <a:pPr marL="82296" indent="0">
              <a:buNone/>
            </a:pPr>
            <a:r>
              <a:rPr lang="en-US" b="1" dirty="0">
                <a:solidFill>
                  <a:srgbClr val="001AFB"/>
                </a:solidFill>
                <a:latin typeface="Aparajita" pitchFamily="34" charset="0"/>
                <a:cs typeface="Aparajita" pitchFamily="34" charset="0"/>
              </a:rPr>
              <a:t>function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b="1" dirty="0" err="1">
                <a:solidFill>
                  <a:srgbClr val="00119F"/>
                </a:solidFill>
                <a:latin typeface="Aparajita" pitchFamily="34" charset="0"/>
                <a:cs typeface="Aparajita" pitchFamily="34" charset="0"/>
              </a:rPr>
              <a:t>sumThing</a:t>
            </a:r>
            <a:r>
              <a:rPr lang="en-US" dirty="0" smtClean="0">
                <a:solidFill>
                  <a:srgbClr val="000000"/>
                </a:solidFill>
                <a:latin typeface="Aparajita" pitchFamily="34" charset="0"/>
                <a:cs typeface="Aparajita" pitchFamily="34" charset="0"/>
                <a:sym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  <a:sym typeface="Courier" charset="0"/>
              </a:rPr>
              <a:t>a, b) {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  <a:sym typeface="Courier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parajita" pitchFamily="34" charset="0"/>
                <a:cs typeface="Aparajita" pitchFamily="34" charset="0"/>
                <a:sym typeface="Courier" charset="0"/>
              </a:rPr>
              <a:t> return</a:t>
            </a:r>
            <a:r>
              <a:rPr lang="en-US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  <a:sym typeface="Courier" charset="0"/>
              </a:rPr>
              <a:t> a </a:t>
            </a:r>
            <a:r>
              <a:rPr lang="en-US" dirty="0">
                <a:solidFill>
                  <a:srgbClr val="0000FF"/>
                </a:solidFill>
                <a:latin typeface="Aparajita" pitchFamily="34" charset="0"/>
                <a:cs typeface="Aparajita" pitchFamily="34" charset="0"/>
                <a:sym typeface="Courier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  <a:sym typeface="Courier" charset="0"/>
              </a:rPr>
              <a:t> b;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Aparajita" pitchFamily="34" charset="0"/>
                <a:cs typeface="Aparajita" pitchFamily="34" charset="0"/>
                <a:sym typeface="Courier" charset="0"/>
              </a:rPr>
              <a:t>}</a:t>
            </a:r>
          </a:p>
          <a:p>
            <a:pPr marL="82296" indent="0">
              <a:lnSpc>
                <a:spcPts val="2070"/>
              </a:lnSpc>
              <a:buNone/>
            </a:pPr>
            <a:endParaRPr lang="en-US" dirty="0">
              <a:solidFill>
                <a:srgbClr val="000000"/>
              </a:solidFill>
              <a:latin typeface="Aparajita" pitchFamily="34" charset="0"/>
              <a:cs typeface="Aparajita" pitchFamily="34" charset="0"/>
              <a:sym typeface="Courier" charset="0"/>
            </a:endParaRPr>
          </a:p>
          <a:p>
            <a:pPr marL="82296" indent="0">
              <a:lnSpc>
                <a:spcPts val="207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Use a </a:t>
            </a:r>
            <a:r>
              <a:rPr lang="en-US" sz="2400" i="1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 loop to loop through the </a:t>
            </a:r>
            <a:r>
              <a:rPr lang="en-US" sz="2400" i="1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arguments</a:t>
            </a:r>
            <a:r>
              <a:rPr lang="en-US" sz="24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 object, adding to a "sum" variable with each iteration.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After the loop, return </a:t>
            </a:r>
            <a:r>
              <a:rPr lang="en-US" sz="2400" i="1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sum</a:t>
            </a:r>
            <a:r>
              <a:rPr lang="en-US" sz="24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143000"/>
            <a:ext cx="59436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(Simple) Solution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6096000" cy="4199572"/>
          </a:xfrm>
          <a:ln/>
        </p:spPr>
        <p:txBody>
          <a:bodyPr lIns="82296" tIns="41148" rIns="82296" bIns="41148">
            <a:normAutofit fontScale="92500"/>
          </a:bodyPr>
          <a:lstStyle/>
          <a:p>
            <a:pPr marL="82296" indent="0">
              <a:lnSpc>
                <a:spcPts val="2070"/>
              </a:lnSpc>
              <a:buNone/>
            </a:pPr>
            <a:r>
              <a:rPr lang="en-US" sz="2800" i="1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// define a function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b="1" dirty="0">
                <a:solidFill>
                  <a:srgbClr val="001AFB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119F"/>
                </a:solidFill>
                <a:latin typeface="Times New Roman" pitchFamily="18" charset="0"/>
                <a:cs typeface="Times New Roman" pitchFamily="18" charset="0"/>
              </a:rPr>
              <a:t>sumThing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1AFB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sum </a:t>
            </a:r>
            <a:r>
              <a:rPr lang="en-US" sz="2800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15C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countArgs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arguments.</a:t>
            </a:r>
            <a:r>
              <a:rPr lang="en-US" sz="2800" b="1" dirty="0" err="1">
                <a:solidFill>
                  <a:srgbClr val="3F9313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>
                <a:solidFill>
                  <a:srgbClr val="001AF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001AFB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15C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countArgs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sum </a:t>
            </a:r>
            <a:r>
              <a:rPr lang="en-US" sz="2800" b="1" dirty="0">
                <a:solidFill>
                  <a:srgbClr val="6B7686"/>
                </a:solidFill>
                <a:latin typeface="Times New Roman" pitchFamily="18" charset="0"/>
                <a:cs typeface="Times New Roman" pitchFamily="18" charset="0"/>
              </a:rPr>
              <a:t>+=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arguments[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>
                <a:solidFill>
                  <a:srgbClr val="001AF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sum;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i="1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// call the function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800" b="1" dirty="0" err="1">
                <a:solidFill>
                  <a:srgbClr val="3F4C71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sumThing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>
                <a:solidFill>
                  <a:srgbClr val="0015C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>
                <a:solidFill>
                  <a:srgbClr val="0015C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>
                <a:solidFill>
                  <a:srgbClr val="0015C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) );</a:t>
            </a:r>
          </a:p>
          <a:p>
            <a:pPr marL="82296" indent="0">
              <a:lnSpc>
                <a:spcPts val="207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1752600"/>
            <a:ext cx="54864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945" name="Rectangle 1"/>
          <p:cNvSpPr>
            <a:spLocks/>
          </p:cNvSpPr>
          <p:nvPr/>
        </p:nvSpPr>
        <p:spPr bwMode="auto">
          <a:xfrm>
            <a:off x="2057400" y="1882140"/>
            <a:ext cx="5334000" cy="390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ts val="2520"/>
              </a:lnSpc>
            </a:pP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Courier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000099"/>
                </a:solidFill>
                <a:ea typeface="ＭＳ Ｐゴシック" charset="0"/>
                <a:cs typeface="Courier" charset="0"/>
              </a:rPr>
              <a:t>multiple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2800" dirty="0">
                <a:solidFill>
                  <a:srgbClr val="287185"/>
                </a:solidFill>
                <a:ea typeface="ＭＳ Ｐゴシック" charset="0"/>
                <a:cs typeface="Courier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 {</a:t>
            </a:r>
          </a:p>
          <a:p>
            <a:pPr>
              <a:lnSpc>
                <a:spcPts val="2520"/>
              </a:lnSpc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Courier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000099"/>
                </a:solidFill>
                <a:ea typeface="ＭＳ Ｐゴシック" charset="0"/>
                <a:cs typeface="Courier" charset="0"/>
              </a:rPr>
              <a:t>f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2800" dirty="0">
                <a:solidFill>
                  <a:srgbClr val="287185"/>
                </a:solidFill>
                <a:ea typeface="ＭＳ Ｐゴシック" charset="0"/>
                <a:cs typeface="Courier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 {</a:t>
            </a:r>
          </a:p>
          <a:p>
            <a:pPr>
              <a:lnSpc>
                <a:spcPts val="2520"/>
              </a:lnSpc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Courier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dirty="0">
                <a:solidFill>
                  <a:srgbClr val="287185"/>
                </a:solidFill>
                <a:ea typeface="ＭＳ Ｐゴシック" charset="0"/>
                <a:cs typeface="Courier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Courier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dirty="0">
                <a:solidFill>
                  <a:srgbClr val="287185"/>
                </a:solidFill>
                <a:ea typeface="ＭＳ Ｐゴシック" charset="0"/>
                <a:cs typeface="Courier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;</a:t>
            </a:r>
          </a:p>
          <a:p>
            <a:pPr>
              <a:lnSpc>
                <a:spcPts val="2520"/>
              </a:lnSpc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 }</a:t>
            </a:r>
          </a:p>
          <a:p>
            <a:pPr>
              <a:lnSpc>
                <a:spcPts val="2520"/>
              </a:lnSpc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Courier" charset="0"/>
              </a:rPr>
              <a:t>return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dirty="0">
                <a:solidFill>
                  <a:srgbClr val="287185"/>
                </a:solidFill>
                <a:ea typeface="ＭＳ Ｐゴシック" charset="0"/>
                <a:cs typeface="Courier" charset="0"/>
              </a:rPr>
              <a:t>f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;</a:t>
            </a:r>
          </a:p>
          <a:p>
            <a:pPr>
              <a:lnSpc>
                <a:spcPts val="2520"/>
              </a:lnSpc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}</a:t>
            </a:r>
          </a:p>
          <a:p>
            <a:pPr>
              <a:lnSpc>
                <a:spcPts val="2520"/>
              </a:lnSpc>
            </a:pPr>
            <a:r>
              <a:rPr lang="en-US" sz="2800" b="1" dirty="0" err="1">
                <a:solidFill>
                  <a:srgbClr val="0000FF"/>
                </a:solidFill>
                <a:ea typeface="ＭＳ Ｐゴシック" charset="0"/>
                <a:cs typeface="Courier" charset="0"/>
              </a:rPr>
              <a:t>var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dirty="0">
                <a:solidFill>
                  <a:srgbClr val="287185"/>
                </a:solidFill>
                <a:ea typeface="ＭＳ Ｐゴシック" charset="0"/>
                <a:cs typeface="Courier" charset="0"/>
              </a:rPr>
              <a:t>triple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Courier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000099"/>
                </a:solidFill>
                <a:ea typeface="ＭＳ Ｐゴシック" charset="0"/>
                <a:cs typeface="Courier" charset="0"/>
              </a:rPr>
              <a:t>multiple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0000CC"/>
                </a:solidFill>
                <a:ea typeface="ＭＳ Ｐゴシック" charset="0"/>
                <a:cs typeface="Courier" charset="0"/>
              </a:rPr>
              <a:t>3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);</a:t>
            </a:r>
          </a:p>
          <a:p>
            <a:pPr>
              <a:lnSpc>
                <a:spcPts val="2520"/>
              </a:lnSpc>
            </a:pPr>
            <a:r>
              <a:rPr lang="en-US" sz="2800" b="1" dirty="0" err="1">
                <a:solidFill>
                  <a:srgbClr val="0000FF"/>
                </a:solidFill>
                <a:ea typeface="ＭＳ Ｐゴシック" charset="0"/>
                <a:cs typeface="Courier" charset="0"/>
              </a:rPr>
              <a:t>var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dirty="0">
                <a:solidFill>
                  <a:srgbClr val="287185"/>
                </a:solidFill>
                <a:ea typeface="ＭＳ Ｐゴシック" charset="0"/>
                <a:cs typeface="Courier" charset="0"/>
              </a:rPr>
              <a:t>quadruple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ea typeface="ＭＳ Ｐゴシック" charset="0"/>
                <a:cs typeface="Courier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</a:t>
            </a:r>
            <a:r>
              <a:rPr lang="en-US" sz="2800" b="1" dirty="0">
                <a:solidFill>
                  <a:srgbClr val="000099"/>
                </a:solidFill>
                <a:ea typeface="ＭＳ Ｐゴシック" charset="0"/>
                <a:cs typeface="Courier" charset="0"/>
              </a:rPr>
              <a:t>multiple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0000CC"/>
                </a:solidFill>
                <a:ea typeface="ＭＳ Ｐゴシック" charset="0"/>
                <a:cs typeface="Courier" charset="0"/>
              </a:rPr>
              <a:t>4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);</a:t>
            </a:r>
          </a:p>
          <a:p>
            <a:pPr>
              <a:lnSpc>
                <a:spcPts val="2520"/>
              </a:lnSpc>
            </a:pPr>
            <a:endParaRPr lang="en-US" sz="2800" dirty="0">
              <a:solidFill>
                <a:schemeClr val="tx1"/>
              </a:solidFill>
              <a:ea typeface="ＭＳ Ｐゴシック" charset="0"/>
              <a:cs typeface="Courier" charset="0"/>
            </a:endParaRPr>
          </a:p>
          <a:p>
            <a:pPr>
              <a:lnSpc>
                <a:spcPts val="2520"/>
              </a:lnSpc>
            </a:pPr>
            <a:r>
              <a:rPr lang="en-US" sz="2800" dirty="0" err="1">
                <a:solidFill>
                  <a:srgbClr val="287185"/>
                </a:solidFill>
                <a:ea typeface="ＭＳ Ｐゴシック" charset="0"/>
                <a:cs typeface="Courier" charset="0"/>
              </a:rPr>
              <a:t>console</a:t>
            </a:r>
            <a:r>
              <a:rPr lang="en-US" sz="2800" dirty="0" err="1">
                <a:solidFill>
                  <a:schemeClr val="tx1"/>
                </a:solidFill>
                <a:ea typeface="ＭＳ Ｐゴシック" charset="0"/>
                <a:cs typeface="Courier" charset="0"/>
              </a:rPr>
              <a:t>.</a:t>
            </a:r>
            <a:r>
              <a:rPr lang="en-US" sz="2800" b="1" dirty="0" err="1">
                <a:solidFill>
                  <a:srgbClr val="2D3962"/>
                </a:solidFill>
                <a:ea typeface="ＭＳ Ｐゴシック" charset="0"/>
                <a:cs typeface="Courier" charset="0"/>
              </a:rPr>
              <a:t>log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 </a:t>
            </a:r>
            <a:r>
              <a:rPr lang="en-US" sz="2800" b="1" dirty="0">
                <a:solidFill>
                  <a:srgbClr val="000099"/>
                </a:solidFill>
                <a:ea typeface="ＭＳ Ｐゴシック" charset="0"/>
                <a:cs typeface="Courier" charset="0"/>
              </a:rPr>
              <a:t>triple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0000CC"/>
                </a:solidFill>
                <a:ea typeface="ＭＳ Ｐゴシック" charset="0"/>
                <a:cs typeface="Courier" charset="0"/>
              </a:rPr>
              <a:t>5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 ); </a:t>
            </a:r>
            <a:r>
              <a:rPr lang="en-US" sz="2800" i="1" dirty="0">
                <a:solidFill>
                  <a:srgbClr val="767676"/>
                </a:solidFill>
                <a:ea typeface="ＭＳ Ｐゴシック" charset="0"/>
                <a:cs typeface="Courier" charset="0"/>
              </a:rPr>
              <a:t>// 15</a:t>
            </a:r>
          </a:p>
          <a:p>
            <a:pPr>
              <a:lnSpc>
                <a:spcPts val="2520"/>
              </a:lnSpc>
            </a:pPr>
            <a:r>
              <a:rPr lang="en-US" sz="2800" dirty="0" err="1">
                <a:solidFill>
                  <a:srgbClr val="287185"/>
                </a:solidFill>
                <a:ea typeface="ＭＳ Ｐゴシック" charset="0"/>
                <a:cs typeface="Courier" charset="0"/>
              </a:rPr>
              <a:t>console</a:t>
            </a:r>
            <a:r>
              <a:rPr lang="en-US" sz="2800" dirty="0" err="1">
                <a:solidFill>
                  <a:schemeClr val="tx1"/>
                </a:solidFill>
                <a:ea typeface="ＭＳ Ｐゴシック" charset="0"/>
                <a:cs typeface="Courier" charset="0"/>
              </a:rPr>
              <a:t>.</a:t>
            </a:r>
            <a:r>
              <a:rPr lang="en-US" sz="2800" b="1" dirty="0" err="1">
                <a:solidFill>
                  <a:srgbClr val="2D3962"/>
                </a:solidFill>
                <a:ea typeface="ＭＳ Ｐゴシック" charset="0"/>
                <a:cs typeface="Courier" charset="0"/>
              </a:rPr>
              <a:t>log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 </a:t>
            </a:r>
            <a:r>
              <a:rPr lang="en-US" sz="2800" b="1" dirty="0">
                <a:solidFill>
                  <a:srgbClr val="000099"/>
                </a:solidFill>
                <a:ea typeface="ＭＳ Ｐゴシック" charset="0"/>
                <a:cs typeface="Courier" charset="0"/>
              </a:rPr>
              <a:t>quadruple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0000CC"/>
                </a:solidFill>
                <a:ea typeface="ＭＳ Ｐゴシック" charset="0"/>
                <a:cs typeface="Courier" charset="0"/>
              </a:rPr>
              <a:t>5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 ); </a:t>
            </a:r>
            <a:r>
              <a:rPr lang="en-US" sz="2800" i="1" dirty="0">
                <a:solidFill>
                  <a:srgbClr val="767676"/>
                </a:solidFill>
                <a:ea typeface="ＭＳ Ｐゴシック" charset="0"/>
                <a:cs typeface="Courier" charset="0"/>
              </a:rPr>
              <a:t>// 20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Courier" charset="0"/>
            </a:endParaRPr>
          </a:p>
          <a:p>
            <a:pPr>
              <a:lnSpc>
                <a:spcPts val="2520"/>
              </a:lnSpc>
            </a:pPr>
            <a:r>
              <a:rPr lang="en-US" sz="2800" dirty="0" err="1">
                <a:solidFill>
                  <a:srgbClr val="287185"/>
                </a:solidFill>
                <a:ea typeface="ＭＳ Ｐゴシック" charset="0"/>
                <a:cs typeface="Courier" charset="0"/>
              </a:rPr>
              <a:t>console</a:t>
            </a:r>
            <a:r>
              <a:rPr lang="en-US" sz="2800" dirty="0" err="1">
                <a:solidFill>
                  <a:schemeClr val="tx1"/>
                </a:solidFill>
                <a:ea typeface="ＭＳ Ｐゴシック" charset="0"/>
                <a:cs typeface="Courier" charset="0"/>
              </a:rPr>
              <a:t>.</a:t>
            </a:r>
            <a:r>
              <a:rPr lang="en-US" sz="2800" b="1" dirty="0" err="1">
                <a:solidFill>
                  <a:srgbClr val="2D3962"/>
                </a:solidFill>
                <a:ea typeface="ＭＳ Ｐゴシック" charset="0"/>
                <a:cs typeface="Courier" charset="0"/>
              </a:rPr>
              <a:t>log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 </a:t>
            </a:r>
            <a:r>
              <a:rPr lang="en-US" sz="2800" b="1" dirty="0">
                <a:solidFill>
                  <a:srgbClr val="000099"/>
                </a:solidFill>
                <a:ea typeface="ＭＳ Ｐゴシック" charset="0"/>
                <a:cs typeface="Courier" charset="0"/>
              </a:rPr>
              <a:t>multiple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0000CC"/>
                </a:solidFill>
                <a:ea typeface="ＭＳ Ｐゴシック" charset="0"/>
                <a:cs typeface="Courier" charset="0"/>
              </a:rPr>
              <a:t>4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)(</a:t>
            </a:r>
            <a:r>
              <a:rPr lang="en-US" sz="2800" b="1" dirty="0">
                <a:solidFill>
                  <a:srgbClr val="0000CC"/>
                </a:solidFill>
                <a:ea typeface="ＭＳ Ｐゴシック" charset="0"/>
                <a:cs typeface="Courier" charset="0"/>
              </a:rPr>
              <a:t>5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 ); </a:t>
            </a:r>
            <a:r>
              <a:rPr lang="en-US" sz="2800" i="1" dirty="0">
                <a:solidFill>
                  <a:srgbClr val="767676"/>
                </a:solidFill>
                <a:ea typeface="ＭＳ Ｐゴシック" charset="0"/>
                <a:cs typeface="Courier" charset="0"/>
              </a:rPr>
              <a:t>// 20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Returning Functions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7414260" cy="762000"/>
          </a:xfrm>
          <a:ln/>
        </p:spPr>
        <p:txBody>
          <a:bodyPr lIns="82296" tIns="41148" rIns="82296" bIns="41148"/>
          <a:lstStyle/>
          <a:p>
            <a:pPr>
              <a:buClrTx/>
            </a:pPr>
            <a:r>
              <a:rPr lang="en-US" b="1" i="1" dirty="0"/>
              <a:t>Functions can return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381916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Why learn </a:t>
            </a:r>
            <a:r>
              <a:rPr lang="en-US" b="1" dirty="0" err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037"/>
            <a:ext cx="8305800" cy="4754563"/>
          </a:xfrm>
        </p:spPr>
        <p:txBody>
          <a:bodyPr>
            <a:noAutofit/>
          </a:bodyPr>
          <a:lstStyle/>
          <a:p>
            <a:pPr marL="725488" indent="-725488"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Write less, do more:</a:t>
            </a:r>
          </a:p>
          <a:p>
            <a:pPr marL="1125538" lvl="1" indent="-725488">
              <a:buSzPct val="70000"/>
              <a:buFont typeface="Arial" pitchFamily="34" charset="0"/>
              <a:buChar char="•"/>
            </a:pPr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$("</a:t>
            </a:r>
            <a:r>
              <a:rPr lang="en-US" sz="2400" i="1" dirty="0" err="1">
                <a:latin typeface="Aparajita" pitchFamily="34" charset="0"/>
                <a:cs typeface="Aparajita" pitchFamily="34" charset="0"/>
              </a:rPr>
              <a:t>p.neat</a:t>
            </a:r>
            <a:r>
              <a:rPr lang="en-US" sz="2400" i="1" dirty="0">
                <a:latin typeface="Aparajita" pitchFamily="34" charset="0"/>
                <a:cs typeface="Aparajita" pitchFamily="34" charset="0"/>
              </a:rPr>
              <a:t>").</a:t>
            </a:r>
            <a:r>
              <a:rPr lang="en-US" sz="2400" i="1" dirty="0" err="1">
                <a:latin typeface="Aparajita" pitchFamily="34" charset="0"/>
                <a:cs typeface="Aparajita" pitchFamily="34" charset="0"/>
              </a:rPr>
              <a:t>addClass</a:t>
            </a:r>
            <a:r>
              <a:rPr lang="en-US" sz="2400" i="1" dirty="0">
                <a:latin typeface="Aparajita" pitchFamily="34" charset="0"/>
                <a:cs typeface="Aparajita" pitchFamily="34" charset="0"/>
              </a:rPr>
              <a:t>("</a:t>
            </a:r>
            <a:r>
              <a:rPr lang="en-US" sz="2400" i="1" dirty="0" err="1">
                <a:latin typeface="Aparajita" pitchFamily="34" charset="0"/>
                <a:cs typeface="Aparajita" pitchFamily="34" charset="0"/>
              </a:rPr>
              <a:t>ohmy</a:t>
            </a:r>
            <a:r>
              <a:rPr lang="en-US" sz="2400" i="1" dirty="0">
                <a:latin typeface="Aparajita" pitchFamily="34" charset="0"/>
                <a:cs typeface="Aparajita" pitchFamily="34" charset="0"/>
              </a:rPr>
              <a:t>").show("slow</a:t>
            </a:r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");</a:t>
            </a:r>
          </a:p>
          <a:p>
            <a:pPr marL="725488" indent="-725488"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Performance</a:t>
            </a:r>
          </a:p>
          <a:p>
            <a:pPr marL="725488" indent="-725488"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Plugins</a:t>
            </a:r>
          </a:p>
          <a:p>
            <a:pPr marL="725488" indent="-725488">
              <a:buSzPct val="70000"/>
              <a:buFont typeface="Wingdings" pitchFamily="2" charset="2"/>
              <a:buChar char="ü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It’s standard</a:t>
            </a:r>
          </a:p>
          <a:p>
            <a:pPr marL="725488" indent="-725488">
              <a:buSzPct val="70000"/>
              <a:buFont typeface="Wingdings" pitchFamily="2" charset="2"/>
              <a:buChar char="ü"/>
            </a:pPr>
            <a:r>
              <a:rPr lang="en-US" i="1" dirty="0" smtClean="0">
                <a:latin typeface="Aparajita" pitchFamily="34" charset="0"/>
                <a:cs typeface="Aparajita" pitchFamily="34" charset="0"/>
              </a:rPr>
              <a:t>… and fun!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  <a:p>
            <a:pPr marL="402336" lvl="1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4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1112838"/>
          </a:xfrm>
          <a:ln/>
        </p:spPr>
        <p:txBody>
          <a:bodyPr lIns="82296" tIns="41148" rIns="82296" bIns="41148">
            <a:noAutofit/>
          </a:bodyPr>
          <a:lstStyle/>
          <a:p>
            <a:r>
              <a:rPr lang="en-US" sz="48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Named vs. Anonymous</a:t>
            </a:r>
            <a:br>
              <a:rPr lang="en-US" sz="48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023110"/>
            <a:ext cx="8534400" cy="3310890"/>
          </a:xfr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82296" tIns="41148" rIns="82296" bIns="41148">
            <a:noAutofit/>
          </a:bodyPr>
          <a:lstStyle/>
          <a:p>
            <a:pPr>
              <a:buClrTx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Named:  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function </a:t>
            </a:r>
            <a:r>
              <a:rPr lang="en-US" b="1" dirty="0">
                <a:latin typeface="Aparajita" pitchFamily="34" charset="0"/>
                <a:cs typeface="Aparajita" pitchFamily="34" charset="0"/>
              </a:rPr>
              <a:t>foo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() { } </a:t>
            </a:r>
            <a:r>
              <a:rPr lang="en-US" dirty="0">
                <a:solidFill>
                  <a:srgbClr val="999999"/>
                </a:solidFill>
                <a:latin typeface="Aparajita" pitchFamily="34" charset="0"/>
                <a:cs typeface="Aparajita" pitchFamily="34" charset="0"/>
              </a:rPr>
              <a:t>// function </a:t>
            </a:r>
            <a:r>
              <a:rPr lang="en-US" b="1" dirty="0">
                <a:solidFill>
                  <a:srgbClr val="999999"/>
                </a:solidFill>
                <a:latin typeface="Aparajita" pitchFamily="34" charset="0"/>
                <a:cs typeface="Aparajita" pitchFamily="34" charset="0"/>
              </a:rPr>
              <a:t>declaration</a:t>
            </a:r>
            <a:endParaRPr lang="en-US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dirty="0" err="1">
                <a:latin typeface="Aparajita" pitchFamily="34" charset="0"/>
                <a:cs typeface="Aparajita" pitchFamily="34" charset="0"/>
              </a:rPr>
              <a:t>var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foo = function </a:t>
            </a:r>
            <a:r>
              <a:rPr lang="en-US" b="1" dirty="0">
                <a:latin typeface="Aparajita" pitchFamily="34" charset="0"/>
                <a:cs typeface="Aparajita" pitchFamily="34" charset="0"/>
              </a:rPr>
              <a:t>foo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() { }; </a:t>
            </a:r>
            <a:r>
              <a:rPr lang="en-US" dirty="0">
                <a:solidFill>
                  <a:srgbClr val="999999"/>
                </a:solidFill>
                <a:latin typeface="Aparajita" pitchFamily="34" charset="0"/>
                <a:cs typeface="Aparajita" pitchFamily="34" charset="0"/>
              </a:rPr>
              <a:t>// function </a:t>
            </a:r>
            <a:r>
              <a:rPr lang="en-US" b="1" dirty="0">
                <a:solidFill>
                  <a:srgbClr val="999999"/>
                </a:solidFill>
                <a:latin typeface="Aparajita" pitchFamily="34" charset="0"/>
                <a:cs typeface="Aparajita" pitchFamily="34" charset="0"/>
              </a:rPr>
              <a:t>expression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ClrTx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Anonymous: 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dirty="0" err="1">
                <a:latin typeface="Aparajita" pitchFamily="34" charset="0"/>
                <a:cs typeface="Aparajita" pitchFamily="34" charset="0"/>
              </a:rPr>
              <a:t>var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foo = function() { }; </a:t>
            </a:r>
            <a:r>
              <a:rPr lang="en-US" dirty="0">
                <a:solidFill>
                  <a:srgbClr val="999999"/>
                </a:solidFill>
                <a:latin typeface="Aparajita" pitchFamily="34" charset="0"/>
                <a:cs typeface="Aparajita" pitchFamily="34" charset="0"/>
              </a:rPr>
              <a:t>// function </a:t>
            </a:r>
            <a:r>
              <a:rPr lang="en-US" b="1" dirty="0">
                <a:solidFill>
                  <a:srgbClr val="999999"/>
                </a:solidFill>
                <a:latin typeface="Aparajita" pitchFamily="34" charset="0"/>
                <a:cs typeface="Aparajita" pitchFamily="34" charset="0"/>
              </a:rPr>
              <a:t>expression</a:t>
            </a:r>
            <a:endParaRPr lang="en-US" b="1" dirty="0">
              <a:solidFill>
                <a:srgbClr val="999999"/>
              </a:solidFill>
              <a:latin typeface="Aparajita" pitchFamily="34" charset="0"/>
              <a:ea typeface="ヒラギノ角ゴ ProN W6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Anonymous Functions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467600" cy="3810000"/>
          </a:xfrm>
          <a:ln/>
        </p:spPr>
        <p:txBody>
          <a:bodyPr lIns="82296" tIns="41148" rIns="82296" bIns="41148">
            <a:noAutofit/>
          </a:bodyPr>
          <a:lstStyle/>
          <a:p>
            <a:pPr>
              <a:buClrTx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Prevalent in </a:t>
            </a:r>
            <a:r>
              <a:rPr lang="en-US" dirty="0" err="1">
                <a:latin typeface="Aparajita" pitchFamily="34" charset="0"/>
                <a:cs typeface="Aparajita" pitchFamily="34" charset="0"/>
              </a:rPr>
              <a:t>jQuery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ClrTx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Good for creating closures</a:t>
            </a:r>
          </a:p>
          <a:p>
            <a:pPr>
              <a:buClrTx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Used as "callback" functions</a:t>
            </a:r>
          </a:p>
          <a:p>
            <a:pPr>
              <a:buClrTx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Can be used as object properties (methods)</a:t>
            </a:r>
          </a:p>
          <a:p>
            <a:pPr>
              <a:buClrTx/>
            </a:pP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898525" indent="-630238">
              <a:buClrTx/>
              <a:buFont typeface="Wingdings" pitchFamily="2" charset="2"/>
              <a:buChar char="Ø"/>
            </a:pPr>
            <a:r>
              <a:rPr lang="en-US" b="1" i="1" dirty="0">
                <a:latin typeface="Aparajita" pitchFamily="34" charset="0"/>
                <a:cs typeface="Aparajita" pitchFamily="34" charset="0"/>
              </a:rPr>
              <a:t>let</a:t>
            </a:r>
            <a:r>
              <a:rPr lang="ja-JP" altLang="en-US" b="1" i="1" dirty="0">
                <a:latin typeface="Aparajita" pitchFamily="34" charset="0"/>
                <a:cs typeface="Aparajita" pitchFamily="34" charset="0"/>
              </a:rPr>
              <a:t>’</a:t>
            </a:r>
            <a:r>
              <a:rPr lang="en-US" b="1" i="1" dirty="0">
                <a:latin typeface="Aparajita" pitchFamily="34" charset="0"/>
                <a:cs typeface="Aparajita" pitchFamily="34" charset="0"/>
              </a:rPr>
              <a:t>s take a look ... </a:t>
            </a:r>
          </a:p>
        </p:txBody>
      </p:sp>
    </p:spTree>
    <p:extLst>
      <p:ext uri="{BB962C8B-B14F-4D97-AF65-F5344CB8AC3E}">
        <p14:creationId xmlns:p14="http://schemas.microsoft.com/office/powerpoint/2010/main" val="5332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71600" y="2590800"/>
            <a:ext cx="5791200" cy="16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6017" name="Rectangle 1"/>
          <p:cNvSpPr>
            <a:spLocks/>
          </p:cNvSpPr>
          <p:nvPr/>
        </p:nvSpPr>
        <p:spPr bwMode="auto">
          <a:xfrm>
            <a:off x="1676400" y="2895600"/>
            <a:ext cx="6686550" cy="98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$(document).ready(</a:t>
            </a:r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function() {</a:t>
            </a:r>
          </a:p>
          <a:p>
            <a:endParaRPr lang="en-US" sz="3200" b="1" dirty="0">
              <a:solidFill>
                <a:srgbClr val="12A0C9"/>
              </a:solidFill>
              <a:ea typeface="ＭＳ Ｐゴシック" charset="0"/>
              <a:cs typeface="Courier" charset="0"/>
            </a:endParaRPr>
          </a:p>
          <a:p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}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);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Anonymous Functions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7349490" cy="1154430"/>
          </a:xfrm>
          <a:ln/>
        </p:spPr>
        <p:txBody>
          <a:bodyPr lIns="82296" tIns="41148" rIns="82296" bIns="41148">
            <a:normAutofit/>
          </a:bodyPr>
          <a:lstStyle/>
          <a:p>
            <a:pPr>
              <a:buClrTx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Prevalent in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0" y="317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6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1200" y="2438400"/>
            <a:ext cx="6705600" cy="2362200"/>
          </a:xfrm>
          <a:prstGeom prst="roundRect">
            <a:avLst/>
          </a:prstGeom>
          <a:solidFill>
            <a:srgbClr val="FFCC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041" name="Rectangle 1"/>
          <p:cNvSpPr>
            <a:spLocks/>
          </p:cNvSpPr>
          <p:nvPr/>
        </p:nvSpPr>
        <p:spPr bwMode="auto">
          <a:xfrm>
            <a:off x="2362200" y="2895600"/>
            <a:ext cx="6385560" cy="14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800" b="1" dirty="0">
                <a:solidFill>
                  <a:srgbClr val="12A0C9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function() {</a:t>
            </a:r>
            <a:endParaRPr lang="en-US" sz="2800" dirty="0">
              <a:latin typeface="Aparajita" pitchFamily="34" charset="0"/>
              <a:ea typeface="ＭＳ Ｐゴシック" charset="0"/>
              <a:cs typeface="Aparajita" pitchFamily="34" charset="0"/>
            </a:endParaRPr>
          </a:p>
          <a:p>
            <a:r>
              <a:rPr lang="en-US" sz="2800" dirty="0">
                <a:latin typeface="Aparajita" pitchFamily="34" charset="0"/>
                <a:ea typeface="ＭＳ Ｐゴシック" charset="0"/>
                <a:cs typeface="Aparajita" pitchFamily="34" charset="0"/>
              </a:rPr>
              <a:t>  // variables are defined within this scope</a:t>
            </a:r>
          </a:p>
          <a:p>
            <a:r>
              <a:rPr lang="en-US" sz="2800" dirty="0">
                <a:latin typeface="Aparajita" pitchFamily="34" charset="0"/>
                <a:ea typeface="ＭＳ Ｐゴシック" charset="0"/>
                <a:cs typeface="Aparajita" pitchFamily="34" charset="0"/>
              </a:rPr>
              <a:t>  // avoid name collisions</a:t>
            </a:r>
          </a:p>
          <a:p>
            <a:r>
              <a:rPr lang="en-US" sz="2800" b="1" dirty="0">
                <a:solidFill>
                  <a:srgbClr val="12A0C9"/>
                </a:solidFill>
                <a:latin typeface="Aparajita" pitchFamily="34" charset="0"/>
                <a:ea typeface="ＭＳ Ｐゴシック" charset="0"/>
                <a:cs typeface="Aparajita" pitchFamily="34" charset="0"/>
              </a:rPr>
              <a:t>}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Anonymous Functions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26770" y="1600200"/>
            <a:ext cx="7174230" cy="868680"/>
          </a:xfrm>
          <a:ln/>
        </p:spPr>
        <p:txBody>
          <a:bodyPr lIns="82296" tIns="41148" rIns="82296" bIns="41148">
            <a:normAutofit/>
          </a:bodyPr>
          <a:lstStyle/>
          <a:p>
            <a:pPr>
              <a:buClrTx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Good for creating closures</a:t>
            </a:r>
          </a:p>
        </p:txBody>
      </p:sp>
    </p:spTree>
    <p:extLst>
      <p:ext uri="{BB962C8B-B14F-4D97-AF65-F5344CB8AC3E}">
        <p14:creationId xmlns:p14="http://schemas.microsoft.com/office/powerpoint/2010/main" val="41244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19200" y="3657600"/>
            <a:ext cx="7467600" cy="2133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8065" name="Rectangle 1"/>
          <p:cNvSpPr>
            <a:spLocks/>
          </p:cNvSpPr>
          <p:nvPr/>
        </p:nvSpPr>
        <p:spPr bwMode="auto">
          <a:xfrm>
            <a:off x="1524000" y="3916680"/>
            <a:ext cx="7315200" cy="14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200" dirty="0">
                <a:solidFill>
                  <a:srgbClr val="DA5420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function() {</a:t>
            </a:r>
            <a:endParaRPr lang="en-US" sz="3200" dirty="0">
              <a:ea typeface="ＭＳ Ｐゴシック" charset="0"/>
              <a:cs typeface="Courier" charset="0"/>
            </a:endParaRPr>
          </a:p>
          <a:p>
            <a:r>
              <a:rPr lang="en-US" sz="32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  // variables are defined within this scope</a:t>
            </a:r>
          </a:p>
          <a:p>
            <a:r>
              <a:rPr lang="en-US" sz="32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  // avoid name collisions</a:t>
            </a:r>
          </a:p>
          <a:p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}</a:t>
            </a:r>
            <a:r>
              <a:rPr lang="en-US" sz="3200" dirty="0">
                <a:solidFill>
                  <a:srgbClr val="DA5420"/>
                </a:solidFill>
                <a:ea typeface="ＭＳ Ｐゴシック" charset="0"/>
                <a:cs typeface="Courier" charset="0"/>
              </a:rPr>
              <a:t>)()</a:t>
            </a:r>
            <a:r>
              <a:rPr lang="en-US" sz="3200" dirty="0">
                <a:ea typeface="ＭＳ Ｐゴシック" charset="0"/>
                <a:cs typeface="Courier" charset="0"/>
              </a:rPr>
              <a:t>;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Anonymous Functions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2087880"/>
          </a:xfrm>
          <a:ln/>
        </p:spPr>
        <p:txBody>
          <a:bodyPr lIns="82296" tIns="41148" rIns="82296" bIns="41148">
            <a:noAutofit/>
          </a:bodyPr>
          <a:lstStyle/>
          <a:p>
            <a:pPr>
              <a:buClrTx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Good for creating closures</a:t>
            </a:r>
          </a:p>
          <a:p>
            <a:pPr>
              <a:buClrTx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Can be </a:t>
            </a:r>
            <a:r>
              <a:rPr lang="en-US" sz="2800" i="1" dirty="0">
                <a:latin typeface="Aparajita" pitchFamily="34" charset="0"/>
                <a:cs typeface="Aparajita" pitchFamily="34" charset="0"/>
              </a:rPr>
              <a:t>defined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and then immediately </a:t>
            </a:r>
            <a:r>
              <a:rPr lang="en-US" sz="2800" i="1" dirty="0">
                <a:latin typeface="Aparajita" pitchFamily="34" charset="0"/>
                <a:cs typeface="Aparajita" pitchFamily="34" charset="0"/>
              </a:rPr>
              <a:t>invoked: </a:t>
            </a:r>
            <a:r>
              <a:rPr lang="ja-JP" altLang="en-US" sz="2800" dirty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immediately invoked function expression,</a:t>
            </a:r>
            <a:r>
              <a:rPr lang="ja-JP" altLang="en-US" sz="2800" dirty="0">
                <a:latin typeface="Aparajita" pitchFamily="34" charset="0"/>
                <a:cs typeface="Aparajita" pitchFamily="34" charset="0"/>
              </a:rPr>
              <a:t>”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( a.k.a.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IIFE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; pronounced </a:t>
            </a:r>
            <a:r>
              <a:rPr lang="ja-JP" altLang="en-US" sz="2800" dirty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800" b="1" dirty="0">
                <a:solidFill>
                  <a:srgbClr val="105A00"/>
                </a:solidFill>
                <a:latin typeface="Aparajita" pitchFamily="34" charset="0"/>
                <a:cs typeface="Aparajita" pitchFamily="34" charset="0"/>
              </a:rPr>
              <a:t>iffy</a:t>
            </a:r>
            <a:r>
              <a:rPr lang="ja-JP" altLang="en-US" sz="2800" dirty="0">
                <a:latin typeface="Aparajita" pitchFamily="34" charset="0"/>
                <a:cs typeface="Aparajita" pitchFamily="34" charset="0"/>
              </a:rPr>
              <a:t>”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1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47800" y="2971800"/>
            <a:ext cx="7010400" cy="2743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9089" name="Rectangle 1"/>
          <p:cNvSpPr>
            <a:spLocks/>
          </p:cNvSpPr>
          <p:nvPr/>
        </p:nvSpPr>
        <p:spPr bwMode="auto">
          <a:xfrm>
            <a:off x="1905000" y="3790950"/>
            <a:ext cx="6248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200" dirty="0">
                <a:solidFill>
                  <a:srgbClr val="DA5420"/>
                </a:solidFill>
                <a:ea typeface="ＭＳ Ｐゴシック" charset="0"/>
                <a:cs typeface="Courier" charset="0"/>
              </a:rPr>
              <a:t>(</a:t>
            </a:r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function(</a:t>
            </a:r>
            <a:r>
              <a:rPr lang="en-US" sz="3200" b="1" dirty="0">
                <a:solidFill>
                  <a:srgbClr val="DA5420"/>
                </a:solidFill>
                <a:ea typeface="ＭＳ Ｐゴシック" charset="0"/>
                <a:cs typeface="Courier" charset="0"/>
              </a:rPr>
              <a:t>$</a:t>
            </a:r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) { </a:t>
            </a:r>
            <a:r>
              <a:rPr lang="en-US" sz="32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// "$" is the function's </a:t>
            </a:r>
            <a:r>
              <a:rPr lang="en-US" sz="3200" dirty="0" err="1">
                <a:solidFill>
                  <a:srgbClr val="898989"/>
                </a:solidFill>
                <a:ea typeface="ＭＳ Ｐゴシック" charset="0"/>
                <a:cs typeface="Courier" charset="0"/>
              </a:rPr>
              <a:t>param</a:t>
            </a:r>
            <a:endParaRPr lang="en-US" sz="3200" dirty="0">
              <a:solidFill>
                <a:srgbClr val="898989"/>
              </a:solidFill>
              <a:ea typeface="ＭＳ Ｐゴシック" charset="0"/>
              <a:cs typeface="Courier" charset="0"/>
            </a:endParaRPr>
          </a:p>
          <a:p>
            <a:r>
              <a:rPr lang="en-US" sz="3200" dirty="0">
                <a:ea typeface="ＭＳ Ｐゴシック" charset="0"/>
                <a:cs typeface="Courier" charset="0"/>
              </a:rPr>
              <a:t>  </a:t>
            </a:r>
          </a:p>
          <a:p>
            <a:r>
              <a:rPr lang="en-US" sz="32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}</a:t>
            </a:r>
            <a:r>
              <a:rPr lang="en-US" sz="3200" dirty="0">
                <a:solidFill>
                  <a:srgbClr val="DA5420"/>
                </a:solidFill>
                <a:ea typeface="ＭＳ Ｐゴシック" charset="0"/>
                <a:cs typeface="Courier" charset="0"/>
              </a:rPr>
              <a:t>)(</a:t>
            </a:r>
            <a:r>
              <a:rPr lang="en-US" sz="3200" b="1" dirty="0" err="1">
                <a:solidFill>
                  <a:srgbClr val="DA5420"/>
                </a:solidFill>
                <a:ea typeface="ＭＳ Ｐゴシック" charset="0"/>
                <a:cs typeface="Courier" charset="0"/>
              </a:rPr>
              <a:t>jQuery</a:t>
            </a:r>
            <a:r>
              <a:rPr lang="en-US" sz="3200" dirty="0">
                <a:solidFill>
                  <a:srgbClr val="DA5420"/>
                </a:solidFill>
                <a:ea typeface="ＭＳ Ｐゴシック" charset="0"/>
                <a:cs typeface="Courier" charset="0"/>
              </a:rPr>
              <a:t>)</a:t>
            </a:r>
            <a:r>
              <a:rPr lang="en-US" sz="3200" dirty="0">
                <a:ea typeface="ＭＳ Ｐゴシック" charset="0"/>
                <a:cs typeface="Courier" charset="0"/>
              </a:rPr>
              <a:t>; </a:t>
            </a:r>
            <a:r>
              <a:rPr lang="en-US" sz="32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// function is </a:t>
            </a:r>
            <a:r>
              <a:rPr lang="en-US" sz="3200" i="1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called</a:t>
            </a:r>
            <a:r>
              <a:rPr lang="en-US" sz="32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 with "</a:t>
            </a:r>
            <a:r>
              <a:rPr lang="en-US" sz="3200" dirty="0" err="1">
                <a:solidFill>
                  <a:srgbClr val="898989"/>
                </a:solidFill>
                <a:ea typeface="ＭＳ Ｐゴシック" charset="0"/>
                <a:cs typeface="Courier" charset="0"/>
              </a:rPr>
              <a:t>jQuery</a:t>
            </a:r>
            <a:r>
              <a:rPr lang="en-US" sz="32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"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Anonymous Functions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27710" y="1295400"/>
            <a:ext cx="7349490" cy="868680"/>
          </a:xfrm>
          <a:ln/>
        </p:spPr>
        <p:txBody>
          <a:bodyPr lIns="82296" tIns="41148" rIns="82296" bIns="41148">
            <a:noAutofit/>
          </a:bodyPr>
          <a:lstStyle/>
          <a:p>
            <a:pPr>
              <a:buClrTx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Good for creating closures</a:t>
            </a:r>
          </a:p>
          <a:p>
            <a:pPr>
              <a:buClrTx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Used by plugins to keep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safe.</a:t>
            </a:r>
          </a:p>
        </p:txBody>
      </p:sp>
    </p:spTree>
    <p:extLst>
      <p:ext uri="{BB962C8B-B14F-4D97-AF65-F5344CB8AC3E}">
        <p14:creationId xmlns:p14="http://schemas.microsoft.com/office/powerpoint/2010/main" val="30970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19200" y="2133600"/>
            <a:ext cx="7010400" cy="36576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113" name="Rectangle 1"/>
          <p:cNvSpPr>
            <a:spLocks/>
          </p:cNvSpPr>
          <p:nvPr/>
        </p:nvSpPr>
        <p:spPr bwMode="auto">
          <a:xfrm>
            <a:off x="1691640" y="3124200"/>
            <a:ext cx="6842760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800" dirty="0">
                <a:ea typeface="ＭＳ Ｐゴシック" charset="0"/>
                <a:cs typeface="Courier" charset="0"/>
              </a:rPr>
              <a:t>$('p').</a:t>
            </a:r>
            <a:r>
              <a:rPr lang="en-US" sz="2800" dirty="0" err="1">
                <a:ea typeface="ＭＳ Ｐゴシック" charset="0"/>
                <a:cs typeface="Courier" charset="0"/>
              </a:rPr>
              <a:t>slideDown</a:t>
            </a:r>
            <a:r>
              <a:rPr lang="en-US" sz="2800" dirty="0">
                <a:ea typeface="ＭＳ Ｐゴシック" charset="0"/>
                <a:cs typeface="Courier" charset="0"/>
              </a:rPr>
              <a:t>('slow', </a:t>
            </a:r>
            <a:r>
              <a:rPr lang="en-US" sz="28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function()</a:t>
            </a:r>
            <a:r>
              <a:rPr lang="en-US" sz="2800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 {</a:t>
            </a:r>
            <a:endParaRPr lang="en-US" sz="2800" dirty="0">
              <a:ea typeface="ＭＳ Ｐゴシック" charset="0"/>
              <a:cs typeface="Courier" charset="0"/>
            </a:endParaRPr>
          </a:p>
          <a:p>
            <a:r>
              <a:rPr lang="en-US" sz="2800" dirty="0">
                <a:ea typeface="ＭＳ Ｐゴシック" charset="0"/>
                <a:cs typeface="Courier" charset="0"/>
              </a:rPr>
              <a:t>	</a:t>
            </a:r>
            <a:r>
              <a:rPr lang="en-US" sz="28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// code in here is not executed </a:t>
            </a:r>
          </a:p>
          <a:p>
            <a:r>
              <a:rPr lang="en-US" sz="28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	// until after the </a:t>
            </a:r>
            <a:r>
              <a:rPr lang="en-US" sz="2800" dirty="0" err="1">
                <a:solidFill>
                  <a:srgbClr val="898989"/>
                </a:solidFill>
                <a:ea typeface="ＭＳ Ｐゴシック" charset="0"/>
                <a:cs typeface="Courier" charset="0"/>
              </a:rPr>
              <a:t>slideDown</a:t>
            </a:r>
            <a:r>
              <a:rPr lang="en-US" sz="28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 is finished</a:t>
            </a:r>
          </a:p>
          <a:p>
            <a:r>
              <a:rPr lang="en-US" sz="28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	// </a:t>
            </a:r>
            <a:r>
              <a:rPr lang="en-US" sz="2800" b="1" i="1" dirty="0" err="1">
                <a:solidFill>
                  <a:srgbClr val="898989"/>
                </a:solidFill>
                <a:ea typeface="ＭＳ Ｐゴシック" charset="0"/>
                <a:cs typeface="Courier" charset="0"/>
              </a:rPr>
              <a:t>jQuery</a:t>
            </a:r>
            <a:r>
              <a:rPr lang="en-US" sz="2800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 calls the code in here when effect ends</a:t>
            </a:r>
          </a:p>
          <a:p>
            <a:r>
              <a:rPr lang="en-US" sz="28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})</a:t>
            </a:r>
            <a:r>
              <a:rPr lang="en-US" sz="2800" dirty="0">
                <a:ea typeface="ＭＳ Ｐゴシック" charset="0"/>
                <a:cs typeface="Courier" charset="0"/>
              </a:rPr>
              <a:t>;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Anonymous Functions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1"/>
            <a:ext cx="8229600" cy="685799"/>
          </a:xfrm>
          <a:ln/>
        </p:spPr>
        <p:txBody>
          <a:bodyPr lIns="82296" tIns="41148" rIns="82296" bIns="41148">
            <a:normAutofit/>
          </a:bodyPr>
          <a:lstStyle/>
          <a:p>
            <a:pPr>
              <a:buClrTx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Used as "callback" functions</a:t>
            </a:r>
          </a:p>
        </p:txBody>
      </p:sp>
    </p:spTree>
    <p:extLst>
      <p:ext uri="{BB962C8B-B14F-4D97-AF65-F5344CB8AC3E}">
        <p14:creationId xmlns:p14="http://schemas.microsoft.com/office/powerpoint/2010/main" val="12818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indow.onload</a:t>
            </a:r>
            <a:endParaRPr lang="en-US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arajita" pitchFamily="34" charset="0"/>
                <a:cs typeface="Aparajita" pitchFamily="34" charset="0"/>
              </a:rPr>
              <a:t>We cannot use the DOM before the page has been constructed. jQuery gives us a more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compatible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way to do this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lvl="1"/>
            <a:r>
              <a:rPr lang="en-US" b="1" dirty="0" smtClean="0">
                <a:latin typeface="Aparajita" pitchFamily="34" charset="0"/>
                <a:cs typeface="Aparajita" pitchFamily="34" charset="0"/>
              </a:rPr>
              <a:t>The DOM way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b="1" dirty="0" smtClean="0">
                <a:latin typeface="Aparajita" pitchFamily="34" charset="0"/>
                <a:cs typeface="Aparajita" pitchFamily="34" charset="0"/>
              </a:rPr>
              <a:t>The direct jQuery translation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b="1" dirty="0" smtClean="0">
                <a:latin typeface="Aparajita" pitchFamily="34" charset="0"/>
                <a:cs typeface="Aparajita" pitchFamily="34" charset="0"/>
              </a:rPr>
              <a:t>The jQuery way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3276600"/>
            <a:ext cx="8686800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window.onload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function() {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0" y="4211026"/>
            <a:ext cx="8686800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$(document).ready(function() {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0" y="5161326"/>
            <a:ext cx="8686800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$(function() {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Aspects of the DOM and jQuery</a:t>
            </a:r>
            <a:endParaRPr lang="en-US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parajita" pitchFamily="34" charset="0"/>
                <a:cs typeface="Aparajita" pitchFamily="34" charset="0"/>
              </a:rPr>
              <a:t>Identification: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 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	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how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do I obtain a reference to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node that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I want.</a:t>
            </a:r>
          </a:p>
          <a:p>
            <a:r>
              <a:rPr lang="en-US" sz="2400" b="1" dirty="0">
                <a:latin typeface="Aparajita" pitchFamily="34" charset="0"/>
                <a:cs typeface="Aparajita" pitchFamily="34" charset="0"/>
              </a:rPr>
              <a:t>Traversal: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 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	how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do I move around the DOM tree.</a:t>
            </a:r>
          </a:p>
          <a:p>
            <a:r>
              <a:rPr lang="en-US" sz="2400" b="1" dirty="0">
                <a:latin typeface="Aparajita" pitchFamily="34" charset="0"/>
                <a:cs typeface="Aparajita" pitchFamily="34" charset="0"/>
              </a:rPr>
              <a:t>Node Manipulation: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 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	how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do I get or set aspects of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 DOM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node.</a:t>
            </a:r>
          </a:p>
          <a:p>
            <a:r>
              <a:rPr lang="en-US" sz="2400" b="1" dirty="0">
                <a:latin typeface="Aparajita" pitchFamily="34" charset="0"/>
                <a:cs typeface="Aparajita" pitchFamily="34" charset="0"/>
              </a:rPr>
              <a:t>Tree Manipulation: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 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	how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do I change the structure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of the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page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DOM tree</a:t>
            </a:r>
            <a:endParaRPr lang="en-US" sz="54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OM tre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r="2594"/>
          <a:stretch>
            <a:fillRect/>
          </a:stretch>
        </p:blipFill>
        <p:spPr bwMode="auto">
          <a:xfrm>
            <a:off x="457200" y="1219200"/>
            <a:ext cx="8382000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dirty="0" smtClean="0">
                <a:latin typeface="Times New Roman" pitchFamily="18" charset="0"/>
                <a:cs typeface="Times New Roman" pitchFamily="18" charset="0"/>
              </a:rPr>
              <a:t>Example: Show/Hide Button</a:t>
            </a:r>
            <a:endParaRPr 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Selecting groups of DOM objects</a:t>
            </a:r>
            <a:endParaRPr lang="en-US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92798"/>
              </p:ext>
            </p:extLst>
          </p:nvPr>
        </p:nvGraphicFramePr>
        <p:xfrm>
          <a:off x="76200" y="990601"/>
          <a:ext cx="8915400" cy="480060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515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smtClean="0">
                          <a:effectLst/>
                        </a:rPr>
                        <a:t>Name</a:t>
                      </a:r>
                      <a:endParaRPr lang="en-US" sz="2400" b="1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smtClean="0">
                          <a:effectLst/>
                        </a:rPr>
                        <a:t>Description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  <a:tr h="72898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getElementById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 tag, such as "div"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898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getElementsByTagName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returns array of descendents with the given tag, such as "div"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902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getElementsByName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returns array of descendents with the given name attribute (mostly useful for accessing form controls)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898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querySelector</a:t>
                      </a:r>
                      <a:r>
                        <a:rPr lang="en-US" dirty="0">
                          <a:effectLst/>
                        </a:rPr>
                        <a:t> *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the first element that would be matched by the given CSS selector string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902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335177"/>
                          </a:solidFill>
                          <a:effectLst/>
                          <a:hlinkClick r:id="rId6"/>
                        </a:rPr>
                        <a:t>querySelectorAll</a:t>
                      </a:r>
                      <a:r>
                        <a:rPr lang="en-US" dirty="0">
                          <a:effectLst/>
                        </a:rPr>
                        <a:t> *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returns an array of all elements that would be matched by the given CSS selector string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1219200"/>
            <a:ext cx="8534400" cy="441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188494"/>
            <a:ext cx="7391400" cy="189473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context selector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div p");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 node identification</a:t>
            </a:r>
            <a:endParaRPr lang="en-US" sz="48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1447800"/>
            <a:ext cx="4484774" cy="78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id selector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2543889"/>
            <a:ext cx="4399642" cy="78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group selector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, p");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601289"/>
            <a:ext cx="8291633" cy="78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complex selector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h1.special:not(.classy)");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18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 Selectors</a:t>
            </a:r>
            <a:endParaRPr lang="en-US" sz="54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762000"/>
          </a:xfr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400" b="1" i="1" dirty="0">
                <a:latin typeface="Aparajita" pitchFamily="34" charset="0"/>
                <a:cs typeface="Aparajita" pitchFamily="34" charset="0"/>
                <a:hlinkClick r:id="rId2"/>
              </a:rPr>
              <a:t>http://api.jquery.com/category/selectors/</a:t>
            </a:r>
            <a:endParaRPr lang="en-US" sz="4400" b="1" i="1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 / DOM comparison</a:t>
            </a:r>
            <a:endParaRPr lang="en-US" sz="48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103611"/>
              </p:ext>
            </p:extLst>
          </p:nvPr>
        </p:nvGraphicFramePr>
        <p:xfrm>
          <a:off x="0" y="914401"/>
          <a:ext cx="9067800" cy="50371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29200"/>
                <a:gridCol w="4038600"/>
              </a:tblGrid>
              <a:tr h="555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DOM method</a:t>
                      </a:r>
                    </a:p>
                  </a:txBody>
                  <a:tcPr marL="104525" marR="104525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jQuery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equivalent</a:t>
                      </a:r>
                    </a:p>
                  </a:txBody>
                  <a:tcPr marL="104525" marR="104525" marT="38100" marB="38100"/>
                </a:tc>
              </a:tr>
              <a:tr h="675534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  <a:latin typeface="Aparajita" pitchFamily="34" charset="0"/>
                          <a:cs typeface="Aparajita" pitchFamily="34" charset="0"/>
                        </a:rPr>
                        <a:t>getElementById</a:t>
                      </a:r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("id")</a:t>
                      </a:r>
                    </a:p>
                  </a:txBody>
                  <a:tcPr marL="104525" marR="104525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$("#id")</a:t>
                      </a:r>
                    </a:p>
                  </a:txBody>
                  <a:tcPr marL="104525" marR="104525" marT="38100" marB="38100"/>
                </a:tc>
              </a:tr>
              <a:tr h="84401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  <a:latin typeface="Aparajita" pitchFamily="34" charset="0"/>
                          <a:cs typeface="Aparajita" pitchFamily="34" charset="0"/>
                        </a:rPr>
                        <a:t>getElementsByTagName</a:t>
                      </a:r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("tag")</a:t>
                      </a:r>
                    </a:p>
                  </a:txBody>
                  <a:tcPr marL="104525" marR="104525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$("tag")</a:t>
                      </a:r>
                    </a:p>
                  </a:txBody>
                  <a:tcPr marL="104525" marR="104525" marT="38100" marB="38100"/>
                </a:tc>
              </a:tr>
              <a:tr h="962214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  <a:latin typeface="Aparajita" pitchFamily="34" charset="0"/>
                          <a:cs typeface="Aparajita" pitchFamily="34" charset="0"/>
                        </a:rPr>
                        <a:t>getElementsByName</a:t>
                      </a:r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("</a:t>
                      </a:r>
                      <a:r>
                        <a:rPr lang="en-US" sz="2400" dirty="0" err="1">
                          <a:effectLst/>
                          <a:latin typeface="Aparajita" pitchFamily="34" charset="0"/>
                          <a:cs typeface="Aparajita" pitchFamily="34" charset="0"/>
                        </a:rPr>
                        <a:t>somename</a:t>
                      </a:r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")</a:t>
                      </a:r>
                    </a:p>
                  </a:txBody>
                  <a:tcPr marL="104525" marR="104525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$("[name='</a:t>
                      </a:r>
                      <a:r>
                        <a:rPr lang="en-US" sz="2400" dirty="0" err="1">
                          <a:effectLst/>
                          <a:latin typeface="Aparajita" pitchFamily="34" charset="0"/>
                          <a:cs typeface="Aparajita" pitchFamily="34" charset="0"/>
                        </a:rPr>
                        <a:t>somename</a:t>
                      </a:r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']")</a:t>
                      </a:r>
                    </a:p>
                  </a:txBody>
                  <a:tcPr marL="104525" marR="104525" marT="38100" marB="38100"/>
                </a:tc>
              </a:tr>
              <a:tr h="975538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parajita" pitchFamily="34" charset="0"/>
                          <a:cs typeface="Aparajita" pitchFamily="34" charset="0"/>
                        </a:rPr>
                        <a:t>querySelector("selector")</a:t>
                      </a:r>
                    </a:p>
                  </a:txBody>
                  <a:tcPr marL="104525" marR="104525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$("selector")</a:t>
                      </a:r>
                    </a:p>
                  </a:txBody>
                  <a:tcPr marL="104525" marR="104525" marT="38100" marB="38100"/>
                </a:tc>
              </a:tr>
              <a:tr h="101601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parajita" pitchFamily="34" charset="0"/>
                          <a:cs typeface="Aparajita" pitchFamily="34" charset="0"/>
                        </a:rPr>
                        <a:t>querySelectorAll("selector")</a:t>
                      </a:r>
                    </a:p>
                  </a:txBody>
                  <a:tcPr marL="104525" marR="104525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parajita" pitchFamily="34" charset="0"/>
                          <a:cs typeface="Aparajita" pitchFamily="34" charset="0"/>
                        </a:rPr>
                        <a:t>$("selector")</a:t>
                      </a:r>
                    </a:p>
                  </a:txBody>
                  <a:tcPr marL="104525" marR="104525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5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5400" b="1" i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Use jQuery selectors to identify elements with these properties in a hypothetical page: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All p tags that have no children, but only if they don't have a class of ignore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Any element with the text "REPLACE_ME" in it.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All div tags with a child that has a class of special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All heading elements (h1, h2, h3, h4, h5, h6)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Every other visible li.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Use the DOM API to target the #square and periodically change it's position in a random direction.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Use jQuery selectors instead of the DOM API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Terminology</a:t>
            </a:r>
            <a:endParaRPr lang="en-US" sz="54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jQuery function</a:t>
            </a:r>
          </a:p>
          <a:p>
            <a:pPr marL="402336" lvl="1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refers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to the global jQuery object or the $ function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		             		depending on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the context</a:t>
            </a:r>
          </a:p>
          <a:p>
            <a:r>
              <a:rPr lang="en-US" sz="2400" b="1" dirty="0" smtClean="0"/>
              <a:t>A </a:t>
            </a:r>
            <a:r>
              <a:rPr lang="en-US" sz="2400" b="1" dirty="0" err="1" smtClean="0"/>
              <a:t>jQuery</a:t>
            </a:r>
            <a:r>
              <a:rPr lang="en-US" sz="2400" b="1" dirty="0" smtClean="0"/>
              <a:t> </a:t>
            </a:r>
            <a:r>
              <a:rPr lang="en-US" sz="2400" b="1" dirty="0"/>
              <a:t>object</a:t>
            </a:r>
          </a:p>
          <a:p>
            <a:pPr marL="402336" lvl="1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the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object returned by the jQuery function that often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represents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a group of elements</a:t>
            </a:r>
          </a:p>
          <a:p>
            <a:r>
              <a:rPr lang="en-US" sz="2400" b="1" dirty="0" smtClean="0"/>
              <a:t>Selected </a:t>
            </a:r>
            <a:r>
              <a:rPr lang="en-US" sz="2400" b="1" dirty="0"/>
              <a:t>elements</a:t>
            </a:r>
          </a:p>
          <a:p>
            <a:pPr marL="402336" lvl="1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the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DOM elements that you have selected for, most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likely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by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some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CSS selector passed to the </a:t>
            </a:r>
            <a:r>
              <a:rPr lang="en-US" sz="2400" dirty="0" err="1">
                <a:latin typeface="Aparajita" pitchFamily="34" charset="0"/>
                <a:cs typeface="Aparajita" pitchFamily="34" charset="0"/>
              </a:rPr>
              <a:t>jQuery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			      		function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and possibly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later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filtered further</a:t>
            </a:r>
          </a:p>
        </p:txBody>
      </p:sp>
    </p:spTree>
    <p:extLst>
      <p:ext uri="{BB962C8B-B14F-4D97-AF65-F5344CB8AC3E}">
        <p14:creationId xmlns:p14="http://schemas.microsoft.com/office/powerpoint/2010/main" val="41587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jQuery object </a:t>
            </a:r>
            <a:endParaRPr lang="en-US" sz="54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The $ function always (even for ID selectors) returns an array-like object called a jQuery object.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jQuery object wraps the originally selected DOM objects.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You can access the actual DOM object by accessing the elements of the jQuery object.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95078" y="3352239"/>
            <a:ext cx="7191722" cy="23627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false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("p") == $("p");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true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")[0];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").get(0);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("p")[0] == $("p")[0];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8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Using $ as a wrapper</a:t>
            </a:r>
            <a:endParaRPr lang="en-US" sz="54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14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$ adds extra functionality to DOM elements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passing an existing DOM object to $ will give it the jQuery upgrade</a:t>
            </a:r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3399366"/>
            <a:ext cx="8460850" cy="2087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convert regular DOM objects to a jQuery object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myelem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(".special");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DOM context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identification</a:t>
            </a:r>
            <a:endParaRPr lang="en-US" sz="48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8229600" cy="4525963"/>
          </a:xfrm>
        </p:spPr>
        <p:txBody>
          <a:bodyPr/>
          <a:lstStyle/>
          <a:p>
            <a:r>
              <a:rPr lang="en-US" sz="2400" dirty="0" smtClean="0"/>
              <a:t>You can use </a:t>
            </a:r>
            <a:r>
              <a:rPr lang="en-US" sz="2400" dirty="0" err="1" smtClean="0"/>
              <a:t>querySelectorAll</a:t>
            </a:r>
            <a:r>
              <a:rPr lang="en-US" sz="2400" dirty="0" smtClean="0"/>
              <a:t>() and </a:t>
            </a:r>
            <a:r>
              <a:rPr lang="en-US" sz="2400" dirty="0" err="1" smtClean="0"/>
              <a:t>querySelector</a:t>
            </a:r>
            <a:r>
              <a:rPr lang="en-US" sz="2400" dirty="0" smtClean="0"/>
              <a:t>() on any DOM object.</a:t>
            </a:r>
          </a:p>
          <a:p>
            <a:r>
              <a:rPr lang="en-US" sz="2400" dirty="0" smtClean="0"/>
              <a:t>When you do this, it simply searches from that part of the DOM tree downward.</a:t>
            </a:r>
          </a:p>
          <a:p>
            <a:r>
              <a:rPr lang="en-US" sz="2400" dirty="0" smtClean="0"/>
              <a:t>Programmatic equivalent of a CSS context selector</a:t>
            </a:r>
          </a:p>
          <a:p>
            <a:endParaRPr lang="en-US" dirty="0"/>
          </a:p>
        </p:txBody>
      </p:sp>
      <p:pic>
        <p:nvPicPr>
          <p:cNvPr id="8194" name="Picture 2" descr="DOM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41529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2200" y="3352477"/>
            <a:ext cx="6487353" cy="762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list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")[0];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list.querySelectorAll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('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');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find</a:t>
            </a:r>
            <a:r>
              <a:rPr lang="en-US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context </a:t>
            </a:r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en-US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jQuery gives two identical ways to do contextual element identification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51360" y="3123639"/>
            <a:ext cx="7964040" cy="2362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1730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1730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224444"/>
              </a:solidFill>
              <a:latin typeface="Consolas" pitchFamily="49" charset="0"/>
              <a:cs typeface="Consolas" pitchFamily="49" charset="0"/>
            </a:endParaRPr>
          </a:p>
          <a:p>
            <a:pPr marL="1730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These are identical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30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$("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1730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.find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1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7000"/>
            <a:ext cx="749808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DOM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43200"/>
            <a:ext cx="4648200" cy="31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Types of DOM nodes</a:t>
            </a:r>
            <a:endParaRPr lang="en-US" sz="54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3174" y="1290774"/>
            <a:ext cx="8547026" cy="1685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&lt;p&gt;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22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This is a paragraph of text with 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22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&lt;a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="/path/page.html"&gt;link in it&lt;/a&gt;.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0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Traversing the DOM tree</a:t>
            </a:r>
            <a:endParaRPr lang="en-US" sz="48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83100"/>
              </p:ext>
            </p:extLst>
          </p:nvPr>
        </p:nvGraphicFramePr>
        <p:xfrm>
          <a:off x="76200" y="990599"/>
          <a:ext cx="8991600" cy="49530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95800"/>
                <a:gridCol w="4495800"/>
              </a:tblGrid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Name(s) 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 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100667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firstChild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lastChild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start/end of this node's list of children </a:t>
                      </a:r>
                    </a:p>
                  </a:txBody>
                  <a:tcPr anchor="ctr"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childNodes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 of all this node's children </a:t>
                      </a:r>
                    </a:p>
                  </a:txBody>
                  <a:tcPr anchor="ctr"/>
                </a:tc>
              </a:tr>
              <a:tr h="1100667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nextSibling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previousSibling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neighboring nodes with the same parent </a:t>
                      </a:r>
                    </a:p>
                  </a:txBody>
                  <a:tcPr anchor="ctr"/>
                </a:tc>
              </a:tr>
              <a:tr h="1100667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parentNode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that contains this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6021042"/>
            <a:ext cx="9144000" cy="7078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8288" marR="0" lvl="0" indent="5349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complete list of DOM node properties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268288" marR="0" lvl="0" indent="5349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browser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  <a:hlinkClick r:id="rId3"/>
              </a:rPr>
              <a:t>incompatiblity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  <a:hlinkClick r:id="rId3"/>
              </a:rPr>
              <a:t> information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(IE6 sucks) </a:t>
            </a:r>
          </a:p>
        </p:txBody>
      </p:sp>
    </p:spTree>
    <p:extLst>
      <p:ext uri="{BB962C8B-B14F-4D97-AF65-F5344CB8AC3E}">
        <p14:creationId xmlns:p14="http://schemas.microsoft.com/office/powerpoint/2010/main" val="15825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953000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DOM tree traversal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143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id="foo"&gt;This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="/path/to/another/page.html"&gt;link&lt;/a&gt;.&lt;/p&gt;	                  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text nodes</a:t>
            </a:r>
            <a:endParaRPr lang="en-US" sz="54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8077200" cy="2895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/>
              <a:t>Q: How many children does the div above have?</a:t>
            </a:r>
          </a:p>
          <a:p>
            <a:r>
              <a:rPr lang="en-US" sz="2400" dirty="0"/>
              <a:t>A: 3</a:t>
            </a:r>
          </a:p>
          <a:p>
            <a:pPr lvl="1"/>
            <a:r>
              <a:rPr lang="en-US" sz="2400" dirty="0"/>
              <a:t>an element node representing the &lt;p&gt;</a:t>
            </a:r>
          </a:p>
          <a:p>
            <a:pPr lvl="1"/>
            <a:r>
              <a:rPr lang="en-US" sz="2400" dirty="0"/>
              <a:t>two text nodes representing "\n\t" (before/after the paragraph)</a:t>
            </a:r>
          </a:p>
          <a:p>
            <a:r>
              <a:rPr lang="en-US" sz="2400" dirty="0"/>
              <a:t>Q: How many children does the paragraph have? The a tag?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="page.html"&gt;link&lt;/a&gt;.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 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 traversal methods</a:t>
            </a:r>
            <a:endParaRPr lang="en-US" sz="48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685799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buNone/>
            </a:pPr>
            <a:r>
              <a:rPr lang="en-US" b="1" i="1" dirty="0">
                <a:hlinkClick r:id="rId2"/>
              </a:rPr>
              <a:t>http://api.jquery.com/category/traversing/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606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54446"/>
              </p:ext>
            </p:extLst>
          </p:nvPr>
        </p:nvGraphicFramePr>
        <p:xfrm>
          <a:off x="150812" y="2759075"/>
          <a:ext cx="8840788" cy="2498725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420394"/>
                <a:gridCol w="4420394"/>
              </a:tblGrid>
              <a:tr h="518021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 smtClean="0">
                          <a:latin typeface="Aparajita" pitchFamily="34" charset="0"/>
                          <a:cs typeface="Aparajita" pitchFamily="34" charset="0"/>
                        </a:rPr>
                        <a:t>General Events</a:t>
                      </a:r>
                      <a:endParaRPr lang="en-US" sz="2400" dirty="0"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T="45690" marB="4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 smtClean="0">
                          <a:latin typeface="Aparajita" pitchFamily="34" charset="0"/>
                          <a:cs typeface="Aparajita" pitchFamily="34" charset="0"/>
                        </a:rPr>
                        <a:t>ready, load, scroll</a:t>
                      </a:r>
                      <a:endParaRPr lang="en-US" sz="2400" dirty="0"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T="45690" marB="45690" anchor="ctr"/>
                </a:tc>
              </a:tr>
              <a:tr h="944662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 smtClean="0">
                          <a:latin typeface="Aparajita" pitchFamily="34" charset="0"/>
                          <a:cs typeface="Aparajita" pitchFamily="34" charset="0"/>
                        </a:rPr>
                        <a:t>Mouse Events</a:t>
                      </a:r>
                      <a:endParaRPr lang="en-US" sz="2400" dirty="0"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T="45690" marB="4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 smtClean="0">
                          <a:latin typeface="Aparajita" pitchFamily="34" charset="0"/>
                          <a:cs typeface="Aparajita" pitchFamily="34" charset="0"/>
                        </a:rPr>
                        <a:t>click, hover, mouseenter, mouseleave</a:t>
                      </a:r>
                      <a:endParaRPr lang="en-US" sz="2400" dirty="0"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T="45690" marB="45690" anchor="ctr"/>
                </a:tc>
              </a:tr>
              <a:tr h="518021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 smtClean="0">
                          <a:latin typeface="Aparajita" pitchFamily="34" charset="0"/>
                          <a:cs typeface="Aparajita" pitchFamily="34" charset="0"/>
                        </a:rPr>
                        <a:t>Keyboard Events</a:t>
                      </a:r>
                      <a:endParaRPr lang="en-US" sz="2400" dirty="0"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T="45690" marB="4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 smtClean="0">
                          <a:latin typeface="Aparajita" pitchFamily="34" charset="0"/>
                          <a:cs typeface="Aparajita" pitchFamily="34" charset="0"/>
                        </a:rPr>
                        <a:t>keypress, keydown, keyup</a:t>
                      </a:r>
                      <a:endParaRPr lang="en-US" sz="2400" dirty="0"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T="45690" marB="45690" anchor="ctr"/>
                </a:tc>
              </a:tr>
              <a:tr h="518021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 smtClean="0">
                          <a:latin typeface="Aparajita" pitchFamily="34" charset="0"/>
                          <a:cs typeface="Aparajita" pitchFamily="34" charset="0"/>
                        </a:rPr>
                        <a:t>Forms Events</a:t>
                      </a:r>
                      <a:endParaRPr lang="en-US" sz="2400" dirty="0"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T="45690" marB="4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 smtClean="0">
                          <a:latin typeface="Aparajita" pitchFamily="34" charset="0"/>
                          <a:cs typeface="Aparajita" pitchFamily="34" charset="0"/>
                        </a:rPr>
                        <a:t>submit, focus, blur</a:t>
                      </a:r>
                      <a:endParaRPr lang="en-US" sz="2400" dirty="0">
                        <a:latin typeface="Aparajita" pitchFamily="34" charset="0"/>
                        <a:cs typeface="Aparajita" pitchFamily="34" charset="0"/>
                      </a:endParaRPr>
                    </a:p>
                  </a:txBody>
                  <a:tcPr marT="45690" marB="45690" anchor="ctr"/>
                </a:tc>
              </a:tr>
            </a:tbl>
          </a:graphicData>
        </a:graphic>
      </p:graphicFrame>
      <p:sp>
        <p:nvSpPr>
          <p:cNvPr id="17427" name="Rectangle 4"/>
          <p:cNvSpPr>
            <a:spLocks noChangeArrowheads="1"/>
          </p:cNvSpPr>
          <p:nvPr/>
        </p:nvSpPr>
        <p:spPr bwMode="auto">
          <a:xfrm>
            <a:off x="1905000" y="1255693"/>
            <a:ext cx="4953000" cy="120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$</a:t>
            </a:r>
            <a:r>
              <a:rPr lang="en-US" sz="2400" dirty="0"/>
              <a:t>('div').</a:t>
            </a:r>
            <a:r>
              <a:rPr lang="en-US" sz="2400" dirty="0" err="1">
                <a:solidFill>
                  <a:srgbClr val="0000FF"/>
                </a:solidFill>
              </a:rPr>
              <a:t>onHover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8000"/>
                </a:solidFill>
              </a:rPr>
              <a:t>function</a:t>
            </a:r>
            <a:r>
              <a:rPr lang="en-US" sz="2400" dirty="0"/>
              <a:t>(){     // JavaScript });</a:t>
            </a:r>
          </a:p>
        </p:txBody>
      </p:sp>
      <p:sp>
        <p:nvSpPr>
          <p:cNvPr id="17428" name="TextBox 5"/>
          <p:cNvSpPr txBox="1">
            <a:spLocks noChangeArrowheads="1"/>
          </p:cNvSpPr>
          <p:nvPr/>
        </p:nvSpPr>
        <p:spPr bwMode="auto">
          <a:xfrm>
            <a:off x="2103438" y="5329237"/>
            <a:ext cx="5364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 dirty="0">
                <a:solidFill>
                  <a:srgbClr val="FFFFFF"/>
                </a:solidFill>
                <a:hlinkClick r:id="rId3"/>
              </a:rPr>
              <a:t>http://api.jquery.com/category/events/</a:t>
            </a:r>
            <a:r>
              <a:rPr lang="en-US" b="1" i="1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94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Live Events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208544"/>
            <a:ext cx="52578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$('li').click(function(){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// meh.  Ok.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F7F7F"/>
                </a:solidFill>
              </a:rPr>
              <a:t>// Do something</a:t>
            </a:r>
          </a:p>
          <a:p>
            <a:pPr>
              <a:defRPr/>
            </a:pPr>
            <a:r>
              <a:rPr lang="en-US" sz="2400" dirty="0"/>
              <a:t>});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$('li').</a:t>
            </a:r>
            <a:r>
              <a:rPr lang="en-US" sz="2400" b="1" dirty="0"/>
              <a:t>live</a:t>
            </a:r>
            <a:r>
              <a:rPr lang="en-US" sz="2400" dirty="0"/>
              <a:t>('</a:t>
            </a:r>
            <a:r>
              <a:rPr lang="en-US" sz="2400" b="1" dirty="0"/>
              <a:t>click</a:t>
            </a:r>
            <a:r>
              <a:rPr lang="en-US" sz="2400" dirty="0"/>
              <a:t>', function(){  </a:t>
            </a:r>
            <a:r>
              <a:rPr lang="en-US" sz="2400" dirty="0">
                <a:solidFill>
                  <a:srgbClr val="7F7F7F"/>
                </a:solidFill>
              </a:rPr>
              <a:t>// VedyNice.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F7F7F"/>
                </a:solidFill>
              </a:rPr>
              <a:t>// Do More Somethings</a:t>
            </a:r>
          </a:p>
          <a:p>
            <a:pPr>
              <a:defRPr/>
            </a:pPr>
            <a:r>
              <a:rPr lang="en-US" sz="2400" dirty="0"/>
              <a:t>});</a:t>
            </a: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1981200" y="5405437"/>
            <a:ext cx="517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hlinkClick r:id="rId3"/>
              </a:rPr>
              <a:t>http://api.jquery.com/category/events/</a:t>
            </a:r>
            <a:r>
              <a:rPr lang="en-US" i="1" dirty="0"/>
              <a:t> 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228600" y="3962400"/>
            <a:ext cx="8686800" cy="12003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 normal event binding attaches to all matched elements when it is called. A live event calls the callback function when the event occurs on all matched element, </a:t>
            </a:r>
            <a:r>
              <a:rPr lang="en-US" sz="2400" b="1" dirty="0"/>
              <a:t>current and future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3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/>
          </p:cNvSpPr>
          <p:nvPr/>
        </p:nvSpPr>
        <p:spPr bwMode="auto">
          <a:xfrm>
            <a:off x="2971800" y="1752600"/>
            <a:ext cx="26670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indent="173038"/>
            <a:r>
              <a:rPr lang="en-US" sz="2400" b="1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CSS:</a:t>
            </a:r>
          </a:p>
          <a:p>
            <a:pPr indent="173038"/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h3 </a:t>
            </a: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{</a:t>
            </a:r>
            <a:endParaRPr lang="en-US" sz="2400" dirty="0">
              <a:solidFill>
                <a:schemeClr val="tx1"/>
              </a:solidFill>
              <a:ea typeface="ＭＳ Ｐゴシック" charset="0"/>
              <a:cs typeface="Courier" charset="0"/>
            </a:endParaRPr>
          </a:p>
          <a:p>
            <a:pPr indent="173038"/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Courier" charset="0"/>
              </a:rPr>
              <a:t>   font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-size</a:t>
            </a: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1.2em;</a:t>
            </a:r>
          </a:p>
          <a:p>
            <a:pPr indent="173038"/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Courier" charset="0"/>
              </a:rPr>
              <a:t>   line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-height</a:t>
            </a: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1;</a:t>
            </a:r>
          </a:p>
          <a:p>
            <a:pPr indent="173038"/>
            <a:r>
              <a:rPr lang="en-US" sz="2400" b="1" dirty="0" smtClean="0">
                <a:solidFill>
                  <a:srgbClr val="12A0C9"/>
                </a:solidFill>
                <a:ea typeface="ＭＳ Ｐゴシック" charset="0"/>
                <a:cs typeface="Courier" charset="0"/>
              </a:rPr>
              <a:t>}</a:t>
            </a:r>
            <a:endParaRPr lang="en-US" sz="2400" dirty="0">
              <a:ea typeface="ＭＳ Ｐゴシック" charset="0"/>
              <a:cs typeface="Courier" charset="0"/>
            </a:endParaRPr>
          </a:p>
          <a:p>
            <a:pPr indent="173038"/>
            <a:endParaRPr lang="en-US" sz="2400" dirty="0">
              <a:solidFill>
                <a:schemeClr val="tx1"/>
              </a:solidFill>
              <a:ea typeface="ＭＳ Ｐゴシック" charset="0"/>
              <a:cs typeface="Courier" charset="0"/>
            </a:endParaRPr>
          </a:p>
          <a:p>
            <a:pPr indent="173038"/>
            <a:r>
              <a:rPr lang="en-US" sz="2400" b="1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JS:</a:t>
            </a:r>
            <a:endParaRPr lang="en-US" sz="2400" dirty="0">
              <a:solidFill>
                <a:schemeClr val="tx1"/>
              </a:solidFill>
              <a:ea typeface="ＭＳ Ｐゴシック" charset="0"/>
              <a:cs typeface="Courier" charset="0"/>
            </a:endParaRPr>
          </a:p>
          <a:p>
            <a:pPr indent="173038"/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Courier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h3 = </a:t>
            </a: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{</a:t>
            </a:r>
            <a:endParaRPr lang="en-US" sz="2400" dirty="0">
              <a:solidFill>
                <a:schemeClr val="tx1"/>
              </a:solidFill>
              <a:ea typeface="ＭＳ Ｐゴシック" charset="0"/>
              <a:cs typeface="Courier" charset="0"/>
            </a:endParaRPr>
          </a:p>
          <a:p>
            <a:pPr indent="173038"/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Courier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charset="0"/>
                <a:cs typeface="Courier" charset="0"/>
              </a:rPr>
              <a:t>fontSize</a:t>
            </a: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'1.2em',</a:t>
            </a:r>
          </a:p>
          <a:p>
            <a:pPr indent="173038"/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Courier" charset="0"/>
              </a:rPr>
              <a:t>   '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line-height'</a:t>
            </a: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 1</a:t>
            </a:r>
          </a:p>
          <a:p>
            <a:pPr indent="173038"/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}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Courier" charset="0"/>
              </a:rPr>
              <a:t>;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CSS Tip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12520"/>
            <a:ext cx="8686800" cy="868680"/>
          </a:xfrm>
          <a:ln/>
        </p:spPr>
        <p:txBody>
          <a:bodyPr lIns="82296" tIns="41148" rIns="82296" bIns="41148">
            <a:noAutofit/>
          </a:bodyPr>
          <a:lstStyle/>
          <a:p>
            <a:pPr>
              <a:buClrTx/>
            </a:pPr>
            <a:r>
              <a:rPr lang="en-US" sz="2000" b="1" i="1" dirty="0">
                <a:latin typeface="Aparajita" pitchFamily="34" charset="0"/>
                <a:cs typeface="Aparajita" pitchFamily="34" charset="0"/>
              </a:rPr>
              <a:t>Object literal notation looks a lot like CSS style rule notation!</a:t>
            </a:r>
          </a:p>
        </p:txBody>
      </p:sp>
    </p:spTree>
    <p:extLst>
      <p:ext uri="{BB962C8B-B14F-4D97-AF65-F5344CB8AC3E}">
        <p14:creationId xmlns:p14="http://schemas.microsoft.com/office/powerpoint/2010/main" val="11922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000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3" grpId="0" animBg="1" autoUpdateAnimBg="0"/>
      <p:bldP spid="115715" grpId="0" build="p" bldLvl="5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>
            <a:spLocks/>
          </p:cNvSpPr>
          <p:nvPr/>
        </p:nvSpPr>
        <p:spPr bwMode="auto">
          <a:xfrm>
            <a:off x="2057400" y="3200400"/>
            <a:ext cx="53340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indent="173038"/>
            <a:r>
              <a:rPr lang="en-US" sz="2000" b="1" dirty="0" err="1" smtClean="0">
                <a:solidFill>
                  <a:srgbClr val="001AFB"/>
                </a:solidFill>
                <a:ea typeface="ＭＳ Ｐゴシック" charset="0"/>
                <a:cs typeface="Aparajita" pitchFamily="34" charset="0"/>
              </a:rPr>
              <a:t>var</a:t>
            </a:r>
            <a:r>
              <a:rPr lang="en-US" sz="2000" dirty="0" smtClean="0">
                <a:ea typeface="ＭＳ Ｐゴシック" charset="0"/>
                <a:cs typeface="Aparajita" pitchFamily="34" charset="0"/>
              </a:rPr>
              <a:t> 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person </a:t>
            </a:r>
            <a:r>
              <a:rPr lang="en-US" sz="2000" b="1" dirty="0">
                <a:solidFill>
                  <a:srgbClr val="6B7686"/>
                </a:solidFill>
                <a:ea typeface="ＭＳ Ｐゴシック" charset="0"/>
                <a:cs typeface="Aparajita" pitchFamily="34" charset="0"/>
              </a:rPr>
              <a:t>=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 {</a:t>
            </a:r>
          </a:p>
          <a:p>
            <a:pPr indent="173038"/>
            <a:r>
              <a:rPr lang="en-US" sz="2000" dirty="0">
                <a:ea typeface="ＭＳ Ｐゴシック" charset="0"/>
                <a:cs typeface="Aparajita" pitchFamily="34" charset="0"/>
              </a:rPr>
              <a:t>  </a:t>
            </a:r>
            <a:r>
              <a:rPr lang="en-US" sz="2000" dirty="0" err="1">
                <a:ea typeface="ＭＳ Ｐゴシック" charset="0"/>
                <a:cs typeface="Aparajita" pitchFamily="34" charset="0"/>
              </a:rPr>
              <a:t>firstName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: 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Aparajita" pitchFamily="34" charset="0"/>
              </a:rPr>
              <a:t>'Karl'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,</a:t>
            </a:r>
          </a:p>
          <a:p>
            <a:pPr indent="173038"/>
            <a:r>
              <a:rPr lang="en-US" sz="2000" dirty="0">
                <a:ea typeface="ＭＳ Ｐゴシック" charset="0"/>
                <a:cs typeface="Aparajita" pitchFamily="34" charset="0"/>
              </a:rPr>
              <a:t>  </a:t>
            </a:r>
            <a:r>
              <a:rPr lang="en-US" sz="2000" dirty="0" err="1">
                <a:ea typeface="ＭＳ Ｐゴシック" charset="0"/>
                <a:cs typeface="Aparajita" pitchFamily="34" charset="0"/>
              </a:rPr>
              <a:t>lastName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: 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Aparajita" pitchFamily="34" charset="0"/>
              </a:rPr>
              <a:t>'</a:t>
            </a:r>
            <a:r>
              <a:rPr lang="en-US" sz="2000" dirty="0" err="1">
                <a:solidFill>
                  <a:srgbClr val="2C680B"/>
                </a:solidFill>
                <a:ea typeface="ＭＳ Ｐゴシック" charset="0"/>
                <a:cs typeface="Aparajita" pitchFamily="34" charset="0"/>
              </a:rPr>
              <a:t>Swedberg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Aparajita" pitchFamily="34" charset="0"/>
              </a:rPr>
              <a:t>'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,</a:t>
            </a:r>
          </a:p>
          <a:p>
            <a:pPr indent="173038"/>
            <a:r>
              <a:rPr lang="en-US" sz="2000" dirty="0">
                <a:ea typeface="ＭＳ Ｐゴシック" charset="0"/>
                <a:cs typeface="Aparajita" pitchFamily="34" charset="0"/>
              </a:rPr>
              <a:t>  </a:t>
            </a:r>
            <a:r>
              <a:rPr lang="en-US" sz="2000" b="1" dirty="0">
                <a:solidFill>
                  <a:srgbClr val="00119F"/>
                </a:solidFill>
                <a:ea typeface="ＭＳ Ｐゴシック" charset="0"/>
                <a:cs typeface="Aparajita" pitchFamily="34" charset="0"/>
              </a:rPr>
              <a:t>hello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: </a:t>
            </a:r>
            <a:r>
              <a:rPr lang="en-US" sz="2000" b="1" dirty="0">
                <a:solidFill>
                  <a:srgbClr val="001AFB"/>
                </a:solidFill>
                <a:ea typeface="ＭＳ Ｐゴシック" charset="0"/>
                <a:cs typeface="Aparajita" pitchFamily="34" charset="0"/>
              </a:rPr>
              <a:t>function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() {</a:t>
            </a:r>
          </a:p>
          <a:p>
            <a:pPr indent="173038"/>
            <a:r>
              <a:rPr lang="en-US" sz="2000" dirty="0">
                <a:ea typeface="ＭＳ Ｐゴシック" charset="0"/>
                <a:cs typeface="Aparajita" pitchFamily="34" charset="0"/>
              </a:rPr>
              <a:t>    </a:t>
            </a:r>
            <a:r>
              <a:rPr lang="en-US" sz="2000" b="1" dirty="0">
                <a:solidFill>
                  <a:srgbClr val="001AFB"/>
                </a:solidFill>
                <a:ea typeface="ＭＳ Ｐゴシック" charset="0"/>
                <a:cs typeface="Aparajita" pitchFamily="34" charset="0"/>
              </a:rPr>
              <a:t>return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 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Aparajita" pitchFamily="34" charset="0"/>
              </a:rPr>
              <a:t>'Hello, my name is '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 </a:t>
            </a:r>
            <a:r>
              <a:rPr lang="en-US" sz="2000" b="1" dirty="0">
                <a:solidFill>
                  <a:srgbClr val="6B7686"/>
                </a:solidFill>
                <a:ea typeface="ＭＳ Ｐゴシック" charset="0"/>
                <a:cs typeface="Aparajita" pitchFamily="34" charset="0"/>
              </a:rPr>
              <a:t>+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 </a:t>
            </a:r>
          </a:p>
          <a:p>
            <a:pPr indent="173038"/>
            <a:r>
              <a:rPr lang="en-US" sz="2000" dirty="0">
                <a:ea typeface="ＭＳ Ｐゴシック" charset="0"/>
                <a:cs typeface="Aparajita" pitchFamily="34" charset="0"/>
              </a:rPr>
              <a:t>          </a:t>
            </a:r>
            <a:r>
              <a:rPr lang="en-US" sz="2000" dirty="0" err="1">
                <a:solidFill>
                  <a:srgbClr val="478393"/>
                </a:solidFill>
                <a:ea typeface="ＭＳ Ｐゴシック" charset="0"/>
                <a:cs typeface="Aparajita" pitchFamily="34" charset="0"/>
              </a:rPr>
              <a:t>this</a:t>
            </a:r>
            <a:r>
              <a:rPr lang="en-US" sz="2000" dirty="0" err="1">
                <a:ea typeface="ＭＳ Ｐゴシック" charset="0"/>
                <a:cs typeface="Aparajita" pitchFamily="34" charset="0"/>
              </a:rPr>
              <a:t>.firstName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 </a:t>
            </a:r>
            <a:r>
              <a:rPr lang="en-US" sz="2000" b="1" dirty="0">
                <a:solidFill>
                  <a:srgbClr val="6B7686"/>
                </a:solidFill>
                <a:ea typeface="ＭＳ Ｐゴシック" charset="0"/>
                <a:cs typeface="Aparajita" pitchFamily="34" charset="0"/>
              </a:rPr>
              <a:t>+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 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Aparajita" pitchFamily="34" charset="0"/>
              </a:rPr>
              <a:t>' '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 </a:t>
            </a:r>
            <a:r>
              <a:rPr lang="en-US" sz="2000" b="1" dirty="0">
                <a:solidFill>
                  <a:srgbClr val="6B7686"/>
                </a:solidFill>
                <a:ea typeface="ＭＳ Ｐゴシック" charset="0"/>
                <a:cs typeface="Aparajita" pitchFamily="34" charset="0"/>
              </a:rPr>
              <a:t>+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 </a:t>
            </a:r>
            <a:r>
              <a:rPr lang="en-US" sz="2000" dirty="0" err="1">
                <a:solidFill>
                  <a:srgbClr val="478393"/>
                </a:solidFill>
                <a:ea typeface="ＭＳ Ｐゴシック" charset="0"/>
                <a:cs typeface="Aparajita" pitchFamily="34" charset="0"/>
              </a:rPr>
              <a:t>this</a:t>
            </a:r>
            <a:r>
              <a:rPr lang="en-US" sz="2000" dirty="0" err="1">
                <a:ea typeface="ＭＳ Ｐゴシック" charset="0"/>
                <a:cs typeface="Aparajita" pitchFamily="34" charset="0"/>
              </a:rPr>
              <a:t>.lastName</a:t>
            </a:r>
            <a:r>
              <a:rPr lang="en-US" sz="2000" dirty="0">
                <a:ea typeface="ＭＳ Ｐゴシック" charset="0"/>
                <a:cs typeface="Aparajita" pitchFamily="34" charset="0"/>
              </a:rPr>
              <a:t>;</a:t>
            </a:r>
          </a:p>
          <a:p>
            <a:pPr indent="173038"/>
            <a:r>
              <a:rPr lang="en-US" sz="2000" dirty="0">
                <a:ea typeface="ＭＳ Ｐゴシック" charset="0"/>
                <a:cs typeface="Aparajita" pitchFamily="34" charset="0"/>
              </a:rPr>
              <a:t>  }</a:t>
            </a:r>
          </a:p>
          <a:p>
            <a:pPr indent="173038"/>
            <a:r>
              <a:rPr lang="en-US" sz="2000" dirty="0">
                <a:ea typeface="ＭＳ Ｐゴシック" charset="0"/>
                <a:cs typeface="Aparajita" pitchFamily="34" charset="0"/>
              </a:rPr>
              <a:t>};</a:t>
            </a:r>
          </a:p>
          <a:p>
            <a:endParaRPr lang="en-US" sz="2000" dirty="0">
              <a:ea typeface="ＭＳ Ｐゴシック" charset="0"/>
              <a:cs typeface="Aparajita" pitchFamily="34" charset="0"/>
            </a:endParaRPr>
          </a:p>
          <a:p>
            <a:endParaRPr lang="en-US" sz="2000" dirty="0">
              <a:ea typeface="ＭＳ Ｐゴシック" charset="0"/>
              <a:cs typeface="Aparajita" pitchFamily="34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Literals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1905000"/>
          </a:xfrm>
          <a:ln/>
        </p:spPr>
        <p:txBody>
          <a:bodyPr lIns="82296" tIns="41148" rIns="82296" bIns="41148">
            <a:noAutofit/>
          </a:bodyPr>
          <a:lstStyle/>
          <a:p>
            <a:pPr>
              <a:buClrTx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person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is the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object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>
              <a:buClrTx/>
            </a:pP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firstName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and 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lastName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are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properties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>
              <a:buClrTx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hello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is a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method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(a property that is a function)</a:t>
            </a:r>
          </a:p>
        </p:txBody>
      </p:sp>
    </p:spTree>
    <p:extLst>
      <p:ext uri="{BB962C8B-B14F-4D97-AF65-F5344CB8AC3E}">
        <p14:creationId xmlns:p14="http://schemas.microsoft.com/office/powerpoint/2010/main" val="15965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/>
          </p:cNvSpPr>
          <p:nvPr/>
        </p:nvSpPr>
        <p:spPr bwMode="auto">
          <a:xfrm>
            <a:off x="1752600" y="2057400"/>
            <a:ext cx="5562600" cy="373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indent="173038"/>
            <a:r>
              <a:rPr lang="en-US" sz="2000" b="1" dirty="0" err="1" smtClean="0">
                <a:solidFill>
                  <a:srgbClr val="001AFB"/>
                </a:solidFill>
                <a:ea typeface="ＭＳ Ｐゴシック" charset="0"/>
                <a:cs typeface="Courier" charset="0"/>
              </a:rPr>
              <a:t>var</a:t>
            </a:r>
            <a:r>
              <a:rPr lang="en-US" sz="2000" dirty="0" smtClean="0">
                <a:ea typeface="ＭＳ Ｐゴシック" charset="0"/>
                <a:cs typeface="Courier" charset="0"/>
              </a:rPr>
              <a:t> </a:t>
            </a:r>
            <a:r>
              <a:rPr lang="en-US" sz="2000" dirty="0">
                <a:ea typeface="ＭＳ Ｐゴシック" charset="0"/>
                <a:cs typeface="Courier" charset="0"/>
              </a:rPr>
              <a:t>person </a:t>
            </a:r>
            <a:r>
              <a:rPr lang="en-US" sz="2000" b="1" dirty="0">
                <a:solidFill>
                  <a:srgbClr val="6B7686"/>
                </a:solidFill>
                <a:ea typeface="ＭＳ Ｐゴシック" charset="0"/>
                <a:cs typeface="Courier" charset="0"/>
              </a:rPr>
              <a:t>=</a:t>
            </a:r>
            <a:r>
              <a:rPr lang="en-US" sz="2000" dirty="0">
                <a:ea typeface="ＭＳ Ｐゴシック" charset="0"/>
                <a:cs typeface="Courier" charset="0"/>
              </a:rPr>
              <a:t> {</a:t>
            </a:r>
          </a:p>
          <a:p>
            <a:pPr indent="173038"/>
            <a:r>
              <a:rPr lang="en-US" sz="2000" dirty="0">
                <a:ea typeface="ＭＳ Ｐゴシック" charset="0"/>
                <a:cs typeface="Courier" charset="0"/>
              </a:rPr>
              <a:t>  </a:t>
            </a:r>
            <a:r>
              <a:rPr lang="en-US" sz="2000" dirty="0" err="1">
                <a:ea typeface="ＭＳ Ｐゴシック" charset="0"/>
                <a:cs typeface="Courier" charset="0"/>
              </a:rPr>
              <a:t>firstName</a:t>
            </a:r>
            <a:r>
              <a:rPr lang="en-US" sz="2000" dirty="0">
                <a:ea typeface="ＭＳ Ｐゴシック" charset="0"/>
                <a:cs typeface="Courier" charset="0"/>
              </a:rPr>
              <a:t>: 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'Karl'</a:t>
            </a:r>
            <a:r>
              <a:rPr lang="en-US" sz="2000" dirty="0">
                <a:ea typeface="ＭＳ Ｐゴシック" charset="0"/>
                <a:cs typeface="Courier" charset="0"/>
              </a:rPr>
              <a:t>,</a:t>
            </a:r>
          </a:p>
          <a:p>
            <a:pPr indent="173038"/>
            <a:r>
              <a:rPr lang="en-US" sz="2000" dirty="0">
                <a:ea typeface="ＭＳ Ｐゴシック" charset="0"/>
                <a:cs typeface="Courier" charset="0"/>
              </a:rPr>
              <a:t>  </a:t>
            </a:r>
            <a:r>
              <a:rPr lang="en-US" sz="2000" dirty="0" err="1">
                <a:ea typeface="ＭＳ Ｐゴシック" charset="0"/>
                <a:cs typeface="Courier" charset="0"/>
              </a:rPr>
              <a:t>lastName</a:t>
            </a:r>
            <a:r>
              <a:rPr lang="en-US" sz="2000" dirty="0">
                <a:ea typeface="ＭＳ Ｐゴシック" charset="0"/>
                <a:cs typeface="Courier" charset="0"/>
              </a:rPr>
              <a:t>: 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</a:t>
            </a:r>
            <a:r>
              <a:rPr lang="en-US" sz="2000" dirty="0" err="1">
                <a:solidFill>
                  <a:srgbClr val="2C680B"/>
                </a:solidFill>
                <a:ea typeface="ＭＳ Ｐゴシック" charset="0"/>
                <a:cs typeface="Courier" charset="0"/>
              </a:rPr>
              <a:t>Swedberg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</a:t>
            </a:r>
            <a:r>
              <a:rPr lang="en-US" sz="2000" dirty="0">
                <a:ea typeface="ＭＳ Ｐゴシック" charset="0"/>
                <a:cs typeface="Courier" charset="0"/>
              </a:rPr>
              <a:t>,</a:t>
            </a:r>
          </a:p>
          <a:p>
            <a:pPr indent="173038"/>
            <a:r>
              <a:rPr lang="en-US" sz="2000" dirty="0">
                <a:ea typeface="ＭＳ Ｐゴシック" charset="0"/>
                <a:cs typeface="Courier" charset="0"/>
              </a:rPr>
              <a:t>  </a:t>
            </a:r>
            <a:r>
              <a:rPr lang="en-US" sz="2000" b="1" dirty="0">
                <a:solidFill>
                  <a:srgbClr val="00119F"/>
                </a:solidFill>
                <a:ea typeface="ＭＳ Ｐゴシック" charset="0"/>
                <a:cs typeface="Courier" charset="0"/>
              </a:rPr>
              <a:t>hello</a:t>
            </a:r>
            <a:r>
              <a:rPr lang="en-US" sz="2000" dirty="0">
                <a:ea typeface="ＭＳ Ｐゴシック" charset="0"/>
                <a:cs typeface="Courier" charset="0"/>
              </a:rPr>
              <a:t>: </a:t>
            </a:r>
            <a:r>
              <a:rPr lang="en-US" sz="2000" b="1" dirty="0">
                <a:solidFill>
                  <a:srgbClr val="001AFB"/>
                </a:solidFill>
                <a:ea typeface="ＭＳ Ｐゴシック" charset="0"/>
                <a:cs typeface="Courier" charset="0"/>
              </a:rPr>
              <a:t>function</a:t>
            </a:r>
            <a:r>
              <a:rPr lang="en-US" sz="2000" dirty="0">
                <a:ea typeface="ＭＳ Ｐゴシック" charset="0"/>
                <a:cs typeface="Courier" charset="0"/>
              </a:rPr>
              <a:t>() {</a:t>
            </a:r>
          </a:p>
          <a:p>
            <a:pPr indent="173038"/>
            <a:r>
              <a:rPr lang="en-US" sz="2000" dirty="0">
                <a:ea typeface="ＭＳ Ｐゴシック" charset="0"/>
                <a:cs typeface="Courier" charset="0"/>
              </a:rPr>
              <a:t>    </a:t>
            </a:r>
            <a:r>
              <a:rPr lang="en-US" sz="2000" b="1" dirty="0">
                <a:solidFill>
                  <a:srgbClr val="001AFB"/>
                </a:solidFill>
                <a:ea typeface="ＭＳ Ｐゴシック" charset="0"/>
                <a:cs typeface="Courier" charset="0"/>
              </a:rPr>
              <a:t>return</a:t>
            </a:r>
            <a:r>
              <a:rPr lang="en-US" sz="2000" dirty="0">
                <a:ea typeface="ＭＳ Ｐゴシック" charset="0"/>
                <a:cs typeface="Courier" charset="0"/>
              </a:rPr>
              <a:t> 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'Hello, my name is '</a:t>
            </a:r>
            <a:r>
              <a:rPr lang="en-US" sz="2000" dirty="0">
                <a:ea typeface="ＭＳ Ｐゴシック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6B7686"/>
                </a:solidFill>
                <a:ea typeface="ＭＳ Ｐゴシック" charset="0"/>
                <a:cs typeface="Courier" charset="0"/>
              </a:rPr>
              <a:t>+</a:t>
            </a:r>
            <a:r>
              <a:rPr lang="en-US" sz="2000" dirty="0">
                <a:ea typeface="ＭＳ Ｐゴシック" charset="0"/>
                <a:cs typeface="Courier" charset="0"/>
              </a:rPr>
              <a:t> </a:t>
            </a:r>
          </a:p>
          <a:p>
            <a:pPr indent="173038"/>
            <a:r>
              <a:rPr lang="en-US" sz="2000" dirty="0">
                <a:ea typeface="ＭＳ Ｐゴシック" charset="0"/>
                <a:cs typeface="Courier" charset="0"/>
              </a:rPr>
              <a:t>          </a:t>
            </a:r>
            <a:r>
              <a:rPr lang="en-US" sz="2000" dirty="0" err="1">
                <a:solidFill>
                  <a:srgbClr val="478393"/>
                </a:solidFill>
                <a:ea typeface="ＭＳ Ｐゴシック" charset="0"/>
                <a:cs typeface="Courier" charset="0"/>
              </a:rPr>
              <a:t>this</a:t>
            </a:r>
            <a:r>
              <a:rPr lang="en-US" sz="2000" dirty="0" err="1">
                <a:ea typeface="ＭＳ Ｐゴシック" charset="0"/>
                <a:cs typeface="Courier" charset="0"/>
              </a:rPr>
              <a:t>.firstName</a:t>
            </a:r>
            <a:r>
              <a:rPr lang="en-US" sz="2000" dirty="0">
                <a:ea typeface="ＭＳ Ｐゴシック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6B7686"/>
                </a:solidFill>
                <a:ea typeface="ＭＳ Ｐゴシック" charset="0"/>
                <a:cs typeface="Courier" charset="0"/>
              </a:rPr>
              <a:t>+</a:t>
            </a:r>
            <a:r>
              <a:rPr lang="en-US" sz="2000" dirty="0">
                <a:ea typeface="ＭＳ Ｐゴシック" charset="0"/>
                <a:cs typeface="Courier" charset="0"/>
              </a:rPr>
              <a:t> </a:t>
            </a:r>
            <a:r>
              <a:rPr lang="en-US" sz="20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 '</a:t>
            </a:r>
            <a:r>
              <a:rPr lang="en-US" sz="2000" dirty="0">
                <a:ea typeface="ＭＳ Ｐゴシック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6B7686"/>
                </a:solidFill>
                <a:ea typeface="ＭＳ Ｐゴシック" charset="0"/>
                <a:cs typeface="Courier" charset="0"/>
              </a:rPr>
              <a:t>+</a:t>
            </a:r>
            <a:r>
              <a:rPr lang="en-US" sz="2000" dirty="0">
                <a:ea typeface="ＭＳ Ｐゴシック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478393"/>
                </a:solidFill>
                <a:ea typeface="ＭＳ Ｐゴシック" charset="0"/>
                <a:cs typeface="Courier" charset="0"/>
              </a:rPr>
              <a:t>this</a:t>
            </a:r>
            <a:r>
              <a:rPr lang="en-US" sz="2000" dirty="0" err="1">
                <a:ea typeface="ＭＳ Ｐゴシック" charset="0"/>
                <a:cs typeface="Courier" charset="0"/>
              </a:rPr>
              <a:t>.lastName</a:t>
            </a:r>
            <a:r>
              <a:rPr lang="en-US" sz="2000" dirty="0">
                <a:ea typeface="ＭＳ Ｐゴシック" charset="0"/>
                <a:cs typeface="Courier" charset="0"/>
              </a:rPr>
              <a:t>;</a:t>
            </a:r>
          </a:p>
          <a:p>
            <a:pPr indent="173038"/>
            <a:r>
              <a:rPr lang="en-US" sz="2000" dirty="0">
                <a:ea typeface="ＭＳ Ｐゴシック" charset="0"/>
                <a:cs typeface="Courier" charset="0"/>
              </a:rPr>
              <a:t>  },</a:t>
            </a:r>
          </a:p>
          <a:p>
            <a:pPr indent="173038"/>
            <a:r>
              <a:rPr lang="en-US" sz="2000" dirty="0">
                <a:ea typeface="ＭＳ Ｐゴシック" charset="0"/>
                <a:cs typeface="Courier" charset="0"/>
              </a:rPr>
              <a:t>  </a:t>
            </a:r>
            <a:r>
              <a:rPr lang="en-US" sz="2000" b="1" dirty="0">
                <a:ea typeface="ＭＳ Ｐゴシック" charset="0"/>
                <a:cs typeface="Courier" charset="0"/>
              </a:rPr>
              <a:t>interests: {</a:t>
            </a:r>
          </a:p>
          <a:p>
            <a:pPr indent="173038"/>
            <a:r>
              <a:rPr lang="en-US" sz="2000" b="1" dirty="0">
                <a:ea typeface="ＭＳ Ｐゴシック" charset="0"/>
                <a:cs typeface="Courier" charset="0"/>
              </a:rPr>
              <a:t>    athletic: [</a:t>
            </a:r>
            <a:r>
              <a:rPr lang="en-US" sz="20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'racquetball'</a:t>
            </a:r>
            <a:r>
              <a:rPr lang="en-US" sz="2000" b="1" dirty="0">
                <a:ea typeface="ＭＳ Ｐゴシック" charset="0"/>
                <a:cs typeface="Courier" charset="0"/>
              </a:rPr>
              <a:t>, </a:t>
            </a:r>
            <a:r>
              <a:rPr lang="en-US" sz="20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'karate'</a:t>
            </a:r>
            <a:r>
              <a:rPr lang="en-US" sz="2000" b="1" dirty="0">
                <a:ea typeface="ＭＳ Ｐゴシック" charset="0"/>
                <a:cs typeface="Courier" charset="0"/>
              </a:rPr>
              <a:t>, </a:t>
            </a:r>
            <a:r>
              <a:rPr lang="en-US" sz="20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'running'</a:t>
            </a:r>
            <a:r>
              <a:rPr lang="en-US" sz="2000" b="1" dirty="0">
                <a:ea typeface="ＭＳ Ｐゴシック" charset="0"/>
                <a:cs typeface="Courier" charset="0"/>
              </a:rPr>
              <a:t>],</a:t>
            </a:r>
          </a:p>
          <a:p>
            <a:pPr indent="173038"/>
            <a:r>
              <a:rPr lang="en-US" sz="2000" b="1" dirty="0">
                <a:ea typeface="ＭＳ Ｐゴシック" charset="0"/>
                <a:cs typeface="Courier" charset="0"/>
              </a:rPr>
              <a:t>    musical:  [</a:t>
            </a:r>
            <a:r>
              <a:rPr lang="en-US" sz="20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'rock'</a:t>
            </a:r>
            <a:r>
              <a:rPr lang="en-US" sz="2000" b="1" dirty="0">
                <a:ea typeface="ＭＳ Ｐゴシック" charset="0"/>
                <a:cs typeface="Courier" charset="0"/>
              </a:rPr>
              <a:t>, </a:t>
            </a:r>
            <a:r>
              <a:rPr lang="en-US" sz="20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'folk'</a:t>
            </a:r>
            <a:r>
              <a:rPr lang="en-US" sz="2000" b="1" dirty="0">
                <a:ea typeface="ＭＳ Ｐゴシック" charset="0"/>
                <a:cs typeface="Courier" charset="0"/>
              </a:rPr>
              <a:t>, </a:t>
            </a:r>
            <a:r>
              <a:rPr lang="en-US" sz="20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'jazz'</a:t>
            </a:r>
            <a:r>
              <a:rPr lang="en-US" sz="2000" b="1" dirty="0">
                <a:ea typeface="ＭＳ Ｐゴシック" charset="0"/>
                <a:cs typeface="Courier" charset="0"/>
              </a:rPr>
              <a:t>, </a:t>
            </a:r>
            <a:r>
              <a:rPr lang="en-US" sz="20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'classical'</a:t>
            </a:r>
            <a:r>
              <a:rPr lang="en-US" sz="2000" b="1" dirty="0">
                <a:ea typeface="ＭＳ Ｐゴシック" charset="0"/>
                <a:cs typeface="Courier" charset="0"/>
              </a:rPr>
              <a:t>]</a:t>
            </a:r>
          </a:p>
          <a:p>
            <a:pPr indent="173038"/>
            <a:r>
              <a:rPr lang="en-US" sz="2000" b="1" dirty="0">
                <a:ea typeface="ＭＳ Ｐゴシック" charset="0"/>
                <a:cs typeface="Courier" charset="0"/>
              </a:rPr>
              <a:t>  }</a:t>
            </a:r>
          </a:p>
          <a:p>
            <a:pPr indent="173038"/>
            <a:r>
              <a:rPr lang="en-US" sz="2000" dirty="0">
                <a:ea typeface="ＭＳ Ｐゴシック" charset="0"/>
                <a:cs typeface="Courier" charset="0"/>
              </a:rPr>
              <a:t>};</a:t>
            </a:r>
          </a:p>
          <a:p>
            <a:endParaRPr lang="en-US" sz="2000" b="1" dirty="0">
              <a:solidFill>
                <a:srgbClr val="898989"/>
              </a:solidFill>
              <a:ea typeface="ＭＳ Ｐゴシック" charset="0"/>
              <a:cs typeface="Courier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Literals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796290" y="1219200"/>
            <a:ext cx="8042910" cy="697230"/>
          </a:xfrm>
          <a:ln/>
        </p:spPr>
        <p:txBody>
          <a:bodyPr lIns="82296" tIns="41148" rIns="82296" bIns="41148"/>
          <a:lstStyle/>
          <a:p>
            <a:pPr>
              <a:buClrTx/>
            </a:pPr>
            <a:r>
              <a:rPr lang="en-US" b="1" dirty="0"/>
              <a:t>interests</a:t>
            </a:r>
            <a:r>
              <a:rPr lang="en-US" dirty="0"/>
              <a:t> is a </a:t>
            </a:r>
            <a:r>
              <a:rPr lang="en-US" b="1" dirty="0"/>
              <a:t>property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an </a:t>
            </a:r>
            <a:r>
              <a:rPr lang="en-US" b="1" dirty="0"/>
              <a:t>object</a:t>
            </a:r>
            <a:endParaRPr lang="en-US" b="1" dirty="0">
              <a:ea typeface="ヒラギノ角ゴ ProN W6" charset="0"/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56344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Strings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: textual content. wrapped in quotation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		        marks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(single or double).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'hello, my name is Karl'</a:t>
            </a:r>
            <a:endParaRPr lang="en-US" sz="2800" dirty="0">
              <a:solidFill>
                <a:srgbClr val="DA5420"/>
              </a:solidFill>
              <a:latin typeface="Aparajita" pitchFamily="34" charset="0"/>
              <a:cs typeface="Aparajita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"hello, my name is Karl"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Numbers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: integer (2) or floating point (2.4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b="1" dirty="0" smtClean="0">
                <a:latin typeface="Aparajita" pitchFamily="34" charset="0"/>
                <a:cs typeface="Aparajita" pitchFamily="34" charset="0"/>
              </a:rPr>
              <a:t>Booleans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: true or false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ea typeface="ＭＳ Ｐゴシック" charset="0"/>
                <a:cs typeface="Times New Roman" pitchFamily="18" charset="0"/>
                <a:sym typeface="Gill Sans" charset="0"/>
              </a:rPr>
              <a:t>In JavaScript, you can work with the following things: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Literals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1295400" y="1524000"/>
            <a:ext cx="6629400" cy="3733800"/>
          </a:xfr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82296" tIns="41148" rIns="82296" bIns="41148"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 err="1"/>
              <a:t>var</a:t>
            </a:r>
            <a:r>
              <a:rPr lang="en-US" dirty="0"/>
              <a:t> person = </a:t>
            </a:r>
            <a:r>
              <a:rPr lang="en-US" b="1" dirty="0"/>
              <a:t>{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b="1" dirty="0"/>
              <a:t>:</a:t>
            </a:r>
            <a:r>
              <a:rPr lang="en-US" dirty="0"/>
              <a:t> 'Karl',</a:t>
            </a:r>
          </a:p>
          <a:p>
            <a:pPr marL="82296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b="1" dirty="0"/>
              <a:t>:</a:t>
            </a:r>
            <a:r>
              <a:rPr lang="en-US" dirty="0"/>
              <a:t> '</a:t>
            </a:r>
            <a:r>
              <a:rPr lang="en-US" dirty="0" err="1"/>
              <a:t>Swedberg</a:t>
            </a:r>
            <a:r>
              <a:rPr lang="en-US" dirty="0"/>
              <a:t>'</a:t>
            </a:r>
            <a:r>
              <a:rPr lang="en-US" b="1" dirty="0"/>
              <a:t>,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hello</a:t>
            </a:r>
            <a:r>
              <a:rPr lang="en-US" b="1" dirty="0"/>
              <a:t>:</a:t>
            </a:r>
            <a:r>
              <a:rPr lang="en-US" dirty="0"/>
              <a:t> function() {</a:t>
            </a:r>
          </a:p>
          <a:p>
            <a:pPr marL="82296" indent="0">
              <a:buNone/>
            </a:pPr>
            <a:r>
              <a:rPr lang="en-US" dirty="0"/>
              <a:t>    return 'Hello, my name is ' + </a:t>
            </a:r>
          </a:p>
          <a:p>
            <a:pPr marL="82296" indent="0">
              <a:buNone/>
            </a:pPr>
            <a:r>
              <a:rPr lang="en-US" dirty="0"/>
              <a:t>          </a:t>
            </a:r>
            <a:r>
              <a:rPr lang="en-US" dirty="0" err="1"/>
              <a:t>this.firstName</a:t>
            </a:r>
            <a:r>
              <a:rPr lang="en-US" dirty="0"/>
              <a:t> + ' '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pPr marL="82296" indent="0">
              <a:buNone/>
            </a:pPr>
            <a:r>
              <a:rPr lang="en-US" dirty="0"/>
              <a:t>  } // ⬅ </a:t>
            </a:r>
            <a:r>
              <a:rPr lang="en-US" b="1" dirty="0"/>
              <a:t>notice, no comma here!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}</a:t>
            </a:r>
            <a:r>
              <a:rPr lang="en-US" dirty="0"/>
              <a:t>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>
          <a:xfrm>
            <a:off x="1405890" y="1447800"/>
            <a:ext cx="6518910" cy="4419600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2296" tIns="41148" rIns="82296" bIns="41148"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pPr marL="82296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'Karl',</a:t>
            </a:r>
          </a:p>
          <a:p>
            <a:pPr marL="82296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'</a:t>
            </a:r>
            <a:r>
              <a:rPr lang="en-US" dirty="0" err="1"/>
              <a:t>Swedberg</a:t>
            </a:r>
            <a:r>
              <a:rPr lang="en-US" dirty="0"/>
              <a:t>',</a:t>
            </a:r>
          </a:p>
          <a:p>
            <a:pPr marL="82296" indent="0">
              <a:buNone/>
            </a:pPr>
            <a:r>
              <a:rPr lang="en-US" dirty="0"/>
              <a:t>  hello: function() {</a:t>
            </a:r>
          </a:p>
          <a:p>
            <a:pPr marL="82296" indent="0">
              <a:buNone/>
            </a:pPr>
            <a:r>
              <a:rPr lang="en-US" dirty="0"/>
              <a:t>    return 'Hello, my name is ' + </a:t>
            </a:r>
          </a:p>
          <a:p>
            <a:pPr marL="82296" indent="0">
              <a:buNone/>
            </a:pPr>
            <a:r>
              <a:rPr lang="en-US" dirty="0"/>
              <a:t>          </a:t>
            </a:r>
            <a:r>
              <a:rPr lang="en-US" dirty="0" err="1"/>
              <a:t>this.firstName</a:t>
            </a:r>
            <a:r>
              <a:rPr lang="en-US" dirty="0"/>
              <a:t> + ' '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pPr marL="82296" indent="0">
              <a:buNone/>
            </a:pPr>
            <a:r>
              <a:rPr lang="en-US" dirty="0"/>
              <a:t>  }</a:t>
            </a:r>
          </a:p>
          <a:p>
            <a:pPr marL="82296" indent="0">
              <a:buNone/>
            </a:pPr>
            <a:r>
              <a:rPr lang="en-US" dirty="0"/>
              <a:t>};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>
                <a:solidFill>
                  <a:srgbClr val="898989"/>
                </a:solidFill>
              </a:rPr>
              <a:t>// "dot" notation</a:t>
            </a:r>
          </a:p>
          <a:p>
            <a:pPr marL="82296" indent="0">
              <a:buNone/>
            </a:pPr>
            <a:r>
              <a:rPr lang="en-US" dirty="0" err="1"/>
              <a:t>person.firstName</a:t>
            </a:r>
            <a:r>
              <a:rPr lang="en-US" dirty="0"/>
              <a:t>; // 'Karl'</a:t>
            </a:r>
          </a:p>
          <a:p>
            <a:pPr marL="82296" indent="0">
              <a:buNone/>
            </a:pPr>
            <a:r>
              <a:rPr lang="en-US" dirty="0" err="1"/>
              <a:t>person.lastName</a:t>
            </a:r>
            <a:r>
              <a:rPr lang="en-US" dirty="0"/>
              <a:t>; // '</a:t>
            </a:r>
            <a:r>
              <a:rPr lang="en-US" dirty="0" err="1"/>
              <a:t>Swedberg</a:t>
            </a:r>
            <a:r>
              <a:rPr lang="en-US" dirty="0"/>
              <a:t>'</a:t>
            </a:r>
          </a:p>
          <a:p>
            <a:pPr marL="82296" indent="0">
              <a:buNone/>
            </a:pPr>
            <a:r>
              <a:rPr lang="en-US" dirty="0" err="1"/>
              <a:t>person.hello</a:t>
            </a:r>
            <a:r>
              <a:rPr lang="en-US" dirty="0"/>
              <a:t>() // 'Hello, my name is Karl </a:t>
            </a:r>
            <a:r>
              <a:rPr lang="en-US" dirty="0" err="1"/>
              <a:t>Swedberg</a:t>
            </a:r>
            <a:r>
              <a:rPr lang="en-US" dirty="0"/>
              <a:t>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Literals</a:t>
            </a:r>
          </a:p>
          <a:p>
            <a:pPr algn="ctr"/>
            <a:r>
              <a:rPr lang="ja-JP" altLang="en-US" sz="3600" b="1" smtClean="0">
                <a:solidFill>
                  <a:srgbClr val="00FF99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600" b="1" dirty="0" smtClean="0">
                <a:solidFill>
                  <a:srgbClr val="00FF99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dot</a:t>
            </a:r>
            <a:r>
              <a:rPr lang="ja-JP" altLang="en-US" sz="3600" b="1" smtClean="0">
                <a:solidFill>
                  <a:srgbClr val="00FF99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3600" b="1" dirty="0" smtClean="0">
                <a:solidFill>
                  <a:srgbClr val="00FF99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3209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229600" cy="1143000"/>
          </a:xfrm>
          <a:ln/>
        </p:spPr>
        <p:txBody>
          <a:bodyPr lIns="82296" tIns="41148" rIns="82296" bIns="41148">
            <a:normAutofit fontScale="90000"/>
          </a:bodyPr>
          <a:lstStyle/>
          <a:p>
            <a:r>
              <a:rPr lang="en-US" sz="60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Literals</a:t>
            </a:r>
            <a:r>
              <a:rPr lang="en-US" dirty="0"/>
              <a:t/>
            </a:r>
            <a:br>
              <a:rPr lang="en-US" dirty="0"/>
            </a:br>
            <a:r>
              <a:rPr lang="en-US" sz="4000" b="1" dirty="0">
                <a:solidFill>
                  <a:srgbClr val="00FF99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array notation</a:t>
            </a:r>
            <a:endParaRPr lang="en-US" sz="6000" b="1" dirty="0">
              <a:solidFill>
                <a:srgbClr val="00FF99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1676400" y="1447800"/>
            <a:ext cx="6248400" cy="4495800"/>
          </a:xfr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82296" tIns="41148" rIns="82296" bIns="41148"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pPr marL="82296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'Karl',</a:t>
            </a:r>
          </a:p>
          <a:p>
            <a:pPr marL="82296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'</a:t>
            </a:r>
            <a:r>
              <a:rPr lang="en-US" dirty="0" err="1"/>
              <a:t>Swedberg</a:t>
            </a:r>
            <a:r>
              <a:rPr lang="en-US" dirty="0"/>
              <a:t>',</a:t>
            </a:r>
          </a:p>
          <a:p>
            <a:pPr marL="82296" indent="0">
              <a:buNone/>
            </a:pPr>
            <a:r>
              <a:rPr lang="en-US" dirty="0"/>
              <a:t>  hello: function() {</a:t>
            </a:r>
          </a:p>
          <a:p>
            <a:pPr marL="82296" indent="0">
              <a:buNone/>
            </a:pPr>
            <a:r>
              <a:rPr lang="en-US" dirty="0"/>
              <a:t>    return 'Hello, my name is ' + </a:t>
            </a:r>
          </a:p>
          <a:p>
            <a:pPr marL="82296" indent="0">
              <a:buNone/>
            </a:pPr>
            <a:r>
              <a:rPr lang="en-US" dirty="0"/>
              <a:t>          </a:t>
            </a:r>
            <a:r>
              <a:rPr lang="en-US" dirty="0" err="1"/>
              <a:t>this.firstName</a:t>
            </a:r>
            <a:r>
              <a:rPr lang="en-US" dirty="0"/>
              <a:t> + ' '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pPr marL="82296" indent="0">
              <a:buNone/>
            </a:pPr>
            <a:r>
              <a:rPr lang="en-US" dirty="0"/>
              <a:t>  }</a:t>
            </a:r>
          </a:p>
          <a:p>
            <a:pPr marL="82296" indent="0">
              <a:buNone/>
            </a:pPr>
            <a:r>
              <a:rPr lang="en-US" dirty="0"/>
              <a:t>};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>
                <a:solidFill>
                  <a:srgbClr val="898989"/>
                </a:solidFill>
              </a:rPr>
              <a:t>// array notation</a:t>
            </a:r>
          </a:p>
          <a:p>
            <a:pPr marL="82296" indent="0">
              <a:buNone/>
            </a:pPr>
            <a:r>
              <a:rPr lang="en-US" dirty="0"/>
              <a:t>person['</a:t>
            </a:r>
            <a:r>
              <a:rPr lang="en-US" dirty="0" err="1"/>
              <a:t>firstName</a:t>
            </a:r>
            <a:r>
              <a:rPr lang="en-US" dirty="0"/>
              <a:t>']; // 'Karl'</a:t>
            </a:r>
          </a:p>
          <a:p>
            <a:pPr marL="82296" indent="0">
              <a:buNone/>
            </a:pPr>
            <a:r>
              <a:rPr lang="en-US" dirty="0"/>
              <a:t>person['</a:t>
            </a:r>
            <a:r>
              <a:rPr lang="en-US" dirty="0" err="1"/>
              <a:t>lastName</a:t>
            </a:r>
            <a:r>
              <a:rPr lang="en-US" dirty="0"/>
              <a:t>']; // '</a:t>
            </a:r>
            <a:r>
              <a:rPr lang="en-US" dirty="0" err="1"/>
              <a:t>Swedberg</a:t>
            </a:r>
            <a:r>
              <a:rPr lang="en-US" dirty="0"/>
              <a:t>'</a:t>
            </a:r>
          </a:p>
          <a:p>
            <a:pPr marL="82296" indent="0">
              <a:buNone/>
            </a:pPr>
            <a:r>
              <a:rPr lang="en-US" dirty="0"/>
              <a:t>person['hello']() // 'Hello, my name is Karl </a:t>
            </a:r>
            <a:r>
              <a:rPr lang="en-US" dirty="0" err="1"/>
              <a:t>Swedberg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398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/>
          </p:cNvSpPr>
          <p:nvPr/>
        </p:nvSpPr>
        <p:spPr bwMode="auto">
          <a:xfrm>
            <a:off x="1066800" y="1066800"/>
            <a:ext cx="7010400" cy="472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indent="268288">
              <a:lnSpc>
                <a:spcPct val="80000"/>
              </a:lnSpc>
            </a:pPr>
            <a:r>
              <a:rPr lang="en-US" sz="2400" b="1" dirty="0" err="1" smtClean="0">
                <a:solidFill>
                  <a:srgbClr val="001AFB"/>
                </a:solidFill>
                <a:ea typeface="ＭＳ Ｐゴシック" charset="0"/>
                <a:cs typeface="Courier" charset="0"/>
              </a:rPr>
              <a:t>var</a:t>
            </a:r>
            <a:r>
              <a:rPr lang="en-US" sz="2400" dirty="0" smtClean="0">
                <a:ea typeface="ＭＳ Ｐゴシック" charset="0"/>
                <a:cs typeface="Courier" charset="0"/>
              </a:rPr>
              <a:t> </a:t>
            </a:r>
            <a:r>
              <a:rPr lang="en-US" sz="2400" dirty="0">
                <a:ea typeface="ＭＳ Ｐゴシック" charset="0"/>
                <a:cs typeface="Courier" charset="0"/>
              </a:rPr>
              <a:t>person </a:t>
            </a:r>
            <a:r>
              <a:rPr lang="en-US" sz="2400" b="1" dirty="0">
                <a:solidFill>
                  <a:srgbClr val="6B7686"/>
                </a:solidFill>
                <a:ea typeface="ＭＳ Ｐゴシック" charset="0"/>
                <a:cs typeface="Courier" charset="0"/>
              </a:rPr>
              <a:t>=</a:t>
            </a:r>
            <a:r>
              <a:rPr lang="en-US" sz="2400" dirty="0">
                <a:ea typeface="ＭＳ Ｐゴシック" charset="0"/>
                <a:cs typeface="Courier" charset="0"/>
              </a:rPr>
              <a:t> {</a:t>
            </a:r>
          </a:p>
          <a:p>
            <a:pPr indent="268288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</a:t>
            </a:r>
            <a:r>
              <a:rPr lang="en-US" sz="2400" dirty="0" err="1">
                <a:ea typeface="ＭＳ Ｐゴシック" charset="0"/>
                <a:cs typeface="Courier" charset="0"/>
              </a:rPr>
              <a:t>firstName</a:t>
            </a:r>
            <a:r>
              <a:rPr lang="en-US" sz="2400" dirty="0">
                <a:ea typeface="ＭＳ Ｐゴシック" charset="0"/>
                <a:cs typeface="Courier" charset="0"/>
              </a:rPr>
              <a:t>: </a:t>
            </a:r>
            <a:r>
              <a:rPr lang="en-US" sz="24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'Karl'</a:t>
            </a:r>
            <a:r>
              <a:rPr lang="en-US" sz="2400" dirty="0">
                <a:ea typeface="ＭＳ Ｐゴシック" charset="0"/>
                <a:cs typeface="Courier" charset="0"/>
              </a:rPr>
              <a:t>,</a:t>
            </a:r>
          </a:p>
          <a:p>
            <a:pPr indent="268288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</a:t>
            </a:r>
            <a:r>
              <a:rPr lang="en-US" sz="2400" dirty="0" err="1">
                <a:ea typeface="ＭＳ Ｐゴシック" charset="0"/>
                <a:cs typeface="Courier" charset="0"/>
              </a:rPr>
              <a:t>lastName</a:t>
            </a:r>
            <a:r>
              <a:rPr lang="en-US" sz="2400" dirty="0">
                <a:ea typeface="ＭＳ Ｐゴシック" charset="0"/>
                <a:cs typeface="Courier" charset="0"/>
              </a:rPr>
              <a:t>: </a:t>
            </a:r>
            <a:r>
              <a:rPr lang="en-US" sz="24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</a:t>
            </a:r>
            <a:r>
              <a:rPr lang="en-US" sz="2400" dirty="0" err="1">
                <a:solidFill>
                  <a:srgbClr val="2C680B"/>
                </a:solidFill>
                <a:ea typeface="ＭＳ Ｐゴシック" charset="0"/>
                <a:cs typeface="Courier" charset="0"/>
              </a:rPr>
              <a:t>Swedberg</a:t>
            </a:r>
            <a:r>
              <a:rPr lang="en-US" sz="24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</a:t>
            </a:r>
            <a:r>
              <a:rPr lang="en-US" sz="2400" dirty="0">
                <a:ea typeface="ＭＳ Ｐゴシック" charset="0"/>
                <a:cs typeface="Courier" charset="0"/>
              </a:rPr>
              <a:t>,</a:t>
            </a:r>
          </a:p>
          <a:p>
            <a:pPr indent="268288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</a:t>
            </a:r>
            <a:r>
              <a:rPr lang="en-US" sz="2400" b="1" dirty="0">
                <a:solidFill>
                  <a:srgbClr val="00119F"/>
                </a:solidFill>
                <a:ea typeface="ＭＳ Ｐゴシック" charset="0"/>
                <a:cs typeface="Courier" charset="0"/>
              </a:rPr>
              <a:t>hello</a:t>
            </a:r>
            <a:r>
              <a:rPr lang="en-US" sz="2400" dirty="0">
                <a:ea typeface="ＭＳ Ｐゴシック" charset="0"/>
                <a:cs typeface="Courier" charset="0"/>
              </a:rPr>
              <a:t>: </a:t>
            </a:r>
            <a:r>
              <a:rPr lang="en-US" sz="2400" b="1" dirty="0">
                <a:solidFill>
                  <a:srgbClr val="001AFB"/>
                </a:solidFill>
                <a:ea typeface="ＭＳ Ｐゴシック" charset="0"/>
                <a:cs typeface="Courier" charset="0"/>
              </a:rPr>
              <a:t>function</a:t>
            </a:r>
            <a:r>
              <a:rPr lang="en-US" sz="2400" dirty="0">
                <a:ea typeface="ＭＳ Ｐゴシック" charset="0"/>
                <a:cs typeface="Courier" charset="0"/>
              </a:rPr>
              <a:t>() {</a:t>
            </a:r>
          </a:p>
          <a:p>
            <a:pPr indent="268288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  </a:t>
            </a:r>
            <a:r>
              <a:rPr lang="en-US" sz="2400" b="1" dirty="0">
                <a:solidFill>
                  <a:srgbClr val="001AFB"/>
                </a:solidFill>
                <a:ea typeface="ＭＳ Ｐゴシック" charset="0"/>
                <a:cs typeface="Courier" charset="0"/>
              </a:rPr>
              <a:t>return</a:t>
            </a:r>
            <a:r>
              <a:rPr lang="en-US" sz="2400" dirty="0">
                <a:ea typeface="ＭＳ Ｐゴシック" charset="0"/>
                <a:cs typeface="Courier" charset="0"/>
              </a:rPr>
              <a:t> </a:t>
            </a:r>
            <a:r>
              <a:rPr lang="en-US" sz="24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'Hello, my name is '</a:t>
            </a:r>
            <a:r>
              <a:rPr lang="en-US" sz="2400" dirty="0">
                <a:ea typeface="ＭＳ Ｐゴシック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6B7686"/>
                </a:solidFill>
                <a:ea typeface="ＭＳ Ｐゴシック" charset="0"/>
                <a:cs typeface="Courier" charset="0"/>
              </a:rPr>
              <a:t>+</a:t>
            </a:r>
            <a:r>
              <a:rPr lang="en-US" sz="2400" dirty="0">
                <a:ea typeface="ＭＳ Ｐゴシック" charset="0"/>
                <a:cs typeface="Courier" charset="0"/>
              </a:rPr>
              <a:t> </a:t>
            </a:r>
          </a:p>
          <a:p>
            <a:pPr indent="268288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        </a:t>
            </a:r>
            <a:r>
              <a:rPr lang="en-US" sz="2400" dirty="0" err="1">
                <a:solidFill>
                  <a:srgbClr val="478393"/>
                </a:solidFill>
                <a:ea typeface="ＭＳ Ｐゴシック" charset="0"/>
                <a:cs typeface="Courier" charset="0"/>
              </a:rPr>
              <a:t>this</a:t>
            </a:r>
            <a:r>
              <a:rPr lang="en-US" sz="2400" dirty="0" err="1">
                <a:ea typeface="ＭＳ Ｐゴシック" charset="0"/>
                <a:cs typeface="Courier" charset="0"/>
              </a:rPr>
              <a:t>.firstName</a:t>
            </a:r>
            <a:r>
              <a:rPr lang="en-US" sz="2400" dirty="0">
                <a:ea typeface="ＭＳ Ｐゴシック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6B7686"/>
                </a:solidFill>
                <a:ea typeface="ＭＳ Ｐゴシック" charset="0"/>
                <a:cs typeface="Courier" charset="0"/>
              </a:rPr>
              <a:t>+</a:t>
            </a:r>
            <a:r>
              <a:rPr lang="en-US" sz="2400" dirty="0">
                <a:ea typeface="ＭＳ Ｐゴシック" charset="0"/>
                <a:cs typeface="Courier" charset="0"/>
              </a:rPr>
              <a:t> </a:t>
            </a:r>
            <a:r>
              <a:rPr lang="en-US" sz="2400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 '</a:t>
            </a:r>
            <a:r>
              <a:rPr lang="en-US" sz="2400" dirty="0">
                <a:ea typeface="ＭＳ Ｐゴシック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6B7686"/>
                </a:solidFill>
                <a:ea typeface="ＭＳ Ｐゴシック" charset="0"/>
                <a:cs typeface="Courier" charset="0"/>
              </a:rPr>
              <a:t>+</a:t>
            </a:r>
            <a:r>
              <a:rPr lang="en-US" sz="2400" dirty="0">
                <a:ea typeface="ＭＳ Ｐゴシック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478393"/>
                </a:solidFill>
                <a:ea typeface="ＭＳ Ｐゴシック" charset="0"/>
                <a:cs typeface="Courier" charset="0"/>
              </a:rPr>
              <a:t>this</a:t>
            </a:r>
            <a:r>
              <a:rPr lang="en-US" sz="2400" dirty="0" err="1">
                <a:ea typeface="ＭＳ Ｐゴシック" charset="0"/>
                <a:cs typeface="Courier" charset="0"/>
              </a:rPr>
              <a:t>.lastName</a:t>
            </a:r>
            <a:r>
              <a:rPr lang="en-US" sz="2400" dirty="0">
                <a:ea typeface="ＭＳ Ｐゴシック" charset="0"/>
                <a:cs typeface="Courier" charset="0"/>
              </a:rPr>
              <a:t>;</a:t>
            </a:r>
          </a:p>
          <a:p>
            <a:pPr indent="268288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},</a:t>
            </a:r>
          </a:p>
          <a:p>
            <a:pPr indent="268288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</a:t>
            </a:r>
            <a:r>
              <a:rPr lang="en-US" sz="2400" b="1" dirty="0">
                <a:ea typeface="ＭＳ Ｐゴシック" charset="0"/>
                <a:cs typeface="Courier" charset="0"/>
              </a:rPr>
              <a:t>interests: {</a:t>
            </a:r>
          </a:p>
          <a:p>
            <a:pPr indent="268288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Courier" charset="0"/>
              </a:rPr>
              <a:t>    athletic: [</a:t>
            </a:r>
            <a:r>
              <a:rPr lang="en-US" sz="24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'racquetball'</a:t>
            </a:r>
            <a:r>
              <a:rPr lang="en-US" sz="2400" b="1" dirty="0">
                <a:ea typeface="ＭＳ Ｐゴシック" charset="0"/>
                <a:cs typeface="Courier" charset="0"/>
              </a:rPr>
              <a:t>, </a:t>
            </a:r>
            <a:r>
              <a:rPr lang="en-US" sz="24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'karate'</a:t>
            </a:r>
            <a:r>
              <a:rPr lang="en-US" sz="2400" b="1" dirty="0">
                <a:ea typeface="ＭＳ Ｐゴシック" charset="0"/>
                <a:cs typeface="Courier" charset="0"/>
              </a:rPr>
              <a:t>, </a:t>
            </a:r>
            <a:r>
              <a:rPr lang="en-US" sz="24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'running'</a:t>
            </a:r>
            <a:r>
              <a:rPr lang="en-US" sz="2400" b="1" dirty="0">
                <a:ea typeface="ＭＳ Ｐゴシック" charset="0"/>
                <a:cs typeface="Courier" charset="0"/>
              </a:rPr>
              <a:t>],</a:t>
            </a:r>
          </a:p>
          <a:p>
            <a:pPr indent="268288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Courier" charset="0"/>
              </a:rPr>
              <a:t>    musical:  [</a:t>
            </a:r>
            <a:r>
              <a:rPr lang="en-US" sz="24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'rock'</a:t>
            </a:r>
            <a:r>
              <a:rPr lang="en-US" sz="2400" b="1" dirty="0">
                <a:ea typeface="ＭＳ Ｐゴシック" charset="0"/>
                <a:cs typeface="Courier" charset="0"/>
              </a:rPr>
              <a:t>, </a:t>
            </a:r>
            <a:r>
              <a:rPr lang="en-US" sz="24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'folk'</a:t>
            </a:r>
            <a:r>
              <a:rPr lang="en-US" sz="2400" b="1" dirty="0">
                <a:ea typeface="ＭＳ Ｐゴシック" charset="0"/>
                <a:cs typeface="Courier" charset="0"/>
              </a:rPr>
              <a:t>, </a:t>
            </a:r>
            <a:r>
              <a:rPr lang="en-US" sz="24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'jazz'</a:t>
            </a:r>
            <a:r>
              <a:rPr lang="en-US" sz="2400" b="1" dirty="0">
                <a:ea typeface="ＭＳ Ｐゴシック" charset="0"/>
                <a:cs typeface="Courier" charset="0"/>
              </a:rPr>
              <a:t>, </a:t>
            </a:r>
            <a:r>
              <a:rPr lang="en-US" sz="2400" b="1" dirty="0">
                <a:solidFill>
                  <a:srgbClr val="2C680B"/>
                </a:solidFill>
                <a:ea typeface="ＭＳ Ｐゴシック" charset="0"/>
                <a:cs typeface="Courier" charset="0"/>
              </a:rPr>
              <a:t>'classical'</a:t>
            </a:r>
            <a:r>
              <a:rPr lang="en-US" sz="2400" b="1" dirty="0">
                <a:ea typeface="ＭＳ Ｐゴシック" charset="0"/>
                <a:cs typeface="Courier" charset="0"/>
              </a:rPr>
              <a:t>]</a:t>
            </a:r>
          </a:p>
          <a:p>
            <a:pPr indent="268288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Courier" charset="0"/>
              </a:rPr>
              <a:t>  }</a:t>
            </a:r>
          </a:p>
          <a:p>
            <a:pPr indent="268288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}</a:t>
            </a:r>
            <a:r>
              <a:rPr lang="en-US" sz="2400" dirty="0" smtClean="0">
                <a:ea typeface="ＭＳ Ｐゴシック" charset="0"/>
                <a:cs typeface="Courier" charset="0"/>
              </a:rPr>
              <a:t>;</a:t>
            </a:r>
          </a:p>
          <a:p>
            <a:pPr indent="268288">
              <a:lnSpc>
                <a:spcPct val="80000"/>
              </a:lnSpc>
            </a:pPr>
            <a:endParaRPr lang="en-US" sz="2400" dirty="0">
              <a:ea typeface="ＭＳ Ｐゴシック" charset="0"/>
              <a:cs typeface="Courier" charset="0"/>
            </a:endParaRPr>
          </a:p>
          <a:p>
            <a:pPr indent="268288">
              <a:lnSpc>
                <a:spcPct val="80000"/>
              </a:lnSpc>
            </a:pPr>
            <a:r>
              <a:rPr lang="en-US" sz="2400" b="1" dirty="0">
                <a:solidFill>
                  <a:srgbClr val="990000"/>
                </a:solidFill>
                <a:ea typeface="ＭＳ Ｐゴシック" charset="0"/>
                <a:cs typeface="Courier" charset="0"/>
              </a:rPr>
              <a:t>// person['interests']['musical'][1] == ??</a:t>
            </a:r>
          </a:p>
          <a:p>
            <a:pPr indent="268288">
              <a:lnSpc>
                <a:spcPct val="80000"/>
              </a:lnSpc>
            </a:pPr>
            <a:r>
              <a:rPr lang="en-US" sz="2400" b="1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// == </a:t>
            </a:r>
            <a:r>
              <a:rPr lang="en-US" sz="2400" b="1" dirty="0" err="1">
                <a:solidFill>
                  <a:srgbClr val="898989"/>
                </a:solidFill>
                <a:ea typeface="ＭＳ Ｐゴシック" charset="0"/>
                <a:cs typeface="Courier" charset="0"/>
              </a:rPr>
              <a:t>person.interests.musical</a:t>
            </a:r>
            <a:r>
              <a:rPr lang="en-US" sz="2400" b="1" dirty="0">
                <a:solidFill>
                  <a:srgbClr val="898989"/>
                </a:solidFill>
                <a:ea typeface="ＭＳ Ｐゴシック" charset="0"/>
                <a:cs typeface="Courier" charset="0"/>
              </a:rPr>
              <a:t>[1]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Literals</a:t>
            </a:r>
          </a:p>
        </p:txBody>
      </p:sp>
    </p:spTree>
    <p:extLst>
      <p:ext uri="{BB962C8B-B14F-4D97-AF65-F5344CB8AC3E}">
        <p14:creationId xmlns:p14="http://schemas.microsoft.com/office/powerpoint/2010/main" val="109864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Literals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idx="1"/>
          </p:nvPr>
        </p:nvSpPr>
        <p:spPr>
          <a:xfrm>
            <a:off x="1828800" y="990600"/>
            <a:ext cx="5181600" cy="4953000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82296" tIns="41148" rIns="82296" bIns="41148">
            <a:normAutofit/>
          </a:bodyPr>
          <a:lstStyle/>
          <a:p>
            <a:pPr marL="82296" indent="0">
              <a:lnSpc>
                <a:spcPts val="2070"/>
              </a:lnSpc>
              <a:buNone/>
            </a:pPr>
            <a:r>
              <a:rPr lang="en-US" sz="2000" b="1" dirty="0" err="1">
                <a:solidFill>
                  <a:srgbClr val="001AFB"/>
                </a:solidFill>
              </a:rPr>
              <a:t>var</a:t>
            </a:r>
            <a:r>
              <a:rPr lang="en-US" sz="2000" dirty="0"/>
              <a:t> person </a:t>
            </a:r>
            <a:r>
              <a:rPr lang="en-US" sz="2000" b="1" dirty="0">
                <a:solidFill>
                  <a:srgbClr val="6B7686"/>
                </a:solidFill>
              </a:rPr>
              <a:t>=</a:t>
            </a:r>
            <a:r>
              <a:rPr lang="en-US" sz="2000" dirty="0"/>
              <a:t> {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>
                <a:cs typeface="Courier" charset="0"/>
              </a:rPr>
              <a:t>  </a:t>
            </a:r>
            <a:r>
              <a:rPr lang="en-US" sz="2000" dirty="0" err="1">
                <a:cs typeface="Courier" charset="0"/>
              </a:rPr>
              <a:t>firstName</a:t>
            </a:r>
            <a:r>
              <a:rPr lang="en-US" sz="2000" dirty="0">
                <a:cs typeface="Courier" charset="0"/>
              </a:rPr>
              <a:t>: </a:t>
            </a:r>
            <a:r>
              <a:rPr lang="en-US" sz="2000" dirty="0">
                <a:solidFill>
                  <a:srgbClr val="2C680B"/>
                </a:solidFill>
                <a:cs typeface="Courier" charset="0"/>
              </a:rPr>
              <a:t>'Karl'</a:t>
            </a:r>
            <a:r>
              <a:rPr lang="en-US" sz="2000" dirty="0">
                <a:cs typeface="Courier" charset="0"/>
              </a:rPr>
              <a:t>,</a:t>
            </a:r>
            <a:endParaRPr lang="en-US" sz="2000" dirty="0"/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>
                <a:cs typeface="Courier" charset="0"/>
              </a:rPr>
              <a:t>  </a:t>
            </a:r>
            <a:r>
              <a:rPr lang="en-US" sz="2000" dirty="0" err="1">
                <a:cs typeface="Courier" charset="0"/>
              </a:rPr>
              <a:t>lastName</a:t>
            </a:r>
            <a:r>
              <a:rPr lang="en-US" sz="2000" dirty="0">
                <a:cs typeface="Courier" charset="0"/>
              </a:rPr>
              <a:t>: </a:t>
            </a:r>
            <a:r>
              <a:rPr lang="en-US" sz="2000" dirty="0">
                <a:solidFill>
                  <a:srgbClr val="2C680B"/>
                </a:solidFill>
                <a:cs typeface="Courier" charset="0"/>
              </a:rPr>
              <a:t>'</a:t>
            </a:r>
            <a:r>
              <a:rPr lang="en-US" sz="2000" dirty="0" err="1">
                <a:solidFill>
                  <a:srgbClr val="2C680B"/>
                </a:solidFill>
                <a:cs typeface="Courier" charset="0"/>
              </a:rPr>
              <a:t>Swedberg</a:t>
            </a:r>
            <a:r>
              <a:rPr lang="en-US" sz="2000" dirty="0">
                <a:solidFill>
                  <a:srgbClr val="2C680B"/>
                </a:solidFill>
                <a:cs typeface="Courier" charset="0"/>
              </a:rPr>
              <a:t>'</a:t>
            </a:r>
            <a:r>
              <a:rPr lang="en-US" sz="2000" dirty="0">
                <a:cs typeface="Courier" charset="0"/>
              </a:rPr>
              <a:t>,</a:t>
            </a:r>
            <a:endParaRPr lang="en-US" sz="2000" dirty="0">
              <a:solidFill>
                <a:srgbClr val="2C680B"/>
              </a:solidFill>
            </a:endParaRPr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/>
              <a:t>  hello: </a:t>
            </a:r>
            <a:r>
              <a:rPr lang="en-US" sz="2000" b="1" dirty="0">
                <a:solidFill>
                  <a:srgbClr val="001AFB"/>
                </a:solidFill>
              </a:rPr>
              <a:t>function</a:t>
            </a:r>
            <a:r>
              <a:rPr lang="en-US" sz="2000" dirty="0"/>
              <a:t>() {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1AFB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C680B"/>
                </a:solidFill>
              </a:rPr>
              <a:t>'Hello, my name is '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6B7686"/>
                </a:solidFill>
              </a:rPr>
              <a:t>+</a:t>
            </a:r>
            <a:r>
              <a:rPr lang="en-US" sz="2000" dirty="0"/>
              <a:t> 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/>
              <a:t>          </a:t>
            </a:r>
            <a:r>
              <a:rPr lang="en-US" sz="2000" dirty="0" err="1">
                <a:solidFill>
                  <a:srgbClr val="478393"/>
                </a:solidFill>
              </a:rPr>
              <a:t>this</a:t>
            </a:r>
            <a:r>
              <a:rPr lang="en-US" sz="2000" dirty="0" err="1"/>
              <a:t>.firstName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6B7686"/>
                </a:solidFill>
              </a:rPr>
              <a:t>+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C680B"/>
                </a:solidFill>
              </a:rPr>
              <a:t>' '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6B7686"/>
                </a:solidFill>
              </a:rPr>
              <a:t>+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478393"/>
                </a:solidFill>
              </a:rPr>
              <a:t>this</a:t>
            </a:r>
            <a:r>
              <a:rPr lang="en-US" sz="2000" dirty="0" err="1"/>
              <a:t>.lastName</a:t>
            </a:r>
            <a:r>
              <a:rPr lang="en-US" sz="2000" dirty="0"/>
              <a:t>;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/>
              <a:t>  }</a:t>
            </a:r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>
                <a:cs typeface="Courier" charset="0"/>
              </a:rPr>
              <a:t>};</a:t>
            </a:r>
            <a:endParaRPr lang="en-US" sz="2000" dirty="0"/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 err="1"/>
              <a:t>person.firstName</a:t>
            </a:r>
            <a:r>
              <a:rPr lang="en-US" sz="2000" dirty="0">
                <a:solidFill>
                  <a:srgbClr val="2C680B"/>
                </a:solidFill>
              </a:rPr>
              <a:t> </a:t>
            </a:r>
            <a:r>
              <a:rPr lang="en-US" sz="2000" b="1" dirty="0">
                <a:solidFill>
                  <a:srgbClr val="6B7686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C680B"/>
                </a:solidFill>
              </a:rPr>
              <a:t>'Karl'</a:t>
            </a:r>
            <a:r>
              <a:rPr lang="en-US" sz="2000" dirty="0"/>
              <a:t>;</a:t>
            </a:r>
            <a:endParaRPr lang="en-US" sz="2000" dirty="0">
              <a:solidFill>
                <a:srgbClr val="2C680B"/>
              </a:solidFill>
            </a:endParaRPr>
          </a:p>
          <a:p>
            <a:pPr marL="82296" indent="0">
              <a:lnSpc>
                <a:spcPts val="2070"/>
              </a:lnSpc>
              <a:buNone/>
            </a:pPr>
            <a:endParaRPr lang="en-US" sz="2000" dirty="0"/>
          </a:p>
          <a:p>
            <a:pPr marL="82296" indent="0">
              <a:lnSpc>
                <a:spcPts val="2070"/>
              </a:lnSpc>
              <a:buNone/>
            </a:pPr>
            <a:r>
              <a:rPr lang="en-US" sz="2000" b="1" dirty="0" err="1">
                <a:solidFill>
                  <a:srgbClr val="001AFB"/>
                </a:solidFill>
                <a:cs typeface="Courier" charset="0"/>
              </a:rPr>
              <a:t>var</a:t>
            </a:r>
            <a:r>
              <a:rPr lang="en-US" sz="2000" dirty="0">
                <a:cs typeface="Courier" charset="0"/>
              </a:rPr>
              <a:t> prop </a:t>
            </a:r>
            <a:r>
              <a:rPr lang="en-US" sz="2000" b="1" dirty="0">
                <a:solidFill>
                  <a:srgbClr val="6B7686"/>
                </a:solidFill>
                <a:cs typeface="Courier" charset="0"/>
              </a:rPr>
              <a:t>=</a:t>
            </a:r>
            <a:r>
              <a:rPr lang="en-US" sz="2000" dirty="0">
                <a:cs typeface="Courier" charset="0"/>
              </a:rPr>
              <a:t> </a:t>
            </a:r>
            <a:r>
              <a:rPr lang="en-US" sz="2000" dirty="0">
                <a:solidFill>
                  <a:srgbClr val="2C680B"/>
                </a:solidFill>
                <a:cs typeface="Courier" charset="0"/>
              </a:rPr>
              <a:t>'</a:t>
            </a:r>
            <a:r>
              <a:rPr lang="en-US" sz="2000" dirty="0" err="1">
                <a:solidFill>
                  <a:srgbClr val="2C680B"/>
                </a:solidFill>
                <a:cs typeface="Courier" charset="0"/>
              </a:rPr>
              <a:t>firstName</a:t>
            </a:r>
            <a:r>
              <a:rPr lang="en-US" sz="2000" dirty="0">
                <a:solidFill>
                  <a:srgbClr val="2C680B"/>
                </a:solidFill>
                <a:cs typeface="Courier" charset="0"/>
              </a:rPr>
              <a:t>'</a:t>
            </a:r>
            <a:r>
              <a:rPr lang="en-US" sz="2000" dirty="0">
                <a:cs typeface="Courier" charset="0"/>
              </a:rPr>
              <a:t>;</a:t>
            </a:r>
            <a:endParaRPr lang="en-US" sz="2000" dirty="0"/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>
                <a:cs typeface="Courier" charset="0"/>
              </a:rPr>
              <a:t>person[ prop ]; </a:t>
            </a:r>
            <a:r>
              <a:rPr lang="en-US" sz="2000" i="1" dirty="0">
                <a:solidFill>
                  <a:srgbClr val="898989"/>
                </a:solidFill>
                <a:cs typeface="Courier" charset="0"/>
              </a:rPr>
              <a:t>// 'Karl'</a:t>
            </a:r>
            <a:endParaRPr lang="en-US" sz="2000" i="1" dirty="0">
              <a:solidFill>
                <a:srgbClr val="898989"/>
              </a:solidFill>
            </a:endParaRPr>
          </a:p>
          <a:p>
            <a:pPr marL="82296" indent="0">
              <a:lnSpc>
                <a:spcPts val="2070"/>
              </a:lnSpc>
              <a:buNone/>
            </a:pPr>
            <a:endParaRPr lang="en-US" sz="2000" dirty="0"/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>
                <a:cs typeface="Courier" charset="0"/>
              </a:rPr>
              <a:t>prop </a:t>
            </a:r>
            <a:r>
              <a:rPr lang="en-US" sz="2000" b="1" dirty="0">
                <a:solidFill>
                  <a:srgbClr val="6B7686"/>
                </a:solidFill>
                <a:cs typeface="Courier" charset="0"/>
              </a:rPr>
              <a:t>=</a:t>
            </a:r>
            <a:r>
              <a:rPr lang="en-US" sz="2000" dirty="0">
                <a:cs typeface="Courier" charset="0"/>
              </a:rPr>
              <a:t> </a:t>
            </a:r>
            <a:r>
              <a:rPr lang="en-US" sz="2000" dirty="0">
                <a:solidFill>
                  <a:srgbClr val="2C680B"/>
                </a:solidFill>
                <a:cs typeface="Courier" charset="0"/>
              </a:rPr>
              <a:t>'</a:t>
            </a:r>
            <a:r>
              <a:rPr lang="en-US" sz="2000" dirty="0" err="1">
                <a:solidFill>
                  <a:srgbClr val="2C680B"/>
                </a:solidFill>
                <a:cs typeface="Courier" charset="0"/>
              </a:rPr>
              <a:t>lastName</a:t>
            </a:r>
            <a:r>
              <a:rPr lang="en-US" sz="2000" dirty="0">
                <a:solidFill>
                  <a:srgbClr val="2C680B"/>
                </a:solidFill>
                <a:cs typeface="Courier" charset="0"/>
              </a:rPr>
              <a:t>'</a:t>
            </a:r>
            <a:r>
              <a:rPr lang="en-US" sz="2000" dirty="0">
                <a:cs typeface="Courier" charset="0"/>
              </a:rPr>
              <a:t>;</a:t>
            </a:r>
            <a:endParaRPr lang="en-US" sz="2000" dirty="0"/>
          </a:p>
          <a:p>
            <a:pPr marL="82296" indent="0">
              <a:lnSpc>
                <a:spcPts val="2070"/>
              </a:lnSpc>
              <a:buNone/>
            </a:pPr>
            <a:r>
              <a:rPr lang="en-US" sz="2000" dirty="0">
                <a:cs typeface="Courier" charset="0"/>
              </a:rPr>
              <a:t>person[ prop ]; </a:t>
            </a:r>
            <a:r>
              <a:rPr lang="en-US" sz="2000" i="1" dirty="0">
                <a:solidFill>
                  <a:srgbClr val="898989"/>
                </a:solidFill>
                <a:cs typeface="Courier" charset="0"/>
              </a:rPr>
              <a:t>// '</a:t>
            </a:r>
            <a:r>
              <a:rPr lang="en-US" sz="2000" i="1" dirty="0" err="1">
                <a:solidFill>
                  <a:srgbClr val="898989"/>
                </a:solidFill>
                <a:cs typeface="Courier" charset="0"/>
              </a:rPr>
              <a:t>Swedberg</a:t>
            </a:r>
            <a:r>
              <a:rPr lang="en-US" sz="2000" i="1" dirty="0">
                <a:solidFill>
                  <a:srgbClr val="898989"/>
                </a:solidFill>
                <a:cs typeface="Courier" charset="0"/>
              </a:rPr>
              <a:t>'</a:t>
            </a:r>
            <a:endParaRPr lang="en-US" sz="2000" dirty="0"/>
          </a:p>
          <a:p>
            <a:pPr marL="82296" indent="0">
              <a:lnSpc>
                <a:spcPts val="2070"/>
              </a:lnSpc>
              <a:buNone/>
            </a:pPr>
            <a:endParaRPr lang="en-US" sz="2000" dirty="0"/>
          </a:p>
          <a:p>
            <a:pPr marL="82296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08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Literals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7162800" cy="44196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82296" tIns="41148" rIns="82296" bIns="41148">
            <a:normAutofit/>
          </a:bodyPr>
          <a:lstStyle/>
          <a:p>
            <a:pPr marL="82296" indent="0">
              <a:lnSpc>
                <a:spcPts val="1350"/>
              </a:lnSpc>
              <a:buNone/>
            </a:pPr>
            <a:endParaRPr lang="en-US" sz="18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var</a:t>
            </a:r>
            <a:r>
              <a:rPr lang="en-US" sz="1800" dirty="0" smtClean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blah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;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var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person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{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 err="1">
                <a:solidFill>
                  <a:srgbClr val="105A00"/>
                </a:solidFill>
                <a:latin typeface="Monaco" charset="0"/>
                <a:cs typeface="Monaco" charset="0"/>
                <a:sym typeface="Monaco" charset="0"/>
              </a:rPr>
              <a:t>firstName</a:t>
            </a:r>
            <a:r>
              <a:rPr lang="en-US" sz="1800" dirty="0">
                <a:solidFill>
                  <a:srgbClr val="0000CC"/>
                </a:solidFill>
                <a:latin typeface="Monaco" charset="0"/>
                <a:cs typeface="Monaco" charset="0"/>
                <a:sym typeface="Monaco" charset="0"/>
              </a:rPr>
              <a:t>: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105A00"/>
                </a:solidFill>
                <a:latin typeface="Monaco" charset="0"/>
                <a:cs typeface="Monaco" charset="0"/>
                <a:sym typeface="Monaco" charset="0"/>
              </a:rPr>
              <a:t>'Karl'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,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 err="1">
                <a:solidFill>
                  <a:srgbClr val="105A00"/>
                </a:solidFill>
                <a:latin typeface="Monaco" charset="0"/>
                <a:cs typeface="Monaco" charset="0"/>
                <a:sym typeface="Monaco" charset="0"/>
              </a:rPr>
              <a:t>lastName</a:t>
            </a:r>
            <a:r>
              <a:rPr lang="en-US" sz="1800" dirty="0">
                <a:solidFill>
                  <a:srgbClr val="0000CC"/>
                </a:solidFill>
                <a:latin typeface="Monaco" charset="0"/>
                <a:cs typeface="Monaco" charset="0"/>
                <a:sym typeface="Monaco" charset="0"/>
              </a:rPr>
              <a:t>: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105A00"/>
                </a:solidFill>
                <a:latin typeface="Monaco" charset="0"/>
                <a:cs typeface="Monaco" charset="0"/>
                <a:sym typeface="Monaco" charset="0"/>
              </a:rPr>
              <a:t>'</a:t>
            </a:r>
            <a:r>
              <a:rPr lang="en-US" sz="1800" dirty="0" err="1">
                <a:solidFill>
                  <a:srgbClr val="105A00"/>
                </a:solidFill>
                <a:latin typeface="Monaco" charset="0"/>
                <a:cs typeface="Monaco" charset="0"/>
                <a:sym typeface="Monaco" charset="0"/>
              </a:rPr>
              <a:t>Swedberg</a:t>
            </a:r>
            <a:r>
              <a:rPr lang="en-US" sz="1800" dirty="0">
                <a:solidFill>
                  <a:srgbClr val="105A00"/>
                </a:solidFill>
                <a:latin typeface="Monaco" charset="0"/>
                <a:cs typeface="Monaco" charset="0"/>
                <a:sym typeface="Monaco" charset="0"/>
              </a:rPr>
              <a:t>'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,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>
                <a:solidFill>
                  <a:srgbClr val="000099"/>
                </a:solidFill>
                <a:latin typeface="Monaco" charset="0"/>
                <a:cs typeface="Monaco" charset="0"/>
                <a:sym typeface="Monaco" charset="0"/>
              </a:rPr>
              <a:t>hello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() {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105A00"/>
                </a:solidFill>
                <a:latin typeface="Monaco" charset="0"/>
                <a:cs typeface="Monaco" charset="0"/>
                <a:sym typeface="Monaco" charset="0"/>
              </a:rPr>
              <a:t>'Hello, my name is '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+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        </a:t>
            </a:r>
            <a:r>
              <a:rPr lang="en-US" sz="1800" dirty="0" err="1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this</a:t>
            </a:r>
            <a:r>
              <a:rPr lang="en-US" sz="1800" dirty="0" err="1">
                <a:latin typeface="Monaco" charset="0"/>
                <a:cs typeface="Monaco" charset="0"/>
                <a:sym typeface="Monaco" charset="0"/>
              </a:rPr>
              <a:t>.</a:t>
            </a:r>
            <a:r>
              <a:rPr lang="en-US" sz="1800" dirty="0" err="1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firstName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+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105A00"/>
                </a:solidFill>
                <a:latin typeface="Monaco" charset="0"/>
                <a:cs typeface="Monaco" charset="0"/>
                <a:sym typeface="Monaco" charset="0"/>
              </a:rPr>
              <a:t>' '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+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this</a:t>
            </a:r>
            <a:r>
              <a:rPr lang="en-US" sz="1800" dirty="0" err="1">
                <a:latin typeface="Monaco" charset="0"/>
                <a:cs typeface="Monaco" charset="0"/>
                <a:sym typeface="Monaco" charset="0"/>
              </a:rPr>
              <a:t>.</a:t>
            </a:r>
            <a:r>
              <a:rPr lang="en-US" sz="1800" dirty="0" err="1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lastName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;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};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for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var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el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556276"/>
                </a:solidFill>
                <a:latin typeface="Monaco" charset="0"/>
                <a:cs typeface="Monaco" charset="0"/>
                <a:sym typeface="Monaco" charset="0"/>
              </a:rPr>
              <a:t>in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person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blah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rgbClr val="556276"/>
                </a:solidFill>
                <a:latin typeface="Monaco" charset="0"/>
                <a:cs typeface="Monaco" charset="0"/>
                <a:sym typeface="Monaco" charset="0"/>
              </a:rPr>
              <a:t>typeof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person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el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] </a:t>
            </a:r>
            <a:r>
              <a:rPr lang="en-US" sz="1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==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105A00"/>
                </a:solidFill>
                <a:latin typeface="Monaco" charset="0"/>
                <a:cs typeface="Monaco" charset="0"/>
                <a:sym typeface="Monaco" charset="0"/>
              </a:rPr>
              <a:t>'function'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?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        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person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el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]() :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        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person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el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 err="1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console</a:t>
            </a:r>
            <a:r>
              <a:rPr lang="en-US" sz="1800" dirty="0" err="1">
                <a:latin typeface="Monaco" charset="0"/>
                <a:cs typeface="Monaco" charset="0"/>
                <a:sym typeface="Monaco" charset="0"/>
              </a:rPr>
              <a:t>.</a:t>
            </a:r>
            <a:r>
              <a:rPr lang="en-US" sz="1800" dirty="0" err="1">
                <a:solidFill>
                  <a:srgbClr val="2D3962"/>
                </a:solidFill>
                <a:latin typeface="Monaco" charset="0"/>
                <a:cs typeface="Monaco" charset="0"/>
                <a:sym typeface="Monaco" charset="0"/>
              </a:rPr>
              <a:t>log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( </a:t>
            </a:r>
            <a:r>
              <a:rPr lang="en-US" sz="1800" dirty="0">
                <a:solidFill>
                  <a:srgbClr val="287185"/>
                </a:solidFill>
                <a:latin typeface="Monaco" charset="0"/>
                <a:cs typeface="Monaco" charset="0"/>
                <a:sym typeface="Monaco" charset="0"/>
              </a:rPr>
              <a:t>blah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 );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0963" indent="187325">
              <a:lnSpc>
                <a:spcPts val="1350"/>
              </a:lnSpc>
              <a:buNone/>
            </a:pP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18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/>
          </p:cNvSpPr>
          <p:nvPr/>
        </p:nvSpPr>
        <p:spPr bwMode="auto">
          <a:xfrm>
            <a:off x="2057400" y="2362200"/>
            <a:ext cx="47244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indent="361950">
              <a:lnSpc>
                <a:spcPct val="110000"/>
              </a:lnSpc>
            </a:pPr>
            <a:r>
              <a:rPr lang="en-US" sz="2400" dirty="0" err="1">
                <a:ea typeface="ＭＳ Ｐゴシック" charset="0"/>
                <a:cs typeface="Courier" charset="0"/>
              </a:rPr>
              <a:t>doSomething</a:t>
            </a:r>
            <a:r>
              <a:rPr lang="en-US" sz="2400" dirty="0">
                <a:ea typeface="ＭＳ Ｐゴシック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{</a:t>
            </a:r>
            <a:endParaRPr lang="en-US" sz="2400" dirty="0">
              <a:ea typeface="ＭＳ Ｐゴシック" charset="0"/>
              <a:cs typeface="Courier" charset="0"/>
            </a:endParaRPr>
          </a:p>
          <a:p>
            <a:pPr indent="361950"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speed: 'fast',</a:t>
            </a:r>
          </a:p>
          <a:p>
            <a:pPr indent="361950"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height: 500,</a:t>
            </a:r>
          </a:p>
          <a:p>
            <a:pPr indent="361950"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width: 200,</a:t>
            </a:r>
          </a:p>
          <a:p>
            <a:pPr indent="361950"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Courier" charset="0"/>
              </a:rPr>
              <a:t>  </a:t>
            </a:r>
            <a:r>
              <a:rPr lang="en-US" sz="2400" dirty="0" err="1">
                <a:ea typeface="ＭＳ Ｐゴシック" charset="0"/>
                <a:cs typeface="Courier" charset="0"/>
              </a:rPr>
              <a:t>somethingElse</a:t>
            </a:r>
            <a:r>
              <a:rPr lang="en-US" sz="2400" dirty="0">
                <a:ea typeface="ＭＳ Ｐゴシック" charset="0"/>
                <a:cs typeface="Courier" charset="0"/>
              </a:rPr>
              <a:t>: 'yes'</a:t>
            </a:r>
          </a:p>
          <a:p>
            <a:pPr indent="361950">
              <a:lnSpc>
                <a:spcPct val="110000"/>
              </a:lnSpc>
            </a:pP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}</a:t>
            </a:r>
            <a:r>
              <a:rPr lang="en-US" sz="2400" dirty="0">
                <a:ea typeface="ＭＳ Ｐゴシック" charset="0"/>
                <a:cs typeface="Courier" charset="0"/>
              </a:rPr>
              <a:t>);</a:t>
            </a:r>
          </a:p>
          <a:p>
            <a:pPr indent="361950">
              <a:lnSpc>
                <a:spcPct val="110000"/>
              </a:lnSpc>
            </a:pPr>
            <a:endParaRPr lang="en-US" sz="2400" dirty="0">
              <a:ea typeface="ＭＳ Ｐゴシック" charset="0"/>
              <a:cs typeface="Courier" charset="0"/>
            </a:endParaRPr>
          </a:p>
          <a:p>
            <a:pPr indent="361950">
              <a:lnSpc>
                <a:spcPct val="110000"/>
              </a:lnSpc>
            </a:pPr>
            <a:r>
              <a:rPr lang="en-US" sz="2400" dirty="0" err="1">
                <a:ea typeface="ＭＳ Ｐゴシック" charset="0"/>
                <a:cs typeface="Courier" charset="0"/>
              </a:rPr>
              <a:t>doSomething</a:t>
            </a:r>
            <a:r>
              <a:rPr lang="en-US" sz="2400" dirty="0">
                <a:ea typeface="ＭＳ Ｐゴシック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{</a:t>
            </a:r>
            <a:r>
              <a:rPr lang="en-US" sz="2400" dirty="0">
                <a:ea typeface="ＭＳ Ｐゴシック" charset="0"/>
                <a:cs typeface="Courier" charset="0"/>
              </a:rPr>
              <a:t>width: 300</a:t>
            </a:r>
            <a:r>
              <a:rPr lang="en-US" sz="2400" b="1" dirty="0">
                <a:solidFill>
                  <a:srgbClr val="12A0C9"/>
                </a:solidFill>
                <a:ea typeface="ＭＳ Ｐゴシック" charset="0"/>
                <a:cs typeface="Courier" charset="0"/>
              </a:rPr>
              <a:t>}</a:t>
            </a:r>
            <a:r>
              <a:rPr lang="en-US" sz="2400" dirty="0">
                <a:ea typeface="ＭＳ Ｐゴシック" charset="0"/>
                <a:cs typeface="Courier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DA5420"/>
                </a:solidFill>
                <a:ea typeface="ＭＳ Ｐゴシック" charset="0"/>
                <a:cs typeface="Courier" charset="0"/>
              </a:rPr>
              <a:t> 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Literals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39050" cy="1154430"/>
          </a:xfrm>
          <a:ln/>
        </p:spPr>
        <p:txBody>
          <a:bodyPr lIns="82296" tIns="41148" rIns="82296" bIns="41148">
            <a:normAutofit fontScale="85000" lnSpcReduction="20000"/>
          </a:bodyPr>
          <a:lstStyle/>
          <a:p>
            <a:pPr>
              <a:buClrTx/>
            </a:pPr>
            <a:r>
              <a:rPr lang="en-US" dirty="0"/>
              <a:t>Great as function arguments</a:t>
            </a:r>
          </a:p>
          <a:p>
            <a:pPr>
              <a:buClrTx/>
            </a:pPr>
            <a:r>
              <a:rPr lang="en-US" dirty="0">
                <a:solidFill>
                  <a:srgbClr val="121A27"/>
                </a:solidFill>
              </a:rPr>
              <a:t>single argument allows flexibility when 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367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9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229600" cy="1143000"/>
          </a:xfrm>
          <a:ln/>
        </p:spPr>
        <p:txBody>
          <a:bodyPr lIns="82296" tIns="41148" rIns="82296" bIns="41148">
            <a:normAutofit fontScale="90000"/>
          </a:bodyPr>
          <a:lstStyle/>
          <a:p>
            <a:r>
              <a:rPr lang="en-US" sz="60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dirty="0"/>
              <a:t/>
            </a:r>
            <a:br>
              <a:rPr lang="en-US" dirty="0"/>
            </a:br>
            <a:r>
              <a:rPr lang="en-US" sz="3100" b="1" dirty="0" smtClean="0">
                <a:solidFill>
                  <a:srgbClr val="D90B00"/>
                </a:solidFill>
              </a:rPr>
              <a:t>J</a:t>
            </a:r>
            <a:r>
              <a:rPr lang="en-US" sz="3100" b="1" dirty="0" smtClean="0"/>
              <a:t>ava</a:t>
            </a:r>
            <a:r>
              <a:rPr lang="en-US" sz="3100" b="1" dirty="0" smtClean="0">
                <a:solidFill>
                  <a:srgbClr val="D90B00"/>
                </a:solidFill>
              </a:rPr>
              <a:t>S</a:t>
            </a:r>
            <a:r>
              <a:rPr lang="en-US" sz="3100" b="1" dirty="0" smtClean="0"/>
              <a:t>cript </a:t>
            </a:r>
            <a:r>
              <a:rPr lang="en-US" sz="3100" b="1" dirty="0">
                <a:solidFill>
                  <a:srgbClr val="D90B00"/>
                </a:solidFill>
              </a:rPr>
              <a:t>O</a:t>
            </a:r>
            <a:r>
              <a:rPr lang="en-US" sz="3100" b="1" dirty="0"/>
              <a:t>bject </a:t>
            </a:r>
            <a:r>
              <a:rPr lang="en-US" sz="3100" b="1" dirty="0">
                <a:solidFill>
                  <a:srgbClr val="D90B00"/>
                </a:solidFill>
              </a:rPr>
              <a:t>N</a:t>
            </a:r>
            <a:r>
              <a:rPr lang="en-US" sz="3100" b="1" dirty="0"/>
              <a:t>otation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570037"/>
            <a:ext cx="8686800" cy="4373563"/>
          </a:xfrm>
          <a:ln/>
        </p:spPr>
        <p:txBody>
          <a:bodyPr lIns="82296" tIns="41148" rIns="82296" bIns="41148">
            <a:normAutofit/>
          </a:bodyPr>
          <a:lstStyle/>
          <a:p>
            <a:pPr>
              <a:buClrTx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a </a:t>
            </a:r>
            <a:r>
              <a:rPr lang="en-US" sz="2800" b="1" i="1" dirty="0">
                <a:latin typeface="Aparajita" pitchFamily="34" charset="0"/>
                <a:cs typeface="Aparajita" pitchFamily="34" charset="0"/>
              </a:rPr>
              <a:t>data interchange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format. In other words, a format for passing data back and forth</a:t>
            </a:r>
          </a:p>
          <a:p>
            <a:pPr>
              <a:buClrTx/>
            </a:pPr>
            <a:r>
              <a:rPr lang="ja-JP" altLang="en-US" sz="2800" dirty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discovered</a:t>
            </a:r>
            <a:r>
              <a:rPr lang="ja-JP" altLang="en-US" sz="2800" dirty="0">
                <a:latin typeface="Aparajita" pitchFamily="34" charset="0"/>
                <a:cs typeface="Aparajita" pitchFamily="34" charset="0"/>
              </a:rPr>
              <a:t>”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and popularized by Douglas </a:t>
            </a:r>
            <a:r>
              <a:rPr lang="en-US" sz="2800" dirty="0" err="1">
                <a:latin typeface="Aparajita" pitchFamily="34" charset="0"/>
                <a:cs typeface="Aparajita" pitchFamily="34" charset="0"/>
              </a:rPr>
              <a:t>Crockford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>
              <a:buClrTx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a </a:t>
            </a:r>
            <a:r>
              <a:rPr lang="en-US" sz="2800" b="1" i="1" dirty="0">
                <a:latin typeface="Aparajita" pitchFamily="34" charset="0"/>
                <a:cs typeface="Aparajita" pitchFamily="34" charset="0"/>
              </a:rPr>
              <a:t>subset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of JavaScript Object Literal Notation</a:t>
            </a:r>
          </a:p>
          <a:p>
            <a:pPr lvl="1"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a tree-like structure of object(s) and/or array(s)</a:t>
            </a:r>
          </a:p>
          <a:p>
            <a:pPr lvl="1"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no functions</a:t>
            </a:r>
          </a:p>
          <a:p>
            <a:pPr lvl="1">
              <a:buClrTx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all strings, including object keys, take double quotes</a:t>
            </a:r>
          </a:p>
        </p:txBody>
      </p:sp>
    </p:spTree>
    <p:extLst>
      <p:ext uri="{BB962C8B-B14F-4D97-AF65-F5344CB8AC3E}">
        <p14:creationId xmlns:p14="http://schemas.microsoft.com/office/powerpoint/2010/main" val="34234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JSON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idx="1"/>
          </p:nvPr>
        </p:nvSpPr>
        <p:spPr>
          <a:xfrm>
            <a:off x="1828800" y="1219200"/>
            <a:ext cx="5105400" cy="441960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82296" tIns="41148" rIns="82296" bIns="41148">
            <a:noAutofit/>
          </a:bodyPr>
          <a:lstStyle/>
          <a:p>
            <a:pPr marL="80963" indent="280988">
              <a:lnSpc>
                <a:spcPts val="2520"/>
              </a:lnSpc>
              <a:buNone/>
            </a:pPr>
            <a:r>
              <a:rPr lang="en-US" sz="2800" dirty="0" smtClean="0"/>
              <a:t>{</a:t>
            </a:r>
            <a:endParaRPr lang="en-US" sz="2800" dirty="0"/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  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</a:t>
            </a:r>
            <a:r>
              <a:rPr lang="en-US" sz="2800" dirty="0" err="1">
                <a:solidFill>
                  <a:srgbClr val="105A00"/>
                </a:solidFill>
                <a:cs typeface="Courier" charset="0"/>
              </a:rPr>
              <a:t>firstName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</a:t>
            </a:r>
            <a:r>
              <a:rPr lang="en-US" sz="2800" dirty="0">
                <a:cs typeface="Courier" charset="0"/>
              </a:rPr>
              <a:t>: 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"Karl"</a:t>
            </a:r>
            <a:r>
              <a:rPr lang="en-US" sz="2800" dirty="0">
                <a:cs typeface="Courier" charset="0"/>
              </a:rPr>
              <a:t>,</a:t>
            </a:r>
            <a:endParaRPr lang="en-US" sz="2800" dirty="0"/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  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</a:t>
            </a:r>
            <a:r>
              <a:rPr lang="en-US" sz="2800" dirty="0" err="1">
                <a:solidFill>
                  <a:srgbClr val="105A00"/>
                </a:solidFill>
                <a:cs typeface="Courier" charset="0"/>
              </a:rPr>
              <a:t>lastName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</a:t>
            </a:r>
            <a:r>
              <a:rPr lang="en-US" sz="2800" dirty="0">
                <a:cs typeface="Courier" charset="0"/>
              </a:rPr>
              <a:t>: 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</a:t>
            </a:r>
            <a:r>
              <a:rPr lang="en-US" sz="2800" dirty="0" err="1">
                <a:solidFill>
                  <a:srgbClr val="105A00"/>
                </a:solidFill>
                <a:cs typeface="Courier" charset="0"/>
              </a:rPr>
              <a:t>Swedberg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</a:t>
            </a:r>
            <a:r>
              <a:rPr lang="en-US" sz="2800" dirty="0">
                <a:cs typeface="Courier" charset="0"/>
              </a:rPr>
              <a:t>,</a:t>
            </a:r>
            <a:endParaRPr lang="en-US" sz="2800" dirty="0"/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  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"age"</a:t>
            </a:r>
            <a:r>
              <a:rPr lang="en-US" sz="2800" dirty="0">
                <a:cs typeface="Courier" charset="0"/>
              </a:rPr>
              <a:t>: </a:t>
            </a:r>
            <a:r>
              <a:rPr lang="en-US" sz="2800" b="1" dirty="0">
                <a:solidFill>
                  <a:srgbClr val="0000CC"/>
                </a:solidFill>
                <a:cs typeface="Courier" charset="0"/>
              </a:rPr>
              <a:t>24</a:t>
            </a:r>
            <a:r>
              <a:rPr lang="en-US" sz="2800" dirty="0">
                <a:cs typeface="Courier" charset="0"/>
              </a:rPr>
              <a:t>,</a:t>
            </a:r>
            <a:endParaRPr lang="en-US" sz="2800" dirty="0"/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  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"interests"</a:t>
            </a:r>
            <a:r>
              <a:rPr lang="en-US" sz="2800" dirty="0">
                <a:cs typeface="Courier" charset="0"/>
              </a:rPr>
              <a:t>: {</a:t>
            </a:r>
            <a:endParaRPr lang="en-US" sz="2800" dirty="0"/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    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"athletic"</a:t>
            </a:r>
            <a:r>
              <a:rPr lang="en-US" sz="2800" dirty="0">
                <a:cs typeface="Courier" charset="0"/>
              </a:rPr>
              <a:t>: [</a:t>
            </a:r>
            <a:endParaRPr lang="en-US" sz="2800" dirty="0"/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      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"racquetball"</a:t>
            </a:r>
            <a:r>
              <a:rPr lang="en-US" sz="2800" dirty="0">
                <a:cs typeface="Courier" charset="0"/>
              </a:rPr>
              <a:t>, </a:t>
            </a:r>
            <a:endParaRPr lang="en-US" sz="2800" dirty="0"/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      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"karate"</a:t>
            </a:r>
            <a:endParaRPr lang="en-US" sz="2800" dirty="0">
              <a:solidFill>
                <a:srgbClr val="105A00"/>
              </a:solidFill>
            </a:endParaRPr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solidFill>
                  <a:srgbClr val="105A00"/>
                </a:solidFill>
                <a:cs typeface="Courier" charset="0"/>
              </a:rPr>
              <a:t>    </a:t>
            </a:r>
            <a:r>
              <a:rPr lang="en-US" sz="2800" dirty="0">
                <a:cs typeface="Courier" charset="0"/>
              </a:rPr>
              <a:t>]</a:t>
            </a:r>
            <a:endParaRPr lang="en-US" sz="2800" dirty="0"/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  }</a:t>
            </a:r>
            <a:endParaRPr lang="en-US" sz="2800" dirty="0"/>
          </a:p>
          <a:p>
            <a:pPr marL="80963" indent="280988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}</a:t>
            </a:r>
            <a:endParaRPr lang="en-US" sz="2800" dirty="0"/>
          </a:p>
          <a:p>
            <a:pPr marL="82296" indent="0">
              <a:lnSpc>
                <a:spcPts val="252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  <a:ln/>
        </p:spPr>
        <p:txBody>
          <a:bodyPr lIns="82296" tIns="41148" rIns="82296" bIns="41148"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JSON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8763000" cy="13716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82296" tIns="41148" rIns="82296" bIns="41148">
            <a:normAutofit/>
          </a:bodyPr>
          <a:lstStyle/>
          <a:p>
            <a:pPr marL="82296" indent="0">
              <a:lnSpc>
                <a:spcPts val="2520"/>
              </a:lnSpc>
              <a:buNone/>
            </a:pPr>
            <a:endParaRPr lang="en-US" sz="2800" dirty="0"/>
          </a:p>
          <a:p>
            <a:pPr marL="82296" indent="0">
              <a:lnSpc>
                <a:spcPts val="2520"/>
              </a:lnSpc>
              <a:buNone/>
            </a:pPr>
            <a:r>
              <a:rPr lang="en-US" sz="2800" dirty="0">
                <a:cs typeface="Courier" charset="0"/>
              </a:rPr>
              <a:t>{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"firstName"</a:t>
            </a:r>
            <a:r>
              <a:rPr lang="en-US" sz="2800" dirty="0">
                <a:cs typeface="Courier" charset="0"/>
              </a:rPr>
              <a:t>: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"Karl"</a:t>
            </a:r>
            <a:r>
              <a:rPr lang="en-US" sz="2800" dirty="0">
                <a:cs typeface="Courier" charset="0"/>
              </a:rPr>
              <a:t>,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"lastName"</a:t>
            </a:r>
            <a:r>
              <a:rPr lang="en-US" sz="2800" dirty="0">
                <a:cs typeface="Courier" charset="0"/>
              </a:rPr>
              <a:t>: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"Swedberg"</a:t>
            </a:r>
            <a:r>
              <a:rPr lang="en-US" sz="2800" dirty="0">
                <a:cs typeface="Courier" charset="0"/>
              </a:rPr>
              <a:t>,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"age"</a:t>
            </a:r>
            <a:r>
              <a:rPr lang="en-US" sz="2800" dirty="0">
                <a:cs typeface="Courier" charset="0"/>
              </a:rPr>
              <a:t>:</a:t>
            </a:r>
            <a:r>
              <a:rPr lang="en-US" sz="2800" b="1" dirty="0">
                <a:solidFill>
                  <a:srgbClr val="0000CC"/>
                </a:solidFill>
                <a:cs typeface="Courier" charset="0"/>
              </a:rPr>
              <a:t>24</a:t>
            </a:r>
            <a:r>
              <a:rPr lang="en-US" sz="2800" dirty="0">
                <a:cs typeface="Courier" charset="0"/>
              </a:rPr>
              <a:t>,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"interests"</a:t>
            </a:r>
            <a:r>
              <a:rPr lang="en-US" sz="2800" dirty="0">
                <a:cs typeface="Courier" charset="0"/>
              </a:rPr>
              <a:t>:{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"athletic"</a:t>
            </a:r>
            <a:r>
              <a:rPr lang="en-US" sz="2800" dirty="0">
                <a:cs typeface="Courier" charset="0"/>
              </a:rPr>
              <a:t>:[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</a:t>
            </a:r>
            <a:r>
              <a:rPr lang="en-US" sz="2800" dirty="0" err="1">
                <a:solidFill>
                  <a:srgbClr val="105A00"/>
                </a:solidFill>
                <a:cs typeface="Courier" charset="0"/>
              </a:rPr>
              <a:t>racquetball"</a:t>
            </a:r>
            <a:r>
              <a:rPr lang="en-US" sz="2800" dirty="0" err="1">
                <a:cs typeface="Courier" charset="0"/>
              </a:rPr>
              <a:t>,</a:t>
            </a:r>
            <a:r>
              <a:rPr lang="en-US" sz="2800" dirty="0" err="1">
                <a:solidFill>
                  <a:srgbClr val="105A00"/>
                </a:solidFill>
                <a:cs typeface="Courier" charset="0"/>
              </a:rPr>
              <a:t>"karate</a:t>
            </a:r>
            <a:r>
              <a:rPr lang="en-US" sz="2800" dirty="0">
                <a:solidFill>
                  <a:srgbClr val="105A00"/>
                </a:solidFill>
                <a:cs typeface="Courier" charset="0"/>
              </a:rPr>
              <a:t>"</a:t>
            </a:r>
            <a:r>
              <a:rPr lang="en-US" sz="2800" dirty="0">
                <a:cs typeface="Courier" charset="0"/>
              </a:rPr>
              <a:t>]}}</a:t>
            </a:r>
            <a:endParaRPr lang="en-US" sz="2800" dirty="0"/>
          </a:p>
          <a:p>
            <a:pPr marL="82296" indent="0">
              <a:lnSpc>
                <a:spcPts val="2520"/>
              </a:lnSpc>
              <a:buNone/>
            </a:pPr>
            <a:endParaRPr lang="en-US" sz="2800" dirty="0"/>
          </a:p>
          <a:p>
            <a:pPr marL="82296" indent="0">
              <a:lnSpc>
                <a:spcPts val="2520"/>
              </a:lnSpc>
              <a:buNone/>
            </a:pPr>
            <a:endParaRPr lang="en-US" sz="2800" dirty="0"/>
          </a:p>
          <a:p>
            <a:pPr marL="82296" indent="0">
              <a:lnSpc>
                <a:spcPts val="252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92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399" y="2503944"/>
            <a:ext cx="82005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latin typeface="Aparajita" pitchFamily="34" charset="0"/>
                <a:cs typeface="Aparajita" pitchFamily="34" charset="0"/>
              </a:rPr>
              <a:t>Arrays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: simple lists. </a:t>
            </a:r>
            <a:r>
              <a:rPr lang="en-US" sz="2400" i="1" dirty="0">
                <a:latin typeface="Aparajita" pitchFamily="34" charset="0"/>
                <a:cs typeface="Aparajita" pitchFamily="34" charset="0"/>
              </a:rPr>
              <a:t>indexed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starting with 0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['Karl', 'Sara', 'Ben', 'Lucia']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['Karl', 2, 55]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[ ['Karl', 'Sara'], ['Ben', 'Lucia']]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latin typeface="Aparajita" pitchFamily="34" charset="0"/>
                <a:cs typeface="Aparajita" pitchFamily="34" charset="0"/>
              </a:rPr>
              <a:t>Objects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: lists of key, value pairs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{</a:t>
            </a:r>
            <a:r>
              <a:rPr lang="en-US" sz="2400" dirty="0" err="1">
                <a:latin typeface="Aparajita" pitchFamily="34" charset="0"/>
                <a:cs typeface="Aparajita" pitchFamily="34" charset="0"/>
              </a:rPr>
              <a:t>firstName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: 'Karl', </a:t>
            </a:r>
            <a:r>
              <a:rPr lang="en-US" sz="2400" dirty="0" err="1">
                <a:latin typeface="Aparajita" pitchFamily="34" charset="0"/>
                <a:cs typeface="Aparajita" pitchFamily="34" charset="0"/>
              </a:rPr>
              <a:t>lastName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: '</a:t>
            </a:r>
            <a:r>
              <a:rPr lang="en-US" sz="2400" dirty="0" err="1">
                <a:latin typeface="Aparajita" pitchFamily="34" charset="0"/>
                <a:cs typeface="Aparajita" pitchFamily="34" charset="0"/>
              </a:rPr>
              <a:t>Swedberg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'}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{parents: ['Karl', 'Sara'], kids: ['Ben', 'Lucia']}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ea typeface="ＭＳ Ｐゴシック" charset="0"/>
                <a:cs typeface="Times New Roman" pitchFamily="18" charset="0"/>
                <a:sym typeface="Gill Sans" charset="0"/>
              </a:rPr>
              <a:t>In JavaScript, you can work with the following things: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50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305800" cy="9144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Ajax with </a:t>
            </a:r>
            <a:r>
              <a:rPr lang="en-US" sz="5400" b="1" dirty="0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54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990600"/>
            <a:ext cx="9144000" cy="5867400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628650">
              <a:buClrTx/>
            </a:pPr>
            <a:r>
              <a:rPr lang="en-US" sz="2400" b="1" dirty="0">
                <a:solidFill>
                  <a:srgbClr val="0073BF"/>
                </a:solidFill>
              </a:rPr>
              <a:t>The most basic call:</a:t>
            </a:r>
          </a:p>
          <a:p>
            <a:pPr marL="628650">
              <a:buClrTx/>
              <a:buFontTx/>
              <a:buNone/>
            </a:pPr>
            <a:r>
              <a:rPr lang="en-US" sz="2400" dirty="0"/>
              <a:t>$.get("</a:t>
            </a:r>
            <a:r>
              <a:rPr lang="en-US" sz="2400" dirty="0" err="1"/>
              <a:t>data.txt</a:t>
            </a:r>
            <a:r>
              <a:rPr lang="en-US" sz="2400" dirty="0"/>
              <a:t>",</a:t>
            </a:r>
          </a:p>
          <a:p>
            <a:pPr marL="628650">
              <a:buClrTx/>
              <a:buFontTx/>
              <a:buNone/>
            </a:pPr>
            <a:r>
              <a:rPr lang="en-US" sz="2400" dirty="0"/>
              <a:t>          function(data) { alert("received reply! " + data); }   )</a:t>
            </a:r>
            <a:r>
              <a:rPr lang="en-US" sz="2400" dirty="0" smtClean="0"/>
              <a:t>;</a:t>
            </a:r>
            <a:endParaRPr lang="en-US" sz="2400" dirty="0"/>
          </a:p>
          <a:p>
            <a:pPr marL="628650">
              <a:buClrTx/>
            </a:pPr>
            <a:r>
              <a:rPr lang="en-US" sz="2400" b="1" dirty="0">
                <a:solidFill>
                  <a:srgbClr val="0073BF"/>
                </a:solidFill>
              </a:rPr>
              <a:t>Full Options:</a:t>
            </a:r>
          </a:p>
          <a:p>
            <a:pPr marL="628650">
              <a:buClrTx/>
              <a:buFontTx/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ajaxSettings</a:t>
            </a:r>
            <a:r>
              <a:rPr lang="en-US" sz="2400" dirty="0"/>
              <a:t> = {</a:t>
            </a:r>
          </a:p>
          <a:p>
            <a:pPr marL="628650">
              <a:buClrTx/>
              <a:buFontTx/>
              <a:buNone/>
            </a:pPr>
            <a:r>
              <a:rPr lang="en-US" sz="2400" dirty="0"/>
              <a:t>	type: </a:t>
            </a:r>
            <a:r>
              <a:rPr lang="ja-JP" altLang="en-US" sz="2400" dirty="0"/>
              <a:t>“</a:t>
            </a:r>
            <a:r>
              <a:rPr lang="en-US" sz="2400" dirty="0"/>
              <a:t>POST",</a:t>
            </a:r>
          </a:p>
          <a:p>
            <a:pPr marL="628650">
              <a:buClrTx/>
              <a:buFontTx/>
              <a:buNone/>
            </a:pPr>
            <a:r>
              <a:rPr lang="en-US" sz="2400" dirty="0"/>
              <a:t>        	</a:t>
            </a:r>
            <a:r>
              <a:rPr lang="en-US" sz="2400" dirty="0" err="1"/>
              <a:t>url</a:t>
            </a:r>
            <a:r>
              <a:rPr lang="en-US" sz="2400" dirty="0"/>
              <a:t>: "</a:t>
            </a:r>
            <a:r>
              <a:rPr lang="en-US" sz="2400" dirty="0" err="1"/>
              <a:t>data.txt</a:t>
            </a:r>
            <a:r>
              <a:rPr lang="en-US" sz="2400" dirty="0"/>
              <a:t>",</a:t>
            </a:r>
          </a:p>
          <a:p>
            <a:pPr marL="628650">
              <a:buClrTx/>
              <a:buFontTx/>
              <a:buNone/>
            </a:pPr>
            <a:r>
              <a:rPr lang="en-US" sz="2400" dirty="0"/>
              <a:t>	data: "name=</a:t>
            </a:r>
            <a:r>
              <a:rPr lang="en-US" sz="2400" dirty="0" err="1"/>
              <a:t>chambers&amp;location</a:t>
            </a:r>
            <a:r>
              <a:rPr lang="en-US" sz="2400" dirty="0"/>
              <a:t>=USNA",</a:t>
            </a:r>
          </a:p>
          <a:p>
            <a:pPr marL="628650">
              <a:buClrTx/>
              <a:buFontTx/>
              <a:buNone/>
            </a:pPr>
            <a:r>
              <a:rPr lang="en-US" sz="2400" dirty="0"/>
              <a:t>	success: function(data) {</a:t>
            </a:r>
          </a:p>
          <a:p>
            <a:pPr marL="628650">
              <a:buClrTx/>
              <a:buFontTx/>
              <a:buNone/>
            </a:pPr>
            <a:r>
              <a:rPr lang="en-US" sz="2400" dirty="0"/>
              <a:t>	  		$('#target').append("&lt;p&gt;"+data+"&lt;/p&gt;").</a:t>
            </a:r>
            <a:r>
              <a:rPr lang="en-US" sz="2400" dirty="0" err="1"/>
              <a:t>css</a:t>
            </a:r>
            <a:r>
              <a:rPr lang="en-US" sz="2400" dirty="0"/>
              <a:t>("</a:t>
            </a:r>
            <a:r>
              <a:rPr lang="en-US" sz="2400" dirty="0" err="1"/>
              <a:t>color","blue</a:t>
            </a:r>
            <a:r>
              <a:rPr lang="en-US" sz="2400" dirty="0"/>
              <a:t>"); },</a:t>
            </a:r>
          </a:p>
          <a:p>
            <a:pPr marL="628650">
              <a:buClrTx/>
              <a:buFontTx/>
              <a:buNone/>
            </a:pPr>
            <a:r>
              <a:rPr lang="en-US" sz="2400" dirty="0"/>
              <a:t>	error: function(</a:t>
            </a:r>
            <a:r>
              <a:rPr lang="en-US" sz="2400" dirty="0" err="1"/>
              <a:t>xhr</a:t>
            </a:r>
            <a:r>
              <a:rPr lang="en-US" sz="2400" dirty="0"/>
              <a:t>, status, error) { alert("error: " + error); } };</a:t>
            </a:r>
          </a:p>
          <a:p>
            <a:pPr marL="628650">
              <a:buClrTx/>
              <a:buFontTx/>
              <a:buNone/>
            </a:pPr>
            <a:r>
              <a:rPr lang="en-US" sz="2400" dirty="0"/>
              <a:t>$.</a:t>
            </a:r>
            <a:r>
              <a:rPr lang="en-US" sz="2400" dirty="0" err="1"/>
              <a:t>ajax</a:t>
            </a:r>
            <a:r>
              <a:rPr lang="en-US" sz="2400" dirty="0"/>
              <a:t>(</a:t>
            </a:r>
            <a:r>
              <a:rPr lang="en-US" sz="2400" dirty="0" err="1"/>
              <a:t>ajaxSettings</a:t>
            </a:r>
            <a:r>
              <a:rPr lang="en-US" sz="2400" dirty="0"/>
              <a:t>);</a:t>
            </a:r>
          </a:p>
        </p:txBody>
      </p:sp>
      <p:sp>
        <p:nvSpPr>
          <p:cNvPr id="11268" name="Text Box 4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7800" y="1066800"/>
            <a:ext cx="3678238" cy="3381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Times New Roman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>
                <a:latin typeface="Times New Roman" charset="0"/>
              </a:rPr>
              <a:t>NO messing with browser differences!</a:t>
            </a:r>
          </a:p>
        </p:txBody>
      </p:sp>
      <p:sp>
        <p:nvSpPr>
          <p:cNvPr id="11269" name="Text Box 4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9200" y="3962400"/>
            <a:ext cx="3678238" cy="3381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Times New Roman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>
                <a:latin typeface="Times New Roman" charset="0"/>
              </a:rPr>
              <a:t>NOTE: can send data</a:t>
            </a:r>
          </a:p>
        </p:txBody>
      </p:sp>
      <p:sp>
        <p:nvSpPr>
          <p:cNvPr id="11270" name="Text Box 4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62563" y="1490663"/>
            <a:ext cx="3678237" cy="33813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Times New Roman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>
                <a:latin typeface="Times New Roman" charset="0"/>
              </a:rPr>
              <a:t>No more status code checking!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67143" y="2213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HTML5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Have you ever encounter a situation where you need to do a sequential AJAX request?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: Select Box 1 (Companies) </a:t>
            </a:r>
            <a:r>
              <a:rPr lang="en-US" dirty="0" smtClean="0">
                <a:sym typeface="Wingdings"/>
              </a:rPr>
              <a:t> Select Box 2 (Employee Name)  Table 3 (Employee Details)</a:t>
            </a:r>
          </a:p>
          <a:p>
            <a:r>
              <a:rPr lang="en-US" dirty="0" smtClean="0">
                <a:sym typeface="Wingdings"/>
              </a:rPr>
              <a:t>You must hate nesting those 3 AJAX request.</a:t>
            </a:r>
          </a:p>
          <a:p>
            <a:r>
              <a:rPr lang="en-US" dirty="0" smtClean="0">
                <a:sym typeface="Wingdings"/>
              </a:rPr>
              <a:t>HTML5 Promise comes to the rescue.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BADASS JS - HTML5 </a:t>
            </a:r>
            <a:r>
              <a:rPr lang="en-US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Anatomy: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397031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companyPromise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function() {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return new Promise(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function(resolve, reject){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$.get('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function(data){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resolve(data);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}).error(function(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x,h,r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reject(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x,h,r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});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)); 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};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3813959"/>
            <a:ext cx="3611802" cy="1754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ompanyPromise</a:t>
            </a:r>
            <a:r>
              <a:rPr lang="en-US" dirty="0" smtClean="0"/>
              <a:t> will return a Promise object that have a .then method which takes in a function() that will be invoked after resolve(data) or reject(data) is called. More on next slide 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BADASS JS - HTML5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267201"/>
          </a:xfrm>
          <a:ln>
            <a:solidFill>
              <a:schemeClr val="accent1"/>
            </a:solidFill>
            <a:beve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promise2 = function(){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return new Promise(function(resolve, reject){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// another asynchronous process 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e.g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AJAX)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});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companyPromise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().then(function(data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//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this will be executed when resolve(data)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return promise2();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***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},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function(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x,h,r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//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while this is done when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reject(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x,h,r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}).then(function(){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// this will wait for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companyPromise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 to complete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// if promise2 (***) is done.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// else it will be executed immediately.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});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BADASS JS – REGULAR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Regular expression (Regex) is what makes any language very powerful. Even JavaScript. It can compare a string with a set of given rules.</a:t>
            </a:r>
          </a:p>
          <a:p>
            <a:r>
              <a:rPr lang="en-US" dirty="0" smtClean="0"/>
              <a:t>Regex Notation: /([a-z]+)/</a:t>
            </a:r>
            <a:r>
              <a:rPr lang="en-US" dirty="0" err="1" smtClean="0"/>
              <a:t>gmi</a:t>
            </a:r>
            <a:endParaRPr lang="en-US" dirty="0" smtClean="0"/>
          </a:p>
          <a:p>
            <a:pPr lvl="1"/>
            <a:r>
              <a:rPr lang="en-US" dirty="0" smtClean="0"/>
              <a:t>[a-z]+ means this regex will match one or more characters that is from a – z (case sensitive!)</a:t>
            </a:r>
          </a:p>
          <a:p>
            <a:pPr lvl="1"/>
            <a:r>
              <a:rPr lang="en-US" dirty="0" smtClean="0"/>
              <a:t>( ) means it will collect any matched string inside the brackets </a:t>
            </a:r>
            <a:r>
              <a:rPr lang="en-US" dirty="0" err="1" smtClean="0"/>
              <a:t>a.k.a</a:t>
            </a:r>
            <a:r>
              <a:rPr lang="en-US" dirty="0" smtClean="0"/>
              <a:t> match group</a:t>
            </a:r>
          </a:p>
          <a:p>
            <a:pPr lvl="1"/>
            <a:r>
              <a:rPr lang="en-US" dirty="0" smtClean="0"/>
              <a:t>g (global), m (multiline), </a:t>
            </a:r>
            <a:r>
              <a:rPr lang="en-US" dirty="0" err="1" smtClean="0"/>
              <a:t>i</a:t>
            </a:r>
            <a:r>
              <a:rPr lang="en-US" dirty="0" smtClean="0"/>
              <a:t> (ignore case)</a:t>
            </a:r>
          </a:p>
          <a:p>
            <a:r>
              <a:rPr lang="en-US" dirty="0" smtClean="0"/>
              <a:t>Refer </a:t>
            </a:r>
            <a:r>
              <a:rPr lang="en-US" dirty="0" smtClean="0">
                <a:hlinkClick r:id="rId2"/>
              </a:rPr>
              <a:t>cheatsheet</a:t>
            </a:r>
            <a:r>
              <a:rPr lang="en-US" dirty="0" smtClean="0"/>
              <a:t> for more info.</a:t>
            </a:r>
          </a:p>
          <a:p>
            <a:r>
              <a:rPr lang="en-US" dirty="0" smtClean="0"/>
              <a:t>Playground: </a:t>
            </a:r>
            <a:r>
              <a:rPr lang="en-US" dirty="0" smtClean="0">
                <a:hlinkClick r:id="rId3"/>
              </a:rPr>
              <a:t>http://www.regexr.io/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1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tutorials</a:t>
            </a:r>
            <a:endParaRPr lang="en-US" sz="54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365760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b="1" dirty="0" smtClean="0"/>
              <a:t>Code Academy</a:t>
            </a:r>
            <a:endParaRPr lang="en-US" b="1" dirty="0" smtClean="0">
              <a:hlinkClick r:id="rId2"/>
            </a:endParaRPr>
          </a:p>
          <a:p>
            <a:pPr marL="402336" lvl="1" indent="0">
              <a:buNone/>
            </a:pPr>
            <a:r>
              <a:rPr lang="en-US" i="1" dirty="0" smtClean="0">
                <a:hlinkClick r:id="rId2"/>
              </a:rPr>
              <a:t>http</a:t>
            </a:r>
            <a:r>
              <a:rPr lang="en-US" i="1" dirty="0">
                <a:hlinkClick r:id="rId2"/>
              </a:rPr>
              <a:t>://www.codecademy.com/courses/you-and-jquery/0?curriculum_id=4fc3018f74258b0003001f0f#!/</a:t>
            </a:r>
            <a:r>
              <a:rPr lang="en-US" i="1" dirty="0" smtClean="0">
                <a:hlinkClick r:id="rId2"/>
              </a:rPr>
              <a:t>exercises/0</a:t>
            </a:r>
            <a:endParaRPr lang="en-US" i="1" dirty="0" smtClean="0"/>
          </a:p>
          <a:p>
            <a:r>
              <a:rPr lang="en-US" b="1" dirty="0"/>
              <a:t>Code </a:t>
            </a:r>
            <a:r>
              <a:rPr lang="en-US" b="1" dirty="0" smtClean="0"/>
              <a:t>School:</a:t>
            </a:r>
            <a:endParaRPr lang="en-US" b="1" dirty="0"/>
          </a:p>
          <a:p>
            <a:pPr marL="402336" lvl="1" indent="0">
              <a:buNone/>
            </a:pPr>
            <a:r>
              <a:rPr lang="en-US" i="1" dirty="0" smtClean="0">
                <a:hlinkClick r:id="rId3"/>
              </a:rPr>
              <a:t>http</a:t>
            </a:r>
            <a:r>
              <a:rPr lang="en-US" i="1" dirty="0">
                <a:hlinkClick r:id="rId3"/>
              </a:rPr>
              <a:t>://</a:t>
            </a:r>
            <a:r>
              <a:rPr lang="en-US" i="1" dirty="0" smtClean="0">
                <a:hlinkClick r:id="rId3"/>
              </a:rPr>
              <a:t>www.codeschool.com/courses/jquery-air-first-flight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718369"/>
            <a:ext cx="86106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Always declare your variables!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If you don't, they will be placed in the </a:t>
            </a:r>
            <a:r>
              <a:rPr lang="en-US" sz="2800" b="1" dirty="0">
                <a:latin typeface="Aparajita" pitchFamily="34" charset="0"/>
                <a:cs typeface="Aparajita" pitchFamily="34" charset="0"/>
              </a:rPr>
              <a:t>global scope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</a:t>
            </a:r>
            <a:br>
              <a:rPr lang="en-US" sz="2800" dirty="0">
                <a:latin typeface="Aparajita" pitchFamily="34" charset="0"/>
                <a:cs typeface="Aparajita" pitchFamily="34" charset="0"/>
              </a:rPr>
            </a:br>
            <a:r>
              <a:rPr lang="en-US" sz="2800" dirty="0">
                <a:latin typeface="Aparajita" pitchFamily="34" charset="0"/>
                <a:cs typeface="Aparajita" pitchFamily="34" charset="0"/>
              </a:rPr>
              <a:t>(more about that later).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bad:  </a:t>
            </a:r>
            <a:r>
              <a:rPr lang="en-US" sz="2800" dirty="0" err="1">
                <a:latin typeface="Aparajita" pitchFamily="34" charset="0"/>
                <a:cs typeface="Aparajita" pitchFamily="34" charset="0"/>
              </a:rPr>
              <a:t>myName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= 'Karl';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good: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 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var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dirty="0" err="1">
                <a:latin typeface="Aparajita" pitchFamily="34" charset="0"/>
                <a:cs typeface="Aparajita" pitchFamily="34" charset="0"/>
              </a:rPr>
              <a:t>myName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= 'Karl';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b="1" dirty="0">
                <a:latin typeface="Aparajita" pitchFamily="34" charset="0"/>
                <a:cs typeface="Aparajita" pitchFamily="34" charset="0"/>
              </a:rPr>
              <a:t>still good: </a:t>
            </a:r>
            <a:r>
              <a:rPr lang="en-US" sz="2800" b="1" dirty="0" err="1">
                <a:latin typeface="Aparajita" pitchFamily="34" charset="0"/>
                <a:cs typeface="Aparajita" pitchFamily="34" charset="0"/>
              </a:rPr>
              <a:t>var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dirty="0" err="1">
                <a:latin typeface="Aparajita" pitchFamily="34" charset="0"/>
                <a:cs typeface="Aparajita" pitchFamily="34" charset="0"/>
              </a:rPr>
              <a:t>myName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= 'Karl';</a:t>
            </a:r>
            <a:br>
              <a:rPr lang="en-US" sz="2800" dirty="0">
                <a:latin typeface="Aparajita" pitchFamily="34" charset="0"/>
                <a:cs typeface="Aparajita" pitchFamily="34" charset="0"/>
              </a:rPr>
            </a:br>
            <a:r>
              <a:rPr lang="en-US" sz="2800" dirty="0">
                <a:latin typeface="Aparajita" pitchFamily="34" charset="0"/>
                <a:cs typeface="Aparajita" pitchFamily="34" charset="0"/>
              </a:rPr>
              <a:t>                   // more stuff</a:t>
            </a:r>
            <a:br>
              <a:rPr lang="en-US" sz="2800" dirty="0">
                <a:latin typeface="Aparajita" pitchFamily="34" charset="0"/>
                <a:cs typeface="Aparajita" pitchFamily="34" charset="0"/>
              </a:rPr>
            </a:br>
            <a:r>
              <a:rPr lang="en-US" sz="2800" dirty="0">
                <a:latin typeface="Aparajita" pitchFamily="34" charset="0"/>
                <a:cs typeface="Aparajita" pitchFamily="34" charset="0"/>
              </a:rPr>
              <a:t>                   </a:t>
            </a:r>
            <a:r>
              <a:rPr lang="en-US" sz="2800" dirty="0" err="1">
                <a:latin typeface="Aparajita" pitchFamily="34" charset="0"/>
                <a:cs typeface="Aparajita" pitchFamily="34" charset="0"/>
              </a:rPr>
              <a:t>myName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= 'Joe';</a:t>
            </a:r>
          </a:p>
        </p:txBody>
      </p:sp>
    </p:spTree>
    <p:extLst>
      <p:ext uri="{BB962C8B-B14F-4D97-AF65-F5344CB8AC3E}">
        <p14:creationId xmlns:p14="http://schemas.microsoft.com/office/powerpoint/2010/main" val="24830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Conditionals and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07842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buFont typeface="Wingdings" pitchFamily="2" charset="2"/>
              <a:buChar char="§"/>
            </a:pPr>
            <a:r>
              <a:rPr lang="en-US" sz="3200" b="1" dirty="0" smtClean="0">
                <a:latin typeface="Aparajita" pitchFamily="34" charset="0"/>
                <a:cs typeface="Aparajita" pitchFamily="34" charset="0"/>
              </a:rPr>
              <a:t>Conditionals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if, else 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Switch</a:t>
            </a:r>
          </a:p>
          <a:p>
            <a:pPr lvl="1"/>
            <a:endParaRPr lang="en-US" sz="3200" dirty="0">
              <a:latin typeface="Aparajita" pitchFamily="34" charset="0"/>
              <a:cs typeface="Aparajita" pitchFamily="34" charset="0"/>
            </a:endParaRPr>
          </a:p>
          <a:p>
            <a:pPr marL="441325" indent="-441325">
              <a:buFont typeface="Wingdings" pitchFamily="2" charset="2"/>
              <a:buChar char="§"/>
            </a:pPr>
            <a:r>
              <a:rPr lang="en-US" sz="3200" b="1" dirty="0" smtClean="0">
                <a:latin typeface="Aparajita" pitchFamily="34" charset="0"/>
                <a:cs typeface="Aparajita" pitchFamily="34" charset="0"/>
              </a:rPr>
              <a:t>Operators</a:t>
            </a:r>
            <a:r>
              <a:rPr lang="en-US" sz="3200" b="1" dirty="0">
                <a:latin typeface="Aparajita" pitchFamily="34" charset="0"/>
                <a:cs typeface="Aparajita" pitchFamily="34" charset="0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+, -, *, %, ++, --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&gt;, &lt;, </a:t>
            </a:r>
            <a:r>
              <a:rPr lang="en-US" sz="3200" b="1" dirty="0">
                <a:latin typeface="Aparajita" pitchFamily="34" charset="0"/>
                <a:cs typeface="Aparajita" pitchFamily="34" charset="0"/>
              </a:rPr>
              <a:t>==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, </a:t>
            </a:r>
            <a:r>
              <a:rPr lang="en-US" sz="3200" b="1" dirty="0">
                <a:latin typeface="Aparajita" pitchFamily="34" charset="0"/>
                <a:cs typeface="Aparajita" pitchFamily="34" charset="0"/>
              </a:rPr>
              <a:t>!=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, &gt;=, &lt;=, </a:t>
            </a:r>
            <a:r>
              <a:rPr lang="en-US" sz="3200" b="1" dirty="0">
                <a:latin typeface="Aparajita" pitchFamily="34" charset="0"/>
                <a:cs typeface="Aparajita" pitchFamily="34" charset="0"/>
              </a:rPr>
              <a:t>===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, </a:t>
            </a:r>
            <a:r>
              <a:rPr lang="en-US" sz="3200" b="1" dirty="0">
                <a:latin typeface="Aparajita" pitchFamily="34" charset="0"/>
                <a:cs typeface="Aparajita" pitchFamily="34" charset="0"/>
              </a:rPr>
              <a:t>!==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!, &amp;&amp;, ||</a:t>
            </a:r>
          </a:p>
          <a:p>
            <a:pPr marL="285750" indent="-285750">
              <a:buFont typeface="Arial"/>
              <a:buChar char="•"/>
            </a:pP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3402</Words>
  <Application>Microsoft Macintosh PowerPoint</Application>
  <PresentationFormat>On-screen Show (4:3)</PresentationFormat>
  <Paragraphs>682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Aparajita</vt:lpstr>
      <vt:lpstr>Calibri</vt:lpstr>
      <vt:lpstr>Consolas</vt:lpstr>
      <vt:lpstr>Courier</vt:lpstr>
      <vt:lpstr>Courier New</vt:lpstr>
      <vt:lpstr>Gill Sans</vt:lpstr>
      <vt:lpstr>Monaco</vt:lpstr>
      <vt:lpstr>ＭＳ Ｐゴシック</vt:lpstr>
      <vt:lpstr>Times New Roman</vt:lpstr>
      <vt:lpstr>Wingdings</vt:lpstr>
      <vt:lpstr>ヒラギノ角ゴ ProN W6</vt:lpstr>
      <vt:lpstr>Arial</vt:lpstr>
      <vt:lpstr>Office Theme</vt:lpstr>
      <vt:lpstr>PowerPoint Presentation</vt:lpstr>
      <vt:lpstr>What is jQuery ?</vt:lpstr>
      <vt:lpstr>Why learn jQuery ?</vt:lpstr>
      <vt:lpstr>Example: Show/Hide Button</vt:lpstr>
      <vt:lpstr>Basic Javascript</vt:lpstr>
      <vt:lpstr>The Basics</vt:lpstr>
      <vt:lpstr>The Basics</vt:lpstr>
      <vt:lpstr>Variables</vt:lpstr>
      <vt:lpstr>Conditionals and Operators</vt:lpstr>
      <vt:lpstr>Loops</vt:lpstr>
      <vt:lpstr>Loops</vt:lpstr>
      <vt:lpstr>Loops</vt:lpstr>
      <vt:lpstr>for Loops</vt:lpstr>
      <vt:lpstr>for Loops</vt:lpstr>
      <vt:lpstr>for Loops</vt:lpstr>
      <vt:lpstr>for-in Loops</vt:lpstr>
      <vt:lpstr>while and do-while</vt:lpstr>
      <vt:lpstr>Objects</vt:lpstr>
      <vt:lpstr>Global Object</vt:lpstr>
      <vt:lpstr>Date Object</vt:lpstr>
      <vt:lpstr>The Basics: Functions</vt:lpstr>
      <vt:lpstr>Functions</vt:lpstr>
      <vt:lpstr>Functions</vt:lpstr>
      <vt:lpstr>Functions</vt:lpstr>
      <vt:lpstr>The arguments Object</vt:lpstr>
      <vt:lpstr>Functions</vt:lpstr>
      <vt:lpstr>Exercise</vt:lpstr>
      <vt:lpstr>(Simple) Solution</vt:lpstr>
      <vt:lpstr>Returning Functions</vt:lpstr>
      <vt:lpstr>Named vs. Anonymous Functions</vt:lpstr>
      <vt:lpstr>Anonymous Functions</vt:lpstr>
      <vt:lpstr>Anonymous Functions</vt:lpstr>
      <vt:lpstr>Anonymous Functions</vt:lpstr>
      <vt:lpstr>Anonymous Functions</vt:lpstr>
      <vt:lpstr>Anonymous Functions</vt:lpstr>
      <vt:lpstr>Anonymous Functions</vt:lpstr>
      <vt:lpstr>window.onload</vt:lpstr>
      <vt:lpstr>Aspects of the DOM and jQuery</vt:lpstr>
      <vt:lpstr>The DOM tree</vt:lpstr>
      <vt:lpstr>Selecting groups of DOM objects</vt:lpstr>
      <vt:lpstr>jQuery node identification</vt:lpstr>
      <vt:lpstr>jQuery Selectors</vt:lpstr>
      <vt:lpstr>jQuery / DOM comparison</vt:lpstr>
      <vt:lpstr>Exercise</vt:lpstr>
      <vt:lpstr>jQuery Terminology</vt:lpstr>
      <vt:lpstr>The jQuery object </vt:lpstr>
      <vt:lpstr>Using $ as a wrapper</vt:lpstr>
      <vt:lpstr>DOM context identification</vt:lpstr>
      <vt:lpstr>find / context parameter</vt:lpstr>
      <vt:lpstr>Types of DOM nodes</vt:lpstr>
      <vt:lpstr>Traversing the DOM tree</vt:lpstr>
      <vt:lpstr>DOM tree traversal example</vt:lpstr>
      <vt:lpstr>Elements vs text nodes</vt:lpstr>
      <vt:lpstr>jQuery traversal methods</vt:lpstr>
      <vt:lpstr>jQuery: Events</vt:lpstr>
      <vt:lpstr>jQuery: Live Events</vt:lpstr>
      <vt:lpstr>CSS Tip</vt:lpstr>
      <vt:lpstr>Object Literals</vt:lpstr>
      <vt:lpstr>Object Literals</vt:lpstr>
      <vt:lpstr>Object Literals</vt:lpstr>
      <vt:lpstr>PowerPoint Presentation</vt:lpstr>
      <vt:lpstr>Object Literals array notation</vt:lpstr>
      <vt:lpstr>Object Literals</vt:lpstr>
      <vt:lpstr>Object Literals</vt:lpstr>
      <vt:lpstr>Object Literals</vt:lpstr>
      <vt:lpstr>Object Literals</vt:lpstr>
      <vt:lpstr>JSON JavaScript Object Notation</vt:lpstr>
      <vt:lpstr>JSON</vt:lpstr>
      <vt:lpstr>JSON</vt:lpstr>
      <vt:lpstr>Ajax with jQuery</vt:lpstr>
      <vt:lpstr>HTML5 PROMISE</vt:lpstr>
      <vt:lpstr>BADASS JS - HTML5 PROMISE</vt:lpstr>
      <vt:lpstr>BADASS JS - HTML5 PROMISE</vt:lpstr>
      <vt:lpstr>BADASS JS – REGULAR EXPRESSION</vt:lpstr>
      <vt:lpstr>jQuery tutorials</vt:lpstr>
    </vt:vector>
  </TitlesOfParts>
  <Company>Jacksonville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Xenia Mounstrouidou</dc:creator>
  <cp:lastModifiedBy>Microsoft Office User</cp:lastModifiedBy>
  <cp:revision>94</cp:revision>
  <dcterms:created xsi:type="dcterms:W3CDTF">2012-08-13T17:59:19Z</dcterms:created>
  <dcterms:modified xsi:type="dcterms:W3CDTF">2015-10-30T08:47:25Z</dcterms:modified>
</cp:coreProperties>
</file>