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305" r:id="rId4"/>
    <p:sldId id="307" r:id="rId5"/>
    <p:sldId id="308" r:id="rId6"/>
    <p:sldId id="312" r:id="rId7"/>
    <p:sldId id="309" r:id="rId8"/>
    <p:sldId id="313" r:id="rId9"/>
    <p:sldId id="314" r:id="rId10"/>
    <p:sldId id="31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0" autoAdjust="0"/>
    <p:restoredTop sz="94660"/>
  </p:normalViewPr>
  <p:slideViewPr>
    <p:cSldViewPr>
      <p:cViewPr varScale="1">
        <p:scale>
          <a:sx n="69" d="100"/>
          <a:sy n="69" d="100"/>
        </p:scale>
        <p:origin x="-46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8D612A-E318-4A21-9C38-10285FC950D3}"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B13B34-4E3B-431E-BA18-13410C9059A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7C37C3-9EC7-46E5-9E33-2774ACC96AC2}" type="datetimeFigureOut">
              <a:rPr lang="en-IN" smtClean="0"/>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DB5BA33-3F64-4BDF-9E3A-EA7B75BF635B}"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7C37C3-9EC7-46E5-9E33-2774ACC96AC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7C37C3-9EC7-46E5-9E33-2774ACC96AC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7C37C3-9EC7-46E5-9E33-2774ACC96AC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ED7C37C3-9EC7-46E5-9E33-2774ACC96AC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D7C37C3-9EC7-46E5-9E33-2774ACC96AC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ED7C37C3-9EC7-46E5-9E33-2774ACC96AC2}"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ED7C37C3-9EC7-46E5-9E33-2774ACC96AC2}"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ED7C37C3-9EC7-46E5-9E33-2774ACC96AC2}"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D7C37C3-9EC7-46E5-9E33-2774ACC96AC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D7C37C3-9EC7-46E5-9E33-2774ACC96AC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DB5BA33-3F64-4BDF-9E3A-EA7B75BF635B}"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7C37C3-9EC7-46E5-9E33-2774ACC96AC2}" type="datetimeFigureOut">
              <a:rPr lang="en-IN" smtClean="0"/>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DB5BA33-3F64-4BDF-9E3A-EA7B75BF635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460" y="2586355"/>
            <a:ext cx="7026910" cy="1753235"/>
          </a:xfrm>
          <a:prstGeom prst="rect">
            <a:avLst/>
          </a:prstGeom>
          <a:noFill/>
        </p:spPr>
        <p:txBody>
          <a:bodyPr wrap="square" lIns="91440" tIns="45720" rIns="91440" bIns="45720">
            <a:spAutoFit/>
            <a:scene3d>
              <a:camera prst="orthographicFront"/>
              <a:lightRig rig="threePt" dir="t"/>
            </a:scene3d>
          </a:bodyPr>
          <a:lstStyle/>
          <a:p>
            <a:pPr algn="ctr"/>
            <a:r>
              <a:rPr lang="en-IN" altLang="en-US" sz="5400" b="1" cap="all"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CONERSIONS IN ORACLE APPS</a:t>
            </a:r>
            <a:endParaRPr lang="en-IN" altLang="en-US" sz="5400" b="1" cap="all"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692150"/>
          </a:xfrm>
        </p:spPr>
        <p:txBody>
          <a:bodyPr/>
          <a:p>
            <a:r>
              <a:rPr lang="en-IN" altLang="en-US"/>
              <a:t>             </a:t>
            </a:r>
            <a:r>
              <a:rPr lang="en-IN" altLang="en-US">
                <a:solidFill>
                  <a:schemeClr val="accent1">
                    <a:lumMod val="75000"/>
                  </a:schemeClr>
                </a:solidFill>
              </a:rPr>
              <a:t>CONVERSION</a:t>
            </a:r>
            <a:endParaRPr lang="en-IN" altLang="en-US">
              <a:solidFill>
                <a:schemeClr val="accent1">
                  <a:lumMod val="75000"/>
                </a:schemeClr>
              </a:solidFill>
            </a:endParaRPr>
          </a:p>
        </p:txBody>
      </p:sp>
      <p:sp>
        <p:nvSpPr>
          <p:cNvPr id="3" name="Content Placeholder 2"/>
          <p:cNvSpPr>
            <a:spLocks noGrp="1"/>
          </p:cNvSpPr>
          <p:nvPr>
            <p:ph idx="1"/>
          </p:nvPr>
        </p:nvSpPr>
        <p:spPr>
          <a:xfrm>
            <a:off x="457200" y="882650"/>
            <a:ext cx="8229600" cy="5245100"/>
          </a:xfrm>
        </p:spPr>
        <p:txBody>
          <a:bodyPr/>
          <a:p>
            <a:endParaRPr lang="en-US" sz="2400" b="1"/>
          </a:p>
          <a:p>
            <a:r>
              <a:rPr lang="en-US" sz="2400" b="1"/>
              <a:t>Conversion</a:t>
            </a:r>
            <a:r>
              <a:rPr lang="en-US" sz="2400"/>
              <a:t>: Conversions are data migration program used to migrate data from Legacy system to Oracle System. </a:t>
            </a:r>
            <a:endParaRPr lang="en-US" sz="2400"/>
          </a:p>
          <a:p>
            <a:r>
              <a:rPr lang="en-US" sz="2400"/>
              <a:t>It is one time process. </a:t>
            </a:r>
            <a:endParaRPr lang="en-US" sz="2400"/>
          </a:p>
          <a:p>
            <a:r>
              <a:rPr lang="en-US" sz="2400"/>
              <a:t>Let us suppose client is using some legacy system and now moving to oracle Apps. So, whatever data is present in existing legacy system must also be present in oracle Apps Tables. ‘Conversion’ Program can be developed to load the data into Oracle Apps tables</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Conversion Process Flow</a:t>
            </a:r>
            <a:endParaRPr lang="en-IN" altLang="en-US">
              <a:solidFill>
                <a:schemeClr val="accent1">
                  <a:lumMod val="75000"/>
                </a:schemeClr>
              </a:solidFill>
            </a:endParaRPr>
          </a:p>
        </p:txBody>
      </p:sp>
      <p:pic>
        <p:nvPicPr>
          <p:cNvPr id="4" name="Content Placeholder 3"/>
          <p:cNvPicPr>
            <a:picLocks noChangeAspect="1"/>
          </p:cNvPicPr>
          <p:nvPr>
            <p:ph idx="1"/>
          </p:nvPr>
        </p:nvPicPr>
        <p:blipFill>
          <a:blip r:embed="rId1"/>
          <a:srcRect l="926" t="17823" r="-8" b="579"/>
          <a:stretch>
            <a:fillRect/>
          </a:stretch>
        </p:blipFill>
        <p:spPr>
          <a:xfrm>
            <a:off x="533400" y="1351280"/>
            <a:ext cx="8153400" cy="39662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solidFill>
                  <a:schemeClr val="accent1">
                    <a:lumMod val="75000"/>
                  </a:schemeClr>
                </a:solidFill>
              </a:rPr>
              <a:t>STEPS IN CONVERSION</a:t>
            </a:r>
            <a:endParaRPr lang="en-IN" altLang="en-US" sz="2800">
              <a:solidFill>
                <a:schemeClr val="accent1">
                  <a:lumMod val="75000"/>
                </a:schemeClr>
              </a:solidFill>
            </a:endParaRPr>
          </a:p>
        </p:txBody>
      </p:sp>
      <p:sp>
        <p:nvSpPr>
          <p:cNvPr id="3" name="Content Placeholder 2"/>
          <p:cNvSpPr>
            <a:spLocks noGrp="1"/>
          </p:cNvSpPr>
          <p:nvPr>
            <p:ph idx="1"/>
          </p:nvPr>
        </p:nvSpPr>
        <p:spPr>
          <a:xfrm>
            <a:off x="457200" y="1042670"/>
            <a:ext cx="8229600" cy="5283835"/>
          </a:xfrm>
        </p:spPr>
        <p:txBody>
          <a:bodyPr/>
          <a:p>
            <a:r>
              <a:rPr lang="en-US" sz="2400"/>
              <a:t>Get the Item Flat files from </a:t>
            </a:r>
            <a:r>
              <a:rPr lang="en-IN" altLang="en-US" sz="2400"/>
              <a:t>t</a:t>
            </a:r>
            <a:r>
              <a:rPr lang="en-US" sz="2400"/>
              <a:t>he customer. File types could be .csv, .xls, .txt, .xml</a:t>
            </a:r>
            <a:endParaRPr lang="en-US" sz="2400"/>
          </a:p>
          <a:p>
            <a:r>
              <a:rPr lang="en-US" sz="2400"/>
              <a:t>Create Staging table same as Item flat file columns.</a:t>
            </a:r>
            <a:endParaRPr lang="en-US" sz="2400"/>
          </a:p>
          <a:p>
            <a:r>
              <a:rPr lang="en-US" sz="2400"/>
              <a:t>Create SQL Loader (Control file – .ctl file) to load Data into staging table from flat file. </a:t>
            </a:r>
            <a:endParaRPr lang="en-US" sz="2400"/>
          </a:p>
          <a:p>
            <a:r>
              <a:rPr lang="en-US" sz="2400"/>
              <a:t>Register SQL Loader program as Concurrent Program in Oracle Apps. </a:t>
            </a:r>
            <a:endParaRPr lang="en-US" sz="2400"/>
          </a:p>
          <a:p>
            <a:r>
              <a:rPr lang="en-US" sz="2400"/>
              <a:t>Run The program to insert data into staging table. Below are the files used while working on SQL Loader Program.</a:t>
            </a:r>
            <a:endParaRPr lang="en-US" sz="2400"/>
          </a:p>
          <a:p>
            <a:r>
              <a:rPr lang="en-US" sz="2400"/>
              <a:t>Control file .ctl = to transfer the data from flat file to staging table.</a:t>
            </a:r>
            <a:endParaRPr lang="en-US" sz="2400"/>
          </a:p>
          <a:p>
            <a:endParaRPr lang="en-US" sz="2400"/>
          </a:p>
        </p:txBody>
      </p:sp>
      <p:sp>
        <p:nvSpPr>
          <p:cNvPr id="4" name="Text Box 3"/>
          <p:cNvSpPr txBox="1"/>
          <p:nvPr/>
        </p:nvSpPr>
        <p:spPr>
          <a:xfrm>
            <a:off x="-531495" y="0"/>
            <a:ext cx="281940" cy="521970"/>
          </a:xfrm>
          <a:prstGeom prst="rect">
            <a:avLst/>
          </a:prstGeom>
          <a:noFill/>
        </p:spPr>
        <p:txBody>
          <a:bodyPr wrap="none" rtlCol="0">
            <a:spAutoFit/>
          </a:bodyPr>
          <a:p>
            <a:pPr algn="l"/>
            <a:r>
              <a:rPr lang="en-IN" altLang="en-US" sz="2800">
                <a:solidFill>
                  <a:schemeClr val="accent1">
                    <a:lumMod val="75000"/>
                  </a:schemeClr>
                </a:solidFill>
                <a:sym typeface="+mn-ea"/>
              </a:rPr>
              <a:t>:</a:t>
            </a:r>
            <a:endParaRPr lang="en-IN" altLang="en-US" sz="280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28600" y="717550"/>
            <a:ext cx="8229600" cy="4953000"/>
          </a:xfrm>
        </p:spPr>
        <p:txBody>
          <a:bodyPr/>
          <a:p>
            <a:r>
              <a:rPr lang="en-US" sz="2400">
                <a:sym typeface="+mn-ea"/>
              </a:rPr>
              <a:t>Flat file .csv  = raw data file which we will receive from legacy system</a:t>
            </a:r>
            <a:endParaRPr lang="en-US" sz="2400"/>
          </a:p>
          <a:p>
            <a:r>
              <a:rPr lang="en-US" sz="2400">
                <a:sym typeface="+mn-ea"/>
              </a:rPr>
              <a:t>Log file .log = It will display the execution of the program.</a:t>
            </a:r>
            <a:endParaRPr lang="en-US" sz="2400"/>
          </a:p>
          <a:p>
            <a:r>
              <a:rPr lang="en-US" sz="2400">
                <a:sym typeface="+mn-ea"/>
              </a:rPr>
              <a:t>Bad file .bad = These records could have been rejected by SQL*Loader</a:t>
            </a:r>
            <a:endParaRPr lang="en-US" sz="2400"/>
          </a:p>
          <a:p>
            <a:r>
              <a:rPr lang="en-US" sz="2400">
                <a:sym typeface="+mn-ea"/>
              </a:rPr>
              <a:t>Discard file .dis = It will contain records that didn’t meet the criteria.</a:t>
            </a:r>
            <a:endParaRPr lang="en-US" sz="2400">
              <a:sym typeface="+mn-ea"/>
            </a:endParaRPr>
          </a:p>
          <a:p>
            <a:r>
              <a:rPr lang="en-US" sz="2400">
                <a:sym typeface="+mn-ea"/>
              </a:rPr>
              <a:t> Create PL/SQL Package to validate data in Staging Table  before transferring into standard  table</a:t>
            </a:r>
            <a:endParaRPr lang="en-US" sz="2400">
              <a:sym typeface="+mn-ea"/>
            </a:endParaRPr>
          </a:p>
          <a:p>
            <a:r>
              <a:rPr lang="en-US" sz="2400"/>
              <a:t>The item interface table  contains every column in the Oracle Inventory item master table,  The columns in the item interface correspond directly to those in the item master table</a:t>
            </a:r>
            <a:endParaRPr lang="en-US" sz="2400"/>
          </a:p>
          <a:p>
            <a:endParaRPr lang="en-US" sz="2400"/>
          </a:p>
        </p:txBody>
      </p:sp>
      <p:sp>
        <p:nvSpPr>
          <p:cNvPr id="4" name="Title 3"/>
          <p:cNvSpPr/>
          <p:nvPr>
            <p:ph type="title"/>
          </p:nvPr>
        </p:nvSpPr>
        <p:spPr/>
        <p:txBody>
          <a:bodyPr/>
          <a:p>
            <a:br>
              <a:rPr lang="en-IN" altLang="en-US">
                <a:solidFill>
                  <a:schemeClr val="accent1">
                    <a:lumMod val="75000"/>
                  </a:schemeClr>
                </a:solidFill>
                <a:sym typeface="+mn-ea"/>
              </a:rPr>
            </a:br>
            <a:r>
              <a:rPr lang="en-IN" altLang="en-US" sz="2800">
                <a:solidFill>
                  <a:schemeClr val="accent1">
                    <a:lumMod val="75000"/>
                  </a:schemeClr>
                </a:solidFill>
                <a:sym typeface="+mn-ea"/>
              </a:rPr>
              <a:t>STEPS IN CONVERSION</a:t>
            </a:r>
            <a:br>
              <a:rPr lang="en-IN" altLang="en-US">
                <a:solidFill>
                  <a:schemeClr val="accent1">
                    <a:lumMod val="75000"/>
                  </a:schemeClr>
                </a:solidFill>
              </a:rPr>
            </a:b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12750"/>
            <a:ext cx="8229600" cy="4953000"/>
          </a:xfrm>
        </p:spPr>
        <p:txBody>
          <a:bodyPr/>
          <a:p>
            <a:r>
              <a:rPr lang="en-US" sz="2400"/>
              <a:t>If the record is validated then status_flag should be updated with ‘V’. If the record is error out then status_flag should be updated with ‘E’ and the record should be inserted into custom error table.</a:t>
            </a:r>
            <a:endParaRPr lang="en-US" sz="2400"/>
          </a:p>
          <a:p>
            <a:endParaRPr lang="en-US" sz="2400"/>
          </a:p>
          <a:p>
            <a:r>
              <a:rPr lang="en-US" sz="2400"/>
              <a:t>PLSQL Program will pick the valid records from staging table and insert into standard staging table</a:t>
            </a:r>
            <a:endParaRPr lang="en-US" sz="2400"/>
          </a:p>
          <a:p>
            <a:r>
              <a:rPr lang="en-US" sz="2400"/>
              <a:t> </a:t>
            </a:r>
            <a:endParaRPr lang="en-US" sz="2400"/>
          </a:p>
          <a:p>
            <a:r>
              <a:rPr lang="en-US" sz="2400"/>
              <a:t>RUN the Standard Concurrent Program  to populate data into standard Item table</a:t>
            </a:r>
            <a:r>
              <a:rPr lang="en-IN" altLang="en-US" sz="2400"/>
              <a:t>.</a:t>
            </a:r>
            <a:r>
              <a:rPr lang="en-US" sz="2400"/>
              <a:t> </a:t>
            </a:r>
            <a:endParaRPr lang="en-US" sz="2400"/>
          </a:p>
          <a:p>
            <a:endParaRPr lang="en-US" sz="2400"/>
          </a:p>
          <a:p>
            <a:r>
              <a:rPr lang="en-US" sz="2400"/>
              <a:t>Standard Concurrent Program can be called from Package itself using fnd_request.submit_request and after this no need to run same program separately using front end screen.</a:t>
            </a:r>
            <a:endParaRPr lang="en-US" sz="2400"/>
          </a:p>
          <a:p>
            <a:pPr marL="0" indent="0">
              <a:buNone/>
            </a:pPr>
            <a:endParaRPr lang="en-US" sz="2400"/>
          </a:p>
          <a:p>
            <a:endParaRPr lang="en-US" sz="2400"/>
          </a:p>
          <a:p>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354455"/>
            <a:ext cx="8229600" cy="5230495"/>
          </a:xfrm>
        </p:spPr>
        <p:txBody>
          <a:bodyPr/>
          <a:p>
            <a:r>
              <a:rPr lang="en-US" sz="2400">
                <a:sym typeface="+mn-ea"/>
              </a:rPr>
              <a:t>API:  The Application Programmatic Interface or API is a standard PL/SQL packaged procedure provided by Oracle Apps that can be used as an alternative to insert and update data in Oracle Applications. There are some benefit of using API</a:t>
            </a:r>
            <a:endParaRPr lang="en-US" sz="2400">
              <a:sym typeface="+mn-ea"/>
            </a:endParaRPr>
          </a:p>
          <a:p>
            <a:endParaRPr lang="en-US" sz="2400">
              <a:sym typeface="+mn-ea"/>
            </a:endParaRPr>
          </a:p>
          <a:p>
            <a:r>
              <a:rPr lang="en-US" sz="2400">
                <a:sym typeface="+mn-ea"/>
              </a:rPr>
              <a:t>It is an Oracle Predefined PL/SQL Package</a:t>
            </a:r>
            <a:endParaRPr lang="en-US" sz="2400">
              <a:sym typeface="+mn-ea"/>
            </a:endParaRPr>
          </a:p>
          <a:p>
            <a:r>
              <a:rPr lang="en-US" sz="2400">
                <a:sym typeface="+mn-ea"/>
              </a:rPr>
              <a:t>Used to do built-in functionalit</a:t>
            </a:r>
            <a:r>
              <a:rPr lang="en-IN" altLang="en-US" sz="2400">
                <a:sym typeface="+mn-ea"/>
              </a:rPr>
              <a:t>y</a:t>
            </a:r>
            <a:endParaRPr lang="en-IN" altLang="en-US" sz="2400">
              <a:sym typeface="+mn-ea"/>
            </a:endParaRPr>
          </a:p>
          <a:p>
            <a:r>
              <a:rPr lang="en-US" sz="2400">
                <a:sym typeface="+mn-ea"/>
              </a:rPr>
              <a:t>Using API’s we will reduce the code</a:t>
            </a:r>
            <a:endParaRPr lang="en-US" sz="2400">
              <a:sym typeface="+mn-ea"/>
            </a:endParaRPr>
          </a:p>
          <a:p>
            <a:r>
              <a:rPr lang="en-US" sz="2400">
                <a:sym typeface="+mn-ea"/>
              </a:rPr>
              <a:t>We use API’s to update, retrive, Insert data from/to Database</a:t>
            </a:r>
            <a:endParaRPr lang="en-US" sz="2400">
              <a:sym typeface="+mn-ea"/>
            </a:endParaRPr>
          </a:p>
          <a:p>
            <a:endParaRPr lang="en-US" sz="2400"/>
          </a:p>
        </p:txBody>
      </p:sp>
      <p:sp>
        <p:nvSpPr>
          <p:cNvPr id="4" name="Title 3"/>
          <p:cNvSpPr/>
          <p:nvPr>
            <p:ph type="title"/>
          </p:nvPr>
        </p:nvSpPr>
        <p:spPr>
          <a:xfrm>
            <a:off x="457200" y="342900"/>
            <a:ext cx="8229600" cy="582613"/>
          </a:xfrm>
        </p:spPr>
        <p:txBody>
          <a:bodyPr/>
          <a:p>
            <a:r>
              <a:rPr lang="en-IN" altLang="en-US"/>
              <a:t> Usage Of  API:</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sym typeface="+mn-ea"/>
              </a:rPr>
              <a:t> We also use them to write messages into the log, output files</a:t>
            </a:r>
            <a:endParaRPr lang="en-US" sz="2400">
              <a:sym typeface="+mn-ea"/>
            </a:endParaRPr>
          </a:p>
          <a:p>
            <a:r>
              <a:rPr lang="en-US" sz="2400">
                <a:sym typeface="+mn-ea"/>
              </a:rPr>
              <a:t> Using API’s we interact with other software programs</a:t>
            </a:r>
            <a:endParaRPr lang="en-US" sz="2400">
              <a:sym typeface="+mn-ea"/>
            </a:endParaRPr>
          </a:p>
          <a:p>
            <a:r>
              <a:rPr lang="en-US" sz="2400">
                <a:sym typeface="+mn-ea"/>
              </a:rPr>
              <a:t>The name Interface in API stands for Inbound/Outbound Interface in Oracle Applications. </a:t>
            </a:r>
            <a:endParaRPr lang="en-US" sz="2400">
              <a:sym typeface="+mn-ea"/>
            </a:endParaRPr>
          </a:p>
          <a:p>
            <a:r>
              <a:rPr lang="en-US" sz="2400">
                <a:sym typeface="+mn-ea"/>
              </a:rPr>
              <a:t>So using API’s we can load data from/to legacy systems to/from Oracle Apps Database. Some examples are:</a:t>
            </a:r>
            <a:endParaRPr lang="en-US" sz="2400">
              <a:sym typeface="+mn-ea"/>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a:p>
            <a:endParaRPr lang="en-US"/>
          </a:p>
          <a:p>
            <a:endParaRPr lang="en-US"/>
          </a:p>
          <a:p>
            <a:pPr marL="0" indent="0">
              <a:buNone/>
            </a:pPr>
            <a:r>
              <a:rPr lang="en-US"/>
              <a:t>         </a:t>
            </a:r>
            <a:r>
              <a:rPr lang="en-IN" altLang="en-US" sz="8800">
                <a:solidFill>
                  <a:schemeClr val="accent1">
                    <a:lumMod val="75000"/>
                  </a:schemeClr>
                </a:solidFill>
              </a:rPr>
              <a:t>THANK YOU</a:t>
            </a:r>
            <a:endParaRPr lang="en-IN" altLang="en-US" sz="8800">
              <a:solidFill>
                <a:schemeClr val="accent1">
                  <a:lumMod val="75000"/>
                </a:schemeClr>
              </a:solidFill>
            </a:endParaRPr>
          </a:p>
        </p:txBody>
      </p:sp>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2836</Words>
  <Application>WPS Presentation</Application>
  <PresentationFormat>On-screen Show (4:3)</PresentationFormat>
  <Paragraphs>63</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Microsoft YaHei</vt:lpstr>
      <vt:lpstr/>
      <vt:lpstr>Arial Unicode MS</vt:lpstr>
      <vt:lpstr>Calibri</vt:lpstr>
      <vt:lpstr>Cordia New</vt:lpstr>
      <vt:lpstr>Microsoft Sans Serif</vt:lpstr>
      <vt:lpstr>Segoe Print</vt:lpstr>
      <vt:lpstr>1_Blue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Manshad Syed</cp:lastModifiedBy>
  <cp:revision>47</cp:revision>
  <dcterms:created xsi:type="dcterms:W3CDTF">2013-08-31T06:09:00Z</dcterms:created>
  <dcterms:modified xsi:type="dcterms:W3CDTF">2018-03-04T15:57:16Z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