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11"/>
  </p:notesMasterIdLst>
  <p:handoutMasterIdLst>
    <p:handoutMasterId r:id="rId12"/>
  </p:handoutMasterIdLst>
  <p:sldIdLst>
    <p:sldId id="316" r:id="rId3"/>
    <p:sldId id="317" r:id="rId4"/>
    <p:sldId id="318" r:id="rId5"/>
    <p:sldId id="319" r:id="rId6"/>
    <p:sldId id="324" r:id="rId7"/>
    <p:sldId id="320" r:id="rId8"/>
    <p:sldId id="321" r:id="rId9"/>
    <p:sldId id="323" r:id="rId10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ward van Dipten" initials="EGvD" lastIdx="21" clrIdx="0"/>
  <p:cmAuthor id="1" name="Martin Op 't Land" initials="MO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8286" autoAdjust="0"/>
  </p:normalViewPr>
  <p:slideViewPr>
    <p:cSldViewPr>
      <p:cViewPr varScale="1">
        <p:scale>
          <a:sx n="34" d="100"/>
          <a:sy n="34" d="100"/>
        </p:scale>
        <p:origin x="1124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4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Insert "Title, Author, Date"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2010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37729162-2AD6-48E7-A29A-ED35E77E39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531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Insert "Title, Author, Date"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571500"/>
            <a:ext cx="52832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313" y="4343400"/>
            <a:ext cx="6429375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2010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4B58C428-A623-447A-A73B-7B7B841F8E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466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2010 Capgemini.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ppt_ExpertsMosaic_Color.jpg"/>
          <p:cNvPicPr>
            <a:picLocks noChangeAspect="1"/>
          </p:cNvPicPr>
          <p:nvPr/>
        </p:nvPicPr>
        <p:blipFill>
          <a:blip r:embed="rId3" cstate="print"/>
          <a:srcRect t="19318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562602" y="5376865"/>
            <a:ext cx="2343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www.capgemini.com</a:t>
            </a:r>
          </a:p>
        </p:txBody>
      </p:sp>
      <p:pic>
        <p:nvPicPr>
          <p:cNvPr id="4" name="Picture 9" descr="OK_Capgemin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9" y="922340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97650"/>
            <a:ext cx="9906000" cy="260350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The information contained in this presentation is proprietary. ©2010 Capgemini. All rights reserved</a:t>
            </a:r>
          </a:p>
        </p:txBody>
      </p:sp>
      <p:pic>
        <p:nvPicPr>
          <p:cNvPr id="6" name="Image 8" descr="Capgemini_Slogan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6600" y="4856163"/>
            <a:ext cx="3803651" cy="393700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Espace réservé du titre 7"/>
          <p:cNvSpPr>
            <a:spLocks noGrp="1"/>
          </p:cNvSpPr>
          <p:nvPr>
            <p:ph type="title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ppt_KeyWords_Bkgd_OK.jpg"/>
          <p:cNvPicPr>
            <a:picLocks noChangeAspect="1"/>
          </p:cNvPicPr>
          <p:nvPr/>
        </p:nvPicPr>
        <p:blipFill>
          <a:blip r:embed="rId3" cstate="print"/>
          <a:srcRect b="20413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lIns="324000" tIns="396000" rIns="36000" anchor="t"/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4818" name="AutoShape 2" descr="https://intranet.tudelft.nl/fileadmin/UD/MenC/Support/Internet/TU_Website/TU_Delft_Medewerkers/Services/Communicatie/Communicatie_MC/Handleidingen___Huisstijl/Huisstijlboek/Toepassing_huisstijl/img/Logo2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Picture 24" descr="ua_jpg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4768" y="404813"/>
            <a:ext cx="1576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TU Delft UK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2089" y="116632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ams_logo_pos_rgb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953000" y="157368"/>
            <a:ext cx="2267728" cy="895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88000"/>
          </a:xfrm>
        </p:spPr>
        <p:txBody>
          <a:bodyPr tIns="180000"/>
          <a:lstStyle>
            <a:lvl1pPr>
              <a:defRPr b="1" cap="sm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43177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1440001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04717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04717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0615" y="1440000"/>
            <a:ext cx="4616593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0615" y="2092987"/>
            <a:ext cx="4616593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"/>
          <p:cNvSpPr>
            <a:spLocks/>
          </p:cNvSpPr>
          <p:nvPr/>
        </p:nvSpPr>
        <p:spPr bwMode="auto">
          <a:xfrm>
            <a:off x="0" y="2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2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  <p:sp>
        <p:nvSpPr>
          <p:cNvPr id="2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12" descr="OK_Capgemini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grpSp>
        <p:nvGrpSpPr>
          <p:cNvPr id="1033" name="Groupe 25"/>
          <p:cNvGrpSpPr>
            <a:grpSpLocks/>
          </p:cNvGrpSpPr>
          <p:nvPr/>
        </p:nvGrpSpPr>
        <p:grpSpPr bwMode="auto">
          <a:xfrm>
            <a:off x="-7938" y="2"/>
            <a:ext cx="3457576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pic>
          <p:nvPicPr>
            <p:cNvPr id="1038" name="Image 27" descr="CBE_Label_pptCorner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60304" y="119554"/>
              <a:ext cx="524166" cy="52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Espace réservé du texte 28"/>
          <p:cNvSpPr>
            <a:spLocks noGrp="1"/>
          </p:cNvSpPr>
          <p:nvPr>
            <p:ph type="body" idx="1"/>
          </p:nvPr>
        </p:nvSpPr>
        <p:spPr bwMode="auto">
          <a:xfrm>
            <a:off x="0" y="1439863"/>
            <a:ext cx="9906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Text style level 2</a:t>
            </a:r>
          </a:p>
          <a:p>
            <a:pPr lvl="2"/>
            <a:r>
              <a:rPr lang="en-US" dirty="0" smtClean="0"/>
              <a:t>Text style level 3</a:t>
            </a:r>
          </a:p>
          <a:p>
            <a:pPr lvl="3"/>
            <a:r>
              <a:rPr lang="en-US" dirty="0" smtClean="0"/>
              <a:t>Text style level 4</a:t>
            </a:r>
          </a:p>
          <a:p>
            <a:pPr lvl="4"/>
            <a:r>
              <a:rPr lang="en-US" dirty="0" smtClean="0"/>
              <a:t>Text style level 5</a:t>
            </a:r>
          </a:p>
        </p:txBody>
      </p:sp>
      <p:sp>
        <p:nvSpPr>
          <p:cNvPr id="17" name="Rectangle 18"/>
          <p:cNvSpPr txBox="1">
            <a:spLocks noChangeArrowheads="1"/>
          </p:cNvSpPr>
          <p:nvPr userDrawn="1"/>
        </p:nvSpPr>
        <p:spPr bwMode="auto">
          <a:xfrm>
            <a:off x="7905328" y="6525344"/>
            <a:ext cx="2000672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Martin Op ‘t Land and Marien Krouwel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</p:sldLayoutIdLst>
  <p:hf hdr="0"/>
  <p:txStyles>
    <p:titleStyle>
      <a:lvl1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2pPr>
      <a:lvl3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3pPr>
      <a:lvl4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4pPr>
      <a:lvl5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5pPr>
      <a:lvl6pPr marL="11715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6pPr>
      <a:lvl7pPr marL="16287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7pPr>
      <a:lvl8pPr marL="20859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8pPr>
      <a:lvl9pPr marL="25431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69875" indent="-269875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fr-FR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Arial" charset="0"/>
        <a:buChar char="–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2480" y="2736143"/>
            <a:ext cx="9906000" cy="3573177"/>
          </a:xfrm>
        </p:spPr>
        <p:txBody>
          <a:bodyPr/>
          <a:lstStyle/>
          <a:p>
            <a:pPr marL="0" indent="0">
              <a:buNone/>
            </a:pPr>
            <a:r>
              <a:rPr lang="en-US" sz="7200" b="1" cap="all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  SQL </a:t>
            </a:r>
            <a:r>
              <a:rPr lang="en-US" sz="7200" b="1" cap="all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FUNCTIONS</a:t>
            </a:r>
            <a:endParaRPr lang="en-IN" sz="7200" b="1" cap="all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6496" y="620688"/>
            <a:ext cx="9217024" cy="59766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IN" sz="2000" dirty="0"/>
              <a:t>SELECT CASE ("</a:t>
            </a:r>
            <a:r>
              <a:rPr lang="en-IN" sz="2000" dirty="0" err="1"/>
              <a:t>column_name</a:t>
            </a:r>
            <a:r>
              <a:rPr lang="en-IN" sz="2000" dirty="0"/>
              <a:t>") </a:t>
            </a:r>
            <a:br>
              <a:rPr lang="en-IN" sz="2000" dirty="0"/>
            </a:br>
            <a:r>
              <a:rPr lang="en-IN" sz="2000" dirty="0"/>
              <a:t>  WHEN "value1" THEN "result1" </a:t>
            </a:r>
            <a:br>
              <a:rPr lang="en-IN" sz="2000" dirty="0"/>
            </a:br>
            <a:r>
              <a:rPr lang="en-IN" sz="2000" dirty="0"/>
              <a:t>  WHEN "value2" THEN "result2" </a:t>
            </a:r>
            <a:br>
              <a:rPr lang="en-IN" sz="2000" dirty="0"/>
            </a:br>
            <a:r>
              <a:rPr lang="en-IN" sz="2000" dirty="0"/>
              <a:t>  ... </a:t>
            </a:r>
            <a:br>
              <a:rPr lang="en-IN" sz="2000" dirty="0"/>
            </a:br>
            <a:r>
              <a:rPr lang="en-IN" sz="2000" dirty="0"/>
              <a:t>  [ELSE "</a:t>
            </a:r>
            <a:r>
              <a:rPr lang="en-IN" sz="2000" dirty="0" err="1"/>
              <a:t>resultN</a:t>
            </a:r>
            <a:r>
              <a:rPr lang="en-IN" sz="2000" dirty="0"/>
              <a:t>"] </a:t>
            </a:r>
            <a:br>
              <a:rPr lang="en-IN" sz="2000" dirty="0"/>
            </a:br>
            <a:r>
              <a:rPr lang="en-IN" sz="2000" dirty="0"/>
              <a:t>  END</a:t>
            </a:r>
            <a:br>
              <a:rPr lang="en-IN" sz="2000" dirty="0"/>
            </a:br>
            <a:r>
              <a:rPr lang="en-IN" sz="2000" dirty="0"/>
              <a:t>  FROM "</a:t>
            </a:r>
            <a:r>
              <a:rPr lang="en-IN" sz="2000" dirty="0" err="1"/>
              <a:t>table_name</a:t>
            </a:r>
            <a:r>
              <a:rPr lang="en-IN" sz="2000" dirty="0"/>
              <a:t>“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51451"/>
              </p:ext>
            </p:extLst>
          </p:nvPr>
        </p:nvGraphicFramePr>
        <p:xfrm>
          <a:off x="1373337" y="3356992"/>
          <a:ext cx="7252071" cy="27363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7357"/>
                <a:gridCol w="2417357"/>
                <a:gridCol w="2417357"/>
              </a:tblGrid>
              <a:tr h="54726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Store_Name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Txn_Date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r>
                        <a:rPr lang="en-IN" dirty="0"/>
                        <a:t>Los Angeles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Jan-05-1999</a:t>
                      </a: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r>
                        <a:rPr lang="en-IN" dirty="0"/>
                        <a:t>San Diego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Jan-07-1999</a:t>
                      </a: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r>
                        <a:rPr lang="en-IN" dirty="0"/>
                        <a:t>San Francisco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Jan-08-1999</a:t>
                      </a: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r>
                        <a:rPr lang="en-IN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Jan-08-1999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77336" y="6381328"/>
            <a:ext cx="1872208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-735632" y="259184"/>
            <a:ext cx="82296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180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11715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16287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20859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25431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en-IN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692696"/>
            <a:ext cx="8600256" cy="56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marL="265113" indent="-265113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66688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7800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ourier New" pitchFamily="49" charset="0"/>
              <a:buNone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176213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C500"/>
              </a:buClr>
              <a:buFont typeface="Arial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6213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SELECT </a:t>
            </a:r>
            <a:r>
              <a:rPr lang="en-IN" sz="2000" dirty="0" err="1"/>
              <a:t>Store_Name</a:t>
            </a:r>
            <a:r>
              <a:rPr lang="en-IN" sz="2000" dirty="0"/>
              <a:t>, CASE </a:t>
            </a:r>
            <a:r>
              <a:rPr lang="en-IN" sz="2000" dirty="0" err="1"/>
              <a:t>Store_Name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 WHEN 'Los Angeles' THEN Sales * 2</a:t>
            </a:r>
            <a:br>
              <a:rPr lang="en-IN" sz="2000" dirty="0"/>
            </a:br>
            <a:r>
              <a:rPr lang="en-IN" sz="2000" dirty="0"/>
              <a:t>  WHEN 'San Diego' THEN Sales * 1.5</a:t>
            </a:r>
            <a:br>
              <a:rPr lang="en-IN" sz="2000" dirty="0"/>
            </a:br>
            <a:r>
              <a:rPr lang="en-IN" sz="2000" dirty="0"/>
              <a:t>  ELSE Sales</a:t>
            </a:r>
            <a:br>
              <a:rPr lang="en-IN" sz="2000" dirty="0"/>
            </a:br>
            <a:r>
              <a:rPr lang="en-IN" sz="2000" dirty="0"/>
              <a:t>  END</a:t>
            </a:r>
            <a:br>
              <a:rPr lang="en-IN" sz="2000" dirty="0"/>
            </a:br>
            <a:r>
              <a:rPr lang="en-IN" sz="2000" dirty="0" smtClean="0"/>
              <a:t>  "</a:t>
            </a:r>
            <a:r>
              <a:rPr lang="en-IN" sz="2000" dirty="0"/>
              <a:t>New </a:t>
            </a:r>
            <a:r>
              <a:rPr lang="en-IN" sz="2000" dirty="0" err="1"/>
              <a:t>Sales</a:t>
            </a:r>
            <a:r>
              <a:rPr lang="en-IN" sz="2000" dirty="0" err="1" smtClean="0"/>
              <a:t>",Txn_Date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   FROM </a:t>
            </a:r>
            <a:r>
              <a:rPr lang="en-IN" sz="2000" dirty="0" err="1"/>
              <a:t>Store_Information</a:t>
            </a:r>
            <a:r>
              <a:rPr lang="en-IN" sz="2000" dirty="0" smtClean="0"/>
              <a:t>;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10" name="Text Box 3"/>
          <p:cNvSpPr txBox="1"/>
          <p:nvPr/>
        </p:nvSpPr>
        <p:spPr>
          <a:xfrm>
            <a:off x="-531495" y="0"/>
            <a:ext cx="281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:</a:t>
            </a:r>
            <a:endParaRPr lang="en-IN" alt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22641"/>
              </p:ext>
            </p:extLst>
          </p:nvPr>
        </p:nvGraphicFramePr>
        <p:xfrm>
          <a:off x="992560" y="3429000"/>
          <a:ext cx="6624735" cy="2160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08245"/>
                <a:gridCol w="2208245"/>
                <a:gridCol w="2208245"/>
              </a:tblGrid>
              <a:tr h="432048">
                <a:tc>
                  <a:txBody>
                    <a:bodyPr/>
                    <a:lstStyle/>
                    <a:p>
                      <a:r>
                        <a:rPr lang="en-IN" dirty="0" smtClean="0"/>
                        <a:t>Store 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New </a:t>
                      </a:r>
                      <a:r>
                        <a:rPr lang="en-IN" dirty="0"/>
                        <a:t>Sales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Txn_Date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IN" dirty="0"/>
                        <a:t>Los Angeles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3000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Jan-05-1999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IN" dirty="0" smtClean="0"/>
                        <a:t>San </a:t>
                      </a:r>
                      <a:r>
                        <a:rPr lang="en-IN" dirty="0"/>
                        <a:t>Diego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375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Jan-07-1999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IN" dirty="0"/>
                        <a:t>San Francisco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300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Jan-08-1999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IN" dirty="0"/>
                        <a:t>Boston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700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Jan-08-1999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1582340"/>
            <a:ext cx="8888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dirty="0">
                <a:solidFill>
                  <a:srgbClr val="333333"/>
                </a:solidFill>
                <a:latin typeface="Helvetica Neue"/>
              </a:rPr>
              <a:t>The syntax for the LEAD function in SQL Server (Transact-SQL) is:</a:t>
            </a:r>
            <a:endParaRPr lang="en-US" altLang="en-US" dirty="0">
              <a:solidFill>
                <a:srgbClr val="333333"/>
              </a:solidFill>
              <a:latin typeface="Menlo"/>
            </a:endParaRPr>
          </a:p>
          <a:p>
            <a:pPr lvl="0" eaLnBrk="0" hangingPunct="0"/>
            <a:r>
              <a:rPr lang="en-US" altLang="en-US" dirty="0">
                <a:solidFill>
                  <a:srgbClr val="333333"/>
                </a:solidFill>
                <a:latin typeface="Menlo"/>
              </a:rPr>
              <a:t>LEAD ( expression [, offset [, default] ] ) </a:t>
            </a:r>
          </a:p>
          <a:p>
            <a:pPr lvl="0" eaLnBrk="0" hangingPunct="0"/>
            <a:r>
              <a:rPr lang="en-US" altLang="en-US" dirty="0">
                <a:solidFill>
                  <a:srgbClr val="333333"/>
                </a:solidFill>
                <a:latin typeface="Menlo"/>
              </a:rPr>
              <a:t>OVER ( [ 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query_partition_clause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] 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order_by_clause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)</a:t>
            </a:r>
            <a:r>
              <a:rPr lang="en-US" altLang="en-US" dirty="0"/>
              <a:t> </a:t>
            </a:r>
          </a:p>
          <a:p>
            <a:pPr lvl="0" eaLnBrk="0" hangingPunct="0"/>
            <a:endParaRPr lang="en-US" altLang="en-US" dirty="0">
              <a:latin typeface="Arial" panose="020B0604020202020204" pitchFamily="34" charset="0"/>
            </a:endParaRPr>
          </a:p>
          <a:p>
            <a:pPr lvl="0" eaLnBrk="0" hangingPunct="0"/>
            <a:endParaRPr lang="en-US" altLang="en-US" dirty="0">
              <a:solidFill>
                <a:srgbClr val="333333"/>
              </a:solidFill>
              <a:latin typeface="Menlo"/>
            </a:endParaRPr>
          </a:p>
          <a:p>
            <a:pPr lvl="0" eaLnBrk="0" hangingPunct="0"/>
            <a:endParaRPr lang="en-US" altLang="en-US" dirty="0" smtClean="0"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35508"/>
              </p:ext>
            </p:extLst>
          </p:nvPr>
        </p:nvGraphicFramePr>
        <p:xfrm>
          <a:off x="958552" y="3731094"/>
          <a:ext cx="7162800" cy="2362202"/>
        </p:xfrm>
        <a:graphic>
          <a:graphicData uri="http://schemas.openxmlformats.org/drawingml/2006/table">
            <a:tbl>
              <a:tblPr/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636392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employee_number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last_name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err="1">
                          <a:solidFill>
                            <a:schemeClr val="tx1"/>
                          </a:solidFill>
                          <a:effectLst/>
                        </a:rPr>
                        <a:t>first_name</a:t>
                      </a:r>
                      <a:endParaRPr lang="en-IN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dept_id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5162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12009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Sutherland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Barbara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54000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62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34974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Yates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Fred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80000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345162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34987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effectLst/>
                        </a:rPr>
                        <a:t>Erickson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Neil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42000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62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45001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Parker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Sally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57500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345162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75623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Gates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Steve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65000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30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4037736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148" y="836711"/>
            <a:ext cx="2755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LEAD: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877818"/>
              </p:ext>
            </p:extLst>
          </p:nvPr>
        </p:nvGraphicFramePr>
        <p:xfrm>
          <a:off x="560512" y="3344227"/>
          <a:ext cx="8928992" cy="1950720"/>
        </p:xfrm>
        <a:graphic>
          <a:graphicData uri="http://schemas.openxmlformats.org/drawingml/2006/table">
            <a:tbl>
              <a:tblPr/>
              <a:tblGrid>
                <a:gridCol w="2232248"/>
                <a:gridCol w="2232248"/>
                <a:gridCol w="2232248"/>
                <a:gridCol w="223224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dept_id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last_name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next_highest_salary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Erickson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42000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54000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Sutherland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54000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57500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Parker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57500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65000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Gates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65000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80000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Yates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80000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999999"/>
                          </a:solidFill>
                          <a:effectLst/>
                        </a:rPr>
                        <a:t>NULL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520" y="1556792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dirty="0" err="1">
                <a:latin typeface="Arial" panose="020B0604020202020204" pitchFamily="34" charset="0"/>
              </a:rPr>
              <a:t>Eg</a:t>
            </a:r>
            <a:r>
              <a:rPr lang="en-US" altLang="en-US" dirty="0">
                <a:latin typeface="Arial" panose="020B0604020202020204" pitchFamily="34" charset="0"/>
              </a:rPr>
              <a:t> :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SELECT 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dept_id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last_name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, salary, LEAD (salary,1)            </a:t>
            </a:r>
            <a:endParaRPr lang="en-US" altLang="en-US" dirty="0" smtClean="0">
              <a:solidFill>
                <a:srgbClr val="333333"/>
              </a:solidFill>
              <a:latin typeface="Menlo"/>
            </a:endParaRPr>
          </a:p>
          <a:p>
            <a:pPr lvl="0" eaLnBrk="0" hangingPunct="0"/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      OVER 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(ORDER BY salary) 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 AS 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next_highest_salary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</a:p>
          <a:p>
            <a:pPr lvl="0" eaLnBrk="0" hangingPunct="0"/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       FROM 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37511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906000" cy="5760640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 smtClean="0">
              <a:solidFill>
                <a:srgbClr val="333333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Menlo"/>
              </a:rPr>
              <a:t>  LAG: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  Syntax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    LAG 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( expression [, offset [, default] ] ) OVER ( [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query_partition_clause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 ] </a:t>
            </a: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              ,</a:t>
            </a:r>
            <a:r>
              <a:rPr lang="en-US" altLang="en-US" sz="2000" dirty="0" err="1" smtClean="0">
                <a:solidFill>
                  <a:srgbClr val="333333"/>
                </a:solidFill>
                <a:latin typeface="Menlo"/>
              </a:rPr>
              <a:t>order_by_clause</a:t>
            </a: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)</a:t>
            </a:r>
            <a:r>
              <a:rPr lang="en-US" altLang="en-US" sz="2000" dirty="0"/>
              <a:t> </a:t>
            </a: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8955"/>
              </p:ext>
            </p:extLst>
          </p:nvPr>
        </p:nvGraphicFramePr>
        <p:xfrm>
          <a:off x="776536" y="3645024"/>
          <a:ext cx="7214936" cy="195072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03734"/>
                <a:gridCol w="1803734"/>
                <a:gridCol w="1803734"/>
                <a:gridCol w="1803734"/>
              </a:tblGrid>
              <a:tr h="318169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dept_id</a:t>
                      </a:r>
                      <a:endParaRPr lang="en-IN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3500" marR="63500" marT="25400" marB="254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last_name</a:t>
                      </a:r>
                      <a:endParaRPr lang="en-IN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3500" marR="63500" marT="25400" marB="254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salary</a:t>
                      </a:r>
                      <a:endParaRPr lang="en-IN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3500" marR="63500" marT="25400" marB="254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lower_salary</a:t>
                      </a:r>
                      <a:endParaRPr lang="en-IN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3500" marR="63500" marT="25400" marB="254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8169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Erickson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42000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999999"/>
                        </a:solidFill>
                        <a:effectLst/>
                      </a:endParaRPr>
                    </a:p>
                  </a:txBody>
                  <a:tcPr marL="63500" marR="63500" marT="25400" marB="25400" anchor="ctr"/>
                </a:tc>
              </a:tr>
              <a:tr h="318169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Sutherland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54000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42000</a:t>
                      </a:r>
                    </a:p>
                  </a:txBody>
                  <a:tcPr marL="63500" marR="63500" marT="25400" marB="25400" anchor="ctr"/>
                </a:tc>
              </a:tr>
              <a:tr h="318169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30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Parker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57500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54000</a:t>
                      </a:r>
                    </a:p>
                  </a:txBody>
                  <a:tcPr marL="63500" marR="63500" marT="25400" marB="25400" anchor="ctr"/>
                </a:tc>
              </a:tr>
              <a:tr h="318169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30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Gates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65000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57500</a:t>
                      </a:r>
                    </a:p>
                  </a:txBody>
                  <a:tcPr marL="63500" marR="63500" marT="25400" marB="25400" anchor="ctr"/>
                </a:tc>
              </a:tr>
              <a:tr h="318169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Yates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80000</a:t>
                      </a:r>
                    </a:p>
                  </a:txBody>
                  <a:tcPr marL="63500" marR="635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65000</a:t>
                      </a:r>
                    </a:p>
                  </a:txBody>
                  <a:tcPr marL="63500" marR="63500" marT="25400" marB="2540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2480" y="2649686"/>
            <a:ext cx="67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333333"/>
                </a:solidFill>
                <a:latin typeface="Menlo"/>
              </a:rPr>
              <a:t>Eg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SELECT 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dept_id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last_name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, salary, LAG (salary,1)</a:t>
            </a:r>
            <a:br>
              <a:rPr lang="en-US" altLang="en-US" dirty="0">
                <a:solidFill>
                  <a:srgbClr val="333333"/>
                </a:solidFill>
                <a:latin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Menlo"/>
              </a:rPr>
              <a:t> OVER (ORDER BY salary) AS 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lower_salary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FROM employees;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8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908720"/>
            <a:ext cx="8229600" cy="567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marL="265113" indent="-265113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66688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7800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ourier New" pitchFamily="49" charset="0"/>
              <a:buNone/>
              <a:defRPr lang="fr-FR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176213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C500"/>
              </a:buClr>
              <a:buFont typeface="Arial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6213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STUFF():</a:t>
            </a:r>
          </a:p>
          <a:p>
            <a:pPr marL="0" indent="0">
              <a:buNone/>
            </a:pPr>
            <a:r>
              <a:rPr lang="en-IN" sz="2000" dirty="0"/>
              <a:t>Syntax:</a:t>
            </a:r>
          </a:p>
          <a:p>
            <a:pPr marL="0" indent="0">
              <a:buNone/>
            </a:pPr>
            <a:r>
              <a:rPr lang="en-IN" sz="2000" dirty="0"/>
              <a:t>STUFF(</a:t>
            </a:r>
            <a:r>
              <a:rPr lang="en-IN" sz="2000" i="1" dirty="0"/>
              <a:t>string1</a:t>
            </a:r>
            <a:r>
              <a:rPr lang="en-IN" sz="2000" dirty="0"/>
              <a:t>, </a:t>
            </a:r>
            <a:r>
              <a:rPr lang="en-IN" sz="2000" i="1" dirty="0"/>
              <a:t>start</a:t>
            </a:r>
            <a:r>
              <a:rPr lang="en-IN" sz="2000" dirty="0"/>
              <a:t>, </a:t>
            </a:r>
            <a:r>
              <a:rPr lang="en-IN" sz="2000" i="1" dirty="0"/>
              <a:t>length</a:t>
            </a:r>
            <a:r>
              <a:rPr lang="en-IN" sz="2000" dirty="0"/>
              <a:t>, </a:t>
            </a:r>
            <a:r>
              <a:rPr lang="en-IN" sz="2000" i="1" dirty="0" err="1"/>
              <a:t>add_string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Eg</a:t>
            </a:r>
            <a:r>
              <a:rPr lang="en-IN" sz="2000" dirty="0"/>
              <a:t>:  SELECT STUFF('SQL Tutorial', 1, 3, 'HTML');</a:t>
            </a:r>
          </a:p>
          <a:p>
            <a:pPr marL="0" indent="0">
              <a:buNone/>
            </a:pPr>
            <a:r>
              <a:rPr lang="en-IN" sz="2000" dirty="0"/>
              <a:t>Output:  HTML Tutorial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REPLACE():</a:t>
            </a:r>
          </a:p>
          <a:p>
            <a:pPr marL="0" indent="0">
              <a:buNone/>
            </a:pPr>
            <a:r>
              <a:rPr lang="en-IN" sz="2000" dirty="0"/>
              <a:t>Syntax:</a:t>
            </a:r>
          </a:p>
          <a:p>
            <a:pPr marL="0" indent="0">
              <a:buNone/>
            </a:pPr>
            <a:r>
              <a:rPr lang="en-IN" sz="2000" dirty="0"/>
              <a:t> REPLACE(</a:t>
            </a:r>
            <a:r>
              <a:rPr lang="en-IN" sz="2000" i="1" dirty="0"/>
              <a:t>string1</a:t>
            </a:r>
            <a:r>
              <a:rPr lang="en-IN" sz="2000" dirty="0"/>
              <a:t>, </a:t>
            </a:r>
            <a:r>
              <a:rPr lang="en-IN" sz="2000" i="1" dirty="0" err="1"/>
              <a:t>string_to_replace</a:t>
            </a:r>
            <a:r>
              <a:rPr lang="en-IN" sz="2000" dirty="0"/>
              <a:t>, </a:t>
            </a:r>
            <a:r>
              <a:rPr lang="en-IN" sz="2000" i="1" dirty="0" err="1"/>
              <a:t>replacement_string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Eg</a:t>
            </a:r>
            <a:r>
              <a:rPr lang="en-IN" sz="2000" dirty="0"/>
              <a:t>:  SELECT REPLACE('SQL Tutorial', 'T', 'M');</a:t>
            </a:r>
          </a:p>
          <a:p>
            <a:pPr marL="0" indent="0">
              <a:buNone/>
            </a:pPr>
            <a:r>
              <a:rPr lang="en-IN" sz="2000" dirty="0"/>
              <a:t>Output: SQL </a:t>
            </a:r>
            <a:r>
              <a:rPr lang="en-IN" sz="2000" dirty="0" err="1"/>
              <a:t>MuMorial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80592" y="2132856"/>
            <a:ext cx="67494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altLang="en-US" sz="8800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57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 (External)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6836</TotalTime>
  <Words>316</Words>
  <Application>Microsoft Office PowerPoint</Application>
  <PresentationFormat>A4 Paper (210x297 mm)</PresentationFormat>
  <Paragraphs>167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Helvetica Neue</vt:lpstr>
      <vt:lpstr>Menlo</vt:lpstr>
      <vt:lpstr>Wingdings</vt:lpstr>
      <vt:lpstr>Capgemini ppt template (External)</vt:lpstr>
      <vt:lpstr>Conception personnalisée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uronnen</dc:creator>
  <cp:lastModifiedBy>Manshad, Syed</cp:lastModifiedBy>
  <cp:revision>627</cp:revision>
  <cp:lastPrinted>2011-05-16T20:55:49Z</cp:lastPrinted>
  <dcterms:created xsi:type="dcterms:W3CDTF">2011-03-22T09:44:08Z</dcterms:created>
  <dcterms:modified xsi:type="dcterms:W3CDTF">2018-03-06T07:41:33Z</dcterms:modified>
</cp:coreProperties>
</file>