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0" r:id="rId3"/>
    <p:sldId id="262" r:id="rId4"/>
    <p:sldId id="277" r:id="rId5"/>
    <p:sldId id="278" r:id="rId6"/>
    <p:sldId id="279" r:id="rId7"/>
    <p:sldId id="283" r:id="rId8"/>
    <p:sldId id="285" r:id="rId9"/>
    <p:sldId id="287" r:id="rId10"/>
    <p:sldId id="288" r:id="rId11"/>
    <p:sldId id="291" r:id="rId12"/>
    <p:sldId id="292" r:id="rId13"/>
    <p:sldId id="269" r:id="rId14"/>
    <p:sldId id="270" r:id="rId15"/>
    <p:sldId id="271" r:id="rId16"/>
    <p:sldId id="273" r:id="rId17"/>
    <p:sldId id="274" r:id="rId18"/>
    <p:sldId id="264" r:id="rId19"/>
    <p:sldId id="265" r:id="rId20"/>
    <p:sldId id="266" r:id="rId21"/>
    <p:sldId id="267" r:id="rId22"/>
    <p:sldId id="293" r:id="rId23"/>
    <p:sldId id="29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p:cViewPr varScale="1">
        <p:scale>
          <a:sx n="66" d="100"/>
          <a:sy n="66" d="100"/>
        </p:scale>
        <p:origin x="1184" y="40"/>
      </p:cViewPr>
      <p:guideLst>
        <p:guide orient="horz" pos="2160"/>
        <p:guide pos="28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8D612A-E318-4A21-9C38-10285FC950D3}" type="datetimeFigureOut">
              <a:rPr lang="en-IN" smtClean="0"/>
              <a:t>21-02-2018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B13B34-4E3B-431E-BA18-13410C9059A2}" type="slidenum">
              <a:rPr lang="en-IN" smtClean="0"/>
              <a:t>‹#›</a:t>
            </a:fld>
            <a:endParaRPr lang="en-IN"/>
          </a:p>
        </p:txBody>
      </p:sp>
    </p:spTree>
    <p:extLst>
      <p:ext uri="{BB962C8B-B14F-4D97-AF65-F5344CB8AC3E}">
        <p14:creationId xmlns:p14="http://schemas.microsoft.com/office/powerpoint/2010/main" val="214299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7C37C3-9EC7-46E5-9E33-2774ACC96AC2}" type="datetimeFigureOut">
              <a:rPr lang="en-IN" smtClean="0"/>
              <a:t>21-02-2018</a:t>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DB5BA33-3F64-4BDF-9E3A-EA7B75BF635B}"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C37C3-9EC7-46E5-9E33-2774ACC96AC2}"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C37C3-9EC7-46E5-9E33-2774ACC96AC2}"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C37C3-9EC7-46E5-9E33-2774ACC96AC2}"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7C37C3-9EC7-46E5-9E33-2774ACC96AC2}"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7C37C3-9EC7-46E5-9E33-2774ACC96AC2}" type="datetimeFigureOut">
              <a:rPr lang="en-IN" smtClean="0"/>
              <a:t>21-02-2018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7C37C3-9EC7-46E5-9E33-2774ACC96AC2}" type="datetimeFigureOut">
              <a:rPr lang="en-IN" smtClean="0"/>
              <a:t>21-02-2018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C37C3-9EC7-46E5-9E33-2774ACC96AC2}" type="datetimeFigureOut">
              <a:rPr lang="en-IN" smtClean="0"/>
              <a:t>21-02-2018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7C37C3-9EC7-46E5-9E33-2774ACC96AC2}" type="datetimeFigureOut">
              <a:rPr lang="en-IN" smtClean="0"/>
              <a:t>21-02-2018</a:t>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DB5BA33-3F64-4BDF-9E3A-EA7B75BF635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460" y="2586355"/>
            <a:ext cx="7026910" cy="922020"/>
          </a:xfrm>
          <a:prstGeom prst="rect">
            <a:avLst/>
          </a:prstGeom>
          <a:noFill/>
        </p:spPr>
        <p:txBody>
          <a:bodyPr wrap="square" lIns="91440" tIns="45720" rIns="91440" bIns="45720">
            <a:spAutoFit/>
            <a:scene3d>
              <a:camera prst="orthographicFront"/>
              <a:lightRig rig="threePt" dir="t"/>
            </a:scene3d>
          </a:bodyPr>
          <a:lstStyle/>
          <a:p>
            <a:pPr algn="ctr"/>
            <a:r>
              <a:rPr lang="en-US" sz="5400" b="1" cap="all"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SQL FUNCTIONS</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194040" cy="6227445"/>
          </a:xfrm>
        </p:spPr>
        <p:txBody>
          <a:bodyPr/>
          <a:lstStyle/>
          <a:p>
            <a:pPr marL="0" indent="0">
              <a:buNone/>
            </a:pPr>
            <a:r>
              <a:rPr lang="en-US" sz="2400" dirty="0" smtClean="0">
                <a:ln/>
                <a:solidFill>
                  <a:schemeClr val="accent1"/>
                </a:solidFill>
                <a:effectLst>
                  <a:outerShdw blurRad="38100" dist="25400" dir="5400000" algn="ctr" rotWithShape="0">
                    <a:srgbClr val="6E747A">
                      <a:alpha val="43000"/>
                    </a:srgbClr>
                  </a:outerShdw>
                </a:effectLst>
              </a:rPr>
              <a:t>3</a:t>
            </a:r>
            <a:r>
              <a:rPr lang="en-US" sz="2400" dirty="0" smtClean="0"/>
              <a:t>.</a:t>
            </a:r>
            <a:r>
              <a:rPr lang="en-US" sz="2400" b="1" u="sng" dirty="0" smtClean="0">
                <a:solidFill>
                  <a:schemeClr val="accent1">
                    <a:lumMod val="75000"/>
                  </a:schemeClr>
                </a:solidFill>
              </a:rPr>
              <a:t>Round</a:t>
            </a:r>
            <a:r>
              <a:rPr lang="en-US" sz="2400" dirty="0" smtClean="0"/>
              <a:t>:-returns n, rounded to m places to the right of the decimal point. If m is omitted, n is rounded to 0 places, m can be negative to round off digits to the left of the decimal point. m must be an integer</a:t>
            </a:r>
          </a:p>
          <a:p>
            <a:pPr>
              <a:buNone/>
            </a:pPr>
            <a:r>
              <a:rPr lang="en-US" sz="2400" dirty="0" smtClean="0"/>
              <a:t>		syntax:-round(n,[m])</a:t>
            </a:r>
          </a:p>
          <a:p>
            <a:pPr>
              <a:buNone/>
            </a:pPr>
            <a:r>
              <a:rPr lang="en-US" sz="2400" dirty="0" smtClean="0"/>
              <a:t>	e.g. select </a:t>
            </a:r>
            <a:r>
              <a:rPr lang="en-US" sz="2400" dirty="0" smtClean="0"/>
              <a:t>round(15.61,1</a:t>
            </a:r>
            <a:r>
              <a:rPr lang="en-US" sz="2400" dirty="0" smtClean="0"/>
              <a:t>) from dual;</a:t>
            </a:r>
          </a:p>
          <a:p>
            <a:pPr>
              <a:buNone/>
            </a:pPr>
            <a:r>
              <a:rPr lang="en-US" sz="2400" dirty="0" smtClean="0"/>
              <a:t>	      </a:t>
            </a:r>
            <a:r>
              <a:rPr lang="en-US" sz="2400" dirty="0" smtClean="0"/>
              <a:t>output=15.60</a:t>
            </a:r>
            <a:endParaRPr lang="en-US" sz="2400" dirty="0" smtClean="0"/>
          </a:p>
          <a:p>
            <a:pPr>
              <a:buNone/>
            </a:pPr>
            <a:endParaRPr lang="en-US" sz="2400" dirty="0" smtClean="0"/>
          </a:p>
          <a:p>
            <a:pPr>
              <a:buNone/>
            </a:pPr>
            <a:r>
              <a:rPr lang="en-US" sz="2400" dirty="0" smtClean="0">
                <a:ln/>
                <a:solidFill>
                  <a:schemeClr val="accent1"/>
                </a:solidFill>
                <a:effectLst>
                  <a:outerShdw blurRad="38100" dist="25400" dir="5400000" algn="ctr" rotWithShape="0">
                    <a:srgbClr val="6E747A">
                      <a:alpha val="43000"/>
                    </a:srgbClr>
                  </a:outerShdw>
                </a:effectLst>
              </a:rPr>
              <a:t>4</a:t>
            </a:r>
            <a:r>
              <a:rPr lang="en-US" sz="2400" dirty="0" smtClean="0"/>
              <a:t>.</a:t>
            </a:r>
            <a:r>
              <a:rPr lang="en-US" sz="2400" b="1" u="sng" dirty="0" smtClean="0">
                <a:solidFill>
                  <a:schemeClr val="accent1">
                    <a:lumMod val="75000"/>
                  </a:schemeClr>
                </a:solidFill>
              </a:rPr>
              <a:t>SQRT</a:t>
            </a:r>
            <a:r>
              <a:rPr lang="en-US" sz="2400" dirty="0" smtClean="0"/>
              <a:t>:- returns square root of n. </a:t>
            </a:r>
          </a:p>
          <a:p>
            <a:pPr>
              <a:buNone/>
            </a:pPr>
            <a:r>
              <a:rPr lang="en-US" sz="2400" dirty="0" smtClean="0"/>
              <a:t>		syntax:-sqrt(n)</a:t>
            </a:r>
          </a:p>
          <a:p>
            <a:pPr>
              <a:buNone/>
            </a:pPr>
            <a:r>
              <a:rPr lang="en-US" sz="2400" dirty="0" smtClean="0"/>
              <a:t>	e.g. select sqrt(25) from dual;</a:t>
            </a:r>
          </a:p>
          <a:p>
            <a:pPr>
              <a:buNone/>
            </a:pPr>
            <a:r>
              <a:rPr lang="en-US" sz="2400" dirty="0" smtClean="0"/>
              <a:t>	      output=5</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981315" cy="6075045"/>
          </a:xfrm>
        </p:spPr>
        <p:txBody>
          <a:bodyPr>
            <a:noAutofit/>
          </a:bodyPr>
          <a:lstStyle/>
          <a:p>
            <a:pPr>
              <a:buFont typeface="Arial" panose="020B0604020202020204" pitchFamily="34" charset="0"/>
              <a:buChar char="•"/>
            </a:pPr>
            <a:r>
              <a:rPr lang="en-IN" altLang="en-US" sz="2400" b="1" u="sng" dirty="0" smtClean="0">
                <a:solidFill>
                  <a:schemeClr val="accent1">
                    <a:lumMod val="75000"/>
                  </a:schemeClr>
                </a:solidFill>
              </a:rPr>
              <a:t>6</a:t>
            </a:r>
            <a:r>
              <a:rPr lang="en-US" sz="2400" b="1" u="sng" dirty="0" smtClean="0">
                <a:solidFill>
                  <a:schemeClr val="accent1">
                    <a:lumMod val="75000"/>
                  </a:schemeClr>
                </a:solidFill>
              </a:rPr>
              <a:t>.MOD </a:t>
            </a:r>
            <a:r>
              <a:rPr lang="en-US" sz="2400" dirty="0" smtClean="0"/>
              <a:t>:-returns the remainder of a first number divided by second number passed a parameter. If the second number is zero the result </a:t>
            </a:r>
            <a:r>
              <a:rPr lang="en-US" sz="2400" dirty="0" smtClean="0"/>
              <a:t>is</a:t>
            </a:r>
            <a:r>
              <a:rPr lang="en-US" sz="2400" dirty="0" smtClean="0"/>
              <a:t> </a:t>
            </a:r>
            <a:r>
              <a:rPr lang="en-US" sz="2400" dirty="0" smtClean="0"/>
              <a:t>same as the first number</a:t>
            </a:r>
          </a:p>
          <a:p>
            <a:pPr>
              <a:buNone/>
            </a:pPr>
            <a:r>
              <a:rPr lang="en-US" sz="2400" dirty="0" smtClean="0"/>
              <a:t>		Syntax:-mod(m,n)</a:t>
            </a:r>
          </a:p>
          <a:p>
            <a:pPr>
              <a:buNone/>
            </a:pPr>
            <a:r>
              <a:rPr lang="en-US" sz="2400" dirty="0" smtClean="0"/>
              <a:t>	e.g. select mod(15,7)”mod1”, 		mod(15.7,7)”mod2” from dual;</a:t>
            </a:r>
          </a:p>
          <a:p>
            <a:pPr>
              <a:buNone/>
            </a:pPr>
            <a:r>
              <a:rPr lang="en-US" sz="2400" dirty="0" smtClean="0"/>
              <a:t>		Output= 1    1.7</a:t>
            </a:r>
          </a:p>
          <a:p>
            <a:pPr>
              <a:buFont typeface="Arial" panose="020B0604020202020204" pitchFamily="34" charset="0"/>
              <a:buChar char="•"/>
            </a:pPr>
            <a:r>
              <a:rPr lang="en-IN" altLang="en-US" sz="2400" b="1" u="sng" dirty="0" smtClean="0">
                <a:solidFill>
                  <a:schemeClr val="accent1">
                    <a:lumMod val="75000"/>
                  </a:schemeClr>
                </a:solidFill>
              </a:rPr>
              <a:t>7</a:t>
            </a:r>
            <a:r>
              <a:rPr lang="en-US" sz="2400" b="1" u="sng" dirty="0" smtClean="0">
                <a:solidFill>
                  <a:schemeClr val="accent1">
                    <a:lumMod val="75000"/>
                  </a:schemeClr>
                </a:solidFill>
              </a:rPr>
              <a:t>.TRUNC</a:t>
            </a:r>
            <a:r>
              <a:rPr lang="en-US" sz="2400" dirty="0" smtClean="0"/>
              <a:t>:- returns a number truncated to a certain no. of decimal places. The decimal place value is must be an integer.</a:t>
            </a:r>
          </a:p>
          <a:p>
            <a:pPr>
              <a:buNone/>
            </a:pPr>
            <a:r>
              <a:rPr lang="en-US" sz="2400" dirty="0" smtClean="0"/>
              <a:t>		Syntax:- trunc(no,[decimal_places])</a:t>
            </a:r>
          </a:p>
          <a:p>
            <a:pPr>
              <a:buNone/>
            </a:pPr>
            <a:r>
              <a:rPr lang="en-US" sz="2400" dirty="0" smtClean="0"/>
              <a:t>	e.g. select trunc(125.815,1)”trunc1”, 	trunc(125.815,-2)”trunc2” from dual;</a:t>
            </a:r>
          </a:p>
          <a:p>
            <a:pPr>
              <a:buNone/>
            </a:pPr>
            <a:r>
              <a:rPr lang="en-US" sz="2400" dirty="0" smtClean="0"/>
              <a:t>		Output= 125.8    100</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087360" cy="6151245"/>
          </a:xfrm>
        </p:spPr>
        <p:txBody>
          <a:bodyPr/>
          <a:lstStyle/>
          <a:p>
            <a:pPr>
              <a:buNone/>
            </a:pPr>
            <a:r>
              <a:rPr lang="en-IN" altLang="en-US" sz="2400" b="1" u="sng" dirty="0" smtClean="0">
                <a:solidFill>
                  <a:schemeClr val="accent1">
                    <a:lumMod val="75000"/>
                  </a:schemeClr>
                </a:solidFill>
              </a:rPr>
              <a:t>8.</a:t>
            </a:r>
            <a:r>
              <a:rPr lang="en-US" sz="2400" b="1" u="sng" dirty="0" smtClean="0">
                <a:solidFill>
                  <a:schemeClr val="accent1">
                    <a:lumMod val="75000"/>
                  </a:schemeClr>
                </a:solidFill>
              </a:rPr>
              <a:t> FLOOR</a:t>
            </a:r>
            <a:r>
              <a:rPr lang="en-US" sz="2400" dirty="0" smtClean="0"/>
              <a:t>:- return a largest integer value that is equal to </a:t>
            </a:r>
            <a:r>
              <a:rPr lang="en-IN" altLang="en-US" sz="2400" dirty="0" smtClean="0"/>
              <a:t>or</a:t>
            </a:r>
            <a:r>
              <a:rPr lang="en-US" sz="2400" dirty="0" smtClean="0"/>
              <a:t> less than a number.</a:t>
            </a:r>
          </a:p>
          <a:p>
            <a:pPr>
              <a:buNone/>
            </a:pPr>
            <a:r>
              <a:rPr lang="en-US" sz="2400" dirty="0" smtClean="0"/>
              <a:t>		Syntax:-floor(n)</a:t>
            </a:r>
          </a:p>
          <a:p>
            <a:pPr>
              <a:buNone/>
            </a:pPr>
            <a:r>
              <a:rPr lang="en-US" sz="2400" dirty="0" smtClean="0"/>
              <a:t>	e.g. select floor(24.8)”flr1”, floor(13.15)”flr2” from dual;</a:t>
            </a:r>
          </a:p>
          <a:p>
            <a:pPr>
              <a:buNone/>
            </a:pPr>
            <a:r>
              <a:rPr lang="en-US" sz="2400" dirty="0" smtClean="0"/>
              <a:t>		Output=24    13</a:t>
            </a:r>
          </a:p>
          <a:p>
            <a:pPr>
              <a:buNone/>
            </a:pPr>
            <a:endParaRPr lang="en-US" sz="2400" dirty="0" smtClean="0"/>
          </a:p>
          <a:p>
            <a:pPr>
              <a:buNone/>
            </a:pPr>
            <a:r>
              <a:rPr lang="en-IN" altLang="en-US" sz="2400" b="1" u="sng" dirty="0" smtClean="0">
                <a:solidFill>
                  <a:schemeClr val="accent1">
                    <a:lumMod val="75000"/>
                  </a:schemeClr>
                </a:solidFill>
              </a:rPr>
              <a:t>9</a:t>
            </a:r>
            <a:r>
              <a:rPr lang="en-US" sz="2400" b="1" u="sng" dirty="0" smtClean="0">
                <a:solidFill>
                  <a:schemeClr val="accent1">
                    <a:lumMod val="75000"/>
                  </a:schemeClr>
                </a:solidFill>
              </a:rPr>
              <a:t>.CEIL</a:t>
            </a:r>
            <a:r>
              <a:rPr lang="en-US" sz="2400" dirty="0" smtClean="0"/>
              <a:t>:-return the smallest integer value that is greater than or equal to a number.</a:t>
            </a:r>
          </a:p>
          <a:p>
            <a:pPr>
              <a:buNone/>
            </a:pPr>
            <a:r>
              <a:rPr lang="en-US" sz="2400" dirty="0" smtClean="0"/>
              <a:t>		Syntax:-ceil(n)</a:t>
            </a:r>
          </a:p>
          <a:p>
            <a:pPr>
              <a:buNone/>
            </a:pPr>
            <a:r>
              <a:rPr lang="en-US" sz="2400" dirty="0" smtClean="0"/>
              <a:t>	e.g. select ceil(24.8)”ceil”, 	ceil(13.15)”ceil2” from dual;</a:t>
            </a:r>
          </a:p>
          <a:p>
            <a:pPr>
              <a:buNone/>
            </a:pPr>
            <a:r>
              <a:rPr lang="en-US" sz="2400" dirty="0" smtClean="0"/>
              <a:t>		Output= 25    14</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b="1" dirty="0" smtClean="0">
                <a:solidFill>
                  <a:schemeClr val="accent2">
                    <a:lumMod val="75000"/>
                  </a:schemeClr>
                </a:solidFill>
                <a:effectLst>
                  <a:outerShdw blurRad="38100" dist="38100" dir="2700000" algn="tl">
                    <a:srgbClr val="000000">
                      <a:alpha val="43137"/>
                    </a:srgbClr>
                  </a:outerShdw>
                </a:effectLst>
              </a:rPr>
              <a:t>CONVERSION FUNCTIOSNS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908720"/>
            <a:ext cx="8147248" cy="5217443"/>
          </a:xfrm>
        </p:spPr>
        <p:txBody>
          <a:bodyPr>
            <a:normAutofit lnSpcReduction="10000"/>
          </a:bodyPr>
          <a:lstStyle/>
          <a:p>
            <a:r>
              <a:rPr lang="en-US" sz="2400" dirty="0" smtClean="0"/>
              <a:t>These are functions that help us to convert a value in one form to another form. For example: a null value into an actual value, or a </a:t>
            </a:r>
            <a:r>
              <a:rPr lang="en-US" sz="2400" dirty="0"/>
              <a:t>v</a:t>
            </a:r>
            <a:r>
              <a:rPr lang="en-US" sz="2400" dirty="0" smtClean="0"/>
              <a:t>alue from one </a:t>
            </a:r>
            <a:r>
              <a:rPr lang="en-US" sz="2400" dirty="0" err="1" smtClean="0"/>
              <a:t>datatype</a:t>
            </a:r>
            <a:r>
              <a:rPr lang="en-US" sz="2400" dirty="0" smtClean="0"/>
              <a:t> to another </a:t>
            </a:r>
            <a:r>
              <a:rPr lang="en-US" sz="2400" dirty="0" err="1" smtClean="0"/>
              <a:t>datatype</a:t>
            </a:r>
            <a:r>
              <a:rPr lang="en-US" sz="2400" dirty="0" smtClean="0"/>
              <a:t> . Few of the conversion functions available in oracle are:</a:t>
            </a:r>
          </a:p>
          <a:p>
            <a:r>
              <a:rPr lang="en-US" sz="2400" b="1" dirty="0" smtClean="0">
                <a:ln/>
                <a:solidFill>
                  <a:schemeClr val="accent1"/>
                </a:solidFill>
                <a:effectLst>
                  <a:outerShdw blurRad="38100" dist="25400" dir="5400000" algn="ctr" rotWithShape="0">
                    <a:srgbClr val="6E747A">
                      <a:alpha val="43000"/>
                    </a:srgbClr>
                  </a:outerShdw>
                </a:effectLst>
              </a:rPr>
              <a:t>TO CHAR(</a:t>
            </a:r>
            <a:r>
              <a:rPr lang="en-US" sz="2400" b="1" dirty="0" err="1" smtClean="0">
                <a:ln/>
                <a:solidFill>
                  <a:schemeClr val="accent1"/>
                </a:solidFill>
                <a:effectLst>
                  <a:outerShdw blurRad="38100" dist="25400" dir="5400000" algn="ctr" rotWithShape="0">
                    <a:srgbClr val="6E747A">
                      <a:alpha val="43000"/>
                    </a:srgbClr>
                  </a:outerShdw>
                </a:effectLst>
              </a:rPr>
              <a:t>d,f</a:t>
            </a:r>
            <a:r>
              <a:rPr lang="en-US" sz="2400" b="1" dirty="0" smtClean="0">
                <a:ln/>
                <a:solidFill>
                  <a:schemeClr val="accent1"/>
                </a:solidFill>
                <a:effectLst>
                  <a:outerShdw blurRad="38100" dist="25400" dir="5400000" algn="ctr" rotWithShape="0">
                    <a:srgbClr val="6E747A">
                      <a:alpha val="43000"/>
                    </a:srgbClr>
                  </a:outerShdw>
                </a:effectLst>
              </a:rPr>
              <a:t>)</a:t>
            </a:r>
          </a:p>
          <a:p>
            <a:pPr>
              <a:buNone/>
            </a:pPr>
            <a:r>
              <a:rPr lang="en-US" sz="2400" dirty="0" smtClean="0"/>
              <a:t>This function converts the date ’d’ to character format ‘f’.</a:t>
            </a:r>
          </a:p>
          <a:p>
            <a:pPr marL="0" indent="0">
              <a:buNone/>
            </a:pPr>
            <a:r>
              <a:rPr lang="en-US" sz="2400" dirty="0" smtClean="0"/>
              <a:t>     </a:t>
            </a:r>
            <a:r>
              <a:rPr lang="en-US" sz="2400" b="1" i="1" dirty="0" smtClean="0"/>
              <a:t>Example:</a:t>
            </a:r>
          </a:p>
          <a:p>
            <a:pPr marL="0" indent="0">
              <a:buNone/>
            </a:pPr>
            <a:r>
              <a:rPr lang="en-US" sz="2400" dirty="0"/>
              <a:t> </a:t>
            </a:r>
            <a:r>
              <a:rPr lang="en-US" sz="2400" dirty="0" smtClean="0"/>
              <a:t>     SELECT  SYSDATE, TO_CHAR(SYSDATE,’DAY’) FROM DUAL;</a:t>
            </a:r>
          </a:p>
          <a:p>
            <a:pPr marL="0" indent="0">
              <a:buNone/>
            </a:pPr>
            <a:r>
              <a:rPr lang="en-US" sz="2400" i="1" dirty="0" smtClean="0"/>
              <a:t>     OUTPUT:</a:t>
            </a:r>
          </a:p>
          <a:p>
            <a:pPr marL="0" indent="0">
              <a:buNone/>
            </a:pPr>
            <a:r>
              <a:rPr lang="en-US" sz="2400" i="1" dirty="0" smtClean="0"/>
              <a:t>     SYSDATE        </a:t>
            </a:r>
          </a:p>
          <a:p>
            <a:pPr marL="0" indent="0">
              <a:buNone/>
            </a:pPr>
            <a:r>
              <a:rPr lang="en-US" sz="2400" i="1" dirty="0" smtClean="0"/>
              <a:t>     03-SEP-13                       TUESDAY    </a:t>
            </a:r>
            <a:r>
              <a:rPr lang="en-US" sz="2000" i="1" dirty="0" smtClean="0"/>
              <a:t>      </a:t>
            </a:r>
            <a:r>
              <a:rPr lang="en-US" sz="2000" b="1" i="1" dirty="0" smtClean="0"/>
              <a:t>         </a:t>
            </a:r>
            <a:r>
              <a:rPr lang="en-US" sz="1050" b="1" i="1" dirty="0" smtClean="0"/>
              <a:t> </a:t>
            </a: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8"/>
          </a:xfrm>
        </p:spPr>
        <p:style>
          <a:lnRef idx="2">
            <a:schemeClr val="dk1"/>
          </a:lnRef>
          <a:fillRef idx="1">
            <a:schemeClr val="lt1"/>
          </a:fillRef>
          <a:effectRef idx="0">
            <a:schemeClr val="dk1"/>
          </a:effectRef>
          <a:fontRef idx="minor">
            <a:schemeClr val="dk1"/>
          </a:fontRef>
        </p:style>
        <p:txBody>
          <a:bodyPr>
            <a:normAutofit fontScale="90000"/>
          </a:bodyPr>
          <a:lstStyle/>
          <a:p>
            <a:r>
              <a:rPr lang="en-IN" dirty="0"/>
              <a:t>0</a:t>
            </a:r>
          </a:p>
        </p:txBody>
      </p:sp>
      <p:sp>
        <p:nvSpPr>
          <p:cNvPr id="3" name="Content Placeholder 2"/>
          <p:cNvSpPr>
            <a:spLocks noGrp="1"/>
          </p:cNvSpPr>
          <p:nvPr>
            <p:ph idx="1"/>
          </p:nvPr>
        </p:nvSpPr>
        <p:spPr>
          <a:xfrm>
            <a:off x="395536" y="476672"/>
            <a:ext cx="8291264" cy="5649491"/>
          </a:xfrm>
        </p:spPr>
        <p:txBody>
          <a:bodyPr>
            <a:normAutofit fontScale="75000" lnSpcReduction="20000"/>
          </a:bodyPr>
          <a:lstStyle/>
          <a:p>
            <a:r>
              <a:rPr lang="en-US" b="1" dirty="0" smtClean="0">
                <a:ln/>
                <a:solidFill>
                  <a:schemeClr val="accent1"/>
                </a:solidFill>
                <a:effectLst>
                  <a:outerShdw blurRad="38100" dist="25400" dir="5400000" algn="ctr" rotWithShape="0">
                    <a:srgbClr val="6E747A">
                      <a:alpha val="43000"/>
                    </a:srgbClr>
                  </a:outerShdw>
                </a:effectLst>
              </a:rPr>
              <a:t>TO_DATE(char</a:t>
            </a:r>
            <a:r>
              <a:rPr lang="en-US" b="1" dirty="0" smtClean="0">
                <a:ln/>
                <a:solidFill>
                  <a:schemeClr val="accent1"/>
                </a:solidFill>
                <a:effectLst>
                  <a:outerShdw blurRad="38100" dist="25400" dir="5400000" algn="ctr" rotWithShape="0">
                    <a:srgbClr val="6E747A">
                      <a:alpha val="43000"/>
                    </a:srgbClr>
                  </a:outerShdw>
                </a:effectLst>
              </a:rPr>
              <a:t>, f</a:t>
            </a:r>
            <a:r>
              <a:rPr lang="en-US" b="1" dirty="0" smtClean="0">
                <a:ln/>
                <a:solidFill>
                  <a:schemeClr val="accent1"/>
                </a:solidFill>
                <a:effectLst>
                  <a:outerShdw blurRad="38100" dist="25400" dir="5400000" algn="ctr" rotWithShape="0">
                    <a:srgbClr val="6E747A">
                      <a:alpha val="43000"/>
                    </a:srgbClr>
                  </a:outerShdw>
                </a:effectLst>
              </a:rPr>
              <a:t>) </a:t>
            </a:r>
          </a:p>
          <a:p>
            <a:pPr marL="0" indent="0">
              <a:buNone/>
            </a:pPr>
            <a:r>
              <a:rPr lang="en-US" sz="2400" dirty="0" smtClean="0"/>
              <a:t>This function converts the character string representing date into a date format according to ‘f’ format specified. If no format is specified, then the default format is DD-MON-YY</a:t>
            </a:r>
            <a:r>
              <a:rPr lang="en-US" sz="2000" dirty="0" smtClean="0"/>
              <a:t>.</a:t>
            </a:r>
          </a:p>
          <a:p>
            <a:pPr marL="0" indent="0">
              <a:buNone/>
            </a:pPr>
            <a:r>
              <a:rPr lang="en-US" sz="2000" i="1" dirty="0" smtClean="0"/>
              <a:t>Example:</a:t>
            </a:r>
          </a:p>
          <a:p>
            <a:pPr marL="0" indent="0">
              <a:buNone/>
            </a:pPr>
            <a:r>
              <a:rPr lang="en-US" sz="2000" dirty="0" smtClean="0"/>
              <a:t>SELECT SYSDATE, TO_DATE(‘JAN2007’,’MON YYYY’) FROM DUAL;</a:t>
            </a:r>
          </a:p>
          <a:p>
            <a:pPr marL="0" indent="0">
              <a:buNone/>
            </a:pPr>
            <a:r>
              <a:rPr lang="en-US" sz="2400" i="1" dirty="0" smtClean="0"/>
              <a:t>Output:</a:t>
            </a:r>
          </a:p>
          <a:p>
            <a:pPr marL="0" indent="0">
              <a:buNone/>
            </a:pPr>
            <a:r>
              <a:rPr lang="en-US" sz="2000" dirty="0" smtClean="0"/>
              <a:t>SYSDATE         </a:t>
            </a:r>
            <a:r>
              <a:rPr lang="en-US" sz="2000" dirty="0" smtClean="0"/>
              <a:t>TO_DATE</a:t>
            </a:r>
            <a:endParaRPr lang="en-US" sz="2000" dirty="0" smtClean="0"/>
          </a:p>
          <a:p>
            <a:pPr marL="0" indent="0">
              <a:buNone/>
            </a:pPr>
            <a:r>
              <a:rPr lang="en-US" sz="1400" dirty="0" smtClean="0"/>
              <a:t>-------------------     --------------------------- </a:t>
            </a:r>
          </a:p>
          <a:p>
            <a:pPr marL="0" indent="0">
              <a:buNone/>
            </a:pPr>
            <a:endParaRPr lang="en-US" sz="1400" dirty="0" smtClean="0"/>
          </a:p>
          <a:p>
            <a:pPr marL="0" indent="0">
              <a:buNone/>
            </a:pPr>
            <a:r>
              <a:rPr lang="en-US" sz="2400" dirty="0" smtClean="0"/>
              <a:t>03-SEP-13      </a:t>
            </a:r>
            <a:r>
              <a:rPr lang="en-US" sz="2400" dirty="0" smtClean="0"/>
              <a:t>01-JAN-07</a:t>
            </a:r>
            <a:endParaRPr lang="en-US" sz="2400" dirty="0" smtClean="0"/>
          </a:p>
          <a:p>
            <a:pPr marL="0" indent="0">
              <a:buNone/>
            </a:pPr>
            <a:endParaRPr lang="en-US" sz="1400" dirty="0" smtClean="0"/>
          </a:p>
          <a:p>
            <a:pPr marL="0" indent="0">
              <a:buNone/>
            </a:pPr>
            <a:endParaRPr lang="en-US" sz="1400" b="1" dirty="0" smtClean="0"/>
          </a:p>
          <a:p>
            <a:r>
              <a:rPr lang="en-US" b="1" dirty="0" smtClean="0">
                <a:ln/>
                <a:solidFill>
                  <a:schemeClr val="accent1"/>
                </a:solidFill>
                <a:effectLst>
                  <a:outerShdw blurRad="38100" dist="25400" dir="5400000" algn="ctr" rotWithShape="0">
                    <a:srgbClr val="6E747A">
                      <a:alpha val="43000"/>
                    </a:srgbClr>
                  </a:outerShdw>
                </a:effectLst>
              </a:rPr>
              <a:t>NVL(col</a:t>
            </a:r>
            <a:r>
              <a:rPr lang="en-US" b="1" dirty="0" smtClean="0">
                <a:ln/>
                <a:solidFill>
                  <a:schemeClr val="accent1"/>
                </a:solidFill>
                <a:effectLst>
                  <a:outerShdw blurRad="38100" dist="25400" dir="5400000" algn="ctr" rotWithShape="0">
                    <a:srgbClr val="6E747A">
                      <a:alpha val="43000"/>
                    </a:srgbClr>
                  </a:outerShdw>
                </a:effectLst>
              </a:rPr>
              <a:t>, value</a:t>
            </a:r>
            <a:r>
              <a:rPr lang="en-US" b="1" dirty="0" smtClean="0">
                <a:ln/>
                <a:solidFill>
                  <a:schemeClr val="accent1"/>
                </a:solidFill>
                <a:effectLst>
                  <a:outerShdw blurRad="38100" dist="25400" dir="5400000" algn="ctr" rotWithShape="0">
                    <a:srgbClr val="6E747A">
                      <a:alpha val="43000"/>
                    </a:srgbClr>
                  </a:outerShdw>
                </a:effectLst>
              </a:rPr>
              <a:t>)</a:t>
            </a:r>
          </a:p>
          <a:p>
            <a:pPr marL="0" indent="0">
              <a:buNone/>
            </a:pPr>
            <a:r>
              <a:rPr lang="en-US" sz="2600" dirty="0" smtClean="0"/>
              <a:t>This function helps in substituting a value in place of a null value. The data type of the value to substitute must match with the col data type</a:t>
            </a:r>
            <a:r>
              <a:rPr lang="en-US" sz="2200" dirty="0" smtClean="0"/>
              <a:t>.</a:t>
            </a:r>
          </a:p>
          <a:p>
            <a:pPr marL="0" indent="0">
              <a:buNone/>
            </a:pPr>
            <a:r>
              <a:rPr lang="en-US" sz="2000" i="1" dirty="0" smtClean="0"/>
              <a:t>Example:</a:t>
            </a:r>
          </a:p>
          <a:p>
            <a:pPr marL="0" indent="0">
              <a:buNone/>
            </a:pPr>
            <a:r>
              <a:rPr lang="en-US" sz="2000" dirty="0" smtClean="0"/>
              <a:t>Select </a:t>
            </a:r>
            <a:r>
              <a:rPr lang="en-US" sz="2000" dirty="0" err="1" smtClean="0"/>
              <a:t>nvl</a:t>
            </a:r>
            <a:r>
              <a:rPr lang="en-US" sz="2000" dirty="0" smtClean="0"/>
              <a:t>(null,101) from dual;</a:t>
            </a:r>
          </a:p>
          <a:p>
            <a:pPr marL="0" indent="0">
              <a:buNone/>
            </a:pPr>
            <a:r>
              <a:rPr lang="en-US" sz="2000" i="1" dirty="0" smtClean="0"/>
              <a:t>Output:</a:t>
            </a:r>
          </a:p>
          <a:p>
            <a:pPr marL="0" indent="0">
              <a:buNone/>
            </a:pPr>
            <a:r>
              <a:rPr lang="en-US" sz="2400" dirty="0" err="1" smtClean="0"/>
              <a:t>Nul</a:t>
            </a:r>
            <a:r>
              <a:rPr lang="en-US" sz="2400" dirty="0" smtClean="0"/>
              <a:t>(null,101</a:t>
            </a:r>
            <a:r>
              <a:rPr lang="en-US" sz="2400" dirty="0" smtClean="0"/>
              <a:t>)</a:t>
            </a:r>
          </a:p>
          <a:p>
            <a:pPr marL="0" indent="0">
              <a:buNone/>
            </a:pPr>
            <a:r>
              <a:rPr lang="en-US" sz="2400" i="1" dirty="0" smtClean="0"/>
              <a:t>-------------------</a:t>
            </a:r>
          </a:p>
          <a:p>
            <a:pPr marL="0" indent="0">
              <a:buNone/>
            </a:pPr>
            <a:r>
              <a:rPr lang="en-US" sz="2400" dirty="0" smtClean="0"/>
              <a:t>                 101</a:t>
            </a:r>
          </a:p>
          <a:p>
            <a:pPr marL="0" indent="0">
              <a:buNone/>
            </a:pPr>
            <a:endParaRPr lang="en-IN" sz="2400" b="1"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IN" dirty="0"/>
          </a:p>
        </p:txBody>
      </p:sp>
      <p:sp>
        <p:nvSpPr>
          <p:cNvPr id="3" name="Content Placeholder 2"/>
          <p:cNvSpPr>
            <a:spLocks noGrp="1"/>
          </p:cNvSpPr>
          <p:nvPr>
            <p:ph idx="1"/>
          </p:nvPr>
        </p:nvSpPr>
        <p:spPr>
          <a:xfrm>
            <a:off x="251520" y="215310"/>
            <a:ext cx="8435280" cy="5937523"/>
          </a:xfrm>
        </p:spPr>
        <p:txBody>
          <a:bodyPr>
            <a:normAutofit lnSpcReduction="10000"/>
          </a:bodyPr>
          <a:lstStyle/>
          <a:p>
            <a:r>
              <a:rPr lang="en-US" sz="2800" b="1" dirty="0" smtClean="0">
                <a:ln/>
                <a:solidFill>
                  <a:schemeClr val="accent1"/>
                </a:solidFill>
                <a:effectLst>
                  <a:outerShdw blurRad="38100" dist="25400" dir="5400000" algn="ctr" rotWithShape="0">
                    <a:srgbClr val="6E747A">
                      <a:alpha val="43000"/>
                    </a:srgbClr>
                  </a:outerShdw>
                </a:effectLst>
              </a:rPr>
              <a:t>DECODE(</a:t>
            </a:r>
            <a:r>
              <a:rPr lang="en-US" sz="2800" b="1" dirty="0" err="1" smtClean="0">
                <a:ln/>
                <a:solidFill>
                  <a:schemeClr val="accent1"/>
                </a:solidFill>
                <a:effectLst>
                  <a:outerShdw blurRad="38100" dist="25400" dir="5400000" algn="ctr" rotWithShape="0">
                    <a:srgbClr val="6E747A">
                      <a:alpha val="43000"/>
                    </a:srgbClr>
                  </a:outerShdw>
                </a:effectLst>
              </a:rPr>
              <a:t>a,b,c,d,e,default_value</a:t>
            </a:r>
            <a:r>
              <a:rPr lang="en-US" sz="2800" b="1" dirty="0" smtClean="0">
                <a:ln/>
                <a:solidFill>
                  <a:schemeClr val="accent1"/>
                </a:solidFill>
                <a:effectLst>
                  <a:outerShdw blurRad="38100" dist="25400" dir="5400000" algn="ctr" rotWithShape="0">
                    <a:srgbClr val="6E747A">
                      <a:alpha val="43000"/>
                    </a:srgbClr>
                  </a:outerShdw>
                </a:effectLst>
              </a:rPr>
              <a:t>)</a:t>
            </a:r>
          </a:p>
          <a:p>
            <a:pPr>
              <a:lnSpc>
                <a:spcPct val="110000"/>
              </a:lnSpc>
            </a:pPr>
            <a:r>
              <a:rPr lang="en-US" sz="2000" dirty="0" smtClean="0"/>
              <a:t>This  function substitutes on a value-by value basis, it actually </a:t>
            </a:r>
            <a:r>
              <a:rPr lang="en-US" sz="2000" dirty="0" smtClean="0"/>
              <a:t>does an </a:t>
            </a:r>
            <a:r>
              <a:rPr lang="en-US" sz="2000" dirty="0" smtClean="0"/>
              <a:t>‘</a:t>
            </a:r>
            <a:r>
              <a:rPr lang="en-US" sz="2000" b="1" dirty="0" smtClean="0"/>
              <a:t>if-then –else</a:t>
            </a:r>
            <a:r>
              <a:rPr lang="en-US" sz="2000" dirty="0" smtClean="0"/>
              <a:t>’ test. It checks the value of ‘a’, if a=b, then returns </a:t>
            </a:r>
            <a:r>
              <a:rPr lang="en-US" sz="2000" b="1" dirty="0" smtClean="0"/>
              <a:t>‘c’</a:t>
            </a:r>
            <a:r>
              <a:rPr lang="en-US" sz="2000" dirty="0" smtClean="0"/>
              <a:t>. If a=d, then results ‘e’. Else, returns default value. </a:t>
            </a:r>
          </a:p>
          <a:p>
            <a:pPr marL="0" indent="0">
              <a:buNone/>
            </a:pPr>
            <a:endParaRPr lang="en-US" sz="2400" i="1" dirty="0" smtClean="0"/>
          </a:p>
          <a:p>
            <a:pPr marL="0" indent="0">
              <a:buNone/>
            </a:pPr>
            <a:r>
              <a:rPr lang="en-US" sz="2400" i="1" dirty="0" smtClean="0"/>
              <a:t>Example:</a:t>
            </a:r>
          </a:p>
          <a:p>
            <a:pPr marL="0" indent="0" algn="just">
              <a:buNone/>
            </a:pPr>
            <a:endParaRPr lang="en-US" sz="1600" dirty="0" smtClean="0"/>
          </a:p>
          <a:p>
            <a:pPr marL="0" indent="0" algn="just">
              <a:buNone/>
            </a:pPr>
            <a:r>
              <a:rPr lang="en-US" sz="1600" dirty="0" smtClean="0"/>
              <a:t>SELECT ENAME, JOB,</a:t>
            </a:r>
          </a:p>
          <a:p>
            <a:pPr marL="0" indent="0" algn="just">
              <a:buNone/>
            </a:pPr>
            <a:r>
              <a:rPr lang="en-US" sz="1600" dirty="0" smtClean="0"/>
              <a:t>DECODE(JOB,’CLERK’,EXECUTIVE’,’MANAGER’,’GM’,’</a:t>
            </a:r>
          </a:p>
          <a:p>
            <a:pPr marL="0" indent="0" algn="just">
              <a:buNone/>
            </a:pPr>
            <a:r>
              <a:rPr lang="en-US" sz="1600" dirty="0" smtClean="0"/>
              <a:t>CASHIER’) FROM EMP;</a:t>
            </a:r>
          </a:p>
          <a:p>
            <a:pPr marL="0" indent="0">
              <a:buNone/>
            </a:pPr>
            <a:endParaRPr lang="en-US" sz="2000" i="1" dirty="0" smtClean="0"/>
          </a:p>
          <a:p>
            <a:pPr marL="0" indent="0">
              <a:buNone/>
            </a:pPr>
            <a:r>
              <a:rPr lang="en-US" sz="2000" i="1" dirty="0" smtClean="0"/>
              <a:t>Output:</a:t>
            </a:r>
          </a:p>
          <a:p>
            <a:pPr marL="0" indent="0">
              <a:buNone/>
            </a:pPr>
            <a:r>
              <a:rPr lang="en-US" sz="2000" i="1" dirty="0" smtClean="0"/>
              <a:t>ENAME      JOB           DECODE</a:t>
            </a:r>
          </a:p>
          <a:p>
            <a:pPr marL="0" indent="0">
              <a:buNone/>
            </a:pPr>
            <a:r>
              <a:rPr lang="en-US" sz="1400" i="1" dirty="0" smtClean="0"/>
              <a:t> - -- - - - - - -      - - - - - -            - - - - -  - - - - - -</a:t>
            </a:r>
          </a:p>
          <a:p>
            <a:pPr marL="0" indent="0">
              <a:buNone/>
            </a:pPr>
            <a:r>
              <a:rPr lang="en-US" sz="1400" b="1" i="1" dirty="0" smtClean="0"/>
              <a:t>SMITH               CLERK               EXECUTIVE</a:t>
            </a:r>
          </a:p>
          <a:p>
            <a:pPr marL="0" indent="0">
              <a:buNone/>
            </a:pPr>
            <a:r>
              <a:rPr lang="en-US" sz="1400" b="1" i="1" dirty="0" smtClean="0"/>
              <a:t>ALLEN                 SALESMAN      CASHIER</a:t>
            </a:r>
          </a:p>
          <a:p>
            <a:pPr marL="0" indent="0">
              <a:buNone/>
            </a:pPr>
            <a:r>
              <a:rPr lang="en-US" sz="1400" b="1" i="1" dirty="0" smtClean="0"/>
              <a:t>WARD                SALESMAN      CASHIER</a:t>
            </a:r>
          </a:p>
          <a:p>
            <a:pPr marL="0" indent="0">
              <a:buNone/>
            </a:pPr>
            <a:r>
              <a:rPr lang="en-US" sz="1400" b="1" i="1" dirty="0" smtClean="0"/>
              <a:t>JONES                 MANAGER       GM</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r>
              <a:rPr lang="en-IN" dirty="0">
                <a:ln/>
                <a:solidFill>
                  <a:schemeClr val="accent1"/>
                </a:solidFill>
                <a:effectLst>
                  <a:outerShdw blurRad="38100" dist="25400" dir="5400000" algn="ctr" rotWithShape="0">
                    <a:srgbClr val="6E747A">
                      <a:alpha val="43000"/>
                    </a:srgbClr>
                  </a:outerShdw>
                </a:effectLst>
              </a:rPr>
              <a:t>GENERAL FINCTIONS</a:t>
            </a:r>
          </a:p>
        </p:txBody>
      </p:sp>
      <p:sp>
        <p:nvSpPr>
          <p:cNvPr id="3" name="Content Placeholder 2"/>
          <p:cNvSpPr>
            <a:spLocks noGrp="1"/>
          </p:cNvSpPr>
          <p:nvPr>
            <p:ph idx="1"/>
          </p:nvPr>
        </p:nvSpPr>
        <p:spPr>
          <a:xfrm>
            <a:off x="467544" y="692696"/>
            <a:ext cx="8301608" cy="5760640"/>
          </a:xfrm>
        </p:spPr>
        <p:txBody>
          <a:bodyPr>
            <a:normAutofit fontScale="92500" lnSpcReduction="10000"/>
          </a:bodyPr>
          <a:lstStyle/>
          <a:p>
            <a:pPr marL="0" indent="0">
              <a:buNone/>
            </a:pPr>
            <a:r>
              <a:rPr lang="en-US" sz="2000" b="1" i="1" dirty="0" smtClean="0"/>
              <a:t>Example:</a:t>
            </a:r>
          </a:p>
          <a:p>
            <a:pPr marL="0" indent="0">
              <a:buNone/>
            </a:pPr>
            <a:r>
              <a:rPr lang="en-US" sz="2000" dirty="0" smtClean="0"/>
              <a:t>SELECT GREATEST(33,55,66) FROM DUAL;</a:t>
            </a:r>
          </a:p>
          <a:p>
            <a:pPr marL="0" indent="0">
              <a:buNone/>
            </a:pPr>
            <a:r>
              <a:rPr lang="en-US" sz="2000" b="1" i="1" dirty="0" smtClean="0"/>
              <a:t>OUTPUT:</a:t>
            </a:r>
          </a:p>
          <a:p>
            <a:pPr marL="0" indent="0">
              <a:buNone/>
            </a:pPr>
            <a:r>
              <a:rPr lang="en-US" sz="2000" dirty="0" smtClean="0"/>
              <a:t>GREATEST(33,55,66)</a:t>
            </a:r>
          </a:p>
          <a:p>
            <a:pPr marL="0" indent="0">
              <a:buNone/>
            </a:pPr>
            <a:r>
              <a:rPr lang="en-US" sz="2000" dirty="0" smtClean="0"/>
              <a:t>-------------------------------</a:t>
            </a:r>
          </a:p>
          <a:p>
            <a:pPr marL="0" indent="0">
              <a:buNone/>
            </a:pPr>
            <a:r>
              <a:rPr lang="en-US" sz="2000" dirty="0" smtClean="0"/>
              <a:t>66</a:t>
            </a:r>
          </a:p>
          <a:p>
            <a:pPr marL="0" indent="0">
              <a:buNone/>
            </a:pPr>
            <a:r>
              <a:rPr lang="en-US" sz="2000" b="1" i="1" dirty="0" smtClean="0"/>
              <a:t>EXAMPLE:</a:t>
            </a:r>
          </a:p>
          <a:p>
            <a:pPr marL="0" indent="0">
              <a:buNone/>
            </a:pPr>
            <a:r>
              <a:rPr lang="en-US" sz="2000" dirty="0" smtClean="0"/>
              <a:t>SELECT GREATEST (‘R’,’A’,’Z’) FROM DUAL;</a:t>
            </a:r>
          </a:p>
          <a:p>
            <a:pPr marL="0" indent="0">
              <a:buNone/>
            </a:pPr>
            <a:r>
              <a:rPr lang="en-US" sz="2000" b="1" i="1" dirty="0" smtClean="0"/>
              <a:t>OUTPUT:</a:t>
            </a:r>
            <a:endParaRPr lang="en-US" sz="2000" dirty="0" smtClean="0"/>
          </a:p>
          <a:p>
            <a:pPr marL="0" indent="0">
              <a:buNone/>
            </a:pPr>
            <a:r>
              <a:rPr lang="en-US" sz="2000" dirty="0" smtClean="0"/>
              <a:t>G</a:t>
            </a:r>
          </a:p>
          <a:p>
            <a:pPr marL="0" indent="0">
              <a:buNone/>
            </a:pPr>
            <a:r>
              <a:rPr lang="en-US" sz="700" dirty="0" smtClean="0"/>
              <a:t>-----------</a:t>
            </a:r>
          </a:p>
          <a:p>
            <a:pPr marL="0" indent="0">
              <a:buNone/>
            </a:pPr>
            <a:r>
              <a:rPr lang="en-US" sz="2000" dirty="0" smtClean="0"/>
              <a:t>Z</a:t>
            </a:r>
          </a:p>
          <a:p>
            <a:pPr marL="0" indent="0">
              <a:buNone/>
            </a:pPr>
            <a:r>
              <a:rPr lang="en-US" sz="2000" b="1" i="1" dirty="0" smtClean="0"/>
              <a:t>EXAMPLE :</a:t>
            </a:r>
          </a:p>
          <a:p>
            <a:pPr marL="0" indent="0">
              <a:buNone/>
            </a:pPr>
            <a:r>
              <a:rPr lang="en-US" sz="2000" dirty="0" smtClean="0"/>
              <a:t>GREATEST(‘HARD’,’HARRY’,’HAROLD’) FROM DUAL;</a:t>
            </a:r>
          </a:p>
          <a:p>
            <a:pPr marL="0" indent="0">
              <a:buNone/>
            </a:pPr>
            <a:r>
              <a:rPr lang="en-US" sz="2000" b="1" i="1" dirty="0" smtClean="0"/>
              <a:t>OUTPUT:</a:t>
            </a:r>
          </a:p>
          <a:p>
            <a:pPr marL="0" indent="0">
              <a:buNone/>
            </a:pPr>
            <a:r>
              <a:rPr lang="en-US" sz="2000" dirty="0" smtClean="0"/>
              <a:t>GREAT</a:t>
            </a:r>
          </a:p>
          <a:p>
            <a:pPr marL="0" indent="0">
              <a:buNone/>
            </a:pPr>
            <a:r>
              <a:rPr lang="en-US" sz="1100" dirty="0" smtClean="0"/>
              <a:t>- - - - - - - - - - - </a:t>
            </a:r>
          </a:p>
          <a:p>
            <a:pPr marL="0" indent="0">
              <a:buNone/>
            </a:pPr>
            <a:r>
              <a:rPr lang="en-US" sz="2000" dirty="0" smtClean="0"/>
              <a:t>HARRY</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en-IN" dirty="0"/>
          </a:p>
        </p:txBody>
      </p:sp>
      <p:sp>
        <p:nvSpPr>
          <p:cNvPr id="3" name="Content Placeholder 2"/>
          <p:cNvSpPr>
            <a:spLocks noGrp="1"/>
          </p:cNvSpPr>
          <p:nvPr>
            <p:ph idx="1"/>
          </p:nvPr>
        </p:nvSpPr>
        <p:spPr>
          <a:xfrm>
            <a:off x="381000" y="533400"/>
            <a:ext cx="8291264" cy="5721499"/>
          </a:xfrm>
        </p:spPr>
        <p:txBody>
          <a:bodyPr>
            <a:normAutofit fontScale="90000" lnSpcReduction="10000"/>
          </a:bodyPr>
          <a:lstStyle/>
          <a:p>
            <a:pPr marL="0" indent="0">
              <a:buNone/>
            </a:pPr>
            <a:r>
              <a:rPr lang="en-US" sz="3100" b="1" dirty="0" smtClean="0">
                <a:ln/>
                <a:solidFill>
                  <a:schemeClr val="accent1"/>
                </a:solidFill>
                <a:effectLst>
                  <a:outerShdw blurRad="38100" dist="25400" dir="5400000" algn="ctr" rotWithShape="0">
                    <a:srgbClr val="6E747A">
                      <a:alpha val="43000"/>
                    </a:srgbClr>
                  </a:outerShdw>
                </a:effectLst>
              </a:rPr>
              <a:t>Least(exp1,exp2,exp3…)</a:t>
            </a:r>
          </a:p>
          <a:p>
            <a:pPr marL="0" indent="0">
              <a:buNone/>
            </a:pPr>
            <a:r>
              <a:rPr lang="en-US" sz="2400" dirty="0" smtClean="0"/>
              <a:t>  </a:t>
            </a:r>
            <a:r>
              <a:rPr lang="en-US" sz="2000" dirty="0" smtClean="0"/>
              <a:t>This function returns the least value in the list of expressions. LEAST function behaves same like Greatest , in which all expressions are implicitly converted to the data type of the first.</a:t>
            </a:r>
          </a:p>
          <a:p>
            <a:pPr marL="0" indent="0">
              <a:buNone/>
            </a:pPr>
            <a:r>
              <a:rPr lang="en-US" sz="2000" dirty="0" smtClean="0"/>
              <a:t>EXAMPLE:</a:t>
            </a:r>
          </a:p>
          <a:p>
            <a:pPr marL="0" indent="0">
              <a:buNone/>
            </a:pPr>
            <a:r>
              <a:rPr lang="en-US" sz="2000" dirty="0" smtClean="0"/>
              <a:t>       Select </a:t>
            </a:r>
            <a:r>
              <a:rPr lang="en-US" sz="2000" dirty="0"/>
              <a:t>least(44,22,7) from dual;</a:t>
            </a:r>
          </a:p>
          <a:p>
            <a:pPr marL="0" indent="0">
              <a:buNone/>
            </a:pPr>
            <a:r>
              <a:rPr lang="en-US" sz="2000" dirty="0"/>
              <a:t>Output</a:t>
            </a:r>
            <a:r>
              <a:rPr lang="en-US" sz="2000" dirty="0" smtClean="0"/>
              <a:t>:</a:t>
            </a:r>
          </a:p>
          <a:p>
            <a:pPr marL="0" indent="0">
              <a:buNone/>
            </a:pPr>
            <a:r>
              <a:rPr lang="en-US" sz="2000" dirty="0" smtClean="0"/>
              <a:t>Least(44,22,7)</a:t>
            </a:r>
          </a:p>
          <a:p>
            <a:pPr marL="0" indent="0">
              <a:buNone/>
            </a:pPr>
            <a:r>
              <a:rPr lang="en-US" sz="2000" dirty="0" smtClean="0"/>
              <a:t>--------------------</a:t>
            </a:r>
            <a:endParaRPr lang="en-IN" sz="2000" dirty="0" smtClean="0"/>
          </a:p>
          <a:p>
            <a:pPr marL="0" indent="0">
              <a:buNone/>
            </a:pPr>
            <a:r>
              <a:rPr lang="en-US" sz="2000" dirty="0" smtClean="0"/>
              <a:t>7</a:t>
            </a:r>
          </a:p>
          <a:p>
            <a:pPr marL="0" indent="0">
              <a:lnSpc>
                <a:spcPct val="110000"/>
              </a:lnSpc>
              <a:buNone/>
            </a:pPr>
            <a:r>
              <a:rPr lang="en-US" sz="2400" b="1" dirty="0" smtClean="0">
                <a:solidFill>
                  <a:schemeClr val="accent1"/>
                </a:solidFill>
                <a:effectLst>
                  <a:outerShdw blurRad="38100" dist="25400" dir="5400000" algn="ctr" rotWithShape="0">
                    <a:srgbClr val="6E747A">
                      <a:alpha val="43000"/>
                    </a:srgbClr>
                  </a:outerShdw>
                </a:effectLst>
                <a:sym typeface="+mn-ea"/>
              </a:rPr>
              <a:t>USER </a:t>
            </a:r>
          </a:p>
          <a:p>
            <a:pPr marL="0" indent="0">
              <a:buNone/>
            </a:pPr>
            <a:r>
              <a:rPr lang="en-US" sz="2000" dirty="0" smtClean="0">
                <a:sym typeface="+mn-ea"/>
              </a:rPr>
              <a:t>    This function returns a vaharchar2 value containing the name of the current oracle user. User function takes no arguments.</a:t>
            </a:r>
            <a:endParaRPr lang="en-US" sz="2000" dirty="0" smtClean="0"/>
          </a:p>
          <a:p>
            <a:pPr marL="0" indent="0">
              <a:buNone/>
            </a:pPr>
            <a:r>
              <a:rPr lang="en-US" sz="2000" dirty="0" smtClean="0">
                <a:sym typeface="+mn-ea"/>
              </a:rPr>
              <a:t>EXAMPLE:</a:t>
            </a:r>
            <a:endParaRPr lang="en-US" sz="2000" dirty="0" smtClean="0"/>
          </a:p>
          <a:p>
            <a:pPr marL="0" indent="0">
              <a:buNone/>
            </a:pPr>
            <a:r>
              <a:rPr lang="en-US" sz="2000" dirty="0" smtClean="0">
                <a:sym typeface="+mn-ea"/>
              </a:rPr>
              <a:t>        SELECT USER FROM DUAL;</a:t>
            </a:r>
            <a:endParaRPr lang="en-US" sz="2000" dirty="0" smtClean="0"/>
          </a:p>
          <a:p>
            <a:pPr marL="0" indent="0">
              <a:buNone/>
            </a:pPr>
            <a:r>
              <a:rPr lang="en-US" sz="2000" dirty="0" smtClean="0">
                <a:sym typeface="+mn-ea"/>
              </a:rPr>
              <a:t>OUTPUT:    USER</a:t>
            </a:r>
            <a:endParaRPr lang="en-US" sz="2000" dirty="0" smtClean="0"/>
          </a:p>
          <a:p>
            <a:pPr marL="0" indent="0">
              <a:buNone/>
            </a:pPr>
            <a:r>
              <a:rPr lang="en-US" sz="2000" dirty="0" smtClean="0">
                <a:sym typeface="+mn-ea"/>
              </a:rPr>
              <a:t>                  -------</a:t>
            </a:r>
            <a:r>
              <a:rPr lang="en-IN" altLang="en-US" sz="2000" dirty="0" smtClean="0">
                <a:sym typeface="+mn-ea"/>
              </a:rPr>
              <a:t>------</a:t>
            </a:r>
            <a:endParaRPr lang="en-IN" altLang="en-US" sz="2000" dirty="0" smtClean="0"/>
          </a:p>
          <a:p>
            <a:pPr marL="0" indent="0">
              <a:buNone/>
            </a:pPr>
            <a:r>
              <a:rPr lang="en-US" sz="2000" dirty="0" smtClean="0">
                <a:sym typeface="+mn-ea"/>
              </a:rPr>
              <a:t>                  SCOTT</a:t>
            </a:r>
            <a:endParaRPr lang="en-IN" sz="2000" dirty="0"/>
          </a:p>
          <a:p>
            <a:pPr marL="0" indent="0">
              <a:buNone/>
            </a:pPr>
            <a:endParaRPr lang="en-US" sz="2000" dirty="0" smtClean="0"/>
          </a:p>
          <a:p>
            <a:pPr marL="0" indent="0">
              <a:buNone/>
            </a:pPr>
            <a:endParaRPr lang="en-US" sz="2000" dirty="0" smtClean="0"/>
          </a:p>
          <a:p>
            <a:pPr marL="0" indent="0">
              <a:buNone/>
            </a:pP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r>
              <a:rPr lang="en-US" sz="3200" dirty="0" smtClean="0">
                <a:ln/>
                <a:solidFill>
                  <a:schemeClr val="accent1"/>
                </a:solidFill>
                <a:effectLst>
                  <a:outerShdw blurRad="38100" dist="25400" dir="5400000" algn="ctr" rotWithShape="0">
                    <a:srgbClr val="6E747A">
                      <a:alpha val="43000"/>
                    </a:srgbClr>
                  </a:outerShdw>
                </a:effectLst>
              </a:rPr>
              <a:t>DATE FUNCTIONS</a:t>
            </a:r>
          </a:p>
        </p:txBody>
      </p:sp>
      <p:sp>
        <p:nvSpPr>
          <p:cNvPr id="3" name="Content Placeholder 2"/>
          <p:cNvSpPr>
            <a:spLocks noGrp="1"/>
          </p:cNvSpPr>
          <p:nvPr>
            <p:ph idx="1"/>
          </p:nvPr>
        </p:nvSpPr>
        <p:spPr>
          <a:xfrm>
            <a:off x="253296" y="1000790"/>
            <a:ext cx="8291264" cy="4857403"/>
          </a:xfrm>
        </p:spPr>
        <p:txBody>
          <a:bodyPr>
            <a:normAutofit/>
          </a:bodyPr>
          <a:lstStyle/>
          <a:p>
            <a:r>
              <a:rPr lang="en-US" sz="2400" dirty="0" smtClean="0"/>
              <a:t>Oracle database stores date in an internal numeric format, representing the century , Year, month, day hours, minutes, and seconds. The default date display format is DD_MON_YY.</a:t>
            </a:r>
          </a:p>
          <a:p>
            <a:endParaRPr lang="en-US" sz="2400" dirty="0" smtClean="0"/>
          </a:p>
          <a:p>
            <a:r>
              <a:rPr lang="en-US" sz="2400" dirty="0" smtClean="0"/>
              <a:t> Date function operates on oracle dates. These are the function that takes values of DATE </a:t>
            </a:r>
            <a:r>
              <a:rPr lang="en-US" sz="2400" dirty="0" smtClean="0"/>
              <a:t>data type </a:t>
            </a:r>
            <a:r>
              <a:rPr lang="en-US" sz="2400" dirty="0" smtClean="0"/>
              <a:t>as input and return values of date </a:t>
            </a:r>
            <a:r>
              <a:rPr lang="en-US" sz="2400" dirty="0" smtClean="0"/>
              <a:t>data type </a:t>
            </a:r>
            <a:r>
              <a:rPr lang="en-US" sz="2400" dirty="0" smtClean="0"/>
              <a:t>as output, except for the MONTHS_BETWEEN function, which returns a number as output. Few date functions are as given below.</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519"/>
            <a:ext cx="8229600" cy="45719"/>
          </a:xfrm>
        </p:spPr>
        <p:txBody>
          <a:bodyPr>
            <a:normAutofit fontScale="90000"/>
          </a:bodyPr>
          <a:lstStyle/>
          <a:p>
            <a:endParaRPr lang="en-IN" dirty="0"/>
          </a:p>
        </p:txBody>
      </p:sp>
      <p:sp>
        <p:nvSpPr>
          <p:cNvPr id="3" name="Content Placeholder 2"/>
          <p:cNvSpPr>
            <a:spLocks noGrp="1"/>
          </p:cNvSpPr>
          <p:nvPr>
            <p:ph idx="1"/>
          </p:nvPr>
        </p:nvSpPr>
        <p:spPr>
          <a:xfrm>
            <a:off x="304800" y="381000"/>
            <a:ext cx="8219256" cy="6336704"/>
          </a:xfrm>
        </p:spPr>
        <p:txBody>
          <a:bodyPr>
            <a:normAutofit fontScale="85000" lnSpcReduction="20000"/>
          </a:bodyPr>
          <a:lstStyle/>
          <a:p>
            <a:r>
              <a:rPr lang="en-US" sz="2800" dirty="0" smtClean="0">
                <a:solidFill>
                  <a:schemeClr val="accent2">
                    <a:lumMod val="75000"/>
                  </a:schemeClr>
                </a:solidFill>
              </a:rPr>
              <a:t>SYSDATE</a:t>
            </a:r>
            <a:r>
              <a:rPr lang="en-US" dirty="0" smtClean="0">
                <a:solidFill>
                  <a:schemeClr val="accent2">
                    <a:lumMod val="75000"/>
                  </a:schemeClr>
                </a:solidFill>
              </a:rPr>
              <a:t>     </a:t>
            </a:r>
          </a:p>
          <a:p>
            <a:pPr marL="0" indent="0">
              <a:buNone/>
            </a:pPr>
            <a:r>
              <a:rPr lang="en-US" sz="2400" dirty="0"/>
              <a:t> </a:t>
            </a:r>
            <a:r>
              <a:rPr lang="en-US" sz="2400" dirty="0" smtClean="0"/>
              <a:t>       SYSDATE  is a pseudo-column that returns the system’s current date and time of type DATE. The SYSDATE can be used just as any other column name. it takes no arguments. When used in distributed SQL statements, SYSDATE returns the date and time of the local database</a:t>
            </a:r>
            <a:r>
              <a:rPr lang="en-US" dirty="0" smtClean="0"/>
              <a:t>.</a:t>
            </a:r>
          </a:p>
          <a:p>
            <a:pPr marL="457200" lvl="1" indent="0">
              <a:buNone/>
            </a:pPr>
            <a:r>
              <a:rPr lang="en-US" sz="2000" i="1" dirty="0" smtClean="0"/>
              <a:t>          </a:t>
            </a:r>
            <a:r>
              <a:rPr lang="en-US" sz="2000" dirty="0" smtClean="0"/>
              <a:t>Example:</a:t>
            </a:r>
          </a:p>
          <a:p>
            <a:pPr marL="0" indent="0">
              <a:buNone/>
            </a:pPr>
            <a:r>
              <a:rPr lang="en-US" sz="2000" dirty="0" smtClean="0"/>
              <a:t>                                 SELECT  SYSDATE FROM DUAL; </a:t>
            </a:r>
          </a:p>
          <a:p>
            <a:pPr marL="0" indent="0">
              <a:buNone/>
            </a:pPr>
            <a:r>
              <a:rPr lang="en-US" sz="2000" dirty="0"/>
              <a:t> </a:t>
            </a:r>
            <a:r>
              <a:rPr lang="en-US" sz="2000" dirty="0" smtClean="0"/>
              <a:t>                  output: O3-SEP-13</a:t>
            </a:r>
          </a:p>
          <a:p>
            <a:pPr marL="0" indent="0">
              <a:buNone/>
            </a:pPr>
            <a:endParaRPr lang="en-US" sz="2000" dirty="0" smtClean="0"/>
          </a:p>
          <a:p>
            <a:r>
              <a:rPr lang="en-US" sz="2400" b="1" i="1" dirty="0" smtClean="0">
                <a:solidFill>
                  <a:schemeClr val="accent2">
                    <a:lumMod val="75000"/>
                  </a:schemeClr>
                </a:solidFill>
              </a:rPr>
              <a:t>ADD_MONTH(</a:t>
            </a:r>
            <a:r>
              <a:rPr lang="en-US" sz="2400" b="1" i="1" dirty="0" err="1" smtClean="0">
                <a:solidFill>
                  <a:schemeClr val="accent2">
                    <a:lumMod val="75000"/>
                  </a:schemeClr>
                </a:solidFill>
              </a:rPr>
              <a:t>d,n</a:t>
            </a:r>
            <a:r>
              <a:rPr lang="en-US" sz="2400" b="1" i="1" dirty="0" smtClean="0">
                <a:solidFill>
                  <a:schemeClr val="accent2">
                    <a:lumMod val="75000"/>
                  </a:schemeClr>
                </a:solidFill>
              </a:rPr>
              <a:t>)</a:t>
            </a:r>
          </a:p>
          <a:p>
            <a:pPr marL="0" indent="0">
              <a:buNone/>
            </a:pPr>
            <a:r>
              <a:rPr lang="en-US" sz="2000" dirty="0">
                <a:solidFill>
                  <a:schemeClr val="accent2">
                    <a:lumMod val="75000"/>
                  </a:schemeClr>
                </a:solidFill>
              </a:rPr>
              <a:t> </a:t>
            </a:r>
            <a:r>
              <a:rPr lang="en-US" sz="2000" dirty="0" smtClean="0">
                <a:solidFill>
                  <a:schemeClr val="accent2">
                    <a:lumMod val="75000"/>
                  </a:schemeClr>
                </a:solidFill>
              </a:rPr>
              <a:t>      </a:t>
            </a:r>
          </a:p>
          <a:p>
            <a:pPr marL="0" indent="0">
              <a:buNone/>
            </a:pPr>
            <a:r>
              <a:rPr lang="en-US" sz="2000" dirty="0" smtClean="0">
                <a:solidFill>
                  <a:schemeClr val="accent2">
                    <a:lumMod val="75000"/>
                  </a:schemeClr>
                </a:solidFill>
              </a:rPr>
              <a:t> </a:t>
            </a:r>
            <a:r>
              <a:rPr lang="en-US" sz="2400" dirty="0"/>
              <a:t>T</a:t>
            </a:r>
            <a:r>
              <a:rPr lang="en-IN" altLang="en-US" sz="2400" dirty="0"/>
              <a:t>his </a:t>
            </a:r>
            <a:r>
              <a:rPr lang="en-US" sz="2400" dirty="0" smtClean="0"/>
              <a:t> function adds or subtract months to or from date, it returns a date as result.</a:t>
            </a:r>
          </a:p>
          <a:p>
            <a:pPr marL="0" indent="0">
              <a:buNone/>
            </a:pPr>
            <a:r>
              <a:rPr lang="en-US" sz="2000" i="1" dirty="0" smtClean="0"/>
              <a:t>Example:  </a:t>
            </a:r>
          </a:p>
          <a:p>
            <a:pPr marL="0" indent="0">
              <a:buNone/>
            </a:pPr>
            <a:r>
              <a:rPr lang="en-US" sz="2000" dirty="0"/>
              <a:t> </a:t>
            </a:r>
            <a:r>
              <a:rPr lang="en-US" sz="2000" dirty="0" smtClean="0"/>
              <a:t>             SELECT SYSDATE, ADD_MONTHS(SYSDATE,4) FROM DUAL;</a:t>
            </a:r>
          </a:p>
          <a:p>
            <a:pPr marL="0" indent="0">
              <a:buNone/>
            </a:pPr>
            <a:r>
              <a:rPr lang="en-US" sz="2000" dirty="0"/>
              <a:t> </a:t>
            </a:r>
            <a:r>
              <a:rPr lang="en-US" sz="2000" dirty="0" smtClean="0"/>
              <a:t> </a:t>
            </a:r>
            <a:r>
              <a:rPr lang="en-US" sz="2000" i="1" dirty="0" smtClean="0"/>
              <a:t>OUTPUT:</a:t>
            </a:r>
          </a:p>
          <a:p>
            <a:pPr marL="0" indent="0">
              <a:buNone/>
            </a:pPr>
            <a:r>
              <a:rPr lang="en-US" sz="2000" dirty="0"/>
              <a:t> </a:t>
            </a:r>
            <a:r>
              <a:rPr lang="en-US" sz="2000" dirty="0" smtClean="0"/>
              <a:t>SYSDATE   ADD_MONTHS</a:t>
            </a:r>
          </a:p>
          <a:p>
            <a:pPr marL="0" indent="0">
              <a:buNone/>
            </a:pPr>
            <a:r>
              <a:rPr lang="en-US" sz="2000" dirty="0" smtClean="0"/>
              <a:t>------------     ------------------</a:t>
            </a:r>
          </a:p>
          <a:p>
            <a:pPr marL="0" indent="0">
              <a:buNone/>
            </a:pPr>
            <a:r>
              <a:rPr lang="en-US" sz="2000" dirty="0" smtClean="0"/>
              <a:t>03-APR-13     03-AUG-13</a:t>
            </a:r>
          </a:p>
          <a:p>
            <a:pPr marL="0" indent="0" algn="just">
              <a:buNone/>
            </a:pPr>
            <a:r>
              <a:rPr lang="en-US" b="1" i="1" dirty="0" smtClean="0">
                <a:latin typeface="Cordia New" pitchFamily="34" charset="-34"/>
                <a:cs typeface="Cordia New" pitchFamily="34" charset="-34"/>
              </a:rPr>
              <a: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92088"/>
          </a:xfrm>
        </p:spPr>
        <p:txBody>
          <a:bodyPr/>
          <a:lstStyle/>
          <a:p>
            <a:pPr algn="ctr"/>
            <a:r>
              <a:rPr lang="en-US" b="1" dirty="0" smtClean="0">
                <a:ln/>
                <a:solidFill>
                  <a:schemeClr val="accent1"/>
                </a:solidFill>
                <a:effectLst>
                  <a:outerShdw blurRad="38100" dist="25400" dir="5400000" algn="ctr" rotWithShape="0">
                    <a:srgbClr val="6E747A">
                      <a:alpha val="43000"/>
                    </a:srgbClr>
                  </a:outerShdw>
                </a:effectLst>
              </a:rPr>
              <a:t>TYPES OF FUNCTION</a:t>
            </a:r>
          </a:p>
        </p:txBody>
      </p:sp>
      <p:sp>
        <p:nvSpPr>
          <p:cNvPr id="3" name="Content Placeholder 2"/>
          <p:cNvSpPr>
            <a:spLocks noGrp="1"/>
          </p:cNvSpPr>
          <p:nvPr>
            <p:ph idx="1"/>
          </p:nvPr>
        </p:nvSpPr>
        <p:spPr>
          <a:xfrm>
            <a:off x="467544" y="1196752"/>
            <a:ext cx="8219256" cy="4929411"/>
          </a:xfrm>
        </p:spPr>
        <p:txBody>
          <a:bodyPr/>
          <a:lstStyle/>
          <a:p>
            <a:r>
              <a:rPr lang="en-US" sz="2400" dirty="0" smtClean="0"/>
              <a:t>There are two types of function:</a:t>
            </a:r>
          </a:p>
          <a:p>
            <a:r>
              <a:rPr lang="en-US" sz="2400" dirty="0" smtClean="0"/>
              <a:t>Single row functions</a:t>
            </a:r>
          </a:p>
          <a:p>
            <a:r>
              <a:rPr lang="en-US" sz="2400" dirty="0" smtClean="0"/>
              <a:t>Multiple row functions</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17" y="2420888"/>
            <a:ext cx="6768752" cy="38164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13"/>
            <a:ext cx="8229600" cy="58018"/>
          </a:xfrm>
        </p:spPr>
        <p:txBody>
          <a:bodyPr>
            <a:normAutofit fontScale="90000"/>
          </a:bodyPr>
          <a:lstStyle/>
          <a:p>
            <a:endParaRPr lang="en-IN"/>
          </a:p>
        </p:txBody>
      </p:sp>
      <p:sp>
        <p:nvSpPr>
          <p:cNvPr id="3" name="Content Placeholder 2"/>
          <p:cNvSpPr>
            <a:spLocks noGrp="1"/>
          </p:cNvSpPr>
          <p:nvPr>
            <p:ph idx="1"/>
          </p:nvPr>
        </p:nvSpPr>
        <p:spPr>
          <a:xfrm>
            <a:off x="76200" y="296590"/>
            <a:ext cx="8837667" cy="6264696"/>
          </a:xfrm>
        </p:spPr>
        <p:txBody>
          <a:bodyPr>
            <a:normAutofit fontScale="82500" lnSpcReduction="10000"/>
          </a:bodyPr>
          <a:lstStyle/>
          <a:p>
            <a:pPr marL="0" indent="0">
              <a:buNone/>
            </a:pPr>
            <a:r>
              <a:rPr lang="en-US" sz="2800" b="1" dirty="0" smtClean="0">
                <a:ln/>
                <a:solidFill>
                  <a:schemeClr val="accent1"/>
                </a:solidFill>
                <a:effectLst>
                  <a:outerShdw blurRad="38100" dist="25400" dir="5400000" algn="ctr" rotWithShape="0">
                    <a:srgbClr val="6E747A">
                      <a:alpha val="43000"/>
                    </a:srgbClr>
                  </a:outerShdw>
                </a:effectLst>
              </a:rPr>
              <a:t>MONTHS_BETWEEN</a:t>
            </a:r>
            <a:r>
              <a:rPr lang="en-IN" altLang="en-US" sz="2800" b="1" dirty="0" smtClean="0">
                <a:ln/>
                <a:solidFill>
                  <a:schemeClr val="accent1"/>
                </a:solidFill>
                <a:effectLst>
                  <a:outerShdw blurRad="38100" dist="25400" dir="5400000" algn="ctr" rotWithShape="0">
                    <a:srgbClr val="6E747A">
                      <a:alpha val="43000"/>
                    </a:srgbClr>
                  </a:outerShdw>
                </a:effectLst>
              </a:rPr>
              <a:t>(</a:t>
            </a:r>
            <a:r>
              <a:rPr lang="en-US" sz="2800" b="1" dirty="0" smtClean="0">
                <a:ln/>
                <a:solidFill>
                  <a:schemeClr val="accent1"/>
                </a:solidFill>
                <a:effectLst>
                  <a:outerShdw blurRad="38100" dist="25400" dir="5400000" algn="ctr" rotWithShape="0">
                    <a:srgbClr val="6E747A">
                      <a:alpha val="43000"/>
                    </a:srgbClr>
                  </a:outerShdw>
                </a:effectLst>
              </a:rPr>
              <a:t>d1,d2) </a:t>
            </a:r>
          </a:p>
          <a:p>
            <a:pPr marL="0" indent="0">
              <a:buNone/>
            </a:pPr>
            <a:r>
              <a:rPr lang="en-US" sz="1800" dirty="0"/>
              <a:t> </a:t>
            </a:r>
            <a:r>
              <a:rPr lang="en-US" sz="1800" dirty="0" smtClean="0"/>
              <a:t>     </a:t>
            </a:r>
            <a:r>
              <a:rPr lang="en-US" sz="2400" dirty="0" smtClean="0"/>
              <a:t>    This  function returns the number of months between two dates,  d1and d2. if d1 is later than d2, then the result is positive. If d1 is earlier than d2, then the result is negative. The output will be a number</a:t>
            </a:r>
            <a:r>
              <a:rPr lang="en-US" sz="1800" dirty="0" smtClean="0"/>
              <a:t>.</a:t>
            </a:r>
          </a:p>
          <a:p>
            <a:pPr marL="0" indent="0">
              <a:buNone/>
            </a:pPr>
            <a:r>
              <a:rPr lang="en-US" sz="2400" b="1" dirty="0" smtClean="0"/>
              <a:t>  </a:t>
            </a:r>
            <a:r>
              <a:rPr lang="en-US" sz="2400" dirty="0" smtClean="0"/>
              <a:t>Exampl</a:t>
            </a:r>
            <a:r>
              <a:rPr lang="en-IN" altLang="en-US" sz="2400" dirty="0" smtClean="0"/>
              <a:t>e</a:t>
            </a:r>
          </a:p>
          <a:p>
            <a:pPr marL="0" indent="0">
              <a:buNone/>
            </a:pPr>
            <a:r>
              <a:rPr lang="en-US" sz="2400" dirty="0" smtClean="0"/>
              <a:t>SELECT  </a:t>
            </a:r>
            <a:r>
              <a:rPr lang="en-US" sz="2400" dirty="0" smtClean="0"/>
              <a:t>MONTHS_BETWEEN</a:t>
            </a:r>
            <a:r>
              <a:rPr lang="en-US" sz="2400" dirty="0" smtClean="0"/>
              <a:t>(“25-DEC-81’,25-DEC-79’) AS DATE1,           MONTHS_BETWEEN(‘25-DEC-79’,’25-DEC-81’) AS DATE2 FROM DUAL;</a:t>
            </a:r>
          </a:p>
          <a:p>
            <a:pPr marL="0" indent="0">
              <a:buNone/>
            </a:pPr>
            <a:r>
              <a:rPr lang="en-US" sz="2400" i="1" dirty="0" smtClean="0"/>
              <a:t>OUTPUT:</a:t>
            </a:r>
          </a:p>
          <a:p>
            <a:pPr marL="0" indent="0">
              <a:buNone/>
            </a:pPr>
            <a:r>
              <a:rPr lang="en-US" sz="2400" dirty="0" smtClean="0"/>
              <a:t>DATE1     DATE2</a:t>
            </a:r>
          </a:p>
          <a:p>
            <a:pPr marL="0" indent="0">
              <a:buNone/>
            </a:pPr>
            <a:r>
              <a:rPr lang="en-US" sz="2400" dirty="0" smtClean="0"/>
              <a:t>---------      ----------</a:t>
            </a:r>
          </a:p>
          <a:p>
            <a:pPr>
              <a:buAutoNum type="arabicPlain" startAt="24"/>
            </a:pPr>
            <a:r>
              <a:rPr lang="en-US" sz="1800" dirty="0" smtClean="0"/>
              <a:t>              -24</a:t>
            </a:r>
          </a:p>
          <a:p>
            <a:pPr>
              <a:buAutoNum type="arabicPlain" startAt="24"/>
            </a:pPr>
            <a:endParaRPr lang="en-US" sz="1600" dirty="0" smtClean="0">
              <a:ln/>
              <a:solidFill>
                <a:schemeClr val="accent1"/>
              </a:solidFill>
              <a:effectLst>
                <a:outerShdw blurRad="38100" dist="25400" dir="5400000" algn="ctr" rotWithShape="0">
                  <a:srgbClr val="6E747A">
                    <a:alpha val="43000"/>
                  </a:srgbClr>
                </a:outerShdw>
              </a:effectLst>
            </a:endParaRPr>
          </a:p>
          <a:p>
            <a:pPr marL="0" indent="0">
              <a:buNone/>
            </a:pPr>
            <a:r>
              <a:rPr lang="en-US" sz="2800" b="1" dirty="0" smtClean="0">
                <a:ln/>
                <a:solidFill>
                  <a:schemeClr val="accent1"/>
                </a:solidFill>
                <a:effectLst>
                  <a:outerShdw blurRad="38100" dist="25400" dir="5400000" algn="ctr" rotWithShape="0">
                    <a:srgbClr val="6E747A">
                      <a:alpha val="43000"/>
                    </a:srgbClr>
                  </a:outerShdw>
                </a:effectLst>
              </a:rPr>
              <a:t>NEXT_DAY(DATE,DAY)</a:t>
            </a:r>
          </a:p>
          <a:p>
            <a:pPr marL="0" indent="0">
              <a:buNone/>
            </a:pPr>
            <a:r>
              <a:rPr lang="en-US" sz="2000" b="1" dirty="0" smtClean="0"/>
              <a:t>T</a:t>
            </a:r>
            <a:r>
              <a:rPr lang="en-US" sz="2000" dirty="0" smtClean="0"/>
              <a:t>HIS FUNCTION RETURNS THE DATE OF NEXT SPECIFIED DAY OF THE WEEK AFTER THE ‘DATE’.</a:t>
            </a:r>
          </a:p>
          <a:p>
            <a:pPr marL="0" indent="0">
              <a:buNone/>
            </a:pPr>
            <a:r>
              <a:rPr lang="en-US" sz="2000" i="1" dirty="0" smtClean="0"/>
              <a:t>EXAMPLE </a:t>
            </a:r>
          </a:p>
          <a:p>
            <a:pPr marL="0" indent="0">
              <a:buNone/>
            </a:pPr>
            <a:r>
              <a:rPr lang="en-US" sz="2000" dirty="0" smtClean="0"/>
              <a:t>SELECT SYSDATE, NEXT_DAY(SYSDATE,’FRIDAY) FROM DUAL;</a:t>
            </a:r>
          </a:p>
          <a:p>
            <a:pPr marL="0" indent="0">
              <a:buNone/>
            </a:pPr>
            <a:r>
              <a:rPr lang="en-US" sz="2000" i="1" dirty="0" smtClean="0"/>
              <a:t>OUTPUT:</a:t>
            </a:r>
          </a:p>
          <a:p>
            <a:pPr marL="0" indent="0">
              <a:buNone/>
            </a:pPr>
            <a:r>
              <a:rPr lang="en-US" sz="2000" dirty="0" smtClean="0"/>
              <a:t>SYSDATE     </a:t>
            </a:r>
            <a:r>
              <a:rPr lang="en-US" sz="2000" dirty="0" err="1" smtClean="0"/>
              <a:t>NEXT_Day</a:t>
            </a:r>
            <a:endParaRPr lang="en-US" sz="2000" dirty="0" smtClean="0"/>
          </a:p>
          <a:p>
            <a:pPr marL="0" indent="0">
              <a:buNone/>
            </a:pPr>
            <a:r>
              <a:rPr lang="en-US" sz="1700" b="1" dirty="0" smtClean="0"/>
              <a:t>-------------         ---------------</a:t>
            </a:r>
          </a:p>
          <a:p>
            <a:pPr marL="0" indent="0">
              <a:buNone/>
            </a:pPr>
            <a:r>
              <a:rPr lang="en-US" sz="1700" b="1" dirty="0" smtClean="0"/>
              <a:t>03-SEP-13         06-SEP-13</a:t>
            </a:r>
          </a:p>
          <a:p>
            <a:pPr marL="0" indent="0" algn="ctr">
              <a:buNone/>
            </a:pPr>
            <a:endParaRPr lang="en-IN" sz="2000" b="1"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8"/>
          </a:xfrm>
        </p:spPr>
        <p:txBody>
          <a:bodyPr>
            <a:normAutofit fontScale="90000"/>
          </a:bodyPr>
          <a:lstStyle/>
          <a:p>
            <a:endParaRPr lang="en-IN" dirty="0"/>
          </a:p>
        </p:txBody>
      </p:sp>
      <p:sp>
        <p:nvSpPr>
          <p:cNvPr id="3" name="Content Placeholder 2"/>
          <p:cNvSpPr>
            <a:spLocks noGrp="1"/>
          </p:cNvSpPr>
          <p:nvPr>
            <p:ph idx="1"/>
          </p:nvPr>
        </p:nvSpPr>
        <p:spPr>
          <a:xfrm>
            <a:off x="323528" y="188640"/>
            <a:ext cx="8363272" cy="6364560"/>
          </a:xfrm>
        </p:spPr>
        <p:txBody>
          <a:bodyPr>
            <a:normAutofit/>
          </a:bodyPr>
          <a:lstStyle/>
          <a:p>
            <a:r>
              <a:rPr lang="en-US" sz="2600" b="1" dirty="0" smtClean="0">
                <a:ln/>
                <a:solidFill>
                  <a:schemeClr val="accent1"/>
                </a:solidFill>
                <a:effectLst>
                  <a:outerShdw blurRad="38100" dist="25400" dir="5400000" algn="ctr" rotWithShape="0">
                    <a:srgbClr val="6E747A">
                      <a:alpha val="43000"/>
                    </a:srgbClr>
                  </a:outerShdw>
                </a:effectLst>
              </a:rPr>
              <a:t>LAST_DAY(d)</a:t>
            </a:r>
          </a:p>
          <a:p>
            <a:pPr marL="0" indent="0">
              <a:buNone/>
            </a:pPr>
            <a:r>
              <a:rPr lang="en-US" sz="2200" dirty="0" smtClean="0"/>
              <a:t>     </a:t>
            </a:r>
            <a:r>
              <a:rPr lang="en-US" sz="2200" dirty="0"/>
              <a:t>T</a:t>
            </a:r>
            <a:r>
              <a:rPr lang="en-US" sz="2200" dirty="0" smtClean="0"/>
              <a:t>his function returns the date of the last day of the month specified. The result will be a date.</a:t>
            </a:r>
          </a:p>
          <a:p>
            <a:pPr marL="0" indent="0">
              <a:buNone/>
            </a:pPr>
            <a:r>
              <a:rPr lang="en-US" sz="2200" i="1" dirty="0" smtClean="0"/>
              <a:t>Example:</a:t>
            </a:r>
          </a:p>
          <a:p>
            <a:pPr marL="0" indent="0">
              <a:buNone/>
            </a:pPr>
            <a:r>
              <a:rPr lang="en-US" sz="1900" dirty="0" smtClean="0"/>
              <a:t>SELECT SYSDATE, LAST_DAY(SYSDATE) FROM DUAL;</a:t>
            </a:r>
          </a:p>
          <a:p>
            <a:pPr marL="0" indent="0">
              <a:buNone/>
            </a:pPr>
            <a:r>
              <a:rPr lang="en-US" sz="1900" i="1" dirty="0" smtClean="0"/>
              <a:t>OUTPUT:</a:t>
            </a:r>
          </a:p>
          <a:p>
            <a:pPr marL="0" indent="0">
              <a:buNone/>
            </a:pPr>
            <a:r>
              <a:rPr lang="en-US" sz="1900" dirty="0" smtClean="0"/>
              <a:t>SYSDATE       </a:t>
            </a:r>
            <a:r>
              <a:rPr lang="en-US" sz="1900" dirty="0" smtClean="0"/>
              <a:t>LAST_DAY</a:t>
            </a:r>
            <a:endParaRPr lang="en-US" sz="1900" dirty="0" smtClean="0"/>
          </a:p>
          <a:p>
            <a:pPr marL="0" indent="0">
              <a:buNone/>
            </a:pPr>
            <a:r>
              <a:rPr lang="en-US" sz="1900" dirty="0" smtClean="0"/>
              <a:t>------------ ----     -------------------</a:t>
            </a:r>
          </a:p>
          <a:p>
            <a:pPr marL="0" indent="0">
              <a:buNone/>
            </a:pPr>
            <a:r>
              <a:rPr lang="en-US" sz="1900" dirty="0" smtClean="0"/>
              <a:t>03-SEP-13           </a:t>
            </a:r>
            <a:r>
              <a:rPr lang="en-US" sz="1900" dirty="0" smtClean="0"/>
              <a:t>30-SEP-13</a:t>
            </a:r>
          </a:p>
          <a:p>
            <a:pPr marL="0" indent="0">
              <a:buNone/>
            </a:pPr>
            <a:endParaRPr lang="en-US" sz="1900"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scene3d>
              <a:camera prst="orthographicFront"/>
              <a:lightRig rig="threePt" dir="t"/>
            </a:scene3d>
          </a:bodyPr>
          <a:lstStyle/>
          <a:p>
            <a:r>
              <a:rPr lang="en-US" dirty="0" smtClean="0">
                <a:ln/>
                <a:solidFill>
                  <a:schemeClr val="accent1"/>
                </a:solidFill>
                <a:effectLst>
                  <a:outerShdw blurRad="38100" dist="25400" dir="5400000" algn="ctr" rotWithShape="0">
                    <a:srgbClr val="6E747A">
                      <a:alpha val="43000"/>
                    </a:srgbClr>
                  </a:outerShdw>
                </a:effectLst>
              </a:rPr>
              <a:t>AGGREGATE FUNCTIONS.....</a:t>
            </a:r>
          </a:p>
        </p:txBody>
      </p:sp>
      <p:sp>
        <p:nvSpPr>
          <p:cNvPr id="3" name="Content Placeholder 2"/>
          <p:cNvSpPr>
            <a:spLocks noGrp="1"/>
          </p:cNvSpPr>
          <p:nvPr>
            <p:ph idx="1"/>
          </p:nvPr>
        </p:nvSpPr>
        <p:spPr>
          <a:xfrm>
            <a:off x="241935" y="993140"/>
            <a:ext cx="7239000" cy="5456555"/>
          </a:xfrm>
        </p:spPr>
        <p:txBody>
          <a:bodyPr/>
          <a:lstStyle/>
          <a:p>
            <a:pPr>
              <a:buFont typeface="Arial" panose="020B0604020202020204" pitchFamily="34" charset="0"/>
              <a:buChar char="•"/>
            </a:pPr>
            <a:r>
              <a:rPr lang="en-IN" altLang="en-US" sz="2400" dirty="0" smtClean="0">
                <a:ln/>
                <a:solidFill>
                  <a:schemeClr val="accent1"/>
                </a:solidFill>
                <a:effectLst>
                  <a:outerShdw blurRad="38100" dist="25400" dir="5400000" algn="ctr" rotWithShape="0">
                    <a:srgbClr val="6E747A">
                      <a:alpha val="43000"/>
                    </a:srgbClr>
                  </a:outerShdw>
                </a:effectLst>
              </a:rPr>
              <a:t>1</a:t>
            </a:r>
            <a:r>
              <a:rPr lang="en-US" dirty="0" smtClean="0">
                <a:ln/>
                <a:solidFill>
                  <a:schemeClr val="accent1"/>
                </a:solidFill>
                <a:effectLst>
                  <a:outerShdw blurRad="38100" dist="25400" dir="5400000" algn="ctr" rotWithShape="0">
                    <a:srgbClr val="6E747A">
                      <a:alpha val="43000"/>
                    </a:srgbClr>
                  </a:outerShdw>
                </a:effectLst>
              </a:rPr>
              <a:t>.</a:t>
            </a:r>
            <a:r>
              <a:rPr lang="en-US" sz="2400" b="1" u="sng" dirty="0" smtClean="0">
                <a:solidFill>
                  <a:schemeClr val="accent1">
                    <a:lumMod val="75000"/>
                  </a:schemeClr>
                </a:solidFill>
              </a:rPr>
              <a:t>AVG</a:t>
            </a:r>
            <a:r>
              <a:rPr lang="en-US" sz="2400" dirty="0" smtClean="0"/>
              <a:t> :- returns the average value</a:t>
            </a:r>
          </a:p>
          <a:p>
            <a:pPr>
              <a:buNone/>
            </a:pPr>
            <a:r>
              <a:rPr lang="en-US" sz="2400" dirty="0" smtClean="0"/>
              <a:t>		syntax:- Select avg(sal) from emp;</a:t>
            </a:r>
            <a:endParaRPr lang="en-IN" altLang="en-US" sz="2400" dirty="0" smtClean="0"/>
          </a:p>
          <a:p>
            <a:pPr>
              <a:buNone/>
            </a:pPr>
            <a:endParaRPr lang="en-US" sz="2400" dirty="0" smtClean="0"/>
          </a:p>
          <a:p>
            <a:pPr>
              <a:buFont typeface="Arial" panose="020B0604020202020204" pitchFamily="34" charset="0"/>
              <a:buChar char="•"/>
            </a:pPr>
            <a:r>
              <a:rPr lang="en-US" sz="2400" dirty="0" smtClean="0">
                <a:ln/>
                <a:solidFill>
                  <a:schemeClr val="accent1"/>
                </a:solidFill>
                <a:effectLst>
                  <a:outerShdw blurRad="38100" dist="25400" dir="5400000" algn="ctr" rotWithShape="0">
                    <a:srgbClr val="6E747A">
                      <a:alpha val="43000"/>
                    </a:srgbClr>
                  </a:outerShdw>
                </a:effectLst>
              </a:rPr>
              <a:t>2.</a:t>
            </a:r>
            <a:r>
              <a:rPr lang="en-US" sz="2400" b="1" u="sng" dirty="0" smtClean="0">
                <a:solidFill>
                  <a:schemeClr val="accent1">
                    <a:lumMod val="75000"/>
                  </a:schemeClr>
                </a:solidFill>
              </a:rPr>
              <a:t>MIN</a:t>
            </a:r>
            <a:r>
              <a:rPr lang="en-US" sz="2400" dirty="0" smtClean="0"/>
              <a:t> :- return the minimum value of expr.</a:t>
            </a:r>
          </a:p>
          <a:p>
            <a:pPr>
              <a:buNone/>
            </a:pPr>
            <a:r>
              <a:rPr lang="en-US" sz="2400" dirty="0" smtClean="0"/>
              <a:t>		syntax :-select min(sal) from emp;</a:t>
            </a:r>
          </a:p>
          <a:p>
            <a:pPr>
              <a:buNone/>
            </a:pPr>
            <a:endParaRPr lang="en-US" sz="2400" dirty="0" smtClean="0"/>
          </a:p>
          <a:p>
            <a:pPr>
              <a:buFont typeface="Arial" panose="020B0604020202020204" pitchFamily="34" charset="0"/>
              <a:buChar char="•"/>
            </a:pPr>
            <a:r>
              <a:rPr lang="en-US" sz="2400" dirty="0" smtClean="0">
                <a:ln/>
                <a:solidFill>
                  <a:schemeClr val="accent1"/>
                </a:solidFill>
                <a:effectLst>
                  <a:outerShdw blurRad="38100" dist="25400" dir="5400000" algn="ctr" rotWithShape="0">
                    <a:srgbClr val="6E747A">
                      <a:alpha val="43000"/>
                    </a:srgbClr>
                  </a:outerShdw>
                </a:effectLst>
              </a:rPr>
              <a:t>3.</a:t>
            </a:r>
            <a:r>
              <a:rPr lang="en-US" sz="2400" b="1" u="sng" dirty="0" smtClean="0">
                <a:solidFill>
                  <a:schemeClr val="accent1">
                    <a:lumMod val="75000"/>
                  </a:schemeClr>
                </a:solidFill>
              </a:rPr>
              <a:t>COUNT</a:t>
            </a:r>
            <a:r>
              <a:rPr lang="en-US" sz="2400" dirty="0" smtClean="0"/>
              <a:t> :- returns the no. of rows where expr. Is not null</a:t>
            </a:r>
          </a:p>
          <a:p>
            <a:pPr>
              <a:buNone/>
            </a:pPr>
            <a:r>
              <a:rPr lang="en-US" sz="2400" dirty="0" smtClean="0"/>
              <a:t>		syntax:-select count(acct_no) from 			acct_mstr;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Font typeface="Arial" panose="020B0604020202020204" pitchFamily="34" charset="0"/>
              <a:buChar char="•"/>
            </a:pPr>
            <a:r>
              <a:rPr lang="en-US" sz="2400" dirty="0" smtClean="0">
                <a:ln/>
                <a:solidFill>
                  <a:schemeClr val="accent1"/>
                </a:solidFill>
                <a:effectLst>
                  <a:outerShdw blurRad="38100" dist="25400" dir="5400000" algn="ctr" rotWithShape="0">
                    <a:srgbClr val="6E747A">
                      <a:alpha val="43000"/>
                    </a:srgbClr>
                  </a:outerShdw>
                </a:effectLst>
              </a:rPr>
              <a:t>4.</a:t>
            </a:r>
            <a:r>
              <a:rPr lang="en-US" sz="2400" b="1" u="sng" dirty="0" smtClean="0">
                <a:solidFill>
                  <a:schemeClr val="accent1">
                    <a:lumMod val="75000"/>
                  </a:schemeClr>
                </a:solidFill>
              </a:rPr>
              <a:t>COUNT(*) </a:t>
            </a:r>
            <a:r>
              <a:rPr lang="en-US" sz="2400" dirty="0" smtClean="0"/>
              <a:t>:- Returns the no. of rows in a 		table including duplicates and 			those with null.</a:t>
            </a:r>
          </a:p>
          <a:p>
            <a:pPr>
              <a:buNone/>
            </a:pPr>
            <a:r>
              <a:rPr lang="en-US" sz="2400" dirty="0" smtClean="0"/>
              <a:t>		syntax:- select count(*)”no of records” 		from acct_mstr;</a:t>
            </a:r>
          </a:p>
          <a:p>
            <a:pPr>
              <a:buNone/>
            </a:pPr>
            <a:endParaRPr lang="en-US" sz="2400" dirty="0" smtClean="0"/>
          </a:p>
          <a:p>
            <a:pPr>
              <a:buFont typeface="Arial" panose="020B0604020202020204" pitchFamily="34" charset="0"/>
              <a:buChar char="•"/>
            </a:pPr>
            <a:r>
              <a:rPr lang="en-US" sz="2400" dirty="0" smtClean="0">
                <a:ln/>
                <a:solidFill>
                  <a:schemeClr val="accent1"/>
                </a:solidFill>
                <a:effectLst>
                  <a:outerShdw blurRad="38100" dist="25400" dir="5400000" algn="ctr" rotWithShape="0">
                    <a:srgbClr val="6E747A">
                      <a:alpha val="43000"/>
                    </a:srgbClr>
                  </a:outerShdw>
                </a:effectLst>
              </a:rPr>
              <a:t>5.</a:t>
            </a:r>
            <a:r>
              <a:rPr lang="en-US" sz="2400" b="1" u="sng" dirty="0" smtClean="0">
                <a:solidFill>
                  <a:schemeClr val="accent1">
                    <a:lumMod val="75000"/>
                  </a:schemeClr>
                </a:solidFill>
              </a:rPr>
              <a:t>MAX</a:t>
            </a:r>
            <a:r>
              <a:rPr lang="en-US" sz="2400" dirty="0" smtClean="0"/>
              <a:t>:- Returns the </a:t>
            </a:r>
            <a:r>
              <a:rPr lang="en-US" sz="2400" dirty="0" smtClean="0"/>
              <a:t>maximum </a:t>
            </a:r>
            <a:r>
              <a:rPr lang="en-US" sz="2400" dirty="0" smtClean="0"/>
              <a:t>value of expr.</a:t>
            </a:r>
          </a:p>
          <a:p>
            <a:pPr>
              <a:buNone/>
            </a:pPr>
            <a:r>
              <a:rPr lang="en-US" sz="2400" dirty="0" smtClean="0"/>
              <a:t>		syntax:-select max(curbal) from 			acct_mstr;</a:t>
            </a:r>
          </a:p>
          <a:p>
            <a:pPr>
              <a:buNone/>
            </a:pPr>
            <a:endParaRPr lang="en-US" sz="2400" dirty="0" smtClean="0"/>
          </a:p>
          <a:p>
            <a:pPr>
              <a:buFont typeface="Arial" panose="020B0604020202020204" pitchFamily="34" charset="0"/>
              <a:buChar char="•"/>
            </a:pPr>
            <a:r>
              <a:rPr lang="en-US" sz="2400" dirty="0" smtClean="0">
                <a:ln/>
                <a:solidFill>
                  <a:schemeClr val="accent1"/>
                </a:solidFill>
                <a:effectLst>
                  <a:outerShdw blurRad="38100" dist="25400" dir="5400000" algn="ctr" rotWithShape="0">
                    <a:srgbClr val="6E747A">
                      <a:alpha val="43000"/>
                    </a:srgbClr>
                  </a:outerShdw>
                </a:effectLst>
              </a:rPr>
              <a:t>6</a:t>
            </a:r>
            <a:r>
              <a:rPr lang="en-US" sz="2400" dirty="0" smtClean="0"/>
              <a:t>.</a:t>
            </a:r>
            <a:r>
              <a:rPr lang="en-US" sz="2400" b="1" u="sng" dirty="0" smtClean="0">
                <a:solidFill>
                  <a:schemeClr val="accent1">
                    <a:lumMod val="75000"/>
                  </a:schemeClr>
                </a:solidFill>
              </a:rPr>
              <a:t>SUM</a:t>
            </a:r>
            <a:r>
              <a:rPr lang="en-US" sz="2400" dirty="0" smtClean="0"/>
              <a:t>:-Returns the sum of the value of ‘n’</a:t>
            </a:r>
          </a:p>
          <a:p>
            <a:pPr>
              <a:buNone/>
            </a:pPr>
            <a:r>
              <a:rPr lang="en-US" sz="2400" dirty="0" smtClean="0"/>
              <a:t>		syntax:-select sum(curbal) from 	acct_mstr;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n/>
                <a:solidFill>
                  <a:schemeClr val="accent1"/>
                </a:solidFill>
                <a:effectLst>
                  <a:outerShdw blurRad="38100" dist="25400" dir="5400000" algn="ctr" rotWithShape="0">
                    <a:srgbClr val="6E747A">
                      <a:alpha val="43000"/>
                    </a:srgbClr>
                  </a:outerShdw>
                </a:effectLst>
              </a:rPr>
              <a:t>Types of single row functions</a:t>
            </a:r>
          </a:p>
        </p:txBody>
      </p:sp>
      <p:sp>
        <p:nvSpPr>
          <p:cNvPr id="3" name="Content Placeholder 2"/>
          <p:cNvSpPr>
            <a:spLocks noGrp="1"/>
          </p:cNvSpPr>
          <p:nvPr>
            <p:ph idx="1"/>
          </p:nvPr>
        </p:nvSpPr>
        <p:spPr>
          <a:xfrm>
            <a:off x="457200" y="412750"/>
            <a:ext cx="8229600" cy="4953000"/>
          </a:xfrm>
        </p:spPr>
        <p:txBody>
          <a:bodyPr>
            <a:normAutofit/>
          </a:bodyPr>
          <a:lstStyle/>
          <a:p>
            <a:pPr marL="0" indent="0">
              <a:buNone/>
            </a:pPr>
            <a:endParaRPr lang="en-US" dirty="0" smtClean="0"/>
          </a:p>
          <a:p>
            <a:r>
              <a:rPr lang="en-US" sz="2800" dirty="0" smtClean="0"/>
              <a:t>Character functions</a:t>
            </a:r>
          </a:p>
          <a:p>
            <a:r>
              <a:rPr lang="en-US" sz="2800" dirty="0" smtClean="0"/>
              <a:t>Number </a:t>
            </a:r>
            <a:r>
              <a:rPr lang="en-US" sz="2800" dirty="0" smtClean="0"/>
              <a:t>functions/arithmetic </a:t>
            </a:r>
            <a:r>
              <a:rPr lang="en-US" sz="2800" dirty="0" smtClean="0"/>
              <a:t>functions</a:t>
            </a:r>
          </a:p>
          <a:p>
            <a:r>
              <a:rPr lang="en-US" sz="2800" dirty="0" smtClean="0"/>
              <a:t>Date functions</a:t>
            </a:r>
          </a:p>
          <a:p>
            <a:r>
              <a:rPr lang="en-US" sz="2800" dirty="0" smtClean="0"/>
              <a:t>C</a:t>
            </a:r>
            <a:r>
              <a:rPr lang="en-US" sz="2800" dirty="0" smtClean="0"/>
              <a:t>onversion </a:t>
            </a:r>
            <a:r>
              <a:rPr lang="en-US" sz="2800" dirty="0" smtClean="0"/>
              <a:t>functions</a:t>
            </a:r>
          </a:p>
          <a:p>
            <a:r>
              <a:rPr lang="en-US" sz="2800" dirty="0" smtClean="0"/>
              <a:t>General functi</a:t>
            </a:r>
            <a:r>
              <a:rPr lang="en-IN" altLang="en-US" sz="2800" dirty="0" smtClean="0"/>
              <a:t>ons</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239000" cy="1143000"/>
          </a:xfrm>
        </p:spPr>
        <p:txBody>
          <a:bodyPr/>
          <a:lstStyle/>
          <a:p>
            <a:r>
              <a:rPr lang="en-US" u="sng" dirty="0" smtClean="0">
                <a:ln/>
                <a:solidFill>
                  <a:schemeClr val="accent1"/>
                </a:solidFill>
                <a:effectLst>
                  <a:outerShdw blurRad="38100" dist="25400" dir="5400000" algn="ctr" rotWithShape="0">
                    <a:srgbClr val="6E747A">
                      <a:alpha val="43000"/>
                    </a:srgbClr>
                  </a:outerShdw>
                </a:effectLst>
              </a:rPr>
              <a:t>String/character function</a:t>
            </a:r>
          </a:p>
        </p:txBody>
      </p:sp>
      <p:sp>
        <p:nvSpPr>
          <p:cNvPr id="3" name="Content Placeholder 2"/>
          <p:cNvSpPr>
            <a:spLocks noGrp="1"/>
          </p:cNvSpPr>
          <p:nvPr>
            <p:ph idx="1"/>
          </p:nvPr>
        </p:nvSpPr>
        <p:spPr>
          <a:xfrm>
            <a:off x="457200" y="1371600"/>
            <a:ext cx="8166735" cy="4846320"/>
          </a:xfrm>
        </p:spPr>
        <p:txBody>
          <a:bodyPr>
            <a:normAutofit/>
          </a:bodyPr>
          <a:lstStyle/>
          <a:p>
            <a:pPr marL="0" indent="0" algn="l">
              <a:buNone/>
            </a:pPr>
            <a:r>
              <a:rPr lang="en-US" sz="2400" dirty="0" smtClean="0">
                <a:solidFill>
                  <a:schemeClr val="accent1">
                    <a:lumMod val="75000"/>
                  </a:schemeClr>
                </a:solidFill>
              </a:rPr>
              <a:t>1.</a:t>
            </a:r>
            <a:r>
              <a:rPr lang="en-US" sz="2400" b="1" u="sng" dirty="0" smtClean="0">
                <a:solidFill>
                  <a:schemeClr val="accent1">
                    <a:lumMod val="75000"/>
                  </a:schemeClr>
                </a:solidFill>
              </a:rPr>
              <a:t>LOWER</a:t>
            </a:r>
            <a:r>
              <a:rPr lang="en-US" sz="2400" dirty="0" smtClean="0"/>
              <a:t>:- returns char, with all letter </a:t>
            </a:r>
            <a:r>
              <a:rPr lang="en-IN" altLang="en-US" sz="2400" dirty="0" smtClean="0"/>
              <a:t>in </a:t>
            </a:r>
            <a:r>
              <a:rPr lang="en-US" sz="2400" dirty="0" smtClean="0"/>
              <a:t>lowercase</a:t>
            </a:r>
          </a:p>
          <a:p>
            <a:pPr algn="l">
              <a:buNone/>
            </a:pPr>
            <a:r>
              <a:rPr lang="en-US" sz="2400" dirty="0" smtClean="0"/>
              <a:t>	Syntax:-lower(char)</a:t>
            </a:r>
          </a:p>
          <a:p>
            <a:pPr algn="l">
              <a:buNone/>
            </a:pPr>
            <a:r>
              <a:rPr lang="en-US" sz="2400" dirty="0" smtClean="0"/>
              <a:t>    e.g. select lower(‘IVAN 	BAYROSS’)”Lower” from dual;</a:t>
            </a:r>
          </a:p>
          <a:p>
            <a:pPr algn="l">
              <a:buNone/>
            </a:pPr>
            <a:r>
              <a:rPr lang="en-US" sz="2400" dirty="0" smtClean="0"/>
              <a:t>		Output=ivan  bayross</a:t>
            </a:r>
          </a:p>
          <a:p>
            <a:pPr algn="l">
              <a:buNone/>
            </a:pPr>
            <a:r>
              <a:rPr lang="en-US" sz="2400" dirty="0" smtClean="0">
                <a:solidFill>
                  <a:schemeClr val="accent1">
                    <a:lumMod val="75000"/>
                  </a:schemeClr>
                </a:solidFill>
              </a:rPr>
              <a:t>2</a:t>
            </a:r>
            <a:r>
              <a:rPr lang="en-US" sz="2400" b="1" u="sng" dirty="0" smtClean="0">
                <a:solidFill>
                  <a:schemeClr val="accent1">
                    <a:lumMod val="75000"/>
                  </a:schemeClr>
                </a:solidFill>
              </a:rPr>
              <a:t>.INITCAP</a:t>
            </a:r>
            <a:r>
              <a:rPr lang="en-US" sz="2400" dirty="0" smtClean="0"/>
              <a:t>:- returns a string with the first letter of each word in upper case.</a:t>
            </a:r>
          </a:p>
          <a:p>
            <a:pPr algn="l">
              <a:buNone/>
            </a:pPr>
            <a:r>
              <a:rPr lang="en-US" sz="2400" dirty="0" smtClean="0"/>
              <a:t>		Syntax:- initcap(char)</a:t>
            </a:r>
          </a:p>
          <a:p>
            <a:pPr algn="l">
              <a:buNone/>
            </a:pPr>
            <a:r>
              <a:rPr lang="en-US" sz="2400" dirty="0" smtClean="0"/>
              <a:t>	e.g. select initcap(‘IVAN BAYROSS’)    from dual;</a:t>
            </a:r>
          </a:p>
          <a:p>
            <a:pPr algn="l">
              <a:buNone/>
            </a:pPr>
            <a:r>
              <a:rPr lang="en-US" sz="2400" dirty="0" smtClean="0"/>
              <a:t>		Output=Ivan Bayross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17560" cy="6075045"/>
          </a:xfrm>
        </p:spPr>
        <p:txBody>
          <a:bodyPr>
            <a:normAutofit/>
          </a:bodyPr>
          <a:lstStyle/>
          <a:p>
            <a:pPr marL="0" indent="0">
              <a:buNone/>
            </a:pPr>
            <a:r>
              <a:rPr lang="en-US" sz="2400" b="1" u="sng" dirty="0" smtClean="0">
                <a:solidFill>
                  <a:schemeClr val="accent1">
                    <a:lumMod val="75000"/>
                  </a:schemeClr>
                </a:solidFill>
              </a:rPr>
              <a:t>3.UPPER</a:t>
            </a:r>
            <a:r>
              <a:rPr lang="en-US" sz="2400" dirty="0" smtClean="0"/>
              <a:t>:- returns char, with all letters in uppercase.</a:t>
            </a:r>
          </a:p>
          <a:p>
            <a:pPr>
              <a:buNone/>
            </a:pPr>
            <a:r>
              <a:rPr lang="en-US" sz="2400" dirty="0" smtClean="0"/>
              <a:t>		syntax:- upper(char)</a:t>
            </a:r>
          </a:p>
          <a:p>
            <a:pPr>
              <a:buNone/>
            </a:pPr>
            <a:r>
              <a:rPr lang="en-US" sz="2400" dirty="0" smtClean="0"/>
              <a:t>	e.g. select upper(‘ivan 	bayross’)”capitalized” from dual;</a:t>
            </a:r>
          </a:p>
          <a:p>
            <a:pPr>
              <a:buNone/>
            </a:pPr>
            <a:r>
              <a:rPr lang="en-US" sz="2400" dirty="0" smtClean="0"/>
              <a:t>		Output= IVAN BAYROSS</a:t>
            </a:r>
          </a:p>
          <a:p>
            <a:pPr>
              <a:buNone/>
            </a:pPr>
            <a:endParaRPr lang="en-US" sz="2400" dirty="0" smtClean="0"/>
          </a:p>
          <a:p>
            <a:pPr>
              <a:buNone/>
            </a:pPr>
            <a:r>
              <a:rPr lang="en-US" sz="2400" b="1" u="sng" dirty="0" smtClean="0">
                <a:solidFill>
                  <a:schemeClr val="accent1">
                    <a:lumMod val="75000"/>
                  </a:schemeClr>
                </a:solidFill>
              </a:rPr>
              <a:t>4.SUBSTR</a:t>
            </a:r>
            <a:r>
              <a:rPr lang="en-US" sz="2400" dirty="0" smtClean="0"/>
              <a:t>:-returns a portion of characters beginning at character m, and going up to character n. if n is omitted the result returned is up to the last character in the string. The first position of char is 1.</a:t>
            </a:r>
          </a:p>
          <a:p>
            <a:pPr lvl="2">
              <a:buNone/>
            </a:pPr>
            <a:r>
              <a:rPr lang="en-US" sz="2400" dirty="0" smtClean="0"/>
              <a:t>Syntax:- substr(&lt;string&gt;,&lt;start_position&gt;,[&lt;length&gt;</a:t>
            </a:r>
          </a:p>
          <a:p>
            <a:pPr marL="0" indent="0">
              <a:buNone/>
            </a:pPr>
            <a:r>
              <a:rPr lang="en-US" sz="2400" dirty="0" smtClean="0">
                <a:sym typeface="+mn-ea"/>
              </a:rPr>
              <a:t>   Length is the number of character is extract.</a:t>
            </a:r>
            <a:endParaRPr lang="en-US" sz="2400" dirty="0" smtClean="0"/>
          </a:p>
          <a:p>
            <a:pPr>
              <a:buNone/>
            </a:pPr>
            <a:r>
              <a:rPr lang="en-US" sz="2400" dirty="0" smtClean="0">
                <a:sym typeface="+mn-ea"/>
              </a:rPr>
              <a:t>	e.g. select </a:t>
            </a:r>
            <a:r>
              <a:rPr lang="en-US" sz="2400" dirty="0" err="1" smtClean="0">
                <a:sym typeface="+mn-ea"/>
              </a:rPr>
              <a:t>substr</a:t>
            </a:r>
            <a:r>
              <a:rPr lang="en-US" sz="2400" dirty="0" smtClean="0">
                <a:sym typeface="+mn-ea"/>
              </a:rPr>
              <a:t>(“secure”,</a:t>
            </a:r>
            <a:r>
              <a:rPr lang="en-US" sz="2400" dirty="0" smtClean="0">
                <a:sym typeface="+mn-ea"/>
              </a:rPr>
              <a:t>3,4) 	”Substring” from dual;</a:t>
            </a:r>
            <a:endParaRPr lang="en-US" sz="2400" dirty="0" smtClean="0"/>
          </a:p>
          <a:p>
            <a:pPr>
              <a:buNone/>
            </a:pPr>
            <a:r>
              <a:rPr lang="en-US" sz="2400" dirty="0" smtClean="0">
                <a:sym typeface="+mn-ea"/>
              </a:rPr>
              <a:t>		Output= </a:t>
            </a:r>
            <a:r>
              <a:rPr lang="en-US" sz="2400" dirty="0" smtClean="0">
                <a:sym typeface="+mn-ea"/>
              </a:rPr>
              <a:t>cure</a:t>
            </a:r>
            <a:endParaRPr lang="en-US" sz="2400" dirty="0" smtClean="0"/>
          </a:p>
          <a:p>
            <a:pPr>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855" y="391160"/>
            <a:ext cx="8657590" cy="6075045"/>
          </a:xfrm>
        </p:spPr>
        <p:txBody>
          <a:bodyPr>
            <a:normAutofit/>
          </a:bodyPr>
          <a:lstStyle/>
          <a:p>
            <a:pPr marL="0" indent="0">
              <a:buNone/>
            </a:pPr>
            <a:endParaRPr lang="en-US" sz="2400" dirty="0" smtClean="0"/>
          </a:p>
          <a:p>
            <a:pPr marL="0" indent="0">
              <a:buNone/>
            </a:pPr>
            <a:r>
              <a:rPr lang="en-IN" altLang="en-US" sz="2400" b="1" u="sng" dirty="0" smtClean="0">
                <a:solidFill>
                  <a:schemeClr val="accent1">
                    <a:lumMod val="75000"/>
                  </a:schemeClr>
                </a:solidFill>
                <a:sym typeface="+mn-ea"/>
              </a:rPr>
              <a:t>5.</a:t>
            </a:r>
            <a:r>
              <a:rPr lang="en-US" sz="2400" b="1" u="sng" dirty="0" smtClean="0">
                <a:solidFill>
                  <a:schemeClr val="accent1">
                    <a:lumMod val="75000"/>
                  </a:schemeClr>
                </a:solidFill>
                <a:sym typeface="+mn-ea"/>
              </a:rPr>
              <a:t> LENGTH</a:t>
            </a:r>
            <a:r>
              <a:rPr lang="en-US" sz="2400" dirty="0" smtClean="0">
                <a:sym typeface="+mn-ea"/>
              </a:rPr>
              <a:t>:- returns a length of a word.</a:t>
            </a:r>
            <a:endParaRPr lang="en-US" sz="2400" dirty="0" smtClean="0"/>
          </a:p>
          <a:p>
            <a:pPr>
              <a:buNone/>
            </a:pPr>
            <a:r>
              <a:rPr lang="en-US" sz="2400" dirty="0" smtClean="0">
                <a:sym typeface="+mn-ea"/>
              </a:rPr>
              <a:t>      Syntax:- length(word)</a:t>
            </a:r>
            <a:endParaRPr lang="en-US" sz="2400" dirty="0" smtClean="0"/>
          </a:p>
          <a:p>
            <a:pPr>
              <a:buNone/>
            </a:pPr>
            <a:r>
              <a:rPr lang="en-US" sz="2400" dirty="0" smtClean="0">
                <a:sym typeface="+mn-ea"/>
              </a:rPr>
              <a:t>	e.g. select length(‘sharanam’) “length” from dual;</a:t>
            </a:r>
            <a:endParaRPr lang="en-US" sz="2400" dirty="0" smtClean="0"/>
          </a:p>
          <a:p>
            <a:pPr>
              <a:buNone/>
            </a:pPr>
            <a:r>
              <a:rPr lang="en-US" sz="2400" dirty="0" smtClean="0">
                <a:sym typeface="+mn-ea"/>
              </a:rPr>
              <a:t>		Output= 8</a:t>
            </a:r>
          </a:p>
          <a:p>
            <a:pPr>
              <a:buNone/>
            </a:pPr>
            <a:endParaRPr lang="en-US" sz="2400" dirty="0" smtClean="0">
              <a:sym typeface="+mn-ea"/>
            </a:endParaRPr>
          </a:p>
          <a:p>
            <a:pPr>
              <a:buNone/>
            </a:pPr>
            <a:r>
              <a:rPr lang="en-IN" altLang="en-US" sz="2400" b="1" u="sng" dirty="0" smtClean="0">
                <a:solidFill>
                  <a:schemeClr val="accent1">
                    <a:lumMod val="75000"/>
                  </a:schemeClr>
                </a:solidFill>
                <a:sym typeface="+mn-ea"/>
              </a:rPr>
              <a:t>6</a:t>
            </a:r>
            <a:r>
              <a:rPr lang="en-US" sz="2400" b="1" u="sng" dirty="0" smtClean="0">
                <a:solidFill>
                  <a:schemeClr val="accent1">
                    <a:lumMod val="75000"/>
                  </a:schemeClr>
                </a:solidFill>
                <a:sym typeface="+mn-ea"/>
              </a:rPr>
              <a:t>.LTRIM</a:t>
            </a:r>
            <a:r>
              <a:rPr lang="en-US" sz="2400" dirty="0" smtClean="0">
                <a:sym typeface="+mn-ea"/>
              </a:rPr>
              <a:t>:- returns characters from the left of char with initial characters removed upto the first character not in set.</a:t>
            </a:r>
            <a:endParaRPr lang="en-US" sz="2400" dirty="0" smtClean="0"/>
          </a:p>
          <a:p>
            <a:pPr>
              <a:buNone/>
            </a:pPr>
            <a:r>
              <a:rPr lang="en-US" sz="2400" dirty="0" smtClean="0">
                <a:sym typeface="+mn-ea"/>
              </a:rPr>
              <a:t>		Syntax:-ltrim(char[,set])</a:t>
            </a:r>
            <a:endParaRPr lang="en-US" sz="2400" dirty="0" smtClean="0"/>
          </a:p>
          <a:p>
            <a:pPr>
              <a:buNone/>
            </a:pPr>
            <a:r>
              <a:rPr lang="en-US" sz="2400" dirty="0" smtClean="0">
                <a:sym typeface="+mn-ea"/>
              </a:rPr>
              <a:t>e.g. select ltrim(‘nisha’,’n’)”ltrim” from dual;</a:t>
            </a:r>
            <a:endParaRPr lang="en-US" sz="2400" dirty="0" smtClean="0"/>
          </a:p>
          <a:p>
            <a:pPr>
              <a:buNone/>
            </a:pPr>
            <a:r>
              <a:rPr lang="en-US" sz="2400" dirty="0" smtClean="0">
                <a:sym typeface="+mn-ea"/>
              </a:rPr>
              <a:t>		Output= isha</a:t>
            </a:r>
            <a:endParaRPr lang="en-US" sz="2400" dirty="0" smtClean="0"/>
          </a:p>
          <a:p>
            <a:pPr>
              <a:buNone/>
            </a:pPr>
            <a:endParaRPr lang="en-US" sz="2400" dirty="0"/>
          </a:p>
          <a:p>
            <a:pPr>
              <a:buNone/>
            </a:pP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495" y="76200"/>
            <a:ext cx="8193405" cy="6147435"/>
          </a:xfrm>
        </p:spPr>
        <p:txBody>
          <a:bodyPr>
            <a:normAutofit fontScale="97500" lnSpcReduction="10000"/>
          </a:bodyPr>
          <a:lstStyle/>
          <a:p>
            <a:pPr marL="0" indent="0">
              <a:buNone/>
            </a:pPr>
            <a:endParaRPr lang="en-US" sz="2400" dirty="0" smtClean="0"/>
          </a:p>
          <a:p>
            <a:pPr>
              <a:buNone/>
            </a:pPr>
            <a:r>
              <a:rPr lang="en-IN" altLang="en-US" sz="2400" b="1" u="sng" dirty="0" smtClean="0">
                <a:solidFill>
                  <a:schemeClr val="accent1">
                    <a:lumMod val="75000"/>
                  </a:schemeClr>
                </a:solidFill>
              </a:rPr>
              <a:t>7</a:t>
            </a:r>
            <a:r>
              <a:rPr lang="en-US" sz="2400" b="1" u="sng" dirty="0" smtClean="0">
                <a:solidFill>
                  <a:schemeClr val="accent1">
                    <a:lumMod val="75000"/>
                  </a:schemeClr>
                </a:solidFill>
              </a:rPr>
              <a:t>. RTRIM</a:t>
            </a:r>
            <a:r>
              <a:rPr lang="en-US" sz="2400" dirty="0" smtClean="0"/>
              <a:t>:- returns char, with final characters removed after the last character not in set. ‘set’ is optional, it defaults to spaces.</a:t>
            </a:r>
          </a:p>
          <a:p>
            <a:pPr>
              <a:buNone/>
            </a:pPr>
            <a:r>
              <a:rPr lang="en-US" sz="2400" dirty="0" smtClean="0"/>
              <a:t>		Syntax:- rtim(char[,set])</a:t>
            </a:r>
          </a:p>
          <a:p>
            <a:pPr>
              <a:buNone/>
            </a:pPr>
            <a:r>
              <a:rPr lang="en-US" sz="2400" dirty="0" smtClean="0"/>
              <a:t>		e.g. select rtrim(‘sunila’,’a’)”rtrim” from dual;</a:t>
            </a:r>
          </a:p>
          <a:p>
            <a:pPr>
              <a:buNone/>
            </a:pPr>
            <a:r>
              <a:rPr lang="en-US" sz="2400" dirty="0" smtClean="0"/>
              <a:t>		Output= sunil</a:t>
            </a:r>
          </a:p>
          <a:p>
            <a:pPr>
              <a:buNone/>
            </a:pPr>
            <a:r>
              <a:rPr lang="en-IN" altLang="en-US" sz="2400" b="1" u="sng" dirty="0" smtClean="0">
                <a:solidFill>
                  <a:schemeClr val="accent1">
                    <a:lumMod val="75000"/>
                  </a:schemeClr>
                </a:solidFill>
                <a:sym typeface="+mn-ea"/>
              </a:rPr>
              <a:t>8</a:t>
            </a:r>
            <a:r>
              <a:rPr lang="en-US" sz="2400" b="1" u="sng" dirty="0" smtClean="0">
                <a:solidFill>
                  <a:schemeClr val="accent1">
                    <a:lumMod val="75000"/>
                  </a:schemeClr>
                </a:solidFill>
                <a:sym typeface="+mn-ea"/>
              </a:rPr>
              <a:t>. TRIM</a:t>
            </a:r>
            <a:r>
              <a:rPr lang="en-US" sz="2400" dirty="0" smtClean="0">
                <a:sym typeface="+mn-ea"/>
              </a:rPr>
              <a:t>:- remove all specified character either from beginning or the ending of a string.</a:t>
            </a:r>
            <a:endParaRPr lang="en-US" sz="2400" dirty="0" smtClean="0"/>
          </a:p>
          <a:p>
            <a:pPr>
              <a:buNone/>
            </a:pPr>
            <a:r>
              <a:rPr lang="en-US" sz="2400" dirty="0" smtClean="0">
                <a:sym typeface="+mn-ea"/>
              </a:rPr>
              <a:t>	Syntax:- 	trim([leading|trailing|both[&lt;trim_character&gt; from]]&lt;string&gt;)</a:t>
            </a:r>
            <a:endParaRPr lang="en-US" sz="2400" dirty="0" smtClean="0"/>
          </a:p>
          <a:p>
            <a:pPr>
              <a:buNone/>
            </a:pPr>
            <a:r>
              <a:rPr lang="en-US" sz="2400" dirty="0" smtClean="0">
                <a:sym typeface="+mn-ea"/>
              </a:rPr>
              <a:t>	</a:t>
            </a:r>
            <a:r>
              <a:rPr lang="en-US" sz="2400" dirty="0" smtClean="0">
                <a:ln/>
                <a:solidFill>
                  <a:schemeClr val="tx1"/>
                </a:solidFill>
                <a:effectLst/>
                <a:sym typeface="+mn-ea"/>
              </a:rPr>
              <a:t>e.g. select trim(leading ‘x’ from ‘xxxhanselxxx’)”remove prefixes” from dual;</a:t>
            </a:r>
          </a:p>
          <a:p>
            <a:pPr>
              <a:buNone/>
            </a:pPr>
            <a:r>
              <a:rPr lang="en-US" sz="2400" dirty="0" smtClean="0">
                <a:sym typeface="+mn-ea"/>
              </a:rPr>
              <a:t>		Output= hanselxxx</a:t>
            </a:r>
            <a:endParaRPr lang="en-US" sz="2400" dirty="0" smtClean="0"/>
          </a:p>
          <a:p>
            <a:pPr>
              <a:buNone/>
            </a:pPr>
            <a:r>
              <a:rPr lang="en-US" sz="2400" dirty="0" smtClean="0">
                <a:sym typeface="+mn-ea"/>
              </a:rPr>
              <a:t>	</a:t>
            </a:r>
            <a:r>
              <a:rPr lang="en-US" sz="2400" dirty="0" smtClean="0">
                <a:ln/>
                <a:solidFill>
                  <a:schemeClr val="tx1"/>
                </a:solidFill>
                <a:effectLst/>
                <a:sym typeface="+mn-ea"/>
              </a:rPr>
              <a:t>e.g. select trim(both ‘x’ from ‘xxxhanselxxx’) from dual;</a:t>
            </a:r>
          </a:p>
          <a:p>
            <a:pPr>
              <a:buNone/>
            </a:pPr>
            <a:r>
              <a:rPr lang="en-US" sz="2400" dirty="0" smtClean="0">
                <a:sym typeface="+mn-ea"/>
              </a:rPr>
              <a:t>		Output=hansel</a:t>
            </a:r>
            <a:endParaRPr lang="en-US" sz="2400" dirty="0"/>
          </a:p>
          <a:p>
            <a:pPr>
              <a:buNone/>
            </a:pPr>
            <a:endParaRPr lang="en-US" sz="2400" dirty="0" smtClean="0"/>
          </a:p>
          <a:p>
            <a:pPr>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marL="0" indent="0">
              <a:buNone/>
            </a:pPr>
            <a:r>
              <a:rPr lang="en-IN" altLang="en-US" sz="2400" b="1" u="sng" dirty="0" smtClean="0">
                <a:solidFill>
                  <a:schemeClr val="accent1">
                    <a:lumMod val="75000"/>
                  </a:schemeClr>
                </a:solidFill>
              </a:rPr>
              <a:t>9</a:t>
            </a:r>
            <a:r>
              <a:rPr lang="en-US" sz="2400" b="1" u="sng" dirty="0" smtClean="0">
                <a:solidFill>
                  <a:schemeClr val="accent1">
                    <a:lumMod val="75000"/>
                  </a:schemeClr>
                </a:solidFill>
              </a:rPr>
              <a:t>.LPAD</a:t>
            </a:r>
            <a:r>
              <a:rPr lang="en-US" sz="2400" dirty="0" smtClean="0"/>
              <a:t>:- returns char1, </a:t>
            </a:r>
            <a:r>
              <a:rPr lang="en-US" sz="2400" dirty="0" smtClean="0"/>
              <a:t>left-padded </a:t>
            </a:r>
            <a:r>
              <a:rPr lang="en-US" sz="2400" dirty="0" smtClean="0"/>
              <a:t>to length n with the sequence of character specified in char2. </a:t>
            </a:r>
          </a:p>
          <a:p>
            <a:pPr>
              <a:buNone/>
            </a:pPr>
            <a:r>
              <a:rPr lang="en-US" sz="2400" dirty="0" smtClean="0"/>
              <a:t>		Syntax:- lpad(‘</a:t>
            </a:r>
            <a:r>
              <a:rPr lang="en-US" sz="2400" dirty="0" smtClean="0"/>
              <a:t>char1,n,[char2</a:t>
            </a:r>
            <a:r>
              <a:rPr lang="en-US" sz="2400" dirty="0" smtClean="0"/>
              <a:t>])</a:t>
            </a:r>
          </a:p>
          <a:p>
            <a:pPr>
              <a:buNone/>
            </a:pPr>
            <a:r>
              <a:rPr lang="en-US" sz="2400" dirty="0" smtClean="0"/>
              <a:t>	</a:t>
            </a:r>
            <a:r>
              <a:rPr lang="en-IN" altLang="en-US" sz="2400" dirty="0" smtClean="0"/>
              <a:t>e</a:t>
            </a:r>
            <a:r>
              <a:rPr lang="en-US" sz="2400" dirty="0" smtClean="0"/>
              <a:t>.g. select lpad(‘page1’,10,’*’)”lpad” 	from dual;</a:t>
            </a:r>
          </a:p>
          <a:p>
            <a:pPr>
              <a:buNone/>
            </a:pPr>
            <a:r>
              <a:rPr lang="en-US" sz="2400" dirty="0" smtClean="0"/>
              <a:t>		Output=*****page1</a:t>
            </a:r>
          </a:p>
          <a:p>
            <a:pPr>
              <a:buNone/>
            </a:pPr>
            <a:endParaRPr lang="en-US" sz="2400" b="1" u="sng" dirty="0" smtClean="0">
              <a:solidFill>
                <a:schemeClr val="accent1">
                  <a:lumMod val="75000"/>
                </a:schemeClr>
              </a:solidFill>
            </a:endParaRPr>
          </a:p>
          <a:p>
            <a:pPr>
              <a:buNone/>
            </a:pPr>
            <a:r>
              <a:rPr lang="en-US" sz="2400" b="1" u="sng" dirty="0" smtClean="0">
                <a:solidFill>
                  <a:schemeClr val="accent1">
                    <a:lumMod val="75000"/>
                  </a:schemeClr>
                </a:solidFill>
              </a:rPr>
              <a:t>1</a:t>
            </a:r>
            <a:r>
              <a:rPr lang="en-IN" altLang="en-US" sz="2400" b="1" u="sng" dirty="0" smtClean="0">
                <a:solidFill>
                  <a:schemeClr val="accent1">
                    <a:lumMod val="75000"/>
                  </a:schemeClr>
                </a:solidFill>
              </a:rPr>
              <a:t>0.</a:t>
            </a:r>
            <a:r>
              <a:rPr lang="en-US" sz="2400" b="1" u="sng" dirty="0" smtClean="0">
                <a:solidFill>
                  <a:schemeClr val="accent1">
                    <a:lumMod val="75000"/>
                  </a:schemeClr>
                </a:solidFill>
              </a:rPr>
              <a:t> RPAD</a:t>
            </a:r>
            <a:r>
              <a:rPr lang="en-US" sz="2400" dirty="0" smtClean="0"/>
              <a:t>:- returns char1, right </a:t>
            </a:r>
            <a:r>
              <a:rPr lang="en-US" sz="2400" dirty="0" smtClean="0"/>
              <a:t>padded </a:t>
            </a:r>
            <a:r>
              <a:rPr lang="en-US" sz="2400" dirty="0" smtClean="0"/>
              <a:t>to length n with the character specified in char2.</a:t>
            </a:r>
          </a:p>
          <a:p>
            <a:pPr>
              <a:buNone/>
            </a:pPr>
            <a:r>
              <a:rPr lang="en-US" sz="2400" dirty="0" smtClean="0"/>
              <a:t>		Syntax:- </a:t>
            </a:r>
            <a:r>
              <a:rPr lang="en-US" sz="2400" dirty="0" err="1" smtClean="0"/>
              <a:t>rpad</a:t>
            </a:r>
            <a:r>
              <a:rPr lang="en-US" sz="2400" dirty="0" smtClean="0"/>
              <a:t>(char1,n,[char2</a:t>
            </a:r>
            <a:r>
              <a:rPr lang="en-US" sz="2400" dirty="0" smtClean="0"/>
              <a:t>])</a:t>
            </a:r>
          </a:p>
          <a:p>
            <a:pPr>
              <a:buNone/>
            </a:pPr>
            <a:r>
              <a:rPr lang="en-US" sz="2400" dirty="0" smtClean="0"/>
              <a:t>	e.g. select rpad(ivan,10,’x’)”rpad” from dual;</a:t>
            </a:r>
          </a:p>
          <a:p>
            <a:pPr>
              <a:buNone/>
            </a:pPr>
            <a:r>
              <a:rPr lang="en-US" sz="2400" dirty="0" smtClean="0"/>
              <a:t>		Output=ivanxxxxxx</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ln/>
                <a:solidFill>
                  <a:schemeClr val="accent1"/>
                </a:solidFill>
                <a:effectLst>
                  <a:outerShdw blurRad="38100" dist="25400" dir="5400000" algn="ctr" rotWithShape="0">
                    <a:srgbClr val="6E747A">
                      <a:alpha val="43000"/>
                    </a:srgbClr>
                  </a:outerShdw>
                </a:effectLst>
              </a:rPr>
              <a:t>NUMERIC FUNCTIONS…..</a:t>
            </a:r>
          </a:p>
        </p:txBody>
      </p:sp>
      <p:sp>
        <p:nvSpPr>
          <p:cNvPr id="3" name="Content Placeholder 2"/>
          <p:cNvSpPr>
            <a:spLocks noGrp="1"/>
          </p:cNvSpPr>
          <p:nvPr>
            <p:ph idx="1"/>
          </p:nvPr>
        </p:nvSpPr>
        <p:spPr>
          <a:xfrm>
            <a:off x="457200" y="1371600"/>
            <a:ext cx="8180705" cy="4846320"/>
          </a:xfrm>
        </p:spPr>
        <p:txBody>
          <a:bodyPr>
            <a:normAutofit/>
          </a:bodyPr>
          <a:lstStyle/>
          <a:p>
            <a:pPr>
              <a:buFont typeface="Arial" panose="020B0604020202020204" pitchFamily="34" charset="0"/>
              <a:buChar char="•"/>
            </a:pPr>
            <a:r>
              <a:rPr lang="en-US" sz="2400" dirty="0" smtClean="0">
                <a:ln/>
                <a:solidFill>
                  <a:schemeClr val="accent1"/>
                </a:solidFill>
                <a:effectLst>
                  <a:outerShdw blurRad="38100" dist="25400" dir="5400000" algn="ctr" rotWithShape="0">
                    <a:srgbClr val="6E747A">
                      <a:alpha val="43000"/>
                    </a:srgbClr>
                  </a:outerShdw>
                </a:effectLst>
              </a:rPr>
              <a:t>1. </a:t>
            </a:r>
            <a:r>
              <a:rPr lang="en-US" sz="2400" b="1" u="sng" dirty="0" smtClean="0">
                <a:ln/>
                <a:solidFill>
                  <a:schemeClr val="accent1"/>
                </a:solidFill>
                <a:effectLst>
                  <a:outerShdw blurRad="38100" dist="25400" dir="5400000" algn="ctr" rotWithShape="0">
                    <a:srgbClr val="6E747A">
                      <a:alpha val="43000"/>
                    </a:srgbClr>
                  </a:outerShdw>
                </a:effectLst>
              </a:rPr>
              <a:t>ABS</a:t>
            </a:r>
            <a:r>
              <a:rPr lang="en-US" sz="2400" dirty="0" smtClean="0">
                <a:ln/>
                <a:solidFill>
                  <a:schemeClr val="accent1"/>
                </a:solidFill>
                <a:effectLst>
                  <a:outerShdw blurRad="38100" dist="25400" dir="5400000" algn="ctr" rotWithShape="0">
                    <a:srgbClr val="6E747A">
                      <a:alpha val="43000"/>
                    </a:srgbClr>
                  </a:outerShdw>
                </a:effectLst>
              </a:rPr>
              <a:t>:</a:t>
            </a:r>
            <a:r>
              <a:rPr lang="en-US" sz="2400" dirty="0" smtClean="0"/>
              <a:t>- returns the absolute value of ‘n’.</a:t>
            </a:r>
          </a:p>
          <a:p>
            <a:pPr>
              <a:buNone/>
            </a:pPr>
            <a:r>
              <a:rPr lang="en-US" sz="2400" dirty="0" smtClean="0"/>
              <a:t>		syntax:- ABS(-15)</a:t>
            </a:r>
          </a:p>
          <a:p>
            <a:pPr>
              <a:buNone/>
            </a:pPr>
            <a:r>
              <a:rPr lang="en-US" sz="2400" dirty="0" smtClean="0"/>
              <a:t>	e.g. Select ABS(-15) “absolute” from dual</a:t>
            </a:r>
            <a:r>
              <a:rPr lang="en-US" sz="2400" dirty="0" smtClean="0"/>
              <a:t>;</a:t>
            </a:r>
          </a:p>
          <a:p>
            <a:pPr>
              <a:buNone/>
            </a:pPr>
            <a:r>
              <a:rPr lang="en-US" sz="2400" dirty="0"/>
              <a:t> </a:t>
            </a:r>
            <a:r>
              <a:rPr lang="en-US" sz="2400" dirty="0" smtClean="0"/>
              <a:t>   Output: 15</a:t>
            </a:r>
            <a:endParaRPr lang="en-US" sz="2400" dirty="0" smtClean="0"/>
          </a:p>
          <a:p>
            <a:pPr>
              <a:buNone/>
            </a:pPr>
            <a:endParaRPr lang="en-US" sz="2400" dirty="0" smtClean="0"/>
          </a:p>
          <a:p>
            <a:pPr>
              <a:buFont typeface="Arial" panose="020B0604020202020204" pitchFamily="34" charset="0"/>
              <a:buChar char="•"/>
            </a:pPr>
            <a:r>
              <a:rPr lang="en-US" sz="2400" dirty="0" smtClean="0">
                <a:ln/>
                <a:solidFill>
                  <a:schemeClr val="accent1"/>
                </a:solidFill>
                <a:effectLst>
                  <a:outerShdw blurRad="38100" dist="25400" dir="5400000" algn="ctr" rotWithShape="0">
                    <a:srgbClr val="6E747A">
                      <a:alpha val="43000"/>
                    </a:srgbClr>
                  </a:outerShdw>
                </a:effectLst>
              </a:rPr>
              <a:t>2.</a:t>
            </a:r>
            <a:r>
              <a:rPr lang="en-US" sz="2400" b="1" u="sng" dirty="0" smtClean="0">
                <a:ln/>
                <a:solidFill>
                  <a:schemeClr val="accent1"/>
                </a:solidFill>
                <a:effectLst>
                  <a:outerShdw blurRad="38100" dist="25400" dir="5400000" algn="ctr" rotWithShape="0">
                    <a:srgbClr val="6E747A">
                      <a:alpha val="43000"/>
                    </a:srgbClr>
                  </a:outerShdw>
                </a:effectLst>
              </a:rPr>
              <a:t>POWER</a:t>
            </a:r>
            <a:r>
              <a:rPr lang="en-US" sz="2400" dirty="0" smtClean="0"/>
              <a:t>:- returns m raised to the nth power. n must be an integer else an error is 	returned.</a:t>
            </a:r>
          </a:p>
          <a:p>
            <a:pPr>
              <a:buNone/>
            </a:pPr>
            <a:r>
              <a:rPr lang="en-US" sz="2400" dirty="0" smtClean="0"/>
              <a:t>		syntax:-power(m,n)</a:t>
            </a:r>
          </a:p>
          <a:p>
            <a:pPr>
              <a:buNone/>
            </a:pPr>
            <a:r>
              <a:rPr lang="en-US" sz="2400" dirty="0" smtClean="0"/>
              <a:t>	e.g. Select power(3,2)”raised” from 	dual</a:t>
            </a:r>
            <a:r>
              <a:rPr lang="en-US" sz="2400" dirty="0" smtClean="0"/>
              <a:t>;</a:t>
            </a:r>
          </a:p>
          <a:p>
            <a:pPr>
              <a:buNone/>
            </a:pPr>
            <a:r>
              <a:rPr lang="en-US" sz="2400" dirty="0"/>
              <a:t> </a:t>
            </a:r>
            <a:r>
              <a:rPr lang="en-US" sz="2400" dirty="0" smtClean="0"/>
              <a:t>    Output : 9</a:t>
            </a: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389</TotalTime>
  <Words>1094</Words>
  <Application>Microsoft Office PowerPoint</Application>
  <PresentationFormat>On-screen Show (4:3)</PresentationFormat>
  <Paragraphs>239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SimSun</vt:lpstr>
      <vt:lpstr>Arial</vt:lpstr>
      <vt:lpstr>Calibri</vt:lpstr>
      <vt:lpstr>Cordia New</vt:lpstr>
      <vt:lpstr>1_Blue Waves</vt:lpstr>
      <vt:lpstr>PowerPoint Presentation</vt:lpstr>
      <vt:lpstr>TYPES OF FUNCTION</vt:lpstr>
      <vt:lpstr>Types of single row functions</vt:lpstr>
      <vt:lpstr>String/character function</vt:lpstr>
      <vt:lpstr>PowerPoint Presentation</vt:lpstr>
      <vt:lpstr>PowerPoint Presentation</vt:lpstr>
      <vt:lpstr>PowerPoint Presentation</vt:lpstr>
      <vt:lpstr>PowerPoint Presentation</vt:lpstr>
      <vt:lpstr>NUMERIC FUNCTIONS…..</vt:lpstr>
      <vt:lpstr>PowerPoint Presentation</vt:lpstr>
      <vt:lpstr>PowerPoint Presentation</vt:lpstr>
      <vt:lpstr>PowerPoint Presentation</vt:lpstr>
      <vt:lpstr>CONVERSION FUNCTIOSNS</vt:lpstr>
      <vt:lpstr>0</vt:lpstr>
      <vt:lpstr>PowerPoint Presentation</vt:lpstr>
      <vt:lpstr>GENERAL FINCTIONS</vt:lpstr>
      <vt:lpstr>PowerPoint Presentation</vt:lpstr>
      <vt:lpstr>DATE FUNCTIONS</vt:lpstr>
      <vt:lpstr>PowerPoint Presentation</vt:lpstr>
      <vt:lpstr>PowerPoint Presentation</vt:lpstr>
      <vt:lpstr>PowerPoint Presentation</vt:lpstr>
      <vt:lpstr>AGGREGATE FUNCTIONS.....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Manshad, Syed</cp:lastModifiedBy>
  <cp:revision>56</cp:revision>
  <dcterms:created xsi:type="dcterms:W3CDTF">2013-08-31T06:09:00Z</dcterms:created>
  <dcterms:modified xsi:type="dcterms:W3CDTF">2018-02-21T10:47:27Z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