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81" r:id="rId3"/>
    <p:sldId id="283" r:id="rId4"/>
    <p:sldId id="286" r:id="rId5"/>
    <p:sldId id="284" r:id="rId6"/>
    <p:sldId id="285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60"/>
  </p:normalViewPr>
  <p:slideViewPr>
    <p:cSldViewPr>
      <p:cViewPr varScale="1">
        <p:scale>
          <a:sx n="66" d="100"/>
          <a:sy n="66" d="100"/>
        </p:scale>
        <p:origin x="11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D612A-E318-4A21-9C38-10285FC950D3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3B34-4E3B-431E-BA18-13410C905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4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D7C37C3-9EC7-46E5-9E33-2774ACC96AC2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DB5BA33-3F64-4BDF-9E3A-EA7B75BF635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5635" y="2967335"/>
            <a:ext cx="4812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SQL FUNCTIONS</a:t>
            </a:r>
            <a:endParaRPr lang="en-IN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9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84613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3000" b="1" u="sng" dirty="0" smtClean="0">
                <a:solidFill>
                  <a:schemeClr val="accent1">
                    <a:lumMod val="75000"/>
                  </a:schemeClr>
                </a:solidFill>
              </a:rPr>
              <a:t>.COMPOSE</a:t>
            </a:r>
            <a:r>
              <a:rPr lang="en-US" dirty="0" smtClean="0"/>
              <a:t>:- return a unicode string. It can be a char, ncahr, nvchar2, clob or nclob.</a:t>
            </a:r>
            <a:endParaRPr lang="en-US" dirty="0"/>
          </a:p>
          <a:p>
            <a:pPr>
              <a:buNone/>
            </a:pPr>
            <a:r>
              <a:rPr lang="en-US" dirty="0" smtClean="0"/>
              <a:t>		Syntax:-compose(&lt;single&gt;)</a:t>
            </a:r>
          </a:p>
          <a:p>
            <a:pPr>
              <a:buNone/>
            </a:pPr>
            <a:r>
              <a:rPr lang="en-US" dirty="0" smtClean="0"/>
              <a:t>		Below it is a listing of unistring values 	that can be combined with other 	characters in compose function.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unistring value		resulting character</a:t>
            </a:r>
          </a:p>
          <a:p>
            <a:pPr>
              <a:buNone/>
            </a:pPr>
            <a:r>
              <a:rPr lang="en-US" dirty="0" smtClean="0"/>
              <a:t>	UNISTR(‘\0300’)		grave accent(‘)</a:t>
            </a:r>
          </a:p>
          <a:p>
            <a:pPr>
              <a:buNone/>
            </a:pPr>
            <a:r>
              <a:rPr lang="en-US" dirty="0" smtClean="0"/>
              <a:t>	UNISTR(‘\0301’)		acute accent(`)</a:t>
            </a:r>
          </a:p>
          <a:p>
            <a:pPr>
              <a:buNone/>
            </a:pPr>
            <a:r>
              <a:rPr lang="en-US" dirty="0" smtClean="0"/>
              <a:t>	UNISTR(‘\0302’)		circumflex(^)</a:t>
            </a:r>
          </a:p>
          <a:p>
            <a:pPr>
              <a:buNone/>
            </a:pPr>
            <a:r>
              <a:rPr lang="en-US" dirty="0" smtClean="0"/>
              <a:t>	UNISTR(‘\0303’)		tilde(~)</a:t>
            </a:r>
          </a:p>
          <a:p>
            <a:pPr>
              <a:buNone/>
            </a:pPr>
            <a:r>
              <a:rPr lang="en-US" dirty="0" smtClean="0"/>
              <a:t>	UNISTR(‘\0308’) 		umlauted(“)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4008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CASE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sz="2000" dirty="0"/>
              <a:t>SELECT CASE ("</a:t>
            </a:r>
            <a:r>
              <a:rPr lang="en-IN" sz="2000" dirty="0" err="1"/>
              <a:t>column_name</a:t>
            </a:r>
            <a:r>
              <a:rPr lang="en-IN" sz="2000" dirty="0"/>
              <a:t>") </a:t>
            </a:r>
            <a:br>
              <a:rPr lang="en-IN" sz="2000" dirty="0"/>
            </a:br>
            <a:r>
              <a:rPr lang="en-IN" sz="2000" dirty="0"/>
              <a:t>  WHEN "value1" THEN "result1" </a:t>
            </a:r>
            <a:br>
              <a:rPr lang="en-IN" sz="2000" dirty="0"/>
            </a:br>
            <a:r>
              <a:rPr lang="en-IN" sz="2000" dirty="0"/>
              <a:t>  WHEN "value2" THEN "result2" </a:t>
            </a:r>
            <a:br>
              <a:rPr lang="en-IN" sz="2000" dirty="0"/>
            </a:br>
            <a:r>
              <a:rPr lang="en-IN" sz="2000" dirty="0"/>
              <a:t>  ... </a:t>
            </a:r>
            <a:br>
              <a:rPr lang="en-IN" sz="2000" dirty="0"/>
            </a:br>
            <a:r>
              <a:rPr lang="en-IN" sz="2000" dirty="0"/>
              <a:t>  [ELSE "</a:t>
            </a:r>
            <a:r>
              <a:rPr lang="en-IN" sz="2000" dirty="0" err="1"/>
              <a:t>resultN</a:t>
            </a:r>
            <a:r>
              <a:rPr lang="en-IN" sz="2000" dirty="0"/>
              <a:t>"] </a:t>
            </a:r>
            <a:br>
              <a:rPr lang="en-IN" sz="2000" dirty="0"/>
            </a:br>
            <a:r>
              <a:rPr lang="en-IN" sz="2000" dirty="0"/>
              <a:t>  END</a:t>
            </a:r>
            <a:br>
              <a:rPr lang="en-IN" sz="2000" dirty="0"/>
            </a:br>
            <a:r>
              <a:rPr lang="en-IN" sz="2000" dirty="0" smtClean="0"/>
              <a:t>  FROM </a:t>
            </a:r>
            <a:r>
              <a:rPr lang="en-IN" sz="2000" dirty="0"/>
              <a:t>"</a:t>
            </a:r>
            <a:r>
              <a:rPr lang="en-IN" sz="2000" dirty="0" err="1" smtClean="0"/>
              <a:t>table_name</a:t>
            </a:r>
            <a:r>
              <a:rPr lang="en-IN" sz="2000" dirty="0" smtClean="0"/>
              <a:t>“</a:t>
            </a:r>
          </a:p>
          <a:p>
            <a:pPr marL="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02789"/>
              </p:ext>
            </p:extLst>
          </p:nvPr>
        </p:nvGraphicFramePr>
        <p:xfrm>
          <a:off x="1295400" y="3531236"/>
          <a:ext cx="4419600" cy="3021964"/>
        </p:xfrm>
        <a:graphic>
          <a:graphicData uri="http://schemas.openxmlformats.org/drawingml/2006/table">
            <a:tbl>
              <a:tblPr/>
              <a:tblGrid>
                <a:gridCol w="1473200"/>
                <a:gridCol w="1473200"/>
                <a:gridCol w="1473200"/>
              </a:tblGrid>
              <a:tr h="59547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Store_Name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Txn_Date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595471">
                <a:tc>
                  <a:txBody>
                    <a:bodyPr/>
                    <a:lstStyle/>
                    <a:p>
                      <a:r>
                        <a:rPr lang="en-IN"/>
                        <a:t>Los Angeles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Jan-05-1999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5471">
                <a:tc>
                  <a:txBody>
                    <a:bodyPr/>
                    <a:lstStyle/>
                    <a:p>
                      <a:r>
                        <a:rPr lang="en-IN"/>
                        <a:t>San Diego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Jan-07-1999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5471">
                <a:tc>
                  <a:txBody>
                    <a:bodyPr/>
                    <a:lstStyle/>
                    <a:p>
                      <a:r>
                        <a:rPr lang="en-IN"/>
                        <a:t>San Francisco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Jan-08-1999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5471">
                <a:tc>
                  <a:txBody>
                    <a:bodyPr/>
                    <a:lstStyle/>
                    <a:p>
                      <a:r>
                        <a:rPr lang="en-IN"/>
                        <a:t>Boston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Jan-08-1999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4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239000" cy="6303336"/>
          </a:xfrm>
        </p:spPr>
        <p:txBody>
          <a:bodyPr>
            <a:norm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Store_Name</a:t>
            </a:r>
            <a:r>
              <a:rPr lang="en-IN" sz="2000" dirty="0"/>
              <a:t>, CASE </a:t>
            </a:r>
            <a:r>
              <a:rPr lang="en-IN" sz="2000" dirty="0" err="1"/>
              <a:t>Store_Name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 WHEN 'Los Angeles' THEN Sales * 2</a:t>
            </a:r>
            <a:br>
              <a:rPr lang="en-IN" sz="2000" dirty="0"/>
            </a:br>
            <a:r>
              <a:rPr lang="en-IN" sz="2000" dirty="0"/>
              <a:t>  WHEN 'San Diego' THEN Sales * 1.5</a:t>
            </a:r>
            <a:br>
              <a:rPr lang="en-IN" sz="2000" dirty="0"/>
            </a:br>
            <a:r>
              <a:rPr lang="en-IN" sz="2000" dirty="0"/>
              <a:t>  ELSE Sales</a:t>
            </a:r>
            <a:br>
              <a:rPr lang="en-IN" sz="2000" dirty="0"/>
            </a:br>
            <a:r>
              <a:rPr lang="en-IN" sz="2000" dirty="0"/>
              <a:t>  END</a:t>
            </a:r>
            <a:br>
              <a:rPr lang="en-IN" sz="2000" dirty="0"/>
            </a:br>
            <a:r>
              <a:rPr lang="en-IN" sz="2000" dirty="0"/>
              <a:t>"New Sales",</a:t>
            </a:r>
            <a:br>
              <a:rPr lang="en-IN" sz="2000" dirty="0"/>
            </a:br>
            <a:r>
              <a:rPr lang="en-IN" sz="2000" dirty="0" err="1"/>
              <a:t>Txn_Date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Store_Information</a:t>
            </a:r>
            <a:r>
              <a:rPr lang="en-IN" sz="2000" dirty="0" smtClean="0"/>
              <a:t>;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Result:</a:t>
            </a:r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90062"/>
              </p:ext>
            </p:extLst>
          </p:nvPr>
        </p:nvGraphicFramePr>
        <p:xfrm>
          <a:off x="457200" y="4038600"/>
          <a:ext cx="4343400" cy="210312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Store_Name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  New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Txn_Date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Los Angeles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Jan-05-1999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San Diego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Jan-07-1999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San Francisco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Jan-08-1999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Boston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Jan-08-1999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9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9000" cy="1051560"/>
          </a:xfrm>
        </p:spPr>
        <p:txBody>
          <a:bodyPr>
            <a:normAutofit fontScale="90000"/>
          </a:bodyPr>
          <a:lstStyle/>
          <a:p>
            <a:r>
              <a:rPr lang="en-IN" dirty="0"/>
              <a:t>LEAD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239000" cy="5312736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The syntax for the LEAD function in SQL Server (Transact-SQL) is:</a:t>
            </a:r>
            <a:endParaRPr lang="en-US" altLang="en-US" sz="2000" dirty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LEAD ( expression [, offset [, default] ] 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OVER ( [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query_partition_clause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]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order_by_clause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)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Eg</a:t>
            </a:r>
            <a:r>
              <a:rPr lang="en-US" altLang="en-US" sz="2000" dirty="0" smtClean="0">
                <a:latin typeface="Arial" panose="020B0604020202020204" pitchFamily="34" charset="0"/>
              </a:rPr>
              <a:t> :</a:t>
            </a: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SELECT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dept_id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last_name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, salary, LEAD (salary,1) </a:t>
            </a: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           OVER 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(ORDER BY salary) AS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next_highest_salary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en-US" sz="2000" dirty="0" smtClean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FROM employees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rgbClr val="333333"/>
              </a:solidFill>
              <a:latin typeface="Menl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9730"/>
              </p:ext>
            </p:extLst>
          </p:nvPr>
        </p:nvGraphicFramePr>
        <p:xfrm>
          <a:off x="304800" y="3809998"/>
          <a:ext cx="7162800" cy="2362202"/>
        </p:xfrm>
        <a:graphic>
          <a:graphicData uri="http://schemas.openxmlformats.org/drawingml/2006/table">
            <a:tbl>
              <a:tblPr/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636392">
                <a:tc>
                  <a:txBody>
                    <a:bodyPr/>
                    <a:lstStyle/>
                    <a:p>
                      <a:pPr algn="l"/>
                      <a:r>
                        <a:rPr lang="en-IN" b="0" dirty="0" err="1">
                          <a:solidFill>
                            <a:srgbClr val="FFFFFF"/>
                          </a:solidFill>
                          <a:effectLst/>
                        </a:rPr>
                        <a:t>employee_number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first_name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dept_id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4516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12009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Sutherland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Barbara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6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34974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Fred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34516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34987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Erickson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Neil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6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45001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Parker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Sally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34516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75623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Steve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4037736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1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LAG Function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Syntax: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LAG 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( expression [, offset [, default] ] ) OVER ( [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query_partition_clause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]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order_by_clause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)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333333"/>
                </a:solidFill>
                <a:latin typeface="Menlo"/>
              </a:rPr>
              <a:t>Eg</a:t>
            </a: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: SELECT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dept_id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last_name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, salary, LAG (salary,1) OVER (ORDER BY salary) AS </a:t>
            </a:r>
            <a:r>
              <a:rPr lang="en-US" altLang="en-US" sz="2000" dirty="0" err="1">
                <a:solidFill>
                  <a:srgbClr val="333333"/>
                </a:solidFill>
                <a:latin typeface="Menlo"/>
              </a:rPr>
              <a:t>lower_salary</a:t>
            </a:r>
            <a:r>
              <a:rPr lang="en-US" altLang="en-US" sz="2000" dirty="0">
                <a:solidFill>
                  <a:srgbClr val="333333"/>
                </a:solidFill>
                <a:latin typeface="Menlo"/>
              </a:rPr>
              <a:t> FROM employees;</a:t>
            </a:r>
            <a:r>
              <a:rPr lang="en-US" altLang="en-US" sz="800" dirty="0"/>
              <a:t> </a:t>
            </a:r>
            <a:endParaRPr lang="en-US" altLang="en-US" sz="800" dirty="0" smtClean="0"/>
          </a:p>
          <a:p>
            <a:pPr marL="0" indent="0"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altLang="en-US" sz="2000" dirty="0" smtClean="0"/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82949"/>
              </p:ext>
            </p:extLst>
          </p:nvPr>
        </p:nvGraphicFramePr>
        <p:xfrm>
          <a:off x="457200" y="3840480"/>
          <a:ext cx="7239000" cy="1950720"/>
        </p:xfrm>
        <a:graphic>
          <a:graphicData uri="http://schemas.openxmlformats.org/drawingml/2006/table">
            <a:tbl>
              <a:tblPr/>
              <a:tblGrid>
                <a:gridCol w="1809750"/>
                <a:gridCol w="1809750"/>
                <a:gridCol w="1809750"/>
                <a:gridCol w="18097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dept_id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lower_salary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Erickson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999999"/>
                          </a:solidFill>
                          <a:effectLst/>
                        </a:rPr>
                        <a:t>NULL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Sutherland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Parker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57500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Yates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65000</a:t>
                      </a:r>
                    </a:p>
                  </a:txBody>
                  <a:tcPr marL="63500" marR="635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239000" cy="63033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STUFF</a:t>
            </a:r>
            <a:r>
              <a:rPr lang="en-IN" dirty="0" smtClean="0"/>
              <a:t>():</a:t>
            </a:r>
          </a:p>
          <a:p>
            <a:pPr marL="0" indent="0">
              <a:buNone/>
            </a:pPr>
            <a:r>
              <a:rPr lang="en-IN" sz="2000" dirty="0" smtClean="0"/>
              <a:t>Syntax:</a:t>
            </a:r>
          </a:p>
          <a:p>
            <a:pPr marL="0" indent="0">
              <a:buNone/>
            </a:pPr>
            <a:r>
              <a:rPr lang="en-IN" sz="2000" dirty="0"/>
              <a:t>STUFF(</a:t>
            </a:r>
            <a:r>
              <a:rPr lang="en-IN" sz="2000" i="1" dirty="0"/>
              <a:t>string1</a:t>
            </a:r>
            <a:r>
              <a:rPr lang="en-IN" sz="2000" dirty="0"/>
              <a:t>, </a:t>
            </a:r>
            <a:r>
              <a:rPr lang="en-IN" sz="2000" i="1" dirty="0"/>
              <a:t>start</a:t>
            </a:r>
            <a:r>
              <a:rPr lang="en-IN" sz="2000" dirty="0"/>
              <a:t>, </a:t>
            </a:r>
            <a:r>
              <a:rPr lang="en-IN" sz="2000" i="1" dirty="0"/>
              <a:t>length</a:t>
            </a:r>
            <a:r>
              <a:rPr lang="en-IN" sz="2000" dirty="0"/>
              <a:t>, </a:t>
            </a:r>
            <a:r>
              <a:rPr lang="en-IN" sz="2000" i="1" dirty="0" err="1"/>
              <a:t>add_string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:  SELECT</a:t>
            </a:r>
            <a:r>
              <a:rPr lang="en-IN" sz="2000" dirty="0"/>
              <a:t> STUFF('SQL Tutorial', 1, 3, 'HTML</a:t>
            </a:r>
            <a:r>
              <a:rPr lang="en-IN" sz="2000" dirty="0" smtClean="0"/>
              <a:t>');</a:t>
            </a:r>
          </a:p>
          <a:p>
            <a:pPr marL="0" indent="0">
              <a:buNone/>
            </a:pPr>
            <a:r>
              <a:rPr lang="en-IN" sz="2000" dirty="0" smtClean="0"/>
              <a:t>Output:  HTML Tutorial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 smtClean="0"/>
              <a:t>REPLACE():</a:t>
            </a:r>
          </a:p>
          <a:p>
            <a:pPr marL="0" indent="0">
              <a:buNone/>
            </a:pPr>
            <a:r>
              <a:rPr lang="en-IN" sz="2000" dirty="0" smtClean="0"/>
              <a:t>Syntax:</a:t>
            </a:r>
          </a:p>
          <a:p>
            <a:pPr marL="0" indent="0">
              <a:buNone/>
            </a:pPr>
            <a:r>
              <a:rPr lang="en-IN" sz="2000" dirty="0" smtClean="0"/>
              <a:t> REPLACE(</a:t>
            </a:r>
            <a:r>
              <a:rPr lang="en-IN" sz="2000" i="1" dirty="0" smtClean="0"/>
              <a:t>string1</a:t>
            </a:r>
            <a:r>
              <a:rPr lang="en-IN" sz="2000" dirty="0"/>
              <a:t>, </a:t>
            </a:r>
            <a:r>
              <a:rPr lang="en-IN" sz="2000" i="1" dirty="0" err="1"/>
              <a:t>string_to_replace</a:t>
            </a:r>
            <a:r>
              <a:rPr lang="en-IN" sz="2000" dirty="0"/>
              <a:t>, </a:t>
            </a:r>
            <a:r>
              <a:rPr lang="en-IN" sz="2000" i="1" dirty="0" err="1"/>
              <a:t>replacement_string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:  SELECT</a:t>
            </a:r>
            <a:r>
              <a:rPr lang="en-IN" sz="2000" dirty="0"/>
              <a:t> REPLACE('SQL Tutorial', 'T', 'M');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Output: </a:t>
            </a:r>
            <a:r>
              <a:rPr lang="en-IN" sz="2000" dirty="0"/>
              <a:t>SQL </a:t>
            </a:r>
            <a:r>
              <a:rPr lang="en-IN" sz="2000" smtClean="0"/>
              <a:t>MuMorial</a:t>
            </a:r>
            <a:endParaRPr lang="en-IN" sz="200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469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499</TotalTime>
  <Words>235</Words>
  <Application>Microsoft Office PowerPoint</Application>
  <PresentationFormat>On-screen Show (4:3)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Helvetica Neue</vt:lpstr>
      <vt:lpstr>Menlo</vt:lpstr>
      <vt:lpstr>Trebuchet MS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LEAD Function </vt:lpstr>
      <vt:lpstr>LAG Function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Manshad, Syed</cp:lastModifiedBy>
  <cp:revision>49</cp:revision>
  <dcterms:created xsi:type="dcterms:W3CDTF">2013-08-31T06:09:37Z</dcterms:created>
  <dcterms:modified xsi:type="dcterms:W3CDTF">2018-02-28T06:49:37Z</dcterms:modified>
</cp:coreProperties>
</file>