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1" r:id="rId2"/>
  </p:sldMasterIdLst>
  <p:notesMasterIdLst>
    <p:notesMasterId r:id="rId18"/>
  </p:notesMasterIdLst>
  <p:handoutMasterIdLst>
    <p:handoutMasterId r:id="rId19"/>
  </p:handoutMasterIdLst>
  <p:sldIdLst>
    <p:sldId id="316" r:id="rId3"/>
    <p:sldId id="315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8" r:id="rId13"/>
    <p:sldId id="330" r:id="rId14"/>
    <p:sldId id="327" r:id="rId15"/>
    <p:sldId id="331" r:id="rId16"/>
    <p:sldId id="329" r:id="rId17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dward van Dipten" initials="EGvD" lastIdx="21" clrIdx="0"/>
  <p:cmAuthor id="1" name="Martin Op 't Land" initials="MO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008000"/>
    <a:srgbClr val="FFFFFF"/>
    <a:srgbClr val="FFBC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66" autoAdjust="0"/>
    <p:restoredTop sz="78286" autoAdjust="0"/>
  </p:normalViewPr>
  <p:slideViewPr>
    <p:cSldViewPr>
      <p:cViewPr varScale="1">
        <p:scale>
          <a:sx n="85" d="100"/>
          <a:sy n="85" d="100"/>
        </p:scale>
        <p:origin x="210" y="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2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249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lIns="72000" tIns="180000" rIns="288000" bIns="3600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1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Insert "Title, Author, Date"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180000" tIns="36000" rIns="72000" bIns="18000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2010 Capgemini. All rights reserved.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72000" tIns="36000" rIns="180000" bIns="18000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b="1">
                <a:latin typeface="+mn-lt"/>
                <a:cs typeface="+mn-cs"/>
              </a:defRPr>
            </a:lvl1pPr>
          </a:lstStyle>
          <a:p>
            <a:pPr>
              <a:defRPr/>
            </a:pPr>
            <a:fld id="{37729162-2AD6-48E7-A29A-ED35E77E3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5311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lIns="72000" tIns="180000" rIns="288000" bIns="3600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1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Insert "Title, Author, Date"</a:t>
            </a:r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87400" y="571500"/>
            <a:ext cx="5283200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214313" y="4343400"/>
            <a:ext cx="6429375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dirty="0" smtClean="0"/>
              <a:t>Cliquez pour modifier les styles du texte du masque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  <a:endParaRPr lang="en-US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180000" tIns="36000" rIns="72000" bIns="18000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2010 Capgemini.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72000" tIns="36000" rIns="180000" bIns="18000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b="1">
                <a:latin typeface="+mn-lt"/>
                <a:cs typeface="+mn-cs"/>
              </a:defRPr>
            </a:lvl1pPr>
          </a:lstStyle>
          <a:p>
            <a:pPr>
              <a:defRPr/>
            </a:pPr>
            <a:fld id="{4B58C428-A623-447A-A73B-7B7B841F8E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4667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97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36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133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23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baseline="0" dirty="0" smtClean="0"/>
          </a:p>
          <a:p>
            <a:endParaRPr lang="nl-NL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8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12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09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86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3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05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29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39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83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48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18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93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3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12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9" descr="ppt_ExpertsMosaic_Color.jpg"/>
          <p:cNvPicPr>
            <a:picLocks noChangeAspect="1"/>
          </p:cNvPicPr>
          <p:nvPr/>
        </p:nvPicPr>
        <p:blipFill>
          <a:blip r:embed="rId3" cstate="print"/>
          <a:srcRect t="19318"/>
          <a:stretch>
            <a:fillRect/>
          </a:stretch>
        </p:blipFill>
        <p:spPr bwMode="auto">
          <a:xfrm>
            <a:off x="0" y="1285877"/>
            <a:ext cx="990600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30"/>
          <p:cNvSpPr>
            <a:spLocks/>
          </p:cNvSpPr>
          <p:nvPr>
            <p:custDataLst>
              <p:tags r:id="rId1"/>
            </p:custDataLst>
          </p:nvPr>
        </p:nvSpPr>
        <p:spPr bwMode="white">
          <a:xfrm>
            <a:off x="-15874" y="1146177"/>
            <a:ext cx="9921875" cy="5711825"/>
          </a:xfrm>
          <a:custGeom>
            <a:avLst/>
            <a:gdLst/>
            <a:ahLst/>
            <a:cxnLst>
              <a:cxn ang="0">
                <a:pos x="0" y="3638"/>
              </a:cxn>
              <a:cxn ang="0">
                <a:pos x="516" y="2658"/>
              </a:cxn>
              <a:cxn ang="0">
                <a:pos x="1352" y="2063"/>
              </a:cxn>
              <a:cxn ang="0">
                <a:pos x="3348" y="1519"/>
              </a:cxn>
              <a:cxn ang="0">
                <a:pos x="4987" y="1078"/>
              </a:cxn>
              <a:cxn ang="0">
                <a:pos x="5762" y="534"/>
              </a:cxn>
              <a:cxn ang="0">
                <a:pos x="5762" y="66"/>
              </a:cxn>
              <a:cxn ang="0">
                <a:pos x="4" y="68"/>
              </a:cxn>
            </a:cxnLst>
            <a:rect l="0" t="0" r="r" b="b"/>
            <a:pathLst>
              <a:path w="5762" h="3638">
                <a:moveTo>
                  <a:pt x="0" y="3638"/>
                </a:moveTo>
                <a:cubicBezTo>
                  <a:pt x="58" y="3452"/>
                  <a:pt x="291" y="2920"/>
                  <a:pt x="516" y="2658"/>
                </a:cubicBezTo>
                <a:cubicBezTo>
                  <a:pt x="794" y="2320"/>
                  <a:pt x="1284" y="2093"/>
                  <a:pt x="1352" y="2063"/>
                </a:cubicBezTo>
                <a:cubicBezTo>
                  <a:pt x="1942" y="1786"/>
                  <a:pt x="2872" y="1624"/>
                  <a:pt x="3348" y="1519"/>
                </a:cubicBezTo>
                <a:cubicBezTo>
                  <a:pt x="3895" y="1390"/>
                  <a:pt x="4592" y="1228"/>
                  <a:pt x="4987" y="1078"/>
                </a:cubicBezTo>
                <a:cubicBezTo>
                  <a:pt x="5384" y="933"/>
                  <a:pt x="5632" y="702"/>
                  <a:pt x="5762" y="534"/>
                </a:cubicBezTo>
                <a:cubicBezTo>
                  <a:pt x="5762" y="0"/>
                  <a:pt x="5762" y="61"/>
                  <a:pt x="5762" y="66"/>
                </a:cubicBezTo>
                <a:cubicBezTo>
                  <a:pt x="4803" y="66"/>
                  <a:pt x="1204" y="68"/>
                  <a:pt x="4" y="68"/>
                </a:cubicBezTo>
              </a:path>
            </a:pathLst>
          </a:custGeom>
          <a:gradFill flip="none" rotWithShape="1">
            <a:gsLst>
              <a:gs pos="0">
                <a:schemeClr val="tx2">
                  <a:alpha val="90000"/>
                </a:schemeClr>
              </a:gs>
              <a:gs pos="0">
                <a:schemeClr val="tx2">
                  <a:alpha val="90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0"/>
            <a:tileRect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pic>
        <p:nvPicPr>
          <p:cNvPr id="6" name="Picture 6" descr="OK_Capgemin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3" y="368300"/>
            <a:ext cx="21590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" y="2801938"/>
            <a:ext cx="5293519" cy="792162"/>
          </a:xfrm>
        </p:spPr>
        <p:txBody>
          <a:bodyPr lIns="324000" tIns="180000" rIns="0"/>
          <a:lstStyle>
            <a:lvl1pPr marL="3175" indent="0">
              <a:buFont typeface="Wingdings" pitchFamily="2" charset="2"/>
              <a:buNone/>
              <a:defRPr sz="20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1240390"/>
            <a:ext cx="9906000" cy="1512887"/>
          </a:xfrm>
        </p:spPr>
        <p:txBody>
          <a:bodyPr lIns="324000" tIns="396000" rIns="36000" anchor="t"/>
          <a:lstStyle>
            <a:lvl1pPr marL="0" indent="0" algn="l">
              <a:tabLst/>
              <a:defRPr sz="3600">
                <a:solidFill>
                  <a:schemeClr val="tx2">
                    <a:lumMod val="20000"/>
                    <a:lumOff val="80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/>
        </p:nvSpPr>
        <p:spPr bwMode="auto">
          <a:xfrm>
            <a:off x="2" y="-3810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0" y="903288"/>
            <a:ext cx="9906000" cy="1143000"/>
          </a:xfrm>
          <a:prstGeom prst="rect">
            <a:avLst/>
          </a:prstGeom>
        </p:spPr>
        <p:txBody>
          <a:bodyPr lIns="360000" rIns="36000" anchor="b"/>
          <a:lstStyle>
            <a:lvl1pPr algn="l">
              <a:defRPr sz="3600" b="1" baseline="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/>
          <p:cNvSpPr>
            <a:spLocks/>
          </p:cNvSpPr>
          <p:nvPr/>
        </p:nvSpPr>
        <p:spPr bwMode="auto">
          <a:xfrm>
            <a:off x="2" y="-3810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7562602" y="5376865"/>
            <a:ext cx="23433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360000" bIns="0">
            <a:spAutoFit/>
          </a:bodyPr>
          <a:lstStyle/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www.capgemini.com</a:t>
            </a:r>
          </a:p>
        </p:txBody>
      </p:sp>
      <p:pic>
        <p:nvPicPr>
          <p:cNvPr id="4" name="Picture 9" descr="OK_Capgemini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4889" y="922340"/>
            <a:ext cx="4676775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6597650"/>
            <a:ext cx="9906000" cy="260350"/>
          </a:xfrm>
          <a:prstGeom prst="rect">
            <a:avLst/>
          </a:prstGeom>
        </p:spPr>
        <p:txBody>
          <a:bodyPr tIns="0" rIns="360000" bIns="180000" anchor="b">
            <a:spAutoFit/>
          </a:bodyPr>
          <a:lstStyle/>
          <a:p>
            <a: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/>
                </a:solidFill>
                <a:latin typeface="+mn-lt"/>
                <a:cs typeface="+mn-cs"/>
              </a:rPr>
              <a:t>The information contained in this presentation is proprietary. ©2010 Capgemini. All rights reserved</a:t>
            </a:r>
          </a:p>
        </p:txBody>
      </p:sp>
      <p:pic>
        <p:nvPicPr>
          <p:cNvPr id="6" name="Image 8" descr="Capgemini_Slogan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16600" y="4856163"/>
            <a:ext cx="3803651" cy="393700"/>
          </a:xfrm>
          <a:prstGeom prst="rect">
            <a:avLst/>
          </a:prstGeom>
          <a:noFill/>
          <a:ln w="25400" cap="sq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/>
        </p:nvSpPr>
        <p:spPr bwMode="auto">
          <a:xfrm>
            <a:off x="2" y="-3810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0" y="903600"/>
            <a:ext cx="9906000" cy="1143000"/>
          </a:xfrm>
          <a:prstGeom prst="rect">
            <a:avLst/>
          </a:prstGeom>
        </p:spPr>
        <p:txBody>
          <a:bodyPr lIns="360000" rIns="36000" anchor="b"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1" kern="1200" baseline="0" noProof="0" dirty="0" smtClean="0">
                <a:solidFill>
                  <a:schemeClr val="tx2"/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B-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/>
        </p:nvSpPr>
        <p:spPr bwMode="auto">
          <a:xfrm>
            <a:off x="2" y="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blipFill dpi="0" rotWithShape="0">
            <a:blip r:embed="rId2" cstate="print"/>
            <a:srcRect/>
            <a:stretch>
              <a:fillRect r="-10000"/>
            </a:stretch>
          </a:blip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Espace réservé du titre 7"/>
          <p:cNvSpPr>
            <a:spLocks noGrp="1"/>
          </p:cNvSpPr>
          <p:nvPr>
            <p:ph type="title"/>
          </p:nvPr>
        </p:nvSpPr>
        <p:spPr>
          <a:xfrm>
            <a:off x="0" y="4300728"/>
            <a:ext cx="9906000" cy="1143000"/>
          </a:xfrm>
          <a:prstGeom prst="rect">
            <a:avLst/>
          </a:prstGeom>
        </p:spPr>
        <p:txBody>
          <a:bodyPr lIns="360000" rIns="360000" anchor="t"/>
          <a:lstStyle>
            <a:lvl1pPr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  <a:defRPr lang="en-US" sz="3600" b="1" kern="1200" baseline="0" noProof="0" dirty="0">
                <a:solidFill>
                  <a:schemeClr val="tx2"/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0" descr="ppt_KeyWords_Bkgd_OK.jpg"/>
          <p:cNvPicPr>
            <a:picLocks noChangeAspect="1"/>
          </p:cNvPicPr>
          <p:nvPr/>
        </p:nvPicPr>
        <p:blipFill>
          <a:blip r:embed="rId3" cstate="print"/>
          <a:srcRect b="20413"/>
          <a:stretch>
            <a:fillRect/>
          </a:stretch>
        </p:blipFill>
        <p:spPr bwMode="auto">
          <a:xfrm>
            <a:off x="0" y="1285877"/>
            <a:ext cx="990600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30"/>
          <p:cNvSpPr>
            <a:spLocks/>
          </p:cNvSpPr>
          <p:nvPr>
            <p:custDataLst>
              <p:tags r:id="rId1"/>
            </p:custDataLst>
          </p:nvPr>
        </p:nvSpPr>
        <p:spPr bwMode="white">
          <a:xfrm>
            <a:off x="-15874" y="1146177"/>
            <a:ext cx="9921875" cy="5711825"/>
          </a:xfrm>
          <a:custGeom>
            <a:avLst/>
            <a:gdLst/>
            <a:ahLst/>
            <a:cxnLst>
              <a:cxn ang="0">
                <a:pos x="0" y="3638"/>
              </a:cxn>
              <a:cxn ang="0">
                <a:pos x="516" y="2658"/>
              </a:cxn>
              <a:cxn ang="0">
                <a:pos x="1352" y="2063"/>
              </a:cxn>
              <a:cxn ang="0">
                <a:pos x="3348" y="1519"/>
              </a:cxn>
              <a:cxn ang="0">
                <a:pos x="4987" y="1078"/>
              </a:cxn>
              <a:cxn ang="0">
                <a:pos x="5762" y="534"/>
              </a:cxn>
              <a:cxn ang="0">
                <a:pos x="5762" y="66"/>
              </a:cxn>
              <a:cxn ang="0">
                <a:pos x="4" y="68"/>
              </a:cxn>
            </a:cxnLst>
            <a:rect l="0" t="0" r="r" b="b"/>
            <a:pathLst>
              <a:path w="5762" h="3638">
                <a:moveTo>
                  <a:pt x="0" y="3638"/>
                </a:moveTo>
                <a:cubicBezTo>
                  <a:pt x="58" y="3452"/>
                  <a:pt x="291" y="2920"/>
                  <a:pt x="516" y="2658"/>
                </a:cubicBezTo>
                <a:cubicBezTo>
                  <a:pt x="794" y="2320"/>
                  <a:pt x="1284" y="2093"/>
                  <a:pt x="1352" y="2063"/>
                </a:cubicBezTo>
                <a:cubicBezTo>
                  <a:pt x="1942" y="1786"/>
                  <a:pt x="2872" y="1624"/>
                  <a:pt x="3348" y="1519"/>
                </a:cubicBezTo>
                <a:cubicBezTo>
                  <a:pt x="3895" y="1390"/>
                  <a:pt x="4592" y="1228"/>
                  <a:pt x="4987" y="1078"/>
                </a:cubicBezTo>
                <a:cubicBezTo>
                  <a:pt x="5384" y="933"/>
                  <a:pt x="5632" y="702"/>
                  <a:pt x="5762" y="534"/>
                </a:cubicBezTo>
                <a:cubicBezTo>
                  <a:pt x="5762" y="0"/>
                  <a:pt x="5762" y="61"/>
                  <a:pt x="5762" y="66"/>
                </a:cubicBezTo>
                <a:cubicBezTo>
                  <a:pt x="4803" y="66"/>
                  <a:pt x="1204" y="68"/>
                  <a:pt x="4" y="68"/>
                </a:cubicBezTo>
              </a:path>
            </a:pathLst>
          </a:custGeom>
          <a:gradFill flip="none" rotWithShape="1">
            <a:gsLst>
              <a:gs pos="0">
                <a:schemeClr val="tx2">
                  <a:alpha val="90000"/>
                </a:schemeClr>
              </a:gs>
              <a:gs pos="0">
                <a:schemeClr val="tx2">
                  <a:alpha val="90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0"/>
            <a:tileRect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pic>
        <p:nvPicPr>
          <p:cNvPr id="6" name="Picture 6" descr="OK_Capgemin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3" y="368300"/>
            <a:ext cx="21590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" y="2801938"/>
            <a:ext cx="5293519" cy="792162"/>
          </a:xfrm>
        </p:spPr>
        <p:txBody>
          <a:bodyPr lIns="324000" tIns="180000" rIns="0"/>
          <a:lstStyle>
            <a:lvl1pPr marL="3175" indent="0">
              <a:buFont typeface="Wingdings" pitchFamily="2" charset="2"/>
              <a:buNone/>
              <a:defRPr sz="20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1240390"/>
            <a:ext cx="9906000" cy="1512887"/>
          </a:xfrm>
          <a:noFill/>
          <a:ln w="9525">
            <a:noFill/>
            <a:miter lim="800000"/>
            <a:headEnd/>
            <a:tailEnd/>
          </a:ln>
        </p:spPr>
        <p:txBody>
          <a:bodyPr lIns="324000" tIns="396000" rIns="36000" anchor="t"/>
          <a:lstStyle>
            <a:lvl1pPr mar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lang="en-US" sz="3600" b="1" kern="1200" noProof="0" dirty="0">
                <a:solidFill>
                  <a:schemeClr val="tx2">
                    <a:lumMod val="20000"/>
                    <a:lumOff val="80000"/>
                  </a:schemeClr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4818" name="AutoShape 2" descr="https://intranet.tudelft.nl/fileadmin/UD/MenC/Support/Internet/TU_Website/TU_Delft_Medewerkers/Services/Communicatie/Communicatie_MC/Handleidingen___Huisstijl/Huisstijlboek/Toepassing_huisstijl/img/Logo2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2" name="Picture 24" descr="ua_jpg.jp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64768" y="404813"/>
            <a:ext cx="157638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1" descr="TU Delft UK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72089" y="116632"/>
            <a:ext cx="18573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ams_logo_pos_rgb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4953000" y="157368"/>
            <a:ext cx="2267728" cy="8953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224000"/>
            <a:ext cx="9906000" cy="1188000"/>
          </a:xfrm>
        </p:spPr>
        <p:txBody>
          <a:bodyPr tIns="180000"/>
          <a:lstStyle>
            <a:lvl1pPr>
              <a:defRPr b="1" cap="sm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543177"/>
            <a:ext cx="9906000" cy="3552825"/>
          </a:xfrm>
        </p:spPr>
        <p:txBody>
          <a:bodyPr/>
          <a:lstStyle>
            <a:lvl1pPr marL="265113" indent="-265113">
              <a:defRPr/>
            </a:lvl1pPr>
            <a:lvl2pPr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80720" y="6381328"/>
            <a:ext cx="336882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EEWC 2013</a:t>
            </a:r>
            <a:endParaRPr lang="en-US" dirty="0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33520" y="6700238"/>
            <a:ext cx="266131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8375028" y="6673738"/>
            <a:ext cx="1186484" cy="165100"/>
          </a:xfrm>
          <a:prstGeom prst="rect">
            <a:avLst/>
          </a:prstGeom>
          <a:ln/>
        </p:spPr>
        <p:txBody>
          <a:bodyPr lIns="0" tIns="0" rIns="0" bIns="0" anchor="ctr" anchorCtr="0"/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8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439999"/>
            <a:ext cx="9906000" cy="4680000"/>
          </a:xfrm>
        </p:spPr>
        <p:txBody>
          <a:bodyPr/>
          <a:lstStyle>
            <a:lvl1pPr marL="273050" indent="-273050">
              <a:defRPr baseline="0">
                <a:solidFill>
                  <a:schemeClr val="tx1"/>
                </a:solidFill>
              </a:defRPr>
            </a:lvl1pPr>
            <a:lvl2pPr marL="531813" indent="-176213"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1"/>
              </a:buClr>
              <a:buFont typeface="Courier New" pitchFamily="49" charset="0"/>
              <a:buChar char="o"/>
              <a:defRPr>
                <a:solidFill>
                  <a:schemeClr val="tx1"/>
                </a:solidFill>
              </a:defRPr>
            </a:lvl3pPr>
            <a:lvl4pPr marL="1160463" indent="-260350"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 marL="1433513" indent="-177800">
              <a:defRPr sz="1400" baseline="0"/>
            </a:lvl5pPr>
            <a:lvl6pPr>
              <a:buNone/>
              <a:defRPr/>
            </a:lvl6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80720" y="6381328"/>
            <a:ext cx="336882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EEWC 2013</a:t>
            </a:r>
            <a:endParaRPr lang="en-US" dirty="0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33520" y="6700238"/>
            <a:ext cx="266131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8375028" y="6673738"/>
            <a:ext cx="1186484" cy="165100"/>
          </a:xfrm>
          <a:prstGeom prst="rect">
            <a:avLst/>
          </a:prstGeom>
          <a:ln/>
        </p:spPr>
        <p:txBody>
          <a:bodyPr lIns="0" tIns="0" rIns="0" bIns="0" anchor="ctr" anchorCtr="0"/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Mas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8800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714375" indent="-714375"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000" b="1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101755"/>
            <a:ext cx="9906000" cy="4024408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24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20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18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16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7163" indent="-266700" algn="l" defTabSz="636588" rtl="0" eaLnBrk="0" fontAlgn="base" hangingPunct="0">
              <a:spcBef>
                <a:spcPct val="20000"/>
              </a:spcBef>
              <a:spcAft>
                <a:spcPct val="0"/>
              </a:spcAft>
              <a:defRPr lang="en-US" sz="14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0" y="1440001"/>
            <a:ext cx="9906000" cy="557473"/>
          </a:xfrm>
        </p:spPr>
        <p:txBody>
          <a:bodyPr/>
          <a:lstStyle>
            <a:lvl1pPr marL="0" indent="0">
              <a:buNone/>
              <a:defRPr sz="24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80720" y="6381328"/>
            <a:ext cx="336882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EEWC 2013</a:t>
            </a:r>
            <a:endParaRPr lang="en-US" dirty="0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33520" y="6700238"/>
            <a:ext cx="266131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7"/>
          <p:cNvSpPr>
            <a:spLocks noGrp="1" noChangeArrowheads="1"/>
          </p:cNvSpPr>
          <p:nvPr>
            <p:ph type="dt" sz="half" idx="10"/>
          </p:nvPr>
        </p:nvSpPr>
        <p:spPr>
          <a:xfrm>
            <a:off x="8375028" y="6673738"/>
            <a:ext cx="1186484" cy="165100"/>
          </a:xfrm>
          <a:prstGeom prst="rect">
            <a:avLst/>
          </a:prstGeom>
          <a:ln/>
        </p:spPr>
        <p:txBody>
          <a:bodyPr lIns="0" tIns="0" rIns="0" bIns="0" anchor="ctr" anchorCtr="0"/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88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80000" y="1440000"/>
            <a:ext cx="4680000" cy="4633200"/>
          </a:xfrm>
        </p:spPr>
        <p:txBody>
          <a:bodyPr lIns="72000" rIns="36000"/>
          <a:lstStyle>
            <a:lvl1pPr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40000" y="1440000"/>
            <a:ext cx="4680000" cy="4633200"/>
          </a:xfrm>
        </p:spPr>
        <p:txBody>
          <a:bodyPr lIns="72000" rIns="36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80720" y="6381328"/>
            <a:ext cx="336882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EEWC 2013</a:t>
            </a:r>
            <a:endParaRPr lang="en-US" dirty="0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9633520" y="6700238"/>
            <a:ext cx="266131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7"/>
          <p:cNvSpPr>
            <a:spLocks noGrp="1" noChangeArrowheads="1"/>
          </p:cNvSpPr>
          <p:nvPr>
            <p:ph type="dt" sz="half" idx="11"/>
          </p:nvPr>
        </p:nvSpPr>
        <p:spPr>
          <a:xfrm>
            <a:off x="8375028" y="6673738"/>
            <a:ext cx="1186484" cy="165100"/>
          </a:xfrm>
          <a:prstGeom prst="rect">
            <a:avLst/>
          </a:prstGeom>
          <a:ln/>
        </p:spPr>
        <p:txBody>
          <a:bodyPr lIns="0" tIns="0" rIns="0" bIns="0" anchor="ctr" anchorCtr="0"/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04717" y="1440000"/>
            <a:ext cx="4667322" cy="639762"/>
          </a:xfrm>
        </p:spPr>
        <p:txBody>
          <a:bodyPr lIns="36000" rIns="36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04717" y="2092987"/>
            <a:ext cx="4667322" cy="3951288"/>
          </a:xfrm>
        </p:spPr>
        <p:txBody>
          <a:bodyPr lIns="72000" rIns="36000"/>
          <a:lstStyle>
            <a:lvl1pPr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00615" y="1440000"/>
            <a:ext cx="4616593" cy="639762"/>
          </a:xfrm>
        </p:spPr>
        <p:txBody>
          <a:bodyPr lIns="36000" rIns="36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00615" y="2092987"/>
            <a:ext cx="4616593" cy="3951288"/>
          </a:xfrm>
        </p:spPr>
        <p:txBody>
          <a:bodyPr lIns="72000" rIns="36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480720" y="6381328"/>
            <a:ext cx="336882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EEWC 2013</a:t>
            </a:r>
            <a:endParaRPr lang="en-US" dirty="0"/>
          </a:p>
        </p:txBody>
      </p:sp>
      <p:sp>
        <p:nvSpPr>
          <p:cNvPr id="13" name="Rectangle 19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9633520" y="6700238"/>
            <a:ext cx="266131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Rectangle 17"/>
          <p:cNvSpPr>
            <a:spLocks noGrp="1" noChangeArrowheads="1"/>
          </p:cNvSpPr>
          <p:nvPr>
            <p:ph type="dt" sz="half" idx="12"/>
          </p:nvPr>
        </p:nvSpPr>
        <p:spPr>
          <a:xfrm>
            <a:off x="8375028" y="6673738"/>
            <a:ext cx="1186484" cy="165100"/>
          </a:xfrm>
          <a:prstGeom prst="rect">
            <a:avLst/>
          </a:prstGeom>
          <a:ln/>
        </p:spPr>
        <p:txBody>
          <a:bodyPr lIns="0" tIns="0" rIns="0" bIns="0" anchor="ctr" anchorCtr="0"/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s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3"/>
          <p:cNvSpPr>
            <a:spLocks/>
          </p:cNvSpPr>
          <p:nvPr/>
        </p:nvSpPr>
        <p:spPr bwMode="auto">
          <a:xfrm>
            <a:off x="0" y="2"/>
            <a:ext cx="3457575" cy="1235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405"/>
              </a:cxn>
              <a:cxn ang="0">
                <a:pos x="1048" y="0"/>
              </a:cxn>
              <a:cxn ang="0">
                <a:pos x="0" y="0"/>
              </a:cxn>
            </a:cxnLst>
            <a:rect l="0" t="0" r="r" b="b"/>
            <a:pathLst>
              <a:path w="1048" h="405">
                <a:moveTo>
                  <a:pt x="0" y="0"/>
                </a:moveTo>
                <a:cubicBezTo>
                  <a:pt x="1" y="405"/>
                  <a:pt x="1" y="405"/>
                  <a:pt x="1" y="405"/>
                </a:cubicBezTo>
                <a:cubicBezTo>
                  <a:pt x="32" y="191"/>
                  <a:pt x="804" y="1"/>
                  <a:pt x="1048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8800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23" name="Picture 12" descr="OK_Capgemini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726" y="6381752"/>
            <a:ext cx="15589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80720" y="6381328"/>
            <a:ext cx="336882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EEWC 2013</a:t>
            </a:r>
            <a:endParaRPr lang="en-US" dirty="0"/>
          </a:p>
        </p:txBody>
      </p:sp>
      <p:sp>
        <p:nvSpPr>
          <p:cNvPr id="2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33520" y="6700238"/>
            <a:ext cx="266131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6" name="Rectangle 26"/>
          <p:cNvSpPr>
            <a:spLocks noChangeArrowheads="1"/>
          </p:cNvSpPr>
          <p:nvPr userDrawn="1"/>
        </p:nvSpPr>
        <p:spPr bwMode="auto">
          <a:xfrm>
            <a:off x="-7938" y="6286502"/>
            <a:ext cx="9907588" cy="17463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22353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7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8375028" y="6673738"/>
            <a:ext cx="1186484" cy="165100"/>
          </a:xfrm>
          <a:prstGeom prst="rect">
            <a:avLst/>
          </a:prstGeom>
          <a:ln/>
        </p:spPr>
        <p:txBody>
          <a:bodyPr lIns="0" tIns="0" rIns="0" bIns="0" anchor="ctr" anchorCtr="0"/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906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252000" rIns="72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28" name="Picture 12" descr="OK_Capgemini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726" y="6381752"/>
            <a:ext cx="15589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33520" y="6700238"/>
            <a:ext cx="266131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-7938" y="6286502"/>
            <a:ext cx="9907588" cy="17463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22353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5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8375028" y="6673738"/>
            <a:ext cx="1186484" cy="165100"/>
          </a:xfrm>
          <a:prstGeom prst="rect">
            <a:avLst/>
          </a:prstGeom>
          <a:ln/>
        </p:spPr>
        <p:txBody>
          <a:bodyPr lIns="0" tIns="0" rIns="0" bIns="0" anchor="ctr" anchorCtr="0"/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  <p:grpSp>
        <p:nvGrpSpPr>
          <p:cNvPr id="1033" name="Groupe 25"/>
          <p:cNvGrpSpPr>
            <a:grpSpLocks/>
          </p:cNvGrpSpPr>
          <p:nvPr/>
        </p:nvGrpSpPr>
        <p:grpSpPr bwMode="auto">
          <a:xfrm>
            <a:off x="-7938" y="2"/>
            <a:ext cx="3457576" cy="1235075"/>
            <a:chOff x="0" y="0"/>
            <a:chExt cx="3457575" cy="1235075"/>
          </a:xfrm>
        </p:grpSpPr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0" y="0"/>
              <a:ext cx="3457575" cy="12350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fontAlgn="auto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pic>
          <p:nvPicPr>
            <p:cNvPr id="1038" name="Image 27" descr="CBE_Label_pptCorner.png"/>
            <p:cNvPicPr>
              <a:picLocks noChangeAspect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160304" y="119554"/>
              <a:ext cx="524166" cy="52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34" name="Espace réservé du texte 28"/>
          <p:cNvSpPr>
            <a:spLocks noGrp="1"/>
          </p:cNvSpPr>
          <p:nvPr>
            <p:ph type="body" idx="1"/>
          </p:nvPr>
        </p:nvSpPr>
        <p:spPr bwMode="auto">
          <a:xfrm>
            <a:off x="0" y="1439863"/>
            <a:ext cx="990600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</a:t>
            </a:r>
          </a:p>
          <a:p>
            <a:pPr lvl="1"/>
            <a:r>
              <a:rPr lang="en-US" dirty="0" smtClean="0"/>
              <a:t>Text style level 2</a:t>
            </a:r>
          </a:p>
          <a:p>
            <a:pPr lvl="2"/>
            <a:r>
              <a:rPr lang="en-US" dirty="0" smtClean="0"/>
              <a:t>Text style level 3</a:t>
            </a:r>
          </a:p>
          <a:p>
            <a:pPr lvl="3"/>
            <a:r>
              <a:rPr lang="en-US" dirty="0" smtClean="0"/>
              <a:t>Text style level 4</a:t>
            </a:r>
          </a:p>
          <a:p>
            <a:pPr lvl="4"/>
            <a:r>
              <a:rPr lang="en-US" dirty="0" smtClean="0"/>
              <a:t>Text style level 5</a:t>
            </a:r>
          </a:p>
        </p:txBody>
      </p:sp>
      <p:sp>
        <p:nvSpPr>
          <p:cNvPr id="17" name="Rectangle 18"/>
          <p:cNvSpPr txBox="1">
            <a:spLocks noChangeArrowheads="1"/>
          </p:cNvSpPr>
          <p:nvPr userDrawn="1"/>
        </p:nvSpPr>
        <p:spPr bwMode="auto">
          <a:xfrm>
            <a:off x="7905328" y="6525344"/>
            <a:ext cx="2000672" cy="10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 marL="0" marR="0" lvl="0" indent="0" algn="r" defTabSz="914400" rtl="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Martin Op ‘t Land and Marien Krouwel 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80720" y="6381328"/>
            <a:ext cx="336882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EEWC 2013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</p:sldLayoutIdLst>
  <p:hf hdr="0"/>
  <p:txStyles>
    <p:titleStyle>
      <a:lvl1pPr marL="714375" indent="-714375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3000" b="1" kern="1200" dirty="0">
          <a:solidFill>
            <a:schemeClr val="tx2"/>
          </a:solidFill>
          <a:latin typeface="+mj-lt"/>
          <a:ea typeface="+mj-ea"/>
          <a:cs typeface="+mj-cs"/>
        </a:defRPr>
      </a:lvl1pPr>
      <a:lvl2pPr marL="714375" indent="-714375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2pPr>
      <a:lvl3pPr marL="714375" indent="-714375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3pPr>
      <a:lvl4pPr marL="714375" indent="-714375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4pPr>
      <a:lvl5pPr marL="714375" indent="-714375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5pPr>
      <a:lvl6pPr marL="1171575" indent="-714375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6pPr>
      <a:lvl7pPr marL="1628775" indent="-714375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7pPr>
      <a:lvl8pPr marL="2085975" indent="-714375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8pPr>
      <a:lvl9pPr marL="2543175" indent="-714375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9pPr>
    </p:titleStyle>
    <p:bodyStyle>
      <a:lvl1pPr marL="269875" indent="-269875" algn="l" defTabSz="71437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lang="fr-FR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166688" algn="l" defTabSz="714375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fr-FR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717550" indent="-177800" algn="l" defTabSz="714375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Courier New" pitchFamily="49" charset="0"/>
        <a:buChar char="o"/>
        <a:defRPr lang="fr-FR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987425" indent="-176213" algn="l" defTabSz="714375" rtl="0" eaLnBrk="0" fontAlgn="base" hangingPunct="0">
        <a:spcBef>
          <a:spcPct val="20000"/>
        </a:spcBef>
        <a:spcAft>
          <a:spcPct val="0"/>
        </a:spcAft>
        <a:buClr>
          <a:srgbClr val="C8C500"/>
        </a:buClr>
        <a:buFont typeface="Arial" charset="0"/>
        <a:buChar char="–"/>
        <a:defRPr lang="fr-FR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257300" indent="-176213" algn="l" defTabSz="7143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MiniProject/ppt%20folder/Error%20Table.txt" TargetMode="External"/><Relationship Id="rId7" Type="http://schemas.openxmlformats.org/officeDocument/2006/relationships/hyperlink" Target="MiniProject/ppt%20folder/Book%20Master%20Table.tx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MiniProject/ppt%20folder/Author%20Master%20Table.txt" TargetMode="External"/><Relationship Id="rId5" Type="http://schemas.openxmlformats.org/officeDocument/2006/relationships/hyperlink" Target="MiniProject/ppt%20folder/Author%20Staging%20Table.txt" TargetMode="External"/><Relationship Id="rId4" Type="http://schemas.openxmlformats.org/officeDocument/2006/relationships/hyperlink" Target="MiniProject/ppt%20folder/Book%20Staging%20Table.txt" TargetMode="External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 Management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1484784"/>
            <a:ext cx="4752528" cy="3960440"/>
          </a:xfrm>
        </p:spPr>
      </p:pic>
      <p:sp>
        <p:nvSpPr>
          <p:cNvPr id="4" name="TextBox 3"/>
          <p:cNvSpPr txBox="1"/>
          <p:nvPr/>
        </p:nvSpPr>
        <p:spPr>
          <a:xfrm>
            <a:off x="5102527" y="2132856"/>
            <a:ext cx="4675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using oracle applications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46890" y="6309320"/>
            <a:ext cx="1959110" cy="404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4" y="1098753"/>
            <a:ext cx="9906000" cy="476808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forms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9415" y="3831225"/>
            <a:ext cx="9906000" cy="2097292"/>
          </a:xfrm>
        </p:spPr>
        <p:txBody>
          <a:bodyPr/>
          <a:lstStyle/>
          <a:p>
            <a:pPr lvl="4"/>
            <a:r>
              <a:rPr lang="en-US" dirty="0" smtClean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77336" y="6453336"/>
            <a:ext cx="1928664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953752"/>
            <a:ext cx="1475441" cy="942982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3368824" y="1988840"/>
            <a:ext cx="1584176" cy="5683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FORMS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28663" y="3771883"/>
            <a:ext cx="1533133" cy="7045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Author form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808984" y="3732534"/>
            <a:ext cx="1584176" cy="7045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Book masters form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3" name="Up Arrow 52"/>
          <p:cNvSpPr/>
          <p:nvPr/>
        </p:nvSpPr>
        <p:spPr>
          <a:xfrm rot="12829150">
            <a:off x="2852415" y="2450565"/>
            <a:ext cx="283722" cy="1417359"/>
          </a:xfrm>
          <a:prstGeom prst="up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Up Arrow 54"/>
          <p:cNvSpPr/>
          <p:nvPr/>
        </p:nvSpPr>
        <p:spPr>
          <a:xfrm rot="8787599">
            <a:off x="5177959" y="2463439"/>
            <a:ext cx="295273" cy="1333692"/>
          </a:xfrm>
          <a:prstGeom prst="up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0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520" y="260648"/>
            <a:ext cx="9906000" cy="864096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Oracle applications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6753"/>
            <a:ext cx="9906000" cy="3816424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registration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function for the form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the function to the Custom Menu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Menu should be assigned to the Responsibility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the responsibility to the TEST USER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49344" y="6453336"/>
            <a:ext cx="1856656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0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6672"/>
            <a:ext cx="9906000" cy="432048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report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456" y="1844824"/>
            <a:ext cx="1584176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Navigator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433523" y="2545164"/>
            <a:ext cx="1584176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Data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Model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720752" y="3429000"/>
            <a:ext cx="1584176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 Layout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304928" y="4221088"/>
            <a:ext cx="1584176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Generated Report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537176" y="2350233"/>
            <a:ext cx="1584176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Output</a:t>
            </a:r>
            <a:r>
              <a:rPr lang="en-US" dirty="0" smtClean="0">
                <a:solidFill>
                  <a:schemeClr val="bg1"/>
                </a:solidFill>
              </a:rPr>
              <a:t> File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465168" y="4655843"/>
            <a:ext cx="1584176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of the report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537176" y="3549681"/>
            <a:ext cx="1584176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data found</a:t>
            </a:r>
            <a:endParaRPr lang="en-US" dirty="0"/>
          </a:p>
        </p:txBody>
      </p:sp>
      <p:cxnSp>
        <p:nvCxnSpPr>
          <p:cNvPr id="40" name="Elbow Connector 39"/>
          <p:cNvCxnSpPr/>
          <p:nvPr/>
        </p:nvCxnSpPr>
        <p:spPr>
          <a:xfrm flipV="1">
            <a:off x="5940152" y="2708920"/>
            <a:ext cx="469826" cy="1900984"/>
          </a:xfrm>
          <a:prstGeom prst="bentConnector3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>
            <a:off x="5940152" y="4609904"/>
            <a:ext cx="469826" cy="367009"/>
          </a:xfrm>
          <a:prstGeom prst="bentConnector3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175065" y="3896793"/>
            <a:ext cx="234913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Bent-Up Arrow 42"/>
          <p:cNvSpPr/>
          <p:nvPr/>
        </p:nvSpPr>
        <p:spPr>
          <a:xfrm rot="5400000">
            <a:off x="2102377" y="3070508"/>
            <a:ext cx="556324" cy="69724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Bent-Up Arrow 45"/>
          <p:cNvSpPr/>
          <p:nvPr/>
        </p:nvSpPr>
        <p:spPr>
          <a:xfrm rot="5400000">
            <a:off x="3678144" y="3934604"/>
            <a:ext cx="556324" cy="69724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7" name="Bent-Up Arrow 46"/>
          <p:cNvSpPr/>
          <p:nvPr/>
        </p:nvSpPr>
        <p:spPr>
          <a:xfrm rot="5400000">
            <a:off x="774988" y="2350428"/>
            <a:ext cx="556324" cy="69724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Rectangle 3"/>
          <p:cNvSpPr/>
          <p:nvPr/>
        </p:nvSpPr>
        <p:spPr>
          <a:xfrm>
            <a:off x="7950318" y="6457396"/>
            <a:ext cx="1944216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687599"/>
            <a:ext cx="1110703" cy="99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4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472" y="1484784"/>
            <a:ext cx="9906000" cy="332792"/>
          </a:xfrm>
        </p:spPr>
        <p:txBody>
          <a:bodyPr/>
          <a:lstStyle/>
          <a:p>
            <a:pPr algn="l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 this project we developed the system for Book Management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which includes SQL loader, reports and forms by using Oracle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Applications.                  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905328" y="6381328"/>
            <a:ext cx="200067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8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75592" y="476672"/>
            <a:ext cx="9906000" cy="1188000"/>
          </a:xfrm>
        </p:spPr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04864"/>
            <a:ext cx="9906000" cy="35528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Data-Filtration Based on book-type using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Check-Box or Radio Buttons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80792" y="3501008"/>
            <a:ext cx="2232248" cy="85132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 WITH RADIO BUTTONS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977336" y="6453336"/>
            <a:ext cx="1928664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0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049344" y="6453336"/>
            <a:ext cx="1856656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 smtClean="0">
                <a:solidFill>
                  <a:schemeClr val="tx2">
                    <a:lumMod val="75000"/>
                  </a:schemeClr>
                </a:solidFill>
                <a:latin typeface="Bauhaus 93" panose="04030905020B02020C02" pitchFamily="82" charset="0"/>
              </a:rPr>
              <a:t>THANK YOU</a:t>
            </a:r>
            <a:r>
              <a:rPr lang="en-US" sz="4800" dirty="0" smtClean="0">
                <a:latin typeface="Bauhaus 93" panose="04030905020B02020C02" pitchFamily="82" charset="0"/>
              </a:rPr>
              <a:t>                              </a:t>
            </a:r>
            <a:endParaRPr lang="en-US" sz="48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15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836712"/>
            <a:ext cx="9906000" cy="18002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ORA-TECHMATES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           </a:t>
            </a:r>
            <a:r>
              <a:rPr lang="en-US" sz="240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Mentor - </a:t>
            </a:r>
            <a:r>
              <a:rPr lang="en-US" sz="2400" dirty="0" err="1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Devangana</a:t>
            </a:r>
            <a:r>
              <a:rPr lang="en-US" sz="240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Mandal</a:t>
            </a:r>
            <a:r>
              <a:rPr lang="en-US" sz="240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Trainer - </a:t>
            </a:r>
            <a:r>
              <a:rPr lang="en-US" sz="2400" dirty="0" err="1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Sachin</a:t>
            </a:r>
            <a:r>
              <a:rPr lang="en-US" sz="240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Narendekar</a:t>
            </a:r>
            <a:r>
              <a:rPr lang="en-US" sz="2400" b="0" cap="none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0" cap="none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501679"/>
              </p:ext>
            </p:extLst>
          </p:nvPr>
        </p:nvGraphicFramePr>
        <p:xfrm>
          <a:off x="136240" y="1772816"/>
          <a:ext cx="9633520" cy="36589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8290"/>
                <a:gridCol w="2296422"/>
                <a:gridCol w="2088232"/>
                <a:gridCol w="3160576"/>
              </a:tblGrid>
              <a:tr h="47053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Employee Id 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Employee Name</a:t>
                      </a:r>
                      <a:r>
                        <a:rPr lang="en-US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Role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Contribution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77073">
                <a:tc>
                  <a:txBody>
                    <a:bodyPr/>
                    <a:lstStyle/>
                    <a:p>
                      <a:r>
                        <a:rPr lang="en-US" dirty="0" smtClean="0"/>
                        <a:t>129078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M.S.Sai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Akhil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Lead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Table Scripts, SQL</a:t>
                      </a:r>
                      <a:r>
                        <a:rPr lang="en-US" baseline="0" dirty="0" smtClean="0"/>
                        <a:t> loader</a:t>
                      </a:r>
                      <a:endParaRPr lang="en-US" dirty="0"/>
                    </a:p>
                  </a:txBody>
                  <a:tcPr/>
                </a:tc>
              </a:tr>
              <a:tr h="528474">
                <a:tc>
                  <a:txBody>
                    <a:bodyPr/>
                    <a:lstStyle/>
                    <a:p>
                      <a:r>
                        <a:rPr lang="en-US" dirty="0" smtClean="0"/>
                        <a:t>129065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V.Abhishikth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PL/SQL</a:t>
                      </a:r>
                      <a:r>
                        <a:rPr lang="en-US" baseline="0" dirty="0" smtClean="0"/>
                        <a:t> Validations, Documentation</a:t>
                      </a:r>
                      <a:endParaRPr lang="en-US" dirty="0"/>
                    </a:p>
                  </a:txBody>
                  <a:tcPr/>
                </a:tc>
              </a:tr>
              <a:tr h="477073">
                <a:tc>
                  <a:txBody>
                    <a:bodyPr/>
                    <a:lstStyle/>
                    <a:p>
                      <a:r>
                        <a:rPr lang="en-US" dirty="0" smtClean="0"/>
                        <a:t>129067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G.Sai</a:t>
                      </a:r>
                      <a:r>
                        <a:rPr lang="en-US" baseline="0" dirty="0" smtClean="0"/>
                        <a:t> Saranya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Forms,</a:t>
                      </a:r>
                      <a:r>
                        <a:rPr lang="en-US" baseline="0" dirty="0" smtClean="0"/>
                        <a:t>  Validations</a:t>
                      </a:r>
                      <a:endParaRPr lang="en-US" dirty="0"/>
                    </a:p>
                  </a:txBody>
                  <a:tcPr/>
                </a:tc>
              </a:tr>
              <a:tr h="477073">
                <a:tc>
                  <a:txBody>
                    <a:bodyPr/>
                    <a:lstStyle/>
                    <a:p>
                      <a:r>
                        <a:rPr lang="en-US" dirty="0" smtClean="0"/>
                        <a:t>129071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M.Narmada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Master Form, Oracle Applications</a:t>
                      </a:r>
                      <a:endParaRPr lang="en-US" dirty="0"/>
                    </a:p>
                  </a:txBody>
                  <a:tcPr/>
                </a:tc>
              </a:tr>
              <a:tr h="477073">
                <a:tc>
                  <a:txBody>
                    <a:bodyPr/>
                    <a:lstStyle/>
                    <a:p>
                      <a:r>
                        <a:rPr lang="en-US" dirty="0" smtClean="0"/>
                        <a:t>129069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Syed</a:t>
                      </a:r>
                      <a:r>
                        <a:rPr lang="en-US" baseline="0" dirty="0" smtClean="0"/>
                        <a:t> Manshad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</a:t>
                      </a:r>
                      <a:r>
                        <a:rPr lang="en-US" baseline="0" smtClean="0"/>
                        <a:t>, Validations</a:t>
                      </a:r>
                      <a:endParaRPr lang="en-US" dirty="0"/>
                    </a:p>
                  </a:txBody>
                  <a:tcPr/>
                </a:tc>
              </a:tr>
              <a:tr h="477073">
                <a:tc>
                  <a:txBody>
                    <a:bodyPr/>
                    <a:lstStyle/>
                    <a:p>
                      <a:r>
                        <a:rPr lang="en-US" dirty="0" smtClean="0"/>
                        <a:t>129070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M.Pavani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Report, Oracle</a:t>
                      </a:r>
                      <a:r>
                        <a:rPr lang="en-US" baseline="0" dirty="0" smtClean="0"/>
                        <a:t> Application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030533" y="6309320"/>
            <a:ext cx="1856656" cy="476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4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2" y="487826"/>
            <a:ext cx="9906000" cy="470887"/>
          </a:xfrm>
        </p:spPr>
        <p:txBody>
          <a:bodyPr/>
          <a:lstStyle/>
          <a:p>
            <a:pPr algn="l"/>
            <a:r>
              <a:rPr lang="en-US" dirty="0" smtClean="0"/>
              <a:t>              contents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-15552" y="908720"/>
            <a:ext cx="2037496" cy="86409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Introduction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313921" y="1760558"/>
            <a:ext cx="2039060" cy="86409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Work Flow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448760" y="2564904"/>
            <a:ext cx="2072193" cy="86409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2">
                    <a:lumMod val="50000"/>
                  </a:schemeClr>
                </a:solidFill>
              </a:rPr>
              <a:t>Requirement  Analysis</a:t>
            </a:r>
            <a:endParaRPr lang="en-US" sz="17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88920" y="3284984"/>
            <a:ext cx="1928176" cy="86409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SQL Loader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323294" y="3933056"/>
            <a:ext cx="1933962" cy="86409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Forms,</a:t>
            </a:r>
          </a:p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Reports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952046" y="4697487"/>
            <a:ext cx="2016224" cy="86409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Conclusion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" name="Bent-Up Arrow 31"/>
          <p:cNvSpPr/>
          <p:nvPr/>
        </p:nvSpPr>
        <p:spPr>
          <a:xfrm rot="5400000">
            <a:off x="802195" y="1634089"/>
            <a:ext cx="419790" cy="69724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3" name="Bent-Up Arrow 32"/>
          <p:cNvSpPr/>
          <p:nvPr/>
        </p:nvSpPr>
        <p:spPr>
          <a:xfrm rot="5400000">
            <a:off x="1921807" y="2470347"/>
            <a:ext cx="409023" cy="70393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Bent-Up Arrow 33"/>
          <p:cNvSpPr/>
          <p:nvPr/>
        </p:nvSpPr>
        <p:spPr>
          <a:xfrm rot="5400000">
            <a:off x="3345830" y="3317958"/>
            <a:ext cx="388935" cy="69724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Bent-Up Arrow 34"/>
          <p:cNvSpPr/>
          <p:nvPr/>
        </p:nvSpPr>
        <p:spPr>
          <a:xfrm rot="5400000">
            <a:off x="4828883" y="4043897"/>
            <a:ext cx="431563" cy="69724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6" name="Bent-Up Arrow 35"/>
          <p:cNvSpPr/>
          <p:nvPr/>
        </p:nvSpPr>
        <p:spPr>
          <a:xfrm rot="5400000">
            <a:off x="6351437" y="4683421"/>
            <a:ext cx="394313" cy="69724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Rectangle 2"/>
          <p:cNvSpPr/>
          <p:nvPr/>
        </p:nvSpPr>
        <p:spPr>
          <a:xfrm>
            <a:off x="8007112" y="6484214"/>
            <a:ext cx="1922315" cy="354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6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4000"/>
            <a:ext cx="9906000" cy="337628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72816"/>
            <a:ext cx="9906000" cy="4608512"/>
          </a:xfrm>
        </p:spPr>
        <p:txBody>
          <a:bodyPr/>
          <a:lstStyle/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dirty="0" smtClean="0"/>
              <a:t>aim of our project is to  develop  </a:t>
            </a:r>
            <a:r>
              <a:rPr lang="en-US" dirty="0"/>
              <a:t>a Book Management System for the Company ‘ABC Computers’.</a:t>
            </a:r>
          </a:p>
          <a:p>
            <a:pPr marL="45720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Actions to be performed with the syste</a:t>
            </a:r>
            <a:r>
              <a:rPr lang="en-US" dirty="0"/>
              <a:t>m</a:t>
            </a:r>
            <a:r>
              <a:rPr lang="en-US" dirty="0" smtClean="0"/>
              <a:t>:</a:t>
            </a:r>
            <a:endParaRPr lang="en-US" dirty="0"/>
          </a:p>
          <a:p>
            <a:pPr marL="1028700" lvl="6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/>
              <a:t>1.Search </a:t>
            </a:r>
            <a:r>
              <a:rPr lang="en-US" dirty="0"/>
              <a:t>for Books</a:t>
            </a:r>
          </a:p>
          <a:p>
            <a:pPr marL="1028700" lvl="6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/>
              <a:t>2.Add </a:t>
            </a:r>
            <a:r>
              <a:rPr lang="en-US" dirty="0"/>
              <a:t>the Books</a:t>
            </a:r>
          </a:p>
          <a:p>
            <a:pPr marL="1028700" lvl="6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/>
              <a:t>3.Add </a:t>
            </a:r>
            <a:r>
              <a:rPr lang="en-US" dirty="0"/>
              <a:t>the Authors</a:t>
            </a:r>
          </a:p>
          <a:p>
            <a:pPr marL="1028700" lvl="6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/>
              <a:t>4.Remove </a:t>
            </a:r>
            <a:r>
              <a:rPr lang="en-US" dirty="0"/>
              <a:t>the Books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77336" y="6381328"/>
            <a:ext cx="1872208" cy="476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2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13" y="2460797"/>
            <a:ext cx="9906000" cy="35528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Requirement Analysis</a:t>
            </a:r>
          </a:p>
          <a:p>
            <a:pPr marL="0" indent="0">
              <a:buNone/>
            </a:pPr>
            <a:r>
              <a:rPr lang="en-US" dirty="0" smtClean="0"/>
              <a:t>                 Tables Creation</a:t>
            </a:r>
          </a:p>
          <a:p>
            <a:pPr marL="0" indent="0">
              <a:buNone/>
            </a:pPr>
            <a:r>
              <a:rPr lang="en-US" dirty="0" smtClean="0"/>
              <a:t>                                SQL Loader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Validations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Forms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Reports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Oracle Applications</a:t>
            </a:r>
          </a:p>
        </p:txBody>
      </p:sp>
      <p:sp>
        <p:nvSpPr>
          <p:cNvPr id="7" name="Bent-Up Arrow 6"/>
          <p:cNvSpPr/>
          <p:nvPr/>
        </p:nvSpPr>
        <p:spPr>
          <a:xfrm rot="5400000">
            <a:off x="1220002" y="2648330"/>
            <a:ext cx="288032" cy="69724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Bent-Up Arrow 7"/>
          <p:cNvSpPr/>
          <p:nvPr/>
        </p:nvSpPr>
        <p:spPr>
          <a:xfrm rot="5400000">
            <a:off x="2421302" y="3080378"/>
            <a:ext cx="288032" cy="69724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Bent-Up Arrow 8"/>
          <p:cNvSpPr/>
          <p:nvPr/>
        </p:nvSpPr>
        <p:spPr>
          <a:xfrm rot="5400000">
            <a:off x="3501422" y="3512425"/>
            <a:ext cx="288032" cy="69724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Bent-Up Arrow 9"/>
          <p:cNvSpPr/>
          <p:nvPr/>
        </p:nvSpPr>
        <p:spPr>
          <a:xfrm rot="5400000">
            <a:off x="4532370" y="3944474"/>
            <a:ext cx="288032" cy="69724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Bent-Up Arrow 10"/>
          <p:cNvSpPr/>
          <p:nvPr/>
        </p:nvSpPr>
        <p:spPr>
          <a:xfrm rot="5400000">
            <a:off x="5540482" y="4376522"/>
            <a:ext cx="288032" cy="69724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dirty="0" smtClean="0"/>
              <a:t>0000000000000</a:t>
            </a:r>
            <a:endParaRPr lang="en-US" dirty="0"/>
          </a:p>
        </p:txBody>
      </p:sp>
      <p:sp>
        <p:nvSpPr>
          <p:cNvPr id="12" name="Bent-Up Arrow 11"/>
          <p:cNvSpPr/>
          <p:nvPr/>
        </p:nvSpPr>
        <p:spPr>
          <a:xfrm rot="5400000">
            <a:off x="6548594" y="4808570"/>
            <a:ext cx="288032" cy="69724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ctangle 12"/>
          <p:cNvSpPr/>
          <p:nvPr/>
        </p:nvSpPr>
        <p:spPr>
          <a:xfrm>
            <a:off x="8049344" y="6453336"/>
            <a:ext cx="185665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8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9906000" cy="1382139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Requirement Analysis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2776"/>
            <a:ext cx="9906000" cy="4968552"/>
          </a:xfrm>
        </p:spPr>
        <p:txBody>
          <a:bodyPr/>
          <a:lstStyle/>
          <a:p>
            <a:pPr marL="51435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Author Table Creation</a:t>
            </a:r>
          </a:p>
          <a:p>
            <a:pPr marL="51435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Book(Dummy) Table Creation</a:t>
            </a:r>
          </a:p>
          <a:p>
            <a:pPr marL="51435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Data </a:t>
            </a:r>
            <a:r>
              <a:rPr lang="en-US" dirty="0"/>
              <a:t>Loading Using </a:t>
            </a:r>
            <a:r>
              <a:rPr lang="en-US"/>
              <a:t>SQL </a:t>
            </a:r>
            <a:r>
              <a:rPr lang="en-US" smtClean="0"/>
              <a:t>Loader</a:t>
            </a:r>
            <a:endParaRPr lang="en-US" dirty="0" smtClean="0"/>
          </a:p>
          <a:p>
            <a:pPr marL="51435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PL/SQL (Validations)</a:t>
            </a:r>
            <a:endParaRPr lang="en-US" dirty="0"/>
          </a:p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Author Form </a:t>
            </a:r>
            <a:r>
              <a:rPr lang="en-US" dirty="0" smtClean="0"/>
              <a:t>Creation </a:t>
            </a:r>
            <a:endParaRPr lang="en-US" dirty="0"/>
          </a:p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Book Master Form Creation</a:t>
            </a:r>
          </a:p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Report Generation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49344" y="6453336"/>
            <a:ext cx="1856656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6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4000"/>
            <a:ext cx="9906000" cy="116768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40769"/>
            <a:ext cx="9906000" cy="4755234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 bwMode="black">
          <a:xfrm>
            <a:off x="304800" y="21266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180000" rIns="72000" bIns="36000" numCol="1" anchor="ctr" anchorCtr="0" compatLnSpc="1">
            <a:prstTxWarp prst="textNoShape">
              <a:avLst/>
            </a:prstTxWarp>
          </a:bodyPr>
          <a:lstStyle>
            <a:lvl1pPr marL="714375" indent="-714375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714375" indent="-714375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 Narrow" pitchFamily="34" charset="0"/>
              </a:defRPr>
            </a:lvl2pPr>
            <a:lvl3pPr marL="714375" indent="-714375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 Narrow" pitchFamily="34" charset="0"/>
              </a:defRPr>
            </a:lvl3pPr>
            <a:lvl4pPr marL="714375" indent="-714375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 Narrow" pitchFamily="34" charset="0"/>
              </a:defRPr>
            </a:lvl4pPr>
            <a:lvl5pPr marL="714375" indent="-714375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 Narrow" pitchFamily="34" charset="0"/>
              </a:defRPr>
            </a:lvl5pPr>
            <a:lvl6pPr marL="1171575" indent="-714375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 Narrow" pitchFamily="34" charset="0"/>
              </a:defRPr>
            </a:lvl6pPr>
            <a:lvl7pPr marL="1628775" indent="-714375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 Narrow" pitchFamily="34" charset="0"/>
              </a:defRPr>
            </a:lvl7pPr>
            <a:lvl8pPr marL="2085975" indent="-714375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 Narrow" pitchFamily="34" charset="0"/>
              </a:defRPr>
            </a:lvl8pPr>
            <a:lvl9pPr marL="2543175" indent="-714375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lang="en-US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Creation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11560" y="4581128"/>
            <a:ext cx="1512168" cy="86409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BASE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11560" y="1844824"/>
            <a:ext cx="1512168" cy="94738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STAGING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lowchart: Magnetic Disk 12">
            <a:hlinkClick r:id="rId3" action="ppaction://hlinkfile"/>
          </p:cNvPr>
          <p:cNvSpPr/>
          <p:nvPr/>
        </p:nvSpPr>
        <p:spPr>
          <a:xfrm>
            <a:off x="6732240" y="2740732"/>
            <a:ext cx="1152128" cy="1840396"/>
          </a:xfrm>
          <a:prstGeom prst="flowChartMagneticDisk">
            <a:avLst/>
          </a:prstGeom>
          <a:solidFill>
            <a:schemeClr val="bg2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ERROR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>
            <a:hlinkClick r:id="rId4" action="ppaction://hlinkfile"/>
          </p:cNvPr>
          <p:cNvSpPr/>
          <p:nvPr/>
        </p:nvSpPr>
        <p:spPr>
          <a:xfrm>
            <a:off x="3131840" y="2492896"/>
            <a:ext cx="1512168" cy="639688"/>
          </a:xfrm>
          <a:prstGeom prst="roundRect">
            <a:avLst/>
          </a:prstGeom>
          <a:solidFill>
            <a:schemeClr val="bg2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BOOK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>
            <a:hlinkClick r:id="rId5" action="ppaction://hlinkfile"/>
          </p:cNvPr>
          <p:cNvSpPr/>
          <p:nvPr/>
        </p:nvSpPr>
        <p:spPr>
          <a:xfrm>
            <a:off x="3131840" y="1412776"/>
            <a:ext cx="1512168" cy="696459"/>
          </a:xfrm>
          <a:prstGeom prst="roundRect">
            <a:avLst/>
          </a:prstGeom>
          <a:solidFill>
            <a:schemeClr val="bg2">
              <a:lumMod val="6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AUTHOR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>
            <a:hlinkClick r:id="rId6" action="ppaction://hlinkfile"/>
          </p:cNvPr>
          <p:cNvSpPr/>
          <p:nvPr/>
        </p:nvSpPr>
        <p:spPr>
          <a:xfrm>
            <a:off x="3203848" y="4005064"/>
            <a:ext cx="1512168" cy="639688"/>
          </a:xfrm>
          <a:prstGeom prst="roundRect">
            <a:avLst/>
          </a:prstGeom>
          <a:solidFill>
            <a:schemeClr val="bg2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AUTHOR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hlinkClick r:id="rId7" action="ppaction://hlinkfile"/>
          </p:cNvPr>
          <p:cNvSpPr/>
          <p:nvPr/>
        </p:nvSpPr>
        <p:spPr>
          <a:xfrm>
            <a:off x="3203848" y="5229200"/>
            <a:ext cx="1512168" cy="639688"/>
          </a:xfrm>
          <a:prstGeom prst="roundRect">
            <a:avLst/>
          </a:prstGeom>
          <a:solidFill>
            <a:schemeClr val="bg2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BOOK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Curved Down Arrow 17"/>
          <p:cNvSpPr/>
          <p:nvPr/>
        </p:nvSpPr>
        <p:spPr>
          <a:xfrm>
            <a:off x="4860032" y="1628800"/>
            <a:ext cx="2448272" cy="648072"/>
          </a:xfrm>
          <a:prstGeom prst="curvedDown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urved Left Arrow 18"/>
          <p:cNvSpPr/>
          <p:nvPr/>
        </p:nvSpPr>
        <p:spPr>
          <a:xfrm>
            <a:off x="5004048" y="2740732"/>
            <a:ext cx="648072" cy="2704492"/>
          </a:xfrm>
          <a:prstGeom prst="curvedLef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>
            <a:off x="1259632" y="1480200"/>
            <a:ext cx="1764196" cy="364624"/>
          </a:xfrm>
          <a:prstGeom prst="bentArrow">
            <a:avLst>
              <a:gd name="adj1" fmla="val 25000"/>
              <a:gd name="adj2" fmla="val 23129"/>
              <a:gd name="adj3" fmla="val 25000"/>
              <a:gd name="adj4" fmla="val 43750"/>
            </a:avLst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>
            <a:off x="1331640" y="4216504"/>
            <a:ext cx="1728192" cy="364624"/>
          </a:xfrm>
          <a:prstGeom prst="bentArrow">
            <a:avLst>
              <a:gd name="adj1" fmla="val 25000"/>
              <a:gd name="adj2" fmla="val 23129"/>
              <a:gd name="adj3" fmla="val 25000"/>
              <a:gd name="adj4" fmla="val 43750"/>
            </a:avLst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ent Arrow 21"/>
          <p:cNvSpPr/>
          <p:nvPr/>
        </p:nvSpPr>
        <p:spPr>
          <a:xfrm rot="10800000" flipH="1">
            <a:off x="1367644" y="2765023"/>
            <a:ext cx="1692188" cy="375943"/>
          </a:xfrm>
          <a:prstGeom prst="bentArrow">
            <a:avLst>
              <a:gd name="adj1" fmla="val 25000"/>
              <a:gd name="adj2" fmla="val 23129"/>
              <a:gd name="adj3" fmla="val 25000"/>
              <a:gd name="adj4" fmla="val 43750"/>
            </a:avLst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Bent Arrow 22"/>
          <p:cNvSpPr/>
          <p:nvPr/>
        </p:nvSpPr>
        <p:spPr>
          <a:xfrm rot="10800000" flipH="1">
            <a:off x="1331639" y="5501326"/>
            <a:ext cx="1800201" cy="375943"/>
          </a:xfrm>
          <a:prstGeom prst="bentArrow">
            <a:avLst>
              <a:gd name="adj1" fmla="val 25000"/>
              <a:gd name="adj2" fmla="val 23129"/>
              <a:gd name="adj3" fmla="val 25000"/>
              <a:gd name="adj4" fmla="val 43750"/>
            </a:avLst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717032"/>
            <a:ext cx="488733" cy="55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332" y="1772816"/>
            <a:ext cx="545699" cy="54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Straight Connector 25"/>
          <p:cNvCxnSpPr/>
          <p:nvPr/>
        </p:nvCxnSpPr>
        <p:spPr>
          <a:xfrm>
            <a:off x="3059832" y="1196752"/>
            <a:ext cx="0" cy="2160240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131840" y="3861048"/>
            <a:ext cx="0" cy="2234951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60032" y="3861048"/>
            <a:ext cx="0" cy="2232248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716016" y="1196752"/>
            <a:ext cx="0" cy="2160240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131840" y="6093296"/>
            <a:ext cx="1728192" cy="2703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131840" y="3858345"/>
            <a:ext cx="1728192" cy="2703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059832" y="3356992"/>
            <a:ext cx="1656184" cy="1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023828" y="1194050"/>
            <a:ext cx="1692188" cy="2702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" name="Rectangle 3"/>
          <p:cNvSpPr/>
          <p:nvPr/>
        </p:nvSpPr>
        <p:spPr>
          <a:xfrm>
            <a:off x="7977336" y="6525344"/>
            <a:ext cx="1928664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6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4000"/>
            <a:ext cx="9906000" cy="714941"/>
          </a:xfrm>
        </p:spPr>
        <p:txBody>
          <a:bodyPr/>
          <a:lstStyle/>
          <a:p>
            <a:pPr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loader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4825"/>
            <a:ext cx="9906000" cy="425117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Authors Stage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sz="2000" dirty="0" smtClean="0"/>
              <a:t>1.Control File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2.Data File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Books Stage</a:t>
            </a:r>
          </a:p>
          <a:p>
            <a:pPr marL="0" indent="0">
              <a:buNone/>
            </a:pPr>
            <a:r>
              <a:rPr lang="en-US" sz="2000" dirty="0" smtClean="0"/>
              <a:t>         1.Control File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2.Data File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000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736" y="1381125"/>
            <a:ext cx="6586314" cy="40957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049344" y="6525344"/>
            <a:ext cx="1856656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8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906000" cy="576064"/>
          </a:xfrm>
        </p:spPr>
        <p:txBody>
          <a:bodyPr/>
          <a:lstStyle/>
          <a:p>
            <a:pPr algn="l"/>
            <a:r>
              <a:rPr lang="en-US" dirty="0" smtClean="0"/>
              <a:t>                   validations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4825"/>
            <a:ext cx="9906000" cy="4251178"/>
          </a:xfrm>
        </p:spPr>
        <p:txBody>
          <a:bodyPr/>
          <a:lstStyle/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 TABLE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Trim(spaces &amp; tabs)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Author_ID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TABLE</a:t>
            </a: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Book_ID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Author_ID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ISBN code</a:t>
            </a: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Size,Cost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49344" y="6453336"/>
            <a:ext cx="1856656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848685"/>
            <a:ext cx="1080120" cy="81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izCDI3sCkiGOfdTrEEhR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izCDI3sCkiGOfdTrEEhRg"/>
</p:tagLst>
</file>

<file path=ppt/theme/theme1.xml><?xml version="1.0" encoding="utf-8"?>
<a:theme xmlns:a="http://schemas.openxmlformats.org/drawingml/2006/main" name="Capgemini ppt template (External)">
  <a:themeElements>
    <a:clrScheme name="Capgemini Palette">
      <a:dk1>
        <a:srgbClr val="000000"/>
      </a:dk1>
      <a:lt1>
        <a:srgbClr val="FFFFFF"/>
      </a:lt1>
      <a:dk2>
        <a:srgbClr val="009BCC"/>
      </a:dk2>
      <a:lt2>
        <a:srgbClr val="FFFFFF"/>
      </a:lt2>
      <a:accent1>
        <a:srgbClr val="FFBC1D"/>
      </a:accent1>
      <a:accent2>
        <a:srgbClr val="E65A0F"/>
      </a:accent2>
      <a:accent3>
        <a:srgbClr val="C8C500"/>
      </a:accent3>
      <a:accent4>
        <a:srgbClr val="C42F36"/>
      </a:accent4>
      <a:accent5>
        <a:srgbClr val="B4DFEE"/>
      </a:accent5>
      <a:accent6>
        <a:srgbClr val="E65A0F"/>
      </a:accent6>
      <a:hlink>
        <a:srgbClr val="4D740F"/>
      </a:hlink>
      <a:folHlink>
        <a:srgbClr val="C42F36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Capgemini Palette">
      <a:dk1>
        <a:srgbClr val="000000"/>
      </a:dk1>
      <a:lt1>
        <a:srgbClr val="FFFFFF"/>
      </a:lt1>
      <a:dk2>
        <a:srgbClr val="009BCC"/>
      </a:dk2>
      <a:lt2>
        <a:srgbClr val="FFFFFF"/>
      </a:lt2>
      <a:accent1>
        <a:srgbClr val="FFBC1D"/>
      </a:accent1>
      <a:accent2>
        <a:srgbClr val="E65A0F"/>
      </a:accent2>
      <a:accent3>
        <a:srgbClr val="C8C500"/>
      </a:accent3>
      <a:accent4>
        <a:srgbClr val="C42F36"/>
      </a:accent4>
      <a:accent5>
        <a:srgbClr val="B4DFEE"/>
      </a:accent5>
      <a:accent6>
        <a:srgbClr val="E65A0F"/>
      </a:accent6>
      <a:hlink>
        <a:srgbClr val="4D740F"/>
      </a:hlink>
      <a:folHlink>
        <a:srgbClr val="C42F3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6780</TotalTime>
  <Words>565</Words>
  <Application>Microsoft Office PowerPoint</Application>
  <PresentationFormat>A4 Paper (210x297 mm)</PresentationFormat>
  <Paragraphs>162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Narrow</vt:lpstr>
      <vt:lpstr>Bauhaus 93</vt:lpstr>
      <vt:lpstr>Calibri</vt:lpstr>
      <vt:lpstr>Courier New</vt:lpstr>
      <vt:lpstr>Times New Roman</vt:lpstr>
      <vt:lpstr>Wingdings</vt:lpstr>
      <vt:lpstr>Capgemini ppt template (External)</vt:lpstr>
      <vt:lpstr>Conception personnalisée</vt:lpstr>
      <vt:lpstr>Book Management System</vt:lpstr>
      <vt:lpstr>ORA-TECHMATES                                           Mentor - Devangana Mandal                                                    Trainer - Sachin Narendekar     </vt:lpstr>
      <vt:lpstr>              contents </vt:lpstr>
      <vt:lpstr>Introduction</vt:lpstr>
      <vt:lpstr>Work FLow</vt:lpstr>
      <vt:lpstr>        Requirement Analysis   </vt:lpstr>
      <vt:lpstr>PowerPoint Presentation</vt:lpstr>
      <vt:lpstr>Sql loader</vt:lpstr>
      <vt:lpstr>                   validations</vt:lpstr>
      <vt:lpstr>             forms</vt:lpstr>
      <vt:lpstr>   Oracle applications</vt:lpstr>
      <vt:lpstr>                    report</vt:lpstr>
      <vt:lpstr>Conclusion</vt:lpstr>
      <vt:lpstr>FUTURE SCOPE</vt:lpstr>
      <vt:lpstr>PowerPoint Presentation</vt:lpstr>
    </vt:vector>
  </TitlesOfParts>
  <Company>Capgemini B.V.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Capgemini ppt template</dc:title>
  <dc:creator>uronnen</dc:creator>
  <cp:lastModifiedBy>Manshad, Syed</cp:lastModifiedBy>
  <cp:revision>639</cp:revision>
  <cp:lastPrinted>2011-05-16T20:55:49Z</cp:lastPrinted>
  <dcterms:created xsi:type="dcterms:W3CDTF">2011-03-22T09:44:08Z</dcterms:created>
  <dcterms:modified xsi:type="dcterms:W3CDTF">2017-07-27T07:57:14Z</dcterms:modified>
</cp:coreProperties>
</file>