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1" r:id="rId2"/>
  </p:sldMasterIdLst>
  <p:notesMasterIdLst>
    <p:notesMasterId r:id="rId17"/>
  </p:notesMasterIdLst>
  <p:handoutMasterIdLst>
    <p:handoutMasterId r:id="rId18"/>
  </p:handoutMasterIdLst>
  <p:sldIdLst>
    <p:sldId id="316" r:id="rId3"/>
    <p:sldId id="315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8" r:id="rId14"/>
    <p:sldId id="327" r:id="rId15"/>
    <p:sldId id="329" r:id="rId16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ward van Dipten" initials="EGvD" lastIdx="21" clrIdx="0"/>
  <p:cmAuthor id="1" name="Martin Op 't Land" initials="MO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B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6" autoAdjust="0"/>
    <p:restoredTop sz="78286" autoAdjust="0"/>
  </p:normalViewPr>
  <p:slideViewPr>
    <p:cSldViewPr>
      <p:cViewPr varScale="1">
        <p:scale>
          <a:sx n="85" d="100"/>
          <a:sy n="85" d="100"/>
        </p:scale>
        <p:origin x="21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49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37729162-2AD6-48E7-A29A-ED35E77E3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31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Insert "Title, Author, Date"</a:t>
            </a:r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400" y="571500"/>
            <a:ext cx="52832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313" y="4343400"/>
            <a:ext cx="6429375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en-US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2010 Capgemini.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4B58C428-A623-447A-A73B-7B7B841F8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66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baseline="0" dirty="0" smtClean="0"/>
          </a:p>
          <a:p>
            <a:endParaRPr lang="nl-NL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2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86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2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8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 "Title, Author, Date"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2010 Capgemini.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8C428-A623-447A-A73B-7B7B841F8E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ppt_ExpertsMosaic_Color.jpg"/>
          <p:cNvPicPr>
            <a:picLocks noChangeAspect="1"/>
          </p:cNvPicPr>
          <p:nvPr/>
        </p:nvPicPr>
        <p:blipFill>
          <a:blip r:embed="rId3" cstate="print"/>
          <a:srcRect t="19318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562602" y="5376865"/>
            <a:ext cx="23433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www.capgemini.com</a:t>
            </a:r>
          </a:p>
        </p:txBody>
      </p:sp>
      <p:pic>
        <p:nvPicPr>
          <p:cNvPr id="4" name="Picture 9" descr="OK_Capgemini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889" y="922340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97650"/>
            <a:ext cx="9906000" cy="260350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The information contained in this presentation is proprietary. ©2010 Capgemini. All rights reserved</a:t>
            </a:r>
          </a:p>
        </p:txBody>
      </p:sp>
      <p:pic>
        <p:nvPicPr>
          <p:cNvPr id="6" name="Image 8" descr="Capgemini_Slogan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6600" y="4856163"/>
            <a:ext cx="3803651" cy="393700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/>
        </p:nvSpPr>
        <p:spPr bwMode="auto">
          <a:xfrm>
            <a:off x="2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Espace réservé du titre 7"/>
          <p:cNvSpPr>
            <a:spLocks noGrp="1"/>
          </p:cNvSpPr>
          <p:nvPr>
            <p:ph type="title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 descr="ppt_KeyWords_Bkgd_OK.jpg"/>
          <p:cNvPicPr>
            <a:picLocks noChangeAspect="1"/>
          </p:cNvPicPr>
          <p:nvPr/>
        </p:nvPicPr>
        <p:blipFill>
          <a:blip r:embed="rId3" cstate="print"/>
          <a:srcRect b="20413"/>
          <a:stretch>
            <a:fillRect/>
          </a:stretch>
        </p:blipFill>
        <p:spPr bwMode="auto">
          <a:xfrm>
            <a:off x="0" y="1285877"/>
            <a:ext cx="990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30"/>
          <p:cNvSpPr>
            <a:spLocks/>
          </p:cNvSpPr>
          <p:nvPr>
            <p:custDataLst>
              <p:tags r:id="rId1"/>
            </p:custDataLst>
          </p:nvPr>
        </p:nvSpPr>
        <p:spPr bwMode="white">
          <a:xfrm>
            <a:off x="-15874" y="1146177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6" name="Picture 6" descr="OK_Capgemi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lIns="324000" tIns="396000" rIns="36000" anchor="t"/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4818" name="AutoShape 2" descr="https://intranet.tudelft.nl/fileadmin/UD/MenC/Support/Internet/TU_Website/TU_Delft_Medewerkers/Services/Communicatie/Communicatie_MC/Handleidingen___Huisstijl/Huisstijlboek/Toepassing_huisstijl/img/Logo2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" name="Picture 24" descr="ua_jpg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4768" y="404813"/>
            <a:ext cx="15763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TU Delft UK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2089" y="116632"/>
            <a:ext cx="1857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ams_logo_pos_rgb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4953000" y="157368"/>
            <a:ext cx="2267728" cy="895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88000"/>
          </a:xfrm>
        </p:spPr>
        <p:txBody>
          <a:bodyPr tIns="180000"/>
          <a:lstStyle>
            <a:lvl1pPr>
              <a:defRPr b="1" cap="sm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43177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0" y="1440001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04717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04717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0615" y="1440000"/>
            <a:ext cx="4616593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0615" y="2092987"/>
            <a:ext cx="4616593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3"/>
          <p:cNvSpPr>
            <a:spLocks/>
          </p:cNvSpPr>
          <p:nvPr/>
        </p:nvSpPr>
        <p:spPr bwMode="auto">
          <a:xfrm>
            <a:off x="0" y="2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23" name="Picture 12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EEWC 2013</a:t>
            </a:r>
            <a:endParaRPr lang="en-US" dirty="0"/>
          </a:p>
        </p:txBody>
      </p:sp>
      <p:sp>
        <p:nvSpPr>
          <p:cNvPr id="2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7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8" name="Picture 12" descr="OK_Capgemini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6" y="6381752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3520" y="6700238"/>
            <a:ext cx="2661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38" y="6286502"/>
            <a:ext cx="9907588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8375028" y="6673738"/>
            <a:ext cx="1186484" cy="165100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smtClean="0"/>
              <a:t>May 13th, 2013</a:t>
            </a:r>
            <a:endParaRPr lang="en-US" dirty="0"/>
          </a:p>
        </p:txBody>
      </p:sp>
      <p:grpSp>
        <p:nvGrpSpPr>
          <p:cNvPr id="1033" name="Groupe 25"/>
          <p:cNvGrpSpPr>
            <a:grpSpLocks/>
          </p:cNvGrpSpPr>
          <p:nvPr/>
        </p:nvGrpSpPr>
        <p:grpSpPr bwMode="auto">
          <a:xfrm>
            <a:off x="-7938" y="2"/>
            <a:ext cx="3457576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fontAlgn="auto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pic>
          <p:nvPicPr>
            <p:cNvPr id="1038" name="Image 27" descr="CBE_Label_pptCorner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60304" y="119554"/>
              <a:ext cx="524166" cy="52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Espace réservé du texte 28"/>
          <p:cNvSpPr>
            <a:spLocks noGrp="1"/>
          </p:cNvSpPr>
          <p:nvPr>
            <p:ph type="body" idx="1"/>
          </p:nvPr>
        </p:nvSpPr>
        <p:spPr bwMode="auto">
          <a:xfrm>
            <a:off x="0" y="1439863"/>
            <a:ext cx="9906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Text style level 2</a:t>
            </a:r>
          </a:p>
          <a:p>
            <a:pPr lvl="2"/>
            <a:r>
              <a:rPr lang="en-US" dirty="0" smtClean="0"/>
              <a:t>Text style level 3</a:t>
            </a:r>
          </a:p>
          <a:p>
            <a:pPr lvl="3"/>
            <a:r>
              <a:rPr lang="en-US" dirty="0" smtClean="0"/>
              <a:t>Text style level 4</a:t>
            </a:r>
          </a:p>
          <a:p>
            <a:pPr lvl="4"/>
            <a:r>
              <a:rPr lang="en-US" dirty="0" smtClean="0"/>
              <a:t>Text style level 5</a:t>
            </a:r>
          </a:p>
        </p:txBody>
      </p:sp>
      <p:sp>
        <p:nvSpPr>
          <p:cNvPr id="17" name="Rectangle 18"/>
          <p:cNvSpPr txBox="1">
            <a:spLocks noChangeArrowheads="1"/>
          </p:cNvSpPr>
          <p:nvPr userDrawn="1"/>
        </p:nvSpPr>
        <p:spPr bwMode="auto">
          <a:xfrm>
            <a:off x="7905328" y="6525344"/>
            <a:ext cx="2000672" cy="10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 marL="0" marR="0" lvl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Martin Op ‘t Land and Marien Krouwel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80720" y="6381328"/>
            <a:ext cx="336882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fontAlgn="auto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EEWC 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</p:sldLayoutIdLst>
  <p:hf hdr="0"/>
  <p:txStyles>
    <p:titleStyle>
      <a:lvl1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000" b="1" kern="1200" dirty="0">
          <a:solidFill>
            <a:schemeClr val="tx2"/>
          </a:solidFill>
          <a:latin typeface="+mj-lt"/>
          <a:ea typeface="+mj-ea"/>
          <a:cs typeface="+mj-cs"/>
        </a:defRPr>
      </a:lvl1pPr>
      <a:lvl2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2pPr>
      <a:lvl3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3pPr>
      <a:lvl4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4pPr>
      <a:lvl5pPr marL="714375" indent="-7143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5pPr>
      <a:lvl6pPr marL="11715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6pPr>
      <a:lvl7pPr marL="16287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7pPr>
      <a:lvl8pPr marL="20859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8pPr>
      <a:lvl9pPr marL="2543175" indent="-714375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69875" indent="-269875" algn="l" defTabSz="71437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fr-FR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0" fontAlgn="base" hangingPunct="0">
        <a:spcBef>
          <a:spcPct val="20000"/>
        </a:spcBef>
        <a:spcAft>
          <a:spcPct val="0"/>
        </a:spcAft>
        <a:buClr>
          <a:srgbClr val="C8C500"/>
        </a:buClr>
        <a:buFont typeface="Arial" charset="0"/>
        <a:buChar char="–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images%20(2).jpg" TargetMode="External"/><Relationship Id="rId2" Type="http://schemas.openxmlformats.org/officeDocument/2006/relationships/hyperlink" Target="download%20(1).jp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MiniProject/ppt%20folder/Error%20Table.txt" TargetMode="External"/><Relationship Id="rId7" Type="http://schemas.openxmlformats.org/officeDocument/2006/relationships/hyperlink" Target="MiniProject/ppt%20folder/Book%20Master%20Table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MiniProject/ppt%20folder/Author%20Master%20Table.txt" TargetMode="External"/><Relationship Id="rId5" Type="http://schemas.openxmlformats.org/officeDocument/2006/relationships/hyperlink" Target="MiniProject/ppt%20folder/Author%20Staging%20Table.txt" TargetMode="External"/><Relationship Id="rId4" Type="http://schemas.openxmlformats.org/officeDocument/2006/relationships/hyperlink" Target="MiniProject/ppt%20folder/Book%20Staging%20Table.txt" TargetMode="Externa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484784"/>
            <a:ext cx="4752528" cy="3960440"/>
          </a:xfrm>
        </p:spPr>
      </p:pic>
      <p:sp>
        <p:nvSpPr>
          <p:cNvPr id="4" name="TextBox 3"/>
          <p:cNvSpPr txBox="1"/>
          <p:nvPr/>
        </p:nvSpPr>
        <p:spPr>
          <a:xfrm>
            <a:off x="5102527" y="2132856"/>
            <a:ext cx="4675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using oracle applications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6890" y="6309320"/>
            <a:ext cx="1959110" cy="404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4" y="1098753"/>
            <a:ext cx="9906000" cy="47680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forms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9415" y="3831225"/>
            <a:ext cx="9906000" cy="2097292"/>
          </a:xfrm>
        </p:spPr>
        <p:txBody>
          <a:bodyPr/>
          <a:lstStyle/>
          <a:p>
            <a:pPr lvl="4"/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7336" y="6453336"/>
            <a:ext cx="192866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953752"/>
            <a:ext cx="1475441" cy="942982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368824" y="1988840"/>
            <a:ext cx="1584176" cy="5683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FORMS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28663" y="3771883"/>
            <a:ext cx="1533133" cy="704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Author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08984" y="3732534"/>
            <a:ext cx="1584176" cy="704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Book masters 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rot="12829150">
            <a:off x="2852415" y="2450565"/>
            <a:ext cx="283722" cy="1417359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 Arrow 54"/>
          <p:cNvSpPr/>
          <p:nvPr/>
        </p:nvSpPr>
        <p:spPr>
          <a:xfrm rot="8787599">
            <a:off x="5177959" y="2463439"/>
            <a:ext cx="295273" cy="1333692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9906000" cy="43204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456" y="1844824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navigator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24608" y="2531865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20752" y="3429000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 layout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04928" y="4221088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report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537176" y="2350233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65168" y="4655843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of the report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537176" y="3549681"/>
            <a:ext cx="1584176" cy="576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data found</a:t>
            </a:r>
            <a:endParaRPr lang="en-US" dirty="0"/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5940152" y="2708920"/>
            <a:ext cx="469826" cy="1900984"/>
          </a:xfrm>
          <a:prstGeom prst="bent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>
            <a:off x="5940152" y="4609904"/>
            <a:ext cx="469826" cy="367009"/>
          </a:xfrm>
          <a:prstGeom prst="bentConnector3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75065" y="3896793"/>
            <a:ext cx="234913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ent-Up Arrow 42"/>
          <p:cNvSpPr/>
          <p:nvPr/>
        </p:nvSpPr>
        <p:spPr>
          <a:xfrm rot="5400000">
            <a:off x="2102377" y="3070508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Bent-Up Arrow 45"/>
          <p:cNvSpPr/>
          <p:nvPr/>
        </p:nvSpPr>
        <p:spPr>
          <a:xfrm rot="5400000">
            <a:off x="3678144" y="3934604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Bent-Up Arrow 46"/>
          <p:cNvSpPr/>
          <p:nvPr/>
        </p:nvSpPr>
        <p:spPr>
          <a:xfrm rot="5400000">
            <a:off x="774988" y="2350428"/>
            <a:ext cx="556324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7950318" y="6457396"/>
            <a:ext cx="194421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687599"/>
            <a:ext cx="1110703" cy="9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20" y="260648"/>
            <a:ext cx="9906000" cy="864096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Oracle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3"/>
            <a:ext cx="9906000" cy="381642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registration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function for the 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function to the Custom Menu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Menu should be assigned to the Responsibility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responsibility to the TEST USER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72" y="1484784"/>
            <a:ext cx="9906000" cy="332792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this project we developed the system for Book Management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which includes reports and forms by using Oracle Applications.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5328" y="6381328"/>
            <a:ext cx="200067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Bauhaus 93" panose="04030905020B02020C02" pitchFamily="82" charset="0"/>
              </a:rPr>
              <a:t>THANK YOU</a:t>
            </a:r>
            <a:r>
              <a:rPr lang="en-US" sz="4800" dirty="0" smtClean="0">
                <a:latin typeface="Bauhaus 93" panose="04030905020B02020C02" pitchFamily="82" charset="0"/>
              </a:rPr>
              <a:t>                              </a:t>
            </a:r>
            <a:endParaRPr lang="en-US" sz="48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836712"/>
            <a:ext cx="9906000" cy="1800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ORA-TECHMATES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Mentor -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Devangana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Mandal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Trainer 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en-US" sz="240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Narendekar</a:t>
            </a:r>
            <a:r>
              <a:rPr lang="en-US" sz="2400" b="0" cap="none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cap="none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894603"/>
              </p:ext>
            </p:extLst>
          </p:nvPr>
        </p:nvGraphicFramePr>
        <p:xfrm>
          <a:off x="136240" y="1772816"/>
          <a:ext cx="9633520" cy="36589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8290"/>
                <a:gridCol w="2296422"/>
                <a:gridCol w="2088232"/>
                <a:gridCol w="3160576"/>
              </a:tblGrid>
              <a:tr h="47053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Employee Id 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Employee Name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Role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Contribution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M.S.Sai</a:t>
                      </a:r>
                      <a:r>
                        <a:rPr lang="en-US" baseline="0" dirty="0" smtClean="0"/>
                        <a:t> Akhil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 Scripts, SQL</a:t>
                      </a:r>
                      <a:r>
                        <a:rPr lang="en-US" baseline="0" dirty="0" smtClean="0"/>
                        <a:t> loader</a:t>
                      </a:r>
                      <a:endParaRPr lang="en-US" dirty="0"/>
                    </a:p>
                  </a:txBody>
                  <a:tcPr/>
                </a:tc>
              </a:tr>
              <a:tr h="528474">
                <a:tc>
                  <a:txBody>
                    <a:bodyPr/>
                    <a:lstStyle/>
                    <a:p>
                      <a:r>
                        <a:rPr lang="en-US" dirty="0" smtClean="0"/>
                        <a:t>129065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V.Abhishikth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PL/SQL</a:t>
                      </a:r>
                      <a:r>
                        <a:rPr lang="en-US" baseline="0" dirty="0" smtClean="0"/>
                        <a:t> Validations, Documentation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G.Sai</a:t>
                      </a:r>
                      <a:r>
                        <a:rPr lang="en-US" baseline="0" dirty="0" smtClean="0"/>
                        <a:t> Saranya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Forms,</a:t>
                      </a:r>
                      <a:r>
                        <a:rPr lang="en-US" baseline="0" dirty="0" smtClean="0"/>
                        <a:t>  Validations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M.Narmada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 Form, Oracle Applications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Syed</a:t>
                      </a:r>
                      <a:r>
                        <a:rPr lang="en-US" baseline="0" dirty="0" smtClean="0"/>
                        <a:t> Manshad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, Oracle Applications</a:t>
                      </a:r>
                      <a:endParaRPr lang="en-US" dirty="0"/>
                    </a:p>
                  </a:txBody>
                  <a:tcPr/>
                </a:tc>
              </a:tr>
              <a:tr h="477073">
                <a:tc>
                  <a:txBody>
                    <a:bodyPr/>
                    <a:lstStyle/>
                    <a:p>
                      <a:r>
                        <a:rPr lang="en-US" dirty="0" smtClean="0"/>
                        <a:t>129070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M.Pavani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</a:t>
                      </a:r>
                      <a:r>
                        <a:rPr lang="en-US" baseline="0" dirty="0" smtClean="0"/>
                        <a:t> validations, PPT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030533" y="6309320"/>
            <a:ext cx="1856656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2" y="487826"/>
            <a:ext cx="9906000" cy="470887"/>
          </a:xfrm>
        </p:spPr>
        <p:txBody>
          <a:bodyPr/>
          <a:lstStyle/>
          <a:p>
            <a:pPr algn="l"/>
            <a:r>
              <a:rPr lang="en-US" dirty="0" smtClean="0"/>
              <a:t>              contents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Oval 9">
            <a:hlinkClick r:id="rId2" action="ppaction://hlinkfile" tooltip="ygtthn7"/>
          </p:cNvPr>
          <p:cNvSpPr/>
          <p:nvPr/>
        </p:nvSpPr>
        <p:spPr>
          <a:xfrm>
            <a:off x="-15552" y="908720"/>
            <a:ext cx="2037496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Oval 20">
            <a:hlinkClick r:id="rId3" action="ppaction://hlinkfile"/>
          </p:cNvPr>
          <p:cNvSpPr/>
          <p:nvPr/>
        </p:nvSpPr>
        <p:spPr>
          <a:xfrm>
            <a:off x="1313921" y="1760558"/>
            <a:ext cx="2039060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Work Flow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448760" y="2564904"/>
            <a:ext cx="2072193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2">
                    <a:lumMod val="50000"/>
                  </a:schemeClr>
                </a:solidFill>
              </a:rPr>
              <a:t>Requirement  Analysis</a:t>
            </a:r>
            <a:endParaRPr lang="en-US" sz="17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8920" y="3284984"/>
            <a:ext cx="1928176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SQL Loader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3294" y="3933056"/>
            <a:ext cx="1933962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Forms,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Reports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952046" y="4697487"/>
            <a:ext cx="2016224" cy="8640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Bent-Up Arrow 31"/>
          <p:cNvSpPr/>
          <p:nvPr/>
        </p:nvSpPr>
        <p:spPr>
          <a:xfrm rot="5400000">
            <a:off x="802195" y="1634089"/>
            <a:ext cx="419790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Bent-Up Arrow 32"/>
          <p:cNvSpPr/>
          <p:nvPr/>
        </p:nvSpPr>
        <p:spPr>
          <a:xfrm rot="5400000">
            <a:off x="1921807" y="2470347"/>
            <a:ext cx="409023" cy="703935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Bent-Up Arrow 33"/>
          <p:cNvSpPr/>
          <p:nvPr/>
        </p:nvSpPr>
        <p:spPr>
          <a:xfrm rot="5400000">
            <a:off x="3345830" y="3317958"/>
            <a:ext cx="388935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Bent-Up Arrow 34"/>
          <p:cNvSpPr/>
          <p:nvPr/>
        </p:nvSpPr>
        <p:spPr>
          <a:xfrm rot="5400000">
            <a:off x="4828883" y="4043897"/>
            <a:ext cx="431563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Bent-Up Arrow 35"/>
          <p:cNvSpPr/>
          <p:nvPr/>
        </p:nvSpPr>
        <p:spPr>
          <a:xfrm rot="5400000">
            <a:off x="6351437" y="4683421"/>
            <a:ext cx="394313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/>
          <p:cNvSpPr/>
          <p:nvPr/>
        </p:nvSpPr>
        <p:spPr>
          <a:xfrm>
            <a:off x="8007112" y="6484214"/>
            <a:ext cx="1922315" cy="354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337628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72816"/>
            <a:ext cx="9906000" cy="4608512"/>
          </a:xfrm>
        </p:spPr>
        <p:txBody>
          <a:bodyPr/>
          <a:lstStyle/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smtClean="0"/>
              <a:t>aim of our project is to  develop  </a:t>
            </a:r>
            <a:r>
              <a:rPr lang="en-US" dirty="0"/>
              <a:t>a Book Management System for the Company ‘ABC Computers’.</a:t>
            </a:r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Actions to be performed with the syste</a:t>
            </a:r>
            <a:r>
              <a:rPr lang="en-US" dirty="0"/>
              <a:t>m</a:t>
            </a:r>
            <a:r>
              <a:rPr lang="en-US" dirty="0" smtClean="0"/>
              <a:t>:</a:t>
            </a:r>
            <a:endParaRPr lang="en-US" dirty="0"/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1.Search </a:t>
            </a:r>
            <a:r>
              <a:rPr lang="en-US" dirty="0"/>
              <a:t>for Books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2.Add </a:t>
            </a:r>
            <a:r>
              <a:rPr lang="en-US" dirty="0"/>
              <a:t>the Books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3.Add </a:t>
            </a:r>
            <a:r>
              <a:rPr lang="en-US" dirty="0"/>
              <a:t>the Authors</a:t>
            </a:r>
          </a:p>
          <a:p>
            <a:pPr marL="1028700" lvl="6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4.Remove </a:t>
            </a:r>
            <a:r>
              <a:rPr lang="en-US" dirty="0"/>
              <a:t>the Books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A9DFFA-0E58-46A8-9743-EE9B6EB421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77336" y="6381328"/>
            <a:ext cx="1872208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3" y="2460797"/>
            <a:ext cx="9906000" cy="3552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Requirement Analysis</a:t>
            </a:r>
          </a:p>
          <a:p>
            <a:pPr marL="0" indent="0">
              <a:buNone/>
            </a:pPr>
            <a:r>
              <a:rPr lang="en-US" dirty="0" smtClean="0"/>
              <a:t>                 Tables Creation</a:t>
            </a:r>
          </a:p>
          <a:p>
            <a:pPr marL="0" indent="0">
              <a:buNone/>
            </a:pPr>
            <a:r>
              <a:rPr lang="en-US" dirty="0" smtClean="0"/>
              <a:t>                                SQL Loader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Validations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Forms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Reports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Oracle Applications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1220002" y="2648330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Bent-Up Arrow 7"/>
          <p:cNvSpPr/>
          <p:nvPr/>
        </p:nvSpPr>
        <p:spPr>
          <a:xfrm rot="5400000">
            <a:off x="2421302" y="3080378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Bent-Up Arrow 8"/>
          <p:cNvSpPr/>
          <p:nvPr/>
        </p:nvSpPr>
        <p:spPr>
          <a:xfrm rot="5400000">
            <a:off x="3501422" y="3512425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Bent-Up Arrow 9"/>
          <p:cNvSpPr/>
          <p:nvPr/>
        </p:nvSpPr>
        <p:spPr>
          <a:xfrm rot="5400000">
            <a:off x="4532370" y="3944474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Bent-Up Arrow 10"/>
          <p:cNvSpPr/>
          <p:nvPr/>
        </p:nvSpPr>
        <p:spPr>
          <a:xfrm rot="5400000">
            <a:off x="5540482" y="4376522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0000000000000</a:t>
            </a:r>
            <a:endParaRPr lang="en-US" dirty="0"/>
          </a:p>
        </p:txBody>
      </p:sp>
      <p:sp>
        <p:nvSpPr>
          <p:cNvPr id="12" name="Bent-Up Arrow 11"/>
          <p:cNvSpPr/>
          <p:nvPr/>
        </p:nvSpPr>
        <p:spPr>
          <a:xfrm rot="5400000">
            <a:off x="6548594" y="4808570"/>
            <a:ext cx="288032" cy="69724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/>
          <p:cNvSpPr/>
          <p:nvPr/>
        </p:nvSpPr>
        <p:spPr>
          <a:xfrm>
            <a:off x="8049344" y="6453336"/>
            <a:ext cx="185665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906000" cy="1382139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Requirement Analysis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906000" cy="4968552"/>
          </a:xfrm>
        </p:spPr>
        <p:txBody>
          <a:bodyPr/>
          <a:lstStyle/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Author Table Creation</a:t>
            </a:r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Book(Dummy) Table Creation</a:t>
            </a:r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Loading Using SQL </a:t>
            </a:r>
            <a:r>
              <a:rPr lang="en-US" dirty="0" smtClean="0"/>
              <a:t>Developer</a:t>
            </a:r>
          </a:p>
          <a:p>
            <a:pPr marL="51435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PL/SQL (Validations)</a:t>
            </a:r>
            <a:endParaRPr lang="en-US" dirty="0"/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Author Form </a:t>
            </a:r>
            <a:r>
              <a:rPr lang="en-US" dirty="0" smtClean="0"/>
              <a:t>Creation </a:t>
            </a:r>
            <a:endParaRPr lang="en-US" dirty="0"/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Book Master Form Creation</a:t>
            </a:r>
          </a:p>
          <a:p>
            <a:pPr marL="45720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Report Generation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116768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9"/>
            <a:ext cx="9906000" cy="4755234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 bwMode="black">
          <a:xfrm>
            <a:off x="304800" y="21266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180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2pPr>
            <a:lvl3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3pPr>
            <a:lvl4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4pPr>
            <a:lvl5pPr marL="714375" indent="-714375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5pPr>
            <a:lvl6pPr marL="11715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6pPr>
            <a:lvl7pPr marL="16287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7pPr>
            <a:lvl8pPr marL="20859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8pPr>
            <a:lvl9pPr marL="2543175" indent="-714375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1560" y="4581128"/>
            <a:ext cx="1512168" cy="8640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1560" y="1844824"/>
            <a:ext cx="1512168" cy="9473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Magnetic Disk 12">
            <a:hlinkClick r:id="rId3" action="ppaction://hlinkfile"/>
          </p:cNvPr>
          <p:cNvSpPr/>
          <p:nvPr/>
        </p:nvSpPr>
        <p:spPr>
          <a:xfrm>
            <a:off x="6732240" y="2740732"/>
            <a:ext cx="1152128" cy="1840396"/>
          </a:xfrm>
          <a:prstGeom prst="flowChartMagneticDisk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ERROR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hlinkClick r:id="rId4" action="ppaction://hlinkfile"/>
          </p:cNvPr>
          <p:cNvSpPr/>
          <p:nvPr/>
        </p:nvSpPr>
        <p:spPr>
          <a:xfrm>
            <a:off x="3131840" y="2492896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hlinkClick r:id="rId5" action="ppaction://hlinkfile"/>
          </p:cNvPr>
          <p:cNvSpPr/>
          <p:nvPr/>
        </p:nvSpPr>
        <p:spPr>
          <a:xfrm>
            <a:off x="3131840" y="1412776"/>
            <a:ext cx="1512168" cy="696459"/>
          </a:xfrm>
          <a:prstGeom prst="roundRect">
            <a:avLst/>
          </a:prstGeom>
          <a:solidFill>
            <a:schemeClr val="bg2">
              <a:lumMod val="6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hlinkClick r:id="rId6" action="ppaction://hlinkfile"/>
          </p:cNvPr>
          <p:cNvSpPr/>
          <p:nvPr/>
        </p:nvSpPr>
        <p:spPr>
          <a:xfrm>
            <a:off x="3203848" y="4005064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AUTHOR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hlinkClick r:id="rId7" action="ppaction://hlinkfile"/>
          </p:cNvPr>
          <p:cNvSpPr/>
          <p:nvPr/>
        </p:nvSpPr>
        <p:spPr>
          <a:xfrm>
            <a:off x="3203848" y="5229200"/>
            <a:ext cx="1512168" cy="639688"/>
          </a:xfrm>
          <a:prstGeom prst="round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4860032" y="1628800"/>
            <a:ext cx="2448272" cy="648072"/>
          </a:xfrm>
          <a:prstGeom prst="curved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5004048" y="2740732"/>
            <a:ext cx="648072" cy="2704492"/>
          </a:xfrm>
          <a:prstGeom prst="curvedLef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1259632" y="1480200"/>
            <a:ext cx="1764196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1331640" y="4216504"/>
            <a:ext cx="1728192" cy="364624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0800000" flipH="1">
            <a:off x="1367644" y="2765023"/>
            <a:ext cx="1692188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0800000" flipH="1">
            <a:off x="1331639" y="5501326"/>
            <a:ext cx="1800201" cy="375943"/>
          </a:xfrm>
          <a:prstGeom prst="bentArrow">
            <a:avLst>
              <a:gd name="adj1" fmla="val 25000"/>
              <a:gd name="adj2" fmla="val 23129"/>
              <a:gd name="adj3" fmla="val 25000"/>
              <a:gd name="adj4" fmla="val 43750"/>
            </a:avLst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17032"/>
            <a:ext cx="488733" cy="55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32" y="1772816"/>
            <a:ext cx="545699" cy="54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3059832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31840" y="3861048"/>
            <a:ext cx="0" cy="223495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60032" y="3861048"/>
            <a:ext cx="0" cy="2232248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16016" y="1196752"/>
            <a:ext cx="0" cy="2160240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131840" y="6093296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131840" y="3858345"/>
            <a:ext cx="1728192" cy="2703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59832" y="3356992"/>
            <a:ext cx="1656184" cy="1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23828" y="1194050"/>
            <a:ext cx="1692188" cy="2702"/>
          </a:xfrm>
          <a:prstGeom prst="lin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977336" y="6525344"/>
            <a:ext cx="192866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4000"/>
            <a:ext cx="9906000" cy="714941"/>
          </a:xfrm>
        </p:spPr>
        <p:txBody>
          <a:bodyPr/>
          <a:lstStyle/>
          <a:p>
            <a:pPr algn="l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loader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5"/>
            <a:ext cx="9906000" cy="425117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Authors Stage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2000" dirty="0" smtClean="0"/>
              <a:t>1.Control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2.Data File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Books Stage</a:t>
            </a:r>
          </a:p>
          <a:p>
            <a:pPr marL="0" indent="0">
              <a:buNone/>
            </a:pPr>
            <a:r>
              <a:rPr lang="en-US" sz="2000" dirty="0" smtClean="0"/>
              <a:t>         1.Control File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2.Data File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36" y="1381125"/>
            <a:ext cx="6586314" cy="4095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49344" y="6525344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906000" cy="576064"/>
          </a:xfrm>
        </p:spPr>
        <p:txBody>
          <a:bodyPr/>
          <a:lstStyle/>
          <a:p>
            <a:pPr algn="l"/>
            <a:r>
              <a:rPr lang="en-US" dirty="0" smtClean="0"/>
              <a:t>                   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5"/>
            <a:ext cx="9906000" cy="4251178"/>
          </a:xfrm>
        </p:spPr>
        <p:txBody>
          <a:bodyPr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TABLE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Trim(spaces &amp; tabs)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TABLE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 code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Size,Cost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Type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49344" y="6453336"/>
            <a:ext cx="185665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848685"/>
            <a:ext cx="1080120" cy="8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 (External)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6746</TotalTime>
  <Words>529</Words>
  <Application>Microsoft Office PowerPoint</Application>
  <PresentationFormat>A4 Paper (210x297 mm)</PresentationFormat>
  <Paragraphs>154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Bauhaus 93</vt:lpstr>
      <vt:lpstr>Calibri</vt:lpstr>
      <vt:lpstr>Courier New</vt:lpstr>
      <vt:lpstr>Times New Roman</vt:lpstr>
      <vt:lpstr>Wingdings</vt:lpstr>
      <vt:lpstr>Capgemini ppt template (External)</vt:lpstr>
      <vt:lpstr>Conception personnalisée</vt:lpstr>
      <vt:lpstr>Book Management System</vt:lpstr>
      <vt:lpstr>ORA-TECHMATES                                           Mentor - Devangana Mandal                                                    Trainer - Sachin Narendekar     </vt:lpstr>
      <vt:lpstr>              contents </vt:lpstr>
      <vt:lpstr>Introduction</vt:lpstr>
      <vt:lpstr>Work FLow</vt:lpstr>
      <vt:lpstr>        Requirement Analysis   </vt:lpstr>
      <vt:lpstr>PowerPoint Presentation</vt:lpstr>
      <vt:lpstr>Sql loader</vt:lpstr>
      <vt:lpstr>                   validations</vt:lpstr>
      <vt:lpstr>             forms</vt:lpstr>
      <vt:lpstr>                    report</vt:lpstr>
      <vt:lpstr>   Oracle applications</vt:lpstr>
      <vt:lpstr>Conclusion</vt:lpstr>
      <vt:lpstr>PowerPoint Presentation</vt:lpstr>
    </vt:vector>
  </TitlesOfParts>
  <Company>Capgemini B.V.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Capgemini ppt template</dc:title>
  <dc:creator>uronnen</dc:creator>
  <cp:lastModifiedBy>Manshad, Syed</cp:lastModifiedBy>
  <cp:revision>620</cp:revision>
  <cp:lastPrinted>2011-05-16T20:55:49Z</cp:lastPrinted>
  <dcterms:created xsi:type="dcterms:W3CDTF">2011-03-22T09:44:08Z</dcterms:created>
  <dcterms:modified xsi:type="dcterms:W3CDTF">2017-07-26T14:00:40Z</dcterms:modified>
</cp:coreProperties>
</file>