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7"/>
  </p:notesMasterIdLst>
  <p:handoutMasterIdLst>
    <p:handoutMasterId r:id="rId2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6858000" cy="9144000"/>
  <p:embeddedFontLst>
    <p:embeddedFont>
      <p:font typeface="Calibri" pitchFamily="34" charset="0"/>
      <p:regular r:id="rId29"/>
      <p:bold r:id="rId30"/>
      <p:italic r:id="rId31"/>
      <p:boldItalic r:id="rId32"/>
    </p:embeddedFont>
    <p:embeddedFont>
      <p:font typeface="Trebuchet MS" pitchFamily="34" charset="0"/>
      <p:regular r:id="rId33"/>
      <p:bold r:id="rId34"/>
      <p:italic r:id="rId35"/>
      <p:boldItalic r:id="rId36"/>
    </p:embeddedFont>
    <p:embeddedFont>
      <p:font typeface="Candara" pitchFamily="34" charset="0"/>
      <p:regular r:id="rId37"/>
      <p:bold r:id="rId38"/>
      <p:italic r:id="rId39"/>
      <p:boldItalic r:id="rId40"/>
    </p:embeddedFont>
    <p:embeddedFont>
      <p:font typeface="MS PGothic" pitchFamily="34" charset="-128"/>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77620" autoAdjust="0"/>
  </p:normalViewPr>
  <p:slideViewPr>
    <p:cSldViewPr snapToGrid="0" showGuides="1">
      <p:cViewPr>
        <p:scale>
          <a:sx n="66" d="100"/>
          <a:sy n="66" d="100"/>
        </p:scale>
        <p:origin x="-1170" y="-40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12488"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cs typeface="Arial" pitchFamily="34" charset="0"/>
              </a:rPr>
              <a:t>UNIX    						Filters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14668" y="8382944"/>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03-</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Rectangle 8"/>
          <p:cNvSpPr>
            <a:spLocks noGrp="1" noRot="1" noChangeAspect="1" noChangeArrowheads="1" noTextEdit="1"/>
          </p:cNvSpPr>
          <p:nvPr>
            <p:ph type="sldImg"/>
          </p:nvPr>
        </p:nvSpPr>
        <p:spPr>
          <a:xfrm>
            <a:off x="2022475" y="685800"/>
            <a:ext cx="4572000" cy="3429000"/>
          </a:xfrm>
          <a:ln/>
        </p:spPr>
      </p:sp>
      <p:sp>
        <p:nvSpPr>
          <p:cNvPr id="36873" name="Rectangle 9"/>
          <p:cNvSpPr>
            <a:spLocks noGrp="1" noChangeArrowheads="1"/>
          </p:cNvSpPr>
          <p:nvPr>
            <p:ph type="body" idx="1"/>
          </p:nvPr>
        </p:nvSpPr>
        <p:spPr/>
        <p:txBody>
          <a:bodyPr/>
          <a:lstStyle/>
          <a:p>
            <a:pPr marL="216212" indent="-216212"/>
            <a:r>
              <a:rPr lang="en-US" b="1" u="sng" dirty="0" err="1" smtClean="0"/>
              <a:t>uniq</a:t>
            </a:r>
            <a:r>
              <a:rPr lang="en-US" b="1" u="sng" dirty="0" smtClean="0"/>
              <a:t> Command</a:t>
            </a:r>
            <a:r>
              <a:rPr lang="en-US" b="1" dirty="0" smtClean="0"/>
              <a:t>:</a:t>
            </a:r>
          </a:p>
          <a:p>
            <a:pPr marL="216212" indent="-216212"/>
            <a:endParaRPr lang="en-US" dirty="0" smtClean="0"/>
          </a:p>
          <a:p>
            <a:pPr marL="216212" indent="-216212"/>
            <a:r>
              <a:rPr lang="en-US" dirty="0" smtClean="0"/>
              <a:t>	The </a:t>
            </a:r>
            <a:r>
              <a:rPr lang="en-US" b="1" dirty="0" err="1" smtClean="0"/>
              <a:t>uniq</a:t>
            </a:r>
            <a:r>
              <a:rPr lang="en-US" dirty="0" smtClean="0"/>
              <a:t> command requires a sorted file as input. It fetches only one copy of redundant records and writes the same to standard output.</a:t>
            </a:r>
          </a:p>
          <a:p>
            <a:pPr marL="216212" indent="-216212"/>
            <a:endParaRPr lang="en-US" dirty="0" smtClean="0"/>
          </a:p>
          <a:p>
            <a:pPr marL="216212" indent="-216212"/>
            <a:r>
              <a:rPr lang="en-US" dirty="0" smtClean="0"/>
              <a:t>	The </a:t>
            </a:r>
            <a:r>
              <a:rPr lang="en-US" b="1" dirty="0" smtClean="0"/>
              <a:t>–u </a:t>
            </a:r>
            <a:r>
              <a:rPr lang="en-US" dirty="0" smtClean="0"/>
              <a:t>option can be used to select only non-repeated lines, while the </a:t>
            </a:r>
            <a:r>
              <a:rPr lang="en-US" b="1" dirty="0" smtClean="0"/>
              <a:t>–d</a:t>
            </a:r>
            <a:r>
              <a:rPr lang="en-US" dirty="0" smtClean="0"/>
              <a:t> option can be used to select only one copy of repeated line. It is also possible to get a count of occurrences with the </a:t>
            </a:r>
            <a:r>
              <a:rPr lang="en-US" b="1" dirty="0" smtClean="0"/>
              <a:t>–c</a:t>
            </a:r>
            <a:r>
              <a:rPr lang="en-US" dirty="0" smtClean="0"/>
              <a:t> option.</a:t>
            </a:r>
          </a:p>
          <a:p>
            <a:pPr marL="216212" indent="-216212"/>
            <a:r>
              <a:rPr lang="en-US" b="1" dirty="0" smtClean="0"/>
              <a:t>	</a:t>
            </a:r>
          </a:p>
          <a:p>
            <a:pPr marL="216212" indent="-216212"/>
            <a:r>
              <a:rPr lang="en-US" b="1" dirty="0" smtClean="0"/>
              <a:t>	Example 1:</a:t>
            </a:r>
          </a:p>
          <a:p>
            <a:pPr marL="216212" indent="-216212"/>
            <a:endParaRPr lang="en-US" b="1" dirty="0"/>
          </a:p>
          <a:p>
            <a:pPr marL="216212" indent="-216212"/>
            <a:endParaRPr lang="en-US" b="1" dirty="0" smtClean="0"/>
          </a:p>
          <a:p>
            <a:pPr lvl="1"/>
            <a:r>
              <a:rPr lang="en-US" sz="800" dirty="0"/>
              <a:t/>
            </a:r>
            <a:br>
              <a:rPr lang="en-US" sz="800" dirty="0"/>
            </a:br>
            <a:endParaRPr lang="en-US" sz="800" dirty="0"/>
          </a:p>
          <a:p>
            <a:pPr lvl="1"/>
            <a:r>
              <a:rPr lang="en-US" sz="800" b="1" dirty="0"/>
              <a:t>Output: 	</a:t>
            </a:r>
            <a:r>
              <a:rPr lang="en-US" sz="800" dirty="0"/>
              <a:t>1</a:t>
            </a:r>
          </a:p>
          <a:p>
            <a:pPr lvl="1"/>
            <a:r>
              <a:rPr lang="en-US" sz="800" dirty="0"/>
              <a:t>	34</a:t>
            </a:r>
          </a:p>
          <a:p>
            <a:pPr lvl="1"/>
            <a:r>
              <a:rPr lang="en-US" sz="800" dirty="0"/>
              <a:t>	30</a:t>
            </a:r>
          </a:p>
          <a:p>
            <a:pPr lvl="1"/>
            <a:r>
              <a:rPr lang="en-US" sz="800" dirty="0"/>
              <a:t>	34</a:t>
            </a:r>
          </a:p>
          <a:p>
            <a:pPr lvl="1"/>
            <a:r>
              <a:rPr lang="en-US" sz="800" dirty="0"/>
              <a:t>	1</a:t>
            </a:r>
          </a:p>
          <a:p>
            <a:pPr lvl="1"/>
            <a:r>
              <a:rPr lang="en-US" sz="800" dirty="0"/>
              <a:t>	23</a:t>
            </a:r>
          </a:p>
          <a:p>
            <a:pPr lvl="1"/>
            <a:r>
              <a:rPr lang="en-US" sz="800" dirty="0"/>
              <a:t>	23</a:t>
            </a:r>
          </a:p>
          <a:p>
            <a:pPr lvl="1"/>
            <a:r>
              <a:rPr lang="en-US" sz="800" dirty="0"/>
              <a:t>	4</a:t>
            </a:r>
          </a:p>
          <a:p>
            <a:pPr marL="216212" indent="-216212"/>
            <a:r>
              <a:rPr lang="en-US" b="1" dirty="0" smtClean="0"/>
              <a:t>	Example 2:</a:t>
            </a:r>
          </a:p>
          <a:p>
            <a:pPr marL="216212" indent="-216212"/>
            <a:endParaRPr lang="en-US" b="1" dirty="0" smtClean="0"/>
          </a:p>
          <a:p>
            <a:pPr lvl="1"/>
            <a:endParaRPr lang="en-US" sz="800" b="1" dirty="0"/>
          </a:p>
          <a:p>
            <a:pPr lvl="1"/>
            <a:endParaRPr lang="en-US" sz="800" dirty="0"/>
          </a:p>
          <a:p>
            <a:pPr lvl="1"/>
            <a:r>
              <a:rPr lang="en-US" sz="800" b="1" dirty="0"/>
              <a:t>Output: 	</a:t>
            </a:r>
            <a:r>
              <a:rPr lang="en-US" sz="800" dirty="0"/>
              <a:t>1</a:t>
            </a:r>
          </a:p>
          <a:p>
            <a:pPr lvl="1"/>
            <a:r>
              <a:rPr lang="en-US" sz="800" dirty="0"/>
              <a:t>	4</a:t>
            </a:r>
          </a:p>
          <a:p>
            <a:pPr lvl="1"/>
            <a:r>
              <a:rPr lang="en-US" sz="800" dirty="0"/>
              <a:t>	23</a:t>
            </a:r>
          </a:p>
          <a:p>
            <a:pPr lvl="1"/>
            <a:r>
              <a:rPr lang="en-US" sz="800" dirty="0"/>
              <a:t>	30</a:t>
            </a:r>
          </a:p>
          <a:p>
            <a:pPr lvl="1"/>
            <a:r>
              <a:rPr lang="en-US" sz="800" dirty="0"/>
              <a:t>	34</a:t>
            </a:r>
          </a:p>
        </p:txBody>
      </p:sp>
      <p:sp>
        <p:nvSpPr>
          <p:cNvPr id="36874" name="AutoShape 10"/>
          <p:cNvSpPr>
            <a:spLocks noChangeArrowheads="1"/>
          </p:cNvSpPr>
          <p:nvPr/>
        </p:nvSpPr>
        <p:spPr bwMode="auto">
          <a:xfrm>
            <a:off x="2357439" y="5805716"/>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duplist.lst</a:t>
            </a:r>
          </a:p>
        </p:txBody>
      </p:sp>
      <p:sp>
        <p:nvSpPr>
          <p:cNvPr id="36875" name="AutoShape 11"/>
          <p:cNvSpPr>
            <a:spLocks noChangeArrowheads="1"/>
          </p:cNvSpPr>
          <p:nvPr/>
        </p:nvSpPr>
        <p:spPr bwMode="auto">
          <a:xfrm>
            <a:off x="2394060" y="7364090"/>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sort -n duplist.lst | </a:t>
            </a:r>
            <a:r>
              <a:rPr lang="en-US" sz="1000" dirty="0" err="1">
                <a:latin typeface="Arial" pitchFamily="34" charset="0"/>
                <a:cs typeface="Arial" pitchFamily="34" charset="0"/>
              </a:rPr>
              <a:t>uniq</a:t>
            </a:r>
            <a:endParaRPr lang="en-US" sz="100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2022475" y="685800"/>
            <a:ext cx="4572000" cy="3429000"/>
          </a:xfrm>
          <a:ln/>
        </p:spPr>
      </p:sp>
      <p:sp>
        <p:nvSpPr>
          <p:cNvPr id="37893" name="Rectangle 3"/>
          <p:cNvSpPr>
            <a:spLocks noGrp="1" noChangeArrowheads="1"/>
          </p:cNvSpPr>
          <p:nvPr>
            <p:ph type="body" idx="1"/>
          </p:nvPr>
        </p:nvSpPr>
        <p:spPr/>
        <p:txBody>
          <a:bodyPr/>
          <a:lstStyle/>
          <a:p>
            <a:pPr marL="216212" indent="-216212" algn="just"/>
            <a:r>
              <a:rPr lang="en-US" b="1" u="sng" dirty="0" smtClean="0"/>
              <a:t>tee Command</a:t>
            </a:r>
            <a:r>
              <a:rPr lang="en-US" b="1" dirty="0" smtClean="0"/>
              <a:t>:</a:t>
            </a:r>
          </a:p>
          <a:p>
            <a:pPr marL="216212" indent="-216212" algn="just"/>
            <a:endParaRPr lang="en-US" b="1" dirty="0" smtClean="0"/>
          </a:p>
          <a:p>
            <a:pPr marL="216212" indent="-216212" algn="just"/>
            <a:r>
              <a:rPr lang="en-US" dirty="0" smtClean="0"/>
              <a:t>	The tee command copies the standard input to the standard output and also to the specified  file.</a:t>
            </a:r>
          </a:p>
          <a:p>
            <a:pPr marL="216212" indent="-216212" algn="just"/>
            <a:endParaRPr lang="en-US" dirty="0" smtClean="0"/>
          </a:p>
          <a:p>
            <a:pPr marL="216212" indent="-216212" algn="just"/>
            <a:r>
              <a:rPr lang="en-US" dirty="0" smtClean="0"/>
              <a:t>	If it is required to see the output on screen as well as to save output to a file, the </a:t>
            </a:r>
            <a:r>
              <a:rPr lang="en-US" b="1" dirty="0" smtClean="0"/>
              <a:t>tee</a:t>
            </a:r>
            <a:r>
              <a:rPr lang="en-US" dirty="0" smtClean="0"/>
              <a:t> command can be used. The </a:t>
            </a:r>
            <a:r>
              <a:rPr lang="en-US" b="1" dirty="0" smtClean="0"/>
              <a:t>tee</a:t>
            </a:r>
            <a:r>
              <a:rPr lang="en-US" dirty="0" smtClean="0"/>
              <a:t> command uses both standard input and standard output.</a:t>
            </a:r>
          </a:p>
          <a:p>
            <a:pPr marL="216212" indent="-216212" algn="just"/>
            <a:endParaRPr lang="en-US" dirty="0" smtClean="0"/>
          </a:p>
          <a:p>
            <a:pPr marL="216212" indent="-216212" algn="just"/>
            <a:r>
              <a:rPr lang="en-US" dirty="0" smtClean="0"/>
              <a:t>	To display list of users and it’s count both on screen, use the following:</a:t>
            </a:r>
          </a:p>
          <a:p>
            <a:pPr marL="216212" indent="-216212" algn="just"/>
            <a:endParaRPr lang="en-US" dirty="0" smtClean="0"/>
          </a:p>
          <a:p>
            <a:pPr marL="216212" indent="-216212" algn="just"/>
            <a:endParaRPr lang="en-US" dirty="0" smtClean="0"/>
          </a:p>
          <a:p>
            <a:pPr marL="216212" indent="-216212" algn="just"/>
            <a:endParaRPr lang="en-US" dirty="0" smtClean="0"/>
          </a:p>
          <a:p>
            <a:pPr marL="216212" indent="-216212" algn="just"/>
            <a:r>
              <a:rPr lang="en-US" dirty="0" smtClean="0"/>
              <a:t>	</a:t>
            </a:r>
          </a:p>
          <a:p>
            <a:pPr marL="216212" indent="-216212" algn="just"/>
            <a:r>
              <a:rPr lang="en-US" dirty="0" smtClean="0"/>
              <a:t>	If we give command as </a:t>
            </a:r>
            <a:r>
              <a:rPr lang="en-US" b="1" dirty="0" err="1" smtClean="0"/>
              <a:t>who|wc</a:t>
            </a:r>
            <a:r>
              <a:rPr lang="en-US" b="1" dirty="0" smtClean="0"/>
              <a:t> –l</a:t>
            </a:r>
            <a:r>
              <a:rPr lang="en-US" dirty="0" smtClean="0"/>
              <a:t> , it will display only number of users on screen. However, in the above command </a:t>
            </a:r>
            <a:r>
              <a:rPr lang="en-US" b="1" dirty="0" smtClean="0"/>
              <a:t>tee </a:t>
            </a:r>
            <a:r>
              <a:rPr lang="en-US" dirty="0" smtClean="0"/>
              <a:t>will save the o/p to /dev/</a:t>
            </a:r>
            <a:r>
              <a:rPr lang="en-US" dirty="0" err="1" smtClean="0"/>
              <a:t>tty</a:t>
            </a:r>
            <a:r>
              <a:rPr lang="en-US" dirty="0" smtClean="0"/>
              <a:t> file which is terminal device file. Hence the o/p of </a:t>
            </a:r>
            <a:r>
              <a:rPr lang="en-US" b="1" dirty="0" smtClean="0"/>
              <a:t>who </a:t>
            </a:r>
            <a:r>
              <a:rPr lang="en-US" dirty="0" smtClean="0"/>
              <a:t>will be displayed on screen and also will be transferred as </a:t>
            </a:r>
            <a:r>
              <a:rPr lang="en-US" dirty="0" err="1" smtClean="0"/>
              <a:t>i</a:t>
            </a:r>
            <a:r>
              <a:rPr lang="en-US" dirty="0" smtClean="0"/>
              <a:t>/p to </a:t>
            </a:r>
            <a:r>
              <a:rPr lang="en-US" b="1" dirty="0" err="1" smtClean="0"/>
              <a:t>wc</a:t>
            </a:r>
            <a:r>
              <a:rPr lang="en-US" b="1" dirty="0" smtClean="0"/>
              <a:t> </a:t>
            </a:r>
            <a:r>
              <a:rPr lang="en-US" dirty="0" smtClean="0"/>
              <a:t>command.</a:t>
            </a:r>
          </a:p>
          <a:p>
            <a:pPr marL="216212" indent="-216212" algn="just"/>
            <a:endParaRPr lang="en-US" dirty="0" smtClean="0"/>
          </a:p>
          <a:p>
            <a:pPr marL="216212" indent="-216212" algn="just"/>
            <a:r>
              <a:rPr lang="en-US" dirty="0" smtClean="0"/>
              <a:t>	In the following command, </a:t>
            </a:r>
            <a:r>
              <a:rPr lang="en-US" b="1" dirty="0" smtClean="0"/>
              <a:t>sort </a:t>
            </a:r>
            <a:r>
              <a:rPr lang="en-US" dirty="0" smtClean="0"/>
              <a:t>will sort the file and o/p will be transferred to </a:t>
            </a:r>
            <a:r>
              <a:rPr lang="en-US" b="1" dirty="0" smtClean="0"/>
              <a:t>tee </a:t>
            </a:r>
            <a:r>
              <a:rPr lang="en-US" dirty="0" smtClean="0"/>
              <a:t>command. It will display o/p on screen as well as store it in file </a:t>
            </a:r>
            <a:r>
              <a:rPr lang="en-US" b="1" dirty="0" smtClean="0"/>
              <a:t>sorted_file.txt</a:t>
            </a:r>
            <a:r>
              <a:rPr lang="en-US" dirty="0" smtClean="0"/>
              <a:t>. The o/p will be given to </a:t>
            </a:r>
            <a:r>
              <a:rPr lang="en-US" b="1" dirty="0" err="1" smtClean="0"/>
              <a:t>uniq</a:t>
            </a:r>
            <a:r>
              <a:rPr lang="en-US" b="1" dirty="0" smtClean="0"/>
              <a:t> </a:t>
            </a:r>
            <a:r>
              <a:rPr lang="en-US" dirty="0" smtClean="0"/>
              <a:t>command which will give count of lines in the file. The head will find first 12 lines and store it in </a:t>
            </a:r>
            <a:r>
              <a:rPr lang="en-US" b="1" dirty="0" smtClean="0"/>
              <a:t>top12.txt </a:t>
            </a:r>
            <a:r>
              <a:rPr lang="en-US" dirty="0" smtClean="0"/>
              <a:t>file. </a:t>
            </a:r>
          </a:p>
        </p:txBody>
      </p:sp>
      <p:sp>
        <p:nvSpPr>
          <p:cNvPr id="37895" name="AutoShape 7"/>
          <p:cNvSpPr>
            <a:spLocks noChangeArrowheads="1"/>
          </p:cNvSpPr>
          <p:nvPr/>
        </p:nvSpPr>
        <p:spPr bwMode="auto">
          <a:xfrm>
            <a:off x="2361904" y="5867704"/>
            <a:ext cx="4153793"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Who| tee /dev/</a:t>
            </a:r>
            <a:r>
              <a:rPr lang="en-US" sz="1000" dirty="0" err="1"/>
              <a:t>tty</a:t>
            </a:r>
            <a:r>
              <a:rPr lang="en-US" sz="1000" dirty="0"/>
              <a:t>  | </a:t>
            </a:r>
            <a:r>
              <a:rPr lang="en-US" sz="1000" dirty="0" err="1"/>
              <a:t>wc</a:t>
            </a:r>
            <a:r>
              <a:rPr lang="en-US" sz="1000" dirty="0"/>
              <a:t> -l</a:t>
            </a:r>
          </a:p>
        </p:txBody>
      </p:sp>
      <p:sp>
        <p:nvSpPr>
          <p:cNvPr id="37896" name="AutoShape 8"/>
          <p:cNvSpPr>
            <a:spLocks noChangeArrowheads="1"/>
          </p:cNvSpPr>
          <p:nvPr/>
        </p:nvSpPr>
        <p:spPr bwMode="auto">
          <a:xfrm>
            <a:off x="2122670" y="7795854"/>
            <a:ext cx="4393027"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$sort somefile.txt | tee sorted_file.txt |  </a:t>
            </a:r>
            <a:r>
              <a:rPr lang="en-US" sz="1000" dirty="0" err="1">
                <a:latin typeface="Arial" pitchFamily="34" charset="0"/>
                <a:cs typeface="Arial" pitchFamily="34" charset="0"/>
              </a:rPr>
              <a:t>uniq</a:t>
            </a:r>
            <a:r>
              <a:rPr lang="en-US" sz="1000" dirty="0">
                <a:latin typeface="Arial" pitchFamily="34" charset="0"/>
                <a:cs typeface="Arial" pitchFamily="34" charset="0"/>
              </a:rPr>
              <a:t> -c |  head 12 &gt; top12.txt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Rectangle 8"/>
          <p:cNvSpPr>
            <a:spLocks noGrp="1" noRot="1" noChangeAspect="1" noChangeArrowheads="1" noTextEdit="1"/>
          </p:cNvSpPr>
          <p:nvPr>
            <p:ph type="sldImg"/>
          </p:nvPr>
        </p:nvSpPr>
        <p:spPr>
          <a:xfrm>
            <a:off x="2022475" y="685800"/>
            <a:ext cx="4572000" cy="3429000"/>
          </a:xfrm>
          <a:ln/>
        </p:spPr>
      </p:sp>
      <p:sp>
        <p:nvSpPr>
          <p:cNvPr id="38921" name="Rectangle 9"/>
          <p:cNvSpPr>
            <a:spLocks noGrp="1" noChangeArrowheads="1"/>
          </p:cNvSpPr>
          <p:nvPr>
            <p:ph type="body" idx="1"/>
          </p:nvPr>
        </p:nvSpPr>
        <p:spPr/>
        <p:txBody>
          <a:bodyPr/>
          <a:lstStyle/>
          <a:p>
            <a:pPr marL="216212" indent="-216212"/>
            <a:r>
              <a:rPr lang="en-US" b="1" u="sng" dirty="0" smtClean="0"/>
              <a:t>find Command (locating files with find)</a:t>
            </a:r>
            <a:r>
              <a:rPr lang="en-US" b="1" dirty="0" smtClean="0"/>
              <a:t>:  </a:t>
            </a:r>
          </a:p>
          <a:p>
            <a:pPr marL="216212" indent="-216212"/>
            <a:endParaRPr lang="en-US" b="1" dirty="0" smtClean="0"/>
          </a:p>
          <a:p>
            <a:pPr marL="216212" indent="-216212"/>
            <a:r>
              <a:rPr lang="en-US" dirty="0" smtClean="0"/>
              <a:t>	The </a:t>
            </a:r>
            <a:r>
              <a:rPr lang="en-US" b="1" dirty="0" smtClean="0"/>
              <a:t>find </a:t>
            </a:r>
            <a:r>
              <a:rPr lang="en-US" dirty="0" smtClean="0"/>
              <a:t>command is used to find files matching a certain set of selection criteria. The </a:t>
            </a:r>
            <a:r>
              <a:rPr lang="en-US" b="1" dirty="0" smtClean="0"/>
              <a:t>find </a:t>
            </a:r>
            <a:r>
              <a:rPr lang="en-US" dirty="0" smtClean="0"/>
              <a:t>command searches recursively in a hierarchy, and also for each pathname in the pathname-list (a list of one or more pathnames specified for searching). </a:t>
            </a:r>
          </a:p>
          <a:p>
            <a:pPr marL="216212" indent="-216212"/>
            <a:endParaRPr lang="en-US" dirty="0" smtClean="0"/>
          </a:p>
          <a:p>
            <a:pPr marL="216212" indent="-216212"/>
            <a:r>
              <a:rPr lang="en-US" dirty="0" smtClean="0"/>
              <a:t>	The syntax of the find command is given in the following format:</a:t>
            </a:r>
          </a:p>
          <a:p>
            <a:pPr marL="216212" indent="-216212"/>
            <a:endParaRPr lang="en-US" dirty="0"/>
          </a:p>
          <a:p>
            <a:pPr marL="216212" indent="-216212"/>
            <a:endParaRPr lang="en-US" dirty="0" smtClean="0"/>
          </a:p>
          <a:p>
            <a:pPr marL="216212" indent="-216212"/>
            <a:r>
              <a:rPr lang="en-US" dirty="0" smtClean="0"/>
              <a:t>      </a:t>
            </a:r>
          </a:p>
          <a:p>
            <a:pPr marL="216212" indent="-216212"/>
            <a:endParaRPr lang="en-US" dirty="0" smtClean="0"/>
          </a:p>
          <a:p>
            <a:pPr marL="216212" indent="-216212"/>
            <a:r>
              <a:rPr lang="en-US" dirty="0" smtClean="0"/>
              <a:t>	The find command first looks at all the files in the directories specified in the path list. Subsequently, it matches the files for one or more selection criteria. Finally it takes action on those selected files.</a:t>
            </a:r>
          </a:p>
          <a:p>
            <a:pPr marL="216212" indent="-216212"/>
            <a:r>
              <a:rPr lang="en-US" dirty="0" smtClean="0"/>
              <a:t>       </a:t>
            </a:r>
          </a:p>
          <a:p>
            <a:pPr marL="216212" indent="-216212"/>
            <a:endParaRPr lang="en-US" dirty="0" smtClean="0"/>
          </a:p>
          <a:p>
            <a:pPr marL="216212" indent="-216212"/>
            <a:endParaRPr lang="en-US" dirty="0" smtClean="0"/>
          </a:p>
          <a:p>
            <a:pPr marL="216212" indent="-216212"/>
            <a:r>
              <a:rPr lang="en-US" dirty="0" smtClean="0"/>
              <a:t>	The above command will locate the </a:t>
            </a:r>
            <a:r>
              <a:rPr lang="en-US" b="1" dirty="0" smtClean="0"/>
              <a:t>.profile </a:t>
            </a:r>
            <a:r>
              <a:rPr lang="en-US" dirty="0" smtClean="0"/>
              <a:t>files in the system.</a:t>
            </a:r>
          </a:p>
          <a:p>
            <a:pPr marL="216212" indent="-216212"/>
            <a:endParaRPr lang="en-US" dirty="0" smtClean="0"/>
          </a:p>
          <a:p>
            <a:pPr marL="216212" indent="-216212"/>
            <a:endParaRPr lang="en-US" dirty="0" smtClean="0"/>
          </a:p>
          <a:p>
            <a:pPr marL="216212" indent="-216212"/>
            <a:endParaRPr lang="en-US" dirty="0" smtClean="0"/>
          </a:p>
          <a:p>
            <a:pPr marL="216212" indent="-216212"/>
            <a:r>
              <a:rPr lang="en-US" dirty="0" smtClean="0"/>
              <a:t>	</a:t>
            </a:r>
          </a:p>
          <a:p>
            <a:pPr marL="216212" indent="-216212"/>
            <a:r>
              <a:rPr lang="en-US" dirty="0" smtClean="0"/>
              <a:t>	The above command will locate all file names ending with </a:t>
            </a:r>
            <a:r>
              <a:rPr lang="en-US" b="1" dirty="0" smtClean="0"/>
              <a:t>stat</a:t>
            </a:r>
            <a:r>
              <a:rPr lang="en-US" dirty="0" smtClean="0"/>
              <a:t>. </a:t>
            </a:r>
          </a:p>
        </p:txBody>
      </p:sp>
      <p:sp>
        <p:nvSpPr>
          <p:cNvPr id="38922" name="AutoShape 10"/>
          <p:cNvSpPr>
            <a:spLocks noChangeArrowheads="1"/>
          </p:cNvSpPr>
          <p:nvPr/>
        </p:nvSpPr>
        <p:spPr bwMode="auto">
          <a:xfrm>
            <a:off x="2334289" y="5357029"/>
            <a:ext cx="4010918" cy="229810"/>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 find &lt;path list&gt;  &lt;selection criteria&gt; &lt;action&gt;</a:t>
            </a:r>
          </a:p>
        </p:txBody>
      </p:sp>
      <p:sp>
        <p:nvSpPr>
          <p:cNvPr id="38923" name="AutoShape 11"/>
          <p:cNvSpPr>
            <a:spLocks noChangeArrowheads="1"/>
          </p:cNvSpPr>
          <p:nvPr/>
        </p:nvSpPr>
        <p:spPr bwMode="auto">
          <a:xfrm>
            <a:off x="2357439" y="6299137"/>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 find / -name .profile -print</a:t>
            </a:r>
          </a:p>
        </p:txBody>
      </p:sp>
      <p:sp>
        <p:nvSpPr>
          <p:cNvPr id="38924" name="AutoShape 12"/>
          <p:cNvSpPr>
            <a:spLocks noChangeArrowheads="1"/>
          </p:cNvSpPr>
          <p:nvPr/>
        </p:nvSpPr>
        <p:spPr bwMode="auto">
          <a:xfrm>
            <a:off x="2357439" y="6891283"/>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$find . –name *stat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2022475" y="685800"/>
            <a:ext cx="4572000" cy="3429000"/>
          </a:xfrm>
          <a:ln/>
        </p:spPr>
      </p:sp>
      <p:sp>
        <p:nvSpPr>
          <p:cNvPr id="39941" name="Rectangle 3"/>
          <p:cNvSpPr>
            <a:spLocks noGrp="1" noChangeArrowheads="1"/>
          </p:cNvSpPr>
          <p:nvPr>
            <p:ph type="body" idx="1"/>
          </p:nvPr>
        </p:nvSpPr>
        <p:spPr/>
        <p:txBody>
          <a:bodyPr/>
          <a:lstStyle/>
          <a:p>
            <a:pPr marL="216212" indent="-216212" algn="just"/>
            <a:r>
              <a:rPr lang="en-US" b="1" u="sng" dirty="0" err="1" smtClean="0"/>
              <a:t>grep</a:t>
            </a:r>
            <a:r>
              <a:rPr lang="en-US" b="1" u="sng" dirty="0" smtClean="0"/>
              <a:t> Command</a:t>
            </a:r>
            <a:r>
              <a:rPr lang="en-US" b="1" dirty="0" smtClean="0"/>
              <a:t>:</a:t>
            </a:r>
          </a:p>
          <a:p>
            <a:pPr marL="216212" indent="-216212" algn="just"/>
            <a:endParaRPr lang="en-US" b="1" dirty="0" smtClean="0"/>
          </a:p>
          <a:p>
            <a:pPr marL="216212" indent="-216212" algn="just"/>
            <a:r>
              <a:rPr lang="en-US" dirty="0" smtClean="0"/>
              <a:t>	The </a:t>
            </a:r>
            <a:r>
              <a:rPr lang="en-US" b="1" dirty="0" err="1" smtClean="0"/>
              <a:t>grep</a:t>
            </a:r>
            <a:r>
              <a:rPr lang="en-US" b="1" dirty="0" smtClean="0"/>
              <a:t> </a:t>
            </a:r>
            <a:r>
              <a:rPr lang="en-US" dirty="0" smtClean="0"/>
              <a:t>command is used to locate a pattern / expression in a file / set of files. There are many options that are available for obtaining different types of outputs.</a:t>
            </a:r>
          </a:p>
          <a:p>
            <a:pPr marL="216212" indent="-216212" algn="just"/>
            <a:r>
              <a:rPr lang="en-US" dirty="0" smtClean="0"/>
              <a:t>	</a:t>
            </a:r>
          </a:p>
          <a:p>
            <a:pPr marL="216212" indent="-216212" algn="just"/>
            <a:r>
              <a:rPr lang="en-US" dirty="0" smtClean="0"/>
              <a:t>	The syntax for the </a:t>
            </a:r>
            <a:r>
              <a:rPr lang="en-US" dirty="0" err="1" smtClean="0"/>
              <a:t>grep</a:t>
            </a:r>
            <a:r>
              <a:rPr lang="en-US" dirty="0" smtClean="0"/>
              <a:t> command is as follows:</a:t>
            </a:r>
          </a:p>
          <a:p>
            <a:pPr marL="216212" indent="-216212" algn="just"/>
            <a:r>
              <a:rPr lang="en-US" dirty="0" smtClean="0"/>
              <a:t>       </a:t>
            </a:r>
          </a:p>
          <a:p>
            <a:pPr marL="216212" indent="-216212" algn="just"/>
            <a:endParaRPr lang="en-US" dirty="0"/>
          </a:p>
          <a:p>
            <a:pPr marL="216212" indent="-216212" algn="just"/>
            <a:endParaRPr lang="en-US" dirty="0" smtClean="0"/>
          </a:p>
          <a:p>
            <a:pPr marL="216212" indent="-216212" algn="just"/>
            <a:r>
              <a:rPr lang="en-US" dirty="0" smtClean="0"/>
              <a:t>	The </a:t>
            </a:r>
            <a:r>
              <a:rPr lang="en-US" dirty="0" err="1" smtClean="0"/>
              <a:t>grep</a:t>
            </a:r>
            <a:r>
              <a:rPr lang="en-US" dirty="0" smtClean="0"/>
              <a:t> command scans the file(s) specified for the required pattern, and outputs the lines containing the pattern. Depending on the options used, appropriate output is printed.  The </a:t>
            </a:r>
            <a:r>
              <a:rPr lang="en-US" dirty="0" err="1" smtClean="0"/>
              <a:t>grep</a:t>
            </a:r>
            <a:r>
              <a:rPr lang="en-US" dirty="0" smtClean="0"/>
              <a:t> command compulsorily requires a pattern to be specified, and the rest of the arguments are considered as file names in which the pattern has to be searched. </a:t>
            </a:r>
          </a:p>
          <a:p>
            <a:pPr marL="216212" indent="-216212" algn="just"/>
            <a:endParaRPr lang="en-US" dirty="0" smtClean="0"/>
          </a:p>
        </p:txBody>
      </p:sp>
      <p:sp>
        <p:nvSpPr>
          <p:cNvPr id="39944" name="AutoShape 8"/>
          <p:cNvSpPr>
            <a:spLocks noChangeArrowheads="1"/>
          </p:cNvSpPr>
          <p:nvPr/>
        </p:nvSpPr>
        <p:spPr bwMode="auto">
          <a:xfrm>
            <a:off x="2357439" y="5189460"/>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err="1">
                <a:latin typeface="Arial" pitchFamily="34" charset="0"/>
                <a:cs typeface="Arial" pitchFamily="34" charset="0"/>
              </a:rPr>
              <a:t>grep</a:t>
            </a:r>
            <a:r>
              <a:rPr lang="en-US" sz="1000" dirty="0">
                <a:latin typeface="Arial" pitchFamily="34" charset="0"/>
                <a:cs typeface="Arial" pitchFamily="34" charset="0"/>
              </a:rPr>
              <a:t> &lt;options&gt; &lt;pattern&gt; &lt;filename(s)&gt;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2022475" y="685800"/>
            <a:ext cx="4572000" cy="3429000"/>
          </a:xfrm>
          <a:ln/>
        </p:spPr>
      </p:sp>
      <p:sp>
        <p:nvSpPr>
          <p:cNvPr id="83971" name="Rectangle 3"/>
          <p:cNvSpPr>
            <a:spLocks noGrp="1" noChangeArrowheads="1"/>
          </p:cNvSpPr>
          <p:nvPr>
            <p:ph type="body" idx="1"/>
          </p:nvPr>
        </p:nvSpPr>
        <p:spPr/>
        <p:txBody>
          <a:bodyPr/>
          <a:lstStyle/>
          <a:p>
            <a:pPr marL="216212" indent="-216212" algn="just"/>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011363" y="709613"/>
            <a:ext cx="4573587" cy="3429000"/>
          </a:xfrm>
          <a:ln/>
        </p:spPr>
      </p:sp>
      <p:sp>
        <p:nvSpPr>
          <p:cNvPr id="40965" name="Rectangle 3"/>
          <p:cNvSpPr>
            <a:spLocks noGrp="1" noChangeArrowheads="1"/>
          </p:cNvSpPr>
          <p:nvPr>
            <p:ph type="body" idx="1"/>
          </p:nvPr>
        </p:nvSpPr>
        <p:spPr/>
        <p:txBody>
          <a:bodyPr/>
          <a:lstStyle/>
          <a:p>
            <a:pPr algn="just"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022475" y="685800"/>
            <a:ext cx="4572000" cy="3429000"/>
          </a:xfrm>
          <a:ln/>
        </p:spPr>
      </p:sp>
      <p:sp>
        <p:nvSpPr>
          <p:cNvPr id="41989" name="Rectangle 3"/>
          <p:cNvSpPr>
            <a:spLocks noGrp="1" noChangeArrowheads="1"/>
          </p:cNvSpPr>
          <p:nvPr>
            <p:ph type="body" idx="1"/>
          </p:nvPr>
        </p:nvSpPr>
        <p:spPr/>
        <p:txBody>
          <a:bodyPr/>
          <a:lstStyle/>
          <a:p>
            <a:pPr algn="just"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48" name="Rectangle 40"/>
          <p:cNvSpPr>
            <a:spLocks noGrp="1" noRot="1" noChangeAspect="1" noChangeArrowheads="1" noTextEdit="1"/>
          </p:cNvSpPr>
          <p:nvPr>
            <p:ph type="sldImg"/>
          </p:nvPr>
        </p:nvSpPr>
        <p:spPr>
          <a:xfrm>
            <a:off x="2022475" y="685800"/>
            <a:ext cx="4572000" cy="3429000"/>
          </a:xfrm>
          <a:ln/>
        </p:spPr>
      </p:sp>
      <p:sp>
        <p:nvSpPr>
          <p:cNvPr id="43049" name="Rectangle 41"/>
          <p:cNvSpPr>
            <a:spLocks noGrp="1" noChangeArrowheads="1"/>
          </p:cNvSpPr>
          <p:nvPr>
            <p:ph type="body" idx="1"/>
          </p:nvPr>
        </p:nvSpPr>
        <p:spPr/>
        <p:txBody>
          <a:bodyPr/>
          <a:lstStyle/>
          <a:p>
            <a:r>
              <a:rPr lang="en-US" b="1" u="sng" smtClean="0"/>
              <a:t>grep Command</a:t>
            </a:r>
            <a:r>
              <a:rPr lang="en-US" b="1" smtClean="0"/>
              <a:t>:</a:t>
            </a:r>
          </a:p>
          <a:p>
            <a:r>
              <a:rPr lang="en-US" b="1" smtClean="0"/>
              <a:t>Some more examples:</a:t>
            </a:r>
          </a:p>
        </p:txBody>
      </p:sp>
      <p:graphicFrame>
        <p:nvGraphicFramePr>
          <p:cNvPr id="43070" name="Group 62"/>
          <p:cNvGraphicFramePr>
            <a:graphicFrameLocks noGrp="1"/>
          </p:cNvGraphicFramePr>
          <p:nvPr>
            <p:extLst>
              <p:ext uri="{D42A27DB-BD31-4B8C-83A1-F6EECF244321}">
                <p14:modId xmlns:p14="http://schemas.microsoft.com/office/powerpoint/2010/main" val="1683127668"/>
              </p:ext>
            </p:extLst>
          </p:nvPr>
        </p:nvGraphicFramePr>
        <p:xfrm>
          <a:off x="2361904" y="4773203"/>
          <a:ext cx="3963293" cy="1957598"/>
        </p:xfrm>
        <a:graphic>
          <a:graphicData uri="http://schemas.openxmlformats.org/drawingml/2006/table">
            <a:tbl>
              <a:tblPr/>
              <a:tblGrid>
                <a:gridCol w="1296293"/>
                <a:gridCol w="2667000"/>
              </a:tblGrid>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Example</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rebuchet MS" pitchFamily="34" charset="0"/>
                        </a:rPr>
                        <a:t>Description</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9379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'^From: ' /usr/mail/$USER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list your mail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'[a-zA-Z]'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any line with at least one letter</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'[^a-zA-Z0-9]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anything not a letter or number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79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'[0-9]\{3\}-[0-9]\{4\}'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999-9999, like phone numbers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lines with exactly one character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'"smug"'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'smug' within double quotes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'"*smug"*'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'smug', with or without quotes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any line that starts with a Period "."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'^\.[a-z][a-z]'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rebuchet MS" pitchFamily="34" charset="0"/>
                        </a:rPr>
                        <a:t> line start with "." followed by 2 lowercase  letters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8"/>
          <p:cNvSpPr>
            <a:spLocks noGrp="1" noRot="1" noChangeAspect="1" noChangeArrowheads="1" noTextEdit="1"/>
          </p:cNvSpPr>
          <p:nvPr>
            <p:ph type="sldImg"/>
          </p:nvPr>
        </p:nvSpPr>
        <p:spPr>
          <a:xfrm>
            <a:off x="2022475" y="685800"/>
            <a:ext cx="4572000" cy="3429000"/>
          </a:xfrm>
          <a:ln/>
        </p:spPr>
      </p:sp>
      <p:sp>
        <p:nvSpPr>
          <p:cNvPr id="44041" name="Rectangle 9"/>
          <p:cNvSpPr>
            <a:spLocks noGrp="1" noChangeArrowheads="1"/>
          </p:cNvSpPr>
          <p:nvPr>
            <p:ph type="body" idx="1"/>
          </p:nvPr>
        </p:nvSpPr>
        <p:spPr/>
        <p:txBody>
          <a:bodyPr/>
          <a:lstStyle/>
          <a:p>
            <a:pPr marL="216212" indent="-216212"/>
            <a:r>
              <a:rPr lang="en-US" b="1" u="sng" dirty="0" err="1" smtClean="0"/>
              <a:t>fgrep</a:t>
            </a:r>
            <a:r>
              <a:rPr lang="en-US" b="1" u="sng" dirty="0" smtClean="0"/>
              <a:t> Command</a:t>
            </a:r>
            <a:r>
              <a:rPr lang="en-US" b="1" dirty="0" smtClean="0"/>
              <a:t>:</a:t>
            </a:r>
          </a:p>
          <a:p>
            <a:pPr marL="216212" indent="-216212"/>
            <a:endParaRPr lang="en-US" b="1" dirty="0" smtClean="0"/>
          </a:p>
          <a:p>
            <a:pPr marL="216212" indent="-216212"/>
            <a:r>
              <a:rPr lang="en-US" dirty="0" smtClean="0"/>
              <a:t>	The </a:t>
            </a:r>
            <a:r>
              <a:rPr lang="en-US" b="1" dirty="0" err="1" smtClean="0"/>
              <a:t>fgrep</a:t>
            </a:r>
            <a:r>
              <a:rPr lang="en-US" b="1" dirty="0" smtClean="0"/>
              <a:t> </a:t>
            </a:r>
            <a:r>
              <a:rPr lang="en-US" dirty="0" smtClean="0"/>
              <a:t>command can also accept multiple patterns from command line as well as a file. However, it does not accept regular expressions – only fixed strings can be specified. The </a:t>
            </a:r>
            <a:r>
              <a:rPr lang="en-US" b="1" dirty="0" err="1" smtClean="0"/>
              <a:t>fgrep</a:t>
            </a:r>
            <a:r>
              <a:rPr lang="en-US" b="1" dirty="0" smtClean="0"/>
              <a:t> </a:t>
            </a:r>
            <a:r>
              <a:rPr lang="en-US" dirty="0" smtClean="0"/>
              <a:t>command is faster than </a:t>
            </a:r>
            <a:r>
              <a:rPr lang="en-US" b="1" dirty="0" err="1" smtClean="0"/>
              <a:t>grep</a:t>
            </a:r>
            <a:r>
              <a:rPr lang="en-US" b="1" dirty="0" smtClean="0"/>
              <a:t> </a:t>
            </a:r>
            <a:r>
              <a:rPr lang="en-US" dirty="0" smtClean="0"/>
              <a:t>and </a:t>
            </a:r>
            <a:r>
              <a:rPr lang="en-US" b="1" dirty="0" err="1" smtClean="0"/>
              <a:t>egrep</a:t>
            </a:r>
            <a:r>
              <a:rPr lang="en-US" dirty="0" smtClean="0"/>
              <a:t>,</a:t>
            </a:r>
            <a:r>
              <a:rPr lang="en-US" b="1" dirty="0" smtClean="0"/>
              <a:t> </a:t>
            </a:r>
            <a:r>
              <a:rPr lang="en-US" dirty="0" smtClean="0"/>
              <a:t>and should be used while using fixed strings.</a:t>
            </a:r>
          </a:p>
          <a:p>
            <a:pPr marL="216212" indent="-216212"/>
            <a:endParaRPr lang="en-US" dirty="0" smtClean="0"/>
          </a:p>
          <a:p>
            <a:pPr marL="216212" indent="-216212"/>
            <a:r>
              <a:rPr lang="en-US" dirty="0" smtClean="0"/>
              <a:t>	The </a:t>
            </a:r>
            <a:r>
              <a:rPr lang="en-US" b="1" dirty="0" err="1" smtClean="0"/>
              <a:t>egrep</a:t>
            </a:r>
            <a:r>
              <a:rPr lang="en-US" b="1" dirty="0" smtClean="0"/>
              <a:t> </a:t>
            </a:r>
            <a:r>
              <a:rPr lang="en-US" dirty="0" smtClean="0"/>
              <a:t>and </a:t>
            </a:r>
            <a:r>
              <a:rPr lang="en-US" b="1" dirty="0" err="1" smtClean="0"/>
              <a:t>fgrep</a:t>
            </a:r>
            <a:r>
              <a:rPr lang="en-US" b="1" dirty="0" smtClean="0"/>
              <a:t> </a:t>
            </a:r>
            <a:r>
              <a:rPr lang="en-US" dirty="0" smtClean="0"/>
              <a:t>commands to some extent overcome the limitations of </a:t>
            </a:r>
            <a:r>
              <a:rPr lang="en-US" b="1" dirty="0" err="1" smtClean="0"/>
              <a:t>grep</a:t>
            </a:r>
            <a:r>
              <a:rPr lang="en-US" dirty="0" smtClean="0"/>
              <a:t>. However, the principal disadvantage of the </a:t>
            </a:r>
            <a:r>
              <a:rPr lang="en-US" dirty="0" err="1" smtClean="0"/>
              <a:t>grep</a:t>
            </a:r>
            <a:r>
              <a:rPr lang="en-US" dirty="0" smtClean="0"/>
              <a:t> family of filters is that there are no options available to identify fields. Also it is very difficult to search for an expression in a field. This is where the </a:t>
            </a:r>
            <a:r>
              <a:rPr lang="en-US" b="1" dirty="0" err="1" smtClean="0"/>
              <a:t>awk</a:t>
            </a:r>
            <a:r>
              <a:rPr lang="en-US" dirty="0" smtClean="0"/>
              <a:t> command is very useful.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Rot="1" noChangeAspect="1" noChangeArrowheads="1" noTextEdit="1"/>
          </p:cNvSpPr>
          <p:nvPr>
            <p:ph type="sldImg"/>
          </p:nvPr>
        </p:nvSpPr>
        <p:spPr>
          <a:xfrm>
            <a:off x="1981200" y="838200"/>
            <a:ext cx="4670425" cy="3503613"/>
          </a:xfrm>
          <a:ln/>
        </p:spPr>
      </p:sp>
      <p:sp>
        <p:nvSpPr>
          <p:cNvPr id="45065" name="Rectangle 9"/>
          <p:cNvSpPr>
            <a:spLocks noGrp="1" noChangeArrowheads="1"/>
          </p:cNvSpPr>
          <p:nvPr>
            <p:ph type="body" idx="1"/>
          </p:nvPr>
        </p:nvSpPr>
        <p:spPr>
          <a:xfrm>
            <a:off x="2039551" y="4375231"/>
            <a:ext cx="4586881" cy="3975396"/>
          </a:xfrm>
        </p:spPr>
        <p:txBody>
          <a:bodyPr/>
          <a:lstStyle/>
          <a:p>
            <a:pPr>
              <a:tabLst>
                <a:tab pos="432423" algn="l"/>
                <a:tab pos="972952" algn="l"/>
              </a:tabLst>
            </a:pPr>
            <a:r>
              <a:rPr lang="en-US" b="1" u="sng" dirty="0" err="1" smtClean="0"/>
              <a:t>fgrep</a:t>
            </a:r>
            <a:r>
              <a:rPr lang="en-US" b="1" u="sng" dirty="0" smtClean="0"/>
              <a:t> Command</a:t>
            </a:r>
            <a:r>
              <a:rPr lang="en-US" b="1" dirty="0" smtClean="0"/>
              <a:t>:</a:t>
            </a:r>
          </a:p>
          <a:p>
            <a:pPr>
              <a:tabLst>
                <a:tab pos="432423" algn="l"/>
                <a:tab pos="972952" algn="l"/>
              </a:tabLst>
            </a:pPr>
            <a:r>
              <a:rPr lang="en-US" b="1" dirty="0" smtClean="0"/>
              <a:t>Example using </a:t>
            </a:r>
            <a:r>
              <a:rPr lang="en-US" b="1" dirty="0" err="1" smtClean="0"/>
              <a:t>fgrep</a:t>
            </a:r>
            <a:r>
              <a:rPr lang="en-US" b="1" dirty="0" smtClean="0"/>
              <a:t>:</a:t>
            </a:r>
          </a:p>
          <a:p>
            <a:pPr>
              <a:tabLst>
                <a:tab pos="432423" algn="l"/>
                <a:tab pos="972952" algn="l"/>
              </a:tabLst>
            </a:pPr>
            <a:endParaRPr lang="en-US" b="1" dirty="0" smtClean="0"/>
          </a:p>
          <a:p>
            <a:pPr>
              <a:tabLst>
                <a:tab pos="432423" algn="l"/>
                <a:tab pos="972952" algn="l"/>
              </a:tabLst>
            </a:pPr>
            <a:endParaRPr lang="en-US" b="1" dirty="0" smtClean="0"/>
          </a:p>
          <a:p>
            <a:pPr>
              <a:tabLst>
                <a:tab pos="432423" algn="l"/>
                <a:tab pos="972952" algn="l"/>
              </a:tabLst>
            </a:pPr>
            <a:endParaRPr lang="en-US" dirty="0" smtClean="0"/>
          </a:p>
          <a:p>
            <a:pPr>
              <a:tabLst>
                <a:tab pos="432423" algn="l"/>
                <a:tab pos="972952" algn="l"/>
              </a:tabLst>
            </a:pPr>
            <a:r>
              <a:rPr lang="en-US" b="1" dirty="0" smtClean="0"/>
              <a:t>	Output: 	</a:t>
            </a:r>
            <a:r>
              <a:rPr lang="en-US" dirty="0" smtClean="0"/>
              <a:t>R001|Pratik Sharma             |425</a:t>
            </a:r>
          </a:p>
          <a:p>
            <a:pPr>
              <a:tabLst>
                <a:tab pos="432423" algn="l"/>
                <a:tab pos="972952" algn="l"/>
              </a:tabLst>
            </a:pPr>
            <a:r>
              <a:rPr lang="en-US" dirty="0" smtClean="0"/>
              <a:t>		R002|Pallavi V.                    |398</a:t>
            </a:r>
          </a:p>
          <a:p>
            <a:pPr>
              <a:tabLst>
                <a:tab pos="432423" algn="l"/>
                <a:tab pos="972952" algn="l"/>
              </a:tabLst>
            </a:pPr>
            <a:r>
              <a:rPr lang="en-US" dirty="0" smtClean="0"/>
              <a:t>		R003|Pratibha </a:t>
            </a:r>
            <a:r>
              <a:rPr lang="en-US" dirty="0" err="1" smtClean="0"/>
              <a:t>Aggarwal</a:t>
            </a:r>
            <a:r>
              <a:rPr lang="en-US" dirty="0" smtClean="0"/>
              <a:t>      |400</a:t>
            </a:r>
          </a:p>
          <a:p>
            <a:pPr>
              <a:tabLst>
                <a:tab pos="432423" algn="l"/>
                <a:tab pos="972952" algn="l"/>
              </a:tabLst>
            </a:pPr>
            <a:r>
              <a:rPr lang="en-US" dirty="0" smtClean="0"/>
              <a:t>		R004|Preeti </a:t>
            </a:r>
            <a:r>
              <a:rPr lang="en-US" dirty="0" err="1" smtClean="0"/>
              <a:t>Agrawal</a:t>
            </a:r>
            <a:r>
              <a:rPr lang="en-US" dirty="0" smtClean="0"/>
              <a:t>            |390</a:t>
            </a:r>
          </a:p>
          <a:p>
            <a:pPr>
              <a:tabLst>
                <a:tab pos="432423" algn="l"/>
                <a:tab pos="972952" algn="l"/>
              </a:tabLst>
            </a:pPr>
            <a:r>
              <a:rPr lang="en-US" dirty="0" smtClean="0"/>
              <a:t>		R005|Prerana </a:t>
            </a:r>
            <a:r>
              <a:rPr lang="en-US" dirty="0" err="1" smtClean="0"/>
              <a:t>Agarwal</a:t>
            </a:r>
            <a:r>
              <a:rPr lang="en-US" dirty="0" smtClean="0"/>
              <a:t>         |421</a:t>
            </a:r>
          </a:p>
          <a:p>
            <a:pPr>
              <a:tabLst>
                <a:tab pos="432423" algn="l"/>
                <a:tab pos="972952" algn="l"/>
              </a:tabLst>
            </a:pPr>
            <a:r>
              <a:rPr lang="en-US" dirty="0" smtClean="0"/>
              <a:t>		R006|Pranita </a:t>
            </a:r>
            <a:r>
              <a:rPr lang="en-US" dirty="0" err="1" smtClean="0"/>
              <a:t>aggarwal</a:t>
            </a:r>
            <a:r>
              <a:rPr lang="en-US" dirty="0" smtClean="0"/>
              <a:t>         |380</a:t>
            </a:r>
          </a:p>
          <a:p>
            <a:pPr>
              <a:tabLst>
                <a:tab pos="432423" algn="l"/>
                <a:tab pos="972952" algn="l"/>
              </a:tabLst>
            </a:pPr>
            <a:endParaRPr lang="en-US" dirty="0" smtClean="0"/>
          </a:p>
          <a:p>
            <a:pPr>
              <a:tabLst>
                <a:tab pos="432423" algn="l"/>
                <a:tab pos="972952" algn="l"/>
              </a:tabLst>
            </a:pPr>
            <a:endParaRPr lang="en-US" dirty="0"/>
          </a:p>
          <a:p>
            <a:pPr>
              <a:tabLst>
                <a:tab pos="432423" algn="l"/>
                <a:tab pos="972952" algn="l"/>
              </a:tabLst>
            </a:pPr>
            <a:endParaRPr lang="en-US" dirty="0" smtClean="0"/>
          </a:p>
          <a:p>
            <a:pPr>
              <a:tabLst>
                <a:tab pos="432423" algn="l"/>
                <a:tab pos="972952" algn="l"/>
              </a:tabLst>
            </a:pPr>
            <a:endParaRPr lang="en-US" dirty="0" smtClean="0"/>
          </a:p>
          <a:p>
            <a:pPr>
              <a:tabLst>
                <a:tab pos="432423" algn="l"/>
                <a:tab pos="972952" algn="l"/>
              </a:tabLst>
            </a:pPr>
            <a:r>
              <a:rPr lang="en-US" dirty="0" smtClean="0"/>
              <a:t>	</a:t>
            </a:r>
            <a:r>
              <a:rPr lang="en-US" b="1" dirty="0" smtClean="0"/>
              <a:t>Output:	</a:t>
            </a:r>
            <a:r>
              <a:rPr lang="en-US" dirty="0" smtClean="0"/>
              <a:t>Pratik</a:t>
            </a:r>
          </a:p>
          <a:p>
            <a:pPr>
              <a:tabLst>
                <a:tab pos="432423" algn="l"/>
                <a:tab pos="972952" algn="l"/>
              </a:tabLst>
            </a:pPr>
            <a:r>
              <a:rPr lang="en-US" dirty="0" smtClean="0"/>
              <a:t>		</a:t>
            </a:r>
            <a:r>
              <a:rPr lang="en-US" dirty="0" err="1" smtClean="0"/>
              <a:t>Pratibha</a:t>
            </a:r>
            <a:endParaRPr lang="en-US" dirty="0" smtClean="0"/>
          </a:p>
          <a:p>
            <a:pPr>
              <a:tabLst>
                <a:tab pos="432423" algn="l"/>
                <a:tab pos="972952" algn="l"/>
              </a:tabLst>
            </a:pPr>
            <a:endParaRPr lang="en-US" dirty="0" smtClean="0"/>
          </a:p>
          <a:p>
            <a:pPr>
              <a:tabLst>
                <a:tab pos="432423" algn="l"/>
                <a:tab pos="972952" algn="l"/>
              </a:tabLst>
            </a:pPr>
            <a:endParaRPr lang="en-US" dirty="0" smtClean="0"/>
          </a:p>
          <a:p>
            <a:pPr>
              <a:tabLst>
                <a:tab pos="432423" algn="l"/>
                <a:tab pos="972952" algn="l"/>
              </a:tabLst>
            </a:pPr>
            <a:endParaRPr lang="en-US" dirty="0" smtClean="0"/>
          </a:p>
          <a:p>
            <a:pPr lvl="1">
              <a:tabLst>
                <a:tab pos="432423" algn="l"/>
                <a:tab pos="972952" algn="l"/>
              </a:tabLst>
            </a:pPr>
            <a:endParaRPr lang="en-US" b="1" dirty="0" smtClean="0"/>
          </a:p>
          <a:p>
            <a:pPr lvl="1">
              <a:tabLst>
                <a:tab pos="432423" algn="l"/>
                <a:tab pos="972952" algn="l"/>
              </a:tabLst>
            </a:pPr>
            <a:r>
              <a:rPr lang="en-US" b="1" dirty="0" smtClean="0"/>
              <a:t>Output: 	</a:t>
            </a:r>
            <a:r>
              <a:rPr lang="en-US" dirty="0" smtClean="0"/>
              <a:t>R001|Pratik Sharma             |425</a:t>
            </a:r>
          </a:p>
          <a:p>
            <a:pPr lvl="1">
              <a:tabLst>
                <a:tab pos="432423" algn="l"/>
                <a:tab pos="972952" algn="l"/>
              </a:tabLst>
            </a:pPr>
            <a:r>
              <a:rPr lang="en-US" dirty="0" smtClean="0"/>
              <a:t>	R003|Pratibha </a:t>
            </a:r>
            <a:r>
              <a:rPr lang="en-US" dirty="0" err="1" smtClean="0"/>
              <a:t>Aggarwal</a:t>
            </a:r>
            <a:r>
              <a:rPr lang="en-US" dirty="0" smtClean="0"/>
              <a:t>      |400</a:t>
            </a:r>
            <a:endParaRPr lang="sv-SE" dirty="0" smtClean="0"/>
          </a:p>
          <a:p>
            <a:pPr>
              <a:tabLst>
                <a:tab pos="432423" algn="l"/>
                <a:tab pos="972952" algn="l"/>
              </a:tabLst>
            </a:pPr>
            <a:endParaRPr lang="en-US" dirty="0" smtClean="0"/>
          </a:p>
        </p:txBody>
      </p:sp>
      <p:sp>
        <p:nvSpPr>
          <p:cNvPr id="45066" name="AutoShape 10"/>
          <p:cNvSpPr>
            <a:spLocks noChangeArrowheads="1"/>
          </p:cNvSpPr>
          <p:nvPr/>
        </p:nvSpPr>
        <p:spPr bwMode="auto">
          <a:xfrm>
            <a:off x="2234581" y="4770037"/>
            <a:ext cx="4010918"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stud.lst</a:t>
            </a:r>
          </a:p>
        </p:txBody>
      </p:sp>
      <p:sp>
        <p:nvSpPr>
          <p:cNvPr id="45067" name="AutoShape 11"/>
          <p:cNvSpPr>
            <a:spLocks noChangeArrowheads="1"/>
          </p:cNvSpPr>
          <p:nvPr/>
        </p:nvSpPr>
        <p:spPr bwMode="auto">
          <a:xfrm>
            <a:off x="2264841" y="6010569"/>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a:t>
            </a:r>
            <a:r>
              <a:rPr lang="en-US" sz="1000" dirty="0">
                <a:latin typeface="Arial" pitchFamily="34" charset="0"/>
                <a:cs typeface="Arial" pitchFamily="34" charset="0"/>
              </a:rPr>
              <a:t>cat </a:t>
            </a:r>
            <a:r>
              <a:rPr lang="en-US" sz="1000" dirty="0" err="1">
                <a:latin typeface="Arial" pitchFamily="34" charset="0"/>
                <a:cs typeface="Arial" pitchFamily="34" charset="0"/>
              </a:rPr>
              <a:t>mypattern</a:t>
            </a:r>
            <a:endParaRPr lang="en-US" sz="1000" dirty="0">
              <a:latin typeface="Arial" pitchFamily="34" charset="0"/>
              <a:cs typeface="Arial" pitchFamily="34" charset="0"/>
            </a:endParaRPr>
          </a:p>
        </p:txBody>
      </p:sp>
      <p:sp>
        <p:nvSpPr>
          <p:cNvPr id="45068" name="AutoShape 12"/>
          <p:cNvSpPr>
            <a:spLocks noChangeArrowheads="1"/>
          </p:cNvSpPr>
          <p:nvPr/>
        </p:nvSpPr>
        <p:spPr bwMode="auto">
          <a:xfrm>
            <a:off x="2253267" y="6835666"/>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a:t>
            </a:r>
            <a:r>
              <a:rPr lang="en-US" sz="1000" dirty="0" err="1">
                <a:latin typeface="Arial" pitchFamily="34" charset="0"/>
                <a:cs typeface="Arial" pitchFamily="34" charset="0"/>
              </a:rPr>
              <a:t>fgrep</a:t>
            </a:r>
            <a:r>
              <a:rPr lang="en-US" sz="1000" dirty="0">
                <a:latin typeface="Arial" pitchFamily="34" charset="0"/>
                <a:cs typeface="Arial" pitchFamily="34" charset="0"/>
              </a:rPr>
              <a:t> –f </a:t>
            </a:r>
            <a:r>
              <a:rPr lang="en-US" sz="1000" dirty="0" err="1">
                <a:latin typeface="Arial" pitchFamily="34" charset="0"/>
                <a:cs typeface="Arial" pitchFamily="34" charset="0"/>
              </a:rPr>
              <a:t>mypattern</a:t>
            </a:r>
            <a:r>
              <a:rPr lang="en-US" sz="1000" dirty="0">
                <a:latin typeface="Arial" pitchFamily="34" charset="0"/>
                <a:cs typeface="Arial" pitchFamily="34" charset="0"/>
              </a:rPr>
              <a:t> stud.lst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spect="1" noChangeArrowheads="1" noTextEdit="1"/>
          </p:cNvSpPr>
          <p:nvPr>
            <p:ph type="sldImg"/>
          </p:nvPr>
        </p:nvSpPr>
        <p:spPr>
          <a:xfrm>
            <a:off x="2022475" y="685800"/>
            <a:ext cx="4572000" cy="3429000"/>
          </a:xfrm>
          <a:ln/>
        </p:spPr>
      </p:sp>
      <p:sp>
        <p:nvSpPr>
          <p:cNvPr id="27653" name="Rectangle 4"/>
          <p:cNvSpPr>
            <a:spLocks noGrp="1" noChangeArrowheads="1"/>
          </p:cNvSpPr>
          <p:nvPr>
            <p:ph type="body" idx="1"/>
          </p:nvPr>
        </p:nvSpPr>
        <p:spPr>
          <a:xfrm>
            <a:off x="1980904" y="4572002"/>
            <a:ext cx="4647902" cy="3964214"/>
          </a:xfrm>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10"/>
          <p:cNvSpPr>
            <a:spLocks noGrp="1" noRot="1" noChangeAspect="1" noChangeArrowheads="1" noTextEdit="1"/>
          </p:cNvSpPr>
          <p:nvPr>
            <p:ph type="sldImg"/>
          </p:nvPr>
        </p:nvSpPr>
        <p:spPr>
          <a:xfrm>
            <a:off x="2022475" y="442913"/>
            <a:ext cx="4572000" cy="3429000"/>
          </a:xfrm>
          <a:ln/>
        </p:spPr>
      </p:sp>
      <p:sp>
        <p:nvSpPr>
          <p:cNvPr id="46091" name="Rectangle 11"/>
          <p:cNvSpPr>
            <a:spLocks noGrp="1" noChangeArrowheads="1"/>
          </p:cNvSpPr>
          <p:nvPr>
            <p:ph type="body" idx="1"/>
          </p:nvPr>
        </p:nvSpPr>
        <p:spPr>
          <a:xfrm>
            <a:off x="1967697" y="4126595"/>
            <a:ext cx="4658735" cy="4708640"/>
          </a:xfrm>
        </p:spPr>
        <p:txBody>
          <a:bodyPr>
            <a:normAutofit/>
          </a:bodyPr>
          <a:lstStyle/>
          <a:p>
            <a:pPr marL="216212" indent="-216212"/>
            <a:r>
              <a:rPr lang="en-US" b="1" u="sng" dirty="0" err="1" smtClean="0"/>
              <a:t>egrep</a:t>
            </a:r>
            <a:r>
              <a:rPr lang="en-US" b="1" u="sng" dirty="0" smtClean="0"/>
              <a:t> Command (extending </a:t>
            </a:r>
            <a:r>
              <a:rPr lang="en-US" b="1" u="sng" dirty="0" err="1" smtClean="0"/>
              <a:t>grep</a:t>
            </a:r>
            <a:r>
              <a:rPr lang="en-US" b="1" u="sng" dirty="0" smtClean="0"/>
              <a:t>)</a:t>
            </a:r>
            <a:r>
              <a:rPr lang="en-US" b="1" dirty="0" smtClean="0"/>
              <a:t>:</a:t>
            </a:r>
          </a:p>
          <a:p>
            <a:pPr marL="216212" indent="-216212"/>
            <a:endParaRPr lang="en-US" b="1" dirty="0" smtClean="0"/>
          </a:p>
          <a:p>
            <a:pPr marL="228224" lvl="1" indent="-216212" defTabSz="914395"/>
            <a:r>
              <a:rPr lang="en-US" dirty="0" smtClean="0"/>
              <a:t>	The </a:t>
            </a:r>
            <a:r>
              <a:rPr lang="en-US" dirty="0" err="1" smtClean="0"/>
              <a:t>egrep</a:t>
            </a:r>
            <a:r>
              <a:rPr lang="en-US" dirty="0" smtClean="0"/>
              <a:t> command offers all the options of the </a:t>
            </a:r>
            <a:r>
              <a:rPr lang="en-US" dirty="0" err="1" smtClean="0"/>
              <a:t>grep</a:t>
            </a:r>
            <a:r>
              <a:rPr lang="en-US" dirty="0" smtClean="0"/>
              <a:t> command. In addition, it is possible to specify alternative patterns. The table given below gives the extended regular expression used by </a:t>
            </a:r>
            <a:r>
              <a:rPr lang="en-US" dirty="0" err="1" smtClean="0"/>
              <a:t>egrep</a:t>
            </a:r>
            <a:r>
              <a:rPr lang="en-US" dirty="0" smtClean="0"/>
              <a:t>. </a:t>
            </a:r>
          </a:p>
          <a:p>
            <a:pPr marL="228224" lvl="1" indent="-216212" defTabSz="914395"/>
            <a:endParaRPr lang="en-US" dirty="0"/>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16212" indent="-216212"/>
            <a:endParaRPr lang="en-US" dirty="0" smtClean="0"/>
          </a:p>
          <a:p>
            <a:pPr marL="216212" indent="-216212"/>
            <a:endParaRPr lang="en-US" dirty="0" smtClean="0"/>
          </a:p>
          <a:p>
            <a:pPr marL="324317" lvl="1"/>
            <a:endParaRPr lang="en-US" dirty="0" smtClean="0"/>
          </a:p>
          <a:p>
            <a:pPr marL="324317" lvl="1"/>
            <a:endParaRPr lang="en-US" dirty="0" smtClean="0"/>
          </a:p>
          <a:p>
            <a:pPr marL="216212" indent="-216212"/>
            <a:endParaRPr lang="en-US" dirty="0" smtClean="0"/>
          </a:p>
          <a:p>
            <a:pPr marL="216212" indent="-216212"/>
            <a:endParaRPr lang="en-US" dirty="0" smtClean="0"/>
          </a:p>
          <a:p>
            <a:pPr marL="228224" lvl="1" indent="-216212" defTabSz="914395"/>
            <a:r>
              <a:rPr lang="en-US" dirty="0" smtClean="0"/>
              <a:t>Some examples of using </a:t>
            </a:r>
            <a:r>
              <a:rPr lang="en-US" dirty="0" err="1" smtClean="0"/>
              <a:t>egrep</a:t>
            </a:r>
            <a:r>
              <a:rPr lang="en-US" dirty="0" smtClean="0"/>
              <a:t> are given: </a:t>
            </a:r>
          </a:p>
          <a:p>
            <a:pPr marL="228224" lvl="1" indent="-216212" defTabSz="914395"/>
            <a:endParaRPr lang="en-US" dirty="0" smtClean="0"/>
          </a:p>
          <a:p>
            <a:pPr marL="228224" lvl="1" indent="-216212" defTabSz="914395"/>
            <a:endParaRPr lang="en-US" dirty="0" smtClean="0"/>
          </a:p>
          <a:p>
            <a:pPr marL="228224" lvl="1" defTabSz="914395"/>
            <a:r>
              <a:rPr lang="en-US" dirty="0" smtClean="0"/>
              <a:t>Output: 	R001|Pratik Sharma             |425</a:t>
            </a:r>
          </a:p>
          <a:p>
            <a:pPr marL="228224" lvl="1" defTabSz="914395"/>
            <a:r>
              <a:rPr lang="en-US" dirty="0" smtClean="0"/>
              <a:t>	R002|Pallavi V.                    |398</a:t>
            </a:r>
          </a:p>
          <a:p>
            <a:pPr marL="228224" lvl="1" defTabSz="914395"/>
            <a:r>
              <a:rPr lang="en-US" dirty="0" smtClean="0"/>
              <a:t>	R003|Pratibha </a:t>
            </a:r>
            <a:r>
              <a:rPr lang="en-US" dirty="0" err="1" smtClean="0"/>
              <a:t>Aggarwal</a:t>
            </a:r>
            <a:r>
              <a:rPr lang="en-US" dirty="0" smtClean="0"/>
              <a:t>      |400</a:t>
            </a:r>
          </a:p>
          <a:p>
            <a:pPr marL="228224" lvl="1" defTabSz="914395"/>
            <a:r>
              <a:rPr lang="en-US" dirty="0" smtClean="0"/>
              <a:t>	R004|Preeti </a:t>
            </a:r>
            <a:r>
              <a:rPr lang="en-US" dirty="0" err="1" smtClean="0"/>
              <a:t>Agrawal</a:t>
            </a:r>
            <a:r>
              <a:rPr lang="en-US" dirty="0" smtClean="0"/>
              <a:t>            |390</a:t>
            </a:r>
          </a:p>
          <a:p>
            <a:pPr marL="228224" lvl="1" defTabSz="914395"/>
            <a:r>
              <a:rPr lang="en-US" dirty="0" smtClean="0"/>
              <a:t>	R005|Prerana </a:t>
            </a:r>
            <a:r>
              <a:rPr lang="en-US" dirty="0" err="1" smtClean="0"/>
              <a:t>Agarwal</a:t>
            </a:r>
            <a:r>
              <a:rPr lang="en-US" dirty="0" smtClean="0"/>
              <a:t>         |421</a:t>
            </a:r>
          </a:p>
          <a:p>
            <a:pPr marL="228224" lvl="1" defTabSz="914395"/>
            <a:r>
              <a:rPr lang="en-US" dirty="0" smtClean="0"/>
              <a:t>	R006|Pranita </a:t>
            </a:r>
            <a:r>
              <a:rPr lang="en-US" dirty="0" err="1" smtClean="0"/>
              <a:t>aggarwal</a:t>
            </a:r>
            <a:r>
              <a:rPr lang="en-US" dirty="0" smtClean="0"/>
              <a:t>         |380</a:t>
            </a:r>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28224" lvl="1" defTabSz="914395"/>
            <a:r>
              <a:rPr lang="en-US" dirty="0" smtClean="0"/>
              <a:t>Output: 	R003|Pratibha </a:t>
            </a:r>
            <a:r>
              <a:rPr lang="en-US" dirty="0" err="1" smtClean="0"/>
              <a:t>Aggarwal</a:t>
            </a:r>
            <a:r>
              <a:rPr lang="en-US" dirty="0" smtClean="0"/>
              <a:t>      |400</a:t>
            </a:r>
          </a:p>
          <a:p>
            <a:pPr marL="228224" lvl="1" defTabSz="914395"/>
            <a:r>
              <a:rPr lang="en-US" dirty="0" smtClean="0"/>
              <a:t>	R004|Preeti </a:t>
            </a:r>
            <a:r>
              <a:rPr lang="en-US" dirty="0" err="1" smtClean="0"/>
              <a:t>Agrawal</a:t>
            </a:r>
            <a:r>
              <a:rPr lang="en-US" dirty="0" smtClean="0"/>
              <a:t>            |390</a:t>
            </a:r>
          </a:p>
          <a:p>
            <a:pPr marL="228224" lvl="1" defTabSz="914395"/>
            <a:r>
              <a:rPr lang="en-US" dirty="0" smtClean="0"/>
              <a:t>	R005|Prerana </a:t>
            </a:r>
            <a:r>
              <a:rPr lang="en-US" dirty="0" err="1" smtClean="0"/>
              <a:t>Agarwal</a:t>
            </a:r>
            <a:r>
              <a:rPr lang="en-US" dirty="0" smtClean="0"/>
              <a:t>         |421</a:t>
            </a:r>
          </a:p>
          <a:p>
            <a:pPr marL="228224" lvl="1" defTabSz="914395"/>
            <a:r>
              <a:rPr lang="en-US" dirty="0" smtClean="0"/>
              <a:t>	R006|Pranita </a:t>
            </a:r>
            <a:r>
              <a:rPr lang="en-US" dirty="0" err="1" smtClean="0"/>
              <a:t>aggarwal</a:t>
            </a:r>
            <a:r>
              <a:rPr lang="en-US" dirty="0" smtClean="0"/>
              <a:t>         |380</a:t>
            </a:r>
          </a:p>
        </p:txBody>
      </p:sp>
      <p:sp>
        <p:nvSpPr>
          <p:cNvPr id="46092" name="AutoShape 12"/>
          <p:cNvSpPr>
            <a:spLocks noChangeArrowheads="1"/>
          </p:cNvSpPr>
          <p:nvPr/>
        </p:nvSpPr>
        <p:spPr bwMode="auto">
          <a:xfrm>
            <a:off x="2605932" y="6438833"/>
            <a:ext cx="2000250" cy="145143"/>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 cat stud.lst</a:t>
            </a:r>
          </a:p>
        </p:txBody>
      </p:sp>
      <p:sp>
        <p:nvSpPr>
          <p:cNvPr id="46093" name="AutoShape 13"/>
          <p:cNvSpPr>
            <a:spLocks noChangeArrowheads="1"/>
          </p:cNvSpPr>
          <p:nvPr/>
        </p:nvSpPr>
        <p:spPr bwMode="auto">
          <a:xfrm>
            <a:off x="2287991" y="7587451"/>
            <a:ext cx="2735423" cy="209814"/>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a:t>
            </a:r>
            <a:r>
              <a:rPr lang="en-US" sz="1000" dirty="0" err="1">
                <a:latin typeface="Arial" pitchFamily="34" charset="0"/>
                <a:cs typeface="Arial" pitchFamily="34" charset="0"/>
              </a:rPr>
              <a:t>egrep</a:t>
            </a:r>
            <a:r>
              <a:rPr lang="en-US" sz="1000" dirty="0">
                <a:latin typeface="Arial" pitchFamily="34" charset="0"/>
                <a:cs typeface="Arial" pitchFamily="34" charset="0"/>
              </a:rPr>
              <a:t> '[</a:t>
            </a:r>
            <a:r>
              <a:rPr lang="en-US" sz="1000" dirty="0" err="1">
                <a:latin typeface="Arial" pitchFamily="34" charset="0"/>
                <a:cs typeface="Arial" pitchFamily="34" charset="0"/>
              </a:rPr>
              <a:t>aA</a:t>
            </a:r>
            <a:r>
              <a:rPr lang="en-US" sz="1000" dirty="0">
                <a:latin typeface="Arial" pitchFamily="34" charset="0"/>
                <a:cs typeface="Arial" pitchFamily="34" charset="0"/>
              </a:rPr>
              <a:t>]</a:t>
            </a:r>
            <a:r>
              <a:rPr lang="en-US" sz="1000" dirty="0" err="1">
                <a:latin typeface="Arial" pitchFamily="34" charset="0"/>
                <a:cs typeface="Arial" pitchFamily="34" charset="0"/>
              </a:rPr>
              <a:t>gg</a:t>
            </a:r>
            <a:r>
              <a:rPr lang="en-US" sz="1000" dirty="0">
                <a:latin typeface="Arial" pitchFamily="34" charset="0"/>
                <a:cs typeface="Arial" pitchFamily="34" charset="0"/>
              </a:rPr>
              <a:t>?[</a:t>
            </a:r>
            <a:r>
              <a:rPr lang="en-US" sz="1000" dirty="0" err="1">
                <a:latin typeface="Arial" pitchFamily="34" charset="0"/>
                <a:cs typeface="Arial" pitchFamily="34" charset="0"/>
              </a:rPr>
              <a:t>ar</a:t>
            </a:r>
            <a:r>
              <a:rPr lang="en-US" sz="1000" dirty="0">
                <a:latin typeface="Arial" pitchFamily="34" charset="0"/>
                <a:cs typeface="Arial" pitchFamily="34" charset="0"/>
              </a:rPr>
              <a:t>]+</a:t>
            </a:r>
            <a:r>
              <a:rPr lang="en-US" sz="1000" dirty="0" err="1">
                <a:latin typeface="Arial" pitchFamily="34" charset="0"/>
                <a:cs typeface="Arial" pitchFamily="34" charset="0"/>
              </a:rPr>
              <a:t>wal</a:t>
            </a:r>
            <a:r>
              <a:rPr lang="en-US" sz="1000" dirty="0">
                <a:latin typeface="Arial" pitchFamily="34" charset="0"/>
                <a:cs typeface="Arial" pitchFamily="34" charset="0"/>
              </a:rPr>
              <a:t>' stud.lst</a:t>
            </a:r>
          </a:p>
        </p:txBody>
      </p:sp>
      <p:graphicFrame>
        <p:nvGraphicFramePr>
          <p:cNvPr id="46158" name="Group 78"/>
          <p:cNvGraphicFramePr>
            <a:graphicFrameLocks noGrp="1"/>
          </p:cNvGraphicFramePr>
          <p:nvPr/>
        </p:nvGraphicFramePr>
        <p:xfrm>
          <a:off x="2269307" y="4743691"/>
          <a:ext cx="4057055" cy="1440652"/>
        </p:xfrm>
        <a:graphic>
          <a:graphicData uri="http://schemas.openxmlformats.org/drawingml/2006/table">
            <a:tbl>
              <a:tblPr/>
              <a:tblGrid>
                <a:gridCol w="735211"/>
                <a:gridCol w="3321844"/>
              </a:tblGrid>
              <a:tr h="33714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Expression</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Significance</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14604">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err="1" smtClean="0">
                          <a:solidFill>
                            <a:schemeClr val="tx1"/>
                          </a:solidFill>
                          <a:latin typeface="Arial" pitchFamily="34" charset="0"/>
                          <a:ea typeface="+mn-ea"/>
                          <a:cs typeface="Arial" pitchFamily="34" charset="0"/>
                        </a:rPr>
                        <a:t>ch</a:t>
                      </a:r>
                      <a:r>
                        <a:rPr lang="en-US" sz="800" kern="1200" dirty="0" smtClean="0">
                          <a:solidFill>
                            <a:schemeClr val="tx1"/>
                          </a:solidFill>
                          <a:latin typeface="Arial" pitchFamily="34" charset="0"/>
                          <a:ea typeface="+mn-ea"/>
                          <a:cs typeface="Arial" pitchFamily="34" charset="0"/>
                        </a:rPr>
                        <a:t>+</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1 or more occurrences of character </a:t>
                      </a:r>
                      <a:r>
                        <a:rPr lang="en-US" sz="800" kern="1200" dirty="0" err="1" smtClean="0">
                          <a:solidFill>
                            <a:schemeClr val="tx1"/>
                          </a:solidFill>
                          <a:latin typeface="Arial" pitchFamily="34" charset="0"/>
                          <a:ea typeface="+mn-ea"/>
                          <a:cs typeface="Arial" pitchFamily="34" charset="0"/>
                        </a:rPr>
                        <a:t>ch</a:t>
                      </a:r>
                      <a:endParaRPr lang="en-US" sz="800" kern="1200" dirty="0" smtClean="0">
                        <a:solidFill>
                          <a:schemeClr val="tx1"/>
                        </a:solidFill>
                        <a:latin typeface="Arial" pitchFamily="34" charset="0"/>
                        <a:ea typeface="+mn-ea"/>
                        <a:cs typeface="Arial" pitchFamily="34" charset="0"/>
                      </a:endParaRP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604">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ch?</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0 or more occurrences of character </a:t>
                      </a:r>
                      <a:r>
                        <a:rPr lang="en-US" sz="800" kern="1200" dirty="0" err="1" smtClean="0">
                          <a:solidFill>
                            <a:schemeClr val="tx1"/>
                          </a:solidFill>
                          <a:latin typeface="Arial" pitchFamily="34" charset="0"/>
                          <a:ea typeface="+mn-ea"/>
                          <a:cs typeface="Arial" pitchFamily="34" charset="0"/>
                        </a:rPr>
                        <a:t>ch</a:t>
                      </a:r>
                      <a:endParaRPr lang="en-US" sz="800" kern="1200" dirty="0" smtClean="0">
                        <a:solidFill>
                          <a:schemeClr val="tx1"/>
                        </a:solidFill>
                        <a:latin typeface="Arial" pitchFamily="34" charset="0"/>
                        <a:ea typeface="+mn-ea"/>
                        <a:cs typeface="Arial" pitchFamily="34" charset="0"/>
                      </a:endParaRP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148">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exp1|exp2</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expressions exp1 or exp2</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148">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(a1|a2)a3</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expression a1a3 or a2a3</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2022475" y="685800"/>
            <a:ext cx="4572000" cy="3429000"/>
          </a:xfrm>
          <a:ln/>
        </p:spPr>
      </p:sp>
      <p:sp>
        <p:nvSpPr>
          <p:cNvPr id="47109" name="Rectangle 3"/>
          <p:cNvSpPr>
            <a:spLocks noGrp="1" noChangeArrowheads="1"/>
          </p:cNvSpPr>
          <p:nvPr>
            <p:ph type="body" idx="1"/>
          </p:nvPr>
        </p:nvSpPr>
        <p:spPr>
          <a:xfrm>
            <a:off x="1980904" y="4572002"/>
            <a:ext cx="4647902" cy="3964214"/>
          </a:xfrm>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022475" y="685800"/>
            <a:ext cx="4572000" cy="3429000"/>
          </a:xfrm>
          <a:ln/>
        </p:spPr>
      </p:sp>
      <p:sp>
        <p:nvSpPr>
          <p:cNvPr id="48133" name="Rectangle 3"/>
          <p:cNvSpPr>
            <a:spLocks noGrp="1" noChangeArrowheads="1"/>
          </p:cNvSpPr>
          <p:nvPr>
            <p:ph type="body" idx="1"/>
          </p:nvPr>
        </p:nvSpPr>
        <p:spPr>
          <a:xfrm>
            <a:off x="1980904" y="4572002"/>
            <a:ext cx="4647902" cy="3964214"/>
          </a:xfrm>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Rot="1" noChangeAspect="1" noChangeArrowheads="1" noTextEdit="1"/>
          </p:cNvSpPr>
          <p:nvPr>
            <p:ph type="sldImg"/>
          </p:nvPr>
        </p:nvSpPr>
        <p:spPr>
          <a:xfrm>
            <a:off x="2022475" y="685800"/>
            <a:ext cx="4572000" cy="3429000"/>
          </a:xfrm>
          <a:ln/>
        </p:spPr>
      </p:sp>
      <p:sp>
        <p:nvSpPr>
          <p:cNvPr id="28677" name="Rectangle 3"/>
          <p:cNvSpPr>
            <a:spLocks noGrp="1" noChangeArrowheads="1"/>
          </p:cNvSpPr>
          <p:nvPr>
            <p:ph type="body" idx="1"/>
          </p:nvPr>
        </p:nvSpPr>
        <p:spPr/>
        <p:txBody>
          <a:bodyPr/>
          <a:lstStyle/>
          <a:p>
            <a:pPr eaLnBrk="1" hangingPunct="1"/>
            <a:r>
              <a:rPr lang="en-US" b="1" u="sng" dirty="0" smtClean="0"/>
              <a:t>Simple Filters</a:t>
            </a:r>
            <a:r>
              <a:rPr lang="en-US" b="1" dirty="0" smtClean="0"/>
              <a:t>:</a:t>
            </a:r>
          </a:p>
          <a:p>
            <a:pPr eaLnBrk="1" hangingPunct="1"/>
            <a:endParaRPr lang="en-US" b="1" dirty="0" smtClean="0"/>
          </a:p>
          <a:p>
            <a:pPr eaLnBrk="1" hangingPunct="1"/>
            <a:r>
              <a:rPr lang="en-US" dirty="0" smtClean="0"/>
              <a:t>Filters are central tools of the UNIX tool kit. These commands accept some data as input, perform some manipulation on it and produce some output. Most of them work on set of records, with each field of a record delimited by a suitable delimiter. They serve as useful text manipulators. When used in combination, they can perform complex tasks as well. This lesson discusses some commonly used simple filters.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spect="1" noChangeArrowheads="1" noTextEdit="1"/>
          </p:cNvSpPr>
          <p:nvPr>
            <p:ph type="sldImg"/>
          </p:nvPr>
        </p:nvSpPr>
        <p:spPr>
          <a:xfrm>
            <a:off x="2009775" y="673100"/>
            <a:ext cx="4575175" cy="3430588"/>
          </a:xfrm>
          <a:ln/>
        </p:spPr>
      </p:sp>
      <p:sp>
        <p:nvSpPr>
          <p:cNvPr id="29701" name="Rectangle 3"/>
          <p:cNvSpPr>
            <a:spLocks noGrp="1" noChangeArrowheads="1"/>
          </p:cNvSpPr>
          <p:nvPr>
            <p:ph type="body" idx="1"/>
          </p:nvPr>
        </p:nvSpPr>
        <p:spPr>
          <a:xfrm>
            <a:off x="1980904" y="4109013"/>
            <a:ext cx="4647902" cy="4427202"/>
          </a:xfrm>
        </p:spPr>
        <p:txBody>
          <a:bodyPr/>
          <a:lstStyle/>
          <a:p>
            <a:pPr marL="216212" indent="-216212">
              <a:lnSpc>
                <a:spcPct val="90000"/>
              </a:lnSpc>
              <a:tabLst>
                <a:tab pos="864846" algn="l"/>
              </a:tabLst>
            </a:pPr>
            <a:r>
              <a:rPr lang="en-US" b="1" u="sng" dirty="0" smtClean="0"/>
              <a:t>The head Commands</a:t>
            </a:r>
            <a:r>
              <a:rPr lang="en-US" b="1" dirty="0" smtClean="0"/>
              <a:t>:</a:t>
            </a:r>
          </a:p>
          <a:p>
            <a:pPr marL="216212" indent="-216212">
              <a:lnSpc>
                <a:spcPct val="90000"/>
              </a:lnSpc>
              <a:tabLst>
                <a:tab pos="864846" algn="l"/>
              </a:tabLst>
            </a:pPr>
            <a:endParaRPr lang="en-US" b="1" dirty="0" smtClean="0"/>
          </a:p>
          <a:p>
            <a:pPr marL="216212" indent="-216212">
              <a:lnSpc>
                <a:spcPct val="90000"/>
              </a:lnSpc>
              <a:tabLst>
                <a:tab pos="864846" algn="l"/>
              </a:tabLst>
            </a:pPr>
            <a:r>
              <a:rPr lang="en-US" dirty="0" smtClean="0"/>
              <a:t>These are simple horizontal filters. </a:t>
            </a:r>
          </a:p>
          <a:p>
            <a:pPr marL="216212" indent="-216212">
              <a:lnSpc>
                <a:spcPct val="90000"/>
              </a:lnSpc>
              <a:tabLst>
                <a:tab pos="864846" algn="l"/>
              </a:tabLst>
            </a:pPr>
            <a:r>
              <a:rPr lang="en-US" dirty="0" smtClean="0"/>
              <a:t>Using head, it is possible to display beginning of one or more lines form files. </a:t>
            </a:r>
          </a:p>
          <a:p>
            <a:pPr marL="216212" indent="-216212">
              <a:lnSpc>
                <a:spcPct val="90000"/>
              </a:lnSpc>
              <a:tabLst>
                <a:tab pos="864846" algn="l"/>
              </a:tabLst>
            </a:pPr>
            <a:r>
              <a:rPr lang="en-US" dirty="0" smtClean="0"/>
              <a:t>By default, the first 10 lines are displayed. Incase a numeric line count</a:t>
            </a:r>
          </a:p>
          <a:p>
            <a:pPr marL="216212" indent="-216212">
              <a:lnSpc>
                <a:spcPct val="90000"/>
              </a:lnSpc>
              <a:tabLst>
                <a:tab pos="864846" algn="l"/>
              </a:tabLst>
            </a:pPr>
            <a:r>
              <a:rPr lang="en-US" dirty="0" smtClean="0"/>
              <a:t>argument is specified, the command would display those many lines from the</a:t>
            </a:r>
          </a:p>
          <a:p>
            <a:pPr marL="216212" indent="-216212">
              <a:lnSpc>
                <a:spcPct val="90000"/>
              </a:lnSpc>
              <a:tabLst>
                <a:tab pos="864846" algn="l"/>
              </a:tabLst>
            </a:pPr>
            <a:r>
              <a:rPr lang="en-US" dirty="0" smtClean="0"/>
              <a:t>beginning of the file.</a:t>
            </a:r>
          </a:p>
          <a:p>
            <a:pPr marL="216212" indent="-216212">
              <a:lnSpc>
                <a:spcPct val="90000"/>
              </a:lnSpc>
              <a:tabLst>
                <a:tab pos="864846" algn="l"/>
              </a:tabLst>
            </a:pPr>
            <a:endParaRPr lang="en-US" dirty="0" smtClean="0"/>
          </a:p>
          <a:p>
            <a:pPr marL="216212" indent="-216212">
              <a:lnSpc>
                <a:spcPct val="90000"/>
              </a:lnSpc>
              <a:tabLst>
                <a:tab pos="864846" algn="l"/>
              </a:tabLst>
            </a:pPr>
            <a:r>
              <a:rPr lang="en-US" dirty="0" smtClean="0"/>
              <a:t>To display first 10 lines of the file </a:t>
            </a:r>
            <a:r>
              <a:rPr lang="en-US" dirty="0" err="1" smtClean="0"/>
              <a:t>bigfile</a:t>
            </a:r>
            <a:r>
              <a:rPr lang="en-US" dirty="0" smtClean="0"/>
              <a:t>, use the following syntax</a:t>
            </a:r>
            <a:r>
              <a:rPr lang="en-US" b="1" dirty="0" smtClean="0"/>
              <a:t>:</a:t>
            </a:r>
          </a:p>
          <a:p>
            <a:pPr marL="216212" indent="-216212">
              <a:lnSpc>
                <a:spcPct val="90000"/>
              </a:lnSpc>
              <a:tabLst>
                <a:tab pos="864846" algn="l"/>
              </a:tabLst>
            </a:pPr>
            <a:endParaRPr lang="en-US" b="1" dirty="0" smtClean="0"/>
          </a:p>
          <a:p>
            <a:pPr marL="702687" lvl="1" indent="-270264">
              <a:lnSpc>
                <a:spcPct val="90000"/>
              </a:lnSpc>
              <a:tabLst>
                <a:tab pos="864846" algn="l"/>
              </a:tabLst>
            </a:pPr>
            <a:endParaRPr lang="en-US" dirty="0" smtClean="0"/>
          </a:p>
          <a:p>
            <a:pPr marL="702687" lvl="1" indent="-270264">
              <a:lnSpc>
                <a:spcPct val="90000"/>
              </a:lnSpc>
              <a:tabLst>
                <a:tab pos="864846" algn="l"/>
              </a:tabLst>
            </a:pPr>
            <a:endParaRPr lang="en-US" dirty="0" smtClean="0"/>
          </a:p>
          <a:p>
            <a:pPr marL="702687" lvl="1" indent="-270264">
              <a:lnSpc>
                <a:spcPct val="90000"/>
              </a:lnSpc>
              <a:tabLst>
                <a:tab pos="864846" algn="l"/>
              </a:tabLst>
            </a:pPr>
            <a:endParaRPr lang="en-US" b="1" dirty="0" smtClean="0"/>
          </a:p>
          <a:p>
            <a:pPr marL="702687" lvl="1" indent="-270264">
              <a:lnSpc>
                <a:spcPct val="90000"/>
              </a:lnSpc>
              <a:tabLst>
                <a:tab pos="864846" algn="l"/>
              </a:tabLst>
            </a:pPr>
            <a:r>
              <a:rPr lang="en-US" b="1" dirty="0" smtClean="0"/>
              <a:t>Output: 	</a:t>
            </a:r>
            <a:r>
              <a:rPr lang="en-US" dirty="0" smtClean="0"/>
              <a:t>cfile1.lst</a:t>
            </a:r>
          </a:p>
          <a:p>
            <a:pPr marL="1081058" lvl="2" indent="-216212">
              <a:lnSpc>
                <a:spcPct val="90000"/>
              </a:lnSpc>
              <a:tabLst>
                <a:tab pos="864846" algn="l"/>
              </a:tabLst>
            </a:pPr>
            <a:r>
              <a:rPr lang="en-US" dirty="0" smtClean="0"/>
              <a:t>		cfile2.lst</a:t>
            </a:r>
          </a:p>
          <a:p>
            <a:pPr marL="1995368" lvl="4" indent="-216212">
              <a:lnSpc>
                <a:spcPct val="90000"/>
              </a:lnSpc>
              <a:tabLst>
                <a:tab pos="864846" algn="l"/>
              </a:tabLst>
            </a:pPr>
            <a:r>
              <a:rPr lang="en-US" dirty="0" smtClean="0"/>
              <a:t> </a:t>
            </a:r>
            <a:r>
              <a:rPr lang="en-US" dirty="0" err="1" smtClean="0"/>
              <a:t>errfile</a:t>
            </a:r>
            <a:endParaRPr lang="en-US" dirty="0" smtClean="0"/>
          </a:p>
          <a:p>
            <a:pPr marL="1995368" lvl="4" indent="-216212">
              <a:lnSpc>
                <a:spcPct val="90000"/>
              </a:lnSpc>
              <a:tabLst>
                <a:tab pos="864846" algn="l"/>
              </a:tabLst>
            </a:pPr>
            <a:r>
              <a:rPr lang="en-US" dirty="0" smtClean="0"/>
              <a:t> file1.txt</a:t>
            </a:r>
          </a:p>
          <a:p>
            <a:pPr marL="1995368" lvl="4" indent="-216212">
              <a:lnSpc>
                <a:spcPct val="90000"/>
              </a:lnSpc>
              <a:tabLst>
                <a:tab pos="864846" algn="l"/>
              </a:tabLst>
            </a:pPr>
            <a:r>
              <a:rPr lang="en-US" dirty="0" smtClean="0"/>
              <a:t>file2.txt</a:t>
            </a:r>
          </a:p>
          <a:p>
            <a:pPr marL="1995368" lvl="4" indent="-216212">
              <a:lnSpc>
                <a:spcPct val="90000"/>
              </a:lnSpc>
              <a:tabLst>
                <a:tab pos="864846" algn="l"/>
              </a:tabLst>
            </a:pPr>
            <a:r>
              <a:rPr lang="en-US" dirty="0" smtClean="0"/>
              <a:t>file3.txt</a:t>
            </a:r>
          </a:p>
          <a:p>
            <a:pPr marL="1995368" lvl="4" indent="-216212">
              <a:lnSpc>
                <a:spcPct val="90000"/>
              </a:lnSpc>
              <a:tabLst>
                <a:tab pos="864846" algn="l"/>
              </a:tabLst>
            </a:pPr>
            <a:r>
              <a:rPr lang="en-US" dirty="0" smtClean="0"/>
              <a:t>mail</a:t>
            </a:r>
          </a:p>
          <a:p>
            <a:pPr marL="1995368" lvl="4" indent="-216212">
              <a:lnSpc>
                <a:spcPct val="90000"/>
              </a:lnSpc>
              <a:tabLst>
                <a:tab pos="864846" algn="l"/>
              </a:tabLst>
            </a:pPr>
            <a:r>
              <a:rPr lang="en-US" dirty="0" smtClean="0"/>
              <a:t>newdir1</a:t>
            </a:r>
          </a:p>
          <a:p>
            <a:pPr marL="1995368" lvl="4" indent="-216212">
              <a:lnSpc>
                <a:spcPct val="90000"/>
              </a:lnSpc>
              <a:tabLst>
                <a:tab pos="864846" algn="l"/>
              </a:tabLst>
            </a:pPr>
            <a:r>
              <a:rPr lang="en-US" dirty="0" smtClean="0"/>
              <a:t>newdir2</a:t>
            </a:r>
          </a:p>
          <a:p>
            <a:pPr marL="623903" lvl="1" indent="-216212">
              <a:lnSpc>
                <a:spcPct val="90000"/>
              </a:lnSpc>
              <a:tabLst>
                <a:tab pos="864846" algn="l"/>
              </a:tabLst>
            </a:pPr>
            <a:r>
              <a:rPr lang="en-US" dirty="0" smtClean="0"/>
              <a:t>			                         newfile.txt</a:t>
            </a:r>
          </a:p>
          <a:p>
            <a:pPr marL="216212" indent="-216212">
              <a:lnSpc>
                <a:spcPct val="90000"/>
              </a:lnSpc>
              <a:tabLst>
                <a:tab pos="864846" algn="l"/>
              </a:tabLst>
            </a:pPr>
            <a:r>
              <a:rPr lang="en-US" dirty="0" smtClean="0"/>
              <a:t>To display first 3 lines of the file </a:t>
            </a:r>
            <a:r>
              <a:rPr lang="en-US" dirty="0" err="1" smtClean="0"/>
              <a:t>bigfile</a:t>
            </a:r>
            <a:r>
              <a:rPr lang="en-US" dirty="0" smtClean="0"/>
              <a:t>, use the following syntax:</a:t>
            </a:r>
          </a:p>
          <a:p>
            <a:pPr marL="216212" indent="-216212">
              <a:lnSpc>
                <a:spcPct val="90000"/>
              </a:lnSpc>
              <a:tabLst>
                <a:tab pos="864846" algn="l"/>
              </a:tabLst>
            </a:pPr>
            <a:endParaRPr lang="en-US" dirty="0"/>
          </a:p>
          <a:p>
            <a:pPr marL="216212" indent="-216212">
              <a:lnSpc>
                <a:spcPct val="90000"/>
              </a:lnSpc>
              <a:tabLst>
                <a:tab pos="864846" algn="l"/>
              </a:tabLst>
            </a:pPr>
            <a:endParaRPr lang="en-US" dirty="0" smtClean="0"/>
          </a:p>
          <a:p>
            <a:pPr marL="702687" lvl="1" indent="-270264">
              <a:lnSpc>
                <a:spcPct val="90000"/>
              </a:lnSpc>
              <a:tabLst>
                <a:tab pos="864846" algn="l"/>
              </a:tabLst>
            </a:pPr>
            <a:endParaRPr lang="en-US" dirty="0" smtClean="0"/>
          </a:p>
          <a:p>
            <a:pPr marL="702687" lvl="1" indent="-270264">
              <a:lnSpc>
                <a:spcPct val="90000"/>
              </a:lnSpc>
              <a:tabLst>
                <a:tab pos="864846" algn="l"/>
              </a:tabLst>
            </a:pPr>
            <a:endParaRPr lang="en-US" b="1" dirty="0" smtClean="0"/>
          </a:p>
          <a:p>
            <a:pPr marL="702687" lvl="1" indent="-270264">
              <a:lnSpc>
                <a:spcPct val="90000"/>
              </a:lnSpc>
              <a:tabLst>
                <a:tab pos="864846" algn="l"/>
              </a:tabLst>
            </a:pPr>
            <a:endParaRPr lang="en-US" b="1" dirty="0" smtClean="0"/>
          </a:p>
          <a:p>
            <a:pPr marL="245532" indent="-270264">
              <a:lnSpc>
                <a:spcPct val="90000"/>
              </a:lnSpc>
              <a:tabLst>
                <a:tab pos="864846" algn="l"/>
              </a:tabLst>
            </a:pPr>
            <a:r>
              <a:rPr lang="en-US" b="1" dirty="0" smtClean="0"/>
              <a:t>Output:	</a:t>
            </a:r>
            <a:r>
              <a:rPr lang="en-US" dirty="0" smtClean="0"/>
              <a:t>cfile1.lst      	</a:t>
            </a:r>
            <a:r>
              <a:rPr lang="en-US" b="1" dirty="0" smtClean="0"/>
              <a:t>	</a:t>
            </a:r>
          </a:p>
          <a:p>
            <a:pPr marL="702687" lvl="1" indent="-270264">
              <a:lnSpc>
                <a:spcPct val="90000"/>
              </a:lnSpc>
              <a:tabLst>
                <a:tab pos="864846" algn="l"/>
              </a:tabLst>
            </a:pPr>
            <a:r>
              <a:rPr lang="en-US" dirty="0" smtClean="0"/>
              <a:t>		cfile2.lst</a:t>
            </a:r>
          </a:p>
          <a:p>
            <a:pPr marL="702687" lvl="1" indent="-270264">
              <a:lnSpc>
                <a:spcPct val="90000"/>
              </a:lnSpc>
              <a:tabLst>
                <a:tab pos="864846" algn="l"/>
              </a:tabLst>
            </a:pPr>
            <a:r>
              <a:rPr lang="en-US" dirty="0" smtClean="0"/>
              <a:t>		</a:t>
            </a:r>
            <a:r>
              <a:rPr lang="en-US" dirty="0" err="1" smtClean="0"/>
              <a:t>errfile</a:t>
            </a:r>
            <a:endParaRPr lang="en-US" dirty="0" smtClean="0"/>
          </a:p>
        </p:txBody>
      </p:sp>
      <p:sp>
        <p:nvSpPr>
          <p:cNvPr id="29704" name="AutoShape 8"/>
          <p:cNvSpPr>
            <a:spLocks noChangeArrowheads="1"/>
          </p:cNvSpPr>
          <p:nvPr/>
        </p:nvSpPr>
        <p:spPr bwMode="auto">
          <a:xfrm>
            <a:off x="2095687" y="5403055"/>
            <a:ext cx="1781833" cy="256966"/>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head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29705" name="AutoShape 9"/>
          <p:cNvSpPr>
            <a:spLocks noChangeArrowheads="1"/>
          </p:cNvSpPr>
          <p:nvPr/>
        </p:nvSpPr>
        <p:spPr bwMode="auto">
          <a:xfrm>
            <a:off x="2072536" y="7371504"/>
            <a:ext cx="1781834" cy="24463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head -3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8" name="AutoShape 7"/>
          <p:cNvSpPr txBox="1">
            <a:spLocks noChangeArrowheads="1"/>
          </p:cNvSpPr>
          <p:nvPr/>
        </p:nvSpPr>
        <p:spPr>
          <a:xfrm>
            <a:off x="3971749" y="7353425"/>
            <a:ext cx="1804019" cy="285867"/>
          </a:xfrm>
          <a:prstGeom prst="roundRect">
            <a:avLst>
              <a:gd name="adj" fmla="val 16667"/>
            </a:avLst>
          </a:prstGeom>
          <a:noFill/>
          <a:ln w="19050">
            <a:solidFill>
              <a:schemeClr val="tx1"/>
            </a:solidFill>
            <a:round/>
          </a:ln>
        </p:spPr>
        <p:txBody>
          <a:bodyPr vert="horz" lIns="91431" tIns="45716" rIns="91431" bIns="45716" rtlCol="0">
            <a:normAutofit/>
          </a:bodyPr>
          <a:lstStyle/>
          <a:p>
            <a:pPr marL="228224" lvl="1" defTabSz="914395">
              <a:spcBef>
                <a:spcPct val="0"/>
              </a:spcBef>
              <a:defRPr/>
            </a:pPr>
            <a:r>
              <a:rPr lang="en-US" sz="1000" dirty="0">
                <a:latin typeface="Arial" pitchFamily="34" charset="0"/>
                <a:cs typeface="Arial" pitchFamily="34" charset="0"/>
              </a:rPr>
              <a:t>$ head -1 listing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9" name="Text Box 8"/>
          <p:cNvSpPr txBox="1">
            <a:spLocks noChangeArrowheads="1"/>
          </p:cNvSpPr>
          <p:nvPr/>
        </p:nvSpPr>
        <p:spPr bwMode="auto">
          <a:xfrm>
            <a:off x="3953080" y="7703741"/>
            <a:ext cx="1957571" cy="861758"/>
          </a:xfrm>
          <a:prstGeom prst="rect">
            <a:avLst/>
          </a:prstGeom>
          <a:noFill/>
          <a:ln w="19050" algn="ctr">
            <a:noFill/>
            <a:miter lim="800000"/>
            <a:headEnd/>
            <a:tailEnd/>
          </a:ln>
          <a:effectLst/>
        </p:spPr>
        <p:txBody>
          <a:bodyPr wrap="square" lIns="91423" tIns="45712" rIns="91423" bIns="45712">
            <a:spAutoFit/>
          </a:bodyPr>
          <a:lstStyle/>
          <a:p>
            <a:pPr marL="228224" lvl="1" defTabSz="914395"/>
            <a:r>
              <a:rPr lang="en-US" sz="1000" b="1" dirty="0">
                <a:latin typeface="Arial" pitchFamily="34" charset="0"/>
                <a:cs typeface="Arial" pitchFamily="34" charset="0"/>
              </a:rPr>
              <a:t>Output:</a:t>
            </a:r>
            <a:r>
              <a:rPr lang="en-US" sz="1000" dirty="0">
                <a:latin typeface="Arial" pitchFamily="34" charset="0"/>
                <a:cs typeface="Arial" pitchFamily="34" charset="0"/>
              </a:rPr>
              <a:t>	==&gt; listing &lt;==</a:t>
            </a:r>
          </a:p>
          <a:p>
            <a:pPr marL="228224" lvl="1" defTabSz="914395"/>
            <a:r>
              <a:rPr lang="en-US" sz="1000" dirty="0">
                <a:latin typeface="Arial" pitchFamily="34" charset="0"/>
                <a:cs typeface="Arial" pitchFamily="34" charset="0"/>
              </a:rPr>
              <a:t>	      cfile1.lst</a:t>
            </a:r>
          </a:p>
          <a:p>
            <a:pPr marL="228224" lvl="1" defTabSz="914395"/>
            <a:r>
              <a:rPr lang="en-US" sz="1000" dirty="0">
                <a:latin typeface="Arial" pitchFamily="34" charset="0"/>
                <a:cs typeface="Arial" pitchFamily="34" charset="0"/>
              </a:rPr>
              <a:t> 	==&gt; </a:t>
            </a:r>
            <a:r>
              <a:rPr lang="en-US" sz="1000" dirty="0" err="1">
                <a:latin typeface="Arial" pitchFamily="34" charset="0"/>
                <a:cs typeface="Arial" pitchFamily="34" charset="0"/>
              </a:rPr>
              <a:t>bigfile</a:t>
            </a:r>
            <a:r>
              <a:rPr lang="en-US" sz="1000" dirty="0">
                <a:latin typeface="Arial" pitchFamily="34" charset="0"/>
                <a:cs typeface="Arial" pitchFamily="34" charset="0"/>
              </a:rPr>
              <a:t> &lt;==</a:t>
            </a:r>
          </a:p>
          <a:p>
            <a:pPr marL="228224" lvl="1" defTabSz="914395"/>
            <a:r>
              <a:rPr lang="en-US" sz="1000" dirty="0">
                <a:latin typeface="Arial" pitchFamily="34" charset="0"/>
                <a:cs typeface="Arial" pitchFamily="34" charset="0"/>
              </a:rPr>
              <a:t>	      cfile1.lst  </a:t>
            </a:r>
          </a:p>
          <a:p>
            <a:pPr marL="228224" defTabSz="914395"/>
            <a:endParaRPr lang="en-US"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2022475" y="685800"/>
            <a:ext cx="4572000" cy="3429000"/>
          </a:xfrm>
          <a:ln/>
        </p:spPr>
      </p:sp>
      <p:sp>
        <p:nvSpPr>
          <p:cNvPr id="30725" name="Rectangle 3"/>
          <p:cNvSpPr>
            <a:spLocks noGrp="1" noChangeArrowheads="1"/>
          </p:cNvSpPr>
          <p:nvPr>
            <p:ph type="body" idx="1"/>
          </p:nvPr>
        </p:nvSpPr>
        <p:spPr>
          <a:xfrm>
            <a:off x="1980904" y="4132162"/>
            <a:ext cx="4647902" cy="4404053"/>
          </a:xfrm>
        </p:spPr>
        <p:txBody>
          <a:bodyPr/>
          <a:lstStyle/>
          <a:p>
            <a:pPr marL="216212" indent="-216212"/>
            <a:r>
              <a:rPr lang="en-US" b="1" u="sng" dirty="0" smtClean="0"/>
              <a:t>The tail Commands </a:t>
            </a:r>
            <a:r>
              <a:rPr lang="en-US" b="1" dirty="0" smtClean="0"/>
              <a:t>:</a:t>
            </a:r>
          </a:p>
          <a:p>
            <a:pPr marL="702687" lvl="1" indent="-270264"/>
            <a:endParaRPr lang="en-US" b="1" dirty="0" smtClean="0"/>
          </a:p>
          <a:p>
            <a:pPr marL="702687" lvl="1" indent="-270264"/>
            <a:r>
              <a:rPr lang="en-US" b="1" dirty="0" smtClean="0"/>
              <a:t>Using the tail command:</a:t>
            </a:r>
            <a:endParaRPr lang="en-US" dirty="0" smtClean="0"/>
          </a:p>
          <a:p>
            <a:pPr marL="216212" indent="-216212"/>
            <a:r>
              <a:rPr lang="en-US" dirty="0" smtClean="0"/>
              <a:t>	Using tail, the end of file can be displayed – default being last 10 lines.  </a:t>
            </a:r>
            <a:br>
              <a:rPr lang="en-US" dirty="0" smtClean="0"/>
            </a:br>
            <a:endParaRPr lang="en-US" dirty="0" smtClean="0"/>
          </a:p>
          <a:p>
            <a:pPr marL="216212" indent="-216212"/>
            <a:endParaRPr lang="en-US" dirty="0" smtClean="0"/>
          </a:p>
          <a:p>
            <a:pPr marL="216212" indent="-216212"/>
            <a:endParaRPr lang="en-US" dirty="0" smtClean="0"/>
          </a:p>
          <a:p>
            <a:pPr marL="228224" lvl="1" indent="-270264" defTabSz="914395">
              <a:spcBef>
                <a:spcPct val="30000"/>
              </a:spcBef>
            </a:pPr>
            <a:r>
              <a:rPr lang="en-US" b="1" dirty="0" smtClean="0"/>
              <a:t>		Output: 	</a:t>
            </a:r>
            <a:r>
              <a:rPr lang="en-US" dirty="0" smtClean="0"/>
              <a:t>result</a:t>
            </a:r>
          </a:p>
          <a:p>
            <a:pPr marL="228224" lvl="1" indent="-270264" defTabSz="914395">
              <a:spcBef>
                <a:spcPct val="30000"/>
              </a:spcBef>
            </a:pPr>
            <a:r>
              <a:rPr lang="en-US" dirty="0" smtClean="0"/>
              <a:t>			testdir2</a:t>
            </a:r>
          </a:p>
          <a:p>
            <a:pPr marL="228224" lvl="1" indent="-270264" defTabSz="914395">
              <a:spcBef>
                <a:spcPct val="30000"/>
              </a:spcBef>
            </a:pPr>
            <a:r>
              <a:rPr lang="en-US" dirty="0" smtClean="0"/>
              <a:t>			mail</a:t>
            </a:r>
          </a:p>
          <a:p>
            <a:pPr marL="228224" lvl="1" indent="-270264" defTabSz="914395">
              <a:spcBef>
                <a:spcPct val="30000"/>
              </a:spcBef>
            </a:pPr>
            <a:r>
              <a:rPr lang="en-US" dirty="0" smtClean="0"/>
              <a:t>			newdir1</a:t>
            </a:r>
          </a:p>
          <a:p>
            <a:pPr marL="228224" lvl="1" indent="-270264" defTabSz="914395">
              <a:spcBef>
                <a:spcPct val="30000"/>
              </a:spcBef>
            </a:pPr>
            <a:r>
              <a:rPr lang="en-US" dirty="0" smtClean="0"/>
              <a:t>			newdir2</a:t>
            </a:r>
          </a:p>
          <a:p>
            <a:pPr marL="228224" lvl="1" indent="-270264" defTabSz="914395">
              <a:spcBef>
                <a:spcPct val="30000"/>
              </a:spcBef>
            </a:pPr>
            <a:r>
              <a:rPr lang="en-US" dirty="0" smtClean="0"/>
              <a:t>			newfile.txt</a:t>
            </a:r>
          </a:p>
          <a:p>
            <a:pPr marL="228224" lvl="1" indent="-270264" defTabSz="914395">
              <a:spcBef>
                <a:spcPct val="30000"/>
              </a:spcBef>
            </a:pPr>
            <a:endParaRPr lang="en-US" dirty="0"/>
          </a:p>
          <a:p>
            <a:pPr marL="228224" lvl="1" indent="-270264" defTabSz="914395">
              <a:spcBef>
                <a:spcPct val="30000"/>
              </a:spcBef>
            </a:pPr>
            <a:endParaRPr lang="en-US" dirty="0" smtClean="0"/>
          </a:p>
          <a:p>
            <a:pPr marL="228224" lvl="1" indent="-270264" defTabSz="914395">
              <a:spcBef>
                <a:spcPct val="30000"/>
              </a:spcBef>
            </a:pPr>
            <a:endParaRPr lang="en-US" dirty="0" smtClean="0"/>
          </a:p>
          <a:p>
            <a:pPr marL="702687" lvl="1" indent="-270264"/>
            <a:endParaRPr lang="en-US" dirty="0" smtClean="0"/>
          </a:p>
          <a:p>
            <a:pPr marL="702687" lvl="1" indent="-270264"/>
            <a:r>
              <a:rPr lang="en-US" b="1" dirty="0" smtClean="0"/>
              <a:t>Output :	</a:t>
            </a:r>
            <a:r>
              <a:rPr lang="en-US" dirty="0" smtClean="0"/>
              <a:t>result</a:t>
            </a:r>
          </a:p>
          <a:p>
            <a:pPr marL="702687" lvl="1" indent="-270264"/>
            <a:r>
              <a:rPr lang="en-US" dirty="0" smtClean="0"/>
              <a:t>			Testdir2</a:t>
            </a:r>
          </a:p>
          <a:p>
            <a:pPr marL="228224" lvl="1" indent="-216212" defTabSz="914395">
              <a:spcBef>
                <a:spcPct val="30000"/>
              </a:spcBef>
            </a:pPr>
            <a:r>
              <a:rPr lang="en-US" dirty="0" smtClean="0"/>
              <a:t>To display last 6 characters from </a:t>
            </a:r>
            <a:r>
              <a:rPr lang="en-US" dirty="0" err="1" smtClean="0"/>
              <a:t>bigfile</a:t>
            </a:r>
            <a:r>
              <a:rPr lang="en-US" dirty="0" smtClean="0"/>
              <a:t>, use the following syntax:</a:t>
            </a:r>
          </a:p>
          <a:p>
            <a:pPr marL="216212" indent="-216212"/>
            <a:endParaRPr lang="en-US" dirty="0" smtClean="0"/>
          </a:p>
          <a:p>
            <a:pPr marL="216212" indent="-216212"/>
            <a:endParaRPr lang="en-US" dirty="0" smtClean="0"/>
          </a:p>
          <a:p>
            <a:pPr marL="216212" indent="-216212"/>
            <a:endParaRPr lang="en-US" dirty="0" smtClean="0"/>
          </a:p>
          <a:p>
            <a:pPr marL="216212" indent="-216212"/>
            <a:r>
              <a:rPr lang="en-US" dirty="0" smtClean="0"/>
              <a:t>	le.txt</a:t>
            </a:r>
          </a:p>
        </p:txBody>
      </p:sp>
      <p:sp>
        <p:nvSpPr>
          <p:cNvPr id="30729" name="AutoShape 9"/>
          <p:cNvSpPr>
            <a:spLocks noChangeArrowheads="1"/>
          </p:cNvSpPr>
          <p:nvPr/>
        </p:nvSpPr>
        <p:spPr bwMode="auto">
          <a:xfrm>
            <a:off x="2210098" y="4934314"/>
            <a:ext cx="4009430"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spcBef>
                <a:spcPct val="30000"/>
              </a:spcBef>
            </a:pPr>
            <a:r>
              <a:rPr lang="en-US" sz="1000" dirty="0">
                <a:latin typeface="Arial" pitchFamily="34" charset="0"/>
                <a:cs typeface="Arial" pitchFamily="34" charset="0"/>
              </a:rPr>
              <a:t>$ tail -2 listing</a:t>
            </a:r>
          </a:p>
        </p:txBody>
      </p:sp>
      <p:sp>
        <p:nvSpPr>
          <p:cNvPr id="30730" name="AutoShape 10"/>
          <p:cNvSpPr>
            <a:spLocks noChangeArrowheads="1"/>
          </p:cNvSpPr>
          <p:nvPr/>
        </p:nvSpPr>
        <p:spPr bwMode="auto">
          <a:xfrm>
            <a:off x="2147104" y="7448587"/>
            <a:ext cx="4009430"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spcBef>
                <a:spcPct val="30000"/>
              </a:spcBef>
            </a:pPr>
            <a:r>
              <a:rPr lang="en-US" sz="1000" dirty="0">
                <a:latin typeface="Arial" pitchFamily="34" charset="0"/>
                <a:cs typeface="Arial" pitchFamily="34" charset="0"/>
              </a:rPr>
              <a:t>$ tail -6c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30732" name="AutoShape 12"/>
          <p:cNvSpPr>
            <a:spLocks noChangeArrowheads="1"/>
          </p:cNvSpPr>
          <p:nvPr/>
        </p:nvSpPr>
        <p:spPr bwMode="auto">
          <a:xfrm>
            <a:off x="2210098" y="6515885"/>
            <a:ext cx="4009430"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spcBef>
                <a:spcPct val="30000"/>
              </a:spcBef>
            </a:pPr>
            <a:r>
              <a:rPr lang="en-US" sz="1000" dirty="0"/>
              <a:t>	</a:t>
            </a:r>
          </a:p>
          <a:p>
            <a:pPr marL="228224" lvl="1" defTabSz="914395">
              <a:spcBef>
                <a:spcPct val="30000"/>
              </a:spcBef>
            </a:pPr>
            <a:r>
              <a:rPr lang="en-US" sz="1000" dirty="0">
                <a:latin typeface="Arial" pitchFamily="34" charset="0"/>
                <a:cs typeface="Arial" pitchFamily="34" charset="0"/>
              </a:rPr>
              <a:t>$ tail +20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a:p>
            <a:pPr marL="228224" lvl="1" defTabSz="914395"/>
            <a:endParaRPr lang="en-US"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022475" y="685800"/>
            <a:ext cx="4572000" cy="3429000"/>
          </a:xfrm>
          <a:ln/>
        </p:spPr>
      </p:sp>
      <p:sp>
        <p:nvSpPr>
          <p:cNvPr id="31749" name="Rectangle 3"/>
          <p:cNvSpPr>
            <a:spLocks noGrp="1" noChangeArrowheads="1"/>
          </p:cNvSpPr>
          <p:nvPr>
            <p:ph type="body" idx="1"/>
          </p:nvPr>
        </p:nvSpPr>
        <p:spPr>
          <a:xfrm>
            <a:off x="1980904" y="4097439"/>
            <a:ext cx="4647902" cy="4438777"/>
          </a:xfrm>
        </p:spPr>
        <p:txBody>
          <a:bodyPr/>
          <a:lstStyle/>
          <a:p>
            <a:pPr marL="216212" indent="-216212" algn="just"/>
            <a:r>
              <a:rPr lang="en-US" b="1" u="sng" dirty="0" smtClean="0"/>
              <a:t>cut Command</a:t>
            </a:r>
            <a:r>
              <a:rPr lang="en-US" b="1" dirty="0" smtClean="0"/>
              <a:t>:</a:t>
            </a:r>
          </a:p>
          <a:p>
            <a:pPr marL="216212" indent="-216212" algn="just"/>
            <a:endParaRPr lang="en-US" b="1" dirty="0" smtClean="0"/>
          </a:p>
          <a:p>
            <a:pPr marL="228224" lvl="1" indent="-216212" defTabSz="914395"/>
            <a:r>
              <a:rPr lang="en-US" dirty="0" smtClean="0"/>
              <a:t>	You can slice the file vertically with the cut command, and paste laterally with the paste command.</a:t>
            </a:r>
          </a:p>
          <a:p>
            <a:pPr marL="228224" lvl="1" indent="-216212" defTabSz="914395"/>
            <a:endParaRPr lang="en-US" dirty="0" smtClean="0"/>
          </a:p>
          <a:p>
            <a:pPr marL="228224" lvl="1" indent="-216212" defTabSz="914395"/>
            <a:r>
              <a:rPr lang="en-US" dirty="0" smtClean="0"/>
              <a:t>	The cut command can be used to retrieve specific column information from a file. In case of fixed record formats, the –c (columns) option can be used to specify column positions.  If a delimiter has been used, -f (field) in conjunction with –d (delimiter) options can be used for retrieval. The default delimiter is tab.</a:t>
            </a:r>
          </a:p>
          <a:p>
            <a:pPr marL="702687" lvl="1" indent="-270264"/>
            <a:endParaRPr lang="en-US" dirty="0" smtClean="0"/>
          </a:p>
          <a:p>
            <a:pPr marL="702687" lvl="1" indent="-270264"/>
            <a:endParaRPr lang="en-US" dirty="0"/>
          </a:p>
          <a:p>
            <a:pPr marL="702687" lvl="1" indent="-270264"/>
            <a:endParaRPr lang="en-US" dirty="0" smtClean="0"/>
          </a:p>
          <a:p>
            <a:pPr marL="702687" lvl="1" indent="-270264"/>
            <a:endParaRPr lang="en-US" sz="800" dirty="0"/>
          </a:p>
          <a:p>
            <a:pPr marL="228224" lvl="1" indent="-270264" defTabSz="914395"/>
            <a:r>
              <a:rPr lang="en-US" dirty="0" smtClean="0"/>
              <a:t>	Output: 	1001|Unix for You                    |375</a:t>
            </a:r>
          </a:p>
          <a:p>
            <a:pPr marL="228224" lvl="1" indent="-270264" defTabSz="914395"/>
            <a:r>
              <a:rPr lang="en-US" dirty="0" smtClean="0"/>
              <a:t>		1002|Learning Unix                  |250</a:t>
            </a:r>
          </a:p>
          <a:p>
            <a:pPr marL="228224" lvl="1" indent="-270264" defTabSz="914395"/>
            <a:r>
              <a:rPr lang="en-US" dirty="0" smtClean="0"/>
              <a:t>		1003|Unix Shell Programming   |450</a:t>
            </a:r>
          </a:p>
          <a:p>
            <a:pPr marL="228224" lvl="1" indent="-270264" defTabSz="914395"/>
            <a:r>
              <a:rPr lang="en-US" dirty="0" smtClean="0"/>
              <a:t>		1004|Unix Device Drivers          |375</a:t>
            </a:r>
          </a:p>
          <a:p>
            <a:pPr marL="228224" lvl="1" indent="-270264" defTabSz="914395"/>
            <a:r>
              <a:rPr lang="en-US" dirty="0" smtClean="0"/>
              <a:t>		1005|Advanced Unix Concepts  |450</a:t>
            </a:r>
          </a:p>
          <a:p>
            <a:pPr marL="216212" indent="-216212" algn="just"/>
            <a:r>
              <a:rPr lang="en-US" dirty="0" smtClean="0"/>
              <a:t>	The following command will display first 4 characters followed by 31</a:t>
            </a:r>
            <a:r>
              <a:rPr lang="en-US" baseline="30000" dirty="0" smtClean="0"/>
              <a:t>st</a:t>
            </a:r>
            <a:r>
              <a:rPr lang="en-US" dirty="0" smtClean="0"/>
              <a:t>  to 35</a:t>
            </a:r>
            <a:r>
              <a:rPr lang="en-US" baseline="30000" dirty="0" smtClean="0"/>
              <a:t>th</a:t>
            </a:r>
            <a:r>
              <a:rPr lang="en-US" dirty="0" smtClean="0"/>
              <a:t> characters: </a:t>
            </a:r>
          </a:p>
          <a:p>
            <a:pPr marL="702687" lvl="1" indent="-270264" algn="just"/>
            <a:endParaRPr lang="en-US" sz="800" dirty="0"/>
          </a:p>
          <a:p>
            <a:pPr marL="702687" lvl="1" indent="-270264" algn="just"/>
            <a:endParaRPr lang="en-US" sz="800" dirty="0"/>
          </a:p>
          <a:p>
            <a:pPr marL="702687" lvl="1" indent="-270264" algn="just"/>
            <a:endParaRPr lang="en-US" sz="800" dirty="0"/>
          </a:p>
          <a:p>
            <a:pPr marL="228224" lvl="1" indent="-270264" defTabSz="914395"/>
            <a:r>
              <a:rPr lang="en-US" dirty="0" smtClean="0"/>
              <a:t>	Output: 	1001|375</a:t>
            </a:r>
          </a:p>
          <a:p>
            <a:pPr marL="228224" lvl="1" indent="-270264" defTabSz="914395"/>
            <a:r>
              <a:rPr lang="en-US" dirty="0" smtClean="0"/>
              <a:t>		1002|250</a:t>
            </a:r>
          </a:p>
          <a:p>
            <a:pPr marL="228224" lvl="1" indent="-270264" defTabSz="914395"/>
            <a:r>
              <a:rPr lang="en-US" dirty="0" smtClean="0"/>
              <a:t>		1003|450</a:t>
            </a:r>
          </a:p>
          <a:p>
            <a:pPr marL="228224" lvl="1" indent="-270264" defTabSz="914395"/>
            <a:r>
              <a:rPr lang="en-US" dirty="0" smtClean="0"/>
              <a:t>		1004|375</a:t>
            </a:r>
          </a:p>
          <a:p>
            <a:pPr marL="228224" lvl="1" indent="-270264" defTabSz="914395"/>
            <a:r>
              <a:rPr lang="en-US" dirty="0" smtClean="0"/>
              <a:t>		1005|450</a:t>
            </a:r>
          </a:p>
        </p:txBody>
      </p:sp>
      <p:sp>
        <p:nvSpPr>
          <p:cNvPr id="31752" name="AutoShape 8"/>
          <p:cNvSpPr>
            <a:spLocks noChangeArrowheads="1"/>
          </p:cNvSpPr>
          <p:nvPr/>
        </p:nvSpPr>
        <p:spPr bwMode="auto">
          <a:xfrm>
            <a:off x="2357439" y="5473214"/>
            <a:ext cx="4010918" cy="229810"/>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bookDetails.lst</a:t>
            </a:r>
          </a:p>
        </p:txBody>
      </p:sp>
      <p:sp>
        <p:nvSpPr>
          <p:cNvPr id="31753" name="AutoShape 9"/>
          <p:cNvSpPr>
            <a:spLocks noChangeArrowheads="1"/>
          </p:cNvSpPr>
          <p:nvPr/>
        </p:nvSpPr>
        <p:spPr bwMode="auto">
          <a:xfrm>
            <a:off x="2345864" y="6794873"/>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cut -c1-4,31-35 bookDetails.lst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2022475" y="685800"/>
            <a:ext cx="4572000" cy="3429000"/>
          </a:xfrm>
          <a:ln/>
        </p:spPr>
      </p:sp>
      <p:sp>
        <p:nvSpPr>
          <p:cNvPr id="33797" name="Rectangle 3"/>
          <p:cNvSpPr>
            <a:spLocks noGrp="1" noChangeArrowheads="1"/>
          </p:cNvSpPr>
          <p:nvPr>
            <p:ph type="body" idx="1"/>
          </p:nvPr>
        </p:nvSpPr>
        <p:spPr>
          <a:xfrm>
            <a:off x="1980904" y="4132162"/>
            <a:ext cx="4647902" cy="4404053"/>
          </a:xfrm>
        </p:spPr>
        <p:txBody>
          <a:bodyPr/>
          <a:lstStyle/>
          <a:p>
            <a:pPr marL="216212" indent="-216212" algn="just"/>
            <a:r>
              <a:rPr lang="en-US" b="1" u="sng" dirty="0" smtClean="0"/>
              <a:t>cut Commands</a:t>
            </a:r>
            <a:r>
              <a:rPr lang="en-US" b="1" dirty="0" smtClean="0"/>
              <a:t>:</a:t>
            </a:r>
          </a:p>
          <a:p>
            <a:pPr marL="216212" indent="-216212" algn="just"/>
            <a:endParaRPr lang="en-US" dirty="0" smtClean="0"/>
          </a:p>
          <a:p>
            <a:pPr marL="228224" lvl="1" indent="-216212" defTabSz="914395"/>
            <a:r>
              <a:rPr lang="en-US" dirty="0" smtClean="0"/>
              <a:t>	To display 2nd and 3rd field from file bookDetails.lst :</a:t>
            </a:r>
          </a:p>
          <a:p>
            <a:pPr marL="228224" lvl="1" indent="-216212" defTabSz="914395"/>
            <a:r>
              <a:rPr lang="en-US" dirty="0" smtClean="0"/>
              <a:t>	In the given command on the above slide, the –d option specifies field delimiter is |. Hence it will consider that in </a:t>
            </a:r>
            <a:r>
              <a:rPr lang="en-US" dirty="0" err="1" smtClean="0"/>
              <a:t>bookDetails</a:t>
            </a:r>
            <a:r>
              <a:rPr lang="en-US" dirty="0" smtClean="0"/>
              <a:t> file there are 3 fields separated by ‘|’ character. The –f option will specify to display 2nd and 3rd field.</a:t>
            </a:r>
          </a:p>
          <a:p>
            <a:pPr lvl="1" eaLnBrk="1" hangingPunct="1"/>
            <a:endParaRPr lang="en-US" dirty="0" smtClean="0"/>
          </a:p>
          <a:p>
            <a:pPr lvl="1" eaLnBrk="1" hangingPunct="1"/>
            <a:endParaRPr lang="en-US" dirty="0" smtClean="0"/>
          </a:p>
          <a:p>
            <a:pPr lvl="1" eaLnBrk="1" hangingPunct="1"/>
            <a:endParaRPr lang="en-US" dirty="0"/>
          </a:p>
          <a:p>
            <a:pPr lvl="1" eaLnBrk="1" hangingPunct="1"/>
            <a:endParaRPr lang="en-US" dirty="0" smtClean="0"/>
          </a:p>
          <a:p>
            <a:pPr lvl="1" eaLnBrk="1" hangingPunct="1"/>
            <a:endParaRPr lang="en-US" dirty="0" smtClean="0"/>
          </a:p>
          <a:p>
            <a:pPr lvl="1" eaLnBrk="1" hangingPunct="1"/>
            <a:endParaRPr lang="en-US" dirty="0" smtClean="0"/>
          </a:p>
          <a:p>
            <a:pPr marL="228224" lvl="1" defTabSz="914395"/>
            <a:r>
              <a:rPr lang="en-US" dirty="0" smtClean="0"/>
              <a:t>Output: 	Unix for You           	         |375</a:t>
            </a:r>
          </a:p>
          <a:p>
            <a:pPr marL="228224" lvl="1" defTabSz="914395"/>
            <a:r>
              <a:rPr lang="en-US" dirty="0" smtClean="0"/>
              <a:t>	Learning Unix                	         |250</a:t>
            </a:r>
          </a:p>
          <a:p>
            <a:pPr marL="228224" lvl="1" defTabSz="914395"/>
            <a:r>
              <a:rPr lang="en-US" dirty="0" smtClean="0"/>
              <a:t>	Unix Shell Programming   	         |450</a:t>
            </a:r>
          </a:p>
          <a:p>
            <a:pPr marL="228224" lvl="1" defTabSz="914395"/>
            <a:r>
              <a:rPr lang="en-US" dirty="0" smtClean="0"/>
              <a:t>	Unix Device Drivers          	         |375</a:t>
            </a:r>
          </a:p>
          <a:p>
            <a:pPr marL="228224" lvl="1" defTabSz="914395"/>
            <a:r>
              <a:rPr lang="en-US" dirty="0" smtClean="0"/>
              <a:t>	Advanced Unix Concepts  	         |450 </a:t>
            </a:r>
          </a:p>
        </p:txBody>
      </p:sp>
      <p:sp>
        <p:nvSpPr>
          <p:cNvPr id="33800" name="AutoShape 8"/>
          <p:cNvSpPr>
            <a:spLocks noChangeArrowheads="1"/>
          </p:cNvSpPr>
          <p:nvPr/>
        </p:nvSpPr>
        <p:spPr bwMode="auto">
          <a:xfrm>
            <a:off x="2357439" y="5123554"/>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cut -d"|" -f2,3 bookDetails.lst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Rectangle 8"/>
          <p:cNvSpPr>
            <a:spLocks noGrp="1" noRot="1" noChangeAspect="1" noChangeArrowheads="1" noTextEdit="1"/>
          </p:cNvSpPr>
          <p:nvPr>
            <p:ph type="sldImg"/>
          </p:nvPr>
        </p:nvSpPr>
        <p:spPr>
          <a:xfrm>
            <a:off x="2022475" y="685800"/>
            <a:ext cx="4572000" cy="3429000"/>
          </a:xfrm>
          <a:ln/>
        </p:spPr>
      </p:sp>
      <p:sp>
        <p:nvSpPr>
          <p:cNvPr id="34825" name="Rectangle 9"/>
          <p:cNvSpPr>
            <a:spLocks noGrp="1" noChangeArrowheads="1"/>
          </p:cNvSpPr>
          <p:nvPr>
            <p:ph type="body" idx="1"/>
          </p:nvPr>
        </p:nvSpPr>
        <p:spPr>
          <a:xfrm>
            <a:off x="1932973" y="4109013"/>
            <a:ext cx="4693459" cy="4241613"/>
          </a:xfrm>
        </p:spPr>
        <p:txBody>
          <a:bodyPr>
            <a:normAutofit/>
          </a:bodyPr>
          <a:lstStyle/>
          <a:p>
            <a:pPr marL="216212" indent="-216212">
              <a:tabLst>
                <a:tab pos="432423" algn="l"/>
                <a:tab pos="864846" algn="l"/>
                <a:tab pos="2162115" algn="l"/>
                <a:tab pos="2594539" algn="l"/>
              </a:tabLst>
            </a:pPr>
            <a:r>
              <a:rPr lang="en-US" b="1" u="sng" dirty="0" smtClean="0"/>
              <a:t>paste Command</a:t>
            </a:r>
            <a:r>
              <a:rPr lang="en-US" b="1" dirty="0" smtClean="0"/>
              <a:t>: </a:t>
            </a:r>
          </a:p>
          <a:p>
            <a:pPr marL="216212" indent="-216212">
              <a:tabLst>
                <a:tab pos="432423" algn="l"/>
                <a:tab pos="864846" algn="l"/>
                <a:tab pos="2162115" algn="l"/>
                <a:tab pos="2594539" algn="l"/>
              </a:tabLst>
            </a:pPr>
            <a:endParaRPr lang="en-US" dirty="0" smtClean="0"/>
          </a:p>
          <a:p>
            <a:pPr marL="228224" lvl="1" indent="-216212" defTabSz="914395">
              <a:tabLst>
                <a:tab pos="432423" algn="l"/>
                <a:tab pos="864846" algn="l"/>
                <a:tab pos="2162115" algn="l"/>
                <a:tab pos="2594539" algn="l"/>
              </a:tabLst>
            </a:pPr>
            <a:r>
              <a:rPr lang="en-US" dirty="0" smtClean="0"/>
              <a:t>	Several files can be pasted laterally, with specific delimiters, with the paste command. </a:t>
            </a:r>
          </a:p>
          <a:p>
            <a:pPr lvl="1">
              <a:tabLst>
                <a:tab pos="432423" algn="l"/>
                <a:tab pos="864846" algn="l"/>
                <a:tab pos="2162115" algn="l"/>
                <a:tab pos="2594539" algn="l"/>
              </a:tabLst>
            </a:pPr>
            <a:endParaRPr lang="en-US" dirty="0" smtClean="0"/>
          </a:p>
          <a:p>
            <a:pPr lvl="1">
              <a:tabLst>
                <a:tab pos="432423" algn="l"/>
                <a:tab pos="864846" algn="l"/>
                <a:tab pos="2162115" algn="l"/>
                <a:tab pos="2594539" algn="l"/>
              </a:tabLst>
            </a:pPr>
            <a:endParaRPr lang="en-US" dirty="0" smtClean="0"/>
          </a:p>
          <a:p>
            <a:pPr lvl="1">
              <a:tabLst>
                <a:tab pos="432423" algn="l"/>
                <a:tab pos="864846" algn="l"/>
                <a:tab pos="2162115" algn="l"/>
                <a:tab pos="2594539" algn="l"/>
              </a:tabLst>
            </a:pPr>
            <a:endParaRPr lang="en-US" sz="800" b="1" dirty="0"/>
          </a:p>
          <a:p>
            <a:pPr lvl="1">
              <a:tabLst>
                <a:tab pos="432423" algn="l"/>
                <a:tab pos="864846" algn="l"/>
                <a:tab pos="2162115" algn="l"/>
                <a:tab pos="2594539" algn="l"/>
              </a:tabLst>
            </a:pPr>
            <a:endParaRPr lang="en-US" sz="800" b="1" dirty="0"/>
          </a:p>
          <a:p>
            <a:pPr marL="228224" lvl="1" defTabSz="914395">
              <a:tabLst>
                <a:tab pos="432423" algn="l"/>
                <a:tab pos="864846" algn="l"/>
                <a:tab pos="2162115" algn="l"/>
                <a:tab pos="2594539" algn="l"/>
              </a:tabLst>
            </a:pPr>
            <a:r>
              <a:rPr lang="en-US" dirty="0" smtClean="0"/>
              <a:t>Output: 	1010</a:t>
            </a:r>
          </a:p>
          <a:p>
            <a:pPr marL="228224" lvl="1" defTabSz="914395">
              <a:tabLst>
                <a:tab pos="432423" algn="l"/>
                <a:tab pos="864846" algn="l"/>
                <a:tab pos="2162115" algn="l"/>
                <a:tab pos="2594539" algn="l"/>
              </a:tabLst>
            </a:pPr>
            <a:r>
              <a:rPr lang="en-US" dirty="0" smtClean="0"/>
              <a:t>		2021</a:t>
            </a:r>
          </a:p>
          <a:p>
            <a:pPr marL="228224" lvl="1" defTabSz="914395">
              <a:tabLst>
                <a:tab pos="432423" algn="l"/>
                <a:tab pos="864846" algn="l"/>
                <a:tab pos="2162115" algn="l"/>
                <a:tab pos="2594539" algn="l"/>
              </a:tabLst>
            </a:pPr>
            <a:r>
              <a:rPr lang="en-US" dirty="0" smtClean="0"/>
              <a:t>		3718</a:t>
            </a:r>
          </a:p>
          <a:p>
            <a:pPr marL="228224" lvl="1" defTabSz="914395">
              <a:tabLst>
                <a:tab pos="432423" algn="l"/>
                <a:tab pos="864846" algn="l"/>
                <a:tab pos="2162115" algn="l"/>
                <a:tab pos="2594539" algn="l"/>
              </a:tabLst>
            </a:pPr>
            <a:r>
              <a:rPr lang="en-US" dirty="0" smtClean="0"/>
              <a:t>		4135</a:t>
            </a:r>
          </a:p>
          <a:p>
            <a:pPr marL="228224" lvl="1" defTabSz="914395">
              <a:tabLst>
                <a:tab pos="432423" algn="l"/>
                <a:tab pos="864846" algn="l"/>
                <a:tab pos="2162115" algn="l"/>
                <a:tab pos="2594539" algn="l"/>
              </a:tabLst>
            </a:pPr>
            <a:r>
              <a:rPr lang="en-US" dirty="0" smtClean="0"/>
              <a:t>		5765</a:t>
            </a:r>
          </a:p>
          <a:p>
            <a:pPr lvl="1">
              <a:tabLst>
                <a:tab pos="432423" algn="l"/>
                <a:tab pos="864846" algn="l"/>
                <a:tab pos="2162115" algn="l"/>
                <a:tab pos="2594539" algn="l"/>
              </a:tabLst>
            </a:pPr>
            <a:endParaRPr lang="en-US" sz="800" dirty="0"/>
          </a:p>
          <a:p>
            <a:pPr lvl="1">
              <a:tabLst>
                <a:tab pos="432423" algn="l"/>
                <a:tab pos="864846" algn="l"/>
                <a:tab pos="2162115" algn="l"/>
                <a:tab pos="2594539" algn="l"/>
              </a:tabLst>
            </a:pPr>
            <a:endParaRPr lang="en-US" sz="800" dirty="0"/>
          </a:p>
          <a:p>
            <a:pPr lvl="1">
              <a:tabLst>
                <a:tab pos="432423" algn="l"/>
                <a:tab pos="864846" algn="l"/>
                <a:tab pos="2162115" algn="l"/>
                <a:tab pos="2594539" algn="l"/>
              </a:tabLst>
            </a:pPr>
            <a:endParaRPr lang="en-US" sz="800" b="1" dirty="0"/>
          </a:p>
          <a:p>
            <a:pPr lvl="1">
              <a:tabLst>
                <a:tab pos="432423" algn="l"/>
                <a:tab pos="864846" algn="l"/>
                <a:tab pos="2162115" algn="l"/>
                <a:tab pos="2594539" algn="l"/>
              </a:tabLst>
            </a:pPr>
            <a:endParaRPr lang="en-US" dirty="0" smtClean="0"/>
          </a:p>
          <a:p>
            <a:pPr marL="228224" lvl="1" defTabSz="914395">
              <a:tabLst>
                <a:tab pos="432423" algn="l"/>
                <a:tab pos="864846" algn="l"/>
                <a:tab pos="2162115" algn="l"/>
                <a:tab pos="2594539" algn="l"/>
              </a:tabLst>
            </a:pPr>
            <a:r>
              <a:rPr lang="en-US" dirty="0" smtClean="0"/>
              <a:t>Output: 	</a:t>
            </a:r>
            <a:r>
              <a:rPr lang="en-US" dirty="0" err="1" smtClean="0"/>
              <a:t>Abc</a:t>
            </a:r>
            <a:endParaRPr lang="en-US" dirty="0" smtClean="0"/>
          </a:p>
          <a:p>
            <a:pPr marL="228224" lvl="1" defTabSz="914395">
              <a:tabLst>
                <a:tab pos="432423" algn="l"/>
                <a:tab pos="864846" algn="l"/>
                <a:tab pos="2162115" algn="l"/>
                <a:tab pos="2594539" algn="l"/>
              </a:tabLst>
            </a:pPr>
            <a:r>
              <a:rPr lang="en-US" dirty="0" smtClean="0"/>
              <a:t>		</a:t>
            </a:r>
            <a:r>
              <a:rPr lang="en-US" dirty="0" err="1" smtClean="0"/>
              <a:t>Zxc</a:t>
            </a:r>
            <a:endParaRPr lang="en-US" dirty="0" smtClean="0"/>
          </a:p>
          <a:p>
            <a:pPr marL="228224" lvl="1" defTabSz="914395">
              <a:tabLst>
                <a:tab pos="432423" algn="l"/>
                <a:tab pos="864846" algn="l"/>
                <a:tab pos="2162115" algn="l"/>
                <a:tab pos="2594539" algn="l"/>
              </a:tabLst>
            </a:pPr>
            <a:r>
              <a:rPr lang="en-US" dirty="0" smtClean="0"/>
              <a:t>		</a:t>
            </a:r>
            <a:r>
              <a:rPr lang="en-US" dirty="0" err="1" smtClean="0"/>
              <a:t>Qwe</a:t>
            </a:r>
            <a:endParaRPr lang="sv-SE" dirty="0" smtClean="0"/>
          </a:p>
          <a:p>
            <a:pPr marL="228224" lvl="1" defTabSz="914395">
              <a:tabLst>
                <a:tab pos="432423" algn="l"/>
                <a:tab pos="864846" algn="l"/>
                <a:tab pos="2162115" algn="l"/>
                <a:tab pos="2594539" algn="l"/>
              </a:tabLst>
            </a:pPr>
            <a:r>
              <a:rPr lang="sv-SE" dirty="0" smtClean="0"/>
              <a:t>		Jkl</a:t>
            </a:r>
          </a:p>
          <a:p>
            <a:pPr marL="228224" lvl="1" defTabSz="914395">
              <a:tabLst>
                <a:tab pos="432423" algn="l"/>
                <a:tab pos="864846" algn="l"/>
                <a:tab pos="2162115" algn="l"/>
                <a:tab pos="2594539" algn="l"/>
              </a:tabLst>
            </a:pPr>
            <a:r>
              <a:rPr lang="sv-SE" dirty="0" smtClean="0"/>
              <a:t>		Uio</a:t>
            </a:r>
          </a:p>
          <a:p>
            <a:pPr marL="216212" indent="-216212">
              <a:tabLst>
                <a:tab pos="432423" algn="l"/>
                <a:tab pos="864846" algn="l"/>
                <a:tab pos="2162115" algn="l"/>
                <a:tab pos="2594539" algn="l"/>
              </a:tabLst>
            </a:pPr>
            <a:endParaRPr lang="sv-SE" dirty="0" smtClean="0"/>
          </a:p>
          <a:p>
            <a:pPr marL="216212" indent="-216212">
              <a:tabLst>
                <a:tab pos="432423" algn="l"/>
                <a:tab pos="864846" algn="l"/>
                <a:tab pos="2162115" algn="l"/>
                <a:tab pos="2594539" algn="l"/>
              </a:tabLst>
            </a:pPr>
            <a:endParaRPr lang="sv-SE" dirty="0" smtClean="0"/>
          </a:p>
          <a:p>
            <a:pPr marL="216212" indent="-216212">
              <a:tabLst>
                <a:tab pos="432423" algn="l"/>
                <a:tab pos="864846" algn="l"/>
                <a:tab pos="2162115" algn="l"/>
                <a:tab pos="2594539" algn="l"/>
              </a:tabLst>
            </a:pPr>
            <a:endParaRPr lang="sv-SE" dirty="0" smtClean="0"/>
          </a:p>
          <a:p>
            <a:pPr marL="228224" lvl="1" indent="-216212" defTabSz="914395">
              <a:tabLst>
                <a:tab pos="432423" algn="l"/>
                <a:tab pos="864846" algn="l"/>
                <a:tab pos="2162115" algn="l"/>
                <a:tab pos="2594539" algn="l"/>
              </a:tabLst>
            </a:pPr>
            <a:r>
              <a:rPr lang="sv-SE" dirty="0" smtClean="0"/>
              <a:t>Output: 	1010    Abc</a:t>
            </a:r>
            <a:r>
              <a:rPr lang="sv-SE" sz="800" dirty="0"/>
              <a:t>	</a:t>
            </a:r>
            <a:r>
              <a:rPr lang="sv-SE" dirty="0" smtClean="0"/>
              <a:t>Output:		</a:t>
            </a:r>
            <a:r>
              <a:rPr lang="en-US" dirty="0" smtClean="0"/>
              <a:t>1010|Abc</a:t>
            </a:r>
            <a:endParaRPr lang="sv-SE" dirty="0" smtClean="0"/>
          </a:p>
          <a:p>
            <a:pPr marL="228224" lvl="1" indent="-216212" defTabSz="914395">
              <a:tabLst>
                <a:tab pos="432423" algn="l"/>
                <a:tab pos="864846" algn="l"/>
                <a:tab pos="2162115" algn="l"/>
                <a:tab pos="2594539" algn="l"/>
              </a:tabLst>
            </a:pPr>
            <a:r>
              <a:rPr lang="sv-SE" dirty="0" smtClean="0"/>
              <a:t>			2021    Zxc	        		</a:t>
            </a:r>
            <a:r>
              <a:rPr lang="en-US" dirty="0" smtClean="0"/>
              <a:t>2021|Zxc</a:t>
            </a:r>
            <a:endParaRPr lang="sv-SE" dirty="0" smtClean="0"/>
          </a:p>
          <a:p>
            <a:pPr marL="228224" lvl="1" indent="-216212" defTabSz="914395">
              <a:tabLst>
                <a:tab pos="432423" algn="l"/>
                <a:tab pos="864846" algn="l"/>
                <a:tab pos="2162115" algn="l"/>
                <a:tab pos="2594539" algn="l"/>
              </a:tabLst>
            </a:pPr>
            <a:r>
              <a:rPr lang="sv-SE" dirty="0" smtClean="0"/>
              <a:t>			3718    Qwe	        		</a:t>
            </a:r>
            <a:r>
              <a:rPr lang="en-US" dirty="0" smtClean="0"/>
              <a:t>3718|Qwe</a:t>
            </a:r>
            <a:endParaRPr lang="sv-SE" dirty="0" smtClean="0"/>
          </a:p>
          <a:p>
            <a:pPr marL="228224" lvl="1" indent="-216212" defTabSz="914395">
              <a:tabLst>
                <a:tab pos="432423" algn="l"/>
                <a:tab pos="864846" algn="l"/>
                <a:tab pos="2162115" algn="l"/>
                <a:tab pos="2594539" algn="l"/>
              </a:tabLst>
            </a:pPr>
            <a:r>
              <a:rPr lang="sv-SE" dirty="0" smtClean="0"/>
              <a:t>			4135    Jkl	        		</a:t>
            </a:r>
            <a:r>
              <a:rPr lang="en-US" dirty="0" smtClean="0"/>
              <a:t>4135|Jkl</a:t>
            </a:r>
            <a:endParaRPr lang="sv-SE" dirty="0" smtClean="0"/>
          </a:p>
          <a:p>
            <a:pPr marL="228224" lvl="1" indent="-216212" defTabSz="914395">
              <a:tabLst>
                <a:tab pos="432423" algn="l"/>
                <a:tab pos="864846" algn="l"/>
                <a:tab pos="2162115" algn="l"/>
                <a:tab pos="2594539" algn="l"/>
              </a:tabLst>
            </a:pPr>
            <a:r>
              <a:rPr lang="sv-SE" dirty="0" smtClean="0"/>
              <a:t>			5765    Uio	        		</a:t>
            </a:r>
            <a:r>
              <a:rPr lang="en-US" dirty="0" smtClean="0"/>
              <a:t>5765|Uio</a:t>
            </a:r>
            <a:endParaRPr lang="sv-SE" dirty="0" smtClean="0"/>
          </a:p>
        </p:txBody>
      </p:sp>
      <p:sp>
        <p:nvSpPr>
          <p:cNvPr id="34826" name="AutoShape 10"/>
          <p:cNvSpPr>
            <a:spLocks noChangeArrowheads="1"/>
          </p:cNvSpPr>
          <p:nvPr/>
        </p:nvSpPr>
        <p:spPr bwMode="auto">
          <a:xfrm>
            <a:off x="2357439" y="4799085"/>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enum.lst</a:t>
            </a:r>
          </a:p>
        </p:txBody>
      </p:sp>
      <p:sp>
        <p:nvSpPr>
          <p:cNvPr id="34827" name="AutoShape 11"/>
          <p:cNvSpPr>
            <a:spLocks noChangeArrowheads="1"/>
          </p:cNvSpPr>
          <p:nvPr/>
        </p:nvSpPr>
        <p:spPr bwMode="auto">
          <a:xfrm>
            <a:off x="2345864" y="5945531"/>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ename.lst</a:t>
            </a:r>
          </a:p>
        </p:txBody>
      </p:sp>
      <p:sp>
        <p:nvSpPr>
          <p:cNvPr id="34828" name="AutoShape 12"/>
          <p:cNvSpPr>
            <a:spLocks noChangeArrowheads="1"/>
          </p:cNvSpPr>
          <p:nvPr/>
        </p:nvSpPr>
        <p:spPr bwMode="auto">
          <a:xfrm>
            <a:off x="2000251" y="7095093"/>
            <a:ext cx="1980903"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paste enum.lst ename.lst</a:t>
            </a:r>
          </a:p>
        </p:txBody>
      </p:sp>
      <p:sp>
        <p:nvSpPr>
          <p:cNvPr id="34829" name="AutoShape 13"/>
          <p:cNvSpPr>
            <a:spLocks noChangeArrowheads="1"/>
          </p:cNvSpPr>
          <p:nvPr/>
        </p:nvSpPr>
        <p:spPr bwMode="auto">
          <a:xfrm>
            <a:off x="4143376" y="7095093"/>
            <a:ext cx="2361903"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paste -d"|" enum.lst ename.lst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p:cNvSpPr>
            <a:spLocks noGrp="1" noRot="1" noChangeAspect="1" noChangeArrowheads="1" noTextEdit="1"/>
          </p:cNvSpPr>
          <p:nvPr>
            <p:ph type="sldImg"/>
          </p:nvPr>
        </p:nvSpPr>
        <p:spPr>
          <a:xfrm>
            <a:off x="2011363" y="639763"/>
            <a:ext cx="4572000" cy="3429000"/>
          </a:xfrm>
          <a:ln/>
        </p:spPr>
      </p:sp>
      <p:sp>
        <p:nvSpPr>
          <p:cNvPr id="35849" name="Rectangle 9"/>
          <p:cNvSpPr>
            <a:spLocks noGrp="1" noChangeArrowheads="1"/>
          </p:cNvSpPr>
          <p:nvPr>
            <p:ph type="body" idx="1"/>
          </p:nvPr>
        </p:nvSpPr>
        <p:spPr>
          <a:xfrm>
            <a:off x="1889080" y="4097439"/>
            <a:ext cx="4777939" cy="4757195"/>
          </a:xfrm>
        </p:spPr>
        <p:txBody>
          <a:bodyPr/>
          <a:lstStyle/>
          <a:p>
            <a:pPr marL="216212" indent="-216212">
              <a:lnSpc>
                <a:spcPct val="90000"/>
              </a:lnSpc>
              <a:tabLst>
                <a:tab pos="864846" algn="l"/>
                <a:tab pos="2270221" algn="l"/>
              </a:tabLst>
            </a:pPr>
            <a:r>
              <a:rPr lang="en-US" b="1" u="sng" dirty="0" smtClean="0"/>
              <a:t>sort Command</a:t>
            </a:r>
            <a:r>
              <a:rPr lang="en-US" b="1" dirty="0" smtClean="0"/>
              <a:t>:</a:t>
            </a:r>
          </a:p>
          <a:p>
            <a:pPr marL="216212" indent="-216212">
              <a:lnSpc>
                <a:spcPct val="90000"/>
              </a:lnSpc>
              <a:tabLst>
                <a:tab pos="864846" algn="l"/>
                <a:tab pos="2270221" algn="l"/>
              </a:tabLst>
            </a:pPr>
            <a:endParaRPr lang="en-US" b="1" dirty="0" smtClean="0"/>
          </a:p>
          <a:p>
            <a:pPr marL="216212" indent="-216212">
              <a:lnSpc>
                <a:spcPct val="90000"/>
              </a:lnSpc>
              <a:tabLst>
                <a:tab pos="864846" algn="l"/>
                <a:tab pos="2270221" algn="l"/>
              </a:tabLst>
            </a:pPr>
            <a:r>
              <a:rPr lang="en-US" b="1" dirty="0" smtClean="0"/>
              <a:t>Sorting a file with the sort command:</a:t>
            </a:r>
          </a:p>
          <a:p>
            <a:pPr marL="228224" lvl="1" indent="-216212"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The sort command sorts a file (which may or may not contain fixed length records) on line by line basis. Default sorting is in the ascending ASCII order, which can be reversed by using the –r option. </a:t>
            </a:r>
          </a:p>
          <a:p>
            <a:pPr marL="228224" lvl="1" indent="-216212"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Sorting can be done on one or more fields by specifying the delimiter using –t option. It is also possible to specify character positions within fields. </a:t>
            </a:r>
          </a:p>
          <a:p>
            <a:pPr marL="228224" lvl="1" indent="-216212"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Using the –m option, it is also possible to merge any number of sorted files. </a:t>
            </a:r>
          </a:p>
          <a:p>
            <a:pPr marL="228224" lvl="1" indent="-216212" defTabSz="914395">
              <a:lnSpc>
                <a:spcPct val="90000"/>
              </a:lnSpc>
              <a:tabLst>
                <a:tab pos="864846" algn="l"/>
                <a:tab pos="2270221" algn="l"/>
              </a:tabLst>
            </a:pPr>
            <a:r>
              <a:rPr lang="en-US" dirty="0" smtClean="0"/>
              <a:t>	</a:t>
            </a:r>
          </a:p>
          <a:p>
            <a:pPr marL="228224" lvl="1" indent="-216212" defTabSz="914395">
              <a:lnSpc>
                <a:spcPct val="90000"/>
              </a:lnSpc>
              <a:tabLst>
                <a:tab pos="864846" algn="l"/>
                <a:tab pos="2270221" algn="l"/>
              </a:tabLst>
            </a:pPr>
            <a:r>
              <a:rPr lang="en-US" dirty="0" smtClean="0"/>
              <a:t>	Since the sorting is done on the basis of ASCII collating sequence, incase of sorting of numbers, -n option needs to be used.</a:t>
            </a:r>
          </a:p>
          <a:p>
            <a:pPr marL="228224" lvl="1" indent="-216212" defTabSz="914395">
              <a:lnSpc>
                <a:spcPct val="90000"/>
              </a:lnSpc>
              <a:tabLst>
                <a:tab pos="864846" algn="l"/>
                <a:tab pos="2270221" algn="l"/>
              </a:tabLst>
            </a:pPr>
            <a:endParaRPr lang="en-US" dirty="0" smtClean="0"/>
          </a:p>
          <a:p>
            <a:pPr lvl="1">
              <a:lnSpc>
                <a:spcPct val="90000"/>
              </a:lnSpc>
              <a:tabLst>
                <a:tab pos="864846" algn="l"/>
                <a:tab pos="2270221" algn="l"/>
              </a:tabLst>
            </a:pPr>
            <a:endParaRPr lang="en-US" sz="800" dirty="0"/>
          </a:p>
          <a:p>
            <a:pPr marL="228224" lvl="1" defTabSz="914395">
              <a:lnSpc>
                <a:spcPct val="90000"/>
              </a:lnSpc>
              <a:tabLst>
                <a:tab pos="864846" algn="l"/>
                <a:tab pos="2270221" algn="l"/>
              </a:tabLst>
            </a:pPr>
            <a:endParaRPr lang="en-US" sz="800" dirty="0"/>
          </a:p>
          <a:p>
            <a:pPr marL="228224" lvl="1" defTabSz="914395">
              <a:lnSpc>
                <a:spcPct val="90000"/>
              </a:lnSpc>
              <a:tabLst>
                <a:tab pos="864846" algn="l"/>
                <a:tab pos="2270221" algn="l"/>
              </a:tabLst>
            </a:pPr>
            <a:r>
              <a:rPr lang="en-US" sz="800" dirty="0"/>
              <a:t> </a:t>
            </a:r>
            <a:endParaRPr lang="en-US" dirty="0" smtClean="0"/>
          </a:p>
          <a:p>
            <a:pPr marL="228224" lvl="1" defTabSz="914395">
              <a:lnSpc>
                <a:spcPct val="90000"/>
              </a:lnSpc>
              <a:tabLst>
                <a:tab pos="864846" algn="l"/>
                <a:tab pos="2270221" algn="l"/>
              </a:tabLst>
            </a:pPr>
            <a:r>
              <a:rPr lang="en-US" dirty="0" smtClean="0"/>
              <a:t>Output:	1005|Advanced Unix Concepts   |450</a:t>
            </a:r>
          </a:p>
          <a:p>
            <a:pPr marL="228224" lvl="1" defTabSz="914395">
              <a:lnSpc>
                <a:spcPct val="90000"/>
              </a:lnSpc>
              <a:tabLst>
                <a:tab pos="864846" algn="l"/>
                <a:tab pos="2270221" algn="l"/>
              </a:tabLst>
            </a:pPr>
            <a:r>
              <a:rPr lang="en-US" dirty="0" smtClean="0"/>
              <a:t>	1002|Learning Unix                      |250</a:t>
            </a:r>
          </a:p>
          <a:p>
            <a:pPr marL="228224" lvl="1" defTabSz="914395">
              <a:lnSpc>
                <a:spcPct val="90000"/>
              </a:lnSpc>
              <a:tabLst>
                <a:tab pos="864846" algn="l"/>
                <a:tab pos="2270221" algn="l"/>
              </a:tabLst>
            </a:pPr>
            <a:r>
              <a:rPr lang="en-US" dirty="0" smtClean="0"/>
              <a:t>	1004|Unix Device Drivers            |375</a:t>
            </a:r>
          </a:p>
          <a:p>
            <a:pPr marL="228224" lvl="1" defTabSz="914395">
              <a:lnSpc>
                <a:spcPct val="90000"/>
              </a:lnSpc>
              <a:tabLst>
                <a:tab pos="864846" algn="l"/>
                <a:tab pos="2270221" algn="l"/>
              </a:tabLst>
            </a:pPr>
            <a:r>
              <a:rPr lang="en-US" dirty="0" smtClean="0"/>
              <a:t>	1003|Unix Shell Programming     |450</a:t>
            </a:r>
          </a:p>
          <a:p>
            <a:pPr marL="228224" lvl="1" defTabSz="914395">
              <a:lnSpc>
                <a:spcPct val="90000"/>
              </a:lnSpc>
              <a:tabLst>
                <a:tab pos="864846" algn="l"/>
                <a:tab pos="2270221" algn="l"/>
              </a:tabLst>
            </a:pPr>
            <a:r>
              <a:rPr lang="en-US" dirty="0" smtClean="0"/>
              <a:t>	1001|Unix for You                        |375</a:t>
            </a:r>
          </a:p>
          <a:p>
            <a:pPr marL="228224" lvl="1"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To sort file employee on 3rd field as primary key and 2nd field as secondary key, use the following syntax:</a:t>
            </a:r>
          </a:p>
          <a:p>
            <a:pPr marL="228224" lvl="1" indent="-216212" defTabSz="914395">
              <a:lnSpc>
                <a:spcPct val="90000"/>
              </a:lnSpc>
              <a:tabLst>
                <a:tab pos="864846" algn="l"/>
                <a:tab pos="2270221" algn="l"/>
              </a:tabLst>
            </a:pPr>
            <a:endParaRPr lang="en-US" dirty="0" smtClean="0"/>
          </a:p>
          <a:p>
            <a:pPr marL="216212" indent="-216212">
              <a:lnSpc>
                <a:spcPct val="90000"/>
              </a:lnSpc>
              <a:tabLst>
                <a:tab pos="864846" algn="l"/>
                <a:tab pos="2270221" algn="l"/>
              </a:tabLst>
            </a:pPr>
            <a:endParaRPr lang="en-US" dirty="0" smtClean="0"/>
          </a:p>
          <a:p>
            <a:pPr marL="216212" indent="-216212">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To consider only 3rd and 4th character from 2nd field for sorting employee file, use the following syntax:   </a:t>
            </a:r>
          </a:p>
        </p:txBody>
      </p:sp>
      <p:sp>
        <p:nvSpPr>
          <p:cNvPr id="35850" name="AutoShape 10"/>
          <p:cNvSpPr>
            <a:spLocks noChangeArrowheads="1"/>
          </p:cNvSpPr>
          <p:nvPr/>
        </p:nvSpPr>
        <p:spPr bwMode="auto">
          <a:xfrm>
            <a:off x="2246157" y="6101654"/>
            <a:ext cx="4010918" cy="182940"/>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sort -t"|" +1 bookDetails.lst</a:t>
            </a:r>
          </a:p>
        </p:txBody>
      </p:sp>
      <p:sp>
        <p:nvSpPr>
          <p:cNvPr id="35851" name="AutoShape 11"/>
          <p:cNvSpPr>
            <a:spLocks noChangeArrowheads="1"/>
          </p:cNvSpPr>
          <p:nvPr/>
        </p:nvSpPr>
        <p:spPr bwMode="auto">
          <a:xfrm>
            <a:off x="2350330" y="7510928"/>
            <a:ext cx="4010918" cy="182941"/>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fr-FR" sz="1000" dirty="0">
                <a:latin typeface="Arial" pitchFamily="34" charset="0"/>
                <a:cs typeface="Arial" pitchFamily="34" charset="0"/>
              </a:rPr>
              <a:t>$ sort –t”|” –k3,3  -k2,2  </a:t>
            </a:r>
            <a:r>
              <a:rPr lang="fr-FR" sz="1000" dirty="0" err="1">
                <a:latin typeface="Arial" pitchFamily="34" charset="0"/>
                <a:cs typeface="Arial" pitchFamily="34" charset="0"/>
              </a:rPr>
              <a:t>Employee</a:t>
            </a:r>
            <a:endParaRPr lang="en-US" sz="1000" dirty="0">
              <a:latin typeface="Arial" pitchFamily="34" charset="0"/>
              <a:cs typeface="Arial" pitchFamily="34" charset="0"/>
            </a:endParaRPr>
          </a:p>
        </p:txBody>
      </p:sp>
      <p:sp>
        <p:nvSpPr>
          <p:cNvPr id="35852" name="AutoShape 12"/>
          <p:cNvSpPr>
            <a:spLocks noChangeArrowheads="1"/>
          </p:cNvSpPr>
          <p:nvPr/>
        </p:nvSpPr>
        <p:spPr bwMode="auto">
          <a:xfrm>
            <a:off x="2350029" y="8135299"/>
            <a:ext cx="4010918" cy="181429"/>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$sort –t”|” –k2.3,2.4  employee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5085CA-E3B7-42E2-B116-0E5C043D994E}"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F09AD2-49CB-4D53-B185-EC20A79B8116}"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0C4E439-5C79-478F-897B-1C6067A3ED0E}"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40E1514-92E0-48DE-982B-DB46EC8005BE}"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15ABE1-8B04-4516-822F-0CE1D3E09E66}"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8D61EA4-1CD0-4038-8B3F-8519BF1421F5}"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3069748-8BAD-4080-BBD8-5CAB164F36C9}" type="datetime1">
              <a:rPr lang="en-US" smtClean="0"/>
              <a:t>2/1/2016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55AB124-3A38-4D06-A594-B6A442151E1E}" type="datetime1">
              <a:rPr lang="en-US" smtClean="0"/>
              <a:t>2/1/2016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970DA5D-B49F-4C52-8583-0CD5465CE995}" type="datetime1">
              <a:rPr lang="en-US" smtClean="0"/>
              <a:t>2/1/2016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C396B85-F03A-45F5-B825-AC1E84932DF9}"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4E680BF-9C94-4C14-8937-65BA95F1CA2D}"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1,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3817257" cy="475343"/>
          </a:xfrm>
        </p:spPr>
        <p:txBody>
          <a:bodyPr/>
          <a:lstStyle/>
          <a:p>
            <a:pPr algn="l"/>
            <a:r>
              <a:rPr lang="en-US" b="0" dirty="0" smtClean="0"/>
              <a:t>Filters</a:t>
            </a:r>
            <a:endParaRPr lang="en-US" b="0" dirty="0"/>
          </a:p>
        </p:txBody>
      </p:sp>
      <p:sp>
        <p:nvSpPr>
          <p:cNvPr id="11" name="Title 10"/>
          <p:cNvSpPr>
            <a:spLocks noGrp="1"/>
          </p:cNvSpPr>
          <p:nvPr>
            <p:ph type="ctrTitle"/>
          </p:nvPr>
        </p:nvSpPr>
        <p:spPr>
          <a:xfrm>
            <a:off x="395288" y="2876550"/>
            <a:ext cx="6150429" cy="552450"/>
          </a:xfrm>
        </p:spPr>
        <p:txBody>
          <a:bodyPr>
            <a:normAutofit fontScale="90000"/>
          </a:bodyPr>
          <a:lstStyle/>
          <a:p>
            <a:r>
              <a:rPr lang="en-US" sz="3600" dirty="0" smtClean="0">
                <a:solidFill>
                  <a:srgbClr val="000000"/>
                </a:solidFill>
                <a:latin typeface="Candara"/>
              </a:rPr>
              <a:t>UNIX</a:t>
            </a:r>
            <a:endParaRPr lang="en-US" sz="3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8"/>
          <p:cNvSpPr>
            <a:spLocks noGrp="1"/>
          </p:cNvSpPr>
          <p:nvPr>
            <p:ph type="title"/>
          </p:nvPr>
        </p:nvSpPr>
        <p:spPr/>
        <p:txBody>
          <a:bodyPr/>
          <a:lstStyle/>
          <a:p>
            <a:r>
              <a:rPr lang="en-US" dirty="0" err="1" smtClean="0"/>
              <a:t>uniq</a:t>
            </a:r>
            <a:r>
              <a:rPr lang="en-US" dirty="0" smtClean="0"/>
              <a:t> </a:t>
            </a:r>
            <a:r>
              <a:rPr lang="en-US" dirty="0"/>
              <a:t>Command</a:t>
            </a:r>
          </a:p>
        </p:txBody>
      </p:sp>
      <p:sp>
        <p:nvSpPr>
          <p:cNvPr id="13321" name="Rectangle 9"/>
          <p:cNvSpPr>
            <a:spLocks noGrp="1"/>
          </p:cNvSpPr>
          <p:nvPr>
            <p:ph type="body" idx="1"/>
          </p:nvPr>
        </p:nvSpPr>
        <p:spPr/>
        <p:txBody>
          <a:bodyPr/>
          <a:lstStyle/>
          <a:p>
            <a:r>
              <a:rPr lang="en-US" dirty="0"/>
              <a:t>The </a:t>
            </a:r>
            <a:r>
              <a:rPr lang="en-US" b="0" dirty="0" err="1"/>
              <a:t>uniq</a:t>
            </a:r>
            <a:r>
              <a:rPr lang="en-US" b="0" dirty="0"/>
              <a:t> </a:t>
            </a:r>
            <a:r>
              <a:rPr lang="en-US" dirty="0"/>
              <a:t>command fetches only one copy of redundant records and writes the same to standard output.</a:t>
            </a:r>
          </a:p>
          <a:p>
            <a:pPr lvl="1"/>
            <a:r>
              <a:rPr lang="en-US" dirty="0"/>
              <a:t>–u option: It selects only non-repeated lines.</a:t>
            </a:r>
          </a:p>
          <a:p>
            <a:pPr lvl="1"/>
            <a:r>
              <a:rPr lang="en-US" dirty="0"/>
              <a:t>–d option: It selects only one copy of repeated line.</a:t>
            </a:r>
          </a:p>
          <a:p>
            <a:pPr lvl="1"/>
            <a:r>
              <a:rPr lang="en-US" dirty="0"/>
              <a:t>-c option: It gives a count of occurrences.</a:t>
            </a:r>
          </a:p>
          <a:p>
            <a:r>
              <a:rPr lang="en-US" dirty="0"/>
              <a:t>To find unique values, the file has to be sorted on that field.</a:t>
            </a:r>
          </a:p>
          <a:p>
            <a:pPr lvl="1"/>
            <a:r>
              <a:rPr lang="en-US" b="1" dirty="0"/>
              <a:t>Example: </a:t>
            </a:r>
            <a:r>
              <a:rPr lang="en-US" dirty="0"/>
              <a:t>To find unique values from file </a:t>
            </a:r>
            <a:r>
              <a:rPr lang="en-US" dirty="0" smtClean="0"/>
              <a:t>duplist.lst</a:t>
            </a:r>
          </a:p>
          <a:p>
            <a:pPr lvl="1"/>
            <a:endParaRPr lang="en-US" dirty="0"/>
          </a:p>
        </p:txBody>
      </p:sp>
      <p:sp>
        <p:nvSpPr>
          <p:cNvPr id="13322" name="AutoShape 10"/>
          <p:cNvSpPr>
            <a:spLocks noChangeArrowheads="1"/>
          </p:cNvSpPr>
          <p:nvPr/>
        </p:nvSpPr>
        <p:spPr bwMode="auto">
          <a:xfrm>
            <a:off x="747485" y="3962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a:t>
            </a:r>
            <a:r>
              <a:rPr lang="en-US" dirty="0" err="1">
                <a:latin typeface="Candara"/>
                <a:cs typeface="Arial" pitchFamily="34" charset="0"/>
              </a:rPr>
              <a:t>uniq</a:t>
            </a:r>
            <a:r>
              <a:rPr lang="en-US" dirty="0">
                <a:latin typeface="Candara"/>
                <a:cs typeface="Arial" pitchFamily="34" charset="0"/>
              </a:rPr>
              <a:t> duplist.lst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0" y="1371600"/>
            <a:ext cx="9144000" cy="2427288"/>
            <a:chOff x="0" y="960"/>
            <a:chExt cx="5760" cy="1529"/>
          </a:xfrm>
        </p:grpSpPr>
        <p:sp>
          <p:nvSpPr>
            <p:cNvPr id="14340" name="Oval 7"/>
            <p:cNvSpPr>
              <a:spLocks noChangeArrowheads="1"/>
            </p:cNvSpPr>
            <p:nvPr/>
          </p:nvSpPr>
          <p:spPr bwMode="auto">
            <a:xfrm>
              <a:off x="1920" y="1008"/>
              <a:ext cx="288" cy="216"/>
            </a:xfrm>
            <a:prstGeom prst="ellipse">
              <a:avLst/>
            </a:prstGeom>
            <a:noFill/>
            <a:ln w="9525">
              <a:solidFill>
                <a:srgbClr val="808080"/>
              </a:solidFill>
              <a:round/>
              <a:headEnd/>
              <a:tailEnd/>
            </a:ln>
          </p:spPr>
          <p:txBody>
            <a:bodyPr/>
            <a:lstStyle/>
            <a:p>
              <a:endParaRPr lang="en-US" sz="1800">
                <a:solidFill>
                  <a:schemeClr val="tx1"/>
                </a:solidFill>
                <a:latin typeface="Candara" pitchFamily="34" charset="0"/>
              </a:endParaRPr>
            </a:p>
          </p:txBody>
        </p:sp>
        <p:sp>
          <p:nvSpPr>
            <p:cNvPr id="14341" name="Rectangle 8"/>
            <p:cNvSpPr>
              <a:spLocks noChangeArrowheads="1"/>
            </p:cNvSpPr>
            <p:nvPr/>
          </p:nvSpPr>
          <p:spPr bwMode="auto">
            <a:xfrm>
              <a:off x="0" y="1516"/>
              <a:ext cx="5760" cy="407"/>
            </a:xfrm>
            <a:prstGeom prst="rect">
              <a:avLst/>
            </a:prstGeom>
            <a:noFill/>
            <a:ln w="9525">
              <a:noFill/>
              <a:miter lim="800000"/>
              <a:headEnd/>
              <a:tailEnd/>
            </a:ln>
          </p:spPr>
          <p:txBody>
            <a:bodyPr>
              <a:spAutoFit/>
            </a:bodyPr>
            <a:lstStyle/>
            <a:p>
              <a:pPr algn="just" eaLnBrk="0" hangingPunct="0"/>
              <a:r>
                <a:rPr lang="en-US" sz="1200">
                  <a:solidFill>
                    <a:schemeClr val="tx1"/>
                  </a:solidFill>
                  <a:latin typeface="Candara" pitchFamily="34" charset="0"/>
                  <a:cs typeface="Times New Roman" pitchFamily="18" charset="0"/>
                </a:rPr>
                <a:t> </a:t>
              </a:r>
            </a:p>
            <a:p>
              <a:pPr eaLnBrk="0" hangingPunct="0"/>
              <a:endParaRPr lang="en-US" sz="2400">
                <a:solidFill>
                  <a:schemeClr val="tx1"/>
                </a:solidFill>
                <a:latin typeface="Candara" pitchFamily="34" charset="0"/>
              </a:endParaRPr>
            </a:p>
          </p:txBody>
        </p:sp>
        <p:sp>
          <p:nvSpPr>
            <p:cNvPr id="14344" name="AutoShape 5"/>
            <p:cNvSpPr>
              <a:spLocks noChangeArrowheads="1"/>
            </p:cNvSpPr>
            <p:nvPr/>
          </p:nvSpPr>
          <p:spPr bwMode="auto">
            <a:xfrm>
              <a:off x="2712" y="1000"/>
              <a:ext cx="216" cy="1152"/>
            </a:xfrm>
            <a:prstGeom prst="can">
              <a:avLst>
                <a:gd name="adj" fmla="val 133333"/>
              </a:avLst>
            </a:prstGeom>
            <a:solidFill>
              <a:srgbClr val="969696"/>
            </a:solidFill>
            <a:ln w="9525">
              <a:solidFill>
                <a:srgbClr val="808080"/>
              </a:solidFill>
              <a:round/>
              <a:headEnd/>
              <a:tailEnd/>
            </a:ln>
          </p:spPr>
          <p:txBody>
            <a:bodyPr/>
            <a:lstStyle/>
            <a:p>
              <a:endParaRPr lang="en-US" sz="1800">
                <a:solidFill>
                  <a:schemeClr val="tx1"/>
                </a:solidFill>
                <a:latin typeface="Candara" pitchFamily="34" charset="0"/>
              </a:endParaRPr>
            </a:p>
          </p:txBody>
        </p:sp>
        <p:sp>
          <p:nvSpPr>
            <p:cNvPr id="14345" name="AutoShape 6"/>
            <p:cNvSpPr>
              <a:spLocks noChangeArrowheads="1"/>
            </p:cNvSpPr>
            <p:nvPr/>
          </p:nvSpPr>
          <p:spPr bwMode="auto">
            <a:xfrm rot="5400000">
              <a:off x="2676" y="244"/>
              <a:ext cx="216" cy="1728"/>
            </a:xfrm>
            <a:prstGeom prst="can">
              <a:avLst>
                <a:gd name="adj" fmla="val 124630"/>
              </a:avLst>
            </a:prstGeom>
            <a:solidFill>
              <a:srgbClr val="969696"/>
            </a:solidFill>
            <a:ln w="9525">
              <a:solidFill>
                <a:srgbClr val="808080"/>
              </a:solidFill>
              <a:round/>
              <a:headEnd/>
              <a:tailEnd/>
            </a:ln>
          </p:spPr>
          <p:txBody>
            <a:bodyPr rot="10800000" vert="eaVert"/>
            <a:lstStyle/>
            <a:p>
              <a:endParaRPr lang="en-US" sz="1800">
                <a:solidFill>
                  <a:schemeClr val="tx1"/>
                </a:solidFill>
                <a:latin typeface="Candara" pitchFamily="34" charset="0"/>
              </a:endParaRPr>
            </a:p>
          </p:txBody>
        </p:sp>
        <p:sp>
          <p:nvSpPr>
            <p:cNvPr id="14346" name="Text Box 9"/>
            <p:cNvSpPr txBox="1">
              <a:spLocks noChangeArrowheads="1"/>
            </p:cNvSpPr>
            <p:nvPr/>
          </p:nvSpPr>
          <p:spPr bwMode="auto">
            <a:xfrm>
              <a:off x="384" y="960"/>
              <a:ext cx="1392" cy="233"/>
            </a:xfrm>
            <a:prstGeom prst="rect">
              <a:avLst/>
            </a:prstGeom>
            <a:noFill/>
            <a:ln w="9525">
              <a:noFill/>
              <a:miter lim="800000"/>
              <a:headEnd/>
              <a:tailEnd/>
            </a:ln>
          </p:spPr>
          <p:txBody>
            <a:bodyPr>
              <a:spAutoFit/>
            </a:bodyPr>
            <a:lstStyle/>
            <a:p>
              <a:pPr lvl="1">
                <a:spcBef>
                  <a:spcPct val="50000"/>
                </a:spcBef>
              </a:pPr>
              <a:r>
                <a:rPr lang="en-US" dirty="0">
                  <a:solidFill>
                    <a:schemeClr val="tx2"/>
                  </a:solidFill>
                  <a:latin typeface="Candara" pitchFamily="34" charset="0"/>
                  <a:cs typeface="Arial" pitchFamily="34" charset="0"/>
                </a:rPr>
                <a:t>Standard Input</a:t>
              </a:r>
            </a:p>
          </p:txBody>
        </p:sp>
        <p:sp>
          <p:nvSpPr>
            <p:cNvPr id="14347" name="Text Box 10"/>
            <p:cNvSpPr txBox="1">
              <a:spLocks noChangeArrowheads="1"/>
            </p:cNvSpPr>
            <p:nvPr/>
          </p:nvSpPr>
          <p:spPr bwMode="auto">
            <a:xfrm>
              <a:off x="3792" y="960"/>
              <a:ext cx="1392" cy="407"/>
            </a:xfrm>
            <a:prstGeom prst="rect">
              <a:avLst/>
            </a:prstGeom>
            <a:noFill/>
            <a:ln w="9525">
              <a:noFill/>
              <a:miter lim="800000"/>
              <a:headEnd/>
              <a:tailEnd/>
            </a:ln>
          </p:spPr>
          <p:txBody>
            <a:bodyPr>
              <a:spAutoFit/>
            </a:bodyPr>
            <a:lstStyle/>
            <a:p>
              <a:pPr lvl="1">
                <a:spcBef>
                  <a:spcPct val="50000"/>
                </a:spcBef>
              </a:pPr>
              <a:r>
                <a:rPr lang="en-US" dirty="0">
                  <a:solidFill>
                    <a:schemeClr val="tx2"/>
                  </a:solidFill>
                  <a:latin typeface="Candara" pitchFamily="34" charset="0"/>
                  <a:cs typeface="Arial" pitchFamily="34" charset="0"/>
                </a:rPr>
                <a:t>Standard Output</a:t>
              </a:r>
            </a:p>
          </p:txBody>
        </p:sp>
        <p:sp>
          <p:nvSpPr>
            <p:cNvPr id="14348" name="Text Box 11"/>
            <p:cNvSpPr txBox="1">
              <a:spLocks noChangeArrowheads="1"/>
            </p:cNvSpPr>
            <p:nvPr/>
          </p:nvSpPr>
          <p:spPr bwMode="auto">
            <a:xfrm>
              <a:off x="2112" y="2256"/>
              <a:ext cx="1392" cy="233"/>
            </a:xfrm>
            <a:prstGeom prst="rect">
              <a:avLst/>
            </a:prstGeom>
            <a:noFill/>
            <a:ln w="9525">
              <a:noFill/>
              <a:miter lim="800000"/>
              <a:headEnd/>
              <a:tailEnd/>
            </a:ln>
          </p:spPr>
          <p:txBody>
            <a:bodyPr>
              <a:spAutoFit/>
            </a:bodyPr>
            <a:lstStyle/>
            <a:p>
              <a:pPr lvl="1">
                <a:spcBef>
                  <a:spcPct val="50000"/>
                </a:spcBef>
              </a:pPr>
              <a:r>
                <a:rPr lang="en-US" dirty="0">
                  <a:solidFill>
                    <a:schemeClr val="tx2"/>
                  </a:solidFill>
                  <a:latin typeface="Candara" pitchFamily="34" charset="0"/>
                  <a:cs typeface="Arial" pitchFamily="34" charset="0"/>
                </a:rPr>
                <a:t>Output file</a:t>
              </a:r>
            </a:p>
          </p:txBody>
        </p:sp>
      </p:grpSp>
      <p:sp>
        <p:nvSpPr>
          <p:cNvPr id="14343" name="Text Box 13"/>
          <p:cNvSpPr txBox="1">
            <a:spLocks noChangeArrowheads="1"/>
          </p:cNvSpPr>
          <p:nvPr/>
        </p:nvSpPr>
        <p:spPr bwMode="auto">
          <a:xfrm>
            <a:off x="762000" y="3810000"/>
            <a:ext cx="7830157" cy="1563890"/>
          </a:xfrm>
          <a:prstGeom prst="rect">
            <a:avLst/>
          </a:prstGeom>
          <a:noFill/>
          <a:ln w="9525">
            <a:noFill/>
            <a:miter lim="800000"/>
            <a:headEnd/>
            <a:tailEnd/>
          </a:ln>
        </p:spPr>
        <p:txBody>
          <a:bodyPr wrap="none">
            <a:spAutoFit/>
          </a:bodyPr>
          <a:lstStyle/>
          <a:p>
            <a:pPr lvl="1" indent="-231775">
              <a:lnSpc>
                <a:spcPts val="4000"/>
              </a:lnSpc>
              <a:buClr>
                <a:srgbClr val="00A1E4"/>
              </a:buClr>
              <a:buFont typeface="Wingdings" pitchFamily="2" charset="2"/>
              <a:buChar char="§"/>
            </a:pPr>
            <a:r>
              <a:rPr lang="en-US" dirty="0">
                <a:solidFill>
                  <a:schemeClr val="tx2"/>
                </a:solidFill>
                <a:latin typeface="Candara" pitchFamily="34" charset="0"/>
                <a:cs typeface="Arial" pitchFamily="34" charset="0"/>
              </a:rPr>
              <a:t>To display contents of file employee on screen as well as save it in the file: </a:t>
            </a:r>
          </a:p>
          <a:p>
            <a:pPr marL="231775" indent="-231775">
              <a:lnSpc>
                <a:spcPts val="4000"/>
              </a:lnSpc>
              <a:buClr>
                <a:srgbClr val="00A1E4"/>
              </a:buClr>
              <a:buFont typeface="Wingdings" pitchFamily="2" charset="2"/>
              <a:buChar char="§"/>
            </a:pPr>
            <a:endParaRPr lang="en-US" sz="1800" dirty="0">
              <a:solidFill>
                <a:schemeClr val="tx1"/>
              </a:solidFill>
              <a:latin typeface="Candara" pitchFamily="34" charset="0"/>
            </a:endParaRPr>
          </a:p>
          <a:p>
            <a:pPr marL="231775" indent="-231775">
              <a:lnSpc>
                <a:spcPts val="4000"/>
              </a:lnSpc>
              <a:buClr>
                <a:srgbClr val="00A1E4"/>
              </a:buClr>
              <a:buFont typeface="Wingdings" pitchFamily="2" charset="2"/>
              <a:buChar char="§"/>
            </a:pPr>
            <a:endParaRPr lang="en-US" sz="1800" dirty="0">
              <a:solidFill>
                <a:schemeClr val="tx1"/>
              </a:solidFill>
              <a:latin typeface="Candara" pitchFamily="34" charset="0"/>
            </a:endParaRPr>
          </a:p>
        </p:txBody>
      </p:sp>
      <p:sp>
        <p:nvSpPr>
          <p:cNvPr id="14352" name="Rectangle 16"/>
          <p:cNvSpPr>
            <a:spLocks noGrp="1"/>
          </p:cNvSpPr>
          <p:nvPr>
            <p:ph type="title"/>
          </p:nvPr>
        </p:nvSpPr>
        <p:spPr/>
        <p:txBody>
          <a:bodyPr/>
          <a:lstStyle/>
          <a:p>
            <a:r>
              <a:rPr lang="en-US" dirty="0" smtClean="0"/>
              <a:t>tee </a:t>
            </a:r>
            <a:r>
              <a:rPr lang="en-US" dirty="0"/>
              <a:t>Command</a:t>
            </a:r>
          </a:p>
        </p:txBody>
      </p:sp>
      <p:sp>
        <p:nvSpPr>
          <p:cNvPr id="14357" name="AutoShape 21"/>
          <p:cNvSpPr>
            <a:spLocks noChangeArrowheads="1"/>
          </p:cNvSpPr>
          <p:nvPr/>
        </p:nvSpPr>
        <p:spPr bwMode="auto">
          <a:xfrm>
            <a:off x="762000" y="4419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pitchFamily="34" charset="0"/>
                <a:cs typeface="Arial" pitchFamily="34" charset="0"/>
              </a:rPr>
              <a:t>$ tee user.txt &lt; employee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10"/>
          <p:cNvSpPr>
            <a:spLocks noGrp="1"/>
          </p:cNvSpPr>
          <p:nvPr>
            <p:ph type="title"/>
          </p:nvPr>
        </p:nvSpPr>
        <p:spPr/>
        <p:txBody>
          <a:bodyPr/>
          <a:lstStyle/>
          <a:p>
            <a:r>
              <a:rPr lang="en-US" sz="1200" dirty="0"/>
              <a:t>3.2: Advanced Filters</a:t>
            </a:r>
            <a:r>
              <a:rPr lang="en-US" sz="1000" b="0" dirty="0"/>
              <a:t/>
            </a:r>
            <a:br>
              <a:rPr lang="en-US" sz="1000" b="0" dirty="0"/>
            </a:br>
            <a:r>
              <a:rPr lang="en-US" dirty="0"/>
              <a:t>find Command</a:t>
            </a:r>
          </a:p>
        </p:txBody>
      </p:sp>
      <p:sp>
        <p:nvSpPr>
          <p:cNvPr id="15371" name="Rectangle 11"/>
          <p:cNvSpPr>
            <a:spLocks noGrp="1"/>
          </p:cNvSpPr>
          <p:nvPr>
            <p:ph type="body" idx="1"/>
          </p:nvPr>
        </p:nvSpPr>
        <p:spPr>
          <a:xfrm>
            <a:off x="457200" y="1088572"/>
            <a:ext cx="8229600" cy="5037592"/>
          </a:xfrm>
        </p:spPr>
        <p:txBody>
          <a:bodyPr/>
          <a:lstStyle/>
          <a:p>
            <a:r>
              <a:rPr lang="en-US" dirty="0"/>
              <a:t>The </a:t>
            </a:r>
            <a:r>
              <a:rPr lang="en-US" b="0" dirty="0"/>
              <a:t>find</a:t>
            </a:r>
            <a:r>
              <a:rPr lang="en-US" dirty="0"/>
              <a:t> command locates files</a:t>
            </a:r>
            <a:r>
              <a:rPr lang="en-US" dirty="0" smtClean="0"/>
              <a:t>.</a:t>
            </a:r>
          </a:p>
          <a:p>
            <a:endParaRPr lang="en-US" dirty="0"/>
          </a:p>
          <a:p>
            <a:pPr lvl="2"/>
            <a:endParaRPr lang="en-US" dirty="0"/>
          </a:p>
          <a:p>
            <a:pPr lvl="2"/>
            <a:endParaRPr lang="en-US" dirty="0"/>
          </a:p>
          <a:p>
            <a:pPr lvl="1"/>
            <a:r>
              <a:rPr lang="en-US" b="1" dirty="0"/>
              <a:t>Example 1: </a:t>
            </a:r>
            <a:r>
              <a:rPr lang="en-US" dirty="0"/>
              <a:t>To locate the file named </a:t>
            </a:r>
            <a:r>
              <a:rPr lang="en-US" b="1" dirty="0"/>
              <a:t>.profile</a:t>
            </a:r>
            <a:r>
              <a:rPr lang="en-US" dirty="0"/>
              <a:t> starting at the root directory in the system </a:t>
            </a:r>
            <a:r>
              <a:rPr lang="en-US" b="1" dirty="0"/>
              <a:t>-print </a:t>
            </a:r>
            <a:r>
              <a:rPr lang="en-US" dirty="0"/>
              <a:t>specify the action: </a:t>
            </a:r>
            <a:endParaRPr lang="en-US" dirty="0" smtClean="0"/>
          </a:p>
          <a:p>
            <a:pPr lvl="1"/>
            <a:endParaRPr lang="en-US" dirty="0"/>
          </a:p>
          <a:p>
            <a:pPr lvl="2"/>
            <a:endParaRPr lang="en-US" dirty="0"/>
          </a:p>
          <a:p>
            <a:pPr lvl="2"/>
            <a:endParaRPr lang="en-US" dirty="0"/>
          </a:p>
          <a:p>
            <a:pPr lvl="1"/>
            <a:r>
              <a:rPr lang="en-US" b="1" dirty="0"/>
              <a:t>Example 2: </a:t>
            </a:r>
            <a:r>
              <a:rPr lang="en-US" dirty="0"/>
              <a:t>To locate the file named </a:t>
            </a:r>
            <a:r>
              <a:rPr lang="en-US" dirty="0" err="1"/>
              <a:t>myfile</a:t>
            </a:r>
            <a:r>
              <a:rPr lang="en-US" dirty="0"/>
              <a:t> starting at the root directory in the system </a:t>
            </a:r>
          </a:p>
          <a:p>
            <a:pPr lvl="2"/>
            <a:endParaRPr lang="en-US" dirty="0"/>
          </a:p>
        </p:txBody>
      </p:sp>
      <p:sp>
        <p:nvSpPr>
          <p:cNvPr id="15372" name="AutoShape 12"/>
          <p:cNvSpPr>
            <a:spLocks noChangeArrowheads="1"/>
          </p:cNvSpPr>
          <p:nvPr/>
        </p:nvSpPr>
        <p:spPr bwMode="auto">
          <a:xfrm>
            <a:off x="762000" y="1676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find &lt;path list&gt;  &lt;selection criteria&gt; &lt;action&gt;</a:t>
            </a:r>
          </a:p>
        </p:txBody>
      </p:sp>
      <p:sp>
        <p:nvSpPr>
          <p:cNvPr id="15373" name="AutoShape 13"/>
          <p:cNvSpPr>
            <a:spLocks noChangeArrowheads="1"/>
          </p:cNvSpPr>
          <p:nvPr/>
        </p:nvSpPr>
        <p:spPr bwMode="auto">
          <a:xfrm>
            <a:off x="762000" y="2819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find / -name .profile –print</a:t>
            </a:r>
          </a:p>
        </p:txBody>
      </p:sp>
      <p:sp>
        <p:nvSpPr>
          <p:cNvPr id="15374" name="AutoShape 14"/>
          <p:cNvSpPr>
            <a:spLocks noChangeArrowheads="1"/>
          </p:cNvSpPr>
          <p:nvPr/>
        </p:nvSpPr>
        <p:spPr bwMode="auto">
          <a:xfrm>
            <a:off x="776514" y="4136571"/>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find / -type f -name "</a:t>
            </a:r>
            <a:r>
              <a:rPr lang="en-US" dirty="0" err="1">
                <a:latin typeface="Candara"/>
                <a:cs typeface="Arial" pitchFamily="34" charset="0"/>
              </a:rPr>
              <a:t>myfile</a:t>
            </a:r>
            <a:r>
              <a:rPr lang="en-US" dirty="0">
                <a:latin typeface="Candara"/>
                <a:cs typeface="Arial" pitchFamily="34" charset="0"/>
              </a:rPr>
              <a:t>" -print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8"/>
          <p:cNvSpPr>
            <a:spLocks noGrp="1"/>
          </p:cNvSpPr>
          <p:nvPr>
            <p:ph type="title"/>
          </p:nvPr>
        </p:nvSpPr>
        <p:spPr/>
        <p:txBody>
          <a:bodyPr/>
          <a:lstStyle/>
          <a:p>
            <a:r>
              <a:rPr lang="en-US" dirty="0" err="1" smtClean="0"/>
              <a:t>grep</a:t>
            </a:r>
            <a:r>
              <a:rPr lang="en-US" dirty="0" smtClean="0"/>
              <a:t> </a:t>
            </a:r>
            <a:r>
              <a:rPr lang="en-US" dirty="0"/>
              <a:t>Command</a:t>
            </a:r>
          </a:p>
        </p:txBody>
      </p:sp>
      <p:sp>
        <p:nvSpPr>
          <p:cNvPr id="16393" name="Rectangle 9"/>
          <p:cNvSpPr>
            <a:spLocks noGrp="1"/>
          </p:cNvSpPr>
          <p:nvPr>
            <p:ph type="body" idx="1"/>
          </p:nvPr>
        </p:nvSpPr>
        <p:spPr>
          <a:xfrm>
            <a:off x="457200" y="1161144"/>
            <a:ext cx="8229600" cy="4965020"/>
          </a:xfrm>
        </p:spPr>
        <p:txBody>
          <a:bodyPr/>
          <a:lstStyle/>
          <a:p>
            <a:r>
              <a:rPr lang="en-US" dirty="0"/>
              <a:t>The syntax for </a:t>
            </a:r>
            <a:r>
              <a:rPr lang="en-US" b="0" dirty="0" err="1"/>
              <a:t>grep</a:t>
            </a:r>
            <a:r>
              <a:rPr lang="en-US" b="0" dirty="0"/>
              <a:t> </a:t>
            </a:r>
            <a:r>
              <a:rPr lang="en-US" dirty="0"/>
              <a:t>command is as follows</a:t>
            </a:r>
            <a:r>
              <a:rPr lang="en-US" dirty="0" smtClean="0"/>
              <a:t>:</a:t>
            </a:r>
          </a:p>
          <a:p>
            <a:endParaRPr lang="en-US" dirty="0"/>
          </a:p>
          <a:p>
            <a:pPr lvl="2"/>
            <a:endParaRPr lang="en-US" dirty="0"/>
          </a:p>
          <a:p>
            <a:pPr lvl="2"/>
            <a:endParaRPr lang="en-US" dirty="0"/>
          </a:p>
          <a:p>
            <a:pPr lvl="1"/>
            <a:r>
              <a:rPr lang="en-US" b="1" dirty="0"/>
              <a:t>Example: </a:t>
            </a:r>
            <a:r>
              <a:rPr lang="en-US" dirty="0"/>
              <a:t>The following example will search for the string Unix in the file </a:t>
            </a:r>
            <a:r>
              <a:rPr lang="en-US" b="1" dirty="0"/>
              <a:t>books.lst</a:t>
            </a:r>
            <a:r>
              <a:rPr lang="en-US" dirty="0"/>
              <a:t>.  The lines which match the pattern will be displayed.</a:t>
            </a:r>
          </a:p>
        </p:txBody>
      </p:sp>
      <p:sp>
        <p:nvSpPr>
          <p:cNvPr id="16394" name="AutoShape 10"/>
          <p:cNvSpPr>
            <a:spLocks noChangeArrowheads="1"/>
          </p:cNvSpPr>
          <p:nvPr/>
        </p:nvSpPr>
        <p:spPr bwMode="auto">
          <a:xfrm>
            <a:off x="762000" y="1676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err="1">
                <a:latin typeface="Candara"/>
                <a:cs typeface="Arial" pitchFamily="34" charset="0"/>
              </a:rPr>
              <a:t>grep</a:t>
            </a:r>
            <a:r>
              <a:rPr lang="en-US" sz="1600" dirty="0">
                <a:latin typeface="Candara"/>
                <a:cs typeface="Arial" pitchFamily="34" charset="0"/>
              </a:rPr>
              <a:t> &lt;options&gt; &lt;pattern&gt; &lt;filename(s)&gt;</a:t>
            </a:r>
          </a:p>
        </p:txBody>
      </p:sp>
      <p:sp>
        <p:nvSpPr>
          <p:cNvPr id="16395" name="AutoShape 11"/>
          <p:cNvSpPr>
            <a:spLocks noChangeArrowheads="1"/>
          </p:cNvSpPr>
          <p:nvPr/>
        </p:nvSpPr>
        <p:spPr bwMode="auto">
          <a:xfrm>
            <a:off x="762000" y="2895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err="1">
                <a:latin typeface="Candara"/>
                <a:cs typeface="Arial" pitchFamily="34" charset="0"/>
              </a:rPr>
              <a:t>grep</a:t>
            </a:r>
            <a:r>
              <a:rPr lang="en-US" sz="1600" dirty="0">
                <a:latin typeface="Candara"/>
                <a:cs typeface="Arial" pitchFamily="34" charset="0"/>
              </a:rPr>
              <a:t> 'Unix' books.lst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3" name="Rectangle 9"/>
          <p:cNvSpPr>
            <a:spLocks noGrp="1"/>
          </p:cNvSpPr>
          <p:nvPr>
            <p:ph type="title"/>
          </p:nvPr>
        </p:nvSpPr>
        <p:spPr/>
        <p:txBody>
          <a:bodyPr/>
          <a:lstStyle/>
          <a:p>
            <a:r>
              <a:rPr lang="en-US" dirty="0" err="1" smtClean="0"/>
              <a:t>grep</a:t>
            </a:r>
            <a:r>
              <a:rPr lang="en-US" dirty="0" smtClean="0"/>
              <a:t> </a:t>
            </a:r>
            <a:r>
              <a:rPr lang="en-US" dirty="0"/>
              <a:t>Command</a:t>
            </a:r>
          </a:p>
        </p:txBody>
      </p:sp>
      <p:sp>
        <p:nvSpPr>
          <p:cNvPr id="82954" name="Rectangle 10"/>
          <p:cNvSpPr>
            <a:spLocks noGrp="1"/>
          </p:cNvSpPr>
          <p:nvPr>
            <p:ph type="body" idx="1"/>
          </p:nvPr>
        </p:nvSpPr>
        <p:spPr>
          <a:xfrm>
            <a:off x="457200" y="1349830"/>
            <a:ext cx="8229600" cy="4776334"/>
          </a:xfrm>
        </p:spPr>
        <p:txBody>
          <a:bodyPr/>
          <a:lstStyle/>
          <a:p>
            <a:r>
              <a:rPr lang="en-US" dirty="0"/>
              <a:t>Options of </a:t>
            </a:r>
            <a:r>
              <a:rPr lang="en-US" dirty="0" err="1"/>
              <a:t>grep</a:t>
            </a:r>
            <a:r>
              <a:rPr lang="en-US" dirty="0"/>
              <a:t>:</a:t>
            </a:r>
          </a:p>
          <a:p>
            <a:pPr lvl="1"/>
            <a:r>
              <a:rPr lang="en-US" dirty="0"/>
              <a:t>c   : It displays count of lines which match the pattern.</a:t>
            </a:r>
          </a:p>
          <a:p>
            <a:pPr lvl="1"/>
            <a:r>
              <a:rPr lang="en-US" dirty="0"/>
              <a:t>n   : It displays lines with the number of the line in the text file which match the pattern. </a:t>
            </a:r>
          </a:p>
          <a:p>
            <a:pPr lvl="1"/>
            <a:r>
              <a:rPr lang="en-US" dirty="0"/>
              <a:t>v   : It displays all lines which do not match pattern.</a:t>
            </a:r>
          </a:p>
          <a:p>
            <a:pPr lvl="1"/>
            <a:r>
              <a:rPr lang="en-US" dirty="0" err="1"/>
              <a:t>i</a:t>
            </a:r>
            <a:r>
              <a:rPr lang="en-US" dirty="0"/>
              <a:t>    : It ignores case while matching pattern.</a:t>
            </a:r>
          </a:p>
          <a:p>
            <a:pPr lvl="1"/>
            <a:r>
              <a:rPr lang="en-US" dirty="0"/>
              <a:t>-w : It forces </a:t>
            </a:r>
            <a:r>
              <a:rPr lang="en-US" dirty="0" err="1"/>
              <a:t>grep</a:t>
            </a:r>
            <a:r>
              <a:rPr lang="en-US" dirty="0"/>
              <a:t> to select only those lines containing matches that form whole words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Rectangle 10"/>
          <p:cNvSpPr>
            <a:spLocks noGrp="1"/>
          </p:cNvSpPr>
          <p:nvPr>
            <p:ph type="title"/>
          </p:nvPr>
        </p:nvSpPr>
        <p:spPr/>
        <p:txBody>
          <a:bodyPr/>
          <a:lstStyle/>
          <a:p>
            <a:r>
              <a:rPr lang="en-US" dirty="0" err="1" smtClean="0"/>
              <a:t>grep</a:t>
            </a:r>
            <a:r>
              <a:rPr lang="en-US" dirty="0" smtClean="0"/>
              <a:t> </a:t>
            </a:r>
            <a:r>
              <a:rPr lang="en-US" dirty="0"/>
              <a:t>Command</a:t>
            </a:r>
          </a:p>
        </p:txBody>
      </p:sp>
      <p:sp>
        <p:nvSpPr>
          <p:cNvPr id="17419" name="Rectangle 11"/>
          <p:cNvSpPr>
            <a:spLocks noGrp="1"/>
          </p:cNvSpPr>
          <p:nvPr>
            <p:ph type="body" idx="1"/>
          </p:nvPr>
        </p:nvSpPr>
        <p:spPr>
          <a:xfrm>
            <a:off x="457200" y="1045030"/>
            <a:ext cx="8229600" cy="5081134"/>
          </a:xfrm>
        </p:spPr>
        <p:txBody>
          <a:bodyPr/>
          <a:lstStyle/>
          <a:p>
            <a:pPr lvl="1"/>
            <a:r>
              <a:rPr lang="en-US" b="1" dirty="0"/>
              <a:t>Example 1:</a:t>
            </a:r>
            <a:r>
              <a:rPr lang="en-US" dirty="0"/>
              <a:t> To print all lines containing “rose” regardless of case</a:t>
            </a:r>
            <a:r>
              <a:rPr lang="en-US" dirty="0" smtClean="0"/>
              <a:t>:</a:t>
            </a:r>
          </a:p>
          <a:p>
            <a:pPr lvl="1"/>
            <a:endParaRPr lang="en-US" dirty="0"/>
          </a:p>
          <a:p>
            <a:pPr lvl="2"/>
            <a:endParaRPr lang="en-US" dirty="0"/>
          </a:p>
          <a:p>
            <a:pPr lvl="2"/>
            <a:endParaRPr lang="en-US" dirty="0"/>
          </a:p>
          <a:p>
            <a:pPr lvl="1"/>
            <a:r>
              <a:rPr lang="en-US" b="1" dirty="0"/>
              <a:t>Example 2:</a:t>
            </a:r>
            <a:r>
              <a:rPr lang="en-US" dirty="0"/>
              <a:t> To print all lines containing “rose” as a word: </a:t>
            </a:r>
            <a:endParaRPr lang="en-US" dirty="0" smtClean="0"/>
          </a:p>
          <a:p>
            <a:pPr lvl="1"/>
            <a:endParaRPr lang="en-US" dirty="0"/>
          </a:p>
          <a:p>
            <a:pPr lvl="2"/>
            <a:endParaRPr lang="en-US" dirty="0"/>
          </a:p>
          <a:p>
            <a:pPr lvl="2"/>
            <a:endParaRPr lang="en-US" dirty="0"/>
          </a:p>
          <a:p>
            <a:pPr lvl="1"/>
            <a:r>
              <a:rPr lang="en-US" b="1" dirty="0"/>
              <a:t>Example 3:</a:t>
            </a:r>
            <a:r>
              <a:rPr lang="en-US" dirty="0"/>
              <a:t> To print all lines not  containing “rose”:</a:t>
            </a:r>
          </a:p>
          <a:p>
            <a:pPr lvl="2"/>
            <a:endParaRPr lang="en-US" dirty="0"/>
          </a:p>
        </p:txBody>
      </p:sp>
      <p:sp>
        <p:nvSpPr>
          <p:cNvPr id="17420" name="AutoShape 12"/>
          <p:cNvSpPr>
            <a:spLocks noChangeArrowheads="1"/>
          </p:cNvSpPr>
          <p:nvPr/>
        </p:nvSpPr>
        <p:spPr bwMode="auto">
          <a:xfrm>
            <a:off x="762000" y="1600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a:t>
            </a:r>
            <a:r>
              <a:rPr lang="en-US" dirty="0" err="1">
                <a:latin typeface="Candara"/>
                <a:cs typeface="Arial" pitchFamily="34" charset="0"/>
              </a:rPr>
              <a:t>grep</a:t>
            </a:r>
            <a:r>
              <a:rPr lang="en-US" dirty="0">
                <a:latin typeface="Candara"/>
                <a:cs typeface="Arial" pitchFamily="34" charset="0"/>
              </a:rPr>
              <a:t> -</a:t>
            </a:r>
            <a:r>
              <a:rPr lang="en-US" dirty="0" err="1">
                <a:latin typeface="Candara"/>
                <a:cs typeface="Arial" pitchFamily="34" charset="0"/>
              </a:rPr>
              <a:t>i</a:t>
            </a:r>
            <a:r>
              <a:rPr lang="en-US" dirty="0">
                <a:latin typeface="Candara"/>
                <a:cs typeface="Arial" pitchFamily="34" charset="0"/>
              </a:rPr>
              <a:t> rose flower.txt</a:t>
            </a:r>
          </a:p>
        </p:txBody>
      </p:sp>
      <p:sp>
        <p:nvSpPr>
          <p:cNvPr id="17421" name="AutoShape 13"/>
          <p:cNvSpPr>
            <a:spLocks noChangeArrowheads="1"/>
          </p:cNvSpPr>
          <p:nvPr/>
        </p:nvSpPr>
        <p:spPr bwMode="auto">
          <a:xfrm>
            <a:off x="762000" y="2514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a:t>
            </a:r>
            <a:r>
              <a:rPr lang="en-US" dirty="0" err="1">
                <a:latin typeface="Candara"/>
                <a:cs typeface="Arial" pitchFamily="34" charset="0"/>
              </a:rPr>
              <a:t>grep</a:t>
            </a:r>
            <a:r>
              <a:rPr lang="en-US" dirty="0">
                <a:latin typeface="Candara"/>
                <a:cs typeface="Arial" pitchFamily="34" charset="0"/>
              </a:rPr>
              <a:t> -w rose flower.txt</a:t>
            </a:r>
          </a:p>
        </p:txBody>
      </p:sp>
      <p:sp>
        <p:nvSpPr>
          <p:cNvPr id="17422" name="AutoShape 14"/>
          <p:cNvSpPr>
            <a:spLocks noChangeArrowheads="1"/>
          </p:cNvSpPr>
          <p:nvPr/>
        </p:nvSpPr>
        <p:spPr bwMode="auto">
          <a:xfrm>
            <a:off x="762000" y="34290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a:t>
            </a:r>
            <a:r>
              <a:rPr lang="en-US" dirty="0" err="1">
                <a:latin typeface="Candara"/>
                <a:cs typeface="Arial" pitchFamily="34" charset="0"/>
              </a:rPr>
              <a:t>grep</a:t>
            </a:r>
            <a:r>
              <a:rPr lang="en-US" dirty="0">
                <a:latin typeface="Candara"/>
                <a:cs typeface="Arial" pitchFamily="34" charset="0"/>
              </a:rPr>
              <a:t> -v rose flower.txt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8" name="Rectangle 46"/>
          <p:cNvSpPr>
            <a:spLocks noGrp="1"/>
          </p:cNvSpPr>
          <p:nvPr>
            <p:ph type="title"/>
          </p:nvPr>
        </p:nvSpPr>
        <p:spPr/>
        <p:txBody>
          <a:bodyPr/>
          <a:lstStyle/>
          <a:p>
            <a:r>
              <a:rPr lang="en-US" dirty="0" err="1" smtClean="0"/>
              <a:t>grep</a:t>
            </a:r>
            <a:r>
              <a:rPr lang="en-US" dirty="0" smtClean="0"/>
              <a:t> </a:t>
            </a:r>
            <a:r>
              <a:rPr lang="en-US" dirty="0"/>
              <a:t>Command</a:t>
            </a:r>
          </a:p>
        </p:txBody>
      </p:sp>
      <p:sp>
        <p:nvSpPr>
          <p:cNvPr id="18479" name="Rectangle 47"/>
          <p:cNvSpPr>
            <a:spLocks noGrp="1"/>
          </p:cNvSpPr>
          <p:nvPr>
            <p:ph type="body" idx="1"/>
          </p:nvPr>
        </p:nvSpPr>
        <p:spPr>
          <a:xfrm>
            <a:off x="457200" y="1219200"/>
            <a:ext cx="8229600" cy="4906963"/>
          </a:xfrm>
        </p:spPr>
        <p:txBody>
          <a:bodyPr/>
          <a:lstStyle/>
          <a:p>
            <a:r>
              <a:rPr lang="en-US" dirty="0"/>
              <a:t>Regular Expression:</a:t>
            </a:r>
          </a:p>
        </p:txBody>
      </p:sp>
      <p:graphicFrame>
        <p:nvGraphicFramePr>
          <p:cNvPr id="18527" name="Group 95"/>
          <p:cNvGraphicFramePr>
            <a:graphicFrameLocks noGrp="1"/>
          </p:cNvGraphicFramePr>
          <p:nvPr>
            <p:extLst>
              <p:ext uri="{D42A27DB-BD31-4B8C-83A1-F6EECF244321}">
                <p14:modId xmlns:p14="http://schemas.microsoft.com/office/powerpoint/2010/main" val="2913528483"/>
              </p:ext>
            </p:extLst>
          </p:nvPr>
        </p:nvGraphicFramePr>
        <p:xfrm>
          <a:off x="762000" y="1928362"/>
          <a:ext cx="7848600" cy="2986659"/>
        </p:xfrm>
        <a:graphic>
          <a:graphicData uri="http://schemas.openxmlformats.org/drawingml/2006/table">
            <a:tbl>
              <a:tblPr/>
              <a:tblGrid>
                <a:gridCol w="1720850"/>
                <a:gridCol w="6127750"/>
              </a:tblGrid>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Expression</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Description</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(Caret)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expression at the start of a line, as in ^A.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(Question)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expression at the end of a line, as in A$.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(Back Slash)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turn off the special meaning of the next character, as in \^.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 (Brackets)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any </a:t>
                      </a:r>
                      <a:r>
                        <a:rPr kumimoji="0" lang="en-US" sz="1400" b="0" i="0" u="none" strike="noStrike" cap="none" normalizeH="0" baseline="0" dirty="0" smtClean="0">
                          <a:ln>
                            <a:noFill/>
                          </a:ln>
                          <a:solidFill>
                            <a:schemeClr val="tx1"/>
                          </a:solidFill>
                          <a:effectLst/>
                          <a:latin typeface="Candara" pitchFamily="34" charset="0"/>
                          <a:cs typeface="Arial" pitchFamily="34" charset="0"/>
                        </a:rPr>
                        <a:t>one</a:t>
                      </a:r>
                      <a:r>
                        <a:rPr kumimoji="0" lang="en-US" sz="1400" b="1" i="0" u="none" strike="noStrike" cap="none" normalizeH="0" baseline="0" dirty="0" smtClean="0">
                          <a:ln>
                            <a:noFill/>
                          </a:ln>
                          <a:solidFill>
                            <a:schemeClr val="tx1"/>
                          </a:solidFill>
                          <a:effectLst/>
                          <a:latin typeface="Candara" pitchFamily="34" charset="0"/>
                          <a:cs typeface="Arial" pitchFamily="34" charset="0"/>
                        </a:rPr>
                        <a:t> of the enclosed characters, as in [</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aeiou</a:t>
                      </a:r>
                      <a:r>
                        <a:rPr kumimoji="0" lang="en-US" sz="1400" b="1" i="0" u="none" strike="noStrike" cap="none" normalizeH="0" baseline="0" dirty="0" smtClean="0">
                          <a:ln>
                            <a:noFill/>
                          </a:ln>
                          <a:solidFill>
                            <a:schemeClr val="tx1"/>
                          </a:solidFill>
                          <a:effectLst/>
                          <a:latin typeface="Candara" pitchFamily="34" charset="0"/>
                          <a:cs typeface="Arial" pitchFamily="34" charset="0"/>
                        </a:rPr>
                        <a:t>]. Use Hyphen "-" for a range, as in [0-9].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any one character </a:t>
                      </a:r>
                      <a:r>
                        <a:rPr kumimoji="0" lang="en-US" sz="1400" b="0" i="0" u="none" strike="noStrike" cap="none" normalizeH="0" baseline="0" dirty="0" smtClean="0">
                          <a:ln>
                            <a:noFill/>
                          </a:ln>
                          <a:solidFill>
                            <a:schemeClr val="tx1"/>
                          </a:solidFill>
                          <a:effectLst/>
                          <a:latin typeface="Candara" pitchFamily="34" charset="0"/>
                          <a:cs typeface="Arial" pitchFamily="34" charset="0"/>
                        </a:rPr>
                        <a:t>except</a:t>
                      </a:r>
                      <a:r>
                        <a:rPr kumimoji="0" lang="en-US" sz="1400" b="1" i="0" u="none" strike="noStrike" cap="none" normalizeH="0" baseline="0" dirty="0" smtClean="0">
                          <a:ln>
                            <a:noFill/>
                          </a:ln>
                          <a:solidFill>
                            <a:schemeClr val="tx1"/>
                          </a:solidFill>
                          <a:effectLst/>
                          <a:latin typeface="Candara" pitchFamily="34" charset="0"/>
                          <a:cs typeface="Arial" pitchFamily="34" charset="0"/>
                        </a:rPr>
                        <a:t> those enclosed in [ ], as in [^0-9].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(Period)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 single character of any value, except end of line.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(Asterisk)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zero or more of the preceding character or expression.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\{x,y\}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t>
                      </a:r>
                      <a:r>
                        <a:rPr kumimoji="0" lang="en-US" sz="1400" b="0" i="0" u="none" strike="noStrike" cap="none" normalizeH="0" baseline="0" dirty="0" smtClean="0">
                          <a:ln>
                            <a:noFill/>
                          </a:ln>
                          <a:solidFill>
                            <a:schemeClr val="tx1"/>
                          </a:solidFill>
                          <a:effectLst/>
                          <a:latin typeface="Candara" pitchFamily="34" charset="0"/>
                          <a:cs typeface="Arial" pitchFamily="34" charset="0"/>
                        </a:rPr>
                        <a:t>x</a:t>
                      </a:r>
                      <a:r>
                        <a:rPr kumimoji="0" lang="en-US" sz="1400" b="1" i="0" u="none" strike="noStrike" cap="none" normalizeH="0" baseline="0" dirty="0" smtClean="0">
                          <a:ln>
                            <a:noFill/>
                          </a:ln>
                          <a:solidFill>
                            <a:schemeClr val="tx1"/>
                          </a:solidFill>
                          <a:effectLst/>
                          <a:latin typeface="Candara" pitchFamily="34" charset="0"/>
                          <a:cs typeface="Arial" pitchFamily="34" charset="0"/>
                        </a:rPr>
                        <a:t> to </a:t>
                      </a:r>
                      <a:r>
                        <a:rPr kumimoji="0" lang="en-US" sz="1400" b="0" i="0" u="none" strike="noStrike" cap="none" normalizeH="0" baseline="0" dirty="0" smtClean="0">
                          <a:ln>
                            <a:noFill/>
                          </a:ln>
                          <a:solidFill>
                            <a:schemeClr val="tx1"/>
                          </a:solidFill>
                          <a:effectLst/>
                          <a:latin typeface="Candara" pitchFamily="34" charset="0"/>
                          <a:cs typeface="Arial" pitchFamily="34" charset="0"/>
                        </a:rPr>
                        <a:t>y</a:t>
                      </a:r>
                      <a:r>
                        <a:rPr kumimoji="0" lang="en-US" sz="1400" b="1" i="0" u="none" strike="noStrike" cap="none" normalizeH="0" baseline="0" dirty="0" smtClean="0">
                          <a:ln>
                            <a:noFill/>
                          </a:ln>
                          <a:solidFill>
                            <a:schemeClr val="tx1"/>
                          </a:solidFill>
                          <a:effectLst/>
                          <a:latin typeface="Candara" pitchFamily="34" charset="0"/>
                          <a:cs typeface="Arial" pitchFamily="34" charset="0"/>
                        </a:rPr>
                        <a:t> occurrences of the preceding.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\{x\}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exactly </a:t>
                      </a:r>
                      <a:r>
                        <a:rPr kumimoji="0" lang="en-US" sz="1400" b="0" i="0" u="none" strike="noStrike" cap="none" normalizeH="0" baseline="0" dirty="0" smtClean="0">
                          <a:ln>
                            <a:noFill/>
                          </a:ln>
                          <a:solidFill>
                            <a:schemeClr val="tx1"/>
                          </a:solidFill>
                          <a:effectLst/>
                          <a:latin typeface="Candara" pitchFamily="34" charset="0"/>
                          <a:cs typeface="Arial" pitchFamily="34" charset="0"/>
                        </a:rPr>
                        <a:t>x</a:t>
                      </a:r>
                      <a:r>
                        <a:rPr kumimoji="0" lang="en-US" sz="1400" b="1" i="0" u="none" strike="noStrike" cap="none" normalizeH="0" baseline="0" dirty="0" smtClean="0">
                          <a:ln>
                            <a:noFill/>
                          </a:ln>
                          <a:solidFill>
                            <a:schemeClr val="tx1"/>
                          </a:solidFill>
                          <a:effectLst/>
                          <a:latin typeface="Candara" pitchFamily="34" charset="0"/>
                          <a:cs typeface="Arial" pitchFamily="34" charset="0"/>
                        </a:rPr>
                        <a:t> occurrences of the preceding.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\{x,\}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t>
                      </a:r>
                      <a:r>
                        <a:rPr kumimoji="0" lang="en-US" sz="1400" b="0" i="0" u="none" strike="noStrike" cap="none" normalizeH="0" baseline="0" dirty="0" smtClean="0">
                          <a:ln>
                            <a:noFill/>
                          </a:ln>
                          <a:solidFill>
                            <a:schemeClr val="tx1"/>
                          </a:solidFill>
                          <a:effectLst/>
                          <a:latin typeface="Candara" pitchFamily="34" charset="0"/>
                          <a:cs typeface="Arial" pitchFamily="34" charset="0"/>
                        </a:rPr>
                        <a:t>x</a:t>
                      </a:r>
                      <a:r>
                        <a:rPr kumimoji="0" lang="en-US" sz="1400" b="1" i="0" u="none" strike="noStrike" cap="none" normalizeH="0" baseline="0" dirty="0" smtClean="0">
                          <a:ln>
                            <a:noFill/>
                          </a:ln>
                          <a:solidFill>
                            <a:schemeClr val="tx1"/>
                          </a:solidFill>
                          <a:effectLst/>
                          <a:latin typeface="Candara" pitchFamily="34" charset="0"/>
                          <a:cs typeface="Arial" pitchFamily="34" charset="0"/>
                        </a:rPr>
                        <a:t> or more occurrences of the preceding.</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9" name="Rectangle 43"/>
          <p:cNvSpPr>
            <a:spLocks noGrp="1"/>
          </p:cNvSpPr>
          <p:nvPr>
            <p:ph type="title"/>
          </p:nvPr>
        </p:nvSpPr>
        <p:spPr/>
        <p:txBody>
          <a:bodyPr/>
          <a:lstStyle/>
          <a:p>
            <a:r>
              <a:rPr lang="en-US" dirty="0" err="1" smtClean="0"/>
              <a:t>grep</a:t>
            </a:r>
            <a:r>
              <a:rPr lang="en-US" dirty="0" smtClean="0"/>
              <a:t> </a:t>
            </a:r>
            <a:r>
              <a:rPr lang="en-US" dirty="0"/>
              <a:t>Command</a:t>
            </a:r>
          </a:p>
        </p:txBody>
      </p:sp>
      <p:sp>
        <p:nvSpPr>
          <p:cNvPr id="19500" name="Rectangle 44"/>
          <p:cNvSpPr>
            <a:spLocks noGrp="1"/>
          </p:cNvSpPr>
          <p:nvPr>
            <p:ph type="body" idx="1"/>
          </p:nvPr>
        </p:nvSpPr>
        <p:spPr>
          <a:xfrm>
            <a:off x="457200" y="1291772"/>
            <a:ext cx="8229600" cy="4834392"/>
          </a:xfrm>
        </p:spPr>
        <p:txBody>
          <a:bodyPr/>
          <a:lstStyle/>
          <a:p>
            <a:r>
              <a:rPr lang="en-US"/>
              <a:t>Examples of Regular Expression:</a:t>
            </a:r>
          </a:p>
        </p:txBody>
      </p:sp>
      <p:graphicFrame>
        <p:nvGraphicFramePr>
          <p:cNvPr id="19526" name="Group 70"/>
          <p:cNvGraphicFramePr>
            <a:graphicFrameLocks noGrp="1"/>
          </p:cNvGraphicFramePr>
          <p:nvPr/>
        </p:nvGraphicFramePr>
        <p:xfrm>
          <a:off x="762000" y="2057400"/>
          <a:ext cx="7848600" cy="2912210"/>
        </p:xfrm>
        <a:graphic>
          <a:graphicData uri="http://schemas.openxmlformats.org/drawingml/2006/table">
            <a:tbl>
              <a:tblPr/>
              <a:tblGrid>
                <a:gridCol w="2535238"/>
                <a:gridCol w="5313362"/>
              </a:tblGrid>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Example</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Description</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search </a:t>
                      </a:r>
                      <a:r>
                        <a:rPr kumimoji="0" lang="en-US" sz="1400" b="1" i="1" u="none" strike="noStrike" cap="none" normalizeH="0" baseline="0" smtClean="0">
                          <a:ln>
                            <a:noFill/>
                          </a:ln>
                          <a:solidFill>
                            <a:schemeClr val="tx1"/>
                          </a:solidFill>
                          <a:effectLst/>
                          <a:latin typeface="Candara" pitchFamily="34" charset="0"/>
                          <a:cs typeface="Arial" pitchFamily="34" charset="0"/>
                        </a:rPr>
                        <a:t>files</a:t>
                      </a:r>
                      <a:r>
                        <a:rPr kumimoji="0" lang="en-US" sz="1400" b="1" i="0" u="none" strike="noStrike" cap="none" normalizeH="0" baseline="0" smtClean="0">
                          <a:ln>
                            <a:noFill/>
                          </a:ln>
                          <a:solidFill>
                            <a:schemeClr val="tx1"/>
                          </a:solidFill>
                          <a:effectLst/>
                          <a:latin typeface="Candara" pitchFamily="34" charset="0"/>
                          <a:cs typeface="Arial" pitchFamily="34" charset="0"/>
                        </a:rPr>
                        <a:t> for lines with ‘smile’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'smile' at the start of a line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'smile' at the end of a line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lines containing only 'smile'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lines starting with '^s', "\" escapes the ^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‘Smile' or 'smile'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'B[</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oO</a:t>
                      </a:r>
                      <a:r>
                        <a:rPr kumimoji="0" lang="en-US" sz="1400" b="1" i="0" u="none" strike="noStrike" cap="none" normalizeH="0" baseline="0" dirty="0" smtClean="0">
                          <a:ln>
                            <a:noFill/>
                          </a:ln>
                          <a:solidFill>
                            <a:schemeClr val="tx1"/>
                          </a:solidFill>
                          <a:effectLst/>
                          <a:latin typeface="Candara" pitchFamily="34" charset="0"/>
                          <a:cs typeface="Arial" pitchFamily="34" charset="0"/>
                        </a:rPr>
                        <a:t>][</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bB</a:t>
                      </a:r>
                      <a:r>
                        <a:rPr kumimoji="0" lang="en-US" sz="1400" b="1" i="0" u="none" strike="noStrike" cap="none" normalizeH="0" baseline="0" dirty="0" smtClean="0">
                          <a:ln>
                            <a:noFill/>
                          </a:ln>
                          <a:solidFill>
                            <a:schemeClr val="tx1"/>
                          </a:solidFill>
                          <a:effectLst/>
                          <a:latin typeface="Candara" pitchFamily="34" charset="0"/>
                          <a:cs typeface="Arial" pitchFamily="34" charset="0"/>
                        </a:rPr>
                        <a:t>]'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BOB, Bob, </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BOb</a:t>
                      </a:r>
                      <a:r>
                        <a:rPr kumimoji="0" lang="en-US" sz="1400" b="1" i="0" u="none" strike="noStrike" cap="none" normalizeH="0" baseline="0" dirty="0" smtClean="0">
                          <a:ln>
                            <a:noFill/>
                          </a:ln>
                          <a:solidFill>
                            <a:schemeClr val="tx1"/>
                          </a:solidFill>
                          <a:effectLst/>
                          <a:latin typeface="Candara" pitchFamily="34" charset="0"/>
                          <a:cs typeface="Arial" pitchFamily="34" charset="0"/>
                        </a:rPr>
                        <a:t> or </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BoB</a:t>
                      </a:r>
                      <a:r>
                        <a:rPr kumimoji="0" lang="en-US" sz="1400" b="1" i="0" u="none" strike="noStrike" cap="none" normalizeH="0" baseline="0" dirty="0" smtClean="0">
                          <a:ln>
                            <a:noFill/>
                          </a:ln>
                          <a:solidFill>
                            <a:schemeClr val="tx1"/>
                          </a:solidFill>
                          <a:effectLst/>
                          <a:latin typeface="Candara" pitchFamily="34" charset="0"/>
                          <a:cs typeface="Arial" pitchFamily="34" charset="0"/>
                        </a:rPr>
                        <a:t>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blank lines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'[0-9][0-9]' file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pairs of numeric digits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8"/>
          <p:cNvSpPr>
            <a:spLocks noGrp="1"/>
          </p:cNvSpPr>
          <p:nvPr>
            <p:ph type="title"/>
          </p:nvPr>
        </p:nvSpPr>
        <p:spPr/>
        <p:txBody>
          <a:bodyPr/>
          <a:lstStyle/>
          <a:p>
            <a:r>
              <a:rPr lang="en-US" dirty="0" err="1" smtClean="0"/>
              <a:t>fgrep</a:t>
            </a:r>
            <a:r>
              <a:rPr lang="en-US" dirty="0" smtClean="0"/>
              <a:t> </a:t>
            </a:r>
            <a:r>
              <a:rPr lang="en-US" dirty="0"/>
              <a:t>Command</a:t>
            </a:r>
          </a:p>
        </p:txBody>
      </p:sp>
      <p:sp>
        <p:nvSpPr>
          <p:cNvPr id="20489" name="Rectangle 9"/>
          <p:cNvSpPr>
            <a:spLocks noGrp="1"/>
          </p:cNvSpPr>
          <p:nvPr>
            <p:ph type="body" idx="1"/>
          </p:nvPr>
        </p:nvSpPr>
        <p:spPr>
          <a:xfrm>
            <a:off x="457200" y="1219200"/>
            <a:ext cx="8229600" cy="4906963"/>
          </a:xfrm>
        </p:spPr>
        <p:txBody>
          <a:bodyPr/>
          <a:lstStyle/>
          <a:p>
            <a:r>
              <a:rPr lang="en-US" dirty="0"/>
              <a:t>The </a:t>
            </a:r>
            <a:r>
              <a:rPr lang="en-US" dirty="0" err="1"/>
              <a:t>fgrep</a:t>
            </a:r>
            <a:r>
              <a:rPr lang="en-US" dirty="0"/>
              <a:t> command is similar to </a:t>
            </a:r>
            <a:r>
              <a:rPr lang="en-US" dirty="0" err="1"/>
              <a:t>grep</a:t>
            </a:r>
            <a:r>
              <a:rPr lang="en-US" dirty="0"/>
              <a:t> command.</a:t>
            </a:r>
          </a:p>
          <a:p>
            <a:r>
              <a:rPr lang="en-US" dirty="0"/>
              <a:t>Syntax: </a:t>
            </a:r>
            <a:endParaRPr lang="en-US" dirty="0" smtClean="0"/>
          </a:p>
          <a:p>
            <a:endParaRPr lang="en-US" dirty="0"/>
          </a:p>
          <a:p>
            <a:pPr lvl="1"/>
            <a:endParaRPr lang="en-US" dirty="0"/>
          </a:p>
          <a:p>
            <a:pPr lvl="1"/>
            <a:endParaRPr lang="en-US" dirty="0"/>
          </a:p>
          <a:p>
            <a:r>
              <a:rPr lang="en-US" dirty="0"/>
              <a:t>The </a:t>
            </a:r>
            <a:r>
              <a:rPr lang="en-US" b="0" dirty="0" err="1"/>
              <a:t>fgrep</a:t>
            </a:r>
            <a:r>
              <a:rPr lang="en-US" dirty="0"/>
              <a:t> command is useful to search files for one or more patterns, which cannot be combined together.</a:t>
            </a:r>
          </a:p>
          <a:p>
            <a:r>
              <a:rPr lang="en-US" dirty="0"/>
              <a:t>It does not use regular expressions. Instead, it does direct string comparison to find matching lines of text in the input. </a:t>
            </a:r>
          </a:p>
        </p:txBody>
      </p:sp>
      <p:sp>
        <p:nvSpPr>
          <p:cNvPr id="20490" name="AutoShape 10"/>
          <p:cNvSpPr>
            <a:spLocks noChangeArrowheads="1"/>
          </p:cNvSpPr>
          <p:nvPr/>
        </p:nvSpPr>
        <p:spPr bwMode="auto">
          <a:xfrm>
            <a:off x="762000" y="2057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a:latin typeface="Candara"/>
                <a:cs typeface="Arial" pitchFamily="34" charset="0"/>
              </a:rPr>
              <a:t>$</a:t>
            </a:r>
            <a:r>
              <a:rPr lang="en-US" sz="1600" dirty="0" err="1">
                <a:latin typeface="Candara"/>
                <a:cs typeface="Arial" pitchFamily="34" charset="0"/>
              </a:rPr>
              <a:t>fgrep</a:t>
            </a:r>
            <a:r>
              <a:rPr lang="en-US" sz="1600" dirty="0">
                <a:latin typeface="Candara"/>
                <a:cs typeface="Arial" pitchFamily="34" charset="0"/>
              </a:rPr>
              <a:t>  [ -e </a:t>
            </a:r>
            <a:r>
              <a:rPr lang="en-US" sz="1600" dirty="0" err="1">
                <a:latin typeface="Candara"/>
                <a:cs typeface="Arial" pitchFamily="34" charset="0"/>
              </a:rPr>
              <a:t>pattern_list</a:t>
            </a:r>
            <a:r>
              <a:rPr lang="en-US" sz="1600" dirty="0">
                <a:latin typeface="Candara"/>
                <a:cs typeface="Arial" pitchFamily="34" charset="0"/>
              </a:rPr>
              <a:t>] [-f pattern-file] [pattern] [Search file]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p:cNvSpPr>
          <p:nvPr>
            <p:ph type="title"/>
          </p:nvPr>
        </p:nvSpPr>
        <p:spPr/>
        <p:txBody>
          <a:bodyPr/>
          <a:lstStyle/>
          <a:p>
            <a:r>
              <a:rPr lang="en-US" dirty="0" err="1" smtClean="0"/>
              <a:t>fgrep</a:t>
            </a:r>
            <a:r>
              <a:rPr lang="en-US" dirty="0" smtClean="0"/>
              <a:t> Command</a:t>
            </a:r>
            <a:endParaRPr lang="en-US" dirty="0"/>
          </a:p>
        </p:txBody>
      </p:sp>
      <p:sp>
        <p:nvSpPr>
          <p:cNvPr id="21513" name="Rectangle 9"/>
          <p:cNvSpPr>
            <a:spLocks noGrp="1"/>
          </p:cNvSpPr>
          <p:nvPr>
            <p:ph type="body" idx="1"/>
          </p:nvPr>
        </p:nvSpPr>
        <p:spPr>
          <a:xfrm>
            <a:off x="457200" y="1306286"/>
            <a:ext cx="8229600" cy="4819877"/>
          </a:xfrm>
        </p:spPr>
        <p:txBody>
          <a:bodyPr/>
          <a:lstStyle/>
          <a:p>
            <a:r>
              <a:rPr lang="en-US" dirty="0"/>
              <a:t>Options of </a:t>
            </a:r>
            <a:r>
              <a:rPr lang="en-US" dirty="0" err="1"/>
              <a:t>fgrep</a:t>
            </a:r>
            <a:r>
              <a:rPr lang="en-US" dirty="0"/>
              <a:t> command:</a:t>
            </a:r>
          </a:p>
          <a:p>
            <a:pPr lvl="1"/>
            <a:r>
              <a:rPr lang="en-US" dirty="0"/>
              <a:t>-e </a:t>
            </a:r>
            <a:r>
              <a:rPr lang="en-US" dirty="0" err="1"/>
              <a:t>pattern_list</a:t>
            </a:r>
            <a:r>
              <a:rPr lang="en-US" dirty="0"/>
              <a:t>  : </a:t>
            </a:r>
          </a:p>
          <a:p>
            <a:pPr lvl="2"/>
            <a:r>
              <a:rPr lang="en-US" dirty="0"/>
              <a:t>It searches for a string in pattern-list.</a:t>
            </a:r>
          </a:p>
          <a:p>
            <a:pPr lvl="1"/>
            <a:r>
              <a:rPr lang="en-US" dirty="0"/>
              <a:t>-f pattern-file  :</a:t>
            </a:r>
          </a:p>
          <a:p>
            <a:pPr lvl="2"/>
            <a:r>
              <a:rPr lang="en-US" dirty="0"/>
              <a:t>It takes the list of patterns from pattern-file.</a:t>
            </a:r>
          </a:p>
          <a:p>
            <a:pPr lvl="1"/>
            <a:r>
              <a:rPr lang="en-US" dirty="0"/>
              <a:t>pattern </a:t>
            </a:r>
          </a:p>
          <a:p>
            <a:pPr lvl="2"/>
            <a:r>
              <a:rPr lang="en-US" dirty="0"/>
              <a:t>It specifies a pattern to be used during the search for input.</a:t>
            </a:r>
          </a:p>
          <a:p>
            <a:pPr lvl="2"/>
            <a:r>
              <a:rPr lang="en-US" dirty="0"/>
              <a:t>It is same as </a:t>
            </a:r>
            <a:r>
              <a:rPr lang="en-US" dirty="0" err="1"/>
              <a:t>grep</a:t>
            </a:r>
            <a:r>
              <a:rPr lang="en-US" dirty="0"/>
              <a:t> command.</a:t>
            </a:r>
          </a:p>
          <a:p>
            <a:pPr lvl="1"/>
            <a:r>
              <a:rPr lang="en-US" sz="1600" dirty="0" err="1"/>
              <a:t>E.g</a:t>
            </a:r>
            <a:r>
              <a:rPr lang="en-US" sz="1600" dirty="0"/>
              <a:t> To search employee file for all patterns stored in </a:t>
            </a:r>
            <a:r>
              <a:rPr lang="en-US" sz="1600" dirty="0" err="1"/>
              <a:t>mypattern</a:t>
            </a:r>
            <a:r>
              <a:rPr lang="en-US" sz="1600" dirty="0"/>
              <a:t> file </a:t>
            </a:r>
          </a:p>
          <a:p>
            <a:pPr lvl="1">
              <a:buFont typeface="Arial" pitchFamily="34" charset="0"/>
              <a:buNone/>
            </a:pPr>
            <a:r>
              <a:rPr lang="en-US" sz="1600" dirty="0"/>
              <a:t>   $ </a:t>
            </a:r>
            <a:r>
              <a:rPr lang="en-US" sz="1600" dirty="0" err="1"/>
              <a:t>fgrep</a:t>
            </a:r>
            <a:r>
              <a:rPr lang="en-US" sz="1600" dirty="0"/>
              <a:t> –f </a:t>
            </a:r>
            <a:r>
              <a:rPr lang="en-US" sz="1600" dirty="0" err="1"/>
              <a:t>mypattern</a:t>
            </a:r>
            <a:r>
              <a:rPr lang="en-US" sz="1600" dirty="0"/>
              <a:t> employee.lst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9"/>
          <p:cNvSpPr>
            <a:spLocks noGrp="1"/>
          </p:cNvSpPr>
          <p:nvPr>
            <p:ph type="title"/>
          </p:nvPr>
        </p:nvSpPr>
        <p:spPr/>
        <p:txBody>
          <a:bodyPr/>
          <a:lstStyle/>
          <a:p>
            <a:r>
              <a:rPr lang="en-US" dirty="0" smtClean="0"/>
              <a:t>Lesson </a:t>
            </a:r>
            <a:r>
              <a:rPr lang="en-US" dirty="0"/>
              <a:t>Objectives</a:t>
            </a:r>
          </a:p>
        </p:txBody>
      </p:sp>
      <p:sp>
        <p:nvSpPr>
          <p:cNvPr id="4106" name="Rectangle 10"/>
          <p:cNvSpPr>
            <a:spLocks noGrp="1"/>
          </p:cNvSpPr>
          <p:nvPr>
            <p:ph type="body" idx="1"/>
          </p:nvPr>
        </p:nvSpPr>
        <p:spPr/>
        <p:txBody>
          <a:bodyPr/>
          <a:lstStyle/>
          <a:p>
            <a:r>
              <a:rPr lang="en-US"/>
              <a:t>In this lesson, you will learn:</a:t>
            </a:r>
          </a:p>
          <a:p>
            <a:pPr lvl="1"/>
            <a:r>
              <a:rPr lang="en-US"/>
              <a:t>Filter commands in UNIX: </a:t>
            </a:r>
          </a:p>
          <a:p>
            <a:pPr lvl="2"/>
            <a:r>
              <a:rPr lang="en-US"/>
              <a:t>Simple Filters</a:t>
            </a:r>
          </a:p>
          <a:p>
            <a:pPr lvl="2"/>
            <a:r>
              <a:rPr lang="en-US"/>
              <a:t>Advance Filters </a:t>
            </a:r>
          </a:p>
        </p:txBody>
      </p:sp>
      <p:grpSp>
        <p:nvGrpSpPr>
          <p:cNvPr id="2" name="Group 11"/>
          <p:cNvGrpSpPr>
            <a:grpSpLocks/>
          </p:cNvGrpSpPr>
          <p:nvPr/>
        </p:nvGrpSpPr>
        <p:grpSpPr bwMode="auto">
          <a:xfrm>
            <a:off x="6934200" y="1576388"/>
            <a:ext cx="1716088" cy="1471612"/>
            <a:chOff x="4176" y="993"/>
            <a:chExt cx="1273" cy="1119"/>
          </a:xfrm>
        </p:grpSpPr>
        <p:sp>
          <p:nvSpPr>
            <p:cNvPr id="4108"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4109" name="Picture 13"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8"/>
          <p:cNvSpPr>
            <a:spLocks noGrp="1"/>
          </p:cNvSpPr>
          <p:nvPr>
            <p:ph type="title"/>
          </p:nvPr>
        </p:nvSpPr>
        <p:spPr/>
        <p:txBody>
          <a:bodyPr/>
          <a:lstStyle/>
          <a:p>
            <a:r>
              <a:rPr lang="en-US" dirty="0" err="1" smtClean="0"/>
              <a:t>egrep</a:t>
            </a:r>
            <a:r>
              <a:rPr lang="en-US" dirty="0" smtClean="0"/>
              <a:t> </a:t>
            </a:r>
            <a:r>
              <a:rPr lang="en-US" dirty="0"/>
              <a:t>Command</a:t>
            </a:r>
          </a:p>
        </p:txBody>
      </p:sp>
      <p:sp>
        <p:nvSpPr>
          <p:cNvPr id="22537" name="Rectangle 9"/>
          <p:cNvSpPr>
            <a:spLocks noGrp="1"/>
          </p:cNvSpPr>
          <p:nvPr>
            <p:ph type="body" idx="1"/>
          </p:nvPr>
        </p:nvSpPr>
        <p:spPr>
          <a:xfrm>
            <a:off x="457200" y="1335314"/>
            <a:ext cx="8229600" cy="4790850"/>
          </a:xfrm>
        </p:spPr>
        <p:txBody>
          <a:bodyPr/>
          <a:lstStyle/>
          <a:p>
            <a:r>
              <a:rPr lang="en-US" dirty="0"/>
              <a:t>The </a:t>
            </a:r>
            <a:r>
              <a:rPr lang="en-US" b="0" dirty="0" err="1"/>
              <a:t>egrep</a:t>
            </a:r>
            <a:r>
              <a:rPr lang="en-US" b="0" dirty="0"/>
              <a:t> </a:t>
            </a:r>
            <a:r>
              <a:rPr lang="en-US" dirty="0"/>
              <a:t>command works in a similar way. However, it uses extended regular expression matching. </a:t>
            </a:r>
          </a:p>
          <a:p>
            <a:pPr lvl="1"/>
            <a:r>
              <a:rPr lang="en-US" dirty="0"/>
              <a:t>Syntax:</a:t>
            </a:r>
          </a:p>
          <a:p>
            <a:pPr lvl="1"/>
            <a:endParaRPr lang="en-US" dirty="0"/>
          </a:p>
          <a:p>
            <a:pPr lvl="1"/>
            <a:endParaRPr lang="en-US" dirty="0"/>
          </a:p>
          <a:p>
            <a:pPr lvl="1"/>
            <a:r>
              <a:rPr lang="en-US" b="1" dirty="0"/>
              <a:t>Example:</a:t>
            </a:r>
            <a:r>
              <a:rPr lang="en-US" dirty="0"/>
              <a:t> To find all lines with name “</a:t>
            </a:r>
            <a:r>
              <a:rPr lang="en-US" dirty="0" err="1"/>
              <a:t>aggrawal</a:t>
            </a:r>
            <a:r>
              <a:rPr lang="en-US" dirty="0"/>
              <a:t>” even though it is spelled differently:</a:t>
            </a:r>
          </a:p>
        </p:txBody>
      </p:sp>
      <p:sp>
        <p:nvSpPr>
          <p:cNvPr id="22538" name="AutoShape 10"/>
          <p:cNvSpPr>
            <a:spLocks noChangeArrowheads="1"/>
          </p:cNvSpPr>
          <p:nvPr/>
        </p:nvSpPr>
        <p:spPr bwMode="auto">
          <a:xfrm>
            <a:off x="762000" y="22860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err="1">
                <a:latin typeface="Candara"/>
                <a:cs typeface="Arial" pitchFamily="34" charset="0"/>
              </a:rPr>
              <a:t>egrep</a:t>
            </a:r>
            <a:r>
              <a:rPr lang="en-US" dirty="0">
                <a:latin typeface="Candara"/>
                <a:cs typeface="Arial" pitchFamily="34" charset="0"/>
              </a:rPr>
              <a:t> [ -e </a:t>
            </a:r>
            <a:r>
              <a:rPr lang="en-US" dirty="0" err="1">
                <a:latin typeface="Candara"/>
                <a:cs typeface="Arial" pitchFamily="34" charset="0"/>
              </a:rPr>
              <a:t>pattern_list</a:t>
            </a:r>
            <a:r>
              <a:rPr lang="en-US" dirty="0">
                <a:latin typeface="Candara"/>
                <a:cs typeface="Arial" pitchFamily="34" charset="0"/>
              </a:rPr>
              <a:t> ] [-f file ] [ strings ] [ file]</a:t>
            </a:r>
          </a:p>
        </p:txBody>
      </p:sp>
      <p:sp>
        <p:nvSpPr>
          <p:cNvPr id="22539" name="AutoShape 11"/>
          <p:cNvSpPr>
            <a:spLocks noChangeArrowheads="1"/>
          </p:cNvSpPr>
          <p:nvPr/>
        </p:nvSpPr>
        <p:spPr bwMode="auto">
          <a:xfrm>
            <a:off x="762000" y="3505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a:t>
            </a:r>
            <a:r>
              <a:rPr lang="en-US" dirty="0" err="1">
                <a:latin typeface="Candara"/>
                <a:cs typeface="Arial" pitchFamily="34" charset="0"/>
              </a:rPr>
              <a:t>egrep</a:t>
            </a:r>
            <a:r>
              <a:rPr lang="en-US" dirty="0">
                <a:latin typeface="Candara"/>
                <a:cs typeface="Arial" pitchFamily="34" charset="0"/>
              </a:rPr>
              <a:t> '[</a:t>
            </a:r>
            <a:r>
              <a:rPr lang="en-US" dirty="0" err="1">
                <a:latin typeface="Candara"/>
                <a:cs typeface="Arial" pitchFamily="34" charset="0"/>
              </a:rPr>
              <a:t>aA</a:t>
            </a:r>
            <a:r>
              <a:rPr lang="en-US" dirty="0">
                <a:latin typeface="Candara"/>
                <a:cs typeface="Arial" pitchFamily="34" charset="0"/>
              </a:rPr>
              <a:t>]</a:t>
            </a:r>
            <a:r>
              <a:rPr lang="en-US" dirty="0" err="1">
                <a:latin typeface="Candara"/>
                <a:cs typeface="Arial" pitchFamily="34" charset="0"/>
              </a:rPr>
              <a:t>gg</a:t>
            </a:r>
            <a:r>
              <a:rPr lang="en-US" dirty="0">
                <a:latin typeface="Candara"/>
                <a:cs typeface="Arial" pitchFamily="34" charset="0"/>
              </a:rPr>
              <a:t>?[</a:t>
            </a:r>
            <a:r>
              <a:rPr lang="en-US" dirty="0" err="1">
                <a:latin typeface="Candara"/>
                <a:cs typeface="Arial" pitchFamily="34" charset="0"/>
              </a:rPr>
              <a:t>ar</a:t>
            </a:r>
            <a:r>
              <a:rPr lang="en-US" dirty="0">
                <a:latin typeface="Candara"/>
                <a:cs typeface="Arial" pitchFamily="34" charset="0"/>
              </a:rPr>
              <a:t>]+</a:t>
            </a:r>
            <a:r>
              <a:rPr lang="en-US" dirty="0" err="1">
                <a:latin typeface="Candara"/>
                <a:cs typeface="Arial" pitchFamily="34" charset="0"/>
              </a:rPr>
              <a:t>wal</a:t>
            </a:r>
            <a:r>
              <a:rPr lang="en-US" dirty="0">
                <a:latin typeface="Candara"/>
                <a:cs typeface="Arial" pitchFamily="34" charset="0"/>
              </a:rPr>
              <a:t>' stud.lst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p:cNvSpPr>
          <p:nvPr>
            <p:ph type="title"/>
          </p:nvPr>
        </p:nvSpPr>
        <p:spPr/>
        <p:txBody>
          <a:bodyPr/>
          <a:lstStyle/>
          <a:p>
            <a:r>
              <a:rPr lang="en-US" dirty="0" smtClean="0"/>
              <a:t>Summary</a:t>
            </a:r>
            <a:endParaRPr lang="en-US" dirty="0"/>
          </a:p>
        </p:txBody>
      </p:sp>
      <p:sp>
        <p:nvSpPr>
          <p:cNvPr id="23562" name="Rectangle 10"/>
          <p:cNvSpPr>
            <a:spLocks noGrp="1"/>
          </p:cNvSpPr>
          <p:nvPr>
            <p:ph type="body" idx="1"/>
          </p:nvPr>
        </p:nvSpPr>
        <p:spPr>
          <a:xfrm>
            <a:off x="301625" y="1214438"/>
            <a:ext cx="6170613" cy="4525962"/>
          </a:xfrm>
          <a:noFill/>
        </p:spPr>
        <p:txBody>
          <a:bodyPr/>
          <a:lstStyle/>
          <a:p>
            <a:r>
              <a:rPr lang="en-US" dirty="0"/>
              <a:t>In this lesson, you have learnt:</a:t>
            </a:r>
          </a:p>
          <a:p>
            <a:pPr lvl="1"/>
            <a:r>
              <a:rPr lang="en-US" dirty="0"/>
              <a:t>The head and tail filter commands filter the file horizontally.</a:t>
            </a:r>
          </a:p>
          <a:p>
            <a:pPr lvl="1"/>
            <a:r>
              <a:rPr lang="en-US" dirty="0"/>
              <a:t>The cut and paste commands filter the file vertically.</a:t>
            </a:r>
          </a:p>
          <a:p>
            <a:pPr lvl="1"/>
            <a:r>
              <a:rPr lang="en-US" dirty="0"/>
              <a:t>-m option of sort command is used to merge two sorted files.</a:t>
            </a:r>
          </a:p>
          <a:p>
            <a:pPr lvl="1"/>
            <a:r>
              <a:rPr lang="en-US" dirty="0"/>
              <a:t>The tee command helps us to send o/p to standard o/p as well as to file.</a:t>
            </a:r>
          </a:p>
          <a:p>
            <a:pPr lvl="1"/>
            <a:r>
              <a:rPr lang="en-US" dirty="0" err="1"/>
              <a:t>grep</a:t>
            </a:r>
            <a:r>
              <a:rPr lang="en-US" dirty="0"/>
              <a:t>, </a:t>
            </a:r>
            <a:r>
              <a:rPr lang="en-US" dirty="0" err="1"/>
              <a:t>fgrep</a:t>
            </a:r>
            <a:r>
              <a:rPr lang="en-US" dirty="0"/>
              <a:t>, and </a:t>
            </a:r>
            <a:r>
              <a:rPr lang="en-US" dirty="0" err="1"/>
              <a:t>egrep</a:t>
            </a:r>
            <a:r>
              <a:rPr lang="en-US" dirty="0"/>
              <a:t> commands use to search files for some pattern. </a:t>
            </a:r>
          </a:p>
        </p:txBody>
      </p:sp>
      <p:grpSp>
        <p:nvGrpSpPr>
          <p:cNvPr id="2" name="Group 11"/>
          <p:cNvGrpSpPr>
            <a:grpSpLocks/>
          </p:cNvGrpSpPr>
          <p:nvPr/>
        </p:nvGrpSpPr>
        <p:grpSpPr bwMode="auto">
          <a:xfrm>
            <a:off x="6934200" y="1576388"/>
            <a:ext cx="1716088" cy="1547812"/>
            <a:chOff x="4176" y="993"/>
            <a:chExt cx="1273" cy="1119"/>
          </a:xfrm>
        </p:grpSpPr>
        <p:sp>
          <p:nvSpPr>
            <p:cNvPr id="23564"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23565" name="Picture 13"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9"/>
          <p:cNvSpPr>
            <a:spLocks noGrp="1"/>
          </p:cNvSpPr>
          <p:nvPr>
            <p:ph type="title"/>
          </p:nvPr>
        </p:nvSpPr>
        <p:spPr/>
        <p:txBody>
          <a:bodyPr/>
          <a:lstStyle/>
          <a:p>
            <a:r>
              <a:rPr lang="en-US" dirty="0" smtClean="0"/>
              <a:t>Review </a:t>
            </a:r>
            <a:r>
              <a:rPr lang="en-US" dirty="0"/>
              <a:t>Questions</a:t>
            </a:r>
          </a:p>
        </p:txBody>
      </p:sp>
      <p:sp>
        <p:nvSpPr>
          <p:cNvPr id="24586" name="Rectangle 10"/>
          <p:cNvSpPr>
            <a:spLocks noGrp="1"/>
          </p:cNvSpPr>
          <p:nvPr>
            <p:ph type="body" idx="1"/>
          </p:nvPr>
        </p:nvSpPr>
        <p:spPr>
          <a:xfrm>
            <a:off x="301625" y="1291770"/>
            <a:ext cx="6170613" cy="4448629"/>
          </a:xfrm>
          <a:noFill/>
        </p:spPr>
        <p:txBody>
          <a:bodyPr/>
          <a:lstStyle/>
          <a:p>
            <a:r>
              <a:rPr lang="en-US" dirty="0"/>
              <a:t>Question 1: ___ command to display directory listing on screen as well as store it in dirlist.lst.</a:t>
            </a:r>
          </a:p>
          <a:p>
            <a:r>
              <a:rPr lang="en-US" dirty="0"/>
              <a:t>Question 2: ___ filter commands filter file vertically?</a:t>
            </a:r>
          </a:p>
          <a:p>
            <a:r>
              <a:rPr lang="en-US" dirty="0"/>
              <a:t>Question 3: ___ filter commands filter file horizontally?</a:t>
            </a:r>
          </a:p>
          <a:p>
            <a:endParaRPr lang="en-US" dirty="0"/>
          </a:p>
        </p:txBody>
      </p:sp>
      <p:grpSp>
        <p:nvGrpSpPr>
          <p:cNvPr id="2" name="Group 11"/>
          <p:cNvGrpSpPr>
            <a:grpSpLocks/>
          </p:cNvGrpSpPr>
          <p:nvPr/>
        </p:nvGrpSpPr>
        <p:grpSpPr bwMode="auto">
          <a:xfrm>
            <a:off x="6781800" y="1576388"/>
            <a:ext cx="1868488" cy="1471612"/>
            <a:chOff x="4176" y="993"/>
            <a:chExt cx="1273" cy="1119"/>
          </a:xfrm>
        </p:grpSpPr>
        <p:sp>
          <p:nvSpPr>
            <p:cNvPr id="24588"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24589" name="Picture 13"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8"/>
          <p:cNvSpPr>
            <a:spLocks noGrp="1"/>
          </p:cNvSpPr>
          <p:nvPr>
            <p:ph type="title"/>
          </p:nvPr>
        </p:nvSpPr>
        <p:spPr/>
        <p:txBody>
          <a:bodyPr/>
          <a:lstStyle/>
          <a:p>
            <a:r>
              <a:rPr lang="en-US" sz="1200" dirty="0"/>
              <a:t>3.1: Simple Filters</a:t>
            </a:r>
            <a:r>
              <a:rPr lang="en-US" sz="1000" b="0" dirty="0"/>
              <a:t> </a:t>
            </a:r>
            <a:br>
              <a:rPr lang="en-US" sz="1000" b="0" dirty="0"/>
            </a:br>
            <a:r>
              <a:rPr lang="en-US" dirty="0"/>
              <a:t>What is a Filter?</a:t>
            </a:r>
          </a:p>
        </p:txBody>
      </p:sp>
      <p:sp>
        <p:nvSpPr>
          <p:cNvPr id="5129" name="Rectangle 9"/>
          <p:cNvSpPr>
            <a:spLocks noGrp="1"/>
          </p:cNvSpPr>
          <p:nvPr>
            <p:ph type="body" idx="1"/>
          </p:nvPr>
        </p:nvSpPr>
        <p:spPr/>
        <p:txBody>
          <a:bodyPr/>
          <a:lstStyle/>
          <a:p>
            <a:r>
              <a:rPr lang="en-US"/>
              <a:t>Filters are central tools of the UNIX tool kit. </a:t>
            </a:r>
          </a:p>
          <a:p>
            <a:r>
              <a:rPr lang="en-US"/>
              <a:t>Commands work as follows:</a:t>
            </a:r>
          </a:p>
          <a:p>
            <a:pPr lvl="1"/>
            <a:r>
              <a:rPr lang="en-US"/>
              <a:t>Accept some data as input.</a:t>
            </a:r>
          </a:p>
          <a:p>
            <a:pPr lvl="1"/>
            <a:r>
              <a:rPr lang="en-US"/>
              <a:t>Perform some manipulation on the inputted data. </a:t>
            </a:r>
          </a:p>
          <a:p>
            <a:pPr lvl="1"/>
            <a:r>
              <a:rPr lang="en-US"/>
              <a:t>Produce some output. </a:t>
            </a:r>
          </a:p>
          <a:p>
            <a:r>
              <a:rPr lang="en-US"/>
              <a:t>Most of them work on set of records, with each field of a record delimited by a suitable delimiter. </a:t>
            </a:r>
          </a:p>
          <a:p>
            <a:r>
              <a:rPr lang="en-US"/>
              <a:t>When used in combination, they can perform complex tasks too.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10"/>
          <p:cNvSpPr>
            <a:spLocks noGrp="1"/>
          </p:cNvSpPr>
          <p:nvPr>
            <p:ph type="title"/>
          </p:nvPr>
        </p:nvSpPr>
        <p:spPr/>
        <p:txBody>
          <a:bodyPr/>
          <a:lstStyle/>
          <a:p>
            <a:r>
              <a:rPr lang="en-US" dirty="0" smtClean="0"/>
              <a:t>head </a:t>
            </a:r>
            <a:r>
              <a:rPr lang="en-US" dirty="0"/>
              <a:t>Command</a:t>
            </a:r>
          </a:p>
        </p:txBody>
      </p:sp>
      <p:sp>
        <p:nvSpPr>
          <p:cNvPr id="6155" name="Rectangle 11"/>
          <p:cNvSpPr>
            <a:spLocks noGrp="1"/>
          </p:cNvSpPr>
          <p:nvPr>
            <p:ph type="body" idx="1"/>
          </p:nvPr>
        </p:nvSpPr>
        <p:spPr>
          <a:xfrm>
            <a:off x="457200" y="1074058"/>
            <a:ext cx="8229600" cy="5052106"/>
          </a:xfrm>
        </p:spPr>
        <p:txBody>
          <a:bodyPr/>
          <a:lstStyle/>
          <a:p>
            <a:r>
              <a:rPr lang="en-US" dirty="0"/>
              <a:t>The </a:t>
            </a:r>
            <a:r>
              <a:rPr lang="en-US" b="0" dirty="0"/>
              <a:t>head </a:t>
            </a:r>
            <a:r>
              <a:rPr lang="en-US" dirty="0"/>
              <a:t>command, by default, will display the first 10 lines of a file.</a:t>
            </a:r>
          </a:p>
          <a:p>
            <a:pPr lvl="1"/>
            <a:r>
              <a:rPr lang="en-US" b="1" dirty="0"/>
              <a:t>Example 1: </a:t>
            </a:r>
            <a:r>
              <a:rPr lang="en-US" dirty="0"/>
              <a:t>To display fist 10 lines from file employee:</a:t>
            </a:r>
          </a:p>
          <a:p>
            <a:pPr lvl="2"/>
            <a:endParaRPr lang="en-US" dirty="0"/>
          </a:p>
          <a:p>
            <a:pPr lvl="2"/>
            <a:endParaRPr lang="en-US" dirty="0"/>
          </a:p>
          <a:p>
            <a:pPr lvl="2"/>
            <a:endParaRPr lang="en-US" dirty="0"/>
          </a:p>
          <a:p>
            <a:pPr lvl="1"/>
            <a:r>
              <a:rPr lang="en-US" b="1" dirty="0"/>
              <a:t>Example 2: </a:t>
            </a:r>
            <a:r>
              <a:rPr lang="en-US" dirty="0"/>
              <a:t>To display first 5 lines from file employee:</a:t>
            </a:r>
          </a:p>
          <a:p>
            <a:pPr lvl="2">
              <a:buFont typeface="Arial" pitchFamily="34" charset="0"/>
              <a:buNone/>
            </a:pPr>
            <a:endParaRPr lang="en-US" dirty="0"/>
          </a:p>
          <a:p>
            <a:pPr lvl="2">
              <a:buFont typeface="Arial" pitchFamily="34" charset="0"/>
              <a:buNone/>
            </a:pPr>
            <a:endParaRPr lang="en-US" dirty="0"/>
          </a:p>
          <a:p>
            <a:pPr lvl="2"/>
            <a:endParaRPr lang="en-US" dirty="0"/>
          </a:p>
          <a:p>
            <a:r>
              <a:rPr lang="en-US" dirty="0"/>
              <a:t>Single command can be used to display lines from more than one file.</a:t>
            </a:r>
          </a:p>
        </p:txBody>
      </p:sp>
      <p:sp>
        <p:nvSpPr>
          <p:cNvPr id="6156" name="AutoShape 12"/>
          <p:cNvSpPr>
            <a:spLocks noChangeArrowheads="1"/>
          </p:cNvSpPr>
          <p:nvPr/>
        </p:nvSpPr>
        <p:spPr bwMode="auto">
          <a:xfrm>
            <a:off x="674915" y="184331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$head employee</a:t>
            </a:r>
          </a:p>
        </p:txBody>
      </p:sp>
      <p:sp>
        <p:nvSpPr>
          <p:cNvPr id="6157" name="AutoShape 13"/>
          <p:cNvSpPr>
            <a:spLocks noChangeArrowheads="1"/>
          </p:cNvSpPr>
          <p:nvPr/>
        </p:nvSpPr>
        <p:spPr bwMode="auto">
          <a:xfrm>
            <a:off x="660400" y="283028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dirty="0">
                <a:latin typeface="Candara"/>
              </a:rPr>
              <a:t>$head –5 employee</a:t>
            </a:r>
          </a:p>
        </p:txBody>
      </p:sp>
      <p:sp>
        <p:nvSpPr>
          <p:cNvPr id="6158" name="AutoShape 14"/>
          <p:cNvSpPr>
            <a:spLocks noChangeArrowheads="1"/>
          </p:cNvSpPr>
          <p:nvPr/>
        </p:nvSpPr>
        <p:spPr bwMode="auto">
          <a:xfrm>
            <a:off x="703943" y="3766461"/>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dirty="0">
                <a:latin typeface="Candara"/>
              </a:rPr>
              <a:t>$ head -1 </a:t>
            </a:r>
            <a:r>
              <a:rPr lang="en-US" sz="2000" dirty="0" err="1">
                <a:latin typeface="Candara"/>
              </a:rPr>
              <a:t>PuneEmp</a:t>
            </a:r>
            <a:r>
              <a:rPr lang="en-US" sz="2000" dirty="0">
                <a:latin typeface="Candara"/>
              </a:rPr>
              <a:t> </a:t>
            </a:r>
            <a:r>
              <a:rPr lang="en-US" sz="2000" dirty="0" err="1">
                <a:latin typeface="Candara"/>
              </a:rPr>
              <a:t>PKPEmp</a:t>
            </a:r>
            <a:endParaRPr lang="en-US" sz="2000" dirty="0">
              <a:latin typeface="Candar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p:cNvSpPr>
          <p:nvPr>
            <p:ph type="title"/>
          </p:nvPr>
        </p:nvSpPr>
        <p:spPr/>
        <p:txBody>
          <a:bodyPr/>
          <a:lstStyle/>
          <a:p>
            <a:r>
              <a:rPr lang="en-US" dirty="0" smtClean="0"/>
              <a:t>tail </a:t>
            </a:r>
            <a:r>
              <a:rPr lang="en-US" dirty="0"/>
              <a:t>Command</a:t>
            </a:r>
          </a:p>
        </p:txBody>
      </p:sp>
      <p:sp>
        <p:nvSpPr>
          <p:cNvPr id="7177" name="Rectangle 9"/>
          <p:cNvSpPr>
            <a:spLocks noGrp="1"/>
          </p:cNvSpPr>
          <p:nvPr>
            <p:ph type="body" idx="1"/>
          </p:nvPr>
        </p:nvSpPr>
        <p:spPr>
          <a:xfrm>
            <a:off x="301625" y="1103086"/>
            <a:ext cx="8458200" cy="4759552"/>
          </a:xfrm>
          <a:noFill/>
        </p:spPr>
        <p:txBody>
          <a:bodyPr/>
          <a:lstStyle/>
          <a:p>
            <a:r>
              <a:rPr lang="en-US" dirty="0"/>
              <a:t>The </a:t>
            </a:r>
            <a:r>
              <a:rPr lang="en-US" b="0" dirty="0"/>
              <a:t>tail </a:t>
            </a:r>
            <a:r>
              <a:rPr lang="en-US" dirty="0"/>
              <a:t>command is useful to display last few lines or characters of the file.</a:t>
            </a:r>
          </a:p>
          <a:p>
            <a:pPr lvl="1"/>
            <a:r>
              <a:rPr lang="en-US" b="1" dirty="0"/>
              <a:t>Example 1: </a:t>
            </a:r>
            <a:r>
              <a:rPr lang="en-US" dirty="0"/>
              <a:t>To display last ten lines from employee</a:t>
            </a:r>
            <a:r>
              <a:rPr lang="en-US" dirty="0" smtClean="0"/>
              <a:t>:</a:t>
            </a:r>
          </a:p>
          <a:p>
            <a:pPr lvl="1"/>
            <a:endParaRPr lang="en-US" dirty="0"/>
          </a:p>
          <a:p>
            <a:pPr lvl="2"/>
            <a:endParaRPr lang="en-US" dirty="0"/>
          </a:p>
          <a:p>
            <a:pPr lvl="2"/>
            <a:endParaRPr lang="en-US" dirty="0"/>
          </a:p>
          <a:p>
            <a:pPr lvl="1"/>
            <a:r>
              <a:rPr lang="en-US" b="1" dirty="0"/>
              <a:t>Example 2: </a:t>
            </a:r>
            <a:r>
              <a:rPr lang="en-US" dirty="0"/>
              <a:t>To display last seven lines</a:t>
            </a:r>
            <a:r>
              <a:rPr lang="en-US" dirty="0" smtClean="0"/>
              <a:t>:</a:t>
            </a:r>
          </a:p>
          <a:p>
            <a:pPr lvl="1"/>
            <a:endParaRPr lang="en-US" dirty="0" smtClean="0"/>
          </a:p>
          <a:p>
            <a:pPr lvl="2"/>
            <a:endParaRPr lang="en-US" dirty="0"/>
          </a:p>
          <a:p>
            <a:pPr lvl="2"/>
            <a:endParaRPr lang="en-US" dirty="0"/>
          </a:p>
          <a:p>
            <a:pPr lvl="1"/>
            <a:r>
              <a:rPr lang="en-US" b="1" dirty="0"/>
              <a:t>Example 3: </a:t>
            </a:r>
            <a:r>
              <a:rPr lang="en-US" dirty="0"/>
              <a:t>To display lines from the 10</a:t>
            </a:r>
            <a:r>
              <a:rPr lang="en-US" baseline="30000" dirty="0"/>
              <a:t>th</a:t>
            </a:r>
            <a:r>
              <a:rPr lang="en-US" dirty="0"/>
              <a:t> line till end of the file</a:t>
            </a:r>
            <a:r>
              <a:rPr lang="en-US" dirty="0" smtClean="0"/>
              <a:t>:</a:t>
            </a:r>
          </a:p>
          <a:p>
            <a:pPr lvl="1"/>
            <a:endParaRPr lang="en-US" dirty="0"/>
          </a:p>
          <a:p>
            <a:pPr lvl="2"/>
            <a:endParaRPr lang="en-US" dirty="0"/>
          </a:p>
          <a:p>
            <a:pPr lvl="2"/>
            <a:endParaRPr lang="en-US" dirty="0"/>
          </a:p>
          <a:p>
            <a:pPr lvl="1"/>
            <a:r>
              <a:rPr lang="en-US" b="1" dirty="0"/>
              <a:t>Example 4: </a:t>
            </a:r>
            <a:r>
              <a:rPr lang="en-US" dirty="0"/>
              <a:t>To display last 5 characters of the file:</a:t>
            </a:r>
          </a:p>
        </p:txBody>
      </p:sp>
      <p:sp>
        <p:nvSpPr>
          <p:cNvPr id="7178" name="AutoShape 10"/>
          <p:cNvSpPr>
            <a:spLocks noChangeArrowheads="1"/>
          </p:cNvSpPr>
          <p:nvPr/>
        </p:nvSpPr>
        <p:spPr bwMode="auto">
          <a:xfrm>
            <a:off x="689429" y="1821543"/>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employee</a:t>
            </a:r>
          </a:p>
        </p:txBody>
      </p:sp>
      <p:sp>
        <p:nvSpPr>
          <p:cNvPr id="7179" name="AutoShape 11"/>
          <p:cNvSpPr>
            <a:spLocks noChangeArrowheads="1"/>
          </p:cNvSpPr>
          <p:nvPr/>
        </p:nvSpPr>
        <p:spPr bwMode="auto">
          <a:xfrm>
            <a:off x="718457" y="2939143"/>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–7 employee</a:t>
            </a:r>
          </a:p>
        </p:txBody>
      </p:sp>
      <p:sp>
        <p:nvSpPr>
          <p:cNvPr id="7180" name="AutoShape 12"/>
          <p:cNvSpPr>
            <a:spLocks noChangeArrowheads="1"/>
          </p:cNvSpPr>
          <p:nvPr/>
        </p:nvSpPr>
        <p:spPr bwMode="auto">
          <a:xfrm>
            <a:off x="747485" y="385354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+10 employee</a:t>
            </a:r>
          </a:p>
        </p:txBody>
      </p:sp>
      <p:sp>
        <p:nvSpPr>
          <p:cNvPr id="7181" name="AutoShape 13"/>
          <p:cNvSpPr>
            <a:spLocks noChangeArrowheads="1"/>
          </p:cNvSpPr>
          <p:nvPr/>
        </p:nvSpPr>
        <p:spPr bwMode="auto">
          <a:xfrm>
            <a:off x="762000" y="5029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-5c employee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8"/>
          <p:cNvSpPr>
            <a:spLocks noGrp="1"/>
          </p:cNvSpPr>
          <p:nvPr>
            <p:ph type="title"/>
          </p:nvPr>
        </p:nvSpPr>
        <p:spPr/>
        <p:txBody>
          <a:bodyPr/>
          <a:lstStyle/>
          <a:p>
            <a:r>
              <a:rPr lang="en-US" dirty="0" smtClean="0"/>
              <a:t>cut </a:t>
            </a:r>
            <a:r>
              <a:rPr lang="en-US" dirty="0"/>
              <a:t>Command</a:t>
            </a:r>
          </a:p>
        </p:txBody>
      </p:sp>
      <p:sp>
        <p:nvSpPr>
          <p:cNvPr id="8201" name="Rectangle 9"/>
          <p:cNvSpPr>
            <a:spLocks noGrp="1"/>
          </p:cNvSpPr>
          <p:nvPr>
            <p:ph type="body" idx="1"/>
          </p:nvPr>
        </p:nvSpPr>
        <p:spPr>
          <a:xfrm>
            <a:off x="457200" y="1204686"/>
            <a:ext cx="8229600" cy="4921477"/>
          </a:xfrm>
        </p:spPr>
        <p:txBody>
          <a:bodyPr/>
          <a:lstStyle/>
          <a:p>
            <a:r>
              <a:rPr lang="en-US" dirty="0"/>
              <a:t>The </a:t>
            </a:r>
            <a:r>
              <a:rPr lang="en-US" b="0" dirty="0"/>
              <a:t>cut</a:t>
            </a:r>
            <a:r>
              <a:rPr lang="en-US" dirty="0"/>
              <a:t> command retrieves selected fields from a file</a:t>
            </a:r>
            <a:r>
              <a:rPr lang="en-US" dirty="0" smtClean="0"/>
              <a:t>.</a:t>
            </a:r>
          </a:p>
          <a:p>
            <a:endParaRPr lang="en-US" dirty="0"/>
          </a:p>
          <a:p>
            <a:pPr lvl="1"/>
            <a:endParaRPr lang="en-US" dirty="0"/>
          </a:p>
          <a:p>
            <a:pPr lvl="1"/>
            <a:endParaRPr lang="en-US" dirty="0"/>
          </a:p>
          <a:p>
            <a:pPr lvl="1"/>
            <a:r>
              <a:rPr lang="en-US" dirty="0"/>
              <a:t>Options :</a:t>
            </a:r>
          </a:p>
          <a:p>
            <a:pPr lvl="2"/>
            <a:r>
              <a:rPr lang="en-US" dirty="0"/>
              <a:t>-c : selects columns specified by list</a:t>
            </a:r>
          </a:p>
          <a:p>
            <a:pPr lvl="2"/>
            <a:r>
              <a:rPr lang="en-US" dirty="0"/>
              <a:t>-f : selects fields specified by list</a:t>
            </a:r>
          </a:p>
          <a:p>
            <a:pPr lvl="2"/>
            <a:r>
              <a:rPr lang="en-US" dirty="0"/>
              <a:t>-d : field delimiter (default is tab)</a:t>
            </a:r>
          </a:p>
        </p:txBody>
      </p:sp>
      <p:sp>
        <p:nvSpPr>
          <p:cNvPr id="8202" name="AutoShape 10"/>
          <p:cNvSpPr>
            <a:spLocks noChangeArrowheads="1"/>
          </p:cNvSpPr>
          <p:nvPr/>
        </p:nvSpPr>
        <p:spPr bwMode="auto">
          <a:xfrm>
            <a:off x="762000" y="1676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cut [options] &lt;filename&gt;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Grp="1"/>
          </p:cNvSpPr>
          <p:nvPr>
            <p:ph type="title"/>
          </p:nvPr>
        </p:nvSpPr>
        <p:spPr/>
        <p:txBody>
          <a:bodyPr/>
          <a:lstStyle/>
          <a:p>
            <a:r>
              <a:rPr lang="en-US" dirty="0" smtClean="0"/>
              <a:t>cut </a:t>
            </a:r>
            <a:r>
              <a:rPr lang="en-US" dirty="0"/>
              <a:t>Command</a:t>
            </a:r>
          </a:p>
        </p:txBody>
      </p:sp>
      <p:sp>
        <p:nvSpPr>
          <p:cNvPr id="10249" name="Rectangle 9"/>
          <p:cNvSpPr>
            <a:spLocks noGrp="1"/>
          </p:cNvSpPr>
          <p:nvPr>
            <p:ph type="body" idx="1"/>
          </p:nvPr>
        </p:nvSpPr>
        <p:spPr>
          <a:xfrm>
            <a:off x="457200" y="1161144"/>
            <a:ext cx="8229600" cy="4965020"/>
          </a:xfrm>
        </p:spPr>
        <p:txBody>
          <a:bodyPr/>
          <a:lstStyle/>
          <a:p>
            <a:pPr lvl="1"/>
            <a:r>
              <a:rPr lang="en-US" b="1" dirty="0"/>
              <a:t>Example 1: </a:t>
            </a:r>
            <a:r>
              <a:rPr lang="en-US" dirty="0"/>
              <a:t>To display 2</a:t>
            </a:r>
            <a:r>
              <a:rPr lang="en-US" baseline="30000" dirty="0"/>
              <a:t>nd</a:t>
            </a:r>
            <a:r>
              <a:rPr lang="en-US" dirty="0"/>
              <a:t> and 3</a:t>
            </a:r>
            <a:r>
              <a:rPr lang="en-US" baseline="30000" dirty="0"/>
              <a:t>rd</a:t>
            </a:r>
            <a:r>
              <a:rPr lang="en-US" dirty="0"/>
              <a:t> field from file bookDetails.lst</a:t>
            </a:r>
            <a:r>
              <a:rPr lang="en-US" dirty="0" smtClean="0"/>
              <a:t>:</a:t>
            </a:r>
          </a:p>
          <a:p>
            <a:pPr lvl="1"/>
            <a:endParaRPr lang="en-US" dirty="0"/>
          </a:p>
          <a:p>
            <a:pPr lvl="1"/>
            <a:endParaRPr lang="en-US" dirty="0"/>
          </a:p>
          <a:p>
            <a:endParaRPr lang="en-US" dirty="0"/>
          </a:p>
          <a:p>
            <a:pPr lvl="1"/>
            <a:r>
              <a:rPr lang="en-US" b="1" dirty="0"/>
              <a:t>Example 2: </a:t>
            </a:r>
            <a:r>
              <a:rPr lang="en-US" dirty="0"/>
              <a:t>To display characters from 1</a:t>
            </a:r>
            <a:r>
              <a:rPr lang="en-US" baseline="30000" dirty="0"/>
              <a:t>st</a:t>
            </a:r>
            <a:r>
              <a:rPr lang="en-US" dirty="0"/>
              <a:t> to 4</a:t>
            </a:r>
            <a:r>
              <a:rPr lang="en-US" baseline="30000" dirty="0"/>
              <a:t>th</a:t>
            </a:r>
            <a:r>
              <a:rPr lang="en-US" dirty="0"/>
              <a:t> and 31</a:t>
            </a:r>
            <a:r>
              <a:rPr lang="en-US" baseline="30000" dirty="0"/>
              <a:t>st</a:t>
            </a:r>
            <a:r>
              <a:rPr lang="en-US" dirty="0"/>
              <a:t> to 35</a:t>
            </a:r>
            <a:r>
              <a:rPr lang="en-US" baseline="30000" dirty="0"/>
              <a:t>th</a:t>
            </a:r>
            <a:r>
              <a:rPr lang="en-US" dirty="0"/>
              <a:t> from file bookDetails.lst :</a:t>
            </a:r>
          </a:p>
        </p:txBody>
      </p:sp>
      <p:sp>
        <p:nvSpPr>
          <p:cNvPr id="10250" name="AutoShape 10"/>
          <p:cNvSpPr>
            <a:spLocks noChangeArrowheads="1"/>
          </p:cNvSpPr>
          <p:nvPr/>
        </p:nvSpPr>
        <p:spPr bwMode="auto">
          <a:xfrm>
            <a:off x="762000" y="1676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cut -d"|" -f2,3 bookDetails.lst</a:t>
            </a:r>
          </a:p>
        </p:txBody>
      </p:sp>
      <p:sp>
        <p:nvSpPr>
          <p:cNvPr id="10251" name="AutoShape 11"/>
          <p:cNvSpPr>
            <a:spLocks noChangeArrowheads="1"/>
          </p:cNvSpPr>
          <p:nvPr/>
        </p:nvSpPr>
        <p:spPr bwMode="auto">
          <a:xfrm>
            <a:off x="762000" y="2971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cut -c1-4,31-35 bookDetails.lst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Rectangle 9"/>
          <p:cNvSpPr>
            <a:spLocks noGrp="1"/>
          </p:cNvSpPr>
          <p:nvPr>
            <p:ph type="title"/>
          </p:nvPr>
        </p:nvSpPr>
        <p:spPr/>
        <p:txBody>
          <a:bodyPr/>
          <a:lstStyle/>
          <a:p>
            <a:r>
              <a:rPr lang="en-US" dirty="0" smtClean="0"/>
              <a:t>paste </a:t>
            </a:r>
            <a:r>
              <a:rPr lang="en-US" dirty="0"/>
              <a:t>Command</a:t>
            </a:r>
          </a:p>
        </p:txBody>
      </p:sp>
      <p:sp>
        <p:nvSpPr>
          <p:cNvPr id="11274" name="Rectangle 10"/>
          <p:cNvSpPr>
            <a:spLocks noGrp="1"/>
          </p:cNvSpPr>
          <p:nvPr>
            <p:ph type="body" idx="1"/>
          </p:nvPr>
        </p:nvSpPr>
        <p:spPr>
          <a:xfrm>
            <a:off x="301625" y="1214438"/>
            <a:ext cx="8599488" cy="4648200"/>
          </a:xfrm>
          <a:noFill/>
        </p:spPr>
        <p:txBody>
          <a:bodyPr/>
          <a:lstStyle/>
          <a:p>
            <a:r>
              <a:rPr lang="en-US" dirty="0"/>
              <a:t>The paste command is used for horizontal merging of files.</a:t>
            </a:r>
          </a:p>
          <a:p>
            <a:pPr lvl="2"/>
            <a:endParaRPr lang="en-US" dirty="0"/>
          </a:p>
          <a:p>
            <a:pPr lvl="2"/>
            <a:endParaRPr lang="en-US" dirty="0"/>
          </a:p>
          <a:p>
            <a:pPr lvl="2"/>
            <a:endParaRPr lang="en-US" dirty="0"/>
          </a:p>
          <a:p>
            <a:pPr lvl="1"/>
            <a:r>
              <a:rPr lang="en-US" dirty="0"/>
              <a:t>Options : -d (Field delimiter) </a:t>
            </a:r>
          </a:p>
          <a:p>
            <a:pPr lvl="2"/>
            <a:endParaRPr lang="sv-SE" dirty="0"/>
          </a:p>
          <a:p>
            <a:pPr lvl="1"/>
            <a:r>
              <a:rPr lang="sv-SE" b="1" dirty="0"/>
              <a:t>Example 1: </a:t>
            </a:r>
            <a:r>
              <a:rPr lang="sv-SE" dirty="0"/>
              <a:t>To paste enum.lst and ename.lst files</a:t>
            </a:r>
            <a:r>
              <a:rPr lang="sv-SE" dirty="0" smtClean="0"/>
              <a:t>:</a:t>
            </a:r>
          </a:p>
          <a:p>
            <a:pPr lvl="1"/>
            <a:endParaRPr lang="sv-SE" dirty="0" smtClean="0"/>
          </a:p>
          <a:p>
            <a:pPr lvl="1"/>
            <a:endParaRPr lang="sv-SE" dirty="0"/>
          </a:p>
          <a:p>
            <a:pPr lvl="2"/>
            <a:endParaRPr lang="sv-SE" dirty="0"/>
          </a:p>
          <a:p>
            <a:pPr lvl="2"/>
            <a:endParaRPr lang="sv-SE" dirty="0"/>
          </a:p>
          <a:p>
            <a:pPr lvl="1"/>
            <a:r>
              <a:rPr lang="sv-SE" b="1" dirty="0"/>
              <a:t>Example 2: </a:t>
            </a:r>
            <a:r>
              <a:rPr lang="sv-SE" dirty="0"/>
              <a:t>To paste enum.lst and ename.lst files with </a:t>
            </a:r>
            <a:r>
              <a:rPr lang="en-US" dirty="0"/>
              <a:t>‘</a:t>
            </a:r>
            <a:r>
              <a:rPr lang="sv-SE" dirty="0"/>
              <a:t>|’ character as delimiter:</a:t>
            </a:r>
            <a:endParaRPr lang="en-US" dirty="0"/>
          </a:p>
        </p:txBody>
      </p:sp>
      <p:sp>
        <p:nvSpPr>
          <p:cNvPr id="11270" name="AutoShape 6"/>
          <p:cNvSpPr>
            <a:spLocks noChangeArrowheads="1"/>
          </p:cNvSpPr>
          <p:nvPr/>
        </p:nvSpPr>
        <p:spPr bwMode="auto">
          <a:xfrm>
            <a:off x="762000" y="1752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$paste &lt;file1&gt;&lt;file2&gt;&lt;Enter&gt;</a:t>
            </a:r>
          </a:p>
        </p:txBody>
      </p:sp>
      <p:sp>
        <p:nvSpPr>
          <p:cNvPr id="11271" name="AutoShape 7"/>
          <p:cNvSpPr>
            <a:spLocks noChangeArrowheads="1"/>
          </p:cNvSpPr>
          <p:nvPr/>
        </p:nvSpPr>
        <p:spPr bwMode="auto">
          <a:xfrm>
            <a:off x="762000" y="3505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 paste enum.lst ename.lst</a:t>
            </a:r>
          </a:p>
        </p:txBody>
      </p:sp>
      <p:sp>
        <p:nvSpPr>
          <p:cNvPr id="11272" name="AutoShape 8"/>
          <p:cNvSpPr>
            <a:spLocks noChangeArrowheads="1"/>
          </p:cNvSpPr>
          <p:nvPr/>
        </p:nvSpPr>
        <p:spPr bwMode="auto">
          <a:xfrm>
            <a:off x="762000" y="4724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 paste –</a:t>
            </a:r>
            <a:r>
              <a:rPr lang="en-US" dirty="0" err="1">
                <a:solidFill>
                  <a:schemeClr val="tx1"/>
                </a:solidFill>
                <a:latin typeface="Candara"/>
                <a:cs typeface="Arial" pitchFamily="34" charset="0"/>
              </a:rPr>
              <a:t>d’I</a:t>
            </a:r>
            <a:r>
              <a:rPr lang="en-US" dirty="0">
                <a:solidFill>
                  <a:schemeClr val="tx1"/>
                </a:solidFill>
                <a:latin typeface="Candara"/>
                <a:cs typeface="Arial" pitchFamily="34" charset="0"/>
              </a:rPr>
              <a:t>’ enum.lst ename.lst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8"/>
          <p:cNvSpPr>
            <a:spLocks noGrp="1"/>
          </p:cNvSpPr>
          <p:nvPr>
            <p:ph type="title"/>
          </p:nvPr>
        </p:nvSpPr>
        <p:spPr/>
        <p:txBody>
          <a:bodyPr/>
          <a:lstStyle/>
          <a:p>
            <a:r>
              <a:rPr lang="en-US" dirty="0" smtClean="0"/>
              <a:t>sort </a:t>
            </a:r>
            <a:r>
              <a:rPr lang="en-US" dirty="0"/>
              <a:t>Command</a:t>
            </a:r>
          </a:p>
        </p:txBody>
      </p:sp>
      <p:sp>
        <p:nvSpPr>
          <p:cNvPr id="12297" name="Rectangle 9"/>
          <p:cNvSpPr>
            <a:spLocks noGrp="1"/>
          </p:cNvSpPr>
          <p:nvPr>
            <p:ph type="body" idx="1"/>
          </p:nvPr>
        </p:nvSpPr>
        <p:spPr>
          <a:xfrm>
            <a:off x="301625" y="1214438"/>
            <a:ext cx="8607425" cy="4648200"/>
          </a:xfrm>
          <a:noFill/>
        </p:spPr>
        <p:txBody>
          <a:bodyPr/>
          <a:lstStyle/>
          <a:p>
            <a:r>
              <a:rPr lang="en-US"/>
              <a:t>The </a:t>
            </a:r>
            <a:r>
              <a:rPr lang="en-US" b="0"/>
              <a:t>sort</a:t>
            </a:r>
            <a:r>
              <a:rPr lang="en-US"/>
              <a:t> command is useful to sort file in ascending order.</a:t>
            </a:r>
          </a:p>
          <a:p>
            <a:pPr lvl="1"/>
            <a:endParaRPr lang="en-US"/>
          </a:p>
          <a:p>
            <a:pPr lvl="1"/>
            <a:endParaRPr lang="en-US"/>
          </a:p>
          <a:p>
            <a:pPr lvl="1"/>
            <a:endParaRPr lang="en-US"/>
          </a:p>
          <a:p>
            <a:pPr lvl="1"/>
            <a:r>
              <a:rPr lang="en-US"/>
              <a:t>Options are: </a:t>
            </a:r>
          </a:p>
          <a:p>
            <a:pPr lvl="2"/>
            <a:r>
              <a:rPr lang="en-US"/>
              <a:t>-r  : Reverse order</a:t>
            </a:r>
          </a:p>
          <a:p>
            <a:pPr lvl="2"/>
            <a:r>
              <a:rPr lang="en-US"/>
              <a:t>-n  : Numeric sort</a:t>
            </a:r>
          </a:p>
          <a:p>
            <a:pPr lvl="2"/>
            <a:r>
              <a:rPr lang="en-US"/>
              <a:t>-f  : Omit the difference between Upper and lower case alphabets</a:t>
            </a:r>
          </a:p>
          <a:p>
            <a:pPr lvl="2"/>
            <a:r>
              <a:rPr lang="en-US"/>
              <a:t>-t  : Specify delimiter</a:t>
            </a:r>
          </a:p>
          <a:p>
            <a:pPr lvl="2"/>
            <a:r>
              <a:rPr lang="en-US"/>
              <a:t>-k  : to specify fields as primary or secondary key</a:t>
            </a:r>
          </a:p>
          <a:p>
            <a:pPr lvl="1"/>
            <a:r>
              <a:rPr lang="en-US"/>
              <a:t>Example:</a:t>
            </a:r>
          </a:p>
        </p:txBody>
      </p:sp>
      <p:sp>
        <p:nvSpPr>
          <p:cNvPr id="12298" name="AutoShape 10"/>
          <p:cNvSpPr>
            <a:spLocks noChangeArrowheads="1"/>
          </p:cNvSpPr>
          <p:nvPr/>
        </p:nvSpPr>
        <p:spPr bwMode="auto">
          <a:xfrm>
            <a:off x="762000" y="1752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$sort &lt;filename&gt;</a:t>
            </a:r>
          </a:p>
        </p:txBody>
      </p:sp>
      <p:sp>
        <p:nvSpPr>
          <p:cNvPr id="12300" name="AutoShape 12"/>
          <p:cNvSpPr>
            <a:spLocks noChangeArrowheads="1"/>
          </p:cNvSpPr>
          <p:nvPr/>
        </p:nvSpPr>
        <p:spPr bwMode="auto">
          <a:xfrm>
            <a:off x="762000" y="4800600"/>
            <a:ext cx="7848600" cy="6318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 sort -t"|" +1 bookDetails.lst</a:t>
            </a:r>
          </a:p>
          <a:p>
            <a:pPr lvl="1"/>
            <a:r>
              <a:rPr lang="en-US" dirty="0">
                <a:solidFill>
                  <a:schemeClr val="tx1"/>
                </a:solidFill>
                <a:latin typeface="Candara"/>
                <a:cs typeface="Arial" pitchFamily="34" charset="0"/>
              </a:rPr>
              <a:t>$sort –k3,3  -k2,2 employee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B45AD5DC-9D7E-4141-8A37-5077F90CA2C4}"/>
</file>

<file path=docProps/app.xml><?xml version="1.0" encoding="utf-8"?>
<Properties xmlns="http://schemas.openxmlformats.org/officeDocument/2006/extended-properties" xmlns:vt="http://schemas.openxmlformats.org/officeDocument/2006/docPropsVTypes">
  <Template/>
  <TotalTime>2751</TotalTime>
  <Words>2045</Words>
  <Application>Microsoft Office PowerPoint</Application>
  <PresentationFormat>On-screen Show (4:3)</PresentationFormat>
  <Paragraphs>583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Trebuchet MS</vt:lpstr>
      <vt:lpstr>Times New Roman</vt:lpstr>
      <vt:lpstr>Wingdings</vt:lpstr>
      <vt:lpstr>Candara</vt:lpstr>
      <vt:lpstr>MS PGothic</vt:lpstr>
      <vt:lpstr>1_Office Theme</vt:lpstr>
      <vt:lpstr>UNIX</vt:lpstr>
      <vt:lpstr>Lesson Objectives</vt:lpstr>
      <vt:lpstr>3.1: Simple Filters  What is a Filter?</vt:lpstr>
      <vt:lpstr>head Command</vt:lpstr>
      <vt:lpstr>tail Command</vt:lpstr>
      <vt:lpstr>cut Command</vt:lpstr>
      <vt:lpstr>cut Command</vt:lpstr>
      <vt:lpstr>paste Command</vt:lpstr>
      <vt:lpstr>sort Command</vt:lpstr>
      <vt:lpstr>uniq Command</vt:lpstr>
      <vt:lpstr>tee Command</vt:lpstr>
      <vt:lpstr>3.2: Advanced Filters find Command</vt:lpstr>
      <vt:lpstr>grep Command</vt:lpstr>
      <vt:lpstr>grep Command</vt:lpstr>
      <vt:lpstr>grep Command</vt:lpstr>
      <vt:lpstr>grep Command</vt:lpstr>
      <vt:lpstr>grep Command</vt:lpstr>
      <vt:lpstr>fgrep Command</vt:lpstr>
      <vt:lpstr>fgrep Command</vt:lpstr>
      <vt:lpstr>egrep Command</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136</cp:revision>
  <dcterms:created xsi:type="dcterms:W3CDTF">2012-05-18T02:59:15Z</dcterms:created>
  <dcterms:modified xsi:type="dcterms:W3CDTF">2016-02-01T06:39:52Z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