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0" r:id="rId15"/>
    <p:sldId id="281" r:id="rId16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ＭＳ Ｐゴシック" panose="020B0600070205080204" pitchFamily="34" charset="-128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2058" y="-38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814" y="-108"/>
      </p:cViewPr>
      <p:guideLst>
        <p:guide orient="horz" pos="2929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43333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 smtClean="0">
                <a:latin typeface="Candara" pitchFamily="34" charset="0"/>
                <a:cs typeface="Arial" pitchFamily="34" charset="0"/>
              </a:rPr>
              <a:t>UNIX                                               			        AWK Programming		</a:t>
            </a:r>
            <a:endParaRPr lang="en-US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Candara" pitchFamily="34" charset="0"/>
                <a:cs typeface="Arial" pitchFamily="34" charset="0"/>
              </a:rPr>
              <a:t>		 Page 08-</a:t>
            </a:r>
            <a:fld id="{BD9FB300-F9DC-4669-88F4-967ABA23CC04}" type="slidenum">
              <a:rPr lang="en-US" sz="1100" smtClean="0">
                <a:latin typeface="Candara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Candara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Candara" pitchFamily="34" charset="0"/>
                <a:cs typeface="Arial" pitchFamily="34" charset="0"/>
              </a:rPr>
              <a:t>  </a:t>
            </a:r>
            <a:endParaRPr lang="en-US" sz="1100" dirty="0"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3280" y="4649787"/>
            <a:ext cx="4714240" cy="3911283"/>
          </a:xfrm>
          <a:noFill/>
          <a:ln/>
        </p:spPr>
        <p:txBody>
          <a:bodyPr/>
          <a:lstStyle/>
          <a:p>
            <a:r>
              <a:rPr lang="en-US" b="1" dirty="0" err="1" smtClean="0"/>
              <a:t>awk</a:t>
            </a:r>
            <a:r>
              <a:rPr lang="en-US" b="1" dirty="0" smtClean="0"/>
              <a:t> -F “|” ‘NR ==3, NR ==6 {print NR, $0}’ emp.lst</a:t>
            </a:r>
            <a:endParaRPr lang="en-US" b="1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/>
              <a:t>In this example, NR represents record number. It prints records from </a:t>
            </a:r>
            <a:r>
              <a:rPr lang="en-US" i="1" dirty="0" smtClean="0"/>
              <a:t>third record </a:t>
            </a:r>
            <a:r>
              <a:rPr lang="en-US" dirty="0" smtClean="0"/>
              <a:t>to </a:t>
            </a:r>
            <a:r>
              <a:rPr lang="en-US" i="1" dirty="0" smtClean="0"/>
              <a:t>sixth </a:t>
            </a:r>
            <a:r>
              <a:rPr lang="en-US" dirty="0" smtClean="0"/>
              <a:t>record.</a:t>
            </a:r>
          </a:p>
          <a:p>
            <a:pPr eaLnBrk="1" hangingPunct="1"/>
            <a:r>
              <a:rPr lang="en-US" dirty="0" smtClean="0"/>
              <a:t>-F is use to specify field separator.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>
                <a:cs typeface="Times New Roman" pitchFamily="18" charset="0"/>
              </a:rPr>
              <a:t>awk</a:t>
            </a:r>
            <a:r>
              <a:rPr lang="en-US" b="1" dirty="0" smtClean="0">
                <a:cs typeface="Times New Roman" pitchFamily="18" charset="0"/>
              </a:rPr>
              <a:t> '{ print NF, $1, NR }' </a:t>
            </a:r>
            <a:r>
              <a:rPr lang="en-US" b="1" dirty="0" err="1" smtClean="0">
                <a:cs typeface="Times New Roman" pitchFamily="18" charset="0"/>
              </a:rPr>
              <a:t>emp.data</a:t>
            </a:r>
            <a:r>
              <a:rPr lang="en-US" b="1" dirty="0" smtClean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dirty="0" smtClean="0"/>
              <a:t>This prints number of fields, contents of field 1 and record number for all records.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>
                <a:cs typeface="Times New Roman" pitchFamily="18" charset="0"/>
              </a:rPr>
              <a:t>awk</a:t>
            </a:r>
            <a:r>
              <a:rPr lang="en-US" b="1" dirty="0" smtClean="0">
                <a:cs typeface="Times New Roman" pitchFamily="18" charset="0"/>
              </a:rPr>
              <a:t> '$3 == 0' </a:t>
            </a:r>
            <a:r>
              <a:rPr lang="en-US" b="1" dirty="0" err="1" smtClean="0">
                <a:cs typeface="Times New Roman" pitchFamily="18" charset="0"/>
              </a:rPr>
              <a:t>emp.data</a:t>
            </a:r>
            <a:r>
              <a:rPr lang="en-US" b="1" dirty="0" smtClean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dirty="0" smtClean="0"/>
              <a:t>It prints all lines in which the value in the third field is 0.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b="1" dirty="0" err="1" smtClean="0">
                <a:cs typeface="Times New Roman" pitchFamily="18" charset="0"/>
              </a:rPr>
              <a:t>awk</a:t>
            </a:r>
            <a:r>
              <a:rPr lang="en-US" b="1" dirty="0" smtClean="0">
                <a:cs typeface="Times New Roman" pitchFamily="18" charset="0"/>
              </a:rPr>
              <a:t> '{ print NR, $0 }' </a:t>
            </a:r>
            <a:r>
              <a:rPr lang="en-US" b="1" dirty="0" err="1" smtClean="0">
                <a:cs typeface="Times New Roman" pitchFamily="18" charset="0"/>
              </a:rPr>
              <a:t>emp.data</a:t>
            </a:r>
            <a:r>
              <a:rPr lang="en-US" b="1" dirty="0" smtClean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It will print record number and record for all records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b="1" dirty="0" err="1" smtClean="0">
                <a:cs typeface="Times New Roman" pitchFamily="18" charset="0"/>
              </a:rPr>
              <a:t>awk</a:t>
            </a:r>
            <a:r>
              <a:rPr lang="en-US" b="1" dirty="0" smtClean="0">
                <a:cs typeface="Times New Roman" pitchFamily="18" charset="0"/>
              </a:rPr>
              <a:t> ' $1 == "Susie" ' </a:t>
            </a:r>
            <a:r>
              <a:rPr lang="en-US" b="1" dirty="0" err="1" smtClean="0">
                <a:cs typeface="Times New Roman" pitchFamily="18" charset="0"/>
              </a:rPr>
              <a:t>emp.data</a:t>
            </a:r>
            <a:endParaRPr lang="en-US" b="1" dirty="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It prints all lines in which the value in the first field is </a:t>
            </a:r>
            <a:r>
              <a:rPr lang="en-US" dirty="0" smtClean="0">
                <a:cs typeface="Times New Roman" pitchFamily="18" charset="0"/>
              </a:rPr>
              <a:t>Susie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8228" y="4649788"/>
            <a:ext cx="4958080" cy="4162187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Add the notes here.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3582" y="4745038"/>
            <a:ext cx="4833968" cy="3636961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6700" y="1466850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 1:NR</a:t>
            </a:r>
          </a:p>
          <a:p>
            <a:r>
              <a:rPr lang="en-US" sz="1200" dirty="0"/>
              <a:t>Question 2:Number of record times present in file</a:t>
            </a:r>
          </a:p>
          <a:p>
            <a:r>
              <a:rPr lang="en-US" sz="1200" dirty="0"/>
              <a:t>Question 3:TRUE</a:t>
            </a:r>
          </a:p>
          <a:p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3280" y="4640580"/>
            <a:ext cx="4958080" cy="4162187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i="1" dirty="0" err="1" smtClean="0"/>
              <a:t>awk</a:t>
            </a:r>
            <a:r>
              <a:rPr lang="en-US" dirty="0" smtClean="0"/>
              <a:t> command, named after its authors </a:t>
            </a:r>
            <a:r>
              <a:rPr lang="en-US" dirty="0" err="1" smtClean="0"/>
              <a:t>Aho</a:t>
            </a:r>
            <a:r>
              <a:rPr lang="en-US" dirty="0" smtClean="0"/>
              <a:t>, Weinberger and Kernighan, is one of the most powerful utilities for text manipulation. It combines features of many other filters. It can access, transform and format individual fields in a record – it is also called as a report writer. It can accept regular expressions for pattern matching, has “C” type programming constructs, variables and in-built functions.  In fact, </a:t>
            </a:r>
            <a:r>
              <a:rPr lang="en-US" dirty="0" err="1" smtClean="0"/>
              <a:t>awk</a:t>
            </a:r>
            <a:r>
              <a:rPr lang="en-US" dirty="0" smtClean="0"/>
              <a:t> is nearly as powerful as any other programming language. However, </a:t>
            </a:r>
            <a:r>
              <a:rPr lang="en-US" dirty="0" err="1" smtClean="0"/>
              <a:t>awk</a:t>
            </a:r>
            <a:r>
              <a:rPr lang="en-US" dirty="0" smtClean="0"/>
              <a:t> programs are generally slow, if any alternative commands are available to do the same use them rather than using AWK.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3280" y="4640580"/>
            <a:ext cx="4958080" cy="4162187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Filters accept some data as input, perform some manipulation on it and produce some output. Some simple filters have been discussed in the previous chapters. This chapter discusses advanced filter </a:t>
            </a:r>
            <a:r>
              <a:rPr lang="en-US" i="1" dirty="0" smtClean="0"/>
              <a:t>–</a:t>
            </a:r>
            <a:r>
              <a:rPr lang="en-US" i="1" dirty="0" err="1" smtClean="0"/>
              <a:t>awk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3280" y="4640580"/>
            <a:ext cx="4714240" cy="4162187"/>
          </a:xfrm>
          <a:noFill/>
          <a:ln/>
        </p:spPr>
        <p:txBody>
          <a:bodyPr/>
          <a:lstStyle/>
          <a:p>
            <a:pPr eaLnBrk="1" hangingPunct="1"/>
            <a:r>
              <a:rPr lang="en-US" b="1" u="sng" dirty="0" smtClean="0"/>
              <a:t>Advanced Filter </a:t>
            </a:r>
            <a:r>
              <a:rPr lang="en-US" b="1" u="sng" dirty="0" err="1" smtClean="0"/>
              <a:t>awk</a:t>
            </a:r>
            <a:r>
              <a:rPr lang="en-US" b="1" u="sng" dirty="0" smtClean="0"/>
              <a:t>.</a:t>
            </a:r>
          </a:p>
          <a:p>
            <a:pPr eaLnBrk="1" hangingPunct="1"/>
            <a:r>
              <a:rPr lang="en-US" dirty="0" smtClean="0"/>
              <a:t>The general syntax of the </a:t>
            </a:r>
            <a:r>
              <a:rPr lang="en-US" dirty="0" err="1" smtClean="0"/>
              <a:t>awk</a:t>
            </a:r>
            <a:r>
              <a:rPr lang="en-US" dirty="0" smtClean="0"/>
              <a:t> command is:</a:t>
            </a:r>
          </a:p>
          <a:p>
            <a:pPr eaLnBrk="1" hangingPunct="1"/>
            <a:r>
              <a:rPr lang="en-US" dirty="0" smtClean="0"/>
              <a:t>            </a:t>
            </a:r>
            <a:r>
              <a:rPr lang="en-US" dirty="0" err="1" smtClean="0"/>
              <a:t>awk</a:t>
            </a:r>
            <a:r>
              <a:rPr lang="en-US" dirty="0" smtClean="0"/>
              <a:t> &lt;options&gt; ‘line </a:t>
            </a:r>
            <a:r>
              <a:rPr lang="en-US" dirty="0" err="1" smtClean="0"/>
              <a:t>specifier</a:t>
            </a:r>
            <a:r>
              <a:rPr lang="en-US" dirty="0" smtClean="0"/>
              <a:t> {action}’ &lt;file(s)&gt;</a:t>
            </a:r>
            <a:endParaRPr lang="en-US" b="1" u="sng" dirty="0" smtClean="0"/>
          </a:p>
          <a:p>
            <a:pPr eaLnBrk="1" hangingPunct="1"/>
            <a:r>
              <a:rPr lang="en-US" b="1" u="sng" dirty="0" smtClean="0"/>
              <a:t>Simple </a:t>
            </a:r>
            <a:r>
              <a:rPr lang="en-US" b="1" u="sng" dirty="0" err="1" smtClean="0"/>
              <a:t>awk</a:t>
            </a:r>
            <a:r>
              <a:rPr lang="en-US" b="1" u="sng" dirty="0" smtClean="0"/>
              <a:t> Filtering</a:t>
            </a:r>
            <a:endParaRPr lang="en-US" dirty="0" smtClean="0"/>
          </a:p>
          <a:p>
            <a:pPr eaLnBrk="1" hangingPunct="1"/>
            <a:r>
              <a:rPr lang="en-US" dirty="0" smtClean="0"/>
              <a:t>Following is an example of a simple </a:t>
            </a:r>
            <a:r>
              <a:rPr lang="en-US" dirty="0" err="1" smtClean="0"/>
              <a:t>awk</a:t>
            </a:r>
            <a:r>
              <a:rPr lang="en-US" dirty="0" smtClean="0"/>
              <a:t> command:</a:t>
            </a:r>
          </a:p>
          <a:p>
            <a:pPr eaLnBrk="1" hangingPunct="1"/>
            <a:r>
              <a:rPr lang="en-US" dirty="0" smtClean="0"/>
              <a:t>It prints all lines from file </a:t>
            </a:r>
            <a:r>
              <a:rPr lang="en-US" i="1" dirty="0" smtClean="0"/>
              <a:t>books.lst </a:t>
            </a:r>
            <a:r>
              <a:rPr lang="en-US" dirty="0" smtClean="0"/>
              <a:t>in which pattern ‘Computer’ is found.</a:t>
            </a:r>
          </a:p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$ </a:t>
            </a:r>
            <a:r>
              <a:rPr lang="en-US" b="1" dirty="0" err="1" smtClean="0"/>
              <a:t>awk</a:t>
            </a:r>
            <a:r>
              <a:rPr lang="en-US" b="1" dirty="0" smtClean="0"/>
              <a:t> '/Computer/ {print}' books.lst</a:t>
            </a:r>
          </a:p>
          <a:p>
            <a:pPr eaLnBrk="1" hangingPunct="1"/>
            <a:r>
              <a:rPr lang="en-US" b="1" dirty="0" smtClean="0"/>
              <a:t>Output:</a:t>
            </a:r>
          </a:p>
          <a:p>
            <a:pPr eaLnBrk="1" hangingPunct="1"/>
            <a:r>
              <a:rPr lang="en-US" dirty="0" smtClean="0"/>
              <a:t>1001|Learning Unix                    |Computers     |01/01/1998| 575</a:t>
            </a:r>
          </a:p>
          <a:p>
            <a:pPr eaLnBrk="1" hangingPunct="1"/>
            <a:r>
              <a:rPr lang="en-US" dirty="0" smtClean="0"/>
              <a:t>1003|XML Unleashed                 |Computers     |20/02/2000| 398</a:t>
            </a:r>
          </a:p>
          <a:p>
            <a:pPr eaLnBrk="1" hangingPunct="1"/>
            <a:r>
              <a:rPr lang="en-US" dirty="0" smtClean="0"/>
              <a:t>1004|Unix Device Drivers          |Computers      |09/08/1995| 650</a:t>
            </a:r>
          </a:p>
          <a:p>
            <a:pPr eaLnBrk="1" hangingPunct="1"/>
            <a:r>
              <a:rPr lang="en-US" dirty="0" smtClean="0"/>
              <a:t>1007|Unix Shell Programming   |Computers      |03/02/1993| 536</a:t>
            </a:r>
          </a:p>
          <a:p>
            <a:pPr eaLnBrk="1" hangingPunct="1"/>
            <a:r>
              <a:rPr lang="en-US" dirty="0" smtClean="0"/>
              <a:t>  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55663"/>
            <a:ext cx="4906963" cy="3679825"/>
          </a:xfrm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798" y="4649788"/>
            <a:ext cx="5061995" cy="4708344"/>
          </a:xfrm>
          <a:noFill/>
          <a:ln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line </a:t>
            </a:r>
            <a:r>
              <a:rPr lang="en-US" dirty="0" err="1" smtClean="0"/>
              <a:t>specifier</a:t>
            </a:r>
            <a:r>
              <a:rPr lang="en-US" dirty="0" smtClean="0"/>
              <a:t> uses a context address to specify the lines that need to be taken up for processing in the action section. If the line </a:t>
            </a:r>
            <a:r>
              <a:rPr lang="en-US" dirty="0" err="1" smtClean="0"/>
              <a:t>specifier</a:t>
            </a:r>
            <a:r>
              <a:rPr lang="en-US" dirty="0" smtClean="0"/>
              <a:t> is missing, then the action is applicable to all lines of the file.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In the action part, statement {print} indicates that selected lines are to be printed.  The statement {print} is equivalent to {print $0} - $0 being the variable for the entire line. The </a:t>
            </a:r>
            <a:r>
              <a:rPr lang="en-US" dirty="0" err="1" smtClean="0"/>
              <a:t>awk</a:t>
            </a:r>
            <a:r>
              <a:rPr lang="en-US" dirty="0" smtClean="0"/>
              <a:t> command is also capable of breaking each line into fields – each field is identified as $1, $2 etc. 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For the purpose of identification of fields, </a:t>
            </a:r>
            <a:r>
              <a:rPr lang="en-US" dirty="0" err="1" smtClean="0"/>
              <a:t>awk</a:t>
            </a:r>
            <a:r>
              <a:rPr lang="en-US" dirty="0" smtClean="0"/>
              <a:t> uses a contiguous string of spaces as field delimiter. However, it is possible to use a different delimiter. This is specified using the –F option in </a:t>
            </a:r>
            <a:r>
              <a:rPr lang="en-US" dirty="0" err="1" smtClean="0"/>
              <a:t>awk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$ </a:t>
            </a:r>
            <a:r>
              <a:rPr lang="en-US" b="1" dirty="0" err="1" smtClean="0"/>
              <a:t>awk</a:t>
            </a:r>
            <a:r>
              <a:rPr lang="en-US" b="1" dirty="0" smtClean="0"/>
              <a:t> -F"|" '/Computer/ {print $2,$5}' books.lst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Output: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Learning Unix                     575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XML Unleashed                  398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Unix Device Drivers            650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Unix Shell Programming     536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For pattern matching, </a:t>
            </a:r>
            <a:r>
              <a:rPr lang="en-US" dirty="0" err="1" smtClean="0"/>
              <a:t>awk</a:t>
            </a:r>
            <a:r>
              <a:rPr lang="en-US" dirty="0" smtClean="0"/>
              <a:t> uses regular expressions of </a:t>
            </a:r>
            <a:r>
              <a:rPr lang="en-US" i="1" dirty="0" err="1" smtClean="0"/>
              <a:t>egrep</a:t>
            </a:r>
            <a:r>
              <a:rPr lang="en-US" i="1" dirty="0" smtClean="0"/>
              <a:t> </a:t>
            </a:r>
            <a:r>
              <a:rPr lang="en-US" dirty="0" smtClean="0"/>
              <a:t>variety. 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$ </a:t>
            </a:r>
            <a:r>
              <a:rPr lang="en-US" b="1" dirty="0" err="1" smtClean="0"/>
              <a:t>awk</a:t>
            </a:r>
            <a:r>
              <a:rPr lang="en-US" b="1" dirty="0" smtClean="0"/>
              <a:t> -F"|" '/</a:t>
            </a:r>
            <a:r>
              <a:rPr lang="en-US" b="1" dirty="0" err="1" smtClean="0"/>
              <a:t>XML|Unix</a:t>
            </a:r>
            <a:r>
              <a:rPr lang="en-US" b="1" dirty="0" smtClean="0"/>
              <a:t>/ {print $2, $5}' books.lst</a:t>
            </a:r>
          </a:p>
          <a:p>
            <a:pPr eaLnBrk="1" hangingPunct="1">
              <a:lnSpc>
                <a:spcPct val="80000"/>
              </a:lnSpc>
            </a:pPr>
            <a:r>
              <a:rPr lang="en-US" b="1" dirty="0" smtClean="0"/>
              <a:t>Output: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Learning Unix                      575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XML Unleashed                  398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Unix Device Drivers            650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XML Applications               630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Unix Shell Programming     536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It is possible to specify line numbers in file using the inbuilt NR variable. Also, </a:t>
            </a:r>
            <a:r>
              <a:rPr lang="en-US" dirty="0" err="1" smtClean="0"/>
              <a:t>awk</a:t>
            </a:r>
            <a:r>
              <a:rPr lang="en-US" dirty="0" smtClean="0"/>
              <a:t> can use the C-like </a:t>
            </a:r>
            <a:r>
              <a:rPr lang="en-US" i="1" dirty="0" err="1" smtClean="0"/>
              <a:t>printf</a:t>
            </a:r>
            <a:r>
              <a:rPr lang="en-US" i="1" dirty="0" smtClean="0"/>
              <a:t> </a:t>
            </a:r>
            <a:r>
              <a:rPr lang="en-US" dirty="0" smtClean="0"/>
              <a:t>statement to format the output.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$ </a:t>
            </a:r>
            <a:r>
              <a:rPr lang="en-US" b="1" dirty="0" err="1" smtClean="0"/>
              <a:t>awk</a:t>
            </a:r>
            <a:r>
              <a:rPr lang="en-US" b="1" dirty="0" smtClean="0"/>
              <a:t> -F"|" '$1=="1002" {</a:t>
            </a:r>
            <a:r>
              <a:rPr lang="en-US" b="1" dirty="0" err="1" smtClean="0"/>
              <a:t>printf</a:t>
            </a:r>
            <a:r>
              <a:rPr lang="en-US" b="1" dirty="0" smtClean="0"/>
              <a:t> "%2d,%-20s",NR,$2}' books.lst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Output:</a:t>
            </a:r>
          </a:p>
          <a:p>
            <a:pPr>
              <a:lnSpc>
                <a:spcPct val="80000"/>
              </a:lnSpc>
            </a:pPr>
            <a:r>
              <a:rPr lang="en-US" b="1" dirty="0" smtClean="0"/>
              <a:t> </a:t>
            </a:r>
            <a:r>
              <a:rPr lang="en-US" dirty="0" smtClean="0"/>
              <a:t>2,Moby Dick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–f option of </a:t>
            </a:r>
            <a:r>
              <a:rPr lang="en-US" dirty="0" err="1" smtClean="0"/>
              <a:t>awk</a:t>
            </a:r>
            <a:r>
              <a:rPr lang="en-US" dirty="0" smtClean="0"/>
              <a:t> is useful if you wish to store the line </a:t>
            </a:r>
            <a:r>
              <a:rPr lang="en-US" dirty="0" err="1" smtClean="0"/>
              <a:t>specifier</a:t>
            </a:r>
            <a:r>
              <a:rPr lang="en-US" dirty="0" smtClean="0"/>
              <a:t> or  action in a separate file.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62560" y="160020"/>
            <a:ext cx="6908800" cy="32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2" tIns="48326" rIns="96652" bIns="48326"/>
          <a:lstStyle/>
          <a:p>
            <a:r>
              <a:rPr lang="en-US" sz="1300" dirty="0"/>
              <a:t> </a:t>
            </a: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6963" cy="3679825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3280" y="4640580"/>
            <a:ext cx="4714240" cy="4162187"/>
          </a:xfrm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logical operators || (or) and &amp;&amp; (and) are used by the </a:t>
            </a:r>
            <a:r>
              <a:rPr lang="en-US" dirty="0" err="1" smtClean="0"/>
              <a:t>awk</a:t>
            </a:r>
            <a:r>
              <a:rPr lang="en-US" dirty="0" smtClean="0"/>
              <a:t> command to combine conditions in the line </a:t>
            </a:r>
            <a:r>
              <a:rPr lang="en-US" dirty="0" err="1" smtClean="0"/>
              <a:t>specifier</a:t>
            </a:r>
            <a:r>
              <a:rPr lang="en-US" dirty="0" smtClean="0"/>
              <a:t>. A relational operator can be used in the line </a:t>
            </a:r>
            <a:r>
              <a:rPr lang="en-US" dirty="0" err="1" smtClean="0"/>
              <a:t>specifier</a:t>
            </a:r>
            <a:r>
              <a:rPr lang="en-US" dirty="0" smtClean="0"/>
              <a:t>, also in the action component.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operators == (equal) and != (not equal) can handle only fixed length strings and not regular expressions. To match regular expressions, ~ (match) and !~ (negate) are used. The characters ^ and $ can be used for looking for a pattern in the beginning and end of field.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work with numbers, operators like &lt; (less than), &gt; (greater than), &lt;= (less than or equal), &gt;= (greater than or equal), == (equal) and != (not equal) can be used.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is possible to perform computations on numbers using C like arithmetic operators (+, -, *, /, %, ++, --, += etc).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$ </a:t>
            </a:r>
            <a:r>
              <a:rPr lang="en-US" b="1" dirty="0" err="1" smtClean="0"/>
              <a:t>awk</a:t>
            </a:r>
            <a:r>
              <a:rPr lang="en-US" b="1" dirty="0" smtClean="0"/>
              <a:t> -F"|" '/Unix/ &amp;&amp; $5 &lt; 600 {</a:t>
            </a:r>
            <a:r>
              <a:rPr lang="en-US" b="1" dirty="0" err="1" smtClean="0"/>
              <a:t>printf</a:t>
            </a:r>
            <a:r>
              <a:rPr lang="en-US" b="1" dirty="0" smtClean="0"/>
              <a:t> "%</a:t>
            </a:r>
            <a:r>
              <a:rPr lang="en-US" b="1" dirty="0" err="1" smtClean="0"/>
              <a:t>s,%d</a:t>
            </a:r>
            <a:r>
              <a:rPr lang="en-US" b="1" dirty="0" smtClean="0"/>
              <a:t>\n",$2,$5}' books.lst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Output: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Learning Unix                    ,575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Unix Shell Programming   ,536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$ </a:t>
            </a:r>
            <a:r>
              <a:rPr lang="en-US" dirty="0" err="1" smtClean="0"/>
              <a:t>awk</a:t>
            </a:r>
            <a:r>
              <a:rPr lang="en-US" dirty="0" smtClean="0"/>
              <a:t> -F"|" '$2=="Learning Unix"' books.lst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$ </a:t>
            </a:r>
            <a:r>
              <a:rPr lang="en-US" dirty="0" err="1" smtClean="0"/>
              <a:t>awk</a:t>
            </a:r>
            <a:r>
              <a:rPr lang="en-US" dirty="0" smtClean="0"/>
              <a:t> -F"|" '$2~/Learning Unix/' books.lst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1001|Learning Unix            |Computers     |01/01/1998| 575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$ </a:t>
            </a:r>
            <a:r>
              <a:rPr lang="en-US" dirty="0" err="1" smtClean="0"/>
              <a:t>awk</a:t>
            </a:r>
            <a:r>
              <a:rPr lang="en-US" dirty="0" smtClean="0"/>
              <a:t> -F"|" '$5&lt;500 {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&gt; </a:t>
            </a:r>
            <a:r>
              <a:rPr lang="en-US" dirty="0" err="1" smtClean="0"/>
              <a:t>cnt</a:t>
            </a:r>
            <a:r>
              <a:rPr lang="en-US" dirty="0" smtClean="0"/>
              <a:t>=cnt+1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&gt; </a:t>
            </a:r>
            <a:r>
              <a:rPr lang="en-US" dirty="0" err="1" smtClean="0"/>
              <a:t>printf</a:t>
            </a:r>
            <a:r>
              <a:rPr lang="en-US" dirty="0" smtClean="0"/>
              <a:t> "%d %s\n",cnt,$2}' books.lst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1 Moby Dick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2 XML Unleashed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673ED0-CF7B-4BED-9797-9031005E0071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1BA40-F1BF-4C4E-B056-1369CC330402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7DC01-3A7B-430D-96EB-2F1CE37814B5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7904EB-F9D0-4776-9686-3D83A12F9E8E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3C2F15-7421-41DE-B62B-2F9F63824D65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8DD1BA-6C12-4A5A-BC28-E9887987C907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5FFA5C-D723-4F59-862F-16D16D9DB355}" type="datetime1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19B0E2-83A9-4559-BAEA-FFF1C96C98F0}" type="datetime1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A77528-50D9-4BC0-BB25-730C5EE618A3}" type="datetime1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B74622-12C6-47FC-B45A-C2AD2AE9DEC5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44D9B-E0A3-458A-9C69-3B8F8B447589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August 8, 2016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itchFamily="2" charset="2"/>
        <a:buChar char="Ø"/>
        <a:defRPr sz="1800" b="1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95288" y="3429000"/>
            <a:ext cx="6400800" cy="533400"/>
          </a:xfrm>
        </p:spPr>
        <p:txBody>
          <a:bodyPr/>
          <a:lstStyle/>
          <a:p>
            <a:pPr algn="l"/>
            <a:r>
              <a:rPr lang="en-US" b="0" dirty="0" smtClean="0"/>
              <a:t>AWK Programming</a:t>
            </a:r>
            <a:endParaRPr lang="en-US" b="0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95288" y="2774950"/>
            <a:ext cx="6019800" cy="6540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andara"/>
              </a:rPr>
              <a:t>UNIX</a:t>
            </a:r>
            <a:endParaRPr lang="en-US" sz="3600" dirty="0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sz="1200" dirty="0"/>
              <a:t>7</a:t>
            </a:r>
            <a:r>
              <a:rPr lang="en-US" sz="1200" dirty="0" smtClean="0"/>
              <a:t>.2 </a:t>
            </a:r>
            <a:r>
              <a:rPr lang="en-US" sz="1200" dirty="0"/>
              <a:t>AWK variables </a:t>
            </a:r>
            <a:br>
              <a:rPr lang="en-US" sz="1200" dirty="0"/>
            </a:br>
            <a:r>
              <a:rPr lang="en-US" dirty="0"/>
              <a:t>Examples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1214438"/>
            <a:ext cx="8226425" cy="4525962"/>
          </a:xfrm>
        </p:spPr>
        <p:txBody>
          <a:bodyPr lIns="90488" tIns="44450" rIns="90488" bIns="44450"/>
          <a:lstStyle/>
          <a:p>
            <a:pPr eaLnBrk="1" hangingPunct="1">
              <a:lnSpc>
                <a:spcPts val="3500"/>
              </a:lnSpc>
            </a:pPr>
            <a:r>
              <a:rPr lang="en-US"/>
              <a:t>Line numbers can be selected using NR built-in variable.</a:t>
            </a:r>
          </a:p>
          <a:p>
            <a:pPr lvl="1" eaLnBrk="1" hangingPunct="1">
              <a:lnSpc>
                <a:spcPts val="3500"/>
              </a:lnSpc>
            </a:pPr>
            <a:r>
              <a:rPr lang="en-US"/>
              <a:t>awk -F “|” ‘NR ==3, NR ==6 {print NR, $0}’ emp.lst</a:t>
            </a:r>
            <a:endParaRPr lang="en-US">
              <a:cs typeface="Times New Roman" pitchFamily="18" charset="0"/>
            </a:endParaRPr>
          </a:p>
          <a:p>
            <a:pPr lvl="1" eaLnBrk="1" hangingPunct="1"/>
            <a:r>
              <a:rPr lang="en-US">
                <a:cs typeface="Times New Roman" pitchFamily="18" charset="0"/>
              </a:rPr>
              <a:t>awk '{ print NF, $1, NR }' emp.data </a:t>
            </a:r>
          </a:p>
          <a:p>
            <a:pPr lvl="1" eaLnBrk="1" hangingPunct="1"/>
            <a:r>
              <a:rPr lang="en-US">
                <a:cs typeface="Times New Roman" pitchFamily="18" charset="0"/>
              </a:rPr>
              <a:t>awk '$3 == 0' emp.data </a:t>
            </a:r>
          </a:p>
          <a:p>
            <a:pPr lvl="1" eaLnBrk="1" hangingPunct="1"/>
            <a:r>
              <a:rPr lang="en-US">
                <a:cs typeface="Times New Roman" pitchFamily="18" charset="0"/>
              </a:rPr>
              <a:t>awk '{ print NR, $0 }' emp.data </a:t>
            </a:r>
          </a:p>
          <a:p>
            <a:pPr lvl="1" eaLnBrk="1" hangingPunct="1"/>
            <a:r>
              <a:rPr lang="en-US">
                <a:cs typeface="Times New Roman" pitchFamily="18" charset="0"/>
              </a:rPr>
              <a:t>awk ' $1 == "Susie" ' emp.data </a:t>
            </a:r>
          </a:p>
          <a:p>
            <a:pPr lvl="1" eaLnBrk="1" hangingPunct="1">
              <a:buFont typeface="Arial" pitchFamily="34" charset="0"/>
              <a:buNone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1214438"/>
            <a:ext cx="6170613" cy="4525962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AWK is based on pattern matching and performing action.</a:t>
            </a:r>
          </a:p>
          <a:p>
            <a:pPr eaLnBrk="1" hangingPunct="1"/>
            <a:r>
              <a:rPr lang="en-US" dirty="0" smtClean="0"/>
              <a:t>Various  built in variable of AWK</a:t>
            </a:r>
          </a:p>
          <a:p>
            <a:pPr eaLnBrk="1" hangingPunct="1"/>
            <a:r>
              <a:rPr lang="en-US" dirty="0" smtClean="0"/>
              <a:t>Extracting field from file using AWK</a:t>
            </a: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1576388"/>
            <a:ext cx="1716088" cy="1547812"/>
            <a:chOff x="4176" y="993"/>
            <a:chExt cx="1273" cy="1119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27657" name="Picture 9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/>
              <a:t>Review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1214438"/>
            <a:ext cx="6170613" cy="4525962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Which variable is used to print number of records processed by AWK ?</a:t>
            </a:r>
            <a:endParaRPr lang="en-US" dirty="0"/>
          </a:p>
          <a:p>
            <a:pPr eaLnBrk="1" hangingPunct="1"/>
            <a:r>
              <a:rPr lang="en-US" dirty="0" smtClean="0"/>
              <a:t>How many times action block is executed in AWK?</a:t>
            </a:r>
            <a:endParaRPr lang="en-US" dirty="0"/>
          </a:p>
          <a:p>
            <a:pPr eaLnBrk="1" hangingPunct="1"/>
            <a:r>
              <a:rPr lang="en-US" dirty="0"/>
              <a:t>Print $0 prints whole record</a:t>
            </a:r>
          </a:p>
          <a:p>
            <a:pPr lvl="1" eaLnBrk="1" hangingPunct="1"/>
            <a:r>
              <a:rPr lang="en-US" dirty="0"/>
              <a:t>TRUE</a:t>
            </a:r>
          </a:p>
          <a:p>
            <a:pPr lvl="1" eaLnBrk="1" hangingPunct="1"/>
            <a:r>
              <a:rPr lang="en-US" dirty="0"/>
              <a:t>FALSE</a:t>
            </a:r>
          </a:p>
          <a:p>
            <a:pPr eaLnBrk="1" hangingPunct="1"/>
            <a:endParaRPr lang="en-US" dirty="0"/>
          </a:p>
          <a:p>
            <a:pPr eaLnBrk="1" hangingPunct="1">
              <a:buFont typeface="Arial" pitchFamily="34" charset="0"/>
              <a:buNone/>
            </a:pP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781800" y="1576388"/>
            <a:ext cx="1868488" cy="1471612"/>
            <a:chOff x="4176" y="993"/>
            <a:chExt cx="1273" cy="1119"/>
          </a:xfrm>
        </p:grpSpPr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28683" name="Picture 11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/>
              <a:t>Lesson 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1214438"/>
            <a:ext cx="6931025" cy="4525962"/>
          </a:xfrm>
        </p:spPr>
        <p:txBody>
          <a:bodyPr lIns="90488" tIns="44450" rIns="90488" bIns="44450"/>
          <a:lstStyle/>
          <a:p>
            <a:pPr eaLnBrk="1" hangingPunct="1"/>
            <a:r>
              <a:rPr lang="en-US"/>
              <a:t>At the end of the session you is able to understand:</a:t>
            </a:r>
          </a:p>
          <a:p>
            <a:pPr lvl="1" eaLnBrk="1" hangingPunct="1"/>
            <a:r>
              <a:rPr lang="en-US"/>
              <a:t>How to write simple </a:t>
            </a:r>
            <a:r>
              <a:rPr lang="en-US" i="1"/>
              <a:t>awk </a:t>
            </a:r>
            <a:r>
              <a:rPr lang="en-US"/>
              <a:t>scripts.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1736042"/>
            <a:ext cx="1716088" cy="1471612"/>
            <a:chOff x="4176" y="993"/>
            <a:chExt cx="1273" cy="1119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4105" name="Picture 9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117475"/>
            <a:ext cx="8912225" cy="712788"/>
          </a:xfrm>
        </p:spPr>
        <p:txBody>
          <a:bodyPr lIns="90488" tIns="44450" rIns="90488" bIns="44450"/>
          <a:lstStyle/>
          <a:p>
            <a:r>
              <a:rPr lang="en-US" sz="1200" dirty="0" smtClean="0"/>
              <a:t>7.1</a:t>
            </a:r>
            <a:r>
              <a:rPr lang="en-US" sz="1200" dirty="0"/>
              <a:t>: Advanced Filter - </a:t>
            </a:r>
            <a:r>
              <a:rPr lang="en-US" sz="1200" dirty="0" err="1"/>
              <a:t>awk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dirty="0"/>
              <a:t>Introduction</a:t>
            </a:r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6630"/>
            <a:ext cx="8229600" cy="4979534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AWK </a:t>
            </a:r>
          </a:p>
          <a:p>
            <a:pPr lvl="1" eaLnBrk="1" hangingPunct="1"/>
            <a:r>
              <a:rPr lang="en-US" dirty="0"/>
              <a:t>Based on </a:t>
            </a:r>
            <a:r>
              <a:rPr lang="en-US" i="1" dirty="0"/>
              <a:t>pattern matching </a:t>
            </a:r>
            <a:r>
              <a:rPr lang="en-US" dirty="0"/>
              <a:t>and </a:t>
            </a:r>
            <a:r>
              <a:rPr lang="en-US" i="1" dirty="0"/>
              <a:t>performing action.</a:t>
            </a:r>
          </a:p>
          <a:p>
            <a:pPr lvl="1" eaLnBrk="1" hangingPunct="1"/>
            <a:r>
              <a:rPr lang="en-US" dirty="0"/>
              <a:t>We have seen how </a:t>
            </a:r>
            <a:r>
              <a:rPr lang="en-US" i="1" dirty="0" err="1"/>
              <a:t>grep</a:t>
            </a:r>
            <a:r>
              <a:rPr lang="en-US" i="1" dirty="0"/>
              <a:t> </a:t>
            </a:r>
            <a:r>
              <a:rPr lang="en-US" dirty="0"/>
              <a:t>uses pattern.</a:t>
            </a:r>
          </a:p>
          <a:p>
            <a:pPr lvl="1" eaLnBrk="1" hangingPunct="1"/>
            <a:r>
              <a:rPr lang="en-US" dirty="0"/>
              <a:t>Limitations of the </a:t>
            </a:r>
            <a:r>
              <a:rPr lang="en-US" i="1" dirty="0" err="1"/>
              <a:t>grep</a:t>
            </a:r>
            <a:r>
              <a:rPr lang="en-US" dirty="0"/>
              <a:t> family are:</a:t>
            </a:r>
          </a:p>
          <a:p>
            <a:pPr lvl="2" eaLnBrk="1" hangingPunct="1"/>
            <a:r>
              <a:rPr lang="en-US" dirty="0"/>
              <a:t>No options to identify and work with fields.</a:t>
            </a:r>
          </a:p>
          <a:p>
            <a:pPr lvl="2" eaLnBrk="1" hangingPunct="1"/>
            <a:r>
              <a:rPr lang="en-US" dirty="0"/>
              <a:t>Output formatting, computations etc. is not possible.</a:t>
            </a:r>
          </a:p>
          <a:p>
            <a:pPr lvl="2" eaLnBrk="1" hangingPunct="1"/>
            <a:r>
              <a:rPr lang="en-US" dirty="0"/>
              <a:t>Extremely difficult to specify patterns or regular expression always.</a:t>
            </a:r>
          </a:p>
          <a:p>
            <a:pPr lvl="1" eaLnBrk="1" hangingPunct="1"/>
            <a:r>
              <a:rPr lang="en-US" dirty="0"/>
              <a:t>AWK overcomes all these drawbacks.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sz="1200" dirty="0"/>
              <a:t>7</a:t>
            </a:r>
            <a:r>
              <a:rPr lang="en-US" sz="1200" dirty="0" smtClean="0"/>
              <a:t>.1</a:t>
            </a:r>
            <a:r>
              <a:rPr lang="en-US" sz="1200" dirty="0"/>
              <a:t>: Advanced Filter - </a:t>
            </a:r>
            <a:r>
              <a:rPr lang="en-US" sz="1200" dirty="0" err="1"/>
              <a:t>awk</a:t>
            </a:r>
            <a:r>
              <a:rPr lang="en-US" sz="1000" b="0" dirty="0"/>
              <a:t> </a:t>
            </a:r>
            <a:br>
              <a:rPr lang="en-US" sz="1000" b="0" dirty="0"/>
            </a:br>
            <a:r>
              <a:rPr lang="en-US" dirty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17600"/>
            <a:ext cx="8229600" cy="5008563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AWK </a:t>
            </a:r>
          </a:p>
          <a:p>
            <a:pPr lvl="1" eaLnBrk="1" hangingPunct="1"/>
            <a:r>
              <a:rPr lang="en-US" dirty="0"/>
              <a:t>Named after </a:t>
            </a:r>
            <a:r>
              <a:rPr lang="en-US" dirty="0" err="1"/>
              <a:t>Aho</a:t>
            </a:r>
            <a:r>
              <a:rPr lang="en-US" dirty="0"/>
              <a:t>, Weinberger, </a:t>
            </a:r>
            <a:r>
              <a:rPr lang="en-US" dirty="0" err="1"/>
              <a:t>Kernigham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As powerful as any programming language.</a:t>
            </a:r>
          </a:p>
          <a:p>
            <a:pPr lvl="1" eaLnBrk="1" hangingPunct="1"/>
            <a:r>
              <a:rPr lang="en-US" dirty="0"/>
              <a:t>Can access, transform and format individual fields in records.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sz="1200" dirty="0"/>
              <a:t>7</a:t>
            </a:r>
            <a:r>
              <a:rPr lang="en-US" sz="1200" dirty="0" smtClean="0"/>
              <a:t>.1</a:t>
            </a:r>
            <a:r>
              <a:rPr lang="en-US" sz="1200" dirty="0"/>
              <a:t>: Advanced Filter - </a:t>
            </a:r>
            <a:r>
              <a:rPr lang="en-US" sz="1200" dirty="0" err="1"/>
              <a:t>awk</a:t>
            </a:r>
            <a:r>
              <a:rPr lang="en-US" sz="1000" b="0" dirty="0"/>
              <a:t> </a:t>
            </a:r>
            <a:br>
              <a:rPr lang="en-US" sz="1000" b="0" dirty="0"/>
            </a:br>
            <a:r>
              <a:rPr lang="en-US" dirty="0"/>
              <a:t>Contents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74058"/>
            <a:ext cx="8229600" cy="5052106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/>
            <a:r>
              <a:rPr lang="en-US" dirty="0" err="1"/>
              <a:t>awk</a:t>
            </a:r>
            <a:r>
              <a:rPr lang="en-US" dirty="0"/>
              <a:t> &lt;options&gt; ‘line </a:t>
            </a:r>
            <a:r>
              <a:rPr lang="en-US" dirty="0" err="1"/>
              <a:t>specifier</a:t>
            </a:r>
            <a:r>
              <a:rPr lang="en-US" dirty="0"/>
              <a:t> {action}’ &lt;files&gt;</a:t>
            </a:r>
          </a:p>
          <a:p>
            <a:pPr lvl="1" eaLnBrk="1" hangingPunct="1"/>
            <a:r>
              <a:rPr lang="en-US" dirty="0"/>
              <a:t>Example</a:t>
            </a:r>
            <a:r>
              <a:rPr lang="en-US" dirty="0">
                <a:cs typeface="Times New Roman" pitchFamily="18" charset="0"/>
              </a:rPr>
              <a:t>: </a:t>
            </a:r>
          </a:p>
          <a:p>
            <a:pPr lvl="2" eaLnBrk="1" hangingPunct="1"/>
            <a:r>
              <a:rPr lang="en-US" dirty="0" err="1">
                <a:cs typeface="Times New Roman" pitchFamily="18" charset="0"/>
              </a:rPr>
              <a:t>awk</a:t>
            </a:r>
            <a:r>
              <a:rPr lang="en-US" dirty="0">
                <a:cs typeface="Times New Roman" pitchFamily="18" charset="0"/>
              </a:rPr>
              <a:t> '{ print $0 }' </a:t>
            </a:r>
            <a:r>
              <a:rPr lang="en-US" dirty="0" err="1">
                <a:cs typeface="Times New Roman" pitchFamily="18" charset="0"/>
              </a:rPr>
              <a:t>emp.data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This program prints the entire line from the file </a:t>
            </a:r>
            <a:r>
              <a:rPr lang="en-US" i="1" dirty="0" err="1"/>
              <a:t>emp.data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$0 refers to the entire line from the file </a:t>
            </a:r>
            <a:r>
              <a:rPr lang="en-US" i="1" dirty="0" err="1"/>
              <a:t>emp.data</a:t>
            </a:r>
            <a:r>
              <a:rPr lang="en-US" i="1" dirty="0"/>
              <a:t>.</a:t>
            </a:r>
          </a:p>
          <a:p>
            <a:pPr eaLnBrk="1" hangingPunct="1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sz="1200" dirty="0"/>
              <a:t>7</a:t>
            </a:r>
            <a:r>
              <a:rPr lang="en-US" sz="1200" dirty="0" smtClean="0"/>
              <a:t>.1</a:t>
            </a:r>
            <a:r>
              <a:rPr lang="en-US" sz="1200" dirty="0"/>
              <a:t>: Advanced Filter - </a:t>
            </a:r>
            <a:r>
              <a:rPr lang="en-US" sz="1200" dirty="0" err="1"/>
              <a:t>awk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dirty="0"/>
              <a:t>AWK variables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1214438"/>
            <a:ext cx="8229600" cy="4953000"/>
          </a:xfrm>
        </p:spPr>
        <p:txBody>
          <a:bodyPr lIns="90488" tIns="44450" rIns="90488" bIns="44450"/>
          <a:lstStyle/>
          <a:p>
            <a:pPr algn="just" eaLnBrk="1" hangingPunct="1">
              <a:lnSpc>
                <a:spcPts val="3000"/>
              </a:lnSpc>
            </a:pPr>
            <a:r>
              <a:rPr lang="en-US">
                <a:cs typeface="Times New Roman" pitchFamily="18" charset="0"/>
              </a:rPr>
              <a:t>Variable List: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$0: </a:t>
            </a:r>
            <a:r>
              <a:rPr lang="en-US">
                <a:cs typeface="Times New Roman" pitchFamily="18" charset="0"/>
              </a:rPr>
              <a:t>Contains contents of the full current record.</a:t>
            </a:r>
          </a:p>
          <a:p>
            <a:pPr lvl="1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$1..$n: </a:t>
            </a:r>
            <a:r>
              <a:rPr lang="en-US">
                <a:cs typeface="Times New Roman" pitchFamily="18" charset="0"/>
              </a:rPr>
              <a:t>Holds contents of individual fields in the current record.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NF: </a:t>
            </a:r>
            <a:r>
              <a:rPr lang="en-US">
                <a:cs typeface="Times New Roman" pitchFamily="18" charset="0"/>
              </a:rPr>
              <a:t>Contains number of fields in the input record.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NR: </a:t>
            </a:r>
            <a:r>
              <a:rPr lang="en-US">
                <a:cs typeface="Times New Roman" pitchFamily="18" charset="0"/>
              </a:rPr>
              <a:t>Contains number of record processed so far.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FS: </a:t>
            </a:r>
            <a:r>
              <a:rPr lang="en-US">
                <a:cs typeface="Times New Roman" pitchFamily="18" charset="0"/>
              </a:rPr>
              <a:t>Holds the field separator. Default is </a:t>
            </a:r>
            <a:r>
              <a:rPr lang="en-US" i="1">
                <a:cs typeface="Times New Roman" pitchFamily="18" charset="0"/>
              </a:rPr>
              <a:t>space </a:t>
            </a:r>
            <a:r>
              <a:rPr lang="en-US">
                <a:cs typeface="Times New Roman" pitchFamily="18" charset="0"/>
              </a:rPr>
              <a:t>or </a:t>
            </a:r>
            <a:r>
              <a:rPr lang="en-US" i="1">
                <a:cs typeface="Times New Roman" pitchFamily="18" charset="0"/>
              </a:rPr>
              <a:t>tab.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OFS:</a:t>
            </a:r>
            <a:r>
              <a:rPr lang="en-US">
                <a:cs typeface="Times New Roman" pitchFamily="18" charset="0"/>
              </a:rPr>
              <a:t> Holds the output field separator.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RS: </a:t>
            </a:r>
            <a:r>
              <a:rPr lang="en-US">
                <a:cs typeface="Times New Roman" pitchFamily="18" charset="0"/>
              </a:rPr>
              <a:t>Holds the input record separator. Default is a new line.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FILENAME: </a:t>
            </a:r>
            <a:r>
              <a:rPr lang="en-US">
                <a:cs typeface="Times New Roman" pitchFamily="18" charset="0"/>
              </a:rPr>
              <a:t>Holds the input file name.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ARGC:</a:t>
            </a:r>
            <a:r>
              <a:rPr lang="en-US">
                <a:cs typeface="Times New Roman" pitchFamily="18" charset="0"/>
              </a:rPr>
              <a:t> Holds the number of Arguments on Command line</a:t>
            </a:r>
          </a:p>
          <a:p>
            <a:pPr lvl="1" algn="just" eaLnBrk="1" hangingPunct="1">
              <a:lnSpc>
                <a:spcPts val="3000"/>
              </a:lnSpc>
            </a:pPr>
            <a:r>
              <a:rPr lang="en-US" b="1">
                <a:cs typeface="Times New Roman" pitchFamily="18" charset="0"/>
              </a:rPr>
              <a:t>ARGV: </a:t>
            </a:r>
            <a:r>
              <a:rPr lang="en-US">
                <a:cs typeface="Times New Roman" pitchFamily="18" charset="0"/>
              </a:rPr>
              <a:t>The list of arguments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sz="1200" dirty="0"/>
              <a:t>7</a:t>
            </a:r>
            <a:r>
              <a:rPr lang="en-US" sz="1200" dirty="0" smtClean="0"/>
              <a:t>.1</a:t>
            </a:r>
            <a:r>
              <a:rPr lang="en-US" sz="1200" dirty="0"/>
              <a:t>: Advanced Filter - </a:t>
            </a:r>
            <a:r>
              <a:rPr lang="en-US" sz="1200" dirty="0" err="1"/>
              <a:t>awk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dirty="0"/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03086"/>
            <a:ext cx="8229600" cy="5023077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cs typeface="Times New Roman" pitchFamily="18" charset="0"/>
              </a:rPr>
              <a:t> </a:t>
            </a:r>
            <a:r>
              <a:rPr lang="en-US" dirty="0" err="1">
                <a:cs typeface="Times New Roman" pitchFamily="18" charset="0"/>
              </a:rPr>
              <a:t>awk</a:t>
            </a:r>
            <a:r>
              <a:rPr lang="en-US" dirty="0">
                <a:cs typeface="Times New Roman" pitchFamily="18" charset="0"/>
              </a:rPr>
              <a:t> '{ print $1 $2 $3 }' </a:t>
            </a:r>
            <a:r>
              <a:rPr lang="en-US" dirty="0" err="1">
                <a:cs typeface="Times New Roman" pitchFamily="18" charset="0"/>
              </a:rPr>
              <a:t>emp.data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This prints the </a:t>
            </a:r>
            <a:r>
              <a:rPr lang="en-US" i="1" dirty="0"/>
              <a:t>first, second </a:t>
            </a:r>
            <a:r>
              <a:rPr lang="en-US" dirty="0"/>
              <a:t>and </a:t>
            </a:r>
            <a:r>
              <a:rPr lang="en-US" i="1" dirty="0"/>
              <a:t>third </a:t>
            </a:r>
            <a:r>
              <a:rPr lang="en-US" dirty="0"/>
              <a:t>column from file </a:t>
            </a:r>
            <a:r>
              <a:rPr lang="en-US" i="1" dirty="0" err="1"/>
              <a:t>emp.data</a:t>
            </a:r>
            <a:r>
              <a:rPr lang="en-US" i="1" dirty="0"/>
              <a:t>.</a:t>
            </a:r>
          </a:p>
          <a:p>
            <a:pPr lvl="1" eaLnBrk="1" hangingPunct="1">
              <a:buFont typeface="Arial" pitchFamily="34" charset="0"/>
              <a:buNone/>
            </a:pPr>
            <a:endParaRPr lang="en-US" i="1" dirty="0"/>
          </a:p>
          <a:p>
            <a:pPr eaLnBrk="1" hangingPunct="1"/>
            <a:r>
              <a:rPr lang="en-US" dirty="0" err="1">
                <a:cs typeface="Times New Roman" pitchFamily="18" charset="0"/>
              </a:rPr>
              <a:t>awk</a:t>
            </a:r>
            <a:r>
              <a:rPr lang="en-US" dirty="0">
                <a:cs typeface="Times New Roman" pitchFamily="18" charset="0"/>
              </a:rPr>
              <a:t> '{ print }' </a:t>
            </a:r>
            <a:r>
              <a:rPr lang="en-US" dirty="0" err="1">
                <a:cs typeface="Times New Roman" pitchFamily="18" charset="0"/>
              </a:rPr>
              <a:t>emp.data</a:t>
            </a:r>
            <a:r>
              <a:rPr lang="en-US" dirty="0">
                <a:cs typeface="Times New Roman" pitchFamily="18" charset="0"/>
              </a:rPr>
              <a:t>  </a:t>
            </a:r>
          </a:p>
          <a:p>
            <a:pPr lvl="1" eaLnBrk="1" hangingPunct="1"/>
            <a:r>
              <a:rPr lang="en-US" dirty="0"/>
              <a:t>Prints all lines (all the fields) from file </a:t>
            </a:r>
            <a:r>
              <a:rPr lang="en-US" i="1" dirty="0" err="1"/>
              <a:t>emp.data</a:t>
            </a:r>
            <a:r>
              <a:rPr lang="en-US" i="1" dirty="0"/>
              <a:t>.</a:t>
            </a:r>
          </a:p>
          <a:p>
            <a:pPr eaLnBrk="1" hangingPunct="1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sz="1200" dirty="0" smtClean="0"/>
              <a:t>7.2 </a:t>
            </a:r>
            <a:r>
              <a:rPr lang="en-US" sz="1200" dirty="0"/>
              <a:t>AWK variables </a:t>
            </a:r>
            <a:br>
              <a:rPr lang="en-US" sz="1200" dirty="0"/>
            </a:br>
            <a:r>
              <a:rPr lang="en-US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986971"/>
            <a:ext cx="8653689" cy="5529943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n-US" dirty="0"/>
              <a:t>Line </a:t>
            </a:r>
            <a:r>
              <a:rPr lang="en-US" dirty="0" err="1"/>
              <a:t>specifier</a:t>
            </a:r>
            <a:r>
              <a:rPr lang="en-US" dirty="0"/>
              <a:t> and action option are optional, either of them needs to be specified.</a:t>
            </a:r>
          </a:p>
          <a:p>
            <a:pPr eaLnBrk="1" hangingPunct="1">
              <a:lnSpc>
                <a:spcPts val="3500"/>
              </a:lnSpc>
            </a:pPr>
            <a:r>
              <a:rPr lang="en-US" dirty="0"/>
              <a:t>If line </a:t>
            </a:r>
            <a:r>
              <a:rPr lang="en-US" dirty="0" err="1"/>
              <a:t>specifier</a:t>
            </a:r>
            <a:r>
              <a:rPr lang="en-US" dirty="0"/>
              <a:t> is not specified, it indicates that all lines are to be selected. </a:t>
            </a:r>
          </a:p>
          <a:p>
            <a:pPr eaLnBrk="1" hangingPunct="1">
              <a:lnSpc>
                <a:spcPts val="3500"/>
              </a:lnSpc>
            </a:pPr>
            <a:r>
              <a:rPr lang="en-US" dirty="0"/>
              <a:t>{action} omitted, indicates print (default).</a:t>
            </a:r>
          </a:p>
          <a:p>
            <a:pPr eaLnBrk="1" hangingPunct="1">
              <a:lnSpc>
                <a:spcPts val="3500"/>
              </a:lnSpc>
            </a:pPr>
            <a:r>
              <a:rPr lang="en-US" dirty="0"/>
              <a:t>Fields are identified by special variable $1, $2, ….; </a:t>
            </a:r>
          </a:p>
          <a:p>
            <a:pPr eaLnBrk="1" hangingPunct="1">
              <a:lnSpc>
                <a:spcPts val="3500"/>
              </a:lnSpc>
            </a:pPr>
            <a:r>
              <a:rPr lang="en-US" dirty="0"/>
              <a:t>Default delimiter is a contiguous string of spaces.</a:t>
            </a:r>
          </a:p>
          <a:p>
            <a:pPr eaLnBrk="1" hangingPunct="1">
              <a:lnSpc>
                <a:spcPts val="3500"/>
              </a:lnSpc>
            </a:pPr>
            <a:r>
              <a:rPr lang="en-US" dirty="0"/>
              <a:t>Explicit delimiter can be specified using -F option</a:t>
            </a:r>
          </a:p>
          <a:p>
            <a:pPr lvl="1" eaLnBrk="1" hangingPunct="1">
              <a:lnSpc>
                <a:spcPts val="3500"/>
              </a:lnSpc>
            </a:pPr>
            <a:r>
              <a:rPr lang="en-US" dirty="0"/>
              <a:t>Example: </a:t>
            </a:r>
            <a:r>
              <a:rPr lang="en-US" dirty="0" err="1"/>
              <a:t>awk</a:t>
            </a:r>
            <a:r>
              <a:rPr lang="en-US" dirty="0"/>
              <a:t> -F “|” ‘/sales/{print $3, $4}’ emp.lst</a:t>
            </a:r>
          </a:p>
          <a:p>
            <a:pPr eaLnBrk="1" hangingPunct="1">
              <a:lnSpc>
                <a:spcPts val="3500"/>
              </a:lnSpc>
            </a:pPr>
            <a:r>
              <a:rPr lang="en-US" dirty="0"/>
              <a:t>Regular expression of </a:t>
            </a:r>
            <a:r>
              <a:rPr lang="en-US" i="1" dirty="0" err="1"/>
              <a:t>egrep</a:t>
            </a:r>
            <a:r>
              <a:rPr lang="en-US" i="1" dirty="0"/>
              <a:t> </a:t>
            </a:r>
            <a:r>
              <a:rPr lang="en-US" dirty="0"/>
              <a:t>can be used to specify the  pattern.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sz="1200" dirty="0"/>
              <a:t>7</a:t>
            </a:r>
            <a:r>
              <a:rPr lang="en-US" sz="1200" dirty="0" smtClean="0"/>
              <a:t>.2 </a:t>
            </a:r>
            <a:r>
              <a:rPr lang="en-US" sz="1200" dirty="0"/>
              <a:t>AWK variables </a:t>
            </a:r>
            <a:br>
              <a:rPr lang="en-US" sz="1200" dirty="0"/>
            </a:br>
            <a:r>
              <a:rPr lang="en-US" dirty="0"/>
              <a:t>Examples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1625" y="1214438"/>
            <a:ext cx="8537575" cy="4525962"/>
          </a:xfrm>
        </p:spPr>
        <p:txBody>
          <a:bodyPr lIns="90488" tIns="44450" rIns="90488" bIns="44450"/>
          <a:lstStyle/>
          <a:p>
            <a:pPr eaLnBrk="1" hangingPunct="1"/>
            <a:r>
              <a:rPr lang="en-US">
                <a:cs typeface="Times New Roman" pitchFamily="18" charset="0"/>
              </a:rPr>
              <a:t>awk '$3 &gt; 0 { print $1, $2 * $3 }' emp.data </a:t>
            </a:r>
          </a:p>
          <a:p>
            <a:pPr lvl="1" eaLnBrk="1" hangingPunct="1"/>
            <a:r>
              <a:rPr lang="en-US">
                <a:cs typeface="Times New Roman" pitchFamily="18" charset="0"/>
              </a:rPr>
              <a:t>Checks for $3 (third field) value. If it is greater than 0, then it prints the first column and the multiplication of the second and the third columns.</a:t>
            </a:r>
          </a:p>
          <a:p>
            <a:pPr eaLnBrk="1" hangingPunct="1">
              <a:buFont typeface="Arial" pitchFamily="34" charset="0"/>
              <a:buNone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D69B9113CBD8408B134997AA6F1943" ma:contentTypeVersion="3" ma:contentTypeDescription="Create a new document." ma:contentTypeScope="" ma:versionID="3581e29ed1bd35ee2eba17c7cad9057c">
  <xsd:schema xmlns:xsd="http://www.w3.org/2001/XMLSchema" xmlns:xs="http://www.w3.org/2001/XMLSchema" xmlns:p="http://schemas.microsoft.com/office/2006/metadata/properties" xmlns:ns2="952a6df7-b138-4f89-9bc4-e7a874ea3254" xmlns:ns3="2f97db09-5c4b-4100-bb6d-ec1543f49c01" targetNamespace="http://schemas.microsoft.com/office/2006/metadata/properties" ma:root="true" ma:fieldsID="97b2fc647a94d6eaf785a2fde5205d90" ns2:_="" ns3:_="">
    <xsd:import namespace="952a6df7-b138-4f89-9bc4-e7a874ea3254"/>
    <xsd:import namespace="2f97db09-5c4b-4100-bb6d-ec1543f49c01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7db09-5c4b-4100-bb6d-ec1543f49c01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2f97db09-5c4b-4100-bb6d-ec1543f49c01">Template</Material_x0020_Type>
    <Category xmlns="2f97db09-5c4b-4100-bb6d-ec1543f49c01">Module Artifact</Category>
    <Levels xmlns="2f97db09-5c4b-4100-bb6d-ec1543f49c01">L1</Levels>
  </documentManagement>
</p:properties>
</file>

<file path=customXml/itemProps1.xml><?xml version="1.0" encoding="utf-8"?>
<ds:datastoreItem xmlns:ds="http://schemas.openxmlformats.org/officeDocument/2006/customXml" ds:itemID="{AA27C8BF-D9DC-4AAD-ACFE-F852E320D2CE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1402</Words>
  <Application>Microsoft Office PowerPoint</Application>
  <PresentationFormat>On-screen Show (4:3)</PresentationFormat>
  <Paragraphs>175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Candara</vt:lpstr>
      <vt:lpstr>ＭＳ Ｐゴシック</vt:lpstr>
      <vt:lpstr>1_Office Theme</vt:lpstr>
      <vt:lpstr>UNIX</vt:lpstr>
      <vt:lpstr>Lesson Objectives</vt:lpstr>
      <vt:lpstr>7.1: Advanced Filter - awk  Introduction</vt:lpstr>
      <vt:lpstr>7.1: Advanced Filter - awk  Introduction</vt:lpstr>
      <vt:lpstr>7.1: Advanced Filter - awk  Contents</vt:lpstr>
      <vt:lpstr>7.1: Advanced Filter - awk  AWK variables</vt:lpstr>
      <vt:lpstr>7.1: Advanced Filter - awk  Example</vt:lpstr>
      <vt:lpstr>7.2 AWK variables  Overview</vt:lpstr>
      <vt:lpstr>7.2 AWK variables  Examples</vt:lpstr>
      <vt:lpstr>7.2 AWK variables  Examples</vt:lpstr>
      <vt:lpstr>Summary</vt:lpstr>
      <vt:lpstr>Review Questions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Rajita Dhumal</cp:lastModifiedBy>
  <cp:revision>148</cp:revision>
  <dcterms:created xsi:type="dcterms:W3CDTF">2012-05-18T02:59:15Z</dcterms:created>
  <dcterms:modified xsi:type="dcterms:W3CDTF">2016-08-08T05:38:46Z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0x0101008CD69B9113CBD8408B134997AA6F1943</vt:lpwstr>
  </property>
</Properties>
</file>