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43"/>
  </p:notesMasterIdLst>
  <p:handoutMasterIdLst>
    <p:handoutMasterId r:id="rId4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6858000" type="screen4x3"/>
  <p:notesSz cx="7315200" cy="9601200"/>
  <p:embeddedFontLst>
    <p:embeddedFont>
      <p:font typeface="Calibri" pitchFamily="34" charset="0"/>
      <p:regular r:id="rId45"/>
      <p:bold r:id="rId46"/>
      <p:italic r:id="rId47"/>
      <p:boldItalic r:id="rId48"/>
    </p:embeddedFont>
    <p:embeddedFont>
      <p:font typeface="Candara" pitchFamily="34" charset="0"/>
      <p:regular r:id="rId49"/>
      <p:bold r:id="rId50"/>
      <p:italic r:id="rId51"/>
      <p:boldItalic r:id="rId52"/>
    </p:embeddedFont>
    <p:embeddedFont>
      <p:font typeface="MS PGothic" pitchFamily="34" charset="-128"/>
      <p:regular r:id="rId53"/>
    </p:embeddedFont>
    <p:embeddedFont>
      <p:font typeface="Marlett" pitchFamily="2" charset="2"/>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5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52"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92667"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1" dirty="0" smtClean="0">
                <a:latin typeface="Candara" pitchFamily="34" charset="0"/>
                <a:cs typeface="Arial" pitchFamily="34" charset="0"/>
              </a:rPr>
              <a:t>UNIX                                                 			Shell Programming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07-</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r>
              <a:rPr lang="en-US" sz="1100" dirty="0" smtClean="0">
                <a:latin typeface="Candara" pitchFamily="34" charset="0"/>
                <a:cs typeface="Arial" pitchFamily="34" charset="0"/>
              </a:rPr>
              <a:t>  </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Rot="1" noChangeAspect="1" noChangeArrowheads="1" noTextEdit="1"/>
          </p:cNvSpPr>
          <p:nvPr>
            <p:ph type="sldImg"/>
          </p:nvPr>
        </p:nvSpPr>
        <p:spPr>
          <a:xfrm>
            <a:off x="2139950" y="881063"/>
            <a:ext cx="4906963" cy="3679825"/>
          </a:xfrm>
          <a:ln/>
        </p:spPr>
      </p:sp>
      <p:sp>
        <p:nvSpPr>
          <p:cNvPr id="52228" name="Rectangle 3"/>
          <p:cNvSpPr>
            <a:spLocks noGrp="1" noChangeArrowheads="1"/>
          </p:cNvSpPr>
          <p:nvPr>
            <p:ph type="body" idx="1"/>
          </p:nvPr>
        </p:nvSpPr>
        <p:spPr>
          <a:xfrm>
            <a:off x="2113280" y="4638915"/>
            <a:ext cx="4714240" cy="4162186"/>
          </a:xfrm>
          <a:noFill/>
          <a:ln/>
        </p:spPr>
        <p:txBody>
          <a:bodyPr/>
          <a:lstStyle/>
          <a:p>
            <a:pPr eaLnBrk="1" hangingPunct="1">
              <a:lnSpc>
                <a:spcPct val="90000"/>
              </a:lnSpc>
            </a:pPr>
            <a:r>
              <a:rPr lang="en-US" smtClean="0"/>
              <a:t>You can pass values to shell programs while you execute shell scripts. These values entered through command line are called as </a:t>
            </a:r>
            <a:r>
              <a:rPr lang="en-US" i="1" smtClean="0"/>
              <a:t>command line arguments</a:t>
            </a:r>
            <a:r>
              <a:rPr lang="en-US" smtClean="0"/>
              <a:t>.</a:t>
            </a:r>
          </a:p>
          <a:p>
            <a:pPr eaLnBrk="1" hangingPunct="1">
              <a:lnSpc>
                <a:spcPct val="90000"/>
              </a:lnSpc>
            </a:pPr>
            <a:r>
              <a:rPr lang="en-US" b="1" u="sng" smtClean="0"/>
              <a:t>Parameters Related to Command Line Arguments</a:t>
            </a:r>
          </a:p>
          <a:p>
            <a:pPr eaLnBrk="1" hangingPunct="1">
              <a:lnSpc>
                <a:spcPct val="90000"/>
              </a:lnSpc>
            </a:pPr>
            <a:r>
              <a:rPr lang="en-US" smtClean="0"/>
              <a:t>When you specify argument along with the name of the shell procedure, they are assigned  into parameters $1, $2 etc. They are called as positional parameters. There are also some other </a:t>
            </a:r>
            <a:r>
              <a:rPr lang="en-US" i="1" smtClean="0"/>
              <a:t>special parameters </a:t>
            </a:r>
            <a:r>
              <a:rPr lang="en-US" smtClean="0"/>
              <a:t>you can use. Some of them are:</a:t>
            </a:r>
          </a:p>
          <a:p>
            <a:pPr eaLnBrk="1" hangingPunct="1">
              <a:lnSpc>
                <a:spcPct val="90000"/>
              </a:lnSpc>
              <a:buFontTx/>
              <a:buChar char="•"/>
            </a:pPr>
            <a:r>
              <a:rPr lang="en-US" smtClean="0"/>
              <a:t>  $0 – Gives the name of the executed command</a:t>
            </a:r>
          </a:p>
          <a:p>
            <a:pPr eaLnBrk="1" hangingPunct="1">
              <a:lnSpc>
                <a:spcPct val="90000"/>
              </a:lnSpc>
              <a:buFontTx/>
              <a:buChar char="•"/>
            </a:pPr>
            <a:r>
              <a:rPr lang="en-US" smtClean="0"/>
              <a:t>  $* - Gives the complete set of positional parameters</a:t>
            </a:r>
          </a:p>
          <a:p>
            <a:pPr eaLnBrk="1" hangingPunct="1">
              <a:lnSpc>
                <a:spcPct val="90000"/>
              </a:lnSpc>
              <a:buFontTx/>
              <a:buChar char="•"/>
            </a:pPr>
            <a:r>
              <a:rPr lang="en-US" smtClean="0"/>
              <a:t>  $# - Gives the number of arguments</a:t>
            </a:r>
          </a:p>
          <a:p>
            <a:pPr eaLnBrk="1" hangingPunct="1">
              <a:lnSpc>
                <a:spcPct val="90000"/>
              </a:lnSpc>
              <a:buFontTx/>
              <a:buChar char="•"/>
            </a:pPr>
            <a:r>
              <a:rPr lang="en-US" smtClean="0"/>
              <a:t>  $$ - Gives the PID of the current shell</a:t>
            </a:r>
          </a:p>
          <a:p>
            <a:pPr eaLnBrk="1" hangingPunct="1">
              <a:lnSpc>
                <a:spcPct val="90000"/>
              </a:lnSpc>
              <a:buFontTx/>
              <a:buChar char="•"/>
            </a:pPr>
            <a:r>
              <a:rPr lang="en-US" smtClean="0"/>
              <a:t>  $! – Gives the PID of the last background job</a:t>
            </a:r>
          </a:p>
          <a:p>
            <a:pPr eaLnBrk="1" hangingPunct="1">
              <a:lnSpc>
                <a:spcPct val="90000"/>
              </a:lnSpc>
              <a:buFontTx/>
              <a:buChar char="•"/>
            </a:pPr>
            <a:r>
              <a:rPr lang="en-US" smtClean="0"/>
              <a:t>  $? – Gives the exit status of the last command</a:t>
            </a:r>
          </a:p>
          <a:p>
            <a:pPr eaLnBrk="1" hangingPunct="1">
              <a:lnSpc>
                <a:spcPct val="90000"/>
              </a:lnSpc>
              <a:buFontTx/>
              <a:buChar char="•"/>
            </a:pPr>
            <a:r>
              <a:rPr lang="en-US" smtClean="0"/>
              <a:t>  $@ - Similar to $*, but generally used with strings in looping constructs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xfrm>
            <a:off x="2139950" y="881063"/>
            <a:ext cx="4906963" cy="3679825"/>
          </a:xfrm>
          <a:ln/>
        </p:spPr>
      </p:sp>
      <p:sp>
        <p:nvSpPr>
          <p:cNvPr id="53252" name="Rectangle 3"/>
          <p:cNvSpPr>
            <a:spLocks noGrp="1" noChangeArrowheads="1"/>
          </p:cNvSpPr>
          <p:nvPr>
            <p:ph type="body" idx="1"/>
          </p:nvPr>
        </p:nvSpPr>
        <p:spPr>
          <a:xfrm>
            <a:off x="2113280" y="4638915"/>
            <a:ext cx="4714240" cy="4162186"/>
          </a:xfrm>
          <a:noFill/>
          <a:ln/>
        </p:spPr>
        <p:txBody>
          <a:bodyPr/>
          <a:lstStyle/>
          <a:p>
            <a:pPr eaLnBrk="1" hangingPunct="1">
              <a:lnSpc>
                <a:spcPct val="90000"/>
              </a:lnSpc>
            </a:pPr>
            <a:r>
              <a:rPr lang="en-US" smtClean="0"/>
              <a:t>In above example</a:t>
            </a:r>
          </a:p>
          <a:p>
            <a:pPr eaLnBrk="1" hangingPunct="1">
              <a:lnSpc>
                <a:spcPct val="90000"/>
              </a:lnSpc>
            </a:pPr>
            <a:r>
              <a:rPr lang="en-US" smtClean="0"/>
              <a:t>$ scr1.sh "Unix" books.lst    - The output only has lines with UNIX as substring from book.lst file .</a:t>
            </a:r>
          </a:p>
          <a:p>
            <a:pPr eaLnBrk="1" hangingPunct="1">
              <a:lnSpc>
                <a:spcPct val="90000"/>
              </a:lnSpc>
            </a:pPr>
            <a:r>
              <a:rPr lang="en-US" smtClean="0"/>
              <a:t>Program: scr1.sh</a:t>
            </a:r>
          </a:p>
          <a:p>
            <a:pPr eaLnBrk="1" hangingPunct="1">
              <a:lnSpc>
                <a:spcPct val="90000"/>
              </a:lnSpc>
            </a:pPr>
            <a:r>
              <a:rPr lang="en-US" smtClean="0"/>
              <a:t>Number of arguments are 2.</a:t>
            </a:r>
          </a:p>
          <a:p>
            <a:pPr eaLnBrk="1" hangingPunct="1">
              <a:lnSpc>
                <a:spcPct val="90000"/>
              </a:lnSpc>
            </a:pPr>
            <a:r>
              <a:rPr lang="en-US" smtClean="0"/>
              <a:t>Arguments are Unix books.lst.</a:t>
            </a:r>
          </a:p>
          <a:p>
            <a:pPr eaLnBrk="1" hangingPunct="1">
              <a:lnSpc>
                <a:spcPct val="90000"/>
              </a:lnSpc>
            </a:pPr>
            <a:r>
              <a:rPr lang="en-US" smtClean="0"/>
              <a:t>1001|Learning Unix            |Computers     |01/01/1998| 575</a:t>
            </a:r>
          </a:p>
          <a:p>
            <a:pPr eaLnBrk="1" hangingPunct="1">
              <a:lnSpc>
                <a:spcPct val="90000"/>
              </a:lnSpc>
            </a:pPr>
            <a:r>
              <a:rPr lang="en-US" smtClean="0"/>
              <a:t>1004|Unix Device Drivers      |Computers     |09/08/1995| 650</a:t>
            </a:r>
          </a:p>
          <a:p>
            <a:pPr eaLnBrk="1" hangingPunct="1">
              <a:lnSpc>
                <a:spcPct val="90000"/>
              </a:lnSpc>
            </a:pPr>
            <a:r>
              <a:rPr lang="en-US" smtClean="0"/>
              <a:t>1007|Unix Shell Programming   |Computers     |03/02/1993| 536</a:t>
            </a:r>
          </a:p>
          <a:p>
            <a:pPr eaLnBrk="1" hangingPunct="1">
              <a:lnSpc>
                <a:spcPct val="90000"/>
              </a:lnSpc>
            </a:pPr>
            <a:r>
              <a:rPr lang="en-US" smtClean="0"/>
              <a:t> End of Script.</a:t>
            </a:r>
          </a:p>
          <a:p>
            <a:pPr eaLnBrk="1" hangingPunct="1">
              <a:lnSpc>
                <a:spcPct val="90000"/>
              </a:lnSpc>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Rot="1" noChangeAspect="1" noChangeArrowheads="1" noTextEdit="1"/>
          </p:cNvSpPr>
          <p:nvPr>
            <p:ph type="sldImg"/>
          </p:nvPr>
        </p:nvSpPr>
        <p:spPr>
          <a:xfrm>
            <a:off x="2139950" y="881063"/>
            <a:ext cx="4906963" cy="3679825"/>
          </a:xfrm>
          <a:ln/>
        </p:spPr>
      </p:sp>
      <p:sp>
        <p:nvSpPr>
          <p:cNvPr id="54276" name="Rectangle 3"/>
          <p:cNvSpPr>
            <a:spLocks noGrp="1" noChangeArrowheads="1"/>
          </p:cNvSpPr>
          <p:nvPr>
            <p:ph type="body" idx="1"/>
          </p:nvPr>
        </p:nvSpPr>
        <p:spPr>
          <a:xfrm>
            <a:off x="2113280" y="4638915"/>
            <a:ext cx="4714240" cy="4162186"/>
          </a:xfrm>
          <a:noFill/>
          <a:ln/>
        </p:spPr>
        <p:txBody>
          <a:bodyPr/>
          <a:lstStyle/>
          <a:p>
            <a:pPr eaLnBrk="1" hangingPunct="1"/>
            <a:r>
              <a:rPr lang="en-US" b="1" u="sng" smtClean="0"/>
              <a:t>Conditional Execution using &amp;&amp; and ||</a:t>
            </a:r>
          </a:p>
          <a:p>
            <a:pPr eaLnBrk="1" hangingPunct="1"/>
            <a:r>
              <a:rPr lang="en-US" smtClean="0"/>
              <a:t>The shell provides &amp;&amp; and || operators to control the execution of a command depending on the success or failure of previous command. In case of &amp;&amp;, the second command executes only if the first has succeeded. Similarly, || will ensure that the second command is executed only if the first has failed. </a:t>
            </a:r>
          </a:p>
          <a:p>
            <a:pPr eaLnBrk="1" hangingPunct="1"/>
            <a:endParaRPr lang="en-US" smtClean="0"/>
          </a:p>
          <a:p>
            <a:pPr eaLnBrk="1" hangingPunct="1"/>
            <a:r>
              <a:rPr lang="en-US" smtClean="0"/>
              <a:t>The following command displays “Found!” only if the XML pattern is found in the </a:t>
            </a:r>
            <a:r>
              <a:rPr lang="en-US" i="1" smtClean="0"/>
              <a:t>books.lst </a:t>
            </a:r>
            <a:r>
              <a:rPr lang="en-US" smtClean="0"/>
              <a:t>file at least once.</a:t>
            </a:r>
          </a:p>
          <a:p>
            <a:pPr eaLnBrk="1" hangingPunct="1"/>
            <a:r>
              <a:rPr lang="en-US" smtClean="0"/>
              <a:t/>
            </a:r>
            <a:br>
              <a:rPr lang="en-US" smtClean="0"/>
            </a:br>
            <a:r>
              <a:rPr lang="en-US" smtClean="0"/>
              <a:t>$ grep "XML" books.lst &amp;&amp; echo "Found!"</a:t>
            </a:r>
          </a:p>
          <a:p>
            <a:pPr eaLnBrk="1" hangingPunct="1"/>
            <a:r>
              <a:rPr lang="en-US" smtClean="0"/>
              <a:t>1003|XML Unleashed            |Computers     |20/02/2000| 398</a:t>
            </a:r>
          </a:p>
          <a:p>
            <a:pPr eaLnBrk="1" hangingPunct="1"/>
            <a:r>
              <a:rPr lang="en-US" smtClean="0"/>
              <a:t>1006|XML Applications         |Fiction       |09/08/2000| 630</a:t>
            </a:r>
          </a:p>
          <a:p>
            <a:pPr eaLnBrk="1" hangingPunct="1"/>
            <a:r>
              <a:rPr lang="en-US" smtClean="0"/>
              <a:t>Found!</a:t>
            </a:r>
          </a:p>
          <a:p>
            <a:pPr eaLnBrk="1" hangingPunct="1"/>
            <a:endParaRPr lang="en-US" smtClean="0"/>
          </a:p>
          <a:p>
            <a:pPr eaLnBrk="1" hangingPunct="1"/>
            <a:r>
              <a:rPr lang="en-US" smtClean="0"/>
              <a:t>The following command displays “Not Found …”. If </a:t>
            </a:r>
            <a:r>
              <a:rPr lang="en-US" i="1" smtClean="0"/>
              <a:t>grep </a:t>
            </a:r>
            <a:r>
              <a:rPr lang="en-US" smtClean="0"/>
              <a:t>does not find the “WAP” pattern in the </a:t>
            </a:r>
            <a:r>
              <a:rPr lang="en-US" i="1" smtClean="0"/>
              <a:t>books.lst </a:t>
            </a:r>
            <a:r>
              <a:rPr lang="en-US" smtClean="0"/>
              <a:t>file.</a:t>
            </a:r>
          </a:p>
          <a:p>
            <a:pPr eaLnBrk="1" hangingPunct="1"/>
            <a:r>
              <a:rPr lang="en-US" smtClean="0"/>
              <a:t>$ grep "WAP" books.lst || echo "Not Found..."</a:t>
            </a:r>
          </a:p>
          <a:p>
            <a:pPr eaLnBrk="1" hangingPunct="1"/>
            <a:r>
              <a:rPr lang="en-US" smtClean="0"/>
              <a:t>“Not Found...”</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xfrm>
            <a:off x="2139950" y="881063"/>
            <a:ext cx="4906963" cy="3679825"/>
          </a:xfrm>
          <a:ln/>
        </p:spPr>
      </p:sp>
      <p:sp>
        <p:nvSpPr>
          <p:cNvPr id="55300"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UNIX  </a:t>
            </a:r>
            <a:r>
              <a:rPr lang="en-US" b="1" smtClean="0"/>
              <a:t>/dev/null</a:t>
            </a:r>
            <a:r>
              <a:rPr lang="en-US" smtClean="0"/>
              <a:t> or </a:t>
            </a:r>
            <a:r>
              <a:rPr lang="en-US" b="1" smtClean="0"/>
              <a:t>the null device</a:t>
            </a:r>
            <a:r>
              <a:rPr lang="en-US" smtClean="0"/>
              <a:t> is a special file that discards all data written to it.</a:t>
            </a:r>
          </a:p>
          <a:p>
            <a:pPr eaLnBrk="1" hangingPunct="1"/>
            <a:endParaRPr lang="en-US" smtClean="0"/>
          </a:p>
          <a:p>
            <a:pPr eaLnBrk="1" hangingPunct="1"/>
            <a:r>
              <a:rPr lang="en-US" smtClean="0"/>
              <a:t>The null device is typically used to dispose the unwanted output stream of a process.</a:t>
            </a:r>
          </a:p>
          <a:p>
            <a:pPr eaLnBrk="1" hangingPunct="1"/>
            <a:endParaRPr lang="en-US" smtClean="0"/>
          </a:p>
          <a:p>
            <a:pPr eaLnBrk="1" hangingPunct="1"/>
            <a:r>
              <a:rPr lang="en-US" smtClean="0"/>
              <a:t>In given example, if </a:t>
            </a:r>
            <a:r>
              <a:rPr lang="en-US" i="1" smtClean="0"/>
              <a:t>grep </a:t>
            </a:r>
            <a:r>
              <a:rPr lang="en-US" smtClean="0"/>
              <a:t>returns any error and you wish to discard error messages, use /dev/null device.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spect="1" noChangeArrowheads="1" noTextEdit="1"/>
          </p:cNvSpPr>
          <p:nvPr>
            <p:ph type="sldImg"/>
          </p:nvPr>
        </p:nvSpPr>
        <p:spPr>
          <a:xfrm>
            <a:off x="2139950" y="881063"/>
            <a:ext cx="4906963" cy="3679825"/>
          </a:xfrm>
          <a:ln/>
        </p:spPr>
      </p:sp>
      <p:sp>
        <p:nvSpPr>
          <p:cNvPr id="56324" name="Rectangle 3"/>
          <p:cNvSpPr>
            <a:spLocks noGrp="1" noChangeArrowheads="1"/>
          </p:cNvSpPr>
          <p:nvPr>
            <p:ph type="body" idx="1"/>
          </p:nvPr>
        </p:nvSpPr>
        <p:spPr>
          <a:xfrm>
            <a:off x="2113280" y="4640580"/>
            <a:ext cx="4958080" cy="4162187"/>
          </a:xfrm>
          <a:noFill/>
          <a:ln/>
        </p:spPr>
        <p:txBody>
          <a:bodyPr/>
          <a:lstStyle/>
          <a:p>
            <a:pPr eaLnBrk="1" hangingPunct="1"/>
            <a:r>
              <a:rPr lang="en-US" smtClean="0"/>
              <a:t>In the example,  test command is use to specify condition </a:t>
            </a:r>
          </a:p>
          <a:p>
            <a:pPr eaLnBrk="1" hangingPunct="1"/>
            <a:r>
              <a:rPr lang="en-US" smtClean="0"/>
              <a:t>The shell scripts checks for </a:t>
            </a:r>
            <a:r>
              <a:rPr lang="en-US" i="1" smtClean="0"/>
              <a:t>two</a:t>
            </a:r>
            <a:r>
              <a:rPr lang="en-US" smtClean="0"/>
              <a:t> command line arguments. If the number of arguments is </a:t>
            </a:r>
            <a:r>
              <a:rPr lang="en-US" i="1" smtClean="0"/>
              <a:t>zero</a:t>
            </a:r>
            <a:r>
              <a:rPr lang="en-US" smtClean="0"/>
              <a:t>, then the output is:</a:t>
            </a:r>
          </a:p>
          <a:p>
            <a:pPr eaLnBrk="1" hangingPunct="1"/>
            <a:r>
              <a:rPr lang="en-US" b="1" smtClean="0"/>
              <a:t>Wrong Usage</a:t>
            </a:r>
          </a:p>
          <a:p>
            <a:pPr eaLnBrk="1" hangingPunct="1"/>
            <a:endParaRPr lang="en-US" smtClean="0"/>
          </a:p>
          <a:p>
            <a:pPr eaLnBrk="1" hangingPunct="1"/>
            <a:r>
              <a:rPr lang="en-US" smtClean="0"/>
              <a:t>If it is </a:t>
            </a:r>
            <a:r>
              <a:rPr lang="en-US" i="1" smtClean="0"/>
              <a:t>two</a:t>
            </a:r>
            <a:r>
              <a:rPr lang="en-US" smtClean="0"/>
              <a:t>, then the first argument is used as a pattern and the second one is used as the file name to search in the </a:t>
            </a:r>
            <a:r>
              <a:rPr lang="en-US" i="1" smtClean="0"/>
              <a:t>grep </a:t>
            </a:r>
            <a:r>
              <a:rPr lang="en-US" smtClean="0"/>
              <a:t>command.</a:t>
            </a:r>
          </a:p>
          <a:p>
            <a:pPr eaLnBrk="1" hangingPunct="1"/>
            <a:endParaRPr lang="en-US" smtClean="0"/>
          </a:p>
          <a:p>
            <a:pPr eaLnBrk="1" hangingPunct="1"/>
            <a:r>
              <a:rPr lang="en-US" smtClean="0"/>
              <a:t>If the pattern is found, then the output of the </a:t>
            </a:r>
            <a:r>
              <a:rPr lang="en-US" i="1" smtClean="0"/>
              <a:t>grep </a:t>
            </a:r>
            <a:r>
              <a:rPr lang="en-US" smtClean="0"/>
              <a:t>command is displayed. Otherwise, the output of the echo command is displayed.</a:t>
            </a:r>
          </a:p>
          <a:p>
            <a:pPr eaLnBrk="1" hangingPunct="1"/>
            <a:endParaRPr lang="en-US" smtClean="0"/>
          </a:p>
          <a:p>
            <a:pPr eaLnBrk="1" hangingPunct="1"/>
            <a:r>
              <a:rPr lang="en-US" smtClean="0"/>
              <a:t>If the number of arguments are not </a:t>
            </a:r>
            <a:r>
              <a:rPr lang="en-US" i="1" smtClean="0"/>
              <a:t>two,</a:t>
            </a:r>
            <a:r>
              <a:rPr lang="en-US" smtClean="0"/>
              <a:t> then the output is as follows:</a:t>
            </a:r>
          </a:p>
          <a:p>
            <a:pPr eaLnBrk="1" hangingPunct="1"/>
            <a:r>
              <a:rPr lang="en-US" smtClean="0"/>
              <a:t>“you didn’t enter 2 arguments”.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Rot="1" noChangeAspect="1" noChangeArrowheads="1" noTextEdit="1"/>
          </p:cNvSpPr>
          <p:nvPr>
            <p:ph type="sldImg"/>
          </p:nvPr>
        </p:nvSpPr>
        <p:spPr>
          <a:xfrm>
            <a:off x="2139950" y="881063"/>
            <a:ext cx="4906963" cy="3679825"/>
          </a:xfrm>
          <a:ln/>
        </p:spPr>
      </p:sp>
      <p:sp>
        <p:nvSpPr>
          <p:cNvPr id="57348" name="Rectangle 10"/>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xfrm>
            <a:off x="2139950" y="881063"/>
            <a:ext cx="4906963" cy="3679825"/>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2139950" y="881063"/>
            <a:ext cx="4906963" cy="3679825"/>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xfrm>
            <a:off x="2139950" y="881063"/>
            <a:ext cx="4906963" cy="3679825"/>
          </a:xfrm>
          <a:ln/>
        </p:spPr>
      </p:sp>
      <p:sp>
        <p:nvSpPr>
          <p:cNvPr id="60420"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the given example  </a:t>
            </a:r>
            <a:r>
              <a:rPr lang="en-US" b="1" smtClean="0"/>
              <a:t>–z</a:t>
            </a:r>
            <a:r>
              <a:rPr lang="en-US" smtClean="0"/>
              <a:t> checks whether </a:t>
            </a:r>
            <a:r>
              <a:rPr lang="en-US" b="1" smtClean="0"/>
              <a:t>$fn </a:t>
            </a:r>
            <a:r>
              <a:rPr lang="en-US" smtClean="0"/>
              <a:t>is empty or not. If users do not enter the file name, then the output is as follows:</a:t>
            </a:r>
          </a:p>
          <a:p>
            <a:pPr eaLnBrk="1" hangingPunct="1"/>
            <a:endParaRPr lang="en-US" smtClean="0"/>
          </a:p>
          <a:p>
            <a:pPr eaLnBrk="1" hangingPunct="1"/>
            <a:r>
              <a:rPr lang="en-US" smtClean="0"/>
              <a:t>“You have not entered file name“.</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xfrm>
            <a:off x="2139950" y="881063"/>
            <a:ext cx="4906963" cy="3679825"/>
          </a:xfrm>
          <a:ln/>
        </p:spPr>
      </p:sp>
      <p:sp>
        <p:nvSpPr>
          <p:cNvPr id="61444" name="Rectangle 3"/>
          <p:cNvSpPr>
            <a:spLocks noGrp="1" noChangeArrowheads="1"/>
          </p:cNvSpPr>
          <p:nvPr>
            <p:ph type="body" idx="1"/>
          </p:nvPr>
        </p:nvSpPr>
        <p:spPr>
          <a:xfrm>
            <a:off x="2113280" y="4640580"/>
            <a:ext cx="4714240" cy="4162187"/>
          </a:xfrm>
          <a:noFill/>
          <a:ln/>
        </p:spPr>
        <p:txBody>
          <a:bodyPr/>
          <a:lstStyle/>
          <a:p>
            <a:pPr eaLnBrk="1" hangingPunct="1">
              <a:lnSpc>
                <a:spcPct val="110000"/>
              </a:lnSpc>
              <a:buClr>
                <a:schemeClr val="tx1"/>
              </a:buClr>
              <a:buFont typeface="Marlett" pitchFamily="2" charset="2"/>
              <a:buNone/>
            </a:pPr>
            <a:r>
              <a:rPr lang="en-US" b="1" smtClean="0"/>
              <a:t>if test $x -eq $y</a:t>
            </a:r>
          </a:p>
          <a:p>
            <a:pPr eaLnBrk="1" hangingPunct="1">
              <a:lnSpc>
                <a:spcPct val="110000"/>
              </a:lnSpc>
              <a:buClr>
                <a:schemeClr val="tx1"/>
              </a:buClr>
              <a:buFont typeface="Marlett" pitchFamily="2" charset="2"/>
              <a:buNone/>
            </a:pPr>
            <a:r>
              <a:rPr lang="en-US" b="1" smtClean="0">
                <a:sym typeface="Symbol" pitchFamily="18" charset="2"/>
              </a:rPr>
              <a:t> if [  $x -eq $y ]</a:t>
            </a:r>
          </a:p>
          <a:p>
            <a:pPr eaLnBrk="1" hangingPunct="1"/>
            <a:endParaRPr lang="en-US" b="1" smtClean="0"/>
          </a:p>
          <a:p>
            <a:pPr eaLnBrk="1" hangingPunct="1"/>
            <a:r>
              <a:rPr lang="en-US" smtClean="0"/>
              <a:t>In above command both the conditions are the same. You can use the “[“ bracket to check the condition in place of the </a:t>
            </a:r>
            <a:r>
              <a:rPr lang="en-US" i="1" smtClean="0"/>
              <a:t>test </a:t>
            </a:r>
            <a:r>
              <a:rPr lang="en-US" smtClean="0"/>
              <a:t>command.</a:t>
            </a:r>
          </a:p>
          <a:p>
            <a:pPr eaLnBrk="1" hangingPunct="1"/>
            <a:endParaRPr lang="en-US" smtClean="0"/>
          </a:p>
          <a:p>
            <a:pPr eaLnBrk="1" hangingPunct="1"/>
            <a:r>
              <a:rPr lang="en-US" b="1" smtClean="0"/>
              <a:t>test $x –eq $y  </a:t>
            </a:r>
            <a:r>
              <a:rPr lang="en-US" smtClean="0"/>
              <a:t>returns true if the values of variables x and y are equal. You can write the same condition as [ $x –eq $y ]. Here, instead of </a:t>
            </a:r>
            <a:r>
              <a:rPr lang="en-US" i="1" smtClean="0"/>
              <a:t>test</a:t>
            </a:r>
            <a:r>
              <a:rPr lang="en-US" smtClean="0"/>
              <a:t> command we use “[“ (square bracket). </a:t>
            </a:r>
          </a:p>
          <a:p>
            <a:pPr eaLnBrk="1" hangingPunct="1"/>
            <a:endParaRPr lang="en-US" smtClean="0"/>
          </a:p>
          <a:p>
            <a:pPr eaLnBrk="1" hangingPunct="1">
              <a:lnSpc>
                <a:spcPct val="110000"/>
              </a:lnSpc>
              <a:buClr>
                <a:schemeClr val="tx1"/>
              </a:buClr>
              <a:buFont typeface="Marlett" pitchFamily="2" charset="2"/>
              <a:buNone/>
            </a:pPr>
            <a:r>
              <a:rPr lang="en-US" b="1" smtClean="0">
                <a:sym typeface="Symbol" pitchFamily="18" charset="2"/>
              </a:rPr>
              <a:t>If </a:t>
            </a:r>
            <a:r>
              <a:rPr lang="en-US" smtClean="0">
                <a:sym typeface="Symbol" pitchFamily="18" charset="2"/>
              </a:rPr>
              <a:t> </a:t>
            </a:r>
            <a:r>
              <a:rPr lang="en-US" b="1" smtClean="0">
                <a:sym typeface="Symbol" pitchFamily="18" charset="2"/>
              </a:rPr>
              <a:t>[ ! -f  fname ]</a:t>
            </a:r>
          </a:p>
          <a:p>
            <a:pPr eaLnBrk="1" hangingPunct="1"/>
            <a:endParaRPr lang="en-US" b="1" smtClean="0"/>
          </a:p>
          <a:p>
            <a:pPr eaLnBrk="1" hangingPunct="1"/>
            <a:r>
              <a:rPr lang="en-US" smtClean="0"/>
              <a:t>You can also write this condition as: </a:t>
            </a:r>
          </a:p>
          <a:p>
            <a:pPr eaLnBrk="1" hangingPunct="1"/>
            <a:r>
              <a:rPr lang="en-US" smtClean="0"/>
              <a:t> </a:t>
            </a:r>
            <a:r>
              <a:rPr lang="en-US" b="1" smtClean="0"/>
              <a:t>test !-f fname</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spect="1" noChangeArrowheads="1" noTextEdit="1"/>
          </p:cNvSpPr>
          <p:nvPr>
            <p:ph type="sldImg"/>
          </p:nvPr>
        </p:nvSpPr>
        <p:spPr>
          <a:xfrm>
            <a:off x="2139950" y="881063"/>
            <a:ext cx="4906963" cy="3679825"/>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2139950" y="881063"/>
            <a:ext cx="4906963" cy="3679825"/>
          </a:xfrm>
          <a:ln/>
        </p:spPr>
      </p:sp>
      <p:sp>
        <p:nvSpPr>
          <p:cNvPr id="62468" name="Rectangle 3"/>
          <p:cNvSpPr>
            <a:spLocks noGrp="1" noChangeArrowheads="1"/>
          </p:cNvSpPr>
          <p:nvPr>
            <p:ph type="body" idx="1"/>
          </p:nvPr>
        </p:nvSpPr>
        <p:spPr>
          <a:xfrm>
            <a:off x="2113280" y="4640580"/>
            <a:ext cx="4714240" cy="4162187"/>
          </a:xfrm>
          <a:noFill/>
          <a:ln/>
        </p:spPr>
        <p:txBody>
          <a:bodyPr/>
          <a:lstStyle/>
          <a:p>
            <a:pPr eaLnBrk="1" hangingPunct="1"/>
            <a:r>
              <a:rPr lang="en-US" smtClean="0"/>
              <a:t>The above example checks whether a given source file exists and displays appropriate messages.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2139950" y="881063"/>
            <a:ext cx="4906963" cy="3679825"/>
          </a:xfrm>
          <a:ln/>
        </p:spPr>
      </p:sp>
      <p:sp>
        <p:nvSpPr>
          <p:cNvPr id="63492" name="Rectangle 3"/>
          <p:cNvSpPr>
            <a:spLocks noGrp="1" noChangeArrowheads="1"/>
          </p:cNvSpPr>
          <p:nvPr>
            <p:ph type="body" idx="1"/>
          </p:nvPr>
        </p:nvSpPr>
        <p:spPr>
          <a:xfrm>
            <a:off x="2113280" y="4640580"/>
            <a:ext cx="4714240" cy="4162187"/>
          </a:xfrm>
          <a:noFill/>
          <a:ln/>
        </p:spPr>
        <p:txBody>
          <a:bodyPr/>
          <a:lstStyle/>
          <a:p>
            <a:pPr eaLnBrk="1" hangingPunct="1">
              <a:lnSpc>
                <a:spcPct val="90000"/>
              </a:lnSpc>
            </a:pPr>
            <a:r>
              <a:rPr lang="en-US" dirty="0" smtClean="0"/>
              <a:t>In a </a:t>
            </a:r>
            <a:r>
              <a:rPr lang="en-US" i="1" dirty="0" smtClean="0"/>
              <a:t>case </a:t>
            </a:r>
            <a:r>
              <a:rPr lang="en-US" dirty="0" smtClean="0"/>
              <a:t>statement you can also use commands enclosed in </a:t>
            </a:r>
            <a:r>
              <a:rPr lang="en-US" i="1" dirty="0" err="1" smtClean="0"/>
              <a:t>backquotes</a:t>
            </a:r>
            <a:r>
              <a:rPr lang="en-US" dirty="0" smtClean="0"/>
              <a:t>. The given example executes command </a:t>
            </a:r>
            <a:r>
              <a:rPr lang="en-US" b="1" dirty="0" smtClean="0"/>
              <a:t>`date | cut -d  “  “ –f1`</a:t>
            </a:r>
            <a:r>
              <a:rPr lang="en-US" dirty="0" smtClean="0"/>
              <a:t> which  returns only the day part. The output is used to execute the appropriate case.</a:t>
            </a:r>
          </a:p>
          <a:p>
            <a:pPr eaLnBrk="1" hangingPunct="1">
              <a:lnSpc>
                <a:spcPct val="90000"/>
              </a:lnSpc>
            </a:pPr>
            <a:r>
              <a:rPr lang="en-US" b="1" dirty="0" smtClean="0"/>
              <a:t>Example:</a:t>
            </a:r>
          </a:p>
          <a:p>
            <a:pPr eaLnBrk="1" hangingPunct="1">
              <a:lnSpc>
                <a:spcPct val="90000"/>
              </a:lnSpc>
            </a:pPr>
            <a:r>
              <a:rPr lang="en-US" dirty="0" smtClean="0"/>
              <a:t>	case `date | cut -d“  “ –f1`  in</a:t>
            </a:r>
          </a:p>
          <a:p>
            <a:pPr eaLnBrk="1" hangingPunct="1">
              <a:lnSpc>
                <a:spcPct val="90000"/>
              </a:lnSpc>
            </a:pPr>
            <a:r>
              <a:rPr lang="en-US" dirty="0" smtClean="0"/>
              <a:t>	Mon ) &lt;commands&gt; ;;</a:t>
            </a:r>
          </a:p>
          <a:p>
            <a:pPr eaLnBrk="1" hangingPunct="1">
              <a:lnSpc>
                <a:spcPct val="90000"/>
              </a:lnSpc>
            </a:pPr>
            <a:r>
              <a:rPr lang="en-US" dirty="0" smtClean="0"/>
              <a:t>	Tue ) &lt;commands&gt; ;;</a:t>
            </a:r>
          </a:p>
          <a:p>
            <a:pPr eaLnBrk="1" hangingPunct="1">
              <a:lnSpc>
                <a:spcPct val="90000"/>
              </a:lnSpc>
            </a:pPr>
            <a:r>
              <a:rPr lang="en-US" dirty="0" smtClean="0"/>
              <a:t>		:</a:t>
            </a:r>
          </a:p>
          <a:p>
            <a:pPr eaLnBrk="1" hangingPunct="1">
              <a:lnSpc>
                <a:spcPct val="90000"/>
              </a:lnSpc>
            </a:pPr>
            <a:r>
              <a:rPr lang="en-US" dirty="0" smtClean="0"/>
              <a:t>	</a:t>
            </a:r>
            <a:r>
              <a:rPr lang="en-US" dirty="0" err="1" smtClean="0"/>
              <a:t>esac</a:t>
            </a:r>
            <a:endParaRPr lang="en-US" dirty="0" smtClean="0"/>
          </a:p>
          <a:p>
            <a:pPr eaLnBrk="1" hangingPunct="1">
              <a:lnSpc>
                <a:spcPct val="90000"/>
              </a:lnSpc>
            </a:pPr>
            <a:r>
              <a:rPr lang="en-US" b="1" dirty="0" smtClean="0"/>
              <a:t>Example: </a:t>
            </a:r>
          </a:p>
          <a:p>
            <a:pPr>
              <a:lnSpc>
                <a:spcPts val="1057"/>
              </a:lnSpc>
            </a:pPr>
            <a:r>
              <a:rPr lang="en-US" dirty="0" smtClean="0">
                <a:cs typeface="Times New Roman" pitchFamily="18" charset="0"/>
              </a:rPr>
              <a:t>#display the options to the user</a:t>
            </a:r>
          </a:p>
          <a:p>
            <a:pPr>
              <a:lnSpc>
                <a:spcPts val="1057"/>
              </a:lnSpc>
            </a:pPr>
            <a:r>
              <a:rPr lang="en-US" dirty="0" smtClean="0">
                <a:cs typeface="Times New Roman" pitchFamily="18" charset="0"/>
              </a:rPr>
              <a:t>	echo “1. Date and time 	2. Directory listing”</a:t>
            </a:r>
          </a:p>
          <a:p>
            <a:pPr>
              <a:lnSpc>
                <a:spcPts val="1057"/>
              </a:lnSpc>
            </a:pPr>
            <a:r>
              <a:rPr lang="en-US" dirty="0" smtClean="0">
                <a:cs typeface="Times New Roman" pitchFamily="18" charset="0"/>
              </a:rPr>
              <a:t>	echo “3. Users information 	4. Current directory”</a:t>
            </a:r>
          </a:p>
          <a:p>
            <a:pPr>
              <a:lnSpc>
                <a:spcPts val="1057"/>
              </a:lnSpc>
            </a:pPr>
            <a:r>
              <a:rPr lang="en-US" dirty="0" smtClean="0">
                <a:cs typeface="Times New Roman" pitchFamily="18" charset="0"/>
              </a:rPr>
              <a:t>	echo “Enter choice (1,2,3,4) :\c”</a:t>
            </a:r>
          </a:p>
          <a:p>
            <a:pPr>
              <a:lnSpc>
                <a:spcPts val="1057"/>
              </a:lnSpc>
            </a:pPr>
            <a:r>
              <a:rPr lang="en-US" dirty="0" smtClean="0">
                <a:cs typeface="Times New Roman" pitchFamily="18" charset="0"/>
              </a:rPr>
              <a:t>read choice</a:t>
            </a:r>
          </a:p>
          <a:p>
            <a:pPr>
              <a:lnSpc>
                <a:spcPts val="1057"/>
              </a:lnSpc>
            </a:pPr>
            <a:r>
              <a:rPr lang="en-US" dirty="0" smtClean="0">
                <a:cs typeface="Times New Roman" pitchFamily="18" charset="0"/>
              </a:rPr>
              <a:t>case $choice in</a:t>
            </a:r>
          </a:p>
          <a:p>
            <a:pPr>
              <a:lnSpc>
                <a:spcPts val="1057"/>
              </a:lnSpc>
            </a:pPr>
            <a:r>
              <a:rPr lang="en-US" dirty="0" smtClean="0">
                <a:cs typeface="Times New Roman" pitchFamily="18" charset="0"/>
              </a:rPr>
              <a:t>1)      date;;</a:t>
            </a:r>
          </a:p>
          <a:p>
            <a:pPr>
              <a:lnSpc>
                <a:spcPts val="1057"/>
              </a:lnSpc>
            </a:pPr>
            <a:r>
              <a:rPr lang="en-US" dirty="0" smtClean="0">
                <a:cs typeface="Times New Roman" pitchFamily="18" charset="0"/>
              </a:rPr>
              <a:t>2)      </a:t>
            </a:r>
            <a:r>
              <a:rPr lang="en-US" dirty="0" err="1" smtClean="0">
                <a:cs typeface="Times New Roman" pitchFamily="18" charset="0"/>
              </a:rPr>
              <a:t>ls</a:t>
            </a:r>
            <a:r>
              <a:rPr lang="en-US" dirty="0" smtClean="0">
                <a:cs typeface="Times New Roman" pitchFamily="18" charset="0"/>
              </a:rPr>
              <a:t> –l;;</a:t>
            </a:r>
          </a:p>
          <a:p>
            <a:pPr>
              <a:lnSpc>
                <a:spcPts val="1057"/>
              </a:lnSpc>
            </a:pPr>
            <a:r>
              <a:rPr lang="en-US" dirty="0" smtClean="0">
                <a:cs typeface="Times New Roman" pitchFamily="18" charset="0"/>
              </a:rPr>
              <a:t>3)      who;;</a:t>
            </a:r>
          </a:p>
          <a:p>
            <a:pPr>
              <a:lnSpc>
                <a:spcPts val="1057"/>
              </a:lnSpc>
            </a:pPr>
            <a:r>
              <a:rPr lang="en-US" dirty="0" smtClean="0">
                <a:cs typeface="Times New Roman" pitchFamily="18" charset="0"/>
              </a:rPr>
              <a:t>4)      </a:t>
            </a:r>
            <a:r>
              <a:rPr lang="en-US" dirty="0" err="1" smtClean="0">
                <a:cs typeface="Times New Roman" pitchFamily="18" charset="0"/>
              </a:rPr>
              <a:t>pwd</a:t>
            </a:r>
            <a:r>
              <a:rPr lang="en-US" dirty="0" smtClean="0">
                <a:cs typeface="Times New Roman" pitchFamily="18" charset="0"/>
              </a:rPr>
              <a:t>;;</a:t>
            </a:r>
          </a:p>
          <a:p>
            <a:pPr>
              <a:lnSpc>
                <a:spcPts val="1057"/>
              </a:lnSpc>
            </a:pPr>
            <a:r>
              <a:rPr lang="en-US" dirty="0" smtClean="0">
                <a:cs typeface="Times New Roman" pitchFamily="18" charset="0"/>
              </a:rPr>
              <a:t>*) echo wrong choice;;</a:t>
            </a:r>
          </a:p>
          <a:p>
            <a:pPr>
              <a:lnSpc>
                <a:spcPts val="1057"/>
              </a:lnSpc>
            </a:pPr>
            <a:r>
              <a:rPr lang="en-US" dirty="0" err="1" smtClean="0">
                <a:cs typeface="Times New Roman" pitchFamily="18" charset="0"/>
              </a:rPr>
              <a:t>esac</a:t>
            </a:r>
            <a:endParaRPr lang="en-US" dirty="0" smtClean="0">
              <a:cs typeface="Times New Roman" pitchFamily="18" charset="0"/>
            </a:endParaRPr>
          </a:p>
          <a:p>
            <a:pPr>
              <a:lnSpc>
                <a:spcPts val="1057"/>
              </a:lnSpc>
            </a:pPr>
            <a:r>
              <a:rPr lang="en-US" dirty="0" smtClean="0">
                <a:cs typeface="Times New Roman" pitchFamily="18" charset="0"/>
              </a:rPr>
              <a:t>#end of script</a:t>
            </a:r>
            <a:r>
              <a:rPr lang="en-US" dirty="0" smtClean="0"/>
              <a:t> </a:t>
            </a:r>
          </a:p>
          <a:p>
            <a:pPr eaLnBrk="1" hangingPunct="1">
              <a:lnSpc>
                <a:spcPct val="90000"/>
              </a:lnSpc>
            </a:pPr>
            <a:endParaRPr lang="en-US" dirty="0" smtClean="0"/>
          </a:p>
          <a:p>
            <a:pPr eaLnBrk="1" hangingPunct="1">
              <a:lnSpc>
                <a:spcPct val="90000"/>
              </a:lnSpc>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xfrm>
            <a:off x="2139950" y="881063"/>
            <a:ext cx="4906963" cy="3679825"/>
          </a:xfrm>
          <a:ln/>
        </p:spPr>
      </p:sp>
      <p:sp>
        <p:nvSpPr>
          <p:cNvPr id="64516"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the above example, the first case matches with “yes” or “YES”. Similarly, the second case matches with “no” or “NO”.</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xfrm>
            <a:off x="2139950" y="881063"/>
            <a:ext cx="4906963" cy="3679825"/>
          </a:xfrm>
          <a:ln/>
        </p:spPr>
      </p:sp>
      <p:sp>
        <p:nvSpPr>
          <p:cNvPr id="65540" name="Rectangle 3"/>
          <p:cNvSpPr>
            <a:spLocks noGrp="1" noChangeArrowheads="1"/>
          </p:cNvSpPr>
          <p:nvPr>
            <p:ph type="body" idx="1"/>
          </p:nvPr>
        </p:nvSpPr>
        <p:spPr>
          <a:xfrm>
            <a:off x="2113280" y="4640580"/>
            <a:ext cx="4714240" cy="4162187"/>
          </a:xfrm>
          <a:noFill/>
          <a:ln/>
        </p:spPr>
        <p:txBody>
          <a:bodyPr/>
          <a:lstStyle/>
          <a:p>
            <a:pPr>
              <a:lnSpc>
                <a:spcPts val="1057"/>
              </a:lnSpc>
            </a:pPr>
            <a:r>
              <a:rPr lang="en-US" b="1" dirty="0" smtClean="0"/>
              <a:t>Example:</a:t>
            </a:r>
            <a:r>
              <a:rPr lang="en-US" dirty="0" smtClean="0"/>
              <a:t> Script to edit, compile and execute a program.</a:t>
            </a:r>
          </a:p>
          <a:p>
            <a:pPr>
              <a:lnSpc>
                <a:spcPts val="1057"/>
              </a:lnSpc>
            </a:pPr>
            <a:endParaRPr lang="en-US" dirty="0" smtClean="0"/>
          </a:p>
          <a:p>
            <a:pPr>
              <a:lnSpc>
                <a:spcPts val="1057"/>
              </a:lnSpc>
            </a:pPr>
            <a:r>
              <a:rPr lang="en-US" dirty="0" smtClean="0"/>
              <a:t>while true</a:t>
            </a:r>
          </a:p>
          <a:p>
            <a:pPr>
              <a:lnSpc>
                <a:spcPts val="1057"/>
              </a:lnSpc>
            </a:pPr>
            <a:r>
              <a:rPr lang="en-US" dirty="0" smtClean="0"/>
              <a:t>Do</a:t>
            </a:r>
          </a:p>
          <a:p>
            <a:pPr>
              <a:lnSpc>
                <a:spcPts val="1057"/>
              </a:lnSpc>
            </a:pPr>
            <a:r>
              <a:rPr lang="en-US" dirty="0" smtClean="0"/>
              <a:t>  cc $1</a:t>
            </a:r>
          </a:p>
          <a:p>
            <a:pPr>
              <a:lnSpc>
                <a:spcPts val="1057"/>
              </a:lnSpc>
            </a:pPr>
            <a:r>
              <a:rPr lang="en-US" dirty="0" smtClean="0"/>
              <a:t>case $? In                                                               </a:t>
            </a:r>
          </a:p>
          <a:p>
            <a:pPr>
              <a:lnSpc>
                <a:spcPts val="1057"/>
              </a:lnSpc>
            </a:pPr>
            <a:r>
              <a:rPr lang="en-US" dirty="0" smtClean="0"/>
              <a:t>o) echo “Compilation Successful”</a:t>
            </a:r>
          </a:p>
          <a:p>
            <a:pPr>
              <a:lnSpc>
                <a:spcPts val="1057"/>
              </a:lnSpc>
            </a:pPr>
            <a:r>
              <a:rPr lang="en-US" dirty="0" smtClean="0"/>
              <a:t>    echo “Executing </a:t>
            </a:r>
            <a:r>
              <a:rPr lang="en-US" dirty="0" err="1" smtClean="0"/>
              <a:t>a.out</a:t>
            </a:r>
            <a:r>
              <a:rPr lang="en-US" dirty="0" smtClean="0"/>
              <a:t>”</a:t>
            </a:r>
          </a:p>
          <a:p>
            <a:pPr>
              <a:lnSpc>
                <a:spcPts val="1057"/>
              </a:lnSpc>
            </a:pPr>
            <a:r>
              <a:rPr lang="en-US" dirty="0" smtClean="0"/>
              <a:t>    </a:t>
            </a:r>
            <a:r>
              <a:rPr lang="en-US" dirty="0" err="1" smtClean="0"/>
              <a:t>a.out</a:t>
            </a:r>
            <a:r>
              <a:rPr lang="en-US" dirty="0" smtClean="0"/>
              <a:t> ; exit ;;</a:t>
            </a:r>
          </a:p>
          <a:p>
            <a:pPr>
              <a:lnSpc>
                <a:spcPts val="1057"/>
              </a:lnSpc>
            </a:pPr>
            <a:r>
              <a:rPr lang="en-US" dirty="0" smtClean="0"/>
              <a:t>*) echo “Compilation Error”</a:t>
            </a:r>
          </a:p>
          <a:p>
            <a:pPr>
              <a:lnSpc>
                <a:spcPts val="1057"/>
              </a:lnSpc>
            </a:pPr>
            <a:r>
              <a:rPr lang="en-US" dirty="0" smtClean="0"/>
              <a:t>    echo “Press &lt;Enter&gt; to edit”</a:t>
            </a:r>
          </a:p>
          <a:p>
            <a:pPr>
              <a:lnSpc>
                <a:spcPts val="1057"/>
              </a:lnSpc>
            </a:pPr>
            <a:r>
              <a:rPr lang="en-US" dirty="0" smtClean="0"/>
              <a:t>    read pause</a:t>
            </a:r>
          </a:p>
          <a:p>
            <a:pPr>
              <a:lnSpc>
                <a:spcPts val="1057"/>
              </a:lnSpc>
            </a:pPr>
            <a:r>
              <a:rPr lang="en-US" dirty="0" smtClean="0"/>
              <a:t>    vi $1 ;;</a:t>
            </a:r>
          </a:p>
          <a:p>
            <a:pPr>
              <a:lnSpc>
                <a:spcPts val="1057"/>
              </a:lnSpc>
            </a:pPr>
            <a:r>
              <a:rPr lang="en-US" dirty="0" err="1" smtClean="0"/>
              <a:t>Esac</a:t>
            </a:r>
            <a:endParaRPr lang="en-US" dirty="0" smtClean="0"/>
          </a:p>
          <a:p>
            <a:pPr>
              <a:lnSpc>
                <a:spcPts val="1057"/>
              </a:lnSpc>
            </a:pPr>
            <a:r>
              <a:rPr lang="en-US" dirty="0" smtClean="0"/>
              <a:t>done</a:t>
            </a:r>
          </a:p>
          <a:p>
            <a:pPr eaLnBrk="1" hangingPunct="1"/>
            <a:endParaRPr lang="en-US" dirty="0" smtClean="0"/>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a:xfrm>
            <a:off x="2139950" y="881063"/>
            <a:ext cx="4906963" cy="3679825"/>
          </a:xfrm>
          <a:ln/>
        </p:spPr>
      </p:sp>
      <p:sp>
        <p:nvSpPr>
          <p:cNvPr id="66564"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the above example, the loop executes till the condition is true. This is till the value of the variable num is &lt; 10.</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Rot="1" noChangeAspect="1" noChangeArrowheads="1" noTextEdit="1"/>
          </p:cNvSpPr>
          <p:nvPr>
            <p:ph type="sldImg"/>
          </p:nvPr>
        </p:nvSpPr>
        <p:spPr>
          <a:xfrm>
            <a:off x="2139950" y="881063"/>
            <a:ext cx="4906963" cy="3679825"/>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Rot="1" noChangeAspect="1" noChangeArrowheads="1" noTextEdit="1"/>
          </p:cNvSpPr>
          <p:nvPr>
            <p:ph type="sldImg"/>
          </p:nvPr>
        </p:nvSpPr>
        <p:spPr>
          <a:xfrm>
            <a:off x="2139950" y="881063"/>
            <a:ext cx="4906963" cy="3679825"/>
          </a:xfrm>
          <a:ln/>
        </p:spPr>
      </p:sp>
      <p:sp>
        <p:nvSpPr>
          <p:cNvPr id="68612" name="Rectangle 3"/>
          <p:cNvSpPr>
            <a:spLocks noGrp="1" noChangeArrowheads="1"/>
          </p:cNvSpPr>
          <p:nvPr>
            <p:ph type="body" idx="1"/>
          </p:nvPr>
        </p:nvSpPr>
        <p:spPr>
          <a:xfrm>
            <a:off x="2113280" y="4640580"/>
            <a:ext cx="4714240" cy="4162187"/>
          </a:xfrm>
          <a:noFill/>
          <a:ln/>
        </p:spPr>
        <p:txBody>
          <a:bodyPr/>
          <a:lstStyle/>
          <a:p>
            <a:pPr eaLnBrk="1" hangingPunct="1">
              <a:lnSpc>
                <a:spcPct val="90000"/>
              </a:lnSpc>
            </a:pPr>
            <a:r>
              <a:rPr lang="en-US" smtClean="0"/>
              <a:t>In above example, the </a:t>
            </a:r>
            <a:r>
              <a:rPr lang="en-US" i="1" smtClean="0"/>
              <a:t>while </a:t>
            </a:r>
            <a:r>
              <a:rPr lang="en-US" smtClean="0"/>
              <a:t>loop is an unending loop as </a:t>
            </a:r>
            <a:r>
              <a:rPr lang="en-US" b="1" smtClean="0"/>
              <a:t>echo “ designation : \c ”  </a:t>
            </a:r>
            <a:r>
              <a:rPr lang="en-US" smtClean="0"/>
              <a:t>statement (which is put as a condition in the while loop) always returns an exit status of success (condition becomes true).</a:t>
            </a:r>
          </a:p>
          <a:p>
            <a:pPr eaLnBrk="1" hangingPunct="1">
              <a:lnSpc>
                <a:spcPct val="90000"/>
              </a:lnSpc>
            </a:pPr>
            <a:endParaRPr lang="en-US" smtClean="0"/>
          </a:p>
          <a:p>
            <a:pPr eaLnBrk="1" hangingPunct="1">
              <a:lnSpc>
                <a:spcPct val="90000"/>
              </a:lnSpc>
            </a:pPr>
            <a:r>
              <a:rPr lang="en-US" smtClean="0"/>
              <a:t>Hence, it is more efficient if you write the following as a single statement:</a:t>
            </a:r>
          </a:p>
          <a:p>
            <a:pPr eaLnBrk="1" hangingPunct="1">
              <a:lnSpc>
                <a:spcPct val="90000"/>
              </a:lnSpc>
            </a:pPr>
            <a:r>
              <a:rPr lang="en-US" b="1" smtClean="0"/>
              <a:t>while true</a:t>
            </a:r>
          </a:p>
          <a:p>
            <a:pPr eaLnBrk="1" hangingPunct="1">
              <a:lnSpc>
                <a:spcPct val="90000"/>
              </a:lnSpc>
            </a:pPr>
            <a:r>
              <a:rPr lang="en-US" b="1" smtClean="0"/>
              <a:t> echo “designation : \c” </a:t>
            </a:r>
          </a:p>
          <a:p>
            <a:pPr eaLnBrk="1" hangingPunct="1">
              <a:lnSpc>
                <a:spcPct val="90000"/>
              </a:lnSpc>
            </a:pPr>
            <a:endParaRPr lang="en-US" smtClean="0"/>
          </a:p>
          <a:p>
            <a:pPr eaLnBrk="1" hangingPunct="1">
              <a:lnSpc>
                <a:spcPct val="90000"/>
              </a:lnSpc>
            </a:pPr>
            <a:r>
              <a:rPr lang="en-US" smtClean="0"/>
              <a:t>In the above program if you enter a designation as a two digit number, it matches with case [0-9][0-9]. If the designation found in the file break statement is executed, control comes out of the loop and the program halts.</a:t>
            </a:r>
          </a:p>
          <a:p>
            <a:pPr eaLnBrk="1" hangingPunct="1">
              <a:lnSpc>
                <a:spcPct val="90000"/>
              </a:lnSpc>
            </a:pPr>
            <a:r>
              <a:rPr lang="en-US" smtClean="0"/>
              <a:t>Otherwise, the default case is executed. Continue statement transfers the control at the beginning of the loop.</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2139950" y="881063"/>
            <a:ext cx="4906963" cy="3679825"/>
          </a:xfrm>
          <a:ln/>
        </p:spPr>
      </p:sp>
      <p:sp>
        <p:nvSpPr>
          <p:cNvPr id="69636" name="Rectangle 3"/>
          <p:cNvSpPr>
            <a:spLocks noGrp="1" noChangeArrowheads="1"/>
          </p:cNvSpPr>
          <p:nvPr>
            <p:ph type="body" idx="1"/>
          </p:nvPr>
        </p:nvSpPr>
        <p:spPr>
          <a:xfrm>
            <a:off x="2113280" y="4640580"/>
            <a:ext cx="4714240" cy="4162187"/>
          </a:xfrm>
          <a:noFill/>
          <a:ln/>
        </p:spPr>
        <p:txBody>
          <a:bodyPr/>
          <a:lstStyle/>
          <a:p>
            <a:pPr eaLnBrk="1" hangingPunct="1"/>
            <a:r>
              <a:rPr lang="en-US" smtClean="0"/>
              <a:t>The syntax is as follows:</a:t>
            </a:r>
          </a:p>
          <a:p>
            <a:pPr eaLnBrk="1" hangingPunct="1"/>
            <a:r>
              <a:rPr lang="en-US" b="1" smtClean="0">
                <a:cs typeface="Times New Roman" pitchFamily="18" charset="0"/>
              </a:rPr>
              <a:t>until condition</a:t>
            </a:r>
          </a:p>
          <a:p>
            <a:pPr eaLnBrk="1" hangingPunct="1"/>
            <a:r>
              <a:rPr lang="en-US" b="1" smtClean="0">
                <a:cs typeface="Times New Roman" pitchFamily="18" charset="0"/>
              </a:rPr>
              <a:t>do</a:t>
            </a:r>
          </a:p>
          <a:p>
            <a:pPr eaLnBrk="1" hangingPunct="1"/>
            <a:r>
              <a:rPr lang="en-US" b="1" smtClean="0">
                <a:cs typeface="Times New Roman" pitchFamily="18" charset="0"/>
              </a:rPr>
              <a:t>   commands</a:t>
            </a:r>
          </a:p>
          <a:p>
            <a:pPr eaLnBrk="1" hangingPunct="1"/>
            <a:r>
              <a:rPr lang="en-US" b="1" smtClean="0">
                <a:cs typeface="Times New Roman" pitchFamily="18" charset="0"/>
              </a:rPr>
              <a:t>Done</a:t>
            </a:r>
          </a:p>
          <a:p>
            <a:pPr eaLnBrk="1" hangingPunct="1"/>
            <a:endParaRPr lang="en-US" b="1" smtClean="0">
              <a:cs typeface="Times New Roman" pitchFamily="18" charset="0"/>
            </a:endParaRPr>
          </a:p>
          <a:p>
            <a:pPr eaLnBrk="1" hangingPunct="1"/>
            <a:r>
              <a:rPr lang="en-US" smtClean="0">
                <a:cs typeface="Times New Roman" pitchFamily="18" charset="0"/>
              </a:rPr>
              <a:t>This loop is a complement of the </a:t>
            </a:r>
            <a:r>
              <a:rPr lang="en-US" i="1" smtClean="0">
                <a:cs typeface="Times New Roman" pitchFamily="18" charset="0"/>
              </a:rPr>
              <a:t>while </a:t>
            </a:r>
            <a:r>
              <a:rPr lang="en-US" smtClean="0">
                <a:cs typeface="Times New Roman" pitchFamily="18" charset="0"/>
              </a:rPr>
              <a:t>loop. In the </a:t>
            </a:r>
            <a:r>
              <a:rPr lang="en-US" i="1" smtClean="0">
                <a:cs typeface="Times New Roman" pitchFamily="18" charset="0"/>
              </a:rPr>
              <a:t>while </a:t>
            </a:r>
            <a:r>
              <a:rPr lang="en-US" smtClean="0">
                <a:cs typeface="Times New Roman" pitchFamily="18" charset="0"/>
              </a:rPr>
              <a:t>loop statements are repeated till the condition is </a:t>
            </a:r>
            <a:r>
              <a:rPr lang="en-US" i="1" smtClean="0">
                <a:cs typeface="Times New Roman" pitchFamily="18" charset="0"/>
              </a:rPr>
              <a:t>true</a:t>
            </a:r>
            <a:r>
              <a:rPr lang="en-US" smtClean="0">
                <a:cs typeface="Times New Roman" pitchFamily="18" charset="0"/>
              </a:rPr>
              <a:t>. But in an </a:t>
            </a:r>
            <a:r>
              <a:rPr lang="en-US" i="1" smtClean="0">
                <a:cs typeface="Times New Roman" pitchFamily="18" charset="0"/>
              </a:rPr>
              <a:t>until </a:t>
            </a:r>
            <a:r>
              <a:rPr lang="en-US" smtClean="0">
                <a:cs typeface="Times New Roman" pitchFamily="18" charset="0"/>
              </a:rPr>
              <a:t>loop,  statements inside loop are repeated till the condition is </a:t>
            </a:r>
            <a:r>
              <a:rPr lang="en-US" i="1" smtClean="0">
                <a:cs typeface="Times New Roman" pitchFamily="18" charset="0"/>
              </a:rPr>
              <a:t>false.</a:t>
            </a:r>
            <a:r>
              <a:rPr lang="en-US" smtClean="0">
                <a:cs typeface="Times New Roman" pitchFamily="18" charset="0"/>
              </a:rPr>
              <a:t> As soon as the condition becomes true, the iteration stops.</a:t>
            </a:r>
          </a:p>
          <a:p>
            <a:pPr eaLnBrk="1" hangingPunct="1"/>
            <a:endParaRPr lang="en-US" smtClean="0">
              <a:cs typeface="Times New Roman" pitchFamily="18" charset="0"/>
            </a:endParaRPr>
          </a:p>
          <a:p>
            <a:pPr eaLnBrk="1" hangingPunct="1"/>
            <a:r>
              <a:rPr lang="en-US" smtClean="0">
                <a:cs typeface="Times New Roman" pitchFamily="18" charset="0"/>
              </a:rPr>
              <a:t>In the above example given until loop is infinite loop.</a:t>
            </a:r>
          </a:p>
          <a:p>
            <a:pPr eaLnBrk="1" hangingPunct="1"/>
            <a:endParaRPr lang="en-US" smtClean="0">
              <a:cs typeface="Times New Roman" pitchFamily="18" charset="0"/>
            </a:endParaRPr>
          </a:p>
          <a:p>
            <a:pPr eaLnBrk="1" hangingPunct="1"/>
            <a:r>
              <a:rPr lang="en-US" smtClean="0">
                <a:cs typeface="Times New Roman" pitchFamily="18" charset="0"/>
              </a:rPr>
              <a:t> </a:t>
            </a:r>
          </a:p>
          <a:p>
            <a:pPr eaLnBrk="1" hangingPunct="1"/>
            <a:endParaRPr lang="en-US" smtClean="0"/>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Rot="1" noChangeAspect="1" noChangeArrowheads="1" noTextEdit="1"/>
          </p:cNvSpPr>
          <p:nvPr>
            <p:ph type="sldImg"/>
          </p:nvPr>
        </p:nvSpPr>
        <p:spPr>
          <a:xfrm>
            <a:off x="2139950" y="881063"/>
            <a:ext cx="4906963" cy="3679825"/>
          </a:xfrm>
          <a:ln/>
        </p:spPr>
      </p:sp>
      <p:sp>
        <p:nvSpPr>
          <p:cNvPr id="70660" name="Rectangle 3"/>
          <p:cNvSpPr>
            <a:spLocks noGrp="1" noChangeArrowheads="1"/>
          </p:cNvSpPr>
          <p:nvPr>
            <p:ph type="body" idx="1"/>
          </p:nvPr>
        </p:nvSpPr>
        <p:spPr>
          <a:xfrm>
            <a:off x="2113280" y="4640580"/>
            <a:ext cx="4714240" cy="4162187"/>
          </a:xfrm>
          <a:noFill/>
          <a:ln/>
        </p:spPr>
        <p:txBody>
          <a:bodyPr/>
          <a:lstStyle/>
          <a:p>
            <a:pPr eaLnBrk="1" hangingPunct="1"/>
            <a:r>
              <a:rPr lang="en-US" b="1" smtClean="0"/>
              <a:t>Example 1:</a:t>
            </a:r>
          </a:p>
          <a:p>
            <a:pPr eaLnBrk="1" hangingPunct="1"/>
            <a:r>
              <a:rPr lang="en-US" smtClean="0"/>
              <a:t>In this example, </a:t>
            </a:r>
            <a:r>
              <a:rPr lang="en-US" i="1" smtClean="0"/>
              <a:t>for </a:t>
            </a:r>
            <a:r>
              <a:rPr lang="en-US" smtClean="0"/>
              <a:t>loop executes </a:t>
            </a:r>
            <a:r>
              <a:rPr lang="en-US" i="1" smtClean="0"/>
              <a:t>three</a:t>
            </a:r>
            <a:r>
              <a:rPr lang="en-US" smtClean="0"/>
              <a:t> times because three numbers are there in the list . In every iteration </a:t>
            </a:r>
            <a:r>
              <a:rPr lang="en-US" i="1" smtClean="0"/>
              <a:t>x </a:t>
            </a:r>
            <a:r>
              <a:rPr lang="en-US" smtClean="0"/>
              <a:t>is assigned 1, 2 and 3 respectively.</a:t>
            </a:r>
          </a:p>
          <a:p>
            <a:pPr eaLnBrk="1" hangingPunct="1"/>
            <a:endParaRPr lang="en-US" smtClean="0"/>
          </a:p>
          <a:p>
            <a:pPr eaLnBrk="1" hangingPunct="1"/>
            <a:r>
              <a:rPr lang="en-US" b="1" smtClean="0"/>
              <a:t>Example 2:</a:t>
            </a:r>
          </a:p>
          <a:p>
            <a:pPr eaLnBrk="1" hangingPunct="1"/>
            <a:r>
              <a:rPr lang="en-US" smtClean="0"/>
              <a:t>In this example also, </a:t>
            </a:r>
            <a:r>
              <a:rPr lang="en-US" i="1" smtClean="0"/>
              <a:t>for </a:t>
            </a:r>
            <a:r>
              <a:rPr lang="en-US" smtClean="0"/>
              <a:t>loop executes 3 times. In each iteration, </a:t>
            </a:r>
            <a:r>
              <a:rPr lang="en-US" i="1" smtClean="0"/>
              <a:t>var </a:t>
            </a:r>
            <a:r>
              <a:rPr lang="en-US" smtClean="0"/>
              <a:t>takes values from system variables in the list $PATH, $HOME and  $MAIL respectively.</a:t>
            </a:r>
          </a:p>
          <a:p>
            <a:pPr eaLnBrk="1" hangingPunct="1"/>
            <a:endParaRPr lang="en-US" smtClean="0"/>
          </a:p>
          <a:p>
            <a:pPr eaLnBrk="1" hangingPunct="1"/>
            <a:r>
              <a:rPr lang="en-US" b="1" smtClean="0"/>
              <a:t>Example 3:</a:t>
            </a:r>
            <a:r>
              <a:rPr lang="en-US" smtClean="0"/>
              <a:t> </a:t>
            </a:r>
          </a:p>
          <a:p>
            <a:pPr eaLnBrk="1" hangingPunct="1"/>
            <a:r>
              <a:rPr lang="en-US" smtClean="0"/>
              <a:t>In this example, the for loop iterates equal to the number of files with extension c in the current working directory. This is because *.c is replaced with a list of all files with extension </a:t>
            </a:r>
            <a:r>
              <a:rPr lang="en-US" i="1" smtClean="0"/>
              <a:t>c </a:t>
            </a:r>
            <a:r>
              <a:rPr lang="en-US" smtClean="0"/>
              <a:t>in the current working directory. </a:t>
            </a:r>
          </a:p>
          <a:p>
            <a:pPr eaLnBrk="1" hangingPunct="1"/>
            <a:r>
              <a:rPr lang="en-US" smtClean="0"/>
              <a:t>Some more examples are:</a:t>
            </a:r>
          </a:p>
          <a:p>
            <a:pPr eaLnBrk="1" hangingPunct="1"/>
            <a:endParaRPr lang="en-US" smtClean="0"/>
          </a:p>
          <a:p>
            <a:pPr eaLnBrk="1" hangingPunct="1"/>
            <a:r>
              <a:rPr lang="en-US" b="1" smtClean="0">
                <a:cs typeface="Times New Roman" pitchFamily="18" charset="0"/>
              </a:rPr>
              <a:t>for i in 1 2 3 4 5 6 7 8 9 0</a:t>
            </a:r>
          </a:p>
          <a:p>
            <a:pPr eaLnBrk="1" hangingPunct="1"/>
            <a:r>
              <a:rPr lang="en-US" b="1" smtClean="0">
                <a:cs typeface="Times New Roman" pitchFamily="18" charset="0"/>
              </a:rPr>
              <a:t>do</a:t>
            </a:r>
          </a:p>
          <a:p>
            <a:pPr eaLnBrk="1" hangingPunct="1"/>
            <a:r>
              <a:rPr lang="en-US" b="1" smtClean="0">
                <a:cs typeface="Times New Roman" pitchFamily="18" charset="0"/>
              </a:rPr>
              <a:t>	echo $i</a:t>
            </a:r>
          </a:p>
          <a:p>
            <a:pPr eaLnBrk="1" hangingPunct="1"/>
            <a:r>
              <a:rPr lang="en-US" b="1" smtClean="0">
                <a:cs typeface="Times New Roman" pitchFamily="18" charset="0"/>
              </a:rPr>
              <a:t>done</a:t>
            </a:r>
          </a:p>
          <a:p>
            <a:pPr eaLnBrk="1" hangingPunct="1"/>
            <a:endParaRPr lang="en-US" b="1" smtClean="0"/>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xfrm>
            <a:off x="2139950" y="881063"/>
            <a:ext cx="4906963" cy="3679825"/>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xfrm>
            <a:off x="2139950" y="881063"/>
            <a:ext cx="4906963" cy="3679825"/>
          </a:xfrm>
          <a:ln/>
        </p:spPr>
      </p:sp>
      <p:sp>
        <p:nvSpPr>
          <p:cNvPr id="45060" name="Rectangle 3"/>
          <p:cNvSpPr>
            <a:spLocks noGrp="1" noChangeArrowheads="1"/>
          </p:cNvSpPr>
          <p:nvPr>
            <p:ph type="body" idx="1"/>
          </p:nvPr>
        </p:nvSpPr>
        <p:spPr>
          <a:xfrm>
            <a:off x="2113281" y="4570571"/>
            <a:ext cx="5039360" cy="4320540"/>
          </a:xfrm>
          <a:noFill/>
          <a:ln/>
        </p:spPr>
        <p:txBody>
          <a:bodyPr/>
          <a:lstStyle/>
          <a:p>
            <a:pPr eaLnBrk="1" hangingPunct="1"/>
            <a:r>
              <a:rPr lang="en-US" b="1" u="sng" dirty="0" smtClean="0"/>
              <a:t>System Variables</a:t>
            </a:r>
          </a:p>
          <a:p>
            <a:pPr eaLnBrk="1" hangingPunct="1"/>
            <a:r>
              <a:rPr lang="en-US" dirty="0" smtClean="0"/>
              <a:t>There are several variables set by the system  - some during booting and some after logging in. These are called the system variables, and they determine the environment one is working in. The user can also alter their values.  The set statement can be used to display list of system variables. </a:t>
            </a:r>
          </a:p>
          <a:p>
            <a:pPr eaLnBrk="1" hangingPunct="1"/>
            <a:endParaRPr lang="en-US" dirty="0" smtClean="0"/>
          </a:p>
          <a:p>
            <a:pPr lvl="1"/>
            <a:r>
              <a:rPr lang="en-US" dirty="0" smtClean="0"/>
              <a:t>$ set</a:t>
            </a:r>
          </a:p>
          <a:p>
            <a:pPr lvl="1"/>
            <a:r>
              <a:rPr lang="en-US" dirty="0" smtClean="0"/>
              <a:t>HOME=/usr1/</a:t>
            </a:r>
            <a:r>
              <a:rPr lang="en-US" dirty="0" err="1" smtClean="0"/>
              <a:t>deshpavn</a:t>
            </a:r>
            <a:endParaRPr lang="en-US" dirty="0" smtClean="0"/>
          </a:p>
          <a:p>
            <a:pPr lvl="1"/>
            <a:r>
              <a:rPr lang="en-US" dirty="0" smtClean="0"/>
              <a:t>HUSHLOGIN=FALSE</a:t>
            </a:r>
          </a:p>
          <a:p>
            <a:pPr lvl="1"/>
            <a:r>
              <a:rPr lang="en-US" dirty="0" smtClean="0"/>
              <a:t>HZ=100</a:t>
            </a:r>
          </a:p>
          <a:p>
            <a:pPr lvl="1"/>
            <a:r>
              <a:rPr lang="en-US" dirty="0" smtClean="0"/>
              <a:t>IFS=</a:t>
            </a:r>
          </a:p>
          <a:p>
            <a:pPr lvl="1"/>
            <a:r>
              <a:rPr lang="en-US" dirty="0" smtClean="0"/>
              <a:t>LOGNAME=</a:t>
            </a:r>
            <a:r>
              <a:rPr lang="en-US" dirty="0" err="1" smtClean="0"/>
              <a:t>deshpavn</a:t>
            </a:r>
            <a:endParaRPr lang="en-US" dirty="0" smtClean="0"/>
          </a:p>
          <a:p>
            <a:pPr lvl="1"/>
            <a:r>
              <a:rPr lang="en-US" dirty="0" smtClean="0"/>
              <a:t>MAIL=/</a:t>
            </a:r>
            <a:r>
              <a:rPr lang="en-US" dirty="0" err="1" smtClean="0"/>
              <a:t>usr</a:t>
            </a:r>
            <a:r>
              <a:rPr lang="en-US" dirty="0" smtClean="0"/>
              <a:t>/spool/mail/</a:t>
            </a:r>
            <a:r>
              <a:rPr lang="en-US" dirty="0" err="1" smtClean="0"/>
              <a:t>deshpavn</a:t>
            </a:r>
            <a:endParaRPr lang="en-US" dirty="0" smtClean="0"/>
          </a:p>
          <a:p>
            <a:pPr lvl="1"/>
            <a:r>
              <a:rPr lang="en-US" dirty="0" smtClean="0"/>
              <a:t>MAILCHECK=600</a:t>
            </a:r>
          </a:p>
          <a:p>
            <a:pPr lvl="1"/>
            <a:r>
              <a:rPr lang="en-US" dirty="0" smtClean="0"/>
              <a:t>MF_ADM=</a:t>
            </a:r>
            <a:r>
              <a:rPr lang="en-US" dirty="0" err="1" smtClean="0"/>
              <a:t>adm.cat@Unix</a:t>
            </a:r>
            <a:endParaRPr lang="en-US" dirty="0" smtClean="0"/>
          </a:p>
          <a:p>
            <a:pPr lvl="1"/>
            <a:r>
              <a:rPr lang="en-US" dirty="0" smtClean="0"/>
              <a:t>MSG_MAIL=1</a:t>
            </a:r>
          </a:p>
          <a:p>
            <a:pPr lvl="1"/>
            <a:r>
              <a:rPr lang="en-US" dirty="0" smtClean="0"/>
              <a:t>MS_PROFILE=1</a:t>
            </a:r>
          </a:p>
          <a:p>
            <a:pPr lvl="1"/>
            <a:r>
              <a:rPr lang="en-US" dirty="0" smtClean="0"/>
              <a:t>OPTIND=1</a:t>
            </a:r>
          </a:p>
          <a:p>
            <a:pPr lvl="1"/>
            <a:r>
              <a:rPr lang="en-US" dirty="0" smtClean="0"/>
              <a:t>PATH=/bin:/</a:t>
            </a:r>
            <a:r>
              <a:rPr lang="en-US" dirty="0" err="1" smtClean="0"/>
              <a:t>usr</a:t>
            </a:r>
            <a:r>
              <a:rPr lang="en-US" dirty="0" smtClean="0"/>
              <a:t>/bin:/usr1/</a:t>
            </a:r>
            <a:r>
              <a:rPr lang="en-US" dirty="0" err="1" smtClean="0"/>
              <a:t>deshpavn</a:t>
            </a:r>
            <a:r>
              <a:rPr lang="en-US" dirty="0" smtClean="0"/>
              <a:t>/bin:.</a:t>
            </a:r>
          </a:p>
          <a:p>
            <a:pPr lvl="1"/>
            <a:r>
              <a:rPr lang="en-US" dirty="0" smtClean="0"/>
              <a:t>PS1=$</a:t>
            </a:r>
          </a:p>
          <a:p>
            <a:pPr lvl="1"/>
            <a:r>
              <a:rPr lang="en-US" dirty="0" smtClean="0"/>
              <a:t>PS2=&gt;</a:t>
            </a:r>
          </a:p>
          <a:p>
            <a:pPr lvl="1"/>
            <a:r>
              <a:rPr lang="en-US" dirty="0" smtClean="0"/>
              <a:t>SHELL=/bin/</a:t>
            </a:r>
            <a:r>
              <a:rPr lang="en-US" dirty="0" err="1" smtClean="0"/>
              <a:t>sh</a:t>
            </a:r>
            <a:endParaRPr lang="en-US" dirty="0" smtClean="0"/>
          </a:p>
          <a:p>
            <a:pPr lvl="1"/>
            <a:r>
              <a:rPr lang="en-US" dirty="0" smtClean="0"/>
              <a:t>TERM=</a:t>
            </a:r>
            <a:r>
              <a:rPr lang="en-US" dirty="0" err="1" smtClean="0"/>
              <a:t>ansi</a:t>
            </a:r>
            <a:endParaRPr lang="en-US" dirty="0" smtClean="0"/>
          </a:p>
          <a:p>
            <a:pPr lvl="1"/>
            <a:r>
              <a:rPr lang="en-US" dirty="0" smtClean="0"/>
              <a:t>TZ=IST-5:30</a:t>
            </a:r>
          </a:p>
          <a:p>
            <a:pPr eaLnBrk="1" hangingPunct="1"/>
            <a:endParaRPr lang="en-US" dirty="0" smtClean="0"/>
          </a:p>
        </p:txBody>
      </p:sp>
      <p:sp>
        <p:nvSpPr>
          <p:cNvPr id="45061" name="AutoShape 9"/>
          <p:cNvSpPr>
            <a:spLocks noChangeArrowheads="1"/>
          </p:cNvSpPr>
          <p:nvPr/>
        </p:nvSpPr>
        <p:spPr bwMode="auto">
          <a:xfrm>
            <a:off x="2515727" y="5330587"/>
            <a:ext cx="2682240" cy="3168244"/>
          </a:xfrm>
          <a:prstGeom prst="roundRect">
            <a:avLst>
              <a:gd name="adj" fmla="val 16667"/>
            </a:avLst>
          </a:prstGeom>
          <a:noFill/>
          <a:ln w="9525">
            <a:solidFill>
              <a:schemeClr val="tx1"/>
            </a:solidFill>
            <a:round/>
            <a:headEnd/>
            <a:tailEnd/>
          </a:ln>
        </p:spPr>
        <p:txBody>
          <a:bodyPr wrap="none" lIns="96652" tIns="48326" rIns="96652" bIns="48326" anchor="ctr"/>
          <a:lstStyle/>
          <a:p>
            <a:endParaRPr lang="en-US" dirty="0">
              <a:latin typeface="Candara"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spect="1" noChangeArrowheads="1" noTextEdit="1"/>
          </p:cNvSpPr>
          <p:nvPr>
            <p:ph type="sldImg"/>
          </p:nvPr>
        </p:nvSpPr>
        <p:spPr>
          <a:xfrm>
            <a:off x="2139950" y="881063"/>
            <a:ext cx="4906963" cy="3679825"/>
          </a:xfrm>
          <a:ln/>
        </p:spPr>
      </p:sp>
      <p:sp>
        <p:nvSpPr>
          <p:cNvPr id="72708"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above example, syntax before the first iteration, </a:t>
            </a:r>
            <a:r>
              <a:rPr lang="en-US" i="1" smtClean="0"/>
              <a:t>expr1</a:t>
            </a:r>
            <a:r>
              <a:rPr lang="en-US" smtClean="0"/>
              <a:t> is evaluated. This is usually used to initialize variables for the loop. All statements between </a:t>
            </a:r>
            <a:r>
              <a:rPr lang="en-US" i="1" smtClean="0"/>
              <a:t>do </a:t>
            </a:r>
            <a:r>
              <a:rPr lang="en-US" smtClean="0"/>
              <a:t>and </a:t>
            </a:r>
            <a:r>
              <a:rPr lang="en-US" i="1" smtClean="0"/>
              <a:t>done </a:t>
            </a:r>
            <a:r>
              <a:rPr lang="en-US" smtClean="0"/>
              <a:t>are executed repeatedly until the value of </a:t>
            </a:r>
            <a:r>
              <a:rPr lang="en-US" i="1" smtClean="0"/>
              <a:t>expr2</a:t>
            </a:r>
            <a:r>
              <a:rPr lang="en-US" smtClean="0"/>
              <a:t> is true.</a:t>
            </a:r>
          </a:p>
          <a:p>
            <a:pPr eaLnBrk="1" hangingPunct="1"/>
            <a:r>
              <a:rPr lang="en-US" smtClean="0"/>
              <a:t/>
            </a:r>
            <a:br>
              <a:rPr lang="en-US" smtClean="0"/>
            </a:br>
            <a:r>
              <a:rPr lang="en-US" smtClean="0"/>
              <a:t>After each iteration of the loop, </a:t>
            </a:r>
            <a:r>
              <a:rPr lang="en-US" i="1" smtClean="0"/>
              <a:t>expr3</a:t>
            </a:r>
            <a:r>
              <a:rPr lang="en-US" smtClean="0"/>
              <a:t> is evaluated. This is usually used to increment a loop counter.</a:t>
            </a:r>
          </a:p>
          <a:p>
            <a:pPr eaLnBrk="1" hangingPunct="1"/>
            <a:endParaRPr lang="en-US" smtClean="0"/>
          </a:p>
          <a:p>
            <a:pPr eaLnBrk="1" hangingPunct="1"/>
            <a:r>
              <a:rPr lang="en-US" smtClean="0"/>
              <a:t>The output of the given example is:</a:t>
            </a:r>
          </a:p>
          <a:p>
            <a:pPr eaLnBrk="1" hangingPunct="1"/>
            <a:r>
              <a:rPr lang="en-US" smtClean="0"/>
              <a:t>Welcome 0 times</a:t>
            </a:r>
            <a:br>
              <a:rPr lang="en-US" smtClean="0"/>
            </a:br>
            <a:r>
              <a:rPr lang="en-US" smtClean="0"/>
              <a:t>Welcome 1 times</a:t>
            </a:r>
            <a:br>
              <a:rPr lang="en-US" smtClean="0"/>
            </a:br>
            <a:r>
              <a:rPr lang="en-US" smtClean="0"/>
              <a:t>Welcome 2 times</a:t>
            </a:r>
            <a:br>
              <a:rPr lang="en-US" smtClean="0"/>
            </a:br>
            <a:r>
              <a:rPr lang="en-US" smtClean="0"/>
              <a:t>Welcome 3 times</a:t>
            </a:r>
            <a:br>
              <a:rPr lang="en-US" smtClean="0"/>
            </a:br>
            <a:r>
              <a:rPr lang="en-US" smtClean="0"/>
              <a:t>Welcome 4 times</a:t>
            </a:r>
            <a:br>
              <a:rPr lang="en-US" smtClean="0"/>
            </a:br>
            <a:r>
              <a:rPr lang="en-US" smtClean="0"/>
              <a:t>Welcome 5 times</a:t>
            </a:r>
            <a:br>
              <a:rPr lang="en-US" smtClean="0"/>
            </a:b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spect="1" noChangeArrowheads="1" noTextEdit="1"/>
          </p:cNvSpPr>
          <p:nvPr>
            <p:ph type="sldImg"/>
          </p:nvPr>
        </p:nvSpPr>
        <p:spPr>
          <a:xfrm>
            <a:off x="2139950" y="881063"/>
            <a:ext cx="4906963" cy="3679825"/>
          </a:xfrm>
          <a:ln/>
        </p:spPr>
      </p:sp>
      <p:sp>
        <p:nvSpPr>
          <p:cNvPr id="73732"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above example the loop executes till the condition is false. This is as soon as the user enters  “N” or “n” for </a:t>
            </a:r>
            <a:r>
              <a:rPr lang="en-US" i="1" smtClean="0"/>
              <a:t>ans</a:t>
            </a:r>
            <a:r>
              <a:rPr lang="en-US" smtClean="0"/>
              <a:t>,  the condition is true and the loop stops iteration.</a:t>
            </a:r>
          </a:p>
          <a:p>
            <a:pPr eaLnBrk="1" hangingPunct="1"/>
            <a:endParaRPr lang="en-US" smtClean="0"/>
          </a:p>
          <a:p>
            <a:pPr eaLnBrk="1" hangingPunct="1"/>
            <a:r>
              <a:rPr lang="en-US" smtClean="0"/>
              <a:t>Some more examples of shell script are:</a:t>
            </a:r>
          </a:p>
          <a:p>
            <a:pPr eaLnBrk="1" hangingPunct="1"/>
            <a:r>
              <a:rPr lang="en-US" b="1" smtClean="0">
                <a:cs typeface="Times New Roman" pitchFamily="18" charset="0"/>
              </a:rPr>
              <a:t>Script to accept five numbers and display their sum:</a:t>
            </a:r>
          </a:p>
          <a:p>
            <a:pPr eaLnBrk="1" hangingPunct="1"/>
            <a:r>
              <a:rPr lang="en-US" b="1" smtClean="0">
                <a:cs typeface="Times New Roman" pitchFamily="18" charset="0"/>
              </a:rPr>
              <a:t>	echo the parameters passed are : $1, $2, $3, $4, $5</a:t>
            </a:r>
          </a:p>
          <a:p>
            <a:pPr eaLnBrk="1" hangingPunct="1"/>
            <a:r>
              <a:rPr lang="en-US" b="1" smtClean="0">
                <a:cs typeface="Times New Roman" pitchFamily="18" charset="0"/>
              </a:rPr>
              <a:t>	echo the name of script is          : $0</a:t>
            </a:r>
          </a:p>
          <a:p>
            <a:pPr eaLnBrk="1" hangingPunct="1"/>
            <a:r>
              <a:rPr lang="en-US" b="1" smtClean="0">
                <a:cs typeface="Times New Roman" pitchFamily="18" charset="0"/>
              </a:rPr>
              <a:t>  	echo the number of parameters passed are : $#</a:t>
            </a:r>
          </a:p>
          <a:p>
            <a:pPr eaLnBrk="1" hangingPunct="1"/>
            <a:r>
              <a:rPr lang="en-US" b="1" smtClean="0">
                <a:cs typeface="Times New Roman" pitchFamily="18" charset="0"/>
              </a:rPr>
              <a:t>	#calculate the sum</a:t>
            </a:r>
          </a:p>
          <a:p>
            <a:pPr eaLnBrk="1" hangingPunct="1"/>
            <a:r>
              <a:rPr lang="en-US" b="1" smtClean="0">
                <a:cs typeface="Times New Roman" pitchFamily="18" charset="0"/>
              </a:rPr>
              <a:t>	sum=`expr $1 + $2 + $3 + $4 + $5`</a:t>
            </a:r>
          </a:p>
          <a:p>
            <a:pPr eaLnBrk="1" hangingPunct="1"/>
            <a:r>
              <a:rPr lang="en-US" b="1" smtClean="0">
                <a:cs typeface="Times New Roman" pitchFamily="18" charset="0"/>
              </a:rPr>
              <a:t>	echo the sum is $sum</a:t>
            </a:r>
          </a:p>
          <a:p>
            <a:pPr eaLnBrk="1" hangingPunct="1"/>
            <a:r>
              <a:rPr lang="en-US" b="1" smtClean="0">
                <a:cs typeface="Times New Roman" pitchFamily="18" charset="0"/>
              </a:rPr>
              <a:t>#end of script</a:t>
            </a:r>
          </a:p>
          <a:p>
            <a:pPr eaLnBrk="1" hangingPunct="1"/>
            <a:endParaRPr lang="en-US" b="1" smtClean="0">
              <a:cs typeface="Times New Roman" pitchFamily="18" charset="0"/>
            </a:endParaRPr>
          </a:p>
          <a:p>
            <a:pPr eaLnBrk="1" hangingPunct="1"/>
            <a:r>
              <a:rPr lang="en-US" smtClean="0">
                <a:cs typeface="Times New Roman" pitchFamily="18" charset="0"/>
              </a:rPr>
              <a:t>Invoke this script as follows:</a:t>
            </a:r>
          </a:p>
          <a:p>
            <a:pPr eaLnBrk="1" hangingPunct="1"/>
            <a:r>
              <a:rPr lang="en-US" b="1" smtClean="0">
                <a:cs typeface="Times New Roman" pitchFamily="18" charset="0"/>
              </a:rPr>
              <a:t>$sh disp_sum 10 12 13 14 15</a:t>
            </a:r>
          </a:p>
          <a:p>
            <a:pPr eaLnBrk="1" hangingPunct="1"/>
            <a:r>
              <a:rPr lang="en-US" smtClean="0"/>
              <a:t>The above command is to be followed by 5 different number as shown.</a:t>
            </a:r>
          </a:p>
          <a:p>
            <a:pPr eaLnBrk="1" hangingPunct="1"/>
            <a:endParaRPr lang="en-US" smtClean="0">
              <a:solidFill>
                <a:srgbClr val="990000"/>
              </a:solidFill>
            </a:endParaRPr>
          </a:p>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a:xfrm>
            <a:off x="2139950" y="881063"/>
            <a:ext cx="4906963" cy="3679825"/>
          </a:xfrm>
          <a:ln/>
        </p:spPr>
      </p:sp>
      <p:sp>
        <p:nvSpPr>
          <p:cNvPr id="74756" name="Rectangle 3"/>
          <p:cNvSpPr>
            <a:spLocks noGrp="1" noChangeArrowheads="1"/>
          </p:cNvSpPr>
          <p:nvPr>
            <p:ph type="body" idx="1"/>
          </p:nvPr>
        </p:nvSpPr>
        <p:spPr>
          <a:xfrm>
            <a:off x="2113280" y="4640580"/>
            <a:ext cx="4714240" cy="4162187"/>
          </a:xfrm>
          <a:noFill/>
          <a:ln/>
        </p:spPr>
        <p:txBody>
          <a:bodyPr/>
          <a:lstStyle/>
          <a:p>
            <a:pPr eaLnBrk="1" hangingPunct="1"/>
            <a:r>
              <a:rPr lang="en-US" smtClean="0"/>
              <a:t>You can also call the shell function </a:t>
            </a:r>
            <a:r>
              <a:rPr lang="en-US" i="1" smtClean="0"/>
              <a:t>script module </a:t>
            </a:r>
            <a:r>
              <a:rPr lang="en-US" smtClean="0"/>
              <a:t>as it makes a whole script section available under a single name. Normally, shell functions are defined at the beginning of the script. Or several functions can be stored in a file and read whenever they are needed. Files are stored in the </a:t>
            </a:r>
            <a:r>
              <a:rPr lang="en-US" i="1" smtClean="0"/>
              <a:t>bin </a:t>
            </a:r>
            <a:r>
              <a:rPr lang="en-US" smtClean="0"/>
              <a:t>directory. Function name can be any combination from the regular character string.</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spect="1" noChangeArrowheads="1" noTextEdit="1"/>
          </p:cNvSpPr>
          <p:nvPr>
            <p:ph type="sldImg"/>
          </p:nvPr>
        </p:nvSpPr>
        <p:spPr>
          <a:xfrm>
            <a:off x="2139950" y="881063"/>
            <a:ext cx="4906963" cy="3679825"/>
          </a:xfrm>
          <a:ln/>
        </p:spPr>
      </p:sp>
      <p:sp>
        <p:nvSpPr>
          <p:cNvPr id="75780" name="Rectangle 3"/>
          <p:cNvSpPr>
            <a:spLocks noGrp="1" noChangeArrowheads="1"/>
          </p:cNvSpPr>
          <p:nvPr>
            <p:ph type="body" idx="1"/>
          </p:nvPr>
        </p:nvSpPr>
        <p:spPr>
          <a:noFill/>
          <a:ln/>
        </p:spPr>
        <p:txBody>
          <a:bodyPr/>
          <a:lstStyle/>
          <a:p>
            <a:pPr eaLnBrk="1" hangingPunct="1"/>
            <a:endParaRPr lang="en-US" smtClean="0">
              <a:solidFill>
                <a:srgbClr val="990000"/>
              </a:solidFill>
            </a:endParaRPr>
          </a:p>
          <a:p>
            <a:pPr eaLnBrk="1" hangingPunct="1"/>
            <a:endParaRPr lang="en-US" smtClean="0">
              <a:solidFill>
                <a:srgbClr val="990000"/>
              </a:solidFill>
            </a:endParaRP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xfrm>
            <a:off x="2139950" y="881063"/>
            <a:ext cx="4906963" cy="3679825"/>
          </a:xfrm>
          <a:ln/>
        </p:spPr>
      </p:sp>
      <p:sp>
        <p:nvSpPr>
          <p:cNvPr id="76804" name="Rectangle 3"/>
          <p:cNvSpPr>
            <a:spLocks noGrp="1" noChangeArrowheads="1"/>
          </p:cNvSpPr>
          <p:nvPr>
            <p:ph type="body" idx="1"/>
          </p:nvPr>
        </p:nvSpPr>
        <p:spPr>
          <a:xfrm>
            <a:off x="2113280" y="4640580"/>
            <a:ext cx="4714240" cy="4162187"/>
          </a:xfrm>
          <a:noFill/>
          <a:ln/>
        </p:spPr>
        <p:txBody>
          <a:bodyPr/>
          <a:lstStyle/>
          <a:p>
            <a:pPr eaLnBrk="1" hangingPunct="1"/>
            <a:r>
              <a:rPr lang="en-US" smtClean="0"/>
              <a:t>In the above example, </a:t>
            </a:r>
            <a:r>
              <a:rPr lang="en-US" i="1" smtClean="0"/>
              <a:t>Myfunction </a:t>
            </a:r>
            <a:r>
              <a:rPr lang="en-US" smtClean="0"/>
              <a:t>is called in the </a:t>
            </a:r>
            <a:r>
              <a:rPr lang="en-US" i="1" smtClean="0"/>
              <a:t>if </a:t>
            </a:r>
            <a:r>
              <a:rPr lang="en-US" smtClean="0"/>
              <a:t>statement with message “enter the number”. This message is passed as three arguments.</a:t>
            </a:r>
          </a:p>
          <a:p>
            <a:pPr eaLnBrk="1" hangingPunct="1"/>
            <a:endParaRPr lang="en-US" smtClean="0"/>
          </a:p>
          <a:p>
            <a:pPr eaLnBrk="1" hangingPunct="1"/>
            <a:r>
              <a:rPr lang="en-US" smtClean="0"/>
              <a:t>In </a:t>
            </a:r>
            <a:r>
              <a:rPr lang="en-US" i="1" smtClean="0"/>
              <a:t>Myfunction,</a:t>
            </a:r>
            <a:r>
              <a:rPr lang="en-US" smtClean="0"/>
              <a:t> the first line is echo $*.</a:t>
            </a:r>
          </a:p>
          <a:p>
            <a:pPr eaLnBrk="1" hangingPunct="1"/>
            <a:r>
              <a:rPr lang="en-US" smtClean="0"/>
              <a:t>Hence, it display message “Enter the number”.</a:t>
            </a:r>
          </a:p>
          <a:p>
            <a:pPr eaLnBrk="1" hangingPunct="1"/>
            <a:r>
              <a:rPr lang="en-US" i="1" smtClean="0"/>
              <a:t>Read num </a:t>
            </a:r>
            <a:r>
              <a:rPr lang="en-US" smtClean="0"/>
              <a:t>accepts the number.</a:t>
            </a:r>
          </a:p>
          <a:p>
            <a:pPr eaLnBrk="1" hangingPunct="1"/>
            <a:r>
              <a:rPr lang="en-US" smtClean="0"/>
              <a:t>If the number is between 1 and 20, the function returns 1, otherwise it returns 0.</a:t>
            </a:r>
          </a:p>
          <a:p>
            <a:pPr eaLnBrk="1" hangingPunct="1"/>
            <a:endParaRPr lang="en-US" smtClean="0"/>
          </a:p>
          <a:p>
            <a:pPr eaLnBrk="1" hangingPunct="1"/>
            <a:r>
              <a:rPr lang="en-US" smtClean="0"/>
              <a:t>If </a:t>
            </a:r>
            <a:r>
              <a:rPr lang="en-US" i="1" smtClean="0"/>
              <a:t>Myfunction </a:t>
            </a:r>
            <a:r>
              <a:rPr lang="en-US" smtClean="0"/>
              <a:t>returns 1, then the output is:</a:t>
            </a:r>
          </a:p>
          <a:p>
            <a:pPr eaLnBrk="1" hangingPunct="1"/>
            <a:r>
              <a:rPr lang="en-US" smtClean="0"/>
              <a:t>	</a:t>
            </a:r>
            <a:r>
              <a:rPr lang="en-US" b="1" smtClean="0"/>
              <a:t>The number is within range.</a:t>
            </a:r>
          </a:p>
          <a:p>
            <a:pPr eaLnBrk="1" hangingPunct="1"/>
            <a:endParaRPr lang="en-US" b="1" smtClean="0"/>
          </a:p>
          <a:p>
            <a:pPr eaLnBrk="1" hangingPunct="1"/>
            <a:r>
              <a:rPr lang="en-US" smtClean="0"/>
              <a:t>Otherwise the output should be as follows:</a:t>
            </a:r>
          </a:p>
          <a:p>
            <a:pPr eaLnBrk="1" hangingPunct="1"/>
            <a:r>
              <a:rPr lang="en-US" smtClean="0"/>
              <a:t>	</a:t>
            </a:r>
            <a:r>
              <a:rPr lang="en-US" b="1" smtClean="0"/>
              <a:t>The number is out of range.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Rot="1" noChangeAspect="1" noChangeArrowheads="1" noTextEdit="1"/>
          </p:cNvSpPr>
          <p:nvPr>
            <p:ph type="sldImg"/>
          </p:nvPr>
        </p:nvSpPr>
        <p:spPr>
          <a:xfrm>
            <a:off x="2139950" y="881063"/>
            <a:ext cx="4906963" cy="3679825"/>
          </a:xfrm>
          <a:ln/>
        </p:spPr>
      </p:sp>
      <p:sp>
        <p:nvSpPr>
          <p:cNvPr id="77828" name="Rectangle 3"/>
          <p:cNvSpPr>
            <a:spLocks noGrp="1" noChangeArrowheads="1"/>
          </p:cNvSpPr>
          <p:nvPr>
            <p:ph type="body" idx="1"/>
          </p:nvPr>
        </p:nvSpPr>
        <p:spPr>
          <a:noFill/>
          <a:ln/>
        </p:spPr>
        <p:txBody>
          <a:bodyPr/>
          <a:lstStyle/>
          <a:p>
            <a:pPr eaLnBrk="1" hangingPunct="1"/>
            <a:endParaRPr lang="en-US" smtClean="0">
              <a:solidFill>
                <a:srgbClr val="990000"/>
              </a:solidFill>
            </a:endParaRPr>
          </a:p>
          <a:p>
            <a:pPr eaLnBrk="1" hangingPunct="1"/>
            <a:endParaRPr lang="en-US" smtClean="0">
              <a:solidFill>
                <a:srgbClr val="990000"/>
              </a:solidFill>
            </a:endParaRPr>
          </a:p>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spect="1" noChangeArrowheads="1" noTextEdit="1"/>
          </p:cNvSpPr>
          <p:nvPr>
            <p:ph type="sldImg"/>
          </p:nvPr>
        </p:nvSpPr>
        <p:spPr>
          <a:xfrm>
            <a:off x="2139950" y="881063"/>
            <a:ext cx="4906963" cy="3679825"/>
          </a:xfrm>
          <a:ln/>
        </p:spPr>
      </p:sp>
      <p:sp>
        <p:nvSpPr>
          <p:cNvPr id="78852" name="Rectangle 3"/>
          <p:cNvSpPr>
            <a:spLocks noGrp="1" noChangeArrowheads="1"/>
          </p:cNvSpPr>
          <p:nvPr>
            <p:ph type="body" idx="1"/>
          </p:nvPr>
        </p:nvSpPr>
        <p:spPr>
          <a:xfrm>
            <a:off x="2113280" y="4640580"/>
            <a:ext cx="4714240" cy="4162187"/>
          </a:xfrm>
          <a:noFill/>
          <a:ln/>
        </p:spPr>
        <p:txBody>
          <a:bodyPr/>
          <a:lstStyle/>
          <a:p>
            <a:pPr eaLnBrk="1" hangingPunct="1"/>
            <a:r>
              <a:rPr lang="en-US" dirty="0" smtClean="0"/>
              <a:t>You can display all elements from the array using * or @ symbol:</a:t>
            </a:r>
          </a:p>
          <a:p>
            <a:pPr eaLnBrk="1" hangingPunct="1"/>
            <a:r>
              <a:rPr lang="en-US" dirty="0" smtClean="0"/>
              <a:t>Num[0]=“Zero" </a:t>
            </a:r>
          </a:p>
          <a:p>
            <a:pPr eaLnBrk="1" hangingPunct="1"/>
            <a:r>
              <a:rPr lang="en-US" dirty="0" smtClean="0"/>
              <a:t>Num[1]=“One" </a:t>
            </a:r>
          </a:p>
          <a:p>
            <a:pPr eaLnBrk="1" hangingPunct="1"/>
            <a:r>
              <a:rPr lang="en-US" dirty="0" smtClean="0"/>
              <a:t>Num[2]=“Two" </a:t>
            </a:r>
          </a:p>
          <a:p>
            <a:pPr eaLnBrk="1" hangingPunct="1"/>
            <a:r>
              <a:rPr lang="en-US" dirty="0" smtClean="0"/>
              <a:t>Num[3]=“Three" </a:t>
            </a:r>
          </a:p>
          <a:p>
            <a:pPr eaLnBrk="1" hangingPunct="1"/>
            <a:r>
              <a:rPr lang="en-US" dirty="0" smtClean="0"/>
              <a:t>echo "First Method: ${NAME[*]}" </a:t>
            </a:r>
          </a:p>
          <a:p>
            <a:pPr eaLnBrk="1" hangingPunct="1"/>
            <a:r>
              <a:rPr lang="en-US" dirty="0" smtClean="0"/>
              <a:t>echo "Second Method: ${NAME[@]}" </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Rot="1" noChangeAspect="1" noChangeArrowheads="1" noTextEdit="1"/>
          </p:cNvSpPr>
          <p:nvPr>
            <p:ph type="sldImg"/>
          </p:nvPr>
        </p:nvSpPr>
        <p:spPr>
          <a:xfrm>
            <a:off x="2139950" y="881063"/>
            <a:ext cx="4906963" cy="3679825"/>
          </a:xfrm>
          <a:ln/>
        </p:spPr>
      </p:sp>
      <p:sp>
        <p:nvSpPr>
          <p:cNvPr id="79876" name="Rectangle 3"/>
          <p:cNvSpPr>
            <a:spLocks noGrp="1" noChangeArrowheads="1"/>
          </p:cNvSpPr>
          <p:nvPr>
            <p:ph type="body" idx="1"/>
          </p:nvPr>
        </p:nvSpPr>
        <p:spPr>
          <a:xfrm>
            <a:off x="2113280" y="4640580"/>
            <a:ext cx="4958080" cy="4162187"/>
          </a:xfrm>
          <a:noFill/>
          <a:ln/>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Rot="1" noChangeAspect="1" noChangeArrowheads="1" noTextEdit="1"/>
          </p:cNvSpPr>
          <p:nvPr>
            <p:ph type="sldImg"/>
          </p:nvPr>
        </p:nvSpPr>
        <p:spPr>
          <a:xfrm>
            <a:off x="2139950" y="881063"/>
            <a:ext cx="4906963" cy="3679825"/>
          </a:xfrm>
          <a:ln/>
        </p:spPr>
      </p:sp>
      <p:sp>
        <p:nvSpPr>
          <p:cNvPr id="80900" name="Rectangle 3"/>
          <p:cNvSpPr>
            <a:spLocks noGrp="1" noChangeArrowheads="1"/>
          </p:cNvSpPr>
          <p:nvPr>
            <p:ph type="body" idx="1"/>
          </p:nvPr>
        </p:nvSpPr>
        <p:spPr>
          <a:xfrm>
            <a:off x="2113280" y="4640580"/>
            <a:ext cx="4958080" cy="4162187"/>
          </a:xfrm>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139950" y="881063"/>
            <a:ext cx="4906963" cy="3679825"/>
          </a:xfrm>
          <a:ln/>
        </p:spPr>
      </p:sp>
      <p:sp>
        <p:nvSpPr>
          <p:cNvPr id="46084" name="Rectangle 3"/>
          <p:cNvSpPr>
            <a:spLocks noGrp="1" noChangeArrowheads="1"/>
          </p:cNvSpPr>
          <p:nvPr>
            <p:ph type="body" idx="1"/>
          </p:nvPr>
        </p:nvSpPr>
        <p:spPr>
          <a:xfrm>
            <a:off x="2113280" y="4638915"/>
            <a:ext cx="4958080" cy="4802266"/>
          </a:xfrm>
          <a:noFill/>
          <a:ln/>
        </p:spPr>
        <p:txBody>
          <a:bodyPr/>
          <a:lstStyle/>
          <a:p>
            <a:pPr eaLnBrk="1" hangingPunct="1"/>
            <a:r>
              <a:rPr lang="en-US" b="1" u="sng" smtClean="0"/>
              <a:t>Output of set command</a:t>
            </a:r>
          </a:p>
          <a:p>
            <a:pPr eaLnBrk="1" hangingPunct="1"/>
            <a:r>
              <a:rPr lang="en-US" smtClean="0"/>
              <a:t>Significance of some of these variables is explained below:</a:t>
            </a:r>
          </a:p>
          <a:p>
            <a:pPr eaLnBrk="1" hangingPunct="1"/>
            <a:r>
              <a:rPr lang="en-US" b="1" smtClean="0"/>
              <a:t>PATH Variable: </a:t>
            </a:r>
            <a:r>
              <a:rPr lang="en-US" smtClean="0"/>
              <a:t>Determines the list of directories (in order of precedence) that need to be scanned while you look for an executable command.</a:t>
            </a:r>
          </a:p>
          <a:p>
            <a:pPr eaLnBrk="1" hangingPunct="1"/>
            <a:r>
              <a:rPr lang="en-US" smtClean="0"/>
              <a:t>Path can be modified as:</a:t>
            </a:r>
          </a:p>
          <a:p>
            <a:pPr eaLnBrk="1" hangingPunct="1"/>
            <a:r>
              <a:rPr lang="en-US" smtClean="0"/>
              <a:t>   $ PATH=$PATH:/usr/user1/progs</a:t>
            </a:r>
          </a:p>
          <a:p>
            <a:pPr eaLnBrk="1" hangingPunct="1"/>
            <a:r>
              <a:rPr lang="en-US" smtClean="0"/>
              <a:t>This causes the /usr/user1/progs path to get added to the existing PATH list.</a:t>
            </a:r>
          </a:p>
          <a:p>
            <a:pPr eaLnBrk="1" hangingPunct="1"/>
            <a:r>
              <a:rPr lang="en-US" b="1" smtClean="0"/>
              <a:t>HOME Variable: </a:t>
            </a:r>
            <a:r>
              <a:rPr lang="en-US" smtClean="0"/>
              <a:t>This controls the login or Home directory for the user. </a:t>
            </a:r>
          </a:p>
          <a:p>
            <a:pPr eaLnBrk="1" hangingPunct="1"/>
            <a:r>
              <a:rPr lang="en-US" b="1" smtClean="0"/>
              <a:t>IFS Variable: </a:t>
            </a:r>
            <a:r>
              <a:rPr lang="en-US" smtClean="0"/>
              <a:t>It contains a string of characters that can be used as separators on command line.</a:t>
            </a:r>
          </a:p>
          <a:p>
            <a:pPr eaLnBrk="1" hangingPunct="1"/>
            <a:r>
              <a:rPr lang="en-US" b="1" smtClean="0"/>
              <a:t>PS1 and PS2 Variables: </a:t>
            </a:r>
            <a:r>
              <a:rPr lang="en-US" smtClean="0"/>
              <a:t>These determine the primary and secondary prompt.</a:t>
            </a:r>
          </a:p>
          <a:p>
            <a:pPr eaLnBrk="1" hangingPunct="1"/>
            <a:endParaRPr lang="en-US" b="1" u="sn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xfrm>
            <a:off x="2139950" y="881063"/>
            <a:ext cx="4906963" cy="3679825"/>
          </a:xfrm>
          <a:ln/>
        </p:spPr>
      </p:sp>
      <p:sp>
        <p:nvSpPr>
          <p:cNvPr id="47108" name="Rectangle 3"/>
          <p:cNvSpPr>
            <a:spLocks noGrp="1" noChangeArrowheads="1"/>
          </p:cNvSpPr>
          <p:nvPr>
            <p:ph type="body" idx="1"/>
          </p:nvPr>
        </p:nvSpPr>
        <p:spPr>
          <a:xfrm>
            <a:off x="2113280" y="4638915"/>
            <a:ext cx="4958080" cy="3319975"/>
          </a:xfrm>
          <a:noFill/>
          <a:ln/>
        </p:spPr>
        <p:txBody>
          <a:bodyPr/>
          <a:lstStyle/>
          <a:p>
            <a:pPr eaLnBrk="1" hangingPunct="1"/>
            <a:r>
              <a:rPr lang="en-US" b="1" u="sng" dirty="0" smtClean="0"/>
              <a:t>.profile script</a:t>
            </a:r>
          </a:p>
          <a:p>
            <a:pPr eaLnBrk="1" hangingPunct="1"/>
            <a:r>
              <a:rPr lang="en-US" dirty="0" smtClean="0"/>
              <a:t>The </a:t>
            </a:r>
            <a:r>
              <a:rPr lang="en-US" i="1" dirty="0" smtClean="0"/>
              <a:t>.profile</a:t>
            </a:r>
            <a:r>
              <a:rPr lang="en-US" dirty="0" smtClean="0"/>
              <a:t> script is a shell script that gets executed by the shell when the user logs on. It contains settings for the operating environment of the user, and it remains in effect throughout the login session. Using this file, it is possible to customize operating environment.</a:t>
            </a:r>
            <a:endParaRPr lang="en-US" b="1" u="sng" dirty="0" smtClean="0"/>
          </a:p>
          <a:p>
            <a:pPr eaLnBrk="1" hangingPunct="1"/>
            <a:r>
              <a:rPr lang="en-US" b="1" u="sng" dirty="0" smtClean="0"/>
              <a:t>.</a:t>
            </a:r>
            <a:r>
              <a:rPr lang="en-US" b="1" u="sng" dirty="0" err="1" smtClean="0"/>
              <a:t>cshrc</a:t>
            </a:r>
            <a:r>
              <a:rPr lang="en-US" b="1" u="sng" dirty="0" smtClean="0"/>
              <a:t> ,.login and .logout script</a:t>
            </a:r>
          </a:p>
          <a:p>
            <a:pPr eaLnBrk="1" hangingPunct="1"/>
            <a:r>
              <a:rPr lang="en-US" dirty="0" smtClean="0"/>
              <a:t>For the Bourne shell, the system reads the </a:t>
            </a:r>
            <a:r>
              <a:rPr lang="en-US" i="1" dirty="0" smtClean="0"/>
              <a:t>.profile </a:t>
            </a:r>
            <a:r>
              <a:rPr lang="en-US" dirty="0" smtClean="0"/>
              <a:t>file and executes the commands found there. C Shell users, however, have two files to read and execute. One is called </a:t>
            </a:r>
            <a:r>
              <a:rPr lang="en-US" i="1" dirty="0" smtClean="0"/>
              <a:t>.login </a:t>
            </a:r>
            <a:r>
              <a:rPr lang="en-US" dirty="0" smtClean="0"/>
              <a:t>and is read when the user logs in. The second is called </a:t>
            </a:r>
            <a:r>
              <a:rPr lang="en-US" i="1" dirty="0" smtClean="0"/>
              <a:t>.</a:t>
            </a:r>
            <a:r>
              <a:rPr lang="en-US" i="1" dirty="0" err="1" smtClean="0"/>
              <a:t>cshrc</a:t>
            </a:r>
            <a:r>
              <a:rPr lang="en-US" i="1" dirty="0" smtClean="0"/>
              <a:t> </a:t>
            </a:r>
            <a:r>
              <a:rPr lang="en-US" dirty="0" smtClean="0"/>
              <a:t>and is read whenever a new C shell is created, including the login shell. A .logout file can also be created for commands to be executed when you log 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2139950" y="881063"/>
            <a:ext cx="4906963" cy="3679825"/>
          </a:xfrm>
          <a:ln/>
        </p:spPr>
      </p:sp>
      <p:sp>
        <p:nvSpPr>
          <p:cNvPr id="48132" name="Rectangle 3"/>
          <p:cNvSpPr>
            <a:spLocks noGrp="1" noChangeArrowheads="1"/>
          </p:cNvSpPr>
          <p:nvPr>
            <p:ph type="body" idx="1"/>
          </p:nvPr>
        </p:nvSpPr>
        <p:spPr>
          <a:xfrm>
            <a:off x="2113280" y="4638915"/>
            <a:ext cx="4958080" cy="4162186"/>
          </a:xfrm>
          <a:noFill/>
          <a:ln/>
        </p:spPr>
        <p:txBody>
          <a:bodyPr/>
          <a:lstStyle/>
          <a:p>
            <a:pPr eaLnBrk="1" hangingPunct="1"/>
            <a:r>
              <a:rPr lang="sv-SE" dirty="0" smtClean="0"/>
              <a:t>In above program, the </a:t>
            </a:r>
            <a:r>
              <a:rPr lang="sv-SE" i="1" dirty="0" smtClean="0"/>
              <a:t> read </a:t>
            </a:r>
            <a:r>
              <a:rPr lang="sv-SE" dirty="0" smtClean="0"/>
              <a:t>command accepts input from the user and stores it in name variable.</a:t>
            </a:r>
          </a:p>
          <a:p>
            <a:pPr eaLnBrk="1" hangingPunct="1"/>
            <a:endParaRPr lang="sv-SE" dirty="0" smtClean="0"/>
          </a:p>
          <a:p>
            <a:pPr eaLnBrk="1" hangingPunct="1"/>
            <a:r>
              <a:rPr lang="sv-SE" dirty="0" smtClean="0"/>
              <a:t>To display the variable value, you need to precede the variable name with a $ sign:</a:t>
            </a:r>
          </a:p>
          <a:p>
            <a:pPr eaLnBrk="1" hangingPunct="1"/>
            <a:endParaRPr lang="sv-SE" dirty="0" smtClean="0"/>
          </a:p>
          <a:p>
            <a:pPr marL="1208147" lvl="2" indent="-241630"/>
            <a:r>
              <a:rPr lang="en-US" dirty="0" smtClean="0"/>
              <a:t>echo “HELLO</a:t>
            </a:r>
            <a:r>
              <a:rPr lang="en-US" b="1" dirty="0" smtClean="0"/>
              <a:t> $name </a:t>
            </a:r>
            <a:r>
              <a:rPr lang="en-US" dirty="0" smtClean="0"/>
              <a:t>How are you?</a:t>
            </a:r>
          </a:p>
          <a:p>
            <a:pPr eaLnBrk="1" hangingPunct="1"/>
            <a:endParaRPr lang="sv-SE"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xfrm>
            <a:off x="2139950" y="881063"/>
            <a:ext cx="4906963" cy="3679825"/>
          </a:xfrm>
          <a:ln/>
        </p:spPr>
      </p:sp>
      <p:sp>
        <p:nvSpPr>
          <p:cNvPr id="49156" name="Rectangle 3"/>
          <p:cNvSpPr>
            <a:spLocks noGrp="1" noChangeArrowheads="1"/>
          </p:cNvSpPr>
          <p:nvPr>
            <p:ph type="body" idx="1"/>
          </p:nvPr>
        </p:nvSpPr>
        <p:spPr>
          <a:xfrm>
            <a:off x="2113280" y="4638915"/>
            <a:ext cx="4958080" cy="4162186"/>
          </a:xfrm>
          <a:noFill/>
          <a:ln/>
        </p:spPr>
        <p:txBody>
          <a:bodyPr/>
          <a:lstStyle/>
          <a:p>
            <a:pPr eaLnBrk="1" hangingPunct="1"/>
            <a:r>
              <a:rPr lang="en-US" smtClean="0"/>
              <a:t>The above program accepts two numbers and displays their sum as a result. Instead of the </a:t>
            </a:r>
            <a:r>
              <a:rPr lang="en-US" i="1" smtClean="0"/>
              <a:t>expr </a:t>
            </a:r>
            <a:r>
              <a:rPr lang="en-US" smtClean="0"/>
              <a:t>command, we can use the </a:t>
            </a:r>
            <a:r>
              <a:rPr lang="en-US" i="1" smtClean="0"/>
              <a:t>let </a:t>
            </a:r>
            <a:r>
              <a:rPr lang="en-US" smtClean="0"/>
              <a:t>command.</a:t>
            </a:r>
          </a:p>
          <a:p>
            <a:pPr eaLnBrk="1" hangingPunct="1"/>
            <a:endParaRPr lang="en-US" smtClean="0"/>
          </a:p>
          <a:p>
            <a:pPr eaLnBrk="1" hangingPunct="1"/>
            <a:r>
              <a:rPr lang="en-US" b="1" smtClean="0"/>
              <a:t>Example: </a:t>
            </a:r>
          </a:p>
          <a:p>
            <a:pPr eaLnBrk="1" hangingPunct="1"/>
            <a:r>
              <a:rPr lang="en-US" smtClean="0"/>
              <a:t>Add </a:t>
            </a:r>
            <a:r>
              <a:rPr lang="en-US" i="1" smtClean="0"/>
              <a:t>one </a:t>
            </a:r>
            <a:r>
              <a:rPr lang="en-US" smtClean="0"/>
              <a:t>to variable i. Using expr statement:</a:t>
            </a:r>
          </a:p>
          <a:p>
            <a:pPr>
              <a:buFontTx/>
              <a:buChar char="•"/>
            </a:pPr>
            <a:r>
              <a:rPr lang="en-US" smtClean="0"/>
              <a:t>  i=`expr $i + 1` </a:t>
            </a:r>
          </a:p>
          <a:p>
            <a:pPr eaLnBrk="1" hangingPunct="1"/>
            <a:endParaRPr lang="en-US" smtClean="0"/>
          </a:p>
          <a:p>
            <a:pPr eaLnBrk="1" hangingPunct="1"/>
            <a:r>
              <a:rPr lang="en-US" smtClean="0"/>
              <a:t>Add </a:t>
            </a:r>
            <a:r>
              <a:rPr lang="en-US" i="1" smtClean="0"/>
              <a:t>one </a:t>
            </a:r>
            <a:r>
              <a:rPr lang="en-US" smtClean="0"/>
              <a:t>to variable i. Using let statement:</a:t>
            </a:r>
          </a:p>
          <a:p>
            <a:pPr>
              <a:buFontTx/>
              <a:buChar char="•"/>
            </a:pPr>
            <a:r>
              <a:rPr lang="en-US" smtClean="0"/>
              <a:t>  let i=i+1           If no spaces in expression</a:t>
            </a:r>
          </a:p>
          <a:p>
            <a:pPr>
              <a:buFontTx/>
              <a:buChar char="•"/>
            </a:pPr>
            <a:r>
              <a:rPr lang="en-US" smtClean="0"/>
              <a:t>  let "i = i + 1"     enclose expression in “… “ if expression includes spaces</a:t>
            </a:r>
          </a:p>
          <a:p>
            <a:pPr>
              <a:buFontTx/>
              <a:buChar char="•"/>
            </a:pPr>
            <a:r>
              <a:rPr lang="en-US" smtClean="0"/>
              <a:t>  (( i = i + 1 ))</a:t>
            </a:r>
          </a:p>
          <a:p>
            <a:pPr eaLnBrk="1" hangingPunct="1"/>
            <a:endParaRPr lang="en-US" smtClean="0"/>
          </a:p>
          <a:p>
            <a:pPr eaLnBrk="1" hangingPunct="1"/>
            <a:r>
              <a:rPr lang="en-US" smtClean="0"/>
              <a:t>Expr is generally used but let is more user-friendly. It is used in Bash and Korn shell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a:xfrm>
            <a:off x="2139950" y="881063"/>
            <a:ext cx="4906963" cy="3679825"/>
          </a:xfrm>
          <a:ln/>
        </p:spPr>
      </p:sp>
      <p:sp>
        <p:nvSpPr>
          <p:cNvPr id="50181" name="Rectangle 11"/>
          <p:cNvSpPr>
            <a:spLocks noGrp="1" noChangeArrowheads="1"/>
          </p:cNvSpPr>
          <p:nvPr>
            <p:ph type="body" idx="1"/>
          </p:nvPr>
        </p:nvSpPr>
        <p:spPr>
          <a:xfrm>
            <a:off x="2175522" y="4751987"/>
            <a:ext cx="4892673" cy="4016171"/>
          </a:xfrm>
          <a:noFill/>
          <a:ln/>
        </p:spPr>
        <p:txBody>
          <a:bodyPr/>
          <a:lstStyle/>
          <a:p>
            <a:pPr eaLnBrk="1" hangingPunct="1"/>
            <a:r>
              <a:rPr lang="en-US" b="1" dirty="0" smtClean="0"/>
              <a:t>$echo The date today is `date`</a:t>
            </a:r>
          </a:p>
          <a:p>
            <a:pPr eaLnBrk="1" hangingPunct="1"/>
            <a:r>
              <a:rPr lang="en-US" dirty="0" smtClean="0"/>
              <a:t>In this command date is a command which is enclosed in </a:t>
            </a:r>
            <a:r>
              <a:rPr lang="en-US" dirty="0" err="1" smtClean="0"/>
              <a:t>backquotes</a:t>
            </a:r>
            <a:r>
              <a:rPr lang="en-US" dirty="0" smtClean="0"/>
              <a:t> and hence will get replaced by its output and then echo command will display message</a:t>
            </a:r>
          </a:p>
          <a:p>
            <a:pPr eaLnBrk="1" hangingPunct="1"/>
            <a:endParaRPr lang="en-US" dirty="0" smtClean="0"/>
          </a:p>
          <a:p>
            <a:pPr eaLnBrk="1" hangingPunct="1"/>
            <a:r>
              <a:rPr lang="en-US" b="1" dirty="0" smtClean="0"/>
              <a:t>$echo The date today is; date</a:t>
            </a:r>
          </a:p>
          <a:p>
            <a:pPr eaLnBrk="1" hangingPunct="1"/>
            <a:r>
              <a:rPr lang="en-US" dirty="0" smtClean="0"/>
              <a:t>In above command echo and date commands are separated by ; hence will get executed sequentially.</a:t>
            </a:r>
          </a:p>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xfrm>
            <a:off x="2139950" y="881063"/>
            <a:ext cx="4906963" cy="3679825"/>
          </a:xfrm>
          <a:ln/>
        </p:spPr>
      </p:sp>
      <p:sp>
        <p:nvSpPr>
          <p:cNvPr id="51204" name="Rectangle 9"/>
          <p:cNvSpPr>
            <a:spLocks noGrp="1" noChangeArrowheads="1"/>
          </p:cNvSpPr>
          <p:nvPr>
            <p:ph type="body" idx="1"/>
          </p:nvPr>
        </p:nvSpPr>
        <p:spPr>
          <a:xfrm>
            <a:off x="2175522" y="4666912"/>
            <a:ext cx="4892673" cy="4101245"/>
          </a:xfrm>
          <a:noFill/>
          <a:ln/>
        </p:spPr>
        <p:txBody>
          <a:bodyPr/>
          <a:lstStyle/>
          <a:p>
            <a:r>
              <a:rPr lang="en-US" dirty="0" smtClean="0"/>
              <a:t>In the first example </a:t>
            </a:r>
            <a:r>
              <a:rPr lang="en-US" dirty="0" err="1" smtClean="0"/>
              <a:t>pwd</a:t>
            </a:r>
            <a:r>
              <a:rPr lang="en-US" dirty="0" smtClean="0"/>
              <a:t> is a string which is assigned to </a:t>
            </a:r>
            <a:r>
              <a:rPr lang="en-US" dirty="0" err="1" smtClean="0"/>
              <a:t>var</a:t>
            </a:r>
            <a:r>
              <a:rPr lang="en-US" dirty="0" smtClean="0"/>
              <a:t> variable. Hence o/p of echo $</a:t>
            </a:r>
            <a:r>
              <a:rPr lang="en-US" dirty="0" err="1" smtClean="0"/>
              <a:t>var</a:t>
            </a:r>
            <a:r>
              <a:rPr lang="en-US" dirty="0" smtClean="0"/>
              <a:t> will be </a:t>
            </a:r>
            <a:r>
              <a:rPr lang="en-US" dirty="0" err="1" smtClean="0"/>
              <a:t>pwd</a:t>
            </a:r>
            <a:endParaRPr lang="en-US" dirty="0" smtClean="0"/>
          </a:p>
          <a:p>
            <a:endParaRPr lang="en-US" dirty="0" smtClean="0"/>
          </a:p>
          <a:p>
            <a:r>
              <a:rPr lang="en-US" dirty="0" smtClean="0"/>
              <a:t>But in second example ‘</a:t>
            </a:r>
            <a:r>
              <a:rPr lang="en-US" dirty="0" err="1" smtClean="0"/>
              <a:t>pwd</a:t>
            </a:r>
            <a:r>
              <a:rPr lang="en-US" dirty="0" smtClean="0"/>
              <a:t>’ string is assigned to </a:t>
            </a:r>
            <a:r>
              <a:rPr lang="en-US" dirty="0" err="1" smtClean="0"/>
              <a:t>var</a:t>
            </a:r>
            <a:r>
              <a:rPr lang="en-US" dirty="0" smtClean="0"/>
              <a:t> variable</a:t>
            </a:r>
          </a:p>
          <a:p>
            <a:r>
              <a:rPr lang="en-US" dirty="0" smtClean="0"/>
              <a:t>Hence echo $</a:t>
            </a:r>
            <a:r>
              <a:rPr lang="en-US" dirty="0" err="1" smtClean="0"/>
              <a:t>var</a:t>
            </a:r>
            <a:r>
              <a:rPr lang="en-US" dirty="0" smtClean="0"/>
              <a:t> command will is </a:t>
            </a:r>
          </a:p>
          <a:p>
            <a:r>
              <a:rPr lang="en-US" dirty="0" smtClean="0"/>
              <a:t>     </a:t>
            </a:r>
            <a:r>
              <a:rPr lang="en-US" dirty="0" err="1" smtClean="0"/>
              <a:t>echo`pwd</a:t>
            </a:r>
            <a:r>
              <a:rPr lang="en-US" dirty="0" smtClean="0"/>
              <a:t>’</a:t>
            </a:r>
          </a:p>
          <a:p>
            <a:r>
              <a:rPr lang="en-US" dirty="0" smtClean="0"/>
              <a:t>Since </a:t>
            </a:r>
            <a:r>
              <a:rPr lang="en-US" dirty="0" err="1" smtClean="0"/>
              <a:t>pwd</a:t>
            </a:r>
            <a:r>
              <a:rPr lang="en-US" dirty="0" smtClean="0"/>
              <a:t> is enclosed in </a:t>
            </a:r>
            <a:r>
              <a:rPr lang="en-US" dirty="0" err="1" smtClean="0"/>
              <a:t>backquotes</a:t>
            </a:r>
            <a:r>
              <a:rPr lang="en-US" dirty="0" smtClean="0"/>
              <a:t> it will get replaced by present working directory. echo will display name of current working directory.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88F97B5-F355-463B-AD04-FA041464766B}"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7E6266-81AE-4559-9BD5-2AD77C91DE89}"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894F45D-D750-4329-8236-9C575456713F}"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0D16419-06EB-413D-97C1-E3F25179088F}"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F2E65D4-D4F7-4648-AB30-13493DB565BD}"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47788EB-2AED-4837-BBEB-226AFC8FF73E}"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F366A43-44CE-4C2B-B5D7-ECA4F34C8848}" type="datetime1">
              <a:rPr lang="en-US" smtClean="0"/>
              <a:t>2/1/2016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95C6BCA-442B-422F-A38F-268B9102FFB2}" type="datetime1">
              <a:rPr lang="en-US" smtClean="0"/>
              <a:t>2/1/2016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0AABF37-F124-4DBD-98DE-18D762025A67}" type="datetime1">
              <a:rPr lang="en-US" smtClean="0"/>
              <a:t>2/1/2016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DFB5F70-ED87-40BC-ADF6-10E8AFD4F493}"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F568F26-A23D-4B67-8A2B-A3D542D8B2E4}"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1,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18114"/>
            <a:ext cx="5101771" cy="569686"/>
          </a:xfrm>
        </p:spPr>
        <p:txBody>
          <a:bodyPr/>
          <a:lstStyle/>
          <a:p>
            <a:pPr algn="l"/>
            <a:r>
              <a:rPr lang="en-US" b="0" dirty="0" smtClean="0"/>
              <a:t> Shell Programming</a:t>
            </a:r>
            <a:endParaRPr lang="en-US" b="0" dirty="0"/>
          </a:p>
        </p:txBody>
      </p:sp>
      <p:sp>
        <p:nvSpPr>
          <p:cNvPr id="11" name="Title 10"/>
          <p:cNvSpPr>
            <a:spLocks noGrp="1"/>
          </p:cNvSpPr>
          <p:nvPr>
            <p:ph type="ctrTitle"/>
          </p:nvPr>
        </p:nvSpPr>
        <p:spPr>
          <a:xfrm>
            <a:off x="395288" y="2470150"/>
            <a:ext cx="5903686" cy="944336"/>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lIns="90488" tIns="44450" rIns="90488" bIns="44450"/>
          <a:lstStyle/>
          <a:p>
            <a:r>
              <a:rPr lang="en-US" sz="1200" dirty="0" smtClean="0"/>
              <a:t>8.6: Command Line Arguments</a:t>
            </a:r>
            <a:r>
              <a:rPr lang="en-US" sz="1000" b="0" dirty="0" smtClean="0"/>
              <a:t/>
            </a:r>
            <a:br>
              <a:rPr lang="en-US" sz="1000" b="0" dirty="0" smtClean="0"/>
            </a:br>
            <a:r>
              <a:rPr lang="en-US" dirty="0" smtClean="0"/>
              <a:t>Details</a:t>
            </a:r>
          </a:p>
        </p:txBody>
      </p:sp>
      <p:sp>
        <p:nvSpPr>
          <p:cNvPr id="12291" name="Rectangle 3"/>
          <p:cNvSpPr>
            <a:spLocks noGrp="1" noChangeArrowheads="1"/>
          </p:cNvSpPr>
          <p:nvPr>
            <p:ph type="body" idx="4294967295"/>
          </p:nvPr>
        </p:nvSpPr>
        <p:spPr>
          <a:xfrm>
            <a:off x="301625" y="1214438"/>
            <a:ext cx="8382000" cy="4876800"/>
          </a:xfrm>
        </p:spPr>
        <p:txBody>
          <a:bodyPr lIns="90488" tIns="44450" rIns="90488" bIns="44450"/>
          <a:lstStyle/>
          <a:p>
            <a:pPr eaLnBrk="1" hangingPunct="1">
              <a:lnSpc>
                <a:spcPct val="115000"/>
              </a:lnSpc>
            </a:pPr>
            <a:r>
              <a:rPr lang="en-US" sz="1800" smtClean="0"/>
              <a:t>Specify arguments along with the name of the shell program on the command line called as command line argument.</a:t>
            </a:r>
          </a:p>
          <a:p>
            <a:pPr eaLnBrk="1" hangingPunct="1">
              <a:lnSpc>
                <a:spcPct val="115000"/>
              </a:lnSpc>
            </a:pPr>
            <a:r>
              <a:rPr lang="en-US" sz="1800" smtClean="0"/>
              <a:t>Arguments are assigned to special variables $1, $2 etc called as positional parameters.</a:t>
            </a:r>
          </a:p>
          <a:p>
            <a:pPr eaLnBrk="1" hangingPunct="1">
              <a:lnSpc>
                <a:spcPct val="115000"/>
              </a:lnSpc>
            </a:pPr>
            <a:r>
              <a:rPr lang="en-US" sz="1800" i="1" smtClean="0"/>
              <a:t>special parameters</a:t>
            </a:r>
          </a:p>
          <a:p>
            <a:pPr lvl="1" eaLnBrk="1" hangingPunct="1">
              <a:lnSpc>
                <a:spcPts val="3000"/>
              </a:lnSpc>
            </a:pPr>
            <a:r>
              <a:rPr lang="en-US" smtClean="0"/>
              <a:t>$0 – Gives the name of the executed command</a:t>
            </a:r>
          </a:p>
          <a:p>
            <a:pPr lvl="1" eaLnBrk="1" hangingPunct="1">
              <a:lnSpc>
                <a:spcPts val="3000"/>
              </a:lnSpc>
            </a:pPr>
            <a:r>
              <a:rPr lang="en-US" smtClean="0"/>
              <a:t>  $* - Gives the complete set of positional parameters</a:t>
            </a:r>
          </a:p>
          <a:p>
            <a:pPr lvl="1" eaLnBrk="1" hangingPunct="1">
              <a:lnSpc>
                <a:spcPts val="3000"/>
              </a:lnSpc>
            </a:pPr>
            <a:r>
              <a:rPr lang="en-US" smtClean="0"/>
              <a:t>  $# - Gives the number of arguments</a:t>
            </a:r>
          </a:p>
          <a:p>
            <a:pPr lvl="1" eaLnBrk="1" hangingPunct="1">
              <a:lnSpc>
                <a:spcPts val="3000"/>
              </a:lnSpc>
            </a:pPr>
            <a:r>
              <a:rPr lang="en-US" smtClean="0"/>
              <a:t>  $$ - Gives the PID of the current shell</a:t>
            </a:r>
          </a:p>
          <a:p>
            <a:pPr lvl="1" eaLnBrk="1" hangingPunct="1">
              <a:lnSpc>
                <a:spcPts val="3000"/>
              </a:lnSpc>
            </a:pPr>
            <a:r>
              <a:rPr lang="en-US" smtClean="0"/>
              <a:t>  $! – Gives the PID of the last background job</a:t>
            </a:r>
          </a:p>
          <a:p>
            <a:pPr lvl="1" eaLnBrk="1" hangingPunct="1">
              <a:lnSpc>
                <a:spcPts val="3000"/>
              </a:lnSpc>
            </a:pPr>
            <a:r>
              <a:rPr lang="en-US" smtClean="0"/>
              <a:t>  $? – Gives the exit status of the last command</a:t>
            </a:r>
          </a:p>
          <a:p>
            <a:pPr lvl="1" eaLnBrk="1" hangingPunct="1">
              <a:lnSpc>
                <a:spcPts val="3000"/>
              </a:lnSpc>
            </a:pPr>
            <a:r>
              <a:rPr lang="en-US" smtClean="0"/>
              <a:t>  $@ - Similar to $*, but generally used with strings in looping constructs</a:t>
            </a:r>
          </a:p>
          <a:p>
            <a:pPr eaLnBrk="1" hangingPunct="1">
              <a:lnSpc>
                <a:spcPct val="115000"/>
              </a:lnSpc>
            </a:pPr>
            <a:endParaRPr lang="en-US" sz="1800" i="1" smtClean="0"/>
          </a:p>
          <a:p>
            <a:pPr eaLnBrk="1" hangingPunct="1">
              <a:lnSpc>
                <a:spcPct val="115000"/>
              </a:lnSpc>
            </a:pPr>
            <a:endParaRPr lang="en-US" i="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lIns="90488" tIns="44450" rIns="90488" bIns="44450"/>
          <a:lstStyle/>
          <a:p>
            <a:r>
              <a:rPr lang="en-US" sz="1200" dirty="0" smtClean="0"/>
              <a:t>8.6: Command Line Arguments </a:t>
            </a:r>
            <a:br>
              <a:rPr lang="en-US" sz="1200" dirty="0" smtClean="0"/>
            </a:br>
            <a:r>
              <a:rPr lang="en-US" dirty="0" smtClean="0"/>
              <a:t>Details</a:t>
            </a:r>
          </a:p>
        </p:txBody>
      </p:sp>
      <p:sp>
        <p:nvSpPr>
          <p:cNvPr id="13315" name="Rectangle 3"/>
          <p:cNvSpPr>
            <a:spLocks noGrp="1" noChangeArrowheads="1"/>
          </p:cNvSpPr>
          <p:nvPr>
            <p:ph type="body" idx="4294967295"/>
          </p:nvPr>
        </p:nvSpPr>
        <p:spPr>
          <a:xfrm>
            <a:off x="301625" y="1214438"/>
            <a:ext cx="8229600" cy="4648200"/>
          </a:xfrm>
        </p:spPr>
        <p:txBody>
          <a:bodyPr lIns="90488" tIns="44450" rIns="90488" bIns="44450">
            <a:normAutofit/>
          </a:bodyPr>
          <a:lstStyle/>
          <a:p>
            <a:pPr eaLnBrk="1" hangingPunct="1">
              <a:lnSpc>
                <a:spcPct val="115000"/>
              </a:lnSpc>
            </a:pPr>
            <a:r>
              <a:rPr lang="en-US" dirty="0" smtClean="0"/>
              <a:t>Arguments are assigned to special variables (positional parameters).</a:t>
            </a:r>
          </a:p>
          <a:p>
            <a:pPr lvl="1" eaLnBrk="1" hangingPunct="1">
              <a:lnSpc>
                <a:spcPct val="115000"/>
              </a:lnSpc>
            </a:pPr>
            <a:r>
              <a:rPr lang="en-US" dirty="0" smtClean="0"/>
              <a:t>$1 - First parameter , $2 - Second parameter,….</a:t>
            </a:r>
          </a:p>
          <a:p>
            <a:pPr lvl="1" eaLnBrk="1" hangingPunct="1">
              <a:lnSpc>
                <a:spcPct val="115000"/>
              </a:lnSpc>
            </a:pPr>
            <a:r>
              <a:rPr lang="en-US" dirty="0" smtClean="0"/>
              <a:t>Example:</a:t>
            </a:r>
          </a:p>
          <a:p>
            <a:pPr lvl="1" eaLnBrk="1" hangingPunct="1">
              <a:lnSpc>
                <a:spcPct val="115000"/>
              </a:lnSpc>
            </a:pPr>
            <a:endParaRPr lang="en-US" dirty="0" smtClean="0"/>
          </a:p>
          <a:p>
            <a:pPr lvl="2">
              <a:lnSpc>
                <a:spcPct val="115000"/>
              </a:lnSpc>
              <a:buNone/>
            </a:pPr>
            <a:r>
              <a:rPr lang="en-US" sz="1800" dirty="0" smtClean="0">
                <a:cs typeface="Times New Roman" pitchFamily="18" charset="0"/>
              </a:rPr>
              <a:t>            </a:t>
            </a:r>
          </a:p>
          <a:p>
            <a:pPr lvl="2">
              <a:lnSpc>
                <a:spcPct val="115000"/>
              </a:lnSpc>
              <a:buNone/>
            </a:pPr>
            <a:endParaRPr lang="en-US" sz="1800" dirty="0" smtClean="0">
              <a:cs typeface="Times New Roman" pitchFamily="18" charset="0"/>
            </a:endParaRPr>
          </a:p>
          <a:p>
            <a:pPr lvl="2">
              <a:lnSpc>
                <a:spcPct val="115000"/>
              </a:lnSpc>
              <a:buNone/>
            </a:pPr>
            <a:endParaRPr lang="en-US" sz="1800" dirty="0" smtClean="0">
              <a:cs typeface="Times New Roman" pitchFamily="18" charset="0"/>
            </a:endParaRPr>
          </a:p>
          <a:p>
            <a:pPr lvl="2">
              <a:lnSpc>
                <a:spcPct val="115000"/>
              </a:lnSpc>
              <a:buNone/>
            </a:pPr>
            <a:endParaRPr lang="en-US" sz="1800" dirty="0" smtClean="0">
              <a:cs typeface="Times New Roman" pitchFamily="18" charset="0"/>
            </a:endParaRPr>
          </a:p>
          <a:p>
            <a:pPr lvl="1" eaLnBrk="1" hangingPunct="1">
              <a:lnSpc>
                <a:spcPct val="90000"/>
              </a:lnSpc>
            </a:pPr>
            <a:endParaRPr lang="en-US" sz="2000" dirty="0" smtClean="0">
              <a:solidFill>
                <a:srgbClr val="990000"/>
              </a:solidFill>
              <a:cs typeface="Times New Roman" pitchFamily="18" charset="0"/>
            </a:endParaRPr>
          </a:p>
          <a:p>
            <a:pPr lvl="1" eaLnBrk="1" hangingPunct="1">
              <a:lnSpc>
                <a:spcPct val="90000"/>
              </a:lnSpc>
            </a:pPr>
            <a:r>
              <a:rPr lang="en-US" dirty="0" smtClean="0"/>
              <a:t>Run script:</a:t>
            </a:r>
          </a:p>
          <a:p>
            <a:pPr lvl="1" eaLnBrk="1" hangingPunct="1">
              <a:lnSpc>
                <a:spcPct val="90000"/>
              </a:lnSpc>
            </a:pPr>
            <a:endParaRPr lang="en-US" dirty="0" smtClean="0"/>
          </a:p>
        </p:txBody>
      </p:sp>
      <p:sp>
        <p:nvSpPr>
          <p:cNvPr id="13316" name="AutoShape 7"/>
          <p:cNvSpPr>
            <a:spLocks noChangeArrowheads="1"/>
          </p:cNvSpPr>
          <p:nvPr/>
        </p:nvSpPr>
        <p:spPr bwMode="auto">
          <a:xfrm>
            <a:off x="1215571" y="2289629"/>
            <a:ext cx="5029200" cy="2057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15000"/>
              </a:lnSpc>
              <a:buNone/>
            </a:pPr>
            <a:r>
              <a:rPr lang="en-US" dirty="0" smtClean="0">
                <a:cs typeface="Times New Roman" pitchFamily="18" charset="0"/>
              </a:rPr>
              <a:t>echo Program: $0 </a:t>
            </a:r>
          </a:p>
          <a:p>
            <a:pPr lvl="2">
              <a:lnSpc>
                <a:spcPct val="115000"/>
              </a:lnSpc>
              <a:buNone/>
            </a:pPr>
            <a:r>
              <a:rPr lang="en-US" dirty="0" smtClean="0">
                <a:cs typeface="Times New Roman" pitchFamily="18" charset="0"/>
              </a:rPr>
              <a:t>              echo Number of arguments are $# </a:t>
            </a:r>
          </a:p>
          <a:p>
            <a:pPr lvl="2">
              <a:lnSpc>
                <a:spcPct val="115000"/>
              </a:lnSpc>
              <a:buNone/>
            </a:pPr>
            <a:r>
              <a:rPr lang="en-US" dirty="0" smtClean="0">
                <a:cs typeface="Times New Roman" pitchFamily="18" charset="0"/>
              </a:rPr>
              <a:t>              echo arguments are $*</a:t>
            </a:r>
          </a:p>
          <a:p>
            <a:pPr lvl="2">
              <a:lnSpc>
                <a:spcPct val="90000"/>
              </a:lnSpc>
              <a:buNone/>
            </a:pPr>
            <a:r>
              <a:rPr lang="en-US" dirty="0" err="1" smtClean="0">
                <a:cs typeface="Times New Roman" pitchFamily="18" charset="0"/>
              </a:rPr>
              <a:t>grep</a:t>
            </a:r>
            <a:r>
              <a:rPr lang="en-US" dirty="0" smtClean="0">
                <a:cs typeface="Times New Roman" pitchFamily="18" charset="0"/>
              </a:rPr>
              <a:t> "$1" $2</a:t>
            </a:r>
          </a:p>
          <a:p>
            <a:pPr lvl="2">
              <a:lnSpc>
                <a:spcPct val="90000"/>
              </a:lnSpc>
              <a:buNone/>
            </a:pPr>
            <a:r>
              <a:rPr lang="en-US" dirty="0" smtClean="0">
                <a:cs typeface="Times New Roman" pitchFamily="18" charset="0"/>
              </a:rPr>
              <a:t>echo "\n End of Script“</a:t>
            </a:r>
            <a:endParaRPr lang="en-US" dirty="0">
              <a:latin typeface="Candara"/>
            </a:endParaRPr>
          </a:p>
        </p:txBody>
      </p:sp>
      <p:sp>
        <p:nvSpPr>
          <p:cNvPr id="13317" name="AutoShape 8"/>
          <p:cNvSpPr>
            <a:spLocks noChangeArrowheads="1"/>
          </p:cNvSpPr>
          <p:nvPr/>
        </p:nvSpPr>
        <p:spPr bwMode="auto">
          <a:xfrm>
            <a:off x="1070429" y="4800601"/>
            <a:ext cx="7543800"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15000"/>
              </a:lnSpc>
              <a:buNone/>
            </a:pPr>
            <a:r>
              <a:rPr lang="en-US" dirty="0" smtClean="0">
                <a:cs typeface="Times New Roman" pitchFamily="18" charset="0"/>
              </a:rPr>
              <a:t>$ scr1.sh "Unix" books.lst               --$1 is UNIX  , $2 –books.lst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lIns="90488" tIns="44450" rIns="90488" bIns="44450"/>
          <a:lstStyle/>
          <a:p>
            <a:r>
              <a:rPr lang="en-US" sz="1200" dirty="0" smtClean="0"/>
              <a:t>8.7: Conditional Execution</a:t>
            </a:r>
            <a:br>
              <a:rPr lang="en-US" sz="1200" dirty="0" smtClean="0"/>
            </a:br>
            <a:r>
              <a:rPr lang="en-US" dirty="0" smtClean="0"/>
              <a:t>Details</a:t>
            </a:r>
          </a:p>
        </p:txBody>
      </p:sp>
      <p:sp>
        <p:nvSpPr>
          <p:cNvPr id="14339" name="Rectangle 3"/>
          <p:cNvSpPr>
            <a:spLocks noGrp="1" noChangeArrowheads="1"/>
          </p:cNvSpPr>
          <p:nvPr>
            <p:ph type="body" idx="4294967295"/>
          </p:nvPr>
        </p:nvSpPr>
        <p:spPr>
          <a:xfrm>
            <a:off x="301625" y="1214438"/>
            <a:ext cx="8229600" cy="4570412"/>
          </a:xfrm>
        </p:spPr>
        <p:txBody>
          <a:bodyPr lIns="90488" tIns="44450" rIns="90488" bIns="44450"/>
          <a:lstStyle/>
          <a:p>
            <a:pPr eaLnBrk="1" hangingPunct="1">
              <a:lnSpc>
                <a:spcPct val="125000"/>
              </a:lnSpc>
            </a:pPr>
            <a:r>
              <a:rPr lang="en-US" dirty="0" smtClean="0"/>
              <a:t>Logical Operators &amp;&amp; and ||:</a:t>
            </a:r>
          </a:p>
          <a:p>
            <a:pPr lvl="1" eaLnBrk="1" hangingPunct="1">
              <a:lnSpc>
                <a:spcPct val="125000"/>
              </a:lnSpc>
            </a:pPr>
            <a:r>
              <a:rPr lang="en-US" b="1" dirty="0" smtClean="0"/>
              <a:t>&amp;&amp; </a:t>
            </a:r>
            <a:r>
              <a:rPr lang="en-US" dirty="0" smtClean="0"/>
              <a:t>operator delimits two commands. Second command is executed only if the first </a:t>
            </a:r>
            <a:r>
              <a:rPr lang="en-US" i="1" dirty="0" smtClean="0"/>
              <a:t>succeeds</a:t>
            </a:r>
            <a:r>
              <a:rPr lang="en-US" dirty="0" smtClean="0"/>
              <a:t>.</a:t>
            </a:r>
          </a:p>
          <a:p>
            <a:pPr lvl="1" eaLnBrk="1" hangingPunct="1">
              <a:lnSpc>
                <a:spcPct val="125000"/>
              </a:lnSpc>
            </a:pPr>
            <a:r>
              <a:rPr lang="en-US" b="1" dirty="0" smtClean="0"/>
              <a:t>|| </a:t>
            </a:r>
            <a:r>
              <a:rPr lang="en-US" dirty="0" smtClean="0"/>
              <a:t>operator delimits two commands. Second command is executed only if the first </a:t>
            </a:r>
            <a:r>
              <a:rPr lang="en-US" i="1" dirty="0" smtClean="0"/>
              <a:t>fails</a:t>
            </a:r>
            <a:r>
              <a:rPr lang="en-US" dirty="0" smtClean="0"/>
              <a:t>.</a:t>
            </a:r>
          </a:p>
          <a:p>
            <a:pPr lvl="1" eaLnBrk="1" hangingPunct="1">
              <a:lnSpc>
                <a:spcPct val="125000"/>
              </a:lnSpc>
            </a:pPr>
            <a:r>
              <a:rPr lang="en-US" dirty="0" smtClean="0"/>
              <a:t>Example:</a:t>
            </a:r>
          </a:p>
          <a:p>
            <a:pPr lvl="1" eaLnBrk="1" hangingPunct="1">
              <a:lnSpc>
                <a:spcPct val="125000"/>
              </a:lnSpc>
              <a:buFont typeface="Arial" pitchFamily="34" charset="0"/>
              <a:buNone/>
            </a:pPr>
            <a:endParaRPr lang="en-US" dirty="0" smtClean="0"/>
          </a:p>
          <a:p>
            <a:pPr eaLnBrk="1" hangingPunct="1">
              <a:buFont typeface="Arial" pitchFamily="34" charset="0"/>
              <a:buNone/>
            </a:pPr>
            <a:endParaRPr lang="en-US" b="0" dirty="0" smtClean="0">
              <a:cs typeface="Times New Roman" pitchFamily="18" charset="0"/>
            </a:endParaRPr>
          </a:p>
        </p:txBody>
      </p:sp>
      <p:sp>
        <p:nvSpPr>
          <p:cNvPr id="14340" name="AutoShape 7"/>
          <p:cNvSpPr>
            <a:spLocks noChangeArrowheads="1"/>
          </p:cNvSpPr>
          <p:nvPr/>
        </p:nvSpPr>
        <p:spPr bwMode="auto">
          <a:xfrm>
            <a:off x="1059542" y="3487057"/>
            <a:ext cx="7474857"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25000"/>
              </a:lnSpc>
              <a:buNone/>
            </a:pPr>
            <a:r>
              <a:rPr lang="en-US" dirty="0" smtClean="0">
                <a:cs typeface="Times New Roman" pitchFamily="18" charset="0"/>
              </a:rPr>
              <a:t>$</a:t>
            </a:r>
            <a:r>
              <a:rPr lang="en-US" dirty="0" err="1" smtClean="0">
                <a:cs typeface="Times New Roman" pitchFamily="18" charset="0"/>
              </a:rPr>
              <a:t>grep</a:t>
            </a:r>
            <a:r>
              <a:rPr lang="en-US" dirty="0" smtClean="0">
                <a:cs typeface="Times New Roman" pitchFamily="18" charset="0"/>
              </a:rPr>
              <a:t> `director` emp.lst &amp;&amp; echo “pattern found”</a:t>
            </a:r>
          </a:p>
          <a:p>
            <a:pPr lvl="2">
              <a:lnSpc>
                <a:spcPct val="125000"/>
              </a:lnSpc>
              <a:buNone/>
            </a:pPr>
            <a:r>
              <a:rPr lang="en-US" dirty="0" smtClean="0">
                <a:cs typeface="Times New Roman" pitchFamily="18" charset="0"/>
              </a:rPr>
              <a:t>$</a:t>
            </a:r>
            <a:r>
              <a:rPr lang="en-US" dirty="0" err="1" smtClean="0">
                <a:cs typeface="Times New Roman" pitchFamily="18" charset="0"/>
              </a:rPr>
              <a:t>grep</a:t>
            </a:r>
            <a:r>
              <a:rPr lang="en-US" dirty="0" smtClean="0">
                <a:cs typeface="Times New Roman" pitchFamily="18" charset="0"/>
              </a:rPr>
              <a:t> `manager` emp.lst || echo “pattern not found”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idx="4294967295"/>
          </p:nvPr>
        </p:nvSpPr>
        <p:spPr>
          <a:xfrm>
            <a:off x="455613" y="117475"/>
            <a:ext cx="7772400" cy="712788"/>
          </a:xfrm>
          <a:noFill/>
        </p:spPr>
        <p:txBody>
          <a:bodyPr lIns="90488" tIns="44450" rIns="90488" bIns="44450"/>
          <a:lstStyle/>
          <a:p>
            <a:r>
              <a:rPr lang="en-US" sz="1200" dirty="0" smtClean="0"/>
              <a:t>8.8: if Statement Format</a:t>
            </a:r>
            <a:br>
              <a:rPr lang="en-US" sz="1200" dirty="0" smtClean="0"/>
            </a:br>
            <a:r>
              <a:rPr lang="en-US" dirty="0" smtClean="0"/>
              <a:t>Details </a:t>
            </a:r>
          </a:p>
        </p:txBody>
      </p:sp>
      <p:sp>
        <p:nvSpPr>
          <p:cNvPr id="15363" name="Rectangle 5"/>
          <p:cNvSpPr>
            <a:spLocks noGrp="1" noChangeArrowheads="1"/>
          </p:cNvSpPr>
          <p:nvPr>
            <p:ph type="body" sz="half" idx="4294967295"/>
          </p:nvPr>
        </p:nvSpPr>
        <p:spPr>
          <a:xfrm>
            <a:off x="228600" y="1295400"/>
            <a:ext cx="4038600" cy="4724400"/>
          </a:xfrm>
          <a:noFill/>
          <a:ln w="19050">
            <a:solidFill>
              <a:schemeClr val="tx1"/>
            </a:solidFill>
          </a:ln>
        </p:spPr>
        <p:txBody>
          <a:bodyPr lIns="90488" tIns="44450" rIns="90488" bIns="44450">
            <a:normAutofit fontScale="92500"/>
          </a:bodyPr>
          <a:lstStyle/>
          <a:p>
            <a:pPr lvl="1"/>
            <a:r>
              <a:rPr lang="en-US" sz="1900" dirty="0" smtClean="0"/>
              <a:t>Syntax</a:t>
            </a:r>
          </a:p>
          <a:p>
            <a:pPr eaLnBrk="1" hangingPunct="1">
              <a:lnSpc>
                <a:spcPts val="3000"/>
              </a:lnSpc>
              <a:buFont typeface="Arial" pitchFamily="34" charset="0"/>
              <a:buNone/>
            </a:pPr>
            <a:r>
              <a:rPr lang="en-US" b="0" dirty="0" smtClean="0">
                <a:cs typeface="Times New Roman" pitchFamily="18" charset="0"/>
              </a:rPr>
              <a:t>(</a:t>
            </a:r>
            <a:r>
              <a:rPr lang="en-US" b="0" dirty="0" err="1" smtClean="0">
                <a:cs typeface="Times New Roman" pitchFamily="18" charset="0"/>
              </a:rPr>
              <a:t>i</a:t>
            </a:r>
            <a:r>
              <a:rPr lang="en-US" sz="1900" b="0" dirty="0" smtClean="0">
                <a:cs typeface="Times New Roman" pitchFamily="18" charset="0"/>
              </a:rPr>
              <a:t>)  if &lt;condition is true&gt;</a:t>
            </a:r>
          </a:p>
          <a:p>
            <a:pPr eaLnBrk="1" hangingPunct="1">
              <a:lnSpc>
                <a:spcPts val="3000"/>
              </a:lnSpc>
              <a:buFont typeface="Arial" pitchFamily="34" charset="0"/>
              <a:buNone/>
            </a:pPr>
            <a:r>
              <a:rPr lang="en-US" sz="1900" b="0" dirty="0" smtClean="0">
                <a:cs typeface="Times New Roman" pitchFamily="18" charset="0"/>
              </a:rPr>
              <a:t>     then</a:t>
            </a:r>
          </a:p>
          <a:p>
            <a:pPr eaLnBrk="1" hangingPunct="1">
              <a:lnSpc>
                <a:spcPts val="3000"/>
              </a:lnSpc>
              <a:buFont typeface="Arial" pitchFamily="34" charset="0"/>
              <a:buNone/>
            </a:pPr>
            <a:r>
              <a:rPr lang="en-US" sz="1900" b="0" dirty="0" smtClean="0">
                <a:cs typeface="Times New Roman" pitchFamily="18" charset="0"/>
              </a:rPr>
              <a:t>	    &lt;execute commands&gt;</a:t>
            </a:r>
          </a:p>
          <a:p>
            <a:pPr eaLnBrk="1" hangingPunct="1">
              <a:lnSpc>
                <a:spcPts val="3000"/>
              </a:lnSpc>
              <a:buFont typeface="Arial" pitchFamily="34" charset="0"/>
              <a:buNone/>
            </a:pPr>
            <a:r>
              <a:rPr lang="en-US" sz="1900" b="0" dirty="0" smtClean="0">
                <a:cs typeface="Times New Roman" pitchFamily="18" charset="0"/>
              </a:rPr>
              <a:t>     else</a:t>
            </a:r>
          </a:p>
          <a:p>
            <a:pPr eaLnBrk="1" hangingPunct="1">
              <a:lnSpc>
                <a:spcPts val="3000"/>
              </a:lnSpc>
              <a:buFont typeface="Arial" pitchFamily="34" charset="0"/>
              <a:buNone/>
            </a:pPr>
            <a:r>
              <a:rPr lang="en-US" sz="1900" b="0" dirty="0" smtClean="0">
                <a:cs typeface="Times New Roman" pitchFamily="18" charset="0"/>
              </a:rPr>
              <a:t>	    &lt;execute commands&gt;</a:t>
            </a:r>
          </a:p>
          <a:p>
            <a:pPr eaLnBrk="1" hangingPunct="1">
              <a:lnSpc>
                <a:spcPts val="3000"/>
              </a:lnSpc>
              <a:buFont typeface="Arial" pitchFamily="34" charset="0"/>
              <a:buNone/>
            </a:pPr>
            <a:r>
              <a:rPr lang="en-US" sz="1900" b="0" dirty="0" err="1" smtClean="0">
                <a:cs typeface="Times New Roman" pitchFamily="18" charset="0"/>
              </a:rPr>
              <a:t>fi</a:t>
            </a:r>
            <a:endParaRPr lang="en-US" sz="1900" b="0" dirty="0" smtClean="0">
              <a:cs typeface="Times New Roman" pitchFamily="18" charset="0"/>
            </a:endParaRPr>
          </a:p>
          <a:p>
            <a:pPr eaLnBrk="1" hangingPunct="1">
              <a:lnSpc>
                <a:spcPts val="3000"/>
              </a:lnSpc>
              <a:buFont typeface="Arial" pitchFamily="34" charset="0"/>
              <a:buNone/>
            </a:pPr>
            <a:r>
              <a:rPr lang="en-US" sz="1900" b="0" dirty="0" smtClean="0">
                <a:cs typeface="Times New Roman" pitchFamily="18" charset="0"/>
              </a:rPr>
              <a:t>(ii) if &lt;condition is true&gt;</a:t>
            </a:r>
          </a:p>
          <a:p>
            <a:pPr eaLnBrk="1" hangingPunct="1">
              <a:lnSpc>
                <a:spcPts val="3000"/>
              </a:lnSpc>
              <a:buFont typeface="Arial" pitchFamily="34" charset="0"/>
              <a:buNone/>
            </a:pPr>
            <a:r>
              <a:rPr lang="en-US" sz="1900" b="0" dirty="0" smtClean="0">
                <a:cs typeface="Times New Roman" pitchFamily="18" charset="0"/>
              </a:rPr>
              <a:t>	  then</a:t>
            </a:r>
          </a:p>
          <a:p>
            <a:pPr eaLnBrk="1" hangingPunct="1">
              <a:lnSpc>
                <a:spcPts val="3000"/>
              </a:lnSpc>
              <a:buFont typeface="Arial" pitchFamily="34" charset="0"/>
              <a:buNone/>
            </a:pPr>
            <a:r>
              <a:rPr lang="en-US" sz="1900" b="0" dirty="0" smtClean="0">
                <a:cs typeface="Times New Roman" pitchFamily="18" charset="0"/>
              </a:rPr>
              <a:t>        &lt;execute commands&gt;</a:t>
            </a:r>
          </a:p>
          <a:p>
            <a:pPr eaLnBrk="1" hangingPunct="1">
              <a:lnSpc>
                <a:spcPts val="3000"/>
              </a:lnSpc>
              <a:buFont typeface="Arial" pitchFamily="34" charset="0"/>
              <a:buNone/>
            </a:pPr>
            <a:r>
              <a:rPr lang="en-US" sz="1900" b="0" dirty="0" smtClean="0">
                <a:cs typeface="Times New Roman" pitchFamily="18" charset="0"/>
              </a:rPr>
              <a:t>	  </a:t>
            </a:r>
            <a:r>
              <a:rPr lang="en-US" sz="1900" b="0" dirty="0" err="1" smtClean="0">
                <a:cs typeface="Times New Roman" pitchFamily="18" charset="0"/>
              </a:rPr>
              <a:t>fi</a:t>
            </a:r>
            <a:endParaRPr lang="en-US" sz="1900" b="0" dirty="0" smtClean="0">
              <a:cs typeface="Times New Roman" pitchFamily="18" charset="0"/>
            </a:endParaRPr>
          </a:p>
        </p:txBody>
      </p:sp>
      <p:sp>
        <p:nvSpPr>
          <p:cNvPr id="15364" name="Rectangle 6"/>
          <p:cNvSpPr>
            <a:spLocks noChangeArrowheads="1"/>
          </p:cNvSpPr>
          <p:nvPr/>
        </p:nvSpPr>
        <p:spPr bwMode="auto">
          <a:xfrm>
            <a:off x="4419600" y="1295400"/>
            <a:ext cx="4495800" cy="4724400"/>
          </a:xfrm>
          <a:prstGeom prst="rect">
            <a:avLst/>
          </a:prstGeom>
          <a:noFill/>
          <a:ln w="19050">
            <a:solidFill>
              <a:schemeClr val="tx1"/>
            </a:solidFill>
            <a:miter lim="800000"/>
            <a:headEnd/>
            <a:tailEnd/>
          </a:ln>
        </p:spPr>
        <p:txBody>
          <a:bodyPr lIns="90488" tIns="44450" rIns="90488" bIns="44450"/>
          <a:lstStyle/>
          <a:p>
            <a:pPr marL="742950" lvl="1" indent="-295275">
              <a:lnSpc>
                <a:spcPts val="4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Example</a:t>
            </a:r>
          </a:p>
          <a:p>
            <a:pPr marL="296863" indent="-296863">
              <a:lnSpc>
                <a:spcPts val="3500"/>
              </a:lnSpc>
              <a:buClr>
                <a:srgbClr val="00A1E4"/>
              </a:buClr>
            </a:pPr>
            <a:endParaRPr lang="en-US" sz="2000" dirty="0">
              <a:solidFill>
                <a:srgbClr val="000000"/>
              </a:solidFill>
              <a:latin typeface="Candara"/>
            </a:endParaRPr>
          </a:p>
        </p:txBody>
      </p:sp>
      <p:sp>
        <p:nvSpPr>
          <p:cNvPr id="15365" name="Rectangle 7"/>
          <p:cNvSpPr>
            <a:spLocks noChangeArrowheads="1"/>
          </p:cNvSpPr>
          <p:nvPr/>
        </p:nvSpPr>
        <p:spPr bwMode="auto">
          <a:xfrm>
            <a:off x="4847771" y="1828800"/>
            <a:ext cx="3962400" cy="4724400"/>
          </a:xfrm>
          <a:prstGeom prst="rect">
            <a:avLst/>
          </a:prstGeom>
          <a:noFill/>
          <a:ln w="12700" algn="ctr">
            <a:noFill/>
            <a:miter lim="800000"/>
            <a:headEnd/>
            <a:tailEnd/>
          </a:ln>
        </p:spPr>
        <p:txBody>
          <a:bodyPr wrap="none" lIns="90488" tIns="44450" rIns="90488" bIns="44450" anchor="ctr"/>
          <a:lstStyle/>
          <a:p>
            <a:endParaRPr lang="en-US">
              <a:solidFill>
                <a:srgbClr val="000000"/>
              </a:solidFill>
              <a:latin typeface="Candara"/>
            </a:endParaRPr>
          </a:p>
        </p:txBody>
      </p:sp>
      <p:sp>
        <p:nvSpPr>
          <p:cNvPr id="15366" name="Rectangle 8"/>
          <p:cNvSpPr>
            <a:spLocks noChangeArrowheads="1"/>
          </p:cNvSpPr>
          <p:nvPr/>
        </p:nvSpPr>
        <p:spPr bwMode="auto">
          <a:xfrm>
            <a:off x="0" y="1371600"/>
            <a:ext cx="4038600" cy="4648200"/>
          </a:xfrm>
          <a:prstGeom prst="rect">
            <a:avLst/>
          </a:prstGeom>
          <a:noFill/>
          <a:ln w="12700" algn="ctr">
            <a:noFill/>
            <a:miter lim="800000"/>
            <a:headEnd/>
            <a:tailEnd/>
          </a:ln>
        </p:spPr>
        <p:txBody>
          <a:bodyPr wrap="none" lIns="90488" tIns="44450" rIns="90488" bIns="44450" anchor="ctr"/>
          <a:lstStyle/>
          <a:p>
            <a:endParaRPr lang="en-US">
              <a:solidFill>
                <a:srgbClr val="000000"/>
              </a:solidFill>
              <a:latin typeface="Candara"/>
            </a:endParaRPr>
          </a:p>
        </p:txBody>
      </p:sp>
      <p:sp>
        <p:nvSpPr>
          <p:cNvPr id="15367" name="AutoShape 11"/>
          <p:cNvSpPr>
            <a:spLocks noChangeArrowheads="1"/>
          </p:cNvSpPr>
          <p:nvPr/>
        </p:nvSpPr>
        <p:spPr bwMode="auto">
          <a:xfrm>
            <a:off x="4718956" y="1966686"/>
            <a:ext cx="4018643" cy="3708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if </a:t>
            </a:r>
            <a:r>
              <a:rPr lang="en-US" dirty="0" err="1" smtClean="0">
                <a:latin typeface="Candara"/>
                <a:cs typeface="Times New Roman" pitchFamily="18" charset="0"/>
              </a:rPr>
              <a:t>grep</a:t>
            </a:r>
            <a:r>
              <a:rPr lang="en-US" dirty="0" smtClean="0">
                <a:latin typeface="Candara"/>
                <a:cs typeface="Times New Roman" pitchFamily="18" charset="0"/>
              </a:rPr>
              <a:t> “^$1” /etc/</a:t>
            </a:r>
            <a:r>
              <a:rPr lang="en-US" dirty="0" err="1" smtClean="0">
                <a:latin typeface="Candara"/>
                <a:cs typeface="Times New Roman" pitchFamily="18" charset="0"/>
              </a:rPr>
              <a:t>passwd</a:t>
            </a:r>
            <a:r>
              <a:rPr lang="en-US" dirty="0" smtClean="0">
                <a:latin typeface="Candara"/>
                <a:cs typeface="Times New Roman" pitchFamily="18" charset="0"/>
              </a:rPr>
              <a:t> 2&gt;/dev/null</a:t>
            </a:r>
          </a:p>
          <a:p>
            <a:pPr marL="161925" indent="-266700">
              <a:spcBef>
                <a:spcPct val="20000"/>
              </a:spcBef>
              <a:buClr>
                <a:srgbClr val="FF9900"/>
              </a:buClr>
            </a:pPr>
            <a:r>
              <a:rPr lang="en-US" dirty="0" smtClean="0">
                <a:latin typeface="Candara"/>
                <a:cs typeface="Times New Roman" pitchFamily="18" charset="0"/>
              </a:rPr>
              <a:t>	then</a:t>
            </a:r>
          </a:p>
          <a:p>
            <a:pPr marL="161925" indent="-266700">
              <a:spcBef>
                <a:spcPct val="20000"/>
              </a:spcBef>
              <a:buClr>
                <a:srgbClr val="FF9900"/>
              </a:buClr>
            </a:pPr>
            <a:r>
              <a:rPr lang="en-US" dirty="0" smtClean="0">
                <a:latin typeface="Candara"/>
                <a:cs typeface="Times New Roman" pitchFamily="18" charset="0"/>
              </a:rPr>
              <a:t>		echo “pattern found”</a:t>
            </a:r>
          </a:p>
          <a:p>
            <a:pPr marL="161925" indent="-266700">
              <a:spcBef>
                <a:spcPct val="20000"/>
              </a:spcBef>
              <a:buClr>
                <a:srgbClr val="FF9900"/>
              </a:buClr>
            </a:pPr>
            <a:r>
              <a:rPr lang="en-US" dirty="0" smtClean="0">
                <a:latin typeface="Candara"/>
                <a:cs typeface="Times New Roman" pitchFamily="18" charset="0"/>
              </a:rPr>
              <a:t>	else</a:t>
            </a:r>
          </a:p>
          <a:p>
            <a:pPr marL="161925" indent="-266700">
              <a:spcBef>
                <a:spcPct val="20000"/>
              </a:spcBef>
              <a:buClr>
                <a:srgbClr val="FF9900"/>
              </a:buClr>
            </a:pPr>
            <a:r>
              <a:rPr lang="en-US" dirty="0" smtClean="0">
                <a:latin typeface="Candara"/>
                <a:cs typeface="Times New Roman" pitchFamily="18" charset="0"/>
              </a:rPr>
              <a:t>		echo “pattern not found”</a:t>
            </a:r>
          </a:p>
          <a:p>
            <a:pPr marL="161925" indent="-266700">
              <a:spcBef>
                <a:spcPct val="20000"/>
              </a:spcBef>
              <a:buClr>
                <a:srgbClr val="FF9900"/>
              </a:buClr>
            </a:pPr>
            <a:r>
              <a:rPr lang="en-US" dirty="0" err="1" smtClean="0">
                <a:latin typeface="Candara"/>
                <a:cs typeface="Times New Roman" pitchFamily="18" charset="0"/>
              </a:rPr>
              <a:t>fi</a:t>
            </a:r>
            <a:endParaRPr lang="en-US" dirty="0" smtClean="0">
              <a:latin typeface="Candar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idx="4294967295"/>
          </p:nvPr>
        </p:nvSpPr>
        <p:spPr>
          <a:xfrm>
            <a:off x="455613" y="117475"/>
            <a:ext cx="7772400" cy="712788"/>
          </a:xfrm>
          <a:noFill/>
        </p:spPr>
        <p:txBody>
          <a:bodyPr lIns="90488" tIns="44450" rIns="90488" bIns="44450"/>
          <a:lstStyle/>
          <a:p>
            <a:r>
              <a:rPr lang="en-US" sz="1200" dirty="0"/>
              <a:t>8</a:t>
            </a:r>
            <a:r>
              <a:rPr lang="en-US" sz="1200" dirty="0" smtClean="0"/>
              <a:t>.9: if Statement Format</a:t>
            </a:r>
            <a:r>
              <a:rPr lang="en-US" sz="800" b="0" dirty="0" smtClean="0"/>
              <a:t> </a:t>
            </a:r>
            <a:br>
              <a:rPr lang="en-US" sz="800" b="0" dirty="0" smtClean="0"/>
            </a:br>
            <a:r>
              <a:rPr lang="en-US" dirty="0" smtClean="0"/>
              <a:t>if Statement</a:t>
            </a:r>
          </a:p>
        </p:txBody>
      </p:sp>
      <p:sp>
        <p:nvSpPr>
          <p:cNvPr id="16387" name="Rectangle 6"/>
          <p:cNvSpPr>
            <a:spLocks noGrp="1" noChangeArrowheads="1"/>
          </p:cNvSpPr>
          <p:nvPr>
            <p:ph type="body" sz="half" idx="4294967295"/>
          </p:nvPr>
        </p:nvSpPr>
        <p:spPr>
          <a:xfrm>
            <a:off x="228600" y="1371600"/>
            <a:ext cx="4267200" cy="4800600"/>
          </a:xfrm>
          <a:noFill/>
          <a:ln>
            <a:solidFill>
              <a:schemeClr val="tx2"/>
            </a:solidFill>
          </a:ln>
        </p:spPr>
        <p:txBody>
          <a:bodyPr lIns="90488" tIns="44450" rIns="90488" bIns="44450"/>
          <a:lstStyle/>
          <a:p>
            <a:pPr lvl="1"/>
            <a:r>
              <a:rPr lang="en-US" dirty="0" smtClean="0"/>
              <a:t>Syntax:</a:t>
            </a:r>
          </a:p>
          <a:p>
            <a:pPr lvl="2">
              <a:lnSpc>
                <a:spcPts val="3000"/>
              </a:lnSpc>
              <a:buNone/>
            </a:pPr>
            <a:r>
              <a:rPr lang="en-US" sz="1800" dirty="0" smtClean="0">
                <a:cs typeface="Times New Roman" pitchFamily="18" charset="0"/>
              </a:rPr>
              <a:t>(iii) if &lt;condition is true&gt;</a:t>
            </a:r>
          </a:p>
          <a:p>
            <a:pPr lvl="2">
              <a:lnSpc>
                <a:spcPts val="3000"/>
              </a:lnSpc>
              <a:buNone/>
            </a:pPr>
            <a:r>
              <a:rPr lang="en-US" sz="1800" dirty="0" smtClean="0">
                <a:cs typeface="Times New Roman" pitchFamily="18" charset="0"/>
              </a:rPr>
              <a:t>      then</a:t>
            </a:r>
          </a:p>
          <a:p>
            <a:pPr lvl="2">
              <a:lnSpc>
                <a:spcPts val="3000"/>
              </a:lnSpc>
              <a:buNone/>
            </a:pPr>
            <a:r>
              <a:rPr lang="en-US" sz="1800" dirty="0" smtClean="0">
                <a:cs typeface="Times New Roman" pitchFamily="18" charset="0"/>
              </a:rPr>
              <a:t>	     &lt;execute commands&gt;</a:t>
            </a:r>
          </a:p>
          <a:p>
            <a:pPr lvl="2">
              <a:lnSpc>
                <a:spcPts val="3000"/>
              </a:lnSpc>
              <a:buNone/>
            </a:pPr>
            <a:r>
              <a:rPr lang="en-US" sz="1800" dirty="0" smtClean="0">
                <a:cs typeface="Times New Roman" pitchFamily="18" charset="0"/>
              </a:rPr>
              <a:t>      </a:t>
            </a:r>
            <a:r>
              <a:rPr lang="en-US" sz="1800" dirty="0" err="1" smtClean="0">
                <a:cs typeface="Times New Roman" pitchFamily="18" charset="0"/>
              </a:rPr>
              <a:t>elif</a:t>
            </a:r>
            <a:r>
              <a:rPr lang="en-US" sz="1800" dirty="0" smtClean="0">
                <a:cs typeface="Times New Roman" pitchFamily="18" charset="0"/>
              </a:rPr>
              <a:t> &lt;condition is true&gt;</a:t>
            </a:r>
          </a:p>
          <a:p>
            <a:pPr lvl="2">
              <a:lnSpc>
                <a:spcPts val="3000"/>
              </a:lnSpc>
              <a:buNone/>
            </a:pPr>
            <a:r>
              <a:rPr lang="en-US" sz="1800" dirty="0" smtClean="0">
                <a:cs typeface="Times New Roman" pitchFamily="18" charset="0"/>
              </a:rPr>
              <a:t>      then </a:t>
            </a:r>
          </a:p>
          <a:p>
            <a:pPr lvl="2">
              <a:lnSpc>
                <a:spcPts val="3000"/>
              </a:lnSpc>
              <a:buNone/>
            </a:pPr>
            <a:r>
              <a:rPr lang="en-US" sz="1800" dirty="0" smtClean="0">
                <a:cs typeface="Times New Roman" pitchFamily="18" charset="0"/>
              </a:rPr>
              <a:t>	     &lt;execute commands&gt;</a:t>
            </a:r>
          </a:p>
          <a:p>
            <a:pPr lvl="2">
              <a:lnSpc>
                <a:spcPts val="3000"/>
              </a:lnSpc>
              <a:buNone/>
            </a:pPr>
            <a:r>
              <a:rPr lang="en-US" sz="1800" dirty="0" smtClean="0">
                <a:cs typeface="Times New Roman" pitchFamily="18" charset="0"/>
              </a:rPr>
              <a:t>	     &lt;…&gt;</a:t>
            </a:r>
          </a:p>
          <a:p>
            <a:pPr lvl="2">
              <a:lnSpc>
                <a:spcPts val="3000"/>
              </a:lnSpc>
              <a:buNone/>
            </a:pPr>
            <a:r>
              <a:rPr lang="en-US" sz="1800" dirty="0" smtClean="0">
                <a:cs typeface="Times New Roman" pitchFamily="18" charset="0"/>
              </a:rPr>
              <a:t>	else     </a:t>
            </a:r>
          </a:p>
          <a:p>
            <a:pPr lvl="2">
              <a:lnSpc>
                <a:spcPts val="3000"/>
              </a:lnSpc>
              <a:buNone/>
            </a:pPr>
            <a:r>
              <a:rPr lang="en-US" sz="1800" dirty="0" smtClean="0">
                <a:cs typeface="Times New Roman" pitchFamily="18" charset="0"/>
              </a:rPr>
              <a:t>  	 &lt;execute commands&gt;</a:t>
            </a:r>
          </a:p>
          <a:p>
            <a:pPr lvl="2">
              <a:lnSpc>
                <a:spcPts val="3000"/>
              </a:lnSpc>
              <a:buNone/>
            </a:pPr>
            <a:r>
              <a:rPr lang="en-US" sz="1800" dirty="0" smtClean="0">
                <a:cs typeface="Times New Roman" pitchFamily="18" charset="0"/>
              </a:rPr>
              <a:t>      </a:t>
            </a:r>
            <a:r>
              <a:rPr lang="en-US" sz="1800" dirty="0" err="1" smtClean="0">
                <a:cs typeface="Times New Roman" pitchFamily="18" charset="0"/>
              </a:rPr>
              <a:t>fi</a:t>
            </a:r>
            <a:endParaRPr lang="en-US" sz="1800" dirty="0" smtClean="0">
              <a:cs typeface="Times New Roman" pitchFamily="18" charset="0"/>
            </a:endParaRPr>
          </a:p>
        </p:txBody>
      </p:sp>
      <p:sp>
        <p:nvSpPr>
          <p:cNvPr id="16388" name="Rectangle 7"/>
          <p:cNvSpPr>
            <a:spLocks noChangeArrowheads="1"/>
          </p:cNvSpPr>
          <p:nvPr/>
        </p:nvSpPr>
        <p:spPr bwMode="auto">
          <a:xfrm>
            <a:off x="4648200" y="1371600"/>
            <a:ext cx="4267200" cy="4876800"/>
          </a:xfrm>
          <a:prstGeom prst="rect">
            <a:avLst/>
          </a:prstGeom>
          <a:noFill/>
          <a:ln w="12700">
            <a:solidFill>
              <a:schemeClr val="tx2"/>
            </a:solidFill>
            <a:miter lim="800000"/>
            <a:headEnd/>
            <a:tailEnd/>
          </a:ln>
        </p:spPr>
        <p:txBody>
          <a:bodyPr lIns="90488" tIns="44450" rIns="90488" bIns="44450"/>
          <a:lstStyle/>
          <a:p>
            <a:pPr marL="742950" lvl="1" indent="-295275">
              <a:lnSpc>
                <a:spcPts val="3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Example</a:t>
            </a:r>
          </a:p>
          <a:p>
            <a:pPr marL="296863" indent="-296863">
              <a:lnSpc>
                <a:spcPts val="2800"/>
              </a:lnSpc>
              <a:buClr>
                <a:srgbClr val="00A1E4"/>
              </a:buClr>
            </a:pPr>
            <a:endParaRPr lang="en-US" sz="2000" dirty="0">
              <a:solidFill>
                <a:srgbClr val="000000"/>
              </a:solidFill>
              <a:latin typeface="Candara"/>
            </a:endParaRPr>
          </a:p>
          <a:p>
            <a:pPr marL="296863" indent="-296863">
              <a:lnSpc>
                <a:spcPts val="2800"/>
              </a:lnSpc>
              <a:buClr>
                <a:srgbClr val="00A1E4"/>
              </a:buClr>
            </a:pPr>
            <a:endParaRPr lang="en-US" sz="2000" dirty="0">
              <a:solidFill>
                <a:srgbClr val="000000"/>
              </a:solidFill>
              <a:latin typeface="Candara"/>
            </a:endParaRPr>
          </a:p>
        </p:txBody>
      </p:sp>
      <p:sp>
        <p:nvSpPr>
          <p:cNvPr id="16389" name="AutoShape 9"/>
          <p:cNvSpPr>
            <a:spLocks noChangeArrowheads="1"/>
          </p:cNvSpPr>
          <p:nvPr/>
        </p:nvSpPr>
        <p:spPr bwMode="auto">
          <a:xfrm>
            <a:off x="4724400" y="1915886"/>
            <a:ext cx="3940629" cy="41039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if test $# -</a:t>
            </a:r>
            <a:r>
              <a:rPr lang="en-US" dirty="0" err="1" smtClean="0">
                <a:solidFill>
                  <a:schemeClr val="tx1"/>
                </a:solidFill>
                <a:latin typeface="Candara"/>
                <a:cs typeface="Times New Roman" pitchFamily="18" charset="0"/>
              </a:rPr>
              <a:t>eq</a:t>
            </a:r>
            <a:r>
              <a:rPr lang="en-US" dirty="0" smtClean="0">
                <a:solidFill>
                  <a:schemeClr val="tx1"/>
                </a:solidFill>
                <a:latin typeface="Candara"/>
                <a:cs typeface="Times New Roman" pitchFamily="18" charset="0"/>
              </a:rPr>
              <a:t> 0; then</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echo “wrong usage “ &gt; /dev/</a:t>
            </a:r>
            <a:r>
              <a:rPr lang="en-US" dirty="0" err="1" smtClean="0">
                <a:solidFill>
                  <a:schemeClr val="tx1"/>
                </a:solidFill>
                <a:latin typeface="Candara"/>
                <a:cs typeface="Times New Roman" pitchFamily="18" charset="0"/>
              </a:rPr>
              <a:t>tty</a:t>
            </a:r>
            <a:endParaRPr lang="en-US" dirty="0" smtClean="0">
              <a:solidFill>
                <a:schemeClr val="tx1"/>
              </a:solidFill>
              <a:latin typeface="Candara"/>
              <a:cs typeface="Times New Roman" pitchFamily="18" charset="0"/>
            </a:endParaRP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a:t>
            </a:r>
            <a:r>
              <a:rPr lang="en-US" dirty="0" err="1" smtClean="0">
                <a:solidFill>
                  <a:schemeClr val="tx1"/>
                </a:solidFill>
                <a:latin typeface="Candara"/>
                <a:cs typeface="Times New Roman" pitchFamily="18" charset="0"/>
              </a:rPr>
              <a:t>elif</a:t>
            </a:r>
            <a:r>
              <a:rPr lang="en-US" dirty="0" smtClean="0">
                <a:solidFill>
                  <a:schemeClr val="tx1"/>
                </a:solidFill>
                <a:latin typeface="Candara"/>
                <a:cs typeface="Times New Roman" pitchFamily="18" charset="0"/>
              </a:rPr>
              <a:t> test $# -</a:t>
            </a:r>
            <a:r>
              <a:rPr lang="en-US" dirty="0" err="1" smtClean="0">
                <a:solidFill>
                  <a:schemeClr val="tx1"/>
                </a:solidFill>
                <a:latin typeface="Candara"/>
                <a:cs typeface="Times New Roman" pitchFamily="18" charset="0"/>
              </a:rPr>
              <a:t>eq</a:t>
            </a:r>
            <a:r>
              <a:rPr lang="en-US" dirty="0" smtClean="0">
                <a:solidFill>
                  <a:schemeClr val="tx1"/>
                </a:solidFill>
                <a:latin typeface="Candara"/>
                <a:cs typeface="Times New Roman" pitchFamily="18" charset="0"/>
              </a:rPr>
              <a:t> 2 ; then</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a:t>
            </a:r>
            <a:r>
              <a:rPr lang="en-US" dirty="0" err="1" smtClean="0">
                <a:solidFill>
                  <a:schemeClr val="tx1"/>
                </a:solidFill>
                <a:latin typeface="Candara"/>
                <a:cs typeface="Times New Roman" pitchFamily="18" charset="0"/>
              </a:rPr>
              <a:t>grep</a:t>
            </a:r>
            <a:r>
              <a:rPr lang="en-US" dirty="0" smtClean="0">
                <a:solidFill>
                  <a:schemeClr val="tx1"/>
                </a:solidFill>
                <a:latin typeface="Candara"/>
                <a:cs typeface="Times New Roman" pitchFamily="18" charset="0"/>
              </a:rPr>
              <a:t> “$1” $2 || echo “$1 not</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found in $2” &gt; /dev/</a:t>
            </a:r>
            <a:r>
              <a:rPr lang="en-US" dirty="0" err="1" smtClean="0">
                <a:solidFill>
                  <a:schemeClr val="tx1"/>
                </a:solidFill>
                <a:latin typeface="Candara"/>
                <a:cs typeface="Times New Roman" pitchFamily="18" charset="0"/>
              </a:rPr>
              <a:t>tty</a:t>
            </a:r>
            <a:endParaRPr lang="en-US" dirty="0" smtClean="0">
              <a:solidFill>
                <a:schemeClr val="tx1"/>
              </a:solidFill>
              <a:latin typeface="Candara"/>
              <a:cs typeface="Times New Roman" pitchFamily="18" charset="0"/>
            </a:endParaRP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else</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echo “you didn’t enter 2</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arguments” </a:t>
            </a:r>
          </a:p>
          <a:p>
            <a:pPr marL="161925" indent="-266700">
              <a:lnSpc>
                <a:spcPts val="2800"/>
              </a:lnSpc>
              <a:spcBef>
                <a:spcPct val="20000"/>
              </a:spcBef>
              <a:buClr>
                <a:srgbClr val="FF9900"/>
              </a:buClr>
            </a:pPr>
            <a:r>
              <a:rPr lang="en-US" dirty="0" smtClean="0">
                <a:solidFill>
                  <a:schemeClr val="tx1"/>
                </a:solidFill>
                <a:latin typeface="Candara"/>
                <a:cs typeface="Times New Roman" pitchFamily="18" charset="0"/>
              </a:rPr>
              <a:t> </a:t>
            </a:r>
            <a:r>
              <a:rPr lang="en-US" dirty="0" err="1" smtClean="0">
                <a:solidFill>
                  <a:schemeClr val="tx1"/>
                </a:solidFill>
                <a:latin typeface="Candara"/>
                <a:cs typeface="Times New Roman" pitchFamily="18" charset="0"/>
              </a:rPr>
              <a:t>fi</a:t>
            </a:r>
            <a:endParaRPr lang="en-US" dirty="0" smtClean="0">
              <a:solidFill>
                <a:schemeClr val="tx1"/>
              </a:solidFill>
              <a:latin typeface="Candar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a:t>8</a:t>
            </a:r>
            <a:r>
              <a:rPr lang="en-US" sz="1200" dirty="0" smtClean="0"/>
              <a:t>.9: test Statement</a:t>
            </a:r>
            <a:br>
              <a:rPr lang="en-US" sz="1200" dirty="0" smtClean="0"/>
            </a:br>
            <a:r>
              <a:rPr lang="en-US" dirty="0" smtClean="0"/>
              <a:t>Relational Operator for numbers</a:t>
            </a:r>
          </a:p>
        </p:txBody>
      </p:sp>
      <p:sp>
        <p:nvSpPr>
          <p:cNvPr id="17411" name="Rectangle 3"/>
          <p:cNvSpPr>
            <a:spLocks noGrp="1" noChangeArrowheads="1"/>
          </p:cNvSpPr>
          <p:nvPr>
            <p:ph type="body" idx="4294967295"/>
          </p:nvPr>
        </p:nvSpPr>
        <p:spPr/>
        <p:txBody>
          <a:bodyPr lIns="90488" tIns="44450" rIns="90488" bIns="44450"/>
          <a:lstStyle/>
          <a:p>
            <a:pPr eaLnBrk="1" hangingPunct="1"/>
            <a:r>
              <a:rPr lang="en-US" dirty="0" smtClean="0"/>
              <a:t>Specify condition either using </a:t>
            </a:r>
            <a:r>
              <a:rPr lang="en-US" i="1" dirty="0" smtClean="0"/>
              <a:t>test </a:t>
            </a:r>
            <a:r>
              <a:rPr lang="en-US" dirty="0" smtClean="0"/>
              <a:t>or  </a:t>
            </a:r>
            <a:r>
              <a:rPr lang="en-US" i="1" dirty="0" smtClean="0"/>
              <a:t>[ condition ]</a:t>
            </a:r>
          </a:p>
          <a:p>
            <a:pPr lvl="1" eaLnBrk="1" hangingPunct="1"/>
            <a:r>
              <a:rPr lang="en-US" dirty="0" smtClean="0"/>
              <a:t>Example: test $1 –</a:t>
            </a:r>
            <a:r>
              <a:rPr lang="en-US" dirty="0" err="1" smtClean="0"/>
              <a:t>eq</a:t>
            </a:r>
            <a:r>
              <a:rPr lang="en-US" dirty="0" smtClean="0"/>
              <a:t> $2   same as [  $1 –</a:t>
            </a:r>
            <a:r>
              <a:rPr lang="en-US" dirty="0" err="1" smtClean="0"/>
              <a:t>eq</a:t>
            </a:r>
            <a:r>
              <a:rPr lang="en-US" dirty="0" smtClean="0"/>
              <a:t> $2  ]</a:t>
            </a:r>
          </a:p>
          <a:p>
            <a:pPr eaLnBrk="1" hangingPunct="1"/>
            <a:r>
              <a:rPr lang="en-US" dirty="0" smtClean="0"/>
              <a:t>Relational Operator for Numbers:</a:t>
            </a:r>
          </a:p>
          <a:p>
            <a:pPr lvl="1" eaLnBrk="1" hangingPunct="1"/>
            <a:r>
              <a:rPr lang="en-US" dirty="0" err="1" smtClean="0"/>
              <a:t>eq</a:t>
            </a:r>
            <a:r>
              <a:rPr lang="en-US" dirty="0" smtClean="0"/>
              <a:t>:	Equal to</a:t>
            </a:r>
          </a:p>
          <a:p>
            <a:pPr lvl="1" eaLnBrk="1" hangingPunct="1"/>
            <a:r>
              <a:rPr lang="en-US" dirty="0" smtClean="0"/>
              <a:t>ne:	Not equal to</a:t>
            </a:r>
          </a:p>
          <a:p>
            <a:pPr lvl="1" eaLnBrk="1" hangingPunct="1"/>
            <a:r>
              <a:rPr lang="en-US" dirty="0" err="1" smtClean="0"/>
              <a:t>gt</a:t>
            </a:r>
            <a:r>
              <a:rPr lang="en-US" dirty="0" smtClean="0"/>
              <a:t>:	Greater than</a:t>
            </a:r>
          </a:p>
          <a:p>
            <a:pPr lvl="1" eaLnBrk="1" hangingPunct="1"/>
            <a:r>
              <a:rPr lang="en-US" dirty="0" err="1" smtClean="0"/>
              <a:t>gc</a:t>
            </a:r>
            <a:r>
              <a:rPr lang="en-US" dirty="0" smtClean="0"/>
              <a:t>:	Greater than or equal to</a:t>
            </a:r>
          </a:p>
          <a:p>
            <a:pPr lvl="1" eaLnBrk="1" hangingPunct="1"/>
            <a:r>
              <a:rPr lang="en-US" dirty="0" err="1" smtClean="0"/>
              <a:t>lt</a:t>
            </a:r>
            <a:r>
              <a:rPr lang="en-US" dirty="0" smtClean="0"/>
              <a:t>:	Less than</a:t>
            </a:r>
          </a:p>
          <a:p>
            <a:pPr lvl="1" eaLnBrk="1" hangingPunct="1"/>
            <a:r>
              <a:rPr lang="en-US" dirty="0" err="1" smtClean="0"/>
              <a:t>lc</a:t>
            </a:r>
            <a:r>
              <a:rPr lang="en-US" dirty="0" smtClean="0"/>
              <a:t>:	Less than or equal to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a:t>8</a:t>
            </a:r>
            <a:r>
              <a:rPr lang="en-US" sz="1200" dirty="0" smtClean="0"/>
              <a:t>.9: test Statement</a:t>
            </a:r>
            <a:r>
              <a:rPr lang="en-US" sz="1200" b="0" dirty="0" smtClean="0"/>
              <a:t> </a:t>
            </a:r>
            <a:br>
              <a:rPr lang="en-US" sz="1200" b="0" dirty="0" smtClean="0"/>
            </a:br>
            <a:r>
              <a:rPr lang="en-US" dirty="0" smtClean="0"/>
              <a:t>Relational Operator for strings and logical operators</a:t>
            </a:r>
          </a:p>
        </p:txBody>
      </p:sp>
      <p:sp>
        <p:nvSpPr>
          <p:cNvPr id="18435" name="Rectangle 3"/>
          <p:cNvSpPr>
            <a:spLocks noGrp="1" noChangeArrowheads="1"/>
          </p:cNvSpPr>
          <p:nvPr>
            <p:ph type="body" idx="4294967295"/>
          </p:nvPr>
        </p:nvSpPr>
        <p:spPr/>
        <p:txBody>
          <a:bodyPr lIns="90488" tIns="44450" rIns="90488" bIns="44450"/>
          <a:lstStyle/>
          <a:p>
            <a:pPr eaLnBrk="1" hangingPunct="1">
              <a:lnSpc>
                <a:spcPct val="110000"/>
              </a:lnSpc>
            </a:pPr>
            <a:r>
              <a:rPr lang="en-US" dirty="0" smtClean="0"/>
              <a:t>String operators used by </a:t>
            </a:r>
            <a:r>
              <a:rPr lang="en-US" i="1" dirty="0" smtClean="0"/>
              <a:t>test:</a:t>
            </a:r>
          </a:p>
          <a:p>
            <a:pPr lvl="1" eaLnBrk="1" hangingPunct="1">
              <a:lnSpc>
                <a:spcPct val="110000"/>
              </a:lnSpc>
            </a:pPr>
            <a:r>
              <a:rPr lang="en-US" dirty="0" smtClean="0"/>
              <a:t>-n </a:t>
            </a:r>
            <a:r>
              <a:rPr lang="en-US" dirty="0" err="1" smtClean="0"/>
              <a:t>str</a:t>
            </a:r>
            <a:r>
              <a:rPr lang="en-US" dirty="0" smtClean="0"/>
              <a:t>		True, if </a:t>
            </a:r>
            <a:r>
              <a:rPr lang="en-US" dirty="0" err="1" smtClean="0"/>
              <a:t>str</a:t>
            </a:r>
            <a:r>
              <a:rPr lang="en-US" dirty="0" smtClean="0"/>
              <a:t> not a null string</a:t>
            </a:r>
          </a:p>
          <a:p>
            <a:pPr lvl="1" eaLnBrk="1" hangingPunct="1">
              <a:lnSpc>
                <a:spcPct val="110000"/>
              </a:lnSpc>
            </a:pPr>
            <a:r>
              <a:rPr lang="en-US" dirty="0" smtClean="0"/>
              <a:t>-z </a:t>
            </a:r>
            <a:r>
              <a:rPr lang="en-US" dirty="0" err="1" smtClean="0"/>
              <a:t>str</a:t>
            </a:r>
            <a:r>
              <a:rPr lang="en-US" dirty="0" smtClean="0"/>
              <a:t>		True, if </a:t>
            </a:r>
            <a:r>
              <a:rPr lang="en-US" dirty="0" err="1" smtClean="0"/>
              <a:t>str</a:t>
            </a:r>
            <a:r>
              <a:rPr lang="en-US" dirty="0" smtClean="0"/>
              <a:t> is a null string</a:t>
            </a:r>
          </a:p>
          <a:p>
            <a:pPr lvl="1" eaLnBrk="1" hangingPunct="1">
              <a:lnSpc>
                <a:spcPct val="110000"/>
              </a:lnSpc>
            </a:pPr>
            <a:r>
              <a:rPr lang="en-US" dirty="0" smtClean="0"/>
              <a:t>S1 = S2		True, if S1 = S2</a:t>
            </a:r>
          </a:p>
          <a:p>
            <a:pPr lvl="1" eaLnBrk="1" hangingPunct="1">
              <a:lnSpc>
                <a:spcPct val="110000"/>
              </a:lnSpc>
            </a:pPr>
            <a:r>
              <a:rPr lang="en-US" dirty="0" smtClean="0"/>
              <a:t>S1 != S2		True, if S1 </a:t>
            </a:r>
            <a:r>
              <a:rPr lang="en-US" dirty="0" smtClean="0">
                <a:sym typeface="Symbol" pitchFamily="18" charset="2"/>
              </a:rPr>
              <a:t> S2</a:t>
            </a:r>
          </a:p>
          <a:p>
            <a:pPr lvl="1" eaLnBrk="1" hangingPunct="1">
              <a:lnSpc>
                <a:spcPct val="110000"/>
              </a:lnSpc>
            </a:pPr>
            <a:r>
              <a:rPr lang="en-US" dirty="0" err="1" smtClean="0">
                <a:sym typeface="Symbol" pitchFamily="18" charset="2"/>
              </a:rPr>
              <a:t>str</a:t>
            </a:r>
            <a:r>
              <a:rPr lang="en-US" dirty="0" smtClean="0">
                <a:sym typeface="Symbol" pitchFamily="18" charset="2"/>
              </a:rPr>
              <a:t> 		True, if </a:t>
            </a:r>
            <a:r>
              <a:rPr lang="en-US" dirty="0" err="1" smtClean="0">
                <a:sym typeface="Symbol" pitchFamily="18" charset="2"/>
              </a:rPr>
              <a:t>str</a:t>
            </a:r>
            <a:r>
              <a:rPr lang="en-US" dirty="0" smtClean="0">
                <a:sym typeface="Symbol" pitchFamily="18" charset="2"/>
              </a:rPr>
              <a:t> is assigned and not null</a:t>
            </a:r>
          </a:p>
          <a:p>
            <a:pPr lvl="1" eaLnBrk="1" hangingPunct="1">
              <a:lnSpc>
                <a:spcPct val="110000"/>
              </a:lnSpc>
              <a:buClr>
                <a:schemeClr val="tx1"/>
              </a:buClr>
              <a:buFont typeface="Marlett" pitchFamily="2" charset="2"/>
              <a:buNone/>
            </a:pPr>
            <a:endParaRPr lang="en-US" dirty="0" smtClean="0">
              <a:sym typeface="Symbol" pitchFamily="18" charset="2"/>
            </a:endParaRPr>
          </a:p>
          <a:p>
            <a:pPr>
              <a:lnSpc>
                <a:spcPct val="110000"/>
              </a:lnSpc>
            </a:pPr>
            <a:r>
              <a:rPr lang="en-US" dirty="0" smtClean="0"/>
              <a:t>Logical Operators</a:t>
            </a:r>
          </a:p>
          <a:p>
            <a:pPr lvl="1">
              <a:lnSpc>
                <a:spcPct val="110000"/>
              </a:lnSpc>
            </a:pPr>
            <a:r>
              <a:rPr lang="en-US" dirty="0" smtClean="0"/>
              <a:t>-a	.AND.</a:t>
            </a:r>
          </a:p>
          <a:p>
            <a:pPr lvl="1">
              <a:lnSpc>
                <a:spcPct val="110000"/>
              </a:lnSpc>
            </a:pPr>
            <a:r>
              <a:rPr lang="en-US" dirty="0" smtClean="0"/>
              <a:t>-o	.OR.</a:t>
            </a:r>
          </a:p>
          <a:p>
            <a:pPr lvl="1">
              <a:lnSpc>
                <a:spcPct val="110000"/>
              </a:lnSpc>
            </a:pPr>
            <a:r>
              <a:rPr lang="en-US" dirty="0" smtClean="0"/>
              <a:t>!		Not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a:t>9</a:t>
            </a:r>
            <a:r>
              <a:rPr lang="en-US" sz="1200" dirty="0" smtClean="0"/>
              <a:t>.9: test Statement </a:t>
            </a:r>
            <a:br>
              <a:rPr lang="en-US" sz="1200" dirty="0" smtClean="0"/>
            </a:br>
            <a:r>
              <a:rPr lang="en-US" dirty="0" smtClean="0"/>
              <a:t>File related operators</a:t>
            </a:r>
          </a:p>
        </p:txBody>
      </p:sp>
      <p:sp>
        <p:nvSpPr>
          <p:cNvPr id="19459" name="Rectangle 3"/>
          <p:cNvSpPr>
            <a:spLocks noGrp="1" noChangeArrowheads="1"/>
          </p:cNvSpPr>
          <p:nvPr>
            <p:ph type="body" idx="4294967295"/>
          </p:nvPr>
        </p:nvSpPr>
        <p:spPr/>
        <p:txBody>
          <a:bodyPr lIns="90488" tIns="44450" rIns="90488" bIns="44450"/>
          <a:lstStyle/>
          <a:p>
            <a:pPr eaLnBrk="1" hangingPunct="1">
              <a:lnSpc>
                <a:spcPct val="110000"/>
              </a:lnSpc>
            </a:pPr>
            <a:r>
              <a:rPr lang="en-US" smtClean="0"/>
              <a:t>File related operators used by test command</a:t>
            </a:r>
          </a:p>
          <a:p>
            <a:pPr lvl="1" eaLnBrk="1" hangingPunct="1">
              <a:lnSpc>
                <a:spcPct val="110000"/>
              </a:lnSpc>
            </a:pPr>
            <a:r>
              <a:rPr lang="en-US" smtClean="0"/>
              <a:t>-f &lt;file&gt; 		True, if file exists and it is regular file</a:t>
            </a:r>
          </a:p>
          <a:p>
            <a:pPr lvl="1" eaLnBrk="1" hangingPunct="1">
              <a:lnSpc>
                <a:spcPct val="110000"/>
              </a:lnSpc>
            </a:pPr>
            <a:r>
              <a:rPr lang="en-US" smtClean="0"/>
              <a:t>-d&lt;file&gt;		True, if file exist and it is directory file</a:t>
            </a:r>
          </a:p>
          <a:p>
            <a:pPr lvl="1" eaLnBrk="1" hangingPunct="1">
              <a:lnSpc>
                <a:spcPct val="110000"/>
              </a:lnSpc>
            </a:pPr>
            <a:r>
              <a:rPr lang="en-US" smtClean="0"/>
              <a:t>-r &lt;file&gt;		True, if file exist and it is readable file</a:t>
            </a:r>
          </a:p>
          <a:p>
            <a:pPr lvl="1" eaLnBrk="1" hangingPunct="1">
              <a:lnSpc>
                <a:spcPct val="110000"/>
              </a:lnSpc>
            </a:pPr>
            <a:r>
              <a:rPr lang="en-US" smtClean="0"/>
              <a:t>-w &lt;file&gt;		True, if file exist and it is writable file</a:t>
            </a:r>
          </a:p>
          <a:p>
            <a:pPr lvl="1" eaLnBrk="1" hangingPunct="1">
              <a:lnSpc>
                <a:spcPct val="110000"/>
              </a:lnSpc>
            </a:pPr>
            <a:r>
              <a:rPr lang="en-US" smtClean="0"/>
              <a:t>-x &lt;file&gt;		True, if file exist and it is executable file</a:t>
            </a:r>
          </a:p>
          <a:p>
            <a:pPr lvl="1" eaLnBrk="1" hangingPunct="1">
              <a:lnSpc>
                <a:spcPct val="110000"/>
              </a:lnSpc>
            </a:pPr>
            <a:r>
              <a:rPr lang="en-US" smtClean="0"/>
              <a:t>-s &lt;file&gt;		True, if file exist and it’s size &gt; 0</a:t>
            </a:r>
          </a:p>
          <a:p>
            <a:pPr lvl="1" eaLnBrk="1" hangingPunct="1">
              <a:lnSpc>
                <a:spcPct val="110000"/>
              </a:lnSpc>
            </a:pPr>
            <a:r>
              <a:rPr lang="en-US" smtClean="0"/>
              <a:t>-e &lt;file&gt;		True, if file exist</a:t>
            </a:r>
            <a:endParaRPr lang="en-US" smtClean="0">
              <a:sym typeface="Symbol" pitchFamily="18"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lIns="90488" tIns="44450" rIns="90488" bIns="44450"/>
          <a:lstStyle/>
          <a:p>
            <a:r>
              <a:rPr lang="en-US" sz="1200" dirty="0" smtClean="0"/>
              <a:t>8.9: test Statement</a:t>
            </a:r>
            <a:br>
              <a:rPr lang="en-US" sz="1200" dirty="0" smtClean="0"/>
            </a:br>
            <a:r>
              <a:rPr lang="en-US" dirty="0" smtClean="0"/>
              <a:t>Example</a:t>
            </a:r>
          </a:p>
        </p:txBody>
      </p:sp>
      <p:sp>
        <p:nvSpPr>
          <p:cNvPr id="20483" name="Rectangle 3"/>
          <p:cNvSpPr>
            <a:spLocks noGrp="1" noChangeArrowheads="1"/>
          </p:cNvSpPr>
          <p:nvPr>
            <p:ph type="body" idx="4294967295"/>
          </p:nvPr>
        </p:nvSpPr>
        <p:spPr>
          <a:xfrm>
            <a:off x="457200" y="1291772"/>
            <a:ext cx="8229600" cy="4834392"/>
          </a:xfrm>
        </p:spPr>
        <p:txBody>
          <a:bodyPr lIns="90488" tIns="44450" rIns="90488" bIns="44450"/>
          <a:lstStyle/>
          <a:p>
            <a:pPr eaLnBrk="1" hangingPunct="1">
              <a:lnSpc>
                <a:spcPct val="110000"/>
              </a:lnSpc>
            </a:pPr>
            <a:r>
              <a:rPr lang="en-US" dirty="0" smtClean="0"/>
              <a:t>Check whether user has entered a filename or not:</a:t>
            </a:r>
          </a:p>
          <a:p>
            <a:pPr lvl="1" eaLnBrk="1" hangingPunct="1"/>
            <a:r>
              <a:rPr lang="en-US" dirty="0" smtClean="0"/>
              <a:t>Example:</a:t>
            </a:r>
          </a:p>
          <a:p>
            <a:pPr lvl="2" eaLnBrk="1" hangingPunct="1">
              <a:buFont typeface="Arial" pitchFamily="34" charset="0"/>
              <a:buNone/>
            </a:pPr>
            <a:endParaRPr lang="en-US" dirty="0" smtClean="0"/>
          </a:p>
          <a:p>
            <a:pPr eaLnBrk="1" hangingPunct="1">
              <a:buFont typeface="Arial" pitchFamily="34" charset="0"/>
              <a:buNone/>
            </a:pPr>
            <a:endParaRPr lang="en-US" b="0" dirty="0" smtClean="0">
              <a:cs typeface="Times New Roman" pitchFamily="18" charset="0"/>
            </a:endParaRPr>
          </a:p>
        </p:txBody>
      </p:sp>
      <p:sp>
        <p:nvSpPr>
          <p:cNvPr id="20484" name="AutoShape 7"/>
          <p:cNvSpPr>
            <a:spLocks noChangeArrowheads="1"/>
          </p:cNvSpPr>
          <p:nvPr/>
        </p:nvSpPr>
        <p:spPr bwMode="auto">
          <a:xfrm>
            <a:off x="591458" y="2311400"/>
            <a:ext cx="6317342" cy="26960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smtClean="0">
                <a:cs typeface="Times New Roman" pitchFamily="18" charset="0"/>
              </a:rPr>
              <a:t>echo "Enter File Name:\c "</a:t>
            </a:r>
          </a:p>
          <a:p>
            <a:pPr lvl="2">
              <a:buNone/>
            </a:pPr>
            <a:r>
              <a:rPr lang="en-US" dirty="0" smtClean="0">
                <a:cs typeface="Times New Roman" pitchFamily="18" charset="0"/>
              </a:rPr>
              <a:t>read fn</a:t>
            </a:r>
          </a:p>
          <a:p>
            <a:pPr lvl="2">
              <a:buNone/>
            </a:pPr>
            <a:r>
              <a:rPr lang="en-US" dirty="0" smtClean="0">
                <a:cs typeface="Times New Roman" pitchFamily="18" charset="0"/>
              </a:rPr>
              <a:t>if [ -z “$fn” ]</a:t>
            </a:r>
          </a:p>
          <a:p>
            <a:pPr lvl="2">
              <a:buNone/>
            </a:pPr>
            <a:r>
              <a:rPr lang="en-US" dirty="0" smtClean="0">
                <a:cs typeface="Times New Roman" pitchFamily="18" charset="0"/>
              </a:rPr>
              <a:t>then</a:t>
            </a:r>
          </a:p>
          <a:p>
            <a:pPr lvl="2">
              <a:buNone/>
            </a:pPr>
            <a:r>
              <a:rPr lang="en-US" dirty="0" smtClean="0">
                <a:cs typeface="Times New Roman" pitchFamily="18" charset="0"/>
              </a:rPr>
              <a:t>   echo “You have not entered file name“</a:t>
            </a:r>
          </a:p>
          <a:p>
            <a:pPr lvl="2">
              <a:buNone/>
            </a:pPr>
            <a:r>
              <a:rPr lang="en-US" dirty="0" err="1" smtClean="0">
                <a:cs typeface="Times New Roman" pitchFamily="18" charset="0"/>
              </a:rPr>
              <a:t>fi</a:t>
            </a:r>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a:t>8</a:t>
            </a:r>
            <a:r>
              <a:rPr lang="en-US" sz="1200" dirty="0" smtClean="0"/>
              <a:t>.9: test Statement</a:t>
            </a:r>
            <a:r>
              <a:rPr lang="en-US" sz="1000" dirty="0" smtClean="0"/>
              <a:t> </a:t>
            </a:r>
            <a:br>
              <a:rPr lang="en-US" sz="1000" dirty="0" smtClean="0"/>
            </a:br>
            <a:r>
              <a:rPr lang="en-US" dirty="0" smtClean="0"/>
              <a:t>Example</a:t>
            </a:r>
          </a:p>
        </p:txBody>
      </p:sp>
      <p:sp>
        <p:nvSpPr>
          <p:cNvPr id="21507" name="Rectangle 3"/>
          <p:cNvSpPr>
            <a:spLocks noGrp="1" noChangeArrowheads="1"/>
          </p:cNvSpPr>
          <p:nvPr>
            <p:ph type="body" idx="4294967295"/>
          </p:nvPr>
        </p:nvSpPr>
        <p:spPr/>
        <p:txBody>
          <a:bodyPr lIns="90488" tIns="44450" rIns="90488" bIns="44450"/>
          <a:lstStyle/>
          <a:p>
            <a:pPr>
              <a:lnSpc>
                <a:spcPct val="110000"/>
              </a:lnSpc>
            </a:pPr>
            <a:r>
              <a:rPr lang="en-US" dirty="0" smtClean="0"/>
              <a:t>Example:</a:t>
            </a:r>
          </a:p>
          <a:p>
            <a:pPr eaLnBrk="1" hangingPunct="1">
              <a:lnSpc>
                <a:spcPct val="110000"/>
              </a:lnSpc>
              <a:buClr>
                <a:schemeClr val="tx1"/>
              </a:buClr>
              <a:buFont typeface="Marlett" pitchFamily="2" charset="2"/>
              <a:buNone/>
            </a:pPr>
            <a:r>
              <a:rPr lang="en-US" dirty="0" smtClean="0"/>
              <a:t>		</a:t>
            </a:r>
          </a:p>
          <a:p>
            <a:pPr lvl="2">
              <a:lnSpc>
                <a:spcPct val="110000"/>
              </a:lnSpc>
              <a:buNone/>
            </a:pPr>
            <a:r>
              <a:rPr lang="en-US" dirty="0" smtClean="0"/>
              <a:t>		</a:t>
            </a:r>
          </a:p>
          <a:p>
            <a:pPr lvl="2">
              <a:lnSpc>
                <a:spcPct val="110000"/>
              </a:lnSpc>
              <a:buNone/>
            </a:pPr>
            <a:endParaRPr lang="en-US" b="0" dirty="0" smtClean="0">
              <a:cs typeface="Times New Roman" pitchFamily="18" charset="0"/>
              <a:sym typeface="Symbol" pitchFamily="18" charset="2"/>
            </a:endParaRPr>
          </a:p>
          <a:p>
            <a:pPr lvl="2">
              <a:lnSpc>
                <a:spcPct val="110000"/>
              </a:lnSpc>
              <a:buNone/>
            </a:pPr>
            <a:endParaRPr lang="en-US" b="0" dirty="0" smtClean="0">
              <a:cs typeface="Times New Roman" pitchFamily="18" charset="0"/>
              <a:sym typeface="Symbol" pitchFamily="18" charset="2"/>
            </a:endParaRPr>
          </a:p>
          <a:p>
            <a:pPr>
              <a:lnSpc>
                <a:spcPct val="110000"/>
              </a:lnSpc>
            </a:pPr>
            <a:r>
              <a:rPr lang="en-US" dirty="0" smtClean="0"/>
              <a:t>Example:</a:t>
            </a:r>
          </a:p>
          <a:p>
            <a:pPr eaLnBrk="1" hangingPunct="1">
              <a:lnSpc>
                <a:spcPct val="110000"/>
              </a:lnSpc>
              <a:buClr>
                <a:schemeClr val="tx1"/>
              </a:buClr>
              <a:buFont typeface="Marlett" pitchFamily="2" charset="2"/>
              <a:buNone/>
            </a:pPr>
            <a:r>
              <a:rPr lang="en-US" dirty="0" smtClean="0">
                <a:sym typeface="Symbol" pitchFamily="18" charset="2"/>
              </a:rPr>
              <a:t>		</a:t>
            </a:r>
          </a:p>
          <a:p>
            <a:pPr lvl="2">
              <a:lnSpc>
                <a:spcPct val="110000"/>
              </a:lnSpc>
              <a:buNone/>
            </a:pPr>
            <a:r>
              <a:rPr lang="en-US" dirty="0" smtClean="0">
                <a:sym typeface="Symbol" pitchFamily="18" charset="2"/>
              </a:rPr>
              <a:t>		</a:t>
            </a:r>
            <a:endParaRPr lang="en-US" b="0" dirty="0" smtClean="0">
              <a:cs typeface="Times New Roman" pitchFamily="18" charset="0"/>
            </a:endParaRPr>
          </a:p>
        </p:txBody>
      </p:sp>
      <p:sp>
        <p:nvSpPr>
          <p:cNvPr id="21508" name="AutoShape 8"/>
          <p:cNvSpPr>
            <a:spLocks noChangeArrowheads="1"/>
          </p:cNvSpPr>
          <p:nvPr/>
        </p:nvSpPr>
        <p:spPr bwMode="auto">
          <a:xfrm>
            <a:off x="1556656" y="1999342"/>
            <a:ext cx="5453743" cy="1066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10000"/>
              </a:lnSpc>
              <a:buNone/>
            </a:pPr>
            <a:r>
              <a:rPr lang="en-US" dirty="0" smtClean="0">
                <a:cs typeface="Times New Roman" pitchFamily="18" charset="0"/>
              </a:rPr>
              <a:t>if test $x -</a:t>
            </a:r>
            <a:r>
              <a:rPr lang="en-US" dirty="0" err="1" smtClean="0">
                <a:cs typeface="Times New Roman" pitchFamily="18" charset="0"/>
              </a:rPr>
              <a:t>eq</a:t>
            </a:r>
            <a:r>
              <a:rPr lang="en-US" dirty="0" smtClean="0">
                <a:cs typeface="Times New Roman" pitchFamily="18" charset="0"/>
              </a:rPr>
              <a:t> $y</a:t>
            </a:r>
          </a:p>
          <a:p>
            <a:pPr lvl="2">
              <a:lnSpc>
                <a:spcPct val="110000"/>
              </a:lnSpc>
              <a:buNone/>
            </a:pPr>
            <a:r>
              <a:rPr lang="en-US" dirty="0" smtClean="0">
                <a:cs typeface="Times New Roman" pitchFamily="18" charset="0"/>
              </a:rPr>
              <a:t>		</a:t>
            </a:r>
            <a:r>
              <a:rPr lang="en-US" dirty="0" smtClean="0">
                <a:cs typeface="Times New Roman" pitchFamily="18" charset="0"/>
                <a:sym typeface="Symbol" pitchFamily="18" charset="2"/>
              </a:rPr>
              <a:t> if [  $x -</a:t>
            </a:r>
            <a:r>
              <a:rPr lang="en-US" dirty="0" err="1" smtClean="0">
                <a:cs typeface="Times New Roman" pitchFamily="18" charset="0"/>
                <a:sym typeface="Symbol" pitchFamily="18" charset="2"/>
              </a:rPr>
              <a:t>eq</a:t>
            </a:r>
            <a:r>
              <a:rPr lang="en-US" dirty="0" smtClean="0">
                <a:cs typeface="Times New Roman" pitchFamily="18" charset="0"/>
                <a:sym typeface="Symbol" pitchFamily="18" charset="2"/>
              </a:rPr>
              <a:t> $y ]</a:t>
            </a:r>
          </a:p>
        </p:txBody>
      </p:sp>
      <p:sp>
        <p:nvSpPr>
          <p:cNvPr id="21509" name="AutoShape 9"/>
          <p:cNvSpPr>
            <a:spLocks noChangeArrowheads="1"/>
          </p:cNvSpPr>
          <p:nvPr/>
        </p:nvSpPr>
        <p:spPr bwMode="auto">
          <a:xfrm>
            <a:off x="1382485" y="3693886"/>
            <a:ext cx="6803571" cy="1828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ct val="110000"/>
              </a:lnSpc>
              <a:buNone/>
            </a:pPr>
            <a:r>
              <a:rPr lang="en-US" dirty="0" smtClean="0">
                <a:cs typeface="Times New Roman" pitchFamily="18" charset="0"/>
                <a:sym typeface="Symbol" pitchFamily="18" charset="2"/>
              </a:rPr>
              <a:t>If  [ ! -f  </a:t>
            </a:r>
            <a:r>
              <a:rPr lang="en-US" dirty="0" err="1" smtClean="0">
                <a:cs typeface="Times New Roman" pitchFamily="18" charset="0"/>
                <a:sym typeface="Symbol" pitchFamily="18" charset="2"/>
              </a:rPr>
              <a:t>fname</a:t>
            </a:r>
            <a:r>
              <a:rPr lang="en-US" dirty="0" smtClean="0">
                <a:cs typeface="Times New Roman" pitchFamily="18" charset="0"/>
                <a:sym typeface="Symbol" pitchFamily="18" charset="2"/>
              </a:rPr>
              <a:t> ]</a:t>
            </a:r>
          </a:p>
          <a:p>
            <a:pPr lvl="2">
              <a:lnSpc>
                <a:spcPct val="110000"/>
              </a:lnSpc>
              <a:buNone/>
            </a:pPr>
            <a:r>
              <a:rPr lang="en-US" dirty="0" smtClean="0">
                <a:cs typeface="Times New Roman" pitchFamily="18" charset="0"/>
                <a:sym typeface="Symbol" pitchFamily="18" charset="2"/>
              </a:rPr>
              <a:t>		then</a:t>
            </a:r>
          </a:p>
          <a:p>
            <a:pPr lvl="2">
              <a:lnSpc>
                <a:spcPct val="110000"/>
              </a:lnSpc>
              <a:buNone/>
            </a:pPr>
            <a:r>
              <a:rPr lang="en-US" dirty="0" smtClean="0">
                <a:cs typeface="Times New Roman" pitchFamily="18" charset="0"/>
                <a:sym typeface="Symbol" pitchFamily="18" charset="2"/>
              </a:rPr>
              <a:t>			echo “file does not exists”</a:t>
            </a:r>
          </a:p>
          <a:p>
            <a:pPr lvl="2">
              <a:lnSpc>
                <a:spcPct val="110000"/>
              </a:lnSpc>
              <a:buNone/>
            </a:pPr>
            <a:r>
              <a:rPr lang="en-US" dirty="0" smtClean="0">
                <a:cs typeface="Times New Roman" pitchFamily="18" charset="0"/>
                <a:sym typeface="Symbol" pitchFamily="18" charset="2"/>
              </a:rPr>
              <a:t>		</a:t>
            </a:r>
            <a:r>
              <a:rPr lang="en-US" dirty="0" err="1" smtClean="0">
                <a:cs typeface="Times New Roman" pitchFamily="18" charset="0"/>
                <a:sym typeface="Symbol" pitchFamily="18" charset="2"/>
              </a:rPr>
              <a:t>fi</a:t>
            </a:r>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lIns="90488" tIns="44450" rIns="90488" bIns="44450">
            <a:normAutofit/>
          </a:bodyPr>
          <a:lstStyle/>
          <a:p>
            <a:pPr eaLnBrk="1" hangingPunct="1"/>
            <a:r>
              <a:rPr lang="en-US" dirty="0" smtClean="0"/>
              <a:t>Lesson Objectives</a:t>
            </a:r>
          </a:p>
        </p:txBody>
      </p:sp>
      <p:sp>
        <p:nvSpPr>
          <p:cNvPr id="4099" name="Rectangle 3"/>
          <p:cNvSpPr>
            <a:spLocks noGrp="1" noChangeArrowheads="1"/>
          </p:cNvSpPr>
          <p:nvPr>
            <p:ph type="body" idx="4294967295"/>
          </p:nvPr>
        </p:nvSpPr>
        <p:spPr>
          <a:xfrm>
            <a:off x="301625" y="1214438"/>
            <a:ext cx="6161088" cy="4524375"/>
          </a:xfrm>
        </p:spPr>
        <p:txBody>
          <a:bodyPr lIns="90488" tIns="44450" rIns="90488" bIns="44450"/>
          <a:lstStyle/>
          <a:p>
            <a:pPr eaLnBrk="1" hangingPunct="1"/>
            <a:r>
              <a:rPr lang="en-US" dirty="0" smtClean="0"/>
              <a:t>At the end of the session you will be able to understand:</a:t>
            </a:r>
          </a:p>
          <a:p>
            <a:pPr lvl="1" eaLnBrk="1" hangingPunct="1"/>
            <a:r>
              <a:rPr lang="en-US" dirty="0" smtClean="0"/>
              <a:t>Shell variable</a:t>
            </a:r>
          </a:p>
          <a:p>
            <a:pPr lvl="1" eaLnBrk="1" hangingPunct="1"/>
            <a:r>
              <a:rPr lang="en-US" dirty="0" smtClean="0"/>
              <a:t>Environment variables</a:t>
            </a:r>
          </a:p>
          <a:p>
            <a:pPr lvl="1" eaLnBrk="1" hangingPunct="1"/>
            <a:r>
              <a:rPr lang="en-US" dirty="0" smtClean="0"/>
              <a:t>Shell script commands</a:t>
            </a:r>
          </a:p>
          <a:p>
            <a:pPr lvl="1" eaLnBrk="1" hangingPunct="1"/>
            <a:r>
              <a:rPr lang="en-US" dirty="0" smtClean="0"/>
              <a:t>Command substitution</a:t>
            </a:r>
          </a:p>
          <a:p>
            <a:pPr lvl="1" eaLnBrk="1" hangingPunct="1"/>
            <a:r>
              <a:rPr lang="en-US" dirty="0" smtClean="0"/>
              <a:t>Command line argument</a:t>
            </a:r>
          </a:p>
          <a:p>
            <a:pPr lvl="1" eaLnBrk="1" hangingPunct="1"/>
            <a:r>
              <a:rPr lang="en-US" dirty="0" smtClean="0"/>
              <a:t>Conditional statements</a:t>
            </a:r>
          </a:p>
          <a:p>
            <a:pPr lvl="1" eaLnBrk="1" hangingPunct="1"/>
            <a:r>
              <a:rPr lang="en-US" dirty="0" smtClean="0"/>
              <a:t>Iterative statements</a:t>
            </a:r>
          </a:p>
        </p:txBody>
      </p:sp>
      <p:grpSp>
        <p:nvGrpSpPr>
          <p:cNvPr id="2" name="Group 9"/>
          <p:cNvGrpSpPr>
            <a:grpSpLocks/>
          </p:cNvGrpSpPr>
          <p:nvPr/>
        </p:nvGrpSpPr>
        <p:grpSpPr bwMode="auto">
          <a:xfrm>
            <a:off x="6934200" y="1576388"/>
            <a:ext cx="1716088" cy="1471612"/>
            <a:chOff x="4176" y="993"/>
            <a:chExt cx="1273" cy="1119"/>
          </a:xfrm>
        </p:grpSpPr>
        <p:sp>
          <p:nvSpPr>
            <p:cNvPr id="4101"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dirty="0"/>
            </a:p>
          </p:txBody>
        </p:sp>
        <p:pic>
          <p:nvPicPr>
            <p:cNvPr id="4102" name="Picture 11"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lIns="90488" tIns="44450" rIns="90488" bIns="44450"/>
          <a:lstStyle/>
          <a:p>
            <a:r>
              <a:rPr lang="en-US" sz="1200" dirty="0" smtClean="0"/>
              <a:t>8.9: test Statement</a:t>
            </a:r>
            <a:r>
              <a:rPr lang="en-US" sz="1000" dirty="0" smtClean="0"/>
              <a:t> </a:t>
            </a:r>
            <a:br>
              <a:rPr lang="en-US" sz="1000" dirty="0" smtClean="0"/>
            </a:br>
            <a:r>
              <a:rPr lang="en-US" dirty="0" smtClean="0"/>
              <a:t>Example</a:t>
            </a:r>
          </a:p>
        </p:txBody>
      </p:sp>
      <p:sp>
        <p:nvSpPr>
          <p:cNvPr id="22532" name="AutoShape 7"/>
          <p:cNvSpPr>
            <a:spLocks noChangeArrowheads="1"/>
          </p:cNvSpPr>
          <p:nvPr/>
        </p:nvSpPr>
        <p:spPr bwMode="auto">
          <a:xfrm>
            <a:off x="1603375" y="1146629"/>
            <a:ext cx="5638800" cy="513805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endParaRPr>
          </a:p>
        </p:txBody>
      </p:sp>
      <p:sp>
        <p:nvSpPr>
          <p:cNvPr id="5" name="Rectangle 3"/>
          <p:cNvSpPr txBox="1">
            <a:spLocks noChangeArrowheads="1"/>
          </p:cNvSpPr>
          <p:nvPr/>
        </p:nvSpPr>
        <p:spPr>
          <a:xfrm>
            <a:off x="1752600" y="1214438"/>
            <a:ext cx="6629400" cy="4648200"/>
          </a:xfrm>
          <a:prstGeom prst="rect">
            <a:avLst/>
          </a:prstGeom>
        </p:spPr>
        <p:txBody>
          <a:bodyPr vert="horz" lIns="90488" tIns="44450" rIns="90488" bIns="44450" rtlCol="0">
            <a:noAutofit/>
          </a:bodyPr>
          <a:lstStyle/>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echo “Enter the source file name : \c”</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read source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#check for the existence of the source file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if test –s “$source”   #file exists &amp; size is &gt; 0</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then</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if test ! –r  “$source”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then</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echo “Source file is not readable”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exit</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fi</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else</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echo “Source file not present”</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exit</a:t>
            </a:r>
          </a:p>
          <a:p>
            <a:pPr marL="1143000" marR="0" lvl="2" indent="-228600" algn="l" defTabSz="914400" rtl="0" eaLnBrk="1" fontAlgn="auto" latinLnBrk="0" hangingPunct="1">
              <a:lnSpc>
                <a:spcPts val="23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fi</a:t>
            </a:r>
            <a:endParaRPr kumimoji="0" lang="en-US" sz="1800" b="0" i="0" u="none" strike="noStrike" kern="1200" cap="none" spc="0" normalizeH="0" baseline="0" noProof="0" dirty="0" smtClean="0">
              <a:ln>
                <a:noFill/>
              </a:ln>
              <a:solidFill>
                <a:schemeClr val="tx1"/>
              </a:solidFill>
              <a:effectLst/>
              <a:uLnTx/>
              <a:uFillTx/>
              <a:latin typeface="Candara" panose="020E0502030303020204" pitchFamily="34"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a:t>8</a:t>
            </a:r>
            <a:r>
              <a:rPr lang="en-US" sz="1200" dirty="0" smtClean="0"/>
              <a:t>.10: Case Statement</a:t>
            </a:r>
            <a:r>
              <a:rPr lang="en-US" sz="2400" dirty="0" smtClean="0"/>
              <a:t/>
            </a:r>
            <a:br>
              <a:rPr lang="en-US" sz="2400" dirty="0" smtClean="0"/>
            </a:br>
            <a:r>
              <a:rPr lang="en-US" dirty="0" smtClean="0"/>
              <a:t>Case command</a:t>
            </a:r>
          </a:p>
        </p:txBody>
      </p:sp>
      <p:sp>
        <p:nvSpPr>
          <p:cNvPr id="23555" name="Rectangle 5"/>
          <p:cNvSpPr>
            <a:spLocks noChangeArrowheads="1"/>
          </p:cNvSpPr>
          <p:nvPr/>
        </p:nvSpPr>
        <p:spPr bwMode="auto">
          <a:xfrm>
            <a:off x="533400" y="1447800"/>
            <a:ext cx="3886200" cy="4724400"/>
          </a:xfrm>
          <a:prstGeom prst="rect">
            <a:avLst/>
          </a:prstGeom>
          <a:noFill/>
          <a:ln w="12700">
            <a:solidFill>
              <a:schemeClr val="tx2"/>
            </a:solidFill>
            <a:miter lim="800000"/>
            <a:headEnd/>
            <a:tailEnd/>
          </a:ln>
        </p:spPr>
        <p:txBody>
          <a:bodyPr lIns="90488" tIns="44450" rIns="90488" bIns="44450"/>
          <a:lstStyle/>
          <a:p>
            <a:pPr marL="742950" lvl="1" indent="-295275">
              <a:lnSpc>
                <a:spcPts val="4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Syntax:</a:t>
            </a:r>
          </a:p>
          <a:p>
            <a:pPr marL="1076325" lvl="2" indent="-266700">
              <a:lnSpc>
                <a:spcPts val="3000"/>
              </a:lnSpc>
              <a:spcBef>
                <a:spcPct val="20000"/>
              </a:spcBef>
              <a:buClr>
                <a:srgbClr val="00A1E4"/>
              </a:buClr>
            </a:pPr>
            <a:r>
              <a:rPr lang="en-US" sz="2000" dirty="0">
                <a:solidFill>
                  <a:srgbClr val="000000"/>
                </a:solidFill>
                <a:latin typeface="Candara"/>
              </a:rPr>
              <a:t>	</a:t>
            </a:r>
            <a:r>
              <a:rPr lang="en-US" dirty="0" smtClean="0">
                <a:solidFill>
                  <a:srgbClr val="000000"/>
                </a:solidFill>
                <a:latin typeface="Candara"/>
                <a:cs typeface="Times New Roman" pitchFamily="18" charset="0"/>
              </a:rPr>
              <a:t>case &lt;expression&gt; in</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&lt;pattern 1&gt; ) &lt;execute commands&gt; ;;</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&lt;pattern 2&gt; ) &lt;execute commands&gt; ;;</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&lt;…&gt;</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&lt;…&gt;</a:t>
            </a:r>
          </a:p>
          <a:p>
            <a:pPr marL="1076325" lvl="2" indent="-266700">
              <a:lnSpc>
                <a:spcPts val="3000"/>
              </a:lnSpc>
              <a:spcBef>
                <a:spcPct val="20000"/>
              </a:spcBef>
              <a:buClr>
                <a:srgbClr val="00A1E4"/>
              </a:buClr>
            </a:pPr>
            <a:r>
              <a:rPr lang="en-US" dirty="0" smtClean="0">
                <a:solidFill>
                  <a:srgbClr val="000000"/>
                </a:solidFill>
                <a:latin typeface="Candara"/>
                <a:cs typeface="Times New Roman" pitchFamily="18" charset="0"/>
              </a:rPr>
              <a:t>	</a:t>
            </a:r>
            <a:r>
              <a:rPr lang="en-US" dirty="0" err="1" smtClean="0">
                <a:solidFill>
                  <a:srgbClr val="000000"/>
                </a:solidFill>
                <a:latin typeface="Candara"/>
                <a:cs typeface="Times New Roman" pitchFamily="18" charset="0"/>
              </a:rPr>
              <a:t>esac</a:t>
            </a:r>
            <a:endParaRPr lang="en-US" dirty="0" smtClean="0">
              <a:solidFill>
                <a:srgbClr val="000000"/>
              </a:solidFill>
              <a:latin typeface="Candara"/>
              <a:cs typeface="Times New Roman" pitchFamily="18" charset="0"/>
            </a:endParaRPr>
          </a:p>
          <a:p>
            <a:pPr marL="296863" indent="-296863">
              <a:lnSpc>
                <a:spcPts val="3000"/>
              </a:lnSpc>
              <a:buClr>
                <a:srgbClr val="00A1E4"/>
              </a:buClr>
            </a:pPr>
            <a:endParaRPr lang="en-US" sz="2000" dirty="0">
              <a:solidFill>
                <a:srgbClr val="000000"/>
              </a:solidFill>
              <a:latin typeface="Candara"/>
            </a:endParaRPr>
          </a:p>
        </p:txBody>
      </p:sp>
      <p:sp>
        <p:nvSpPr>
          <p:cNvPr id="23556" name="Rectangle 6"/>
          <p:cNvSpPr>
            <a:spLocks noChangeArrowheads="1"/>
          </p:cNvSpPr>
          <p:nvPr/>
        </p:nvSpPr>
        <p:spPr bwMode="auto">
          <a:xfrm>
            <a:off x="4546600" y="1447800"/>
            <a:ext cx="3810000" cy="4724400"/>
          </a:xfrm>
          <a:prstGeom prst="rect">
            <a:avLst/>
          </a:prstGeom>
          <a:noFill/>
          <a:ln w="12700">
            <a:solidFill>
              <a:schemeClr val="tx2"/>
            </a:solidFill>
            <a:miter lim="800000"/>
            <a:headEnd/>
            <a:tailEnd/>
          </a:ln>
        </p:spPr>
        <p:txBody>
          <a:bodyPr lIns="90488" tIns="44450" rIns="90488" bIns="44450"/>
          <a:lstStyle/>
          <a:p>
            <a:pPr marL="742950" lvl="1" indent="-295275">
              <a:lnSpc>
                <a:spcPts val="4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Example:</a:t>
            </a:r>
          </a:p>
          <a:p>
            <a:pPr marL="296863" indent="-296863">
              <a:lnSpc>
                <a:spcPts val="3000"/>
              </a:lnSpc>
              <a:buClr>
                <a:srgbClr val="00A1E4"/>
              </a:buClr>
              <a:buFontTx/>
              <a:buChar char="•"/>
            </a:pPr>
            <a:endParaRPr lang="en-US" sz="2000" b="1" dirty="0">
              <a:solidFill>
                <a:srgbClr val="000000"/>
              </a:solidFill>
              <a:latin typeface="Candara"/>
            </a:endParaRPr>
          </a:p>
          <a:p>
            <a:pPr marL="1076325" lvl="2" indent="-266700">
              <a:lnSpc>
                <a:spcPts val="3000"/>
              </a:lnSpc>
              <a:spcBef>
                <a:spcPct val="20000"/>
              </a:spcBef>
              <a:buClr>
                <a:srgbClr val="00A1E4"/>
              </a:buClr>
            </a:pPr>
            <a:r>
              <a:rPr lang="en-US" sz="2000" dirty="0">
                <a:solidFill>
                  <a:srgbClr val="000000"/>
                </a:solidFill>
                <a:latin typeface="Candara"/>
              </a:rPr>
              <a:t>    </a:t>
            </a:r>
            <a:endParaRPr lang="en-US" sz="2000" dirty="0">
              <a:solidFill>
                <a:srgbClr val="000000"/>
              </a:solidFill>
              <a:latin typeface="Candara"/>
              <a:cs typeface="Times New Roman" pitchFamily="18" charset="0"/>
            </a:endParaRPr>
          </a:p>
        </p:txBody>
      </p:sp>
      <p:sp>
        <p:nvSpPr>
          <p:cNvPr id="23557" name="AutoShape 8"/>
          <p:cNvSpPr>
            <a:spLocks noChangeArrowheads="1"/>
          </p:cNvSpPr>
          <p:nvPr/>
        </p:nvSpPr>
        <p:spPr bwMode="auto">
          <a:xfrm>
            <a:off x="4724400" y="1988456"/>
            <a:ext cx="3352800" cy="40313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echo “\n Enter Option : \c”</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read choice</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case $choice in</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1) </a:t>
            </a:r>
            <a:r>
              <a:rPr lang="en-US" dirty="0" err="1" smtClean="0">
                <a:solidFill>
                  <a:schemeClr val="tx2"/>
                </a:solidFill>
                <a:latin typeface="Candara"/>
                <a:cs typeface="Times New Roman" pitchFamily="18" charset="0"/>
              </a:rPr>
              <a:t>ls</a:t>
            </a:r>
            <a:r>
              <a:rPr lang="en-US" dirty="0" smtClean="0">
                <a:solidFill>
                  <a:schemeClr val="tx2"/>
                </a:solidFill>
                <a:latin typeface="Candara"/>
                <a:cs typeface="Times New Roman" pitchFamily="18" charset="0"/>
              </a:rPr>
              <a:t> -l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2) </a:t>
            </a:r>
            <a:r>
              <a:rPr lang="en-US" dirty="0" err="1" smtClean="0">
                <a:solidFill>
                  <a:schemeClr val="tx2"/>
                </a:solidFill>
                <a:latin typeface="Candara"/>
                <a:cs typeface="Times New Roman" pitchFamily="18" charset="0"/>
              </a:rPr>
              <a:t>ps</a:t>
            </a:r>
            <a:r>
              <a:rPr lang="en-US" dirty="0" smtClean="0">
                <a:solidFill>
                  <a:schemeClr val="tx2"/>
                </a:solidFill>
                <a:latin typeface="Candara"/>
                <a:cs typeface="Times New Roman" pitchFamily="18" charset="0"/>
              </a:rPr>
              <a:t> -f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3) date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4) who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5) exit ;;</a:t>
            </a:r>
          </a:p>
          <a:p>
            <a:pPr marL="161925" indent="-266700">
              <a:lnSpc>
                <a:spcPts val="3000"/>
              </a:lnSpc>
              <a:spcBef>
                <a:spcPct val="20000"/>
              </a:spcBef>
              <a:buClr>
                <a:srgbClr val="FF9900"/>
              </a:buClr>
            </a:pPr>
            <a:r>
              <a:rPr lang="en-US" dirty="0" smtClean="0">
                <a:solidFill>
                  <a:schemeClr val="tx2"/>
                </a:solidFill>
                <a:latin typeface="Candara"/>
                <a:cs typeface="Times New Roman" pitchFamily="18" charset="0"/>
              </a:rPr>
              <a:t>	</a:t>
            </a:r>
            <a:r>
              <a:rPr lang="en-US" dirty="0" err="1" smtClean="0">
                <a:solidFill>
                  <a:schemeClr val="tx2"/>
                </a:solidFill>
                <a:latin typeface="Candara"/>
                <a:cs typeface="Times New Roman" pitchFamily="18" charset="0"/>
              </a:rPr>
              <a:t>esac</a:t>
            </a:r>
            <a:endParaRPr lang="en-US" dirty="0" smtClean="0">
              <a:solidFill>
                <a:schemeClr val="tx2"/>
              </a:solidFill>
              <a:latin typeface="Candar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lIns="90488" tIns="44450" rIns="90488" bIns="44450"/>
          <a:lstStyle/>
          <a:p>
            <a:r>
              <a:rPr lang="en-US" sz="1200" dirty="0" smtClean="0"/>
              <a:t>8.10: Case Statement</a:t>
            </a:r>
            <a:br>
              <a:rPr lang="en-US" sz="1200" dirty="0" smtClean="0"/>
            </a:br>
            <a:r>
              <a:rPr lang="en-US" dirty="0" smtClean="0"/>
              <a:t>Example</a:t>
            </a:r>
          </a:p>
        </p:txBody>
      </p:sp>
      <p:sp>
        <p:nvSpPr>
          <p:cNvPr id="24580" name="AutoShape 7"/>
          <p:cNvSpPr>
            <a:spLocks noChangeArrowheads="1"/>
          </p:cNvSpPr>
          <p:nvPr/>
        </p:nvSpPr>
        <p:spPr bwMode="auto">
          <a:xfrm>
            <a:off x="1284514" y="1291771"/>
            <a:ext cx="5638800" cy="3810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Candara"/>
            </a:endParaRPr>
          </a:p>
        </p:txBody>
      </p:sp>
      <p:sp>
        <p:nvSpPr>
          <p:cNvPr id="5" name="Rectangle 3"/>
          <p:cNvSpPr txBox="1">
            <a:spLocks noChangeArrowheads="1"/>
          </p:cNvSpPr>
          <p:nvPr/>
        </p:nvSpPr>
        <p:spPr>
          <a:xfrm>
            <a:off x="1600200" y="1676400"/>
            <a:ext cx="5029200" cy="2895600"/>
          </a:xfrm>
          <a:prstGeom prst="rect">
            <a:avLst/>
          </a:prstGeom>
        </p:spPr>
        <p:txBody>
          <a:bodyPr vert="horz" lIns="90488" tIns="44450" rIns="90488" bIns="44450" rtlCol="0">
            <a:normAutofit/>
          </a:bodyPr>
          <a:lstStyle/>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echo “do you wish to continue?”</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read ans</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Case “$ans” in</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[yY] [eE] [sS]) ;;</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[nN] [oO]) exit ;;</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			   *) “invalid option” ;;</a:t>
            </a:r>
          </a:p>
          <a:p>
            <a:pPr marL="1143000" marR="0" lvl="2" indent="-228600" algn="l" defTabSz="914400" rtl="0" eaLnBrk="1" fontAlgn="auto" latinLnBrk="0" hangingPunct="1">
              <a:lnSpc>
                <a:spcPct val="100000"/>
              </a:lnSpc>
              <a:spcBef>
                <a:spcPct val="20000"/>
              </a:spcBef>
              <a:spcAft>
                <a:spcPts val="0"/>
              </a:spcAft>
              <a:buClr>
                <a:srgbClr val="00A1E4"/>
              </a:buClr>
              <a:buSzTx/>
              <a:buFont typeface="Arial" panose="020B0604020202020204" pitchFamily="34" charset="0"/>
              <a:buNone/>
              <a:tabLst/>
              <a:defRPr/>
            </a:pPr>
            <a:r>
              <a:rPr kumimoji="0" lang="en-US" sz="1800" b="0" i="0" u="none" strike="noStrike" kern="1200" cap="none" spc="0" normalizeH="0" baseline="0" noProof="0" smtClean="0">
                <a:ln>
                  <a:noFill/>
                </a:ln>
                <a:solidFill>
                  <a:schemeClr val="tx1"/>
                </a:solidFill>
                <a:effectLst/>
                <a:uLnTx/>
                <a:uFillTx/>
                <a:latin typeface="Candara" panose="020E0502030303020204" pitchFamily="34" charset="0"/>
                <a:ea typeface="+mn-ea"/>
                <a:cs typeface="Times New Roman" pitchFamily="18" charset="0"/>
              </a:rPr>
              <a:t>esac</a:t>
            </a:r>
          </a:p>
          <a:p>
            <a:pPr marL="342900" marR="0" lvl="0" indent="-342900" algn="l" defTabSz="914400" rtl="0" eaLnBrk="1" fontAlgn="auto" latinLnBrk="0" hangingPunct="1">
              <a:lnSpc>
                <a:spcPct val="100000"/>
              </a:lnSpc>
              <a:spcBef>
                <a:spcPct val="20000"/>
              </a:spcBef>
              <a:spcAft>
                <a:spcPts val="0"/>
              </a:spcAft>
              <a:buClr>
                <a:srgbClr val="00A1E4"/>
              </a:buClr>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Candara" panose="020E0502030303020204" pitchFamily="34"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5613" y="117475"/>
            <a:ext cx="8382000" cy="712788"/>
          </a:xfrm>
        </p:spPr>
        <p:txBody>
          <a:bodyPr lIns="90488" tIns="44450" rIns="90488" bIns="44450"/>
          <a:lstStyle/>
          <a:p>
            <a:r>
              <a:rPr lang="en-US" sz="1200" dirty="0" smtClean="0"/>
              <a:t>8.11:  While loop Statement</a:t>
            </a:r>
            <a:r>
              <a:rPr lang="en-US" sz="1000" b="0" dirty="0" smtClean="0"/>
              <a:t/>
            </a:r>
            <a:br>
              <a:rPr lang="en-US" sz="1000" b="0" dirty="0" smtClean="0"/>
            </a:br>
            <a:r>
              <a:rPr lang="en-US" dirty="0" smtClean="0"/>
              <a:t>Syntax and Example</a:t>
            </a:r>
          </a:p>
        </p:txBody>
      </p:sp>
      <p:sp>
        <p:nvSpPr>
          <p:cNvPr id="25603" name="Rectangle 5"/>
          <p:cNvSpPr>
            <a:spLocks noChangeArrowheads="1"/>
          </p:cNvSpPr>
          <p:nvPr/>
        </p:nvSpPr>
        <p:spPr bwMode="auto">
          <a:xfrm>
            <a:off x="685800" y="1146629"/>
            <a:ext cx="3810000" cy="4720771"/>
          </a:xfrm>
          <a:prstGeom prst="rect">
            <a:avLst/>
          </a:prstGeom>
          <a:noFill/>
          <a:ln w="19050">
            <a:solidFill>
              <a:schemeClr val="tx2"/>
            </a:solidFill>
            <a:miter lim="800000"/>
            <a:headEnd/>
            <a:tailEnd/>
          </a:ln>
        </p:spPr>
        <p:txBody>
          <a:bodyPr lIns="90488" tIns="44450" rIns="90488" bIns="44450"/>
          <a:lstStyle/>
          <a:p>
            <a:pPr marL="742950" lvl="1" indent="-295275">
              <a:lnSpc>
                <a:spcPts val="4000"/>
              </a:lnSpc>
              <a:spcBef>
                <a:spcPct val="20000"/>
              </a:spcBef>
              <a:buClr>
                <a:srgbClr val="00A1E4"/>
              </a:buClr>
              <a:buFont typeface="Arial" pitchFamily="34" charset="0"/>
              <a:buChar char="–"/>
            </a:pPr>
            <a:r>
              <a:rPr lang="en-US" dirty="0" smtClean="0">
                <a:solidFill>
                  <a:srgbClr val="000000"/>
                </a:solidFill>
                <a:latin typeface="Candara"/>
                <a:cs typeface="Arial" pitchFamily="34" charset="0"/>
              </a:rPr>
              <a:t>Syntax:</a:t>
            </a:r>
          </a:p>
          <a:p>
            <a:pPr marL="161925" indent="-266700">
              <a:lnSpc>
                <a:spcPts val="4000"/>
              </a:lnSpc>
              <a:spcBef>
                <a:spcPct val="20000"/>
              </a:spcBef>
              <a:buClr>
                <a:srgbClr val="00A1E4"/>
              </a:buClr>
            </a:pPr>
            <a:r>
              <a:rPr lang="en-US" sz="2000" dirty="0">
                <a:solidFill>
                  <a:srgbClr val="000000"/>
                </a:solidFill>
                <a:latin typeface="Candara"/>
              </a:rPr>
              <a:t>	</a:t>
            </a:r>
            <a:r>
              <a:rPr lang="en-US" dirty="0" smtClean="0">
                <a:solidFill>
                  <a:srgbClr val="000000"/>
                </a:solidFill>
                <a:latin typeface="Candara"/>
                <a:cs typeface="Times New Roman" pitchFamily="18" charset="0"/>
              </a:rPr>
              <a:t>while &lt;condition is true&gt;</a:t>
            </a:r>
          </a:p>
          <a:p>
            <a:pPr marL="161925" indent="-266700">
              <a:lnSpc>
                <a:spcPts val="4000"/>
              </a:lnSpc>
              <a:spcBef>
                <a:spcPct val="20000"/>
              </a:spcBef>
              <a:buClr>
                <a:srgbClr val="00A1E4"/>
              </a:buClr>
            </a:pPr>
            <a:r>
              <a:rPr lang="en-US" dirty="0" smtClean="0">
                <a:solidFill>
                  <a:srgbClr val="000000"/>
                </a:solidFill>
                <a:latin typeface="Candara"/>
                <a:cs typeface="Times New Roman" pitchFamily="18" charset="0"/>
              </a:rPr>
              <a:t>	do</a:t>
            </a:r>
          </a:p>
          <a:p>
            <a:pPr marL="161925" indent="-266700">
              <a:lnSpc>
                <a:spcPts val="4000"/>
              </a:lnSpc>
              <a:spcBef>
                <a:spcPct val="20000"/>
              </a:spcBef>
              <a:buClr>
                <a:srgbClr val="00A1E4"/>
              </a:buClr>
            </a:pPr>
            <a:r>
              <a:rPr lang="en-US" dirty="0" smtClean="0">
                <a:solidFill>
                  <a:srgbClr val="000000"/>
                </a:solidFill>
                <a:latin typeface="Candara"/>
                <a:cs typeface="Times New Roman" pitchFamily="18" charset="0"/>
              </a:rPr>
              <a:t>		&lt;execute statements&gt;</a:t>
            </a:r>
          </a:p>
          <a:p>
            <a:pPr marL="161925" indent="-266700">
              <a:lnSpc>
                <a:spcPts val="4000"/>
              </a:lnSpc>
              <a:spcBef>
                <a:spcPct val="20000"/>
              </a:spcBef>
              <a:buClr>
                <a:srgbClr val="00A1E4"/>
              </a:buClr>
            </a:pPr>
            <a:r>
              <a:rPr lang="en-US" dirty="0" smtClean="0">
                <a:solidFill>
                  <a:srgbClr val="000000"/>
                </a:solidFill>
                <a:latin typeface="Candara"/>
                <a:cs typeface="Times New Roman" pitchFamily="18" charset="0"/>
              </a:rPr>
              <a:t>	done</a:t>
            </a:r>
          </a:p>
        </p:txBody>
      </p:sp>
      <p:sp>
        <p:nvSpPr>
          <p:cNvPr id="25604" name="Rectangle 6"/>
          <p:cNvSpPr>
            <a:spLocks noChangeArrowheads="1"/>
          </p:cNvSpPr>
          <p:nvPr/>
        </p:nvSpPr>
        <p:spPr bwMode="auto">
          <a:xfrm>
            <a:off x="4648200" y="1146628"/>
            <a:ext cx="3810000" cy="4731657"/>
          </a:xfrm>
          <a:prstGeom prst="rect">
            <a:avLst/>
          </a:prstGeom>
          <a:noFill/>
          <a:ln w="19050">
            <a:solidFill>
              <a:schemeClr val="tx2"/>
            </a:solidFill>
            <a:miter lim="800000"/>
            <a:headEnd/>
            <a:tailEnd/>
          </a:ln>
        </p:spPr>
        <p:txBody>
          <a:bodyPr lIns="90488" tIns="44450" rIns="90488" bIns="44450"/>
          <a:lstStyle/>
          <a:p>
            <a:pPr marL="1076325" lvl="2" indent="-266700">
              <a:spcBef>
                <a:spcPct val="20000"/>
              </a:spcBef>
              <a:buClr>
                <a:srgbClr val="FF9900"/>
              </a:buClr>
            </a:pPr>
            <a:r>
              <a:rPr lang="en-US" dirty="0" smtClean="0">
                <a:solidFill>
                  <a:srgbClr val="000000"/>
                </a:solidFill>
                <a:latin typeface="Candara"/>
                <a:cs typeface="Arial" pitchFamily="34" charset="0"/>
              </a:rPr>
              <a:t>e.g.</a:t>
            </a:r>
            <a:r>
              <a:rPr lang="en-US" dirty="0" smtClean="0">
                <a:solidFill>
                  <a:srgbClr val="000000"/>
                </a:solidFill>
                <a:latin typeface="Candara"/>
                <a:cs typeface="Times New Roman" pitchFamily="18" charset="0"/>
              </a:rPr>
              <a:t>	</a:t>
            </a:r>
          </a:p>
          <a:p>
            <a:pPr marL="1076325" lvl="2" indent="-266700">
              <a:spcBef>
                <a:spcPct val="20000"/>
              </a:spcBef>
              <a:buClr>
                <a:srgbClr val="FF9900"/>
              </a:buClr>
            </a:pPr>
            <a:r>
              <a:rPr lang="en-US" dirty="0" smtClean="0">
                <a:solidFill>
                  <a:srgbClr val="000000"/>
                </a:solidFill>
                <a:latin typeface="Candara"/>
                <a:cs typeface="Times New Roman" pitchFamily="18" charset="0"/>
              </a:rPr>
              <a:t>	</a:t>
            </a:r>
            <a:endParaRPr lang="en-US" sz="2000" dirty="0">
              <a:solidFill>
                <a:srgbClr val="000000"/>
              </a:solidFill>
              <a:latin typeface="Candara"/>
              <a:cs typeface="Times New Roman" pitchFamily="18" charset="0"/>
            </a:endParaRPr>
          </a:p>
        </p:txBody>
      </p:sp>
      <p:sp>
        <p:nvSpPr>
          <p:cNvPr id="25605" name="Rectangle 7"/>
          <p:cNvSpPr>
            <a:spLocks noChangeArrowheads="1"/>
          </p:cNvSpPr>
          <p:nvPr/>
        </p:nvSpPr>
        <p:spPr bwMode="auto">
          <a:xfrm>
            <a:off x="4572000" y="1447800"/>
            <a:ext cx="3962400" cy="4495800"/>
          </a:xfrm>
          <a:prstGeom prst="rect">
            <a:avLst/>
          </a:prstGeom>
          <a:noFill/>
          <a:ln w="12700" algn="ctr">
            <a:noFill/>
            <a:miter lim="800000"/>
            <a:headEnd/>
            <a:tailEnd/>
          </a:ln>
        </p:spPr>
        <p:txBody>
          <a:bodyPr wrap="none" lIns="90488" tIns="44450" rIns="90488" bIns="44450" anchor="ctr"/>
          <a:lstStyle/>
          <a:p>
            <a:endParaRPr lang="en-US">
              <a:solidFill>
                <a:srgbClr val="000000"/>
              </a:solidFill>
              <a:latin typeface="Candara"/>
            </a:endParaRPr>
          </a:p>
        </p:txBody>
      </p:sp>
      <p:sp>
        <p:nvSpPr>
          <p:cNvPr id="25606" name="AutoShape 9"/>
          <p:cNvSpPr>
            <a:spLocks noChangeArrowheads="1"/>
          </p:cNvSpPr>
          <p:nvPr/>
        </p:nvSpPr>
        <p:spPr bwMode="auto">
          <a:xfrm>
            <a:off x="4782455" y="1701799"/>
            <a:ext cx="3156859" cy="18832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while [ $x -</a:t>
            </a:r>
            <a:r>
              <a:rPr lang="en-US" dirty="0" err="1" smtClean="0">
                <a:latin typeface="Candara"/>
                <a:cs typeface="Times New Roman" pitchFamily="18" charset="0"/>
              </a:rPr>
              <a:t>gt</a:t>
            </a:r>
            <a:r>
              <a:rPr lang="en-US" dirty="0" smtClean="0">
                <a:latin typeface="Candara"/>
                <a:cs typeface="Times New Roman" pitchFamily="18" charset="0"/>
              </a:rPr>
              <a:t> 3 ]</a:t>
            </a:r>
          </a:p>
          <a:p>
            <a:pPr marL="161925" indent="-266700">
              <a:spcBef>
                <a:spcPct val="20000"/>
              </a:spcBef>
              <a:buClr>
                <a:srgbClr val="FF9900"/>
              </a:buClr>
            </a:pPr>
            <a:r>
              <a:rPr lang="en-US" dirty="0" smtClean="0">
                <a:latin typeface="Candara"/>
                <a:cs typeface="Times New Roman" pitchFamily="18" charset="0"/>
              </a:rPr>
              <a:t>		do</a:t>
            </a:r>
          </a:p>
          <a:p>
            <a:pPr marL="161925" indent="-266700">
              <a:spcBef>
                <a:spcPct val="20000"/>
              </a:spcBef>
              <a:buClr>
                <a:srgbClr val="FF9900"/>
              </a:buClr>
            </a:pPr>
            <a:r>
              <a:rPr lang="en-US" dirty="0" smtClean="0">
                <a:latin typeface="Candara"/>
                <a:cs typeface="Times New Roman" pitchFamily="18" charset="0"/>
              </a:rPr>
              <a:t>			</a:t>
            </a:r>
            <a:r>
              <a:rPr lang="en-US" dirty="0" err="1" smtClean="0">
                <a:latin typeface="Candara"/>
                <a:cs typeface="Times New Roman" pitchFamily="18" charset="0"/>
              </a:rPr>
              <a:t>ps</a:t>
            </a:r>
            <a:r>
              <a:rPr lang="en-US" dirty="0" smtClean="0">
                <a:latin typeface="Candara"/>
                <a:cs typeface="Times New Roman" pitchFamily="18" charset="0"/>
              </a:rPr>
              <a:t> -a</a:t>
            </a:r>
          </a:p>
          <a:p>
            <a:pPr marL="161925" indent="-266700">
              <a:spcBef>
                <a:spcPct val="20000"/>
              </a:spcBef>
              <a:buClr>
                <a:srgbClr val="FF9900"/>
              </a:buClr>
            </a:pPr>
            <a:r>
              <a:rPr lang="en-US" dirty="0" smtClean="0">
                <a:latin typeface="Candara"/>
                <a:cs typeface="Times New Roman" pitchFamily="18" charset="0"/>
              </a:rPr>
              <a:t>			sleep 5</a:t>
            </a:r>
          </a:p>
          <a:p>
            <a:pPr marL="161925" indent="-266700">
              <a:spcBef>
                <a:spcPct val="20000"/>
              </a:spcBef>
              <a:buClr>
                <a:srgbClr val="FF9900"/>
              </a:buClr>
            </a:pPr>
            <a:r>
              <a:rPr lang="en-US" dirty="0" smtClean="0">
                <a:latin typeface="Candara"/>
                <a:cs typeface="Times New Roman" pitchFamily="18" charset="0"/>
              </a:rPr>
              <a:t>		done</a:t>
            </a:r>
          </a:p>
        </p:txBody>
      </p:sp>
      <p:sp>
        <p:nvSpPr>
          <p:cNvPr id="25607" name="AutoShape 10"/>
          <p:cNvSpPr>
            <a:spLocks noChangeArrowheads="1"/>
          </p:cNvSpPr>
          <p:nvPr/>
        </p:nvSpPr>
        <p:spPr bwMode="auto">
          <a:xfrm>
            <a:off x="4764314" y="3766457"/>
            <a:ext cx="3276600" cy="1905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while true</a:t>
            </a:r>
          </a:p>
          <a:p>
            <a:pPr marL="161925" indent="-266700">
              <a:spcBef>
                <a:spcPct val="20000"/>
              </a:spcBef>
              <a:buClr>
                <a:srgbClr val="FF9900"/>
              </a:buClr>
            </a:pPr>
            <a:r>
              <a:rPr lang="en-US" dirty="0" smtClean="0">
                <a:latin typeface="Candara"/>
                <a:cs typeface="Times New Roman" pitchFamily="18" charset="0"/>
              </a:rPr>
              <a:t>		do</a:t>
            </a:r>
          </a:p>
          <a:p>
            <a:pPr marL="161925" indent="-266700">
              <a:spcBef>
                <a:spcPct val="20000"/>
              </a:spcBef>
              <a:buClr>
                <a:srgbClr val="FF9900"/>
              </a:buClr>
            </a:pPr>
            <a:r>
              <a:rPr lang="en-US" dirty="0" smtClean="0">
                <a:latin typeface="Candara"/>
                <a:cs typeface="Times New Roman" pitchFamily="18" charset="0"/>
              </a:rPr>
              <a:t>			</a:t>
            </a:r>
            <a:r>
              <a:rPr lang="en-US" dirty="0" err="1" smtClean="0">
                <a:latin typeface="Candara"/>
                <a:cs typeface="Times New Roman" pitchFamily="18" charset="0"/>
              </a:rPr>
              <a:t>ps</a:t>
            </a:r>
            <a:r>
              <a:rPr lang="en-US" dirty="0" smtClean="0">
                <a:latin typeface="Candara"/>
                <a:cs typeface="Times New Roman" pitchFamily="18" charset="0"/>
              </a:rPr>
              <a:t> -a</a:t>
            </a:r>
          </a:p>
          <a:p>
            <a:pPr marL="161925" indent="-266700">
              <a:spcBef>
                <a:spcPct val="20000"/>
              </a:spcBef>
              <a:buClr>
                <a:srgbClr val="FF9900"/>
              </a:buClr>
            </a:pPr>
            <a:r>
              <a:rPr lang="en-US" dirty="0" smtClean="0">
                <a:latin typeface="Candara"/>
                <a:cs typeface="Times New Roman" pitchFamily="18" charset="0"/>
              </a:rPr>
              <a:t>			sleep 5</a:t>
            </a:r>
          </a:p>
          <a:p>
            <a:pPr marL="161925" indent="-266700">
              <a:spcBef>
                <a:spcPct val="20000"/>
              </a:spcBef>
              <a:buClr>
                <a:srgbClr val="FF9900"/>
              </a:buClr>
            </a:pPr>
            <a:r>
              <a:rPr lang="en-US" dirty="0" smtClean="0">
                <a:latin typeface="Candara"/>
                <a:cs typeface="Times New Roman" pitchFamily="18" charset="0"/>
              </a:rPr>
              <a:t>		done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a:t>8</a:t>
            </a:r>
            <a:r>
              <a:rPr lang="en-US" sz="1200" dirty="0" smtClean="0"/>
              <a:t>.11: Examples</a:t>
            </a:r>
            <a:r>
              <a:rPr lang="en-US" sz="3600" dirty="0" smtClean="0"/>
              <a:t/>
            </a:r>
            <a:br>
              <a:rPr lang="en-US" sz="3600" dirty="0" smtClean="0"/>
            </a:br>
            <a:r>
              <a:rPr lang="en-US" dirty="0" smtClean="0"/>
              <a:t>Example : While</a:t>
            </a:r>
          </a:p>
        </p:txBody>
      </p:sp>
      <p:sp>
        <p:nvSpPr>
          <p:cNvPr id="26628" name="AutoShape 7"/>
          <p:cNvSpPr>
            <a:spLocks noChangeArrowheads="1"/>
          </p:cNvSpPr>
          <p:nvPr/>
        </p:nvSpPr>
        <p:spPr bwMode="auto">
          <a:xfrm>
            <a:off x="2220672" y="1465943"/>
            <a:ext cx="3505200" cy="30625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dirty="0" smtClean="0">
                <a:solidFill>
                  <a:schemeClr val="tx1"/>
                </a:solidFill>
                <a:latin typeface="Candara"/>
                <a:cs typeface="Arial" pitchFamily="34" charset="0"/>
              </a:rPr>
              <a:t>#using while loop</a:t>
            </a:r>
          </a:p>
          <a:p>
            <a:r>
              <a:rPr lang="en-US" dirty="0" smtClean="0">
                <a:solidFill>
                  <a:schemeClr val="tx1"/>
                </a:solidFill>
                <a:latin typeface="Candara"/>
                <a:cs typeface="Arial" pitchFamily="34" charset="0"/>
              </a:rPr>
              <a:t>num=1</a:t>
            </a:r>
          </a:p>
          <a:p>
            <a:r>
              <a:rPr lang="en-US" dirty="0" smtClean="0">
                <a:solidFill>
                  <a:schemeClr val="tx1"/>
                </a:solidFill>
                <a:latin typeface="Candara"/>
                <a:cs typeface="Arial" pitchFamily="34" charset="0"/>
              </a:rPr>
              <a:t>while [ $num –le 10 ]</a:t>
            </a:r>
          </a:p>
          <a:p>
            <a:r>
              <a:rPr lang="en-US" dirty="0" smtClean="0">
                <a:solidFill>
                  <a:schemeClr val="tx1"/>
                </a:solidFill>
                <a:latin typeface="Candara"/>
                <a:cs typeface="Arial" pitchFamily="34" charset="0"/>
              </a:rPr>
              <a:t>do	</a:t>
            </a:r>
          </a:p>
          <a:p>
            <a:r>
              <a:rPr lang="en-US" dirty="0" smtClean="0">
                <a:solidFill>
                  <a:schemeClr val="tx1"/>
                </a:solidFill>
                <a:latin typeface="Candara"/>
                <a:cs typeface="Arial" pitchFamily="34" charset="0"/>
              </a:rPr>
              <a:t>	echo $num</a:t>
            </a:r>
          </a:p>
          <a:p>
            <a:r>
              <a:rPr lang="en-US" dirty="0" smtClean="0">
                <a:solidFill>
                  <a:schemeClr val="tx1"/>
                </a:solidFill>
                <a:latin typeface="Candara"/>
                <a:cs typeface="Arial" pitchFamily="34" charset="0"/>
              </a:rPr>
              <a:t>	num=`</a:t>
            </a:r>
            <a:r>
              <a:rPr lang="en-US" dirty="0" err="1" smtClean="0">
                <a:solidFill>
                  <a:schemeClr val="tx1"/>
                </a:solidFill>
                <a:latin typeface="Candara"/>
                <a:cs typeface="Arial" pitchFamily="34" charset="0"/>
              </a:rPr>
              <a:t>expr</a:t>
            </a:r>
            <a:r>
              <a:rPr lang="en-US" dirty="0" smtClean="0">
                <a:solidFill>
                  <a:schemeClr val="tx1"/>
                </a:solidFill>
                <a:latin typeface="Candara"/>
                <a:cs typeface="Arial" pitchFamily="34" charset="0"/>
              </a:rPr>
              <a:t> $num + 1`</a:t>
            </a:r>
          </a:p>
          <a:p>
            <a:r>
              <a:rPr lang="en-US" dirty="0" smtClean="0">
                <a:solidFill>
                  <a:schemeClr val="tx1"/>
                </a:solidFill>
                <a:latin typeface="Candara"/>
                <a:cs typeface="Arial" pitchFamily="34" charset="0"/>
              </a:rPr>
              <a:t>done</a:t>
            </a:r>
          </a:p>
          <a:p>
            <a:r>
              <a:rPr lang="en-US" dirty="0" smtClean="0">
                <a:solidFill>
                  <a:schemeClr val="tx1"/>
                </a:solidFill>
                <a:latin typeface="Candara"/>
                <a:cs typeface="Arial" pitchFamily="34" charset="0"/>
              </a:rPr>
              <a:t>#end of script</a:t>
            </a:r>
            <a:endParaRPr lang="en-US" dirty="0">
              <a:solidFill>
                <a:schemeClr val="tx1"/>
              </a:solidFill>
              <a:latin typeface="Candara"/>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lIns="90488" tIns="44450" rIns="90488" bIns="44450"/>
          <a:lstStyle/>
          <a:p>
            <a:r>
              <a:rPr lang="en-US" sz="1200" dirty="0"/>
              <a:t>8</a:t>
            </a:r>
            <a:r>
              <a:rPr lang="en-US" sz="1200" dirty="0" smtClean="0"/>
              <a:t>.12: Break &amp; Continue Statement </a:t>
            </a:r>
            <a:br>
              <a:rPr lang="en-US" sz="1200" dirty="0" smtClean="0"/>
            </a:br>
            <a:r>
              <a:rPr lang="en-US" dirty="0" smtClean="0"/>
              <a:t>break and continue statement</a:t>
            </a:r>
          </a:p>
        </p:txBody>
      </p:sp>
      <p:sp>
        <p:nvSpPr>
          <p:cNvPr id="27651" name="Rectangle 3"/>
          <p:cNvSpPr>
            <a:spLocks noGrp="1" noChangeArrowheads="1"/>
          </p:cNvSpPr>
          <p:nvPr>
            <p:ph type="body" idx="4294967295"/>
          </p:nvPr>
        </p:nvSpPr>
        <p:spPr/>
        <p:txBody>
          <a:bodyPr lIns="90488" tIns="44450" rIns="90488" bIns="44450"/>
          <a:lstStyle/>
          <a:p>
            <a:pPr eaLnBrk="1" hangingPunct="1"/>
            <a:r>
              <a:rPr lang="en-US" dirty="0" smtClean="0"/>
              <a:t>Continue: </a:t>
            </a:r>
          </a:p>
          <a:p>
            <a:pPr lvl="1" eaLnBrk="1" hangingPunct="1"/>
            <a:r>
              <a:rPr lang="en-US" dirty="0" smtClean="0"/>
              <a:t>Suspends statement execution following it.</a:t>
            </a:r>
          </a:p>
          <a:p>
            <a:pPr lvl="1" eaLnBrk="1" hangingPunct="1"/>
            <a:r>
              <a:rPr lang="en-US" dirty="0" smtClean="0"/>
              <a:t>Switches control to the top of loop for the next iteration.</a:t>
            </a:r>
          </a:p>
          <a:p>
            <a:pPr lvl="1" eaLnBrk="1" hangingPunct="1"/>
            <a:endParaRPr lang="en-US" dirty="0" smtClean="0"/>
          </a:p>
          <a:p>
            <a:pPr eaLnBrk="1" hangingPunct="1"/>
            <a:r>
              <a:rPr lang="en-US" dirty="0" smtClean="0"/>
              <a:t>Break: </a:t>
            </a:r>
          </a:p>
          <a:p>
            <a:pPr lvl="1" eaLnBrk="1" hangingPunct="1"/>
            <a:r>
              <a:rPr lang="en-US" dirty="0" smtClean="0"/>
              <a:t>Causes control to break out of the loop.</a:t>
            </a:r>
          </a:p>
          <a:p>
            <a:pPr eaLnBrk="1" hangingPunct="1">
              <a:buFont typeface="Arial" pitchFamily="34" charset="0"/>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lIns="90488" tIns="44450" rIns="90488" bIns="44450"/>
          <a:lstStyle/>
          <a:p>
            <a:r>
              <a:rPr lang="en-US" sz="1200" dirty="0"/>
              <a:t>8</a:t>
            </a:r>
            <a:r>
              <a:rPr lang="en-US" sz="1200" dirty="0" smtClean="0"/>
              <a:t>.12: Break &amp; Continue Statement</a:t>
            </a:r>
            <a:r>
              <a:rPr lang="en-US" sz="1000" b="0" dirty="0" smtClean="0"/>
              <a:t/>
            </a:r>
            <a:br>
              <a:rPr lang="en-US" sz="1000" b="0" dirty="0" smtClean="0"/>
            </a:br>
            <a:r>
              <a:rPr lang="en-US" dirty="0" smtClean="0"/>
              <a:t>Example</a:t>
            </a:r>
          </a:p>
        </p:txBody>
      </p:sp>
      <p:sp>
        <p:nvSpPr>
          <p:cNvPr id="28676" name="AutoShape 7"/>
          <p:cNvSpPr>
            <a:spLocks noChangeArrowheads="1"/>
          </p:cNvSpPr>
          <p:nvPr/>
        </p:nvSpPr>
        <p:spPr bwMode="auto">
          <a:xfrm>
            <a:off x="711199" y="1291771"/>
            <a:ext cx="7097487" cy="47026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ts val="2500"/>
              </a:lnSpc>
              <a:buNone/>
            </a:pPr>
            <a:r>
              <a:rPr lang="en-US" sz="1600" dirty="0" smtClean="0">
                <a:latin typeface="Candara" pitchFamily="34" charset="0"/>
                <a:cs typeface="Times New Roman" pitchFamily="18" charset="0"/>
              </a:rPr>
              <a:t>while echo “designation : \c”</a:t>
            </a:r>
          </a:p>
          <a:p>
            <a:pPr lvl="2">
              <a:lnSpc>
                <a:spcPts val="2500"/>
              </a:lnSpc>
              <a:buNone/>
            </a:pPr>
            <a:r>
              <a:rPr lang="en-US" sz="1600" dirty="0" smtClean="0">
                <a:latin typeface="Candara" pitchFamily="34" charset="0"/>
                <a:cs typeface="Times New Roman" pitchFamily="18" charset="0"/>
              </a:rPr>
              <a:t>		do</a:t>
            </a:r>
          </a:p>
          <a:p>
            <a:pPr lvl="2">
              <a:lnSpc>
                <a:spcPts val="2500"/>
              </a:lnSpc>
              <a:buNone/>
            </a:pPr>
            <a:r>
              <a:rPr lang="en-US" sz="1600" dirty="0" smtClean="0">
                <a:latin typeface="Candara" pitchFamily="34" charset="0"/>
                <a:cs typeface="Times New Roman" pitchFamily="18" charset="0"/>
              </a:rPr>
              <a:t>		read </a:t>
            </a:r>
            <a:r>
              <a:rPr lang="en-US" sz="1600" dirty="0" err="1" smtClean="0">
                <a:latin typeface="Candara" pitchFamily="34" charset="0"/>
                <a:cs typeface="Times New Roman" pitchFamily="18" charset="0"/>
              </a:rPr>
              <a:t>desig</a:t>
            </a:r>
            <a:endParaRPr lang="en-US" sz="1600" dirty="0" smtClean="0">
              <a:latin typeface="Candara" pitchFamily="34" charset="0"/>
              <a:cs typeface="Times New Roman" pitchFamily="18" charset="0"/>
            </a:endParaRPr>
          </a:p>
          <a:p>
            <a:pPr lvl="2">
              <a:lnSpc>
                <a:spcPts val="2500"/>
              </a:lnSpc>
              <a:buNone/>
            </a:pPr>
            <a:r>
              <a:rPr lang="en-US" sz="1600" dirty="0" smtClean="0">
                <a:latin typeface="Candara" pitchFamily="34" charset="0"/>
                <a:cs typeface="Times New Roman" pitchFamily="18" charset="0"/>
              </a:rPr>
              <a:t>		case “$</a:t>
            </a:r>
            <a:r>
              <a:rPr lang="en-US" sz="1600" dirty="0" err="1" smtClean="0">
                <a:latin typeface="Candara" pitchFamily="34" charset="0"/>
                <a:cs typeface="Times New Roman" pitchFamily="18" charset="0"/>
              </a:rPr>
              <a:t>desig</a:t>
            </a:r>
            <a:r>
              <a:rPr lang="en-US" sz="1600" dirty="0" smtClean="0">
                <a:latin typeface="Candara" pitchFamily="34" charset="0"/>
                <a:cs typeface="Times New Roman" pitchFamily="18" charset="0"/>
              </a:rPr>
              <a:t>” in</a:t>
            </a:r>
          </a:p>
          <a:p>
            <a:pPr lvl="2">
              <a:lnSpc>
                <a:spcPts val="2500"/>
              </a:lnSpc>
              <a:buNone/>
            </a:pPr>
            <a:r>
              <a:rPr lang="en-US" sz="1600" dirty="0" smtClean="0">
                <a:latin typeface="Candara" pitchFamily="34" charset="0"/>
                <a:cs typeface="Times New Roman" pitchFamily="18" charset="0"/>
              </a:rPr>
              <a:t>		    [0-9]) if </a:t>
            </a:r>
            <a:r>
              <a:rPr lang="en-US" sz="1600" dirty="0" err="1" smtClean="0">
                <a:latin typeface="Candara" pitchFamily="34" charset="0"/>
                <a:cs typeface="Times New Roman" pitchFamily="18" charset="0"/>
              </a:rPr>
              <a:t>grep</a:t>
            </a:r>
            <a:r>
              <a:rPr lang="en-US" sz="1600" dirty="0" smtClean="0">
                <a:latin typeface="Candara" pitchFamily="34" charset="0"/>
                <a:cs typeface="Times New Roman" pitchFamily="18" charset="0"/>
              </a:rPr>
              <a:t> “^$</a:t>
            </a:r>
            <a:r>
              <a:rPr lang="en-US" sz="1600" dirty="0" err="1" smtClean="0">
                <a:latin typeface="Candara" pitchFamily="34" charset="0"/>
                <a:cs typeface="Times New Roman" pitchFamily="18" charset="0"/>
              </a:rPr>
              <a:t>desig</a:t>
            </a:r>
            <a:r>
              <a:rPr lang="en-US" sz="1600" dirty="0" smtClean="0">
                <a:latin typeface="Candara" pitchFamily="34" charset="0"/>
                <a:cs typeface="Times New Roman" pitchFamily="18" charset="0"/>
              </a:rPr>
              <a:t>” emp.lst &gt;/dev/null</a:t>
            </a:r>
          </a:p>
          <a:p>
            <a:pPr lvl="2">
              <a:lnSpc>
                <a:spcPts val="2500"/>
              </a:lnSpc>
              <a:buNone/>
            </a:pPr>
            <a:r>
              <a:rPr lang="en-US" sz="1600" dirty="0" smtClean="0">
                <a:latin typeface="Candara" pitchFamily="34" charset="0"/>
                <a:cs typeface="Times New Roman" pitchFamily="18" charset="0"/>
              </a:rPr>
              <a:t>			          then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lIns="90488" tIns="44450" rIns="90488" bIns="44450"/>
          <a:lstStyle/>
          <a:p>
            <a:r>
              <a:rPr lang="en-US" sz="1200" dirty="0"/>
              <a:t>8</a:t>
            </a:r>
            <a:r>
              <a:rPr lang="en-US" sz="1200" dirty="0" smtClean="0"/>
              <a:t>.13: until loop</a:t>
            </a:r>
            <a:r>
              <a:rPr lang="en-US" sz="1000" b="0" dirty="0" smtClean="0"/>
              <a:t/>
            </a:r>
            <a:br>
              <a:rPr lang="en-US" sz="1000" b="0" dirty="0" smtClean="0"/>
            </a:br>
            <a:r>
              <a:rPr lang="en-US" dirty="0" smtClean="0"/>
              <a:t>Syntax</a:t>
            </a:r>
          </a:p>
        </p:txBody>
      </p:sp>
      <p:sp>
        <p:nvSpPr>
          <p:cNvPr id="29699" name="Rectangle 3"/>
          <p:cNvSpPr>
            <a:spLocks noGrp="1" noChangeArrowheads="1"/>
          </p:cNvSpPr>
          <p:nvPr>
            <p:ph type="body" idx="4294967295"/>
          </p:nvPr>
        </p:nvSpPr>
        <p:spPr/>
        <p:txBody>
          <a:bodyPr lIns="90488" tIns="44450" rIns="90488" bIns="44450"/>
          <a:lstStyle/>
          <a:p>
            <a:pPr eaLnBrk="1" hangingPunct="1"/>
            <a:r>
              <a:rPr lang="en-US" dirty="0" smtClean="0"/>
              <a:t>Complement of </a:t>
            </a:r>
            <a:r>
              <a:rPr lang="en-US" i="1" dirty="0" smtClean="0"/>
              <a:t>while </a:t>
            </a:r>
            <a:r>
              <a:rPr lang="en-US" dirty="0" smtClean="0"/>
              <a:t>statement.</a:t>
            </a:r>
          </a:p>
          <a:p>
            <a:pPr eaLnBrk="1" hangingPunct="1"/>
            <a:r>
              <a:rPr lang="en-US" dirty="0" smtClean="0"/>
              <a:t>Loop body executes repeatedly as long as the condition remains </a:t>
            </a:r>
            <a:r>
              <a:rPr lang="en-US" i="1" dirty="0" smtClean="0"/>
              <a:t>false.</a:t>
            </a:r>
          </a:p>
          <a:p>
            <a:pPr lvl="1" eaLnBrk="1" hangingPunct="1"/>
            <a:r>
              <a:rPr lang="en-US" dirty="0" smtClean="0"/>
              <a:t>Example:</a:t>
            </a:r>
          </a:p>
          <a:p>
            <a:pPr lvl="1" eaLnBrk="1" hangingPunct="1"/>
            <a:endParaRPr lang="en-US" dirty="0" smtClean="0"/>
          </a:p>
          <a:p>
            <a:pPr lvl="2">
              <a:buNone/>
            </a:pPr>
            <a:r>
              <a:rPr lang="en-US" dirty="0" smtClean="0"/>
              <a:t>      </a:t>
            </a:r>
            <a:endParaRPr lang="en-US" sz="1800" dirty="0" smtClean="0">
              <a:cs typeface="Times New Roman" pitchFamily="18" charset="0"/>
            </a:endParaRPr>
          </a:p>
        </p:txBody>
      </p:sp>
      <p:sp>
        <p:nvSpPr>
          <p:cNvPr id="29700" name="AutoShape 7"/>
          <p:cNvSpPr>
            <a:spLocks noChangeArrowheads="1"/>
          </p:cNvSpPr>
          <p:nvPr/>
        </p:nvSpPr>
        <p:spPr bwMode="auto">
          <a:xfrm>
            <a:off x="1262742" y="2837541"/>
            <a:ext cx="6008915" cy="20682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smtClean="0">
                <a:cs typeface="Times New Roman" pitchFamily="18" charset="0"/>
              </a:rPr>
              <a:t>until false</a:t>
            </a:r>
          </a:p>
          <a:p>
            <a:pPr lvl="2">
              <a:buNone/>
            </a:pPr>
            <a:r>
              <a:rPr lang="en-US" dirty="0" smtClean="0">
                <a:cs typeface="Times New Roman" pitchFamily="18" charset="0"/>
              </a:rPr>
              <a:t>		do</a:t>
            </a:r>
          </a:p>
          <a:p>
            <a:pPr lvl="2">
              <a:buNone/>
            </a:pPr>
            <a:r>
              <a:rPr lang="en-US" dirty="0" smtClean="0">
                <a:cs typeface="Times New Roman" pitchFamily="18" charset="0"/>
              </a:rPr>
              <a:t>			</a:t>
            </a:r>
            <a:r>
              <a:rPr lang="en-US" dirty="0" err="1" smtClean="0">
                <a:cs typeface="Times New Roman" pitchFamily="18" charset="0"/>
              </a:rPr>
              <a:t>ps</a:t>
            </a:r>
            <a:r>
              <a:rPr lang="en-US" dirty="0" smtClean="0">
                <a:cs typeface="Times New Roman" pitchFamily="18" charset="0"/>
              </a:rPr>
              <a:t> -a</a:t>
            </a:r>
          </a:p>
          <a:p>
            <a:pPr lvl="2">
              <a:buNone/>
            </a:pPr>
            <a:r>
              <a:rPr lang="en-US" dirty="0" smtClean="0">
                <a:cs typeface="Times New Roman" pitchFamily="18" charset="0"/>
              </a:rPr>
              <a:t>			sleep 5</a:t>
            </a:r>
          </a:p>
          <a:p>
            <a:pPr lvl="2">
              <a:buNone/>
            </a:pPr>
            <a:r>
              <a:rPr lang="en-US" dirty="0" smtClean="0">
                <a:cs typeface="Times New Roman" pitchFamily="18" charset="0"/>
              </a:rPr>
              <a:t>		done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lIns="90488" tIns="44450" rIns="90488" bIns="44450"/>
          <a:lstStyle/>
          <a:p>
            <a:r>
              <a:rPr lang="en-US" sz="1200" dirty="0"/>
              <a:t>8</a:t>
            </a:r>
            <a:r>
              <a:rPr lang="en-US" sz="1200" dirty="0" smtClean="0"/>
              <a:t>.14: For Statement</a:t>
            </a:r>
            <a:r>
              <a:rPr lang="en-US" sz="1000" b="0" dirty="0" smtClean="0"/>
              <a:t/>
            </a:r>
            <a:br>
              <a:rPr lang="en-US" sz="1000" b="0" dirty="0" smtClean="0"/>
            </a:br>
            <a:r>
              <a:rPr lang="en-US" dirty="0" smtClean="0"/>
              <a:t>for statement</a:t>
            </a:r>
          </a:p>
        </p:txBody>
      </p:sp>
      <p:sp>
        <p:nvSpPr>
          <p:cNvPr id="30723" name="Rectangle 5"/>
          <p:cNvSpPr>
            <a:spLocks noChangeArrowheads="1"/>
          </p:cNvSpPr>
          <p:nvPr/>
        </p:nvSpPr>
        <p:spPr bwMode="auto">
          <a:xfrm>
            <a:off x="304800" y="1447800"/>
            <a:ext cx="3810000" cy="4648200"/>
          </a:xfrm>
          <a:prstGeom prst="rect">
            <a:avLst/>
          </a:prstGeom>
          <a:noFill/>
          <a:ln w="19050">
            <a:solidFill>
              <a:schemeClr val="tx2"/>
            </a:solidFill>
            <a:miter lim="800000"/>
            <a:headEnd/>
            <a:tailEnd/>
          </a:ln>
        </p:spPr>
        <p:txBody>
          <a:bodyPr lIns="90488" tIns="44450" rIns="90488" bIns="44450"/>
          <a:lstStyle/>
          <a:p>
            <a:pPr marL="742950" lvl="1" indent="-295275">
              <a:lnSpc>
                <a:spcPts val="2500"/>
              </a:lnSpc>
              <a:spcBef>
                <a:spcPct val="20000"/>
              </a:spcBef>
              <a:buClr>
                <a:srgbClr val="00A1E4"/>
              </a:buClr>
              <a:buFont typeface="Arial" pitchFamily="34" charset="0"/>
              <a:buChar char="–"/>
            </a:pPr>
            <a:r>
              <a:rPr lang="en-US" dirty="0" smtClean="0">
                <a:solidFill>
                  <a:srgbClr val="000000"/>
                </a:solidFill>
                <a:latin typeface="Candara"/>
                <a:cs typeface="Times New Roman" pitchFamily="18" charset="0"/>
              </a:rPr>
              <a:t>Syntax:</a:t>
            </a:r>
          </a:p>
          <a:p>
            <a:pPr marL="1076325" lvl="2" indent="-266700">
              <a:lnSpc>
                <a:spcPts val="4000"/>
              </a:lnSpc>
              <a:spcBef>
                <a:spcPct val="20000"/>
              </a:spcBef>
              <a:buClr>
                <a:srgbClr val="00A1E4"/>
              </a:buClr>
            </a:pPr>
            <a:r>
              <a:rPr lang="en-US" dirty="0">
                <a:solidFill>
                  <a:srgbClr val="000000"/>
                </a:solidFill>
                <a:latin typeface="Candara"/>
              </a:rPr>
              <a:t>	</a:t>
            </a:r>
            <a:r>
              <a:rPr lang="en-US" dirty="0" smtClean="0">
                <a:solidFill>
                  <a:srgbClr val="000000"/>
                </a:solidFill>
                <a:latin typeface="Candara"/>
                <a:cs typeface="Times New Roman" pitchFamily="18" charset="0"/>
              </a:rPr>
              <a:t>for variable in list</a:t>
            </a:r>
          </a:p>
          <a:p>
            <a:pPr marL="1076325" lvl="2" indent="-266700">
              <a:lnSpc>
                <a:spcPts val="4000"/>
              </a:lnSpc>
              <a:spcBef>
                <a:spcPct val="20000"/>
              </a:spcBef>
              <a:buClr>
                <a:srgbClr val="00A1E4"/>
              </a:buClr>
            </a:pPr>
            <a:r>
              <a:rPr lang="en-US" dirty="0" smtClean="0">
                <a:solidFill>
                  <a:srgbClr val="000000"/>
                </a:solidFill>
                <a:latin typeface="Candara"/>
                <a:cs typeface="Times New Roman" pitchFamily="18" charset="0"/>
              </a:rPr>
              <a:t>	do</a:t>
            </a:r>
          </a:p>
          <a:p>
            <a:pPr marL="1076325" lvl="2" indent="-266700">
              <a:lnSpc>
                <a:spcPts val="4000"/>
              </a:lnSpc>
              <a:spcBef>
                <a:spcPct val="20000"/>
              </a:spcBef>
              <a:buClr>
                <a:srgbClr val="00A1E4"/>
              </a:buClr>
            </a:pPr>
            <a:r>
              <a:rPr lang="en-US" dirty="0" smtClean="0">
                <a:solidFill>
                  <a:srgbClr val="000000"/>
                </a:solidFill>
                <a:latin typeface="Candara"/>
                <a:cs typeface="Times New Roman" pitchFamily="18" charset="0"/>
              </a:rPr>
              <a:t>		&lt;execute commands&gt;</a:t>
            </a:r>
          </a:p>
          <a:p>
            <a:pPr marL="1076325" lvl="2" indent="-266700">
              <a:lnSpc>
                <a:spcPts val="4000"/>
              </a:lnSpc>
              <a:spcBef>
                <a:spcPct val="20000"/>
              </a:spcBef>
              <a:buClr>
                <a:srgbClr val="00A1E4"/>
              </a:buClr>
            </a:pPr>
            <a:r>
              <a:rPr lang="en-US" dirty="0" smtClean="0">
                <a:solidFill>
                  <a:srgbClr val="000000"/>
                </a:solidFill>
                <a:latin typeface="Candara"/>
                <a:cs typeface="Times New Roman" pitchFamily="18" charset="0"/>
              </a:rPr>
              <a:t>	done</a:t>
            </a:r>
          </a:p>
          <a:p>
            <a:pPr marL="296863" indent="-296863">
              <a:lnSpc>
                <a:spcPts val="4000"/>
              </a:lnSpc>
              <a:buClr>
                <a:srgbClr val="00A1E4"/>
              </a:buClr>
            </a:pPr>
            <a:endParaRPr lang="en-US" sz="2000" dirty="0">
              <a:solidFill>
                <a:srgbClr val="000000"/>
              </a:solidFill>
              <a:latin typeface="Candara"/>
              <a:cs typeface="Times New Roman" pitchFamily="18" charset="0"/>
            </a:endParaRPr>
          </a:p>
          <a:p>
            <a:pPr marL="296863" indent="-296863">
              <a:lnSpc>
                <a:spcPts val="4000"/>
              </a:lnSpc>
              <a:buClr>
                <a:srgbClr val="00A1E4"/>
              </a:buClr>
            </a:pPr>
            <a:endParaRPr lang="en-US" sz="2000" dirty="0">
              <a:solidFill>
                <a:srgbClr val="000000"/>
              </a:solidFill>
              <a:latin typeface="Candara"/>
              <a:cs typeface="Times New Roman" pitchFamily="18" charset="0"/>
            </a:endParaRPr>
          </a:p>
        </p:txBody>
      </p:sp>
      <p:sp>
        <p:nvSpPr>
          <p:cNvPr id="30724" name="Rectangle 6"/>
          <p:cNvSpPr>
            <a:spLocks noChangeArrowheads="1"/>
          </p:cNvSpPr>
          <p:nvPr/>
        </p:nvSpPr>
        <p:spPr bwMode="auto">
          <a:xfrm>
            <a:off x="4267200" y="1447800"/>
            <a:ext cx="4572000" cy="4724400"/>
          </a:xfrm>
          <a:prstGeom prst="rect">
            <a:avLst/>
          </a:prstGeom>
          <a:noFill/>
          <a:ln w="19050">
            <a:solidFill>
              <a:schemeClr val="tx2"/>
            </a:solidFill>
            <a:miter lim="800000"/>
            <a:headEnd/>
            <a:tailEnd/>
          </a:ln>
        </p:spPr>
        <p:txBody>
          <a:bodyPr lIns="90488" tIns="44450" rIns="90488" bIns="44450"/>
          <a:lstStyle/>
          <a:p>
            <a:pPr marL="742950" lvl="1" indent="-295275">
              <a:lnSpc>
                <a:spcPts val="2500"/>
              </a:lnSpc>
              <a:spcBef>
                <a:spcPct val="20000"/>
              </a:spcBef>
              <a:buClr>
                <a:srgbClr val="00A1E4"/>
              </a:buClr>
              <a:buFont typeface="Arial" pitchFamily="34" charset="0"/>
              <a:buChar char="–"/>
            </a:pPr>
            <a:r>
              <a:rPr lang="en-US" dirty="0" err="1" smtClean="0">
                <a:solidFill>
                  <a:srgbClr val="000000"/>
                </a:solidFill>
                <a:latin typeface="Candara"/>
                <a:cs typeface="Times New Roman" pitchFamily="18" charset="0"/>
              </a:rPr>
              <a:t>Eg</a:t>
            </a:r>
            <a:r>
              <a:rPr lang="en-US" dirty="0" smtClean="0">
                <a:solidFill>
                  <a:srgbClr val="000000"/>
                </a:solidFill>
                <a:latin typeface="Candara"/>
                <a:cs typeface="Times New Roman" pitchFamily="18" charset="0"/>
              </a:rPr>
              <a:t>:</a:t>
            </a:r>
          </a:p>
        </p:txBody>
      </p:sp>
      <p:sp>
        <p:nvSpPr>
          <p:cNvPr id="30725" name="AutoShape 8"/>
          <p:cNvSpPr>
            <a:spLocks noChangeArrowheads="1"/>
          </p:cNvSpPr>
          <p:nvPr/>
        </p:nvSpPr>
        <p:spPr bwMode="auto">
          <a:xfrm>
            <a:off x="4419607" y="1825168"/>
            <a:ext cx="3940628" cy="145505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sz="2000" dirty="0" smtClean="0">
                <a:latin typeface="Candara"/>
                <a:cs typeface="Arial" pitchFamily="34" charset="0"/>
              </a:rPr>
              <a:t> </a:t>
            </a:r>
            <a:r>
              <a:rPr lang="en-US" dirty="0" smtClean="0">
                <a:latin typeface="Candara"/>
                <a:cs typeface="Arial" pitchFamily="34" charset="0"/>
              </a:rPr>
              <a:t>for x in 1  2  3</a:t>
            </a:r>
          </a:p>
          <a:p>
            <a:pPr marL="161925" indent="-266700">
              <a:spcBef>
                <a:spcPct val="20000"/>
              </a:spcBef>
              <a:buClr>
                <a:srgbClr val="FF9900"/>
              </a:buClr>
            </a:pPr>
            <a:r>
              <a:rPr lang="en-US" dirty="0" smtClean="0">
                <a:latin typeface="Candara"/>
                <a:cs typeface="Arial" pitchFamily="34" charset="0"/>
              </a:rPr>
              <a:t>	     do</a:t>
            </a:r>
          </a:p>
          <a:p>
            <a:pPr marL="161925" indent="-266700">
              <a:spcBef>
                <a:spcPct val="20000"/>
              </a:spcBef>
              <a:buClr>
                <a:srgbClr val="FF9900"/>
              </a:buClr>
            </a:pPr>
            <a:r>
              <a:rPr lang="en-US" dirty="0" smtClean="0">
                <a:latin typeface="Candara"/>
                <a:cs typeface="Arial" pitchFamily="34" charset="0"/>
              </a:rPr>
              <a:t>		echo “The value of x is $x”</a:t>
            </a:r>
          </a:p>
          <a:p>
            <a:pPr marL="161925" indent="-266700">
              <a:spcBef>
                <a:spcPct val="20000"/>
              </a:spcBef>
              <a:buClr>
                <a:srgbClr val="FF9900"/>
              </a:buClr>
            </a:pPr>
            <a:r>
              <a:rPr lang="en-US" dirty="0" smtClean="0">
                <a:latin typeface="Candara"/>
                <a:cs typeface="Arial" pitchFamily="34" charset="0"/>
              </a:rPr>
              <a:t>	     done</a:t>
            </a:r>
            <a:endParaRPr lang="en-US" dirty="0">
              <a:latin typeface="Candara"/>
              <a:cs typeface="Arial" pitchFamily="34" charset="0"/>
            </a:endParaRPr>
          </a:p>
        </p:txBody>
      </p:sp>
      <p:sp>
        <p:nvSpPr>
          <p:cNvPr id="30726" name="AutoShape 9"/>
          <p:cNvSpPr>
            <a:spLocks noChangeArrowheads="1"/>
          </p:cNvSpPr>
          <p:nvPr/>
        </p:nvSpPr>
        <p:spPr bwMode="auto">
          <a:xfrm>
            <a:off x="4466773" y="3334652"/>
            <a:ext cx="39624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for </a:t>
            </a:r>
            <a:r>
              <a:rPr lang="en-US" dirty="0" err="1" smtClean="0">
                <a:latin typeface="Candara"/>
                <a:cs typeface="Times New Roman" pitchFamily="18" charset="0"/>
              </a:rPr>
              <a:t>var</a:t>
            </a:r>
            <a:r>
              <a:rPr lang="en-US" dirty="0" smtClean="0">
                <a:latin typeface="Candara"/>
                <a:cs typeface="Times New Roman" pitchFamily="18" charset="0"/>
              </a:rPr>
              <a:t> in $PATH  $HOME  $MAIL</a:t>
            </a:r>
          </a:p>
          <a:p>
            <a:pPr marL="161925" indent="-266700">
              <a:spcBef>
                <a:spcPct val="20000"/>
              </a:spcBef>
              <a:buClr>
                <a:srgbClr val="FF9900"/>
              </a:buClr>
            </a:pPr>
            <a:r>
              <a:rPr lang="en-US" dirty="0" smtClean="0">
                <a:latin typeface="Candara"/>
                <a:cs typeface="Times New Roman" pitchFamily="18" charset="0"/>
              </a:rPr>
              <a:t>        do</a:t>
            </a:r>
          </a:p>
          <a:p>
            <a:pPr marL="161925" indent="-266700">
              <a:spcBef>
                <a:spcPct val="20000"/>
              </a:spcBef>
              <a:buClr>
                <a:srgbClr val="FF9900"/>
              </a:buClr>
            </a:pPr>
            <a:r>
              <a:rPr lang="en-US" dirty="0" smtClean="0">
                <a:latin typeface="Candara"/>
                <a:cs typeface="Times New Roman" pitchFamily="18" charset="0"/>
              </a:rPr>
              <a:t>		echo “$</a:t>
            </a:r>
            <a:r>
              <a:rPr lang="en-US" dirty="0" err="1" smtClean="0">
                <a:latin typeface="Candara"/>
                <a:cs typeface="Times New Roman" pitchFamily="18" charset="0"/>
              </a:rPr>
              <a:t>var</a:t>
            </a:r>
            <a:r>
              <a:rPr lang="en-US" dirty="0" smtClean="0">
                <a:latin typeface="Candara"/>
                <a:cs typeface="Times New Roman" pitchFamily="18" charset="0"/>
              </a:rPr>
              <a:t>”</a:t>
            </a:r>
          </a:p>
          <a:p>
            <a:pPr marL="161925" indent="-266700">
              <a:spcBef>
                <a:spcPct val="20000"/>
              </a:spcBef>
              <a:buClr>
                <a:srgbClr val="FF9900"/>
              </a:buClr>
            </a:pPr>
            <a:r>
              <a:rPr lang="en-US" dirty="0" smtClean="0">
                <a:latin typeface="Candara"/>
                <a:cs typeface="Times New Roman" pitchFamily="18" charset="0"/>
              </a:rPr>
              <a:t>	    done</a:t>
            </a:r>
          </a:p>
        </p:txBody>
      </p:sp>
      <p:sp>
        <p:nvSpPr>
          <p:cNvPr id="30727" name="AutoShape 10"/>
          <p:cNvSpPr>
            <a:spLocks noChangeArrowheads="1"/>
          </p:cNvSpPr>
          <p:nvPr/>
        </p:nvSpPr>
        <p:spPr bwMode="auto">
          <a:xfrm>
            <a:off x="4463150" y="4747983"/>
            <a:ext cx="3955136" cy="133350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61925" indent="-266700">
              <a:spcBef>
                <a:spcPct val="20000"/>
              </a:spcBef>
              <a:buClr>
                <a:srgbClr val="FF9900"/>
              </a:buClr>
            </a:pPr>
            <a:r>
              <a:rPr lang="en-US" dirty="0" smtClean="0">
                <a:latin typeface="Candara"/>
                <a:cs typeface="Times New Roman" pitchFamily="18" charset="0"/>
              </a:rPr>
              <a:t>for file in *.c	</a:t>
            </a:r>
          </a:p>
          <a:p>
            <a:pPr marL="161925" indent="-266700">
              <a:spcBef>
                <a:spcPct val="20000"/>
              </a:spcBef>
              <a:buClr>
                <a:srgbClr val="FF9900"/>
              </a:buClr>
            </a:pPr>
            <a:r>
              <a:rPr lang="en-US" dirty="0" smtClean="0">
                <a:latin typeface="Candara"/>
                <a:cs typeface="Times New Roman" pitchFamily="18" charset="0"/>
              </a:rPr>
              <a:t>	     do</a:t>
            </a:r>
          </a:p>
          <a:p>
            <a:pPr marL="161925" indent="-266700">
              <a:spcBef>
                <a:spcPct val="20000"/>
              </a:spcBef>
              <a:buClr>
                <a:srgbClr val="FF9900"/>
              </a:buClr>
            </a:pPr>
            <a:r>
              <a:rPr lang="en-US" dirty="0" smtClean="0">
                <a:latin typeface="Candara"/>
                <a:cs typeface="Times New Roman" pitchFamily="18" charset="0"/>
              </a:rPr>
              <a:t>	 	cc $file</a:t>
            </a:r>
          </a:p>
          <a:p>
            <a:pPr marL="161925" indent="-266700">
              <a:spcBef>
                <a:spcPct val="20000"/>
              </a:spcBef>
              <a:buClr>
                <a:srgbClr val="FF9900"/>
              </a:buClr>
            </a:pPr>
            <a:r>
              <a:rPr lang="en-US" dirty="0" smtClean="0">
                <a:latin typeface="Candara"/>
                <a:cs typeface="Times New Roman" pitchFamily="18" charset="0"/>
              </a:rPr>
              <a:t>         done</a:t>
            </a:r>
            <a:endParaRPr lang="en-US" dirty="0">
              <a:latin typeface="Candar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idx="4294967295"/>
          </p:nvPr>
        </p:nvSpPr>
        <p:spPr>
          <a:xfrm>
            <a:off x="455613" y="117475"/>
            <a:ext cx="7772400" cy="712788"/>
          </a:xfrm>
          <a:noFill/>
        </p:spPr>
        <p:txBody>
          <a:bodyPr lIns="90488" tIns="44450" rIns="90488" bIns="44450">
            <a:normAutofit/>
          </a:bodyPr>
          <a:lstStyle/>
          <a:p>
            <a:r>
              <a:rPr lang="en-US" dirty="0" smtClean="0"/>
              <a:t>Example : for</a:t>
            </a:r>
          </a:p>
        </p:txBody>
      </p:sp>
      <p:sp>
        <p:nvSpPr>
          <p:cNvPr id="31751" name="AutoShape 11"/>
          <p:cNvSpPr>
            <a:spLocks noChangeArrowheads="1"/>
          </p:cNvSpPr>
          <p:nvPr/>
        </p:nvSpPr>
        <p:spPr bwMode="auto">
          <a:xfrm>
            <a:off x="546100" y="1291771"/>
            <a:ext cx="6072414" cy="16419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Candara"/>
            </a:endParaRPr>
          </a:p>
        </p:txBody>
      </p:sp>
      <p:sp>
        <p:nvSpPr>
          <p:cNvPr id="31752" name="AutoShape 12"/>
          <p:cNvSpPr>
            <a:spLocks noChangeArrowheads="1"/>
          </p:cNvSpPr>
          <p:nvPr/>
        </p:nvSpPr>
        <p:spPr bwMode="auto">
          <a:xfrm>
            <a:off x="330200" y="3240315"/>
            <a:ext cx="3505200" cy="533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076325" lvl="2" indent="-266700">
              <a:spcBef>
                <a:spcPct val="20000"/>
              </a:spcBef>
              <a:buClr>
                <a:srgbClr val="FF9900"/>
              </a:buClr>
            </a:pPr>
            <a:r>
              <a:rPr lang="en-US" dirty="0" smtClean="0">
                <a:solidFill>
                  <a:schemeClr val="tx1"/>
                </a:solidFill>
                <a:latin typeface="Candara"/>
                <a:cs typeface="Times New Roman" pitchFamily="18" charset="0"/>
              </a:rPr>
              <a:t>for file in ‘cat </a:t>
            </a:r>
            <a:r>
              <a:rPr lang="en-US" dirty="0" err="1" smtClean="0">
                <a:solidFill>
                  <a:schemeClr val="tx1"/>
                </a:solidFill>
                <a:latin typeface="Candara"/>
                <a:cs typeface="Times New Roman" pitchFamily="18" charset="0"/>
              </a:rPr>
              <a:t>clist</a:t>
            </a:r>
            <a:r>
              <a:rPr lang="en-US" dirty="0" smtClean="0">
                <a:solidFill>
                  <a:schemeClr val="tx1"/>
                </a:solidFill>
                <a:latin typeface="Candara"/>
                <a:cs typeface="Times New Roman" pitchFamily="18" charset="0"/>
              </a:rPr>
              <a:t>’…….</a:t>
            </a:r>
          </a:p>
        </p:txBody>
      </p:sp>
      <p:sp>
        <p:nvSpPr>
          <p:cNvPr id="31753" name="AutoShape 13"/>
          <p:cNvSpPr>
            <a:spLocks noChangeArrowheads="1"/>
          </p:cNvSpPr>
          <p:nvPr/>
        </p:nvSpPr>
        <p:spPr bwMode="auto">
          <a:xfrm>
            <a:off x="4343400" y="3048000"/>
            <a:ext cx="35052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endParaRPr>
          </a:p>
        </p:txBody>
      </p:sp>
      <p:sp>
        <p:nvSpPr>
          <p:cNvPr id="31754" name="AutoShape 14"/>
          <p:cNvSpPr>
            <a:spLocks noChangeArrowheads="1"/>
          </p:cNvSpPr>
          <p:nvPr/>
        </p:nvSpPr>
        <p:spPr bwMode="auto">
          <a:xfrm>
            <a:off x="533400" y="4495800"/>
            <a:ext cx="73152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1076325" lvl="2" indent="-266700">
              <a:spcBef>
                <a:spcPct val="20000"/>
              </a:spcBef>
              <a:buClr>
                <a:srgbClr val="FF9900"/>
              </a:buClr>
            </a:pPr>
            <a:r>
              <a:rPr lang="en-US" dirty="0" smtClean="0">
                <a:solidFill>
                  <a:srgbClr val="000000"/>
                </a:solidFill>
                <a:latin typeface="Candara"/>
                <a:cs typeface="Times New Roman" pitchFamily="18" charset="0"/>
              </a:rPr>
              <a:t>for pattern in “$@”; do</a:t>
            </a:r>
          </a:p>
          <a:p>
            <a:pPr marL="1076325" lvl="2" indent="-266700">
              <a:spcBef>
                <a:spcPct val="20000"/>
              </a:spcBef>
              <a:buClr>
                <a:srgbClr val="FF9900"/>
              </a:buClr>
            </a:pPr>
            <a:r>
              <a:rPr lang="en-US" dirty="0" smtClean="0">
                <a:solidFill>
                  <a:srgbClr val="000000"/>
                </a:solidFill>
                <a:latin typeface="Candara"/>
                <a:cs typeface="Times New Roman" pitchFamily="18" charset="0"/>
              </a:rPr>
              <a:t>  	</a:t>
            </a:r>
            <a:r>
              <a:rPr lang="en-US" dirty="0" err="1" smtClean="0">
                <a:solidFill>
                  <a:srgbClr val="000000"/>
                </a:solidFill>
                <a:latin typeface="Candara"/>
                <a:cs typeface="Times New Roman" pitchFamily="18" charset="0"/>
              </a:rPr>
              <a:t>grep</a:t>
            </a:r>
            <a:r>
              <a:rPr lang="en-US" dirty="0" smtClean="0">
                <a:solidFill>
                  <a:srgbClr val="000000"/>
                </a:solidFill>
                <a:latin typeface="Candara"/>
                <a:cs typeface="Times New Roman" pitchFamily="18" charset="0"/>
              </a:rPr>
              <a:t> “$pattern” emp.lst || echo “$pattern not found”</a:t>
            </a:r>
          </a:p>
          <a:p>
            <a:pPr marL="1076325" lvl="2" indent="-266700">
              <a:spcBef>
                <a:spcPct val="20000"/>
              </a:spcBef>
              <a:buClr>
                <a:srgbClr val="FF9900"/>
              </a:buClr>
            </a:pPr>
            <a:r>
              <a:rPr lang="en-US" dirty="0" smtClean="0">
                <a:solidFill>
                  <a:srgbClr val="000000"/>
                </a:solidFill>
                <a:latin typeface="Candara"/>
                <a:cs typeface="Times New Roman" pitchFamily="18" charset="0"/>
              </a:rPr>
              <a:t>done</a:t>
            </a:r>
          </a:p>
        </p:txBody>
      </p:sp>
      <p:sp>
        <p:nvSpPr>
          <p:cNvPr id="11" name="Rectangle 10"/>
          <p:cNvSpPr/>
          <p:nvPr/>
        </p:nvSpPr>
        <p:spPr>
          <a:xfrm>
            <a:off x="863600" y="1431581"/>
            <a:ext cx="4572000" cy="1471172"/>
          </a:xfrm>
          <a:prstGeom prst="rect">
            <a:avLst/>
          </a:prstGeom>
        </p:spPr>
        <p:txBody>
          <a:bodyPr>
            <a:spAutoFit/>
          </a:bodyPr>
          <a:lstStyle/>
          <a:p>
            <a:pPr marL="1076325" lvl="2" indent="-266700">
              <a:spcBef>
                <a:spcPct val="20000"/>
              </a:spcBef>
              <a:buClr>
                <a:srgbClr val="FF9900"/>
              </a:buClr>
            </a:pPr>
            <a:r>
              <a:rPr lang="en-US" sz="1600" dirty="0" smtClean="0">
                <a:latin typeface="Candara"/>
                <a:cs typeface="Times New Roman" pitchFamily="18" charset="0"/>
              </a:rPr>
              <a:t>for file in chap20 chap21 chap22 chap23; do</a:t>
            </a:r>
          </a:p>
          <a:p>
            <a:pPr marL="1076325" lvl="2" indent="-266700">
              <a:spcBef>
                <a:spcPct val="20000"/>
              </a:spcBef>
              <a:buClr>
                <a:srgbClr val="FF9900"/>
              </a:buClr>
            </a:pPr>
            <a:r>
              <a:rPr lang="en-US" sz="1600" dirty="0" smtClean="0">
                <a:latin typeface="Candara"/>
                <a:cs typeface="Times New Roman" pitchFamily="18" charset="0"/>
              </a:rPr>
              <a:t>	cp $file ${file}.</a:t>
            </a:r>
            <a:r>
              <a:rPr lang="en-US" sz="1600" dirty="0" err="1" smtClean="0">
                <a:latin typeface="Candara"/>
                <a:cs typeface="Times New Roman" pitchFamily="18" charset="0"/>
              </a:rPr>
              <a:t>bak</a:t>
            </a:r>
            <a:endParaRPr lang="en-US" sz="1600" dirty="0" smtClean="0">
              <a:latin typeface="Candara"/>
              <a:cs typeface="Times New Roman" pitchFamily="18" charset="0"/>
            </a:endParaRPr>
          </a:p>
          <a:p>
            <a:pPr marL="1076325" lvl="2" indent="-266700">
              <a:spcBef>
                <a:spcPct val="20000"/>
              </a:spcBef>
              <a:buClr>
                <a:srgbClr val="FF9900"/>
              </a:buClr>
            </a:pPr>
            <a:r>
              <a:rPr lang="en-US" sz="1600" dirty="0" smtClean="0">
                <a:latin typeface="Candara"/>
                <a:cs typeface="Times New Roman" pitchFamily="18" charset="0"/>
              </a:rPr>
              <a:t>	echo $file copied to $file.bak</a:t>
            </a:r>
          </a:p>
          <a:p>
            <a:pPr marL="1076325" lvl="2" indent="-266700">
              <a:spcBef>
                <a:spcPct val="20000"/>
              </a:spcBef>
              <a:buClr>
                <a:srgbClr val="FF9900"/>
              </a:buClr>
            </a:pPr>
            <a:r>
              <a:rPr lang="en-US" sz="1600" dirty="0" smtClean="0">
                <a:latin typeface="Candara"/>
                <a:cs typeface="Times New Roman" pitchFamily="18" charset="0"/>
              </a:rPr>
              <a:t>done</a:t>
            </a:r>
          </a:p>
        </p:txBody>
      </p:sp>
      <p:sp>
        <p:nvSpPr>
          <p:cNvPr id="12" name="Rectangle 11"/>
          <p:cNvSpPr/>
          <p:nvPr/>
        </p:nvSpPr>
        <p:spPr>
          <a:xfrm>
            <a:off x="4775199" y="3135084"/>
            <a:ext cx="3577771" cy="1224951"/>
          </a:xfrm>
          <a:prstGeom prst="rect">
            <a:avLst/>
          </a:prstGeom>
        </p:spPr>
        <p:txBody>
          <a:bodyPr wrap="square">
            <a:spAutoFit/>
          </a:bodyPr>
          <a:lstStyle/>
          <a:p>
            <a:pPr marL="1076325" lvl="2" indent="-266700">
              <a:spcBef>
                <a:spcPct val="20000"/>
              </a:spcBef>
              <a:buClr>
                <a:srgbClr val="FF9900"/>
              </a:buClr>
            </a:pPr>
            <a:r>
              <a:rPr lang="en-US" sz="1600" dirty="0" smtClean="0">
                <a:solidFill>
                  <a:srgbClr val="000000"/>
                </a:solidFill>
                <a:latin typeface="Candara"/>
                <a:cs typeface="Times New Roman" pitchFamily="18" charset="0"/>
              </a:rPr>
              <a:t>for file in *.htm *.html;</a:t>
            </a:r>
          </a:p>
          <a:p>
            <a:pPr marL="1076325" lvl="2" indent="-266700">
              <a:spcBef>
                <a:spcPct val="20000"/>
              </a:spcBef>
              <a:buClr>
                <a:srgbClr val="FF9900"/>
              </a:buClr>
            </a:pPr>
            <a:r>
              <a:rPr lang="en-US" sz="1600" dirty="0" smtClean="0">
                <a:solidFill>
                  <a:srgbClr val="000000"/>
                </a:solidFill>
                <a:latin typeface="Candara"/>
                <a:cs typeface="Times New Roman" pitchFamily="18" charset="0"/>
              </a:rPr>
              <a:t>do</a:t>
            </a:r>
          </a:p>
          <a:p>
            <a:pPr marL="1076325" lvl="2" indent="-266700">
              <a:spcBef>
                <a:spcPct val="20000"/>
              </a:spcBef>
              <a:buClr>
                <a:srgbClr val="FF9900"/>
              </a:buClr>
            </a:pPr>
            <a:r>
              <a:rPr lang="en-US" sz="1600" dirty="0" smtClean="0">
                <a:solidFill>
                  <a:srgbClr val="000000"/>
                </a:solidFill>
                <a:latin typeface="Candara"/>
                <a:cs typeface="Times New Roman" pitchFamily="18" charset="0"/>
              </a:rPr>
              <a:t>  	# do something</a:t>
            </a:r>
          </a:p>
          <a:p>
            <a:pPr marL="1076325" lvl="2" indent="-266700">
              <a:spcBef>
                <a:spcPct val="20000"/>
              </a:spcBef>
              <a:buClr>
                <a:srgbClr val="FF9900"/>
              </a:buClr>
            </a:pPr>
            <a:r>
              <a:rPr lang="en-US" sz="1600" dirty="0" smtClean="0">
                <a:solidFill>
                  <a:srgbClr val="000000"/>
                </a:solidFill>
                <a:latin typeface="Candara"/>
                <a:cs typeface="Times New Roman" pitchFamily="18" charset="0"/>
              </a:rPr>
              <a:t>done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a:t>8</a:t>
            </a:r>
            <a:r>
              <a:rPr lang="en-US" sz="1200" dirty="0" smtClean="0"/>
              <a:t>.1: Shell Variables </a:t>
            </a:r>
            <a:br>
              <a:rPr lang="en-US" sz="1200" dirty="0" smtClean="0"/>
            </a:br>
            <a:r>
              <a:rPr lang="en-US" dirty="0" smtClean="0"/>
              <a:t>Introduction</a:t>
            </a:r>
          </a:p>
        </p:txBody>
      </p:sp>
      <p:sp>
        <p:nvSpPr>
          <p:cNvPr id="5123" name="Rectangle 27"/>
          <p:cNvSpPr>
            <a:spLocks noGrp="1" noChangeArrowheads="1"/>
          </p:cNvSpPr>
          <p:nvPr>
            <p:ph type="body" idx="4294967295"/>
          </p:nvPr>
        </p:nvSpPr>
        <p:spPr>
          <a:xfrm>
            <a:off x="457200" y="1161144"/>
            <a:ext cx="8229600" cy="4965020"/>
          </a:xfrm>
          <a:noFill/>
        </p:spPr>
        <p:txBody>
          <a:bodyPr lIns="90488" tIns="44450" rIns="90488" bIns="44450"/>
          <a:lstStyle/>
          <a:p>
            <a:pPr eaLnBrk="1" hangingPunct="1">
              <a:lnSpc>
                <a:spcPct val="125000"/>
              </a:lnSpc>
            </a:pPr>
            <a:r>
              <a:rPr lang="en-US" dirty="0" smtClean="0"/>
              <a:t>System Variables</a:t>
            </a:r>
          </a:p>
          <a:p>
            <a:pPr lvl="1" eaLnBrk="1" hangingPunct="1">
              <a:lnSpc>
                <a:spcPct val="125000"/>
              </a:lnSpc>
            </a:pPr>
            <a:r>
              <a:rPr lang="en-US" dirty="0" smtClean="0"/>
              <a:t>Set during:</a:t>
            </a:r>
          </a:p>
          <a:p>
            <a:pPr lvl="2" eaLnBrk="1" hangingPunct="1">
              <a:lnSpc>
                <a:spcPct val="125000"/>
              </a:lnSpc>
            </a:pPr>
            <a:r>
              <a:rPr lang="en-US" dirty="0" smtClean="0"/>
              <a:t>Boot</a:t>
            </a:r>
          </a:p>
          <a:p>
            <a:pPr lvl="2" eaLnBrk="1" hangingPunct="1">
              <a:lnSpc>
                <a:spcPct val="125000"/>
              </a:lnSpc>
            </a:pPr>
            <a:r>
              <a:rPr lang="en-US" dirty="0" smtClean="0"/>
              <a:t>Login</a:t>
            </a:r>
          </a:p>
          <a:p>
            <a:pPr eaLnBrk="1" hangingPunct="1">
              <a:lnSpc>
                <a:spcPct val="125000"/>
              </a:lnSpc>
            </a:pPr>
            <a:r>
              <a:rPr lang="en-US" dirty="0" smtClean="0"/>
              <a:t>.profile:</a:t>
            </a:r>
          </a:p>
          <a:p>
            <a:pPr lvl="1" eaLnBrk="1" hangingPunct="1">
              <a:lnSpc>
                <a:spcPct val="125000"/>
              </a:lnSpc>
            </a:pPr>
            <a:r>
              <a:rPr lang="en-US" dirty="0" smtClean="0"/>
              <a:t>Script executed at login.</a:t>
            </a:r>
          </a:p>
          <a:p>
            <a:pPr lvl="1" eaLnBrk="1" hangingPunct="1">
              <a:lnSpc>
                <a:spcPct val="125000"/>
              </a:lnSpc>
            </a:pPr>
            <a:r>
              <a:rPr lang="en-US" dirty="0" smtClean="0"/>
              <a:t>Alters operating environment of a user.</a:t>
            </a:r>
          </a:p>
          <a:p>
            <a:pPr eaLnBrk="1" hangingPunct="1">
              <a:lnSpc>
                <a:spcPct val="125000"/>
              </a:lnSpc>
            </a:pPr>
            <a:r>
              <a:rPr lang="en-US" dirty="0" smtClean="0"/>
              <a:t>$set </a:t>
            </a:r>
          </a:p>
          <a:p>
            <a:pPr lvl="1" eaLnBrk="1" hangingPunct="1">
              <a:lnSpc>
                <a:spcPct val="125000"/>
              </a:lnSpc>
            </a:pPr>
            <a:r>
              <a:rPr lang="en-US" dirty="0" smtClean="0"/>
              <a:t>Displays a list of system variables.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lIns="90488" tIns="44450" rIns="90488" bIns="44450"/>
          <a:lstStyle/>
          <a:p>
            <a:r>
              <a:rPr lang="en-US" sz="1200" dirty="0"/>
              <a:t>8</a:t>
            </a:r>
            <a:r>
              <a:rPr lang="en-US" sz="1200" dirty="0" smtClean="0"/>
              <a:t>.14 For Statement</a:t>
            </a:r>
            <a:br>
              <a:rPr lang="en-US" sz="1200" dirty="0" smtClean="0"/>
            </a:br>
            <a:r>
              <a:rPr lang="en-US" dirty="0" smtClean="0"/>
              <a:t>Details</a:t>
            </a:r>
          </a:p>
        </p:txBody>
      </p:sp>
      <p:sp>
        <p:nvSpPr>
          <p:cNvPr id="32771" name="Rectangle 5"/>
          <p:cNvSpPr>
            <a:spLocks noChangeArrowheads="1"/>
          </p:cNvSpPr>
          <p:nvPr/>
        </p:nvSpPr>
        <p:spPr bwMode="auto">
          <a:xfrm>
            <a:off x="685800" y="1447800"/>
            <a:ext cx="3505200" cy="4724400"/>
          </a:xfrm>
          <a:prstGeom prst="rect">
            <a:avLst/>
          </a:prstGeom>
          <a:noFill/>
          <a:ln w="19050">
            <a:solidFill>
              <a:schemeClr val="tx2"/>
            </a:solidFill>
            <a:miter lim="800000"/>
            <a:headEnd/>
            <a:tailEnd/>
          </a:ln>
        </p:spPr>
        <p:txBody>
          <a:bodyPr lIns="90488" tIns="44450" rIns="90488" bIns="44450"/>
          <a:lstStyle/>
          <a:p>
            <a:pPr marL="742950" lvl="1" indent="-295275">
              <a:lnSpc>
                <a:spcPts val="2500"/>
              </a:lnSpc>
              <a:spcBef>
                <a:spcPct val="20000"/>
              </a:spcBef>
              <a:buClr>
                <a:srgbClr val="00A1E4"/>
              </a:buClr>
              <a:buFont typeface="Arial" pitchFamily="34" charset="0"/>
              <a:buChar char="–"/>
            </a:pPr>
            <a:r>
              <a:rPr lang="en-US" dirty="0" smtClean="0">
                <a:solidFill>
                  <a:srgbClr val="000000"/>
                </a:solidFill>
                <a:latin typeface="Candara"/>
                <a:cs typeface="Times New Roman" pitchFamily="18" charset="0"/>
              </a:rPr>
              <a:t>Syntax:</a:t>
            </a:r>
          </a:p>
          <a:p>
            <a:pPr marL="296863" indent="-296863">
              <a:buClr>
                <a:srgbClr val="00A1E4"/>
              </a:buClr>
            </a:pPr>
            <a:endParaRPr lang="en-US" sz="2000" dirty="0">
              <a:solidFill>
                <a:srgbClr val="000000"/>
              </a:solidFill>
              <a:latin typeface="Candara"/>
              <a:cs typeface="Times New Roman" pitchFamily="18" charset="0"/>
            </a:endParaRPr>
          </a:p>
          <a:p>
            <a:pPr marL="1076325" lvl="2" indent="-266700">
              <a:spcBef>
                <a:spcPct val="20000"/>
              </a:spcBef>
              <a:buClr>
                <a:srgbClr val="00A1E4"/>
              </a:buClr>
            </a:pPr>
            <a:r>
              <a:rPr lang="en-US" dirty="0" smtClean="0">
                <a:solidFill>
                  <a:srgbClr val="000000"/>
                </a:solidFill>
                <a:latin typeface="Candara"/>
                <a:cs typeface="Times New Roman" pitchFamily="18" charset="0"/>
              </a:rPr>
              <a:t>for (( expr1; expr2; expr3 ))</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do</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 ... repeat all statements between do and done until expr2 is TRUE </a:t>
            </a:r>
          </a:p>
          <a:p>
            <a:pPr marL="1076325" lvl="2" indent="-266700">
              <a:spcBef>
                <a:spcPct val="20000"/>
              </a:spcBef>
              <a:buClr>
                <a:srgbClr val="00A1E4"/>
              </a:buClr>
            </a:pPr>
            <a:endParaRPr lang="en-US" dirty="0" smtClean="0">
              <a:solidFill>
                <a:srgbClr val="000000"/>
              </a:solidFill>
              <a:latin typeface="Candara"/>
              <a:cs typeface="Times New Roman" pitchFamily="18" charset="0"/>
            </a:endParaRPr>
          </a:p>
          <a:p>
            <a:pPr marL="1076325" lvl="2" indent="-266700">
              <a:spcBef>
                <a:spcPct val="20000"/>
              </a:spcBef>
              <a:buClr>
                <a:srgbClr val="00A1E4"/>
              </a:buClr>
            </a:pPr>
            <a:r>
              <a:rPr lang="en-US" dirty="0" smtClean="0">
                <a:solidFill>
                  <a:srgbClr val="000000"/>
                </a:solidFill>
                <a:latin typeface="Candara"/>
                <a:cs typeface="Times New Roman" pitchFamily="18" charset="0"/>
              </a:rPr>
              <a:t>done</a:t>
            </a:r>
          </a:p>
          <a:p>
            <a:pPr marL="296863" indent="-296863">
              <a:lnSpc>
                <a:spcPts val="4000"/>
              </a:lnSpc>
              <a:buClr>
                <a:srgbClr val="00A1E4"/>
              </a:buClr>
            </a:pPr>
            <a:endParaRPr lang="en-US" sz="2000" dirty="0">
              <a:solidFill>
                <a:srgbClr val="000000"/>
              </a:solidFill>
              <a:latin typeface="Candara"/>
              <a:cs typeface="Times New Roman" pitchFamily="18" charset="0"/>
            </a:endParaRPr>
          </a:p>
        </p:txBody>
      </p:sp>
      <p:sp>
        <p:nvSpPr>
          <p:cNvPr id="32772" name="Rectangle 6"/>
          <p:cNvSpPr>
            <a:spLocks noChangeArrowheads="1"/>
          </p:cNvSpPr>
          <p:nvPr/>
        </p:nvSpPr>
        <p:spPr bwMode="auto">
          <a:xfrm>
            <a:off x="4648200" y="1447799"/>
            <a:ext cx="4045857" cy="4575629"/>
          </a:xfrm>
          <a:prstGeom prst="rect">
            <a:avLst/>
          </a:prstGeom>
          <a:noFill/>
          <a:ln w="19050">
            <a:solidFill>
              <a:schemeClr val="tx2"/>
            </a:solidFill>
            <a:miter lim="800000"/>
            <a:headEnd/>
            <a:tailEnd/>
          </a:ln>
        </p:spPr>
        <p:txBody>
          <a:bodyPr lIns="90488" tIns="44450" rIns="90488" bIns="44450"/>
          <a:lstStyle/>
          <a:p>
            <a:pPr marL="296863" indent="-296863">
              <a:lnSpc>
                <a:spcPts val="2400"/>
              </a:lnSpc>
              <a:buClr>
                <a:srgbClr val="A11133"/>
              </a:buClr>
            </a:pPr>
            <a:r>
              <a:rPr lang="en-US" dirty="0" smtClean="0">
                <a:solidFill>
                  <a:srgbClr val="000000"/>
                </a:solidFill>
                <a:latin typeface="Candara"/>
                <a:cs typeface="Times New Roman" pitchFamily="18" charset="0"/>
              </a:rPr>
              <a:t>e.g. </a:t>
            </a:r>
            <a:r>
              <a:rPr lang="en-US" sz="2000" dirty="0">
                <a:solidFill>
                  <a:srgbClr val="000000"/>
                </a:solidFill>
                <a:latin typeface="Candara"/>
              </a:rPr>
              <a:t>	</a:t>
            </a:r>
          </a:p>
          <a:p>
            <a:pPr marL="296863" indent="-296863">
              <a:lnSpc>
                <a:spcPts val="2400"/>
              </a:lnSpc>
              <a:buClr>
                <a:srgbClr val="A11133"/>
              </a:buClr>
            </a:pPr>
            <a:endParaRPr lang="en-US" sz="2000" dirty="0">
              <a:solidFill>
                <a:srgbClr val="000000"/>
              </a:solidFill>
              <a:latin typeface="Candara"/>
            </a:endParaRPr>
          </a:p>
          <a:p>
            <a:pPr marL="296863" indent="-296863">
              <a:lnSpc>
                <a:spcPts val="2400"/>
              </a:lnSpc>
              <a:buClr>
                <a:srgbClr val="A11133"/>
              </a:buClr>
            </a:pPr>
            <a:endParaRPr lang="en-US" sz="2000" dirty="0">
              <a:solidFill>
                <a:srgbClr val="000000"/>
              </a:solidFill>
              <a:latin typeface="Candara"/>
            </a:endParaRPr>
          </a:p>
          <a:p>
            <a:pPr marL="296863" indent="-296863">
              <a:lnSpc>
                <a:spcPts val="2400"/>
              </a:lnSpc>
              <a:buClr>
                <a:srgbClr val="A11133"/>
              </a:buClr>
            </a:pPr>
            <a:r>
              <a:rPr lang="en-US" sz="2000" dirty="0">
                <a:solidFill>
                  <a:srgbClr val="000000"/>
                </a:solidFill>
                <a:latin typeface="Candara"/>
              </a:rPr>
              <a:t> </a:t>
            </a:r>
            <a:endParaRPr lang="en-US" dirty="0" smtClean="0">
              <a:solidFill>
                <a:srgbClr val="000000"/>
              </a:solidFill>
              <a:latin typeface="Candara"/>
              <a:cs typeface="Times New Roman" pitchFamily="18" charset="0"/>
            </a:endParaRPr>
          </a:p>
        </p:txBody>
      </p:sp>
      <p:sp>
        <p:nvSpPr>
          <p:cNvPr id="32773" name="AutoShape 9"/>
          <p:cNvSpPr>
            <a:spLocks noChangeArrowheads="1"/>
          </p:cNvSpPr>
          <p:nvPr/>
        </p:nvSpPr>
        <p:spPr bwMode="auto">
          <a:xfrm>
            <a:off x="4869542" y="2206171"/>
            <a:ext cx="3505200" cy="252548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96863" indent="-296863">
              <a:lnSpc>
                <a:spcPts val="2400"/>
              </a:lnSpc>
              <a:buClr>
                <a:srgbClr val="A11133"/>
              </a:buClr>
            </a:pPr>
            <a:r>
              <a:rPr lang="en-US" dirty="0" smtClean="0">
                <a:solidFill>
                  <a:srgbClr val="000000"/>
                </a:solidFill>
                <a:latin typeface="Candara"/>
                <a:cs typeface="Times New Roman" pitchFamily="18" charset="0"/>
              </a:rPr>
              <a:t>for ((  </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 = 0 ;  </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 &lt;= 5;  </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  ))</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do</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  echo "Welcome $</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 times"</a:t>
            </a:r>
            <a:br>
              <a:rPr lang="en-US" dirty="0" smtClean="0">
                <a:solidFill>
                  <a:srgbClr val="000000"/>
                </a:solidFill>
                <a:latin typeface="Candara"/>
                <a:cs typeface="Times New Roman" pitchFamily="18" charset="0"/>
              </a:rPr>
            </a:br>
            <a:r>
              <a:rPr lang="en-US" dirty="0" smtClean="0">
                <a:solidFill>
                  <a:srgbClr val="000000"/>
                </a:solidFill>
                <a:latin typeface="Candara"/>
                <a:cs typeface="Times New Roman" pitchFamily="18" charset="0"/>
              </a:rPr>
              <a:t>done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lIns="90488" tIns="44450" rIns="90488" bIns="44450"/>
          <a:lstStyle/>
          <a:p>
            <a:r>
              <a:rPr lang="en-US" sz="1200" dirty="0" smtClean="0"/>
              <a:t>8.15: Examples</a:t>
            </a:r>
            <a:r>
              <a:rPr lang="en-US" dirty="0" smtClean="0"/>
              <a:t/>
            </a:r>
            <a:br>
              <a:rPr lang="en-US" dirty="0" smtClean="0"/>
            </a:br>
            <a:r>
              <a:rPr lang="en-US" dirty="0" smtClean="0"/>
              <a:t>Example : Until</a:t>
            </a:r>
          </a:p>
        </p:txBody>
      </p:sp>
      <p:sp>
        <p:nvSpPr>
          <p:cNvPr id="33796" name="AutoShape 7"/>
          <p:cNvSpPr>
            <a:spLocks noChangeArrowheads="1"/>
          </p:cNvSpPr>
          <p:nvPr/>
        </p:nvSpPr>
        <p:spPr bwMode="auto">
          <a:xfrm>
            <a:off x="1338942" y="1132114"/>
            <a:ext cx="6092371" cy="515257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ts val="2500"/>
              </a:lnSpc>
              <a:buClr>
                <a:srgbClr val="00A1E4"/>
              </a:buClr>
              <a:buNone/>
            </a:pPr>
            <a:r>
              <a:rPr lang="en-US" sz="1600" dirty="0" smtClean="0">
                <a:solidFill>
                  <a:schemeClr val="tx1"/>
                </a:solidFill>
                <a:latin typeface="Candara"/>
                <a:cs typeface="Arial" pitchFamily="34" charset="0"/>
              </a:rPr>
              <a:t>#script to create a employee file</a:t>
            </a:r>
          </a:p>
          <a:p>
            <a:pPr lvl="2">
              <a:lnSpc>
                <a:spcPts val="2500"/>
              </a:lnSpc>
              <a:buClr>
                <a:srgbClr val="00A1E4"/>
              </a:buClr>
              <a:buNone/>
            </a:pPr>
            <a:r>
              <a:rPr lang="en-US" sz="1600" dirty="0" err="1" smtClean="0">
                <a:solidFill>
                  <a:schemeClr val="tx1"/>
                </a:solidFill>
                <a:latin typeface="Candara"/>
                <a:cs typeface="Arial" pitchFamily="34" charset="0"/>
              </a:rPr>
              <a:t>ans</a:t>
            </a:r>
            <a:r>
              <a:rPr lang="en-US" sz="1600" dirty="0" smtClean="0">
                <a:solidFill>
                  <a:schemeClr val="tx1"/>
                </a:solidFill>
                <a:latin typeface="Candara"/>
                <a:cs typeface="Arial" pitchFamily="34" charset="0"/>
              </a:rPr>
              <a:t>=”y”</a:t>
            </a:r>
          </a:p>
          <a:p>
            <a:pPr lvl="2">
              <a:lnSpc>
                <a:spcPts val="2500"/>
              </a:lnSpc>
              <a:buClr>
                <a:srgbClr val="00A1E4"/>
              </a:buClr>
              <a:buNone/>
            </a:pPr>
            <a:r>
              <a:rPr lang="en-US" sz="1600" dirty="0" smtClean="0">
                <a:solidFill>
                  <a:schemeClr val="tx1"/>
                </a:solidFill>
                <a:latin typeface="Candara"/>
                <a:cs typeface="Arial" pitchFamily="34" charset="0"/>
              </a:rPr>
              <a:t>until [ $</a:t>
            </a:r>
            <a:r>
              <a:rPr lang="en-US" sz="1600" dirty="0" err="1" smtClean="0">
                <a:solidFill>
                  <a:schemeClr val="tx1"/>
                </a:solidFill>
                <a:latin typeface="Candara"/>
                <a:cs typeface="Arial" pitchFamily="34" charset="0"/>
              </a:rPr>
              <a:t>ans</a:t>
            </a:r>
            <a:r>
              <a:rPr lang="en-US" sz="1600" dirty="0" smtClean="0">
                <a:solidFill>
                  <a:schemeClr val="tx1"/>
                </a:solidFill>
                <a:latin typeface="Candara"/>
                <a:cs typeface="Arial" pitchFamily="34" charset="0"/>
              </a:rPr>
              <a:t> = “N” –o $</a:t>
            </a:r>
            <a:r>
              <a:rPr lang="en-US" sz="1600" dirty="0" err="1" smtClean="0">
                <a:solidFill>
                  <a:schemeClr val="tx1"/>
                </a:solidFill>
                <a:latin typeface="Candara"/>
                <a:cs typeface="Arial" pitchFamily="34" charset="0"/>
              </a:rPr>
              <a:t>ans</a:t>
            </a:r>
            <a:r>
              <a:rPr lang="en-US" sz="1600" dirty="0" smtClean="0">
                <a:solidFill>
                  <a:schemeClr val="tx1"/>
                </a:solidFill>
                <a:latin typeface="Candara"/>
                <a:cs typeface="Arial" pitchFamily="34" charset="0"/>
              </a:rPr>
              <a:t> = “n” ]</a:t>
            </a:r>
          </a:p>
          <a:p>
            <a:pPr lvl="2">
              <a:lnSpc>
                <a:spcPts val="2500"/>
              </a:lnSpc>
              <a:buClr>
                <a:srgbClr val="00A1E4"/>
              </a:buClr>
              <a:buNone/>
            </a:pPr>
            <a:r>
              <a:rPr lang="en-US" sz="1600" dirty="0" smtClean="0">
                <a:solidFill>
                  <a:schemeClr val="tx1"/>
                </a:solidFill>
                <a:latin typeface="Candara"/>
                <a:cs typeface="Arial" pitchFamily="34" charset="0"/>
              </a:rPr>
              <a:t>do</a:t>
            </a:r>
          </a:p>
          <a:p>
            <a:pPr lvl="2">
              <a:lnSpc>
                <a:spcPts val="2500"/>
              </a:lnSpc>
              <a:buClr>
                <a:srgbClr val="00A1E4"/>
              </a:buClr>
              <a:buNone/>
            </a:pPr>
            <a:r>
              <a:rPr lang="en-US" sz="1600" dirty="0" smtClean="0">
                <a:solidFill>
                  <a:schemeClr val="tx1"/>
                </a:solidFill>
                <a:latin typeface="Candara"/>
                <a:cs typeface="Arial" pitchFamily="34" charset="0"/>
              </a:rPr>
              <a:t>	echo “Enter the name :\c”</a:t>
            </a:r>
          </a:p>
          <a:p>
            <a:pPr lvl="2">
              <a:lnSpc>
                <a:spcPts val="2500"/>
              </a:lnSpc>
              <a:buClr>
                <a:srgbClr val="00A1E4"/>
              </a:buClr>
              <a:buNone/>
            </a:pPr>
            <a:r>
              <a:rPr lang="en-US" sz="1600" dirty="0" smtClean="0">
                <a:solidFill>
                  <a:schemeClr val="tx1"/>
                </a:solidFill>
                <a:latin typeface="Candara"/>
                <a:cs typeface="Arial" pitchFamily="34" charset="0"/>
              </a:rPr>
              <a:t>	read name</a:t>
            </a:r>
          </a:p>
          <a:p>
            <a:pPr lvl="2">
              <a:lnSpc>
                <a:spcPts val="2500"/>
              </a:lnSpc>
              <a:buClr>
                <a:srgbClr val="00A1E4"/>
              </a:buClr>
              <a:buNone/>
            </a:pPr>
            <a:r>
              <a:rPr lang="en-US" sz="1600" dirty="0" smtClean="0">
                <a:solidFill>
                  <a:schemeClr val="tx1"/>
                </a:solidFill>
                <a:latin typeface="Candara"/>
                <a:cs typeface="Arial" pitchFamily="34" charset="0"/>
              </a:rPr>
              <a:t>	echo “Enter the grade :\c”</a:t>
            </a:r>
          </a:p>
          <a:p>
            <a:pPr lvl="2">
              <a:lnSpc>
                <a:spcPts val="2500"/>
              </a:lnSpc>
              <a:buClr>
                <a:srgbClr val="00A1E4"/>
              </a:buClr>
              <a:buNone/>
            </a:pPr>
            <a:r>
              <a:rPr lang="en-US" sz="1600" dirty="0" smtClean="0">
                <a:solidFill>
                  <a:schemeClr val="tx1"/>
                </a:solidFill>
                <a:latin typeface="Candara"/>
                <a:cs typeface="Arial" pitchFamily="34" charset="0"/>
              </a:rPr>
              <a:t>	read grade</a:t>
            </a:r>
          </a:p>
          <a:p>
            <a:pPr lvl="2">
              <a:lnSpc>
                <a:spcPts val="2500"/>
              </a:lnSpc>
              <a:buClr>
                <a:srgbClr val="00A1E4"/>
              </a:buClr>
              <a:buNone/>
            </a:pPr>
            <a:r>
              <a:rPr lang="en-US" sz="1600" dirty="0" smtClean="0">
                <a:solidFill>
                  <a:schemeClr val="tx1"/>
                </a:solidFill>
                <a:latin typeface="Candara"/>
                <a:cs typeface="Arial" pitchFamily="34" charset="0"/>
              </a:rPr>
              <a:t>	echo “Enter the basic :\c”</a:t>
            </a:r>
          </a:p>
          <a:p>
            <a:pPr lvl="2">
              <a:lnSpc>
                <a:spcPts val="2500"/>
              </a:lnSpc>
              <a:buClr>
                <a:srgbClr val="00A1E4"/>
              </a:buClr>
              <a:buNone/>
            </a:pPr>
            <a:r>
              <a:rPr lang="en-US" sz="1600" dirty="0" smtClean="0">
                <a:solidFill>
                  <a:schemeClr val="tx1"/>
                </a:solidFill>
                <a:latin typeface="Candara"/>
                <a:cs typeface="Arial" pitchFamily="34" charset="0"/>
              </a:rPr>
              <a:t>	read basic</a:t>
            </a:r>
          </a:p>
          <a:p>
            <a:pPr lvl="2">
              <a:lnSpc>
                <a:spcPts val="2500"/>
              </a:lnSpc>
              <a:buClr>
                <a:srgbClr val="00A1E4"/>
              </a:buClr>
              <a:buNone/>
            </a:pPr>
            <a:r>
              <a:rPr lang="en-US" sz="1600" dirty="0" smtClean="0">
                <a:solidFill>
                  <a:schemeClr val="tx1"/>
                </a:solidFill>
                <a:latin typeface="Candara"/>
                <a:cs typeface="Arial" pitchFamily="34" charset="0"/>
              </a:rPr>
              <a:t>	echo $name: $grade : $basic &gt;&gt;</a:t>
            </a:r>
            <a:r>
              <a:rPr lang="en-US" sz="1600" dirty="0" err="1" smtClean="0">
                <a:solidFill>
                  <a:schemeClr val="tx1"/>
                </a:solidFill>
                <a:latin typeface="Candara"/>
                <a:cs typeface="Arial" pitchFamily="34" charset="0"/>
              </a:rPr>
              <a:t>emp</a:t>
            </a:r>
            <a:endParaRPr lang="en-US" sz="1600" dirty="0" smtClean="0">
              <a:solidFill>
                <a:schemeClr val="tx1"/>
              </a:solidFill>
              <a:latin typeface="Candara"/>
              <a:cs typeface="Arial" pitchFamily="34" charset="0"/>
            </a:endParaRPr>
          </a:p>
          <a:p>
            <a:pPr lvl="2">
              <a:lnSpc>
                <a:spcPts val="2500"/>
              </a:lnSpc>
              <a:buClr>
                <a:srgbClr val="00A1E4"/>
              </a:buClr>
              <a:buNone/>
            </a:pPr>
            <a:r>
              <a:rPr lang="en-US" sz="1600" dirty="0" smtClean="0">
                <a:solidFill>
                  <a:schemeClr val="tx1"/>
                </a:solidFill>
                <a:latin typeface="Candara"/>
                <a:cs typeface="Arial" pitchFamily="34" charset="0"/>
              </a:rPr>
              <a:t>echo “Want to continue (Y/N) :\c”</a:t>
            </a:r>
          </a:p>
          <a:p>
            <a:pPr lvl="2">
              <a:lnSpc>
                <a:spcPts val="2500"/>
              </a:lnSpc>
              <a:buClr>
                <a:srgbClr val="00A1E4"/>
              </a:buClr>
              <a:buNone/>
            </a:pPr>
            <a:r>
              <a:rPr lang="en-US" sz="1600" dirty="0" smtClean="0">
                <a:solidFill>
                  <a:schemeClr val="tx1"/>
                </a:solidFill>
                <a:latin typeface="Candara"/>
                <a:cs typeface="Arial" pitchFamily="34" charset="0"/>
              </a:rPr>
              <a:t>read </a:t>
            </a:r>
            <a:r>
              <a:rPr lang="en-US" sz="1600" dirty="0" err="1" smtClean="0">
                <a:solidFill>
                  <a:schemeClr val="tx1"/>
                </a:solidFill>
                <a:latin typeface="Candara"/>
                <a:cs typeface="Arial" pitchFamily="34" charset="0"/>
              </a:rPr>
              <a:t>ans</a:t>
            </a:r>
            <a:endParaRPr lang="en-US" sz="1600" dirty="0" smtClean="0">
              <a:solidFill>
                <a:schemeClr val="tx1"/>
              </a:solidFill>
              <a:latin typeface="Candara"/>
              <a:cs typeface="Arial" pitchFamily="34" charset="0"/>
            </a:endParaRPr>
          </a:p>
          <a:p>
            <a:pPr lvl="2">
              <a:lnSpc>
                <a:spcPts val="2500"/>
              </a:lnSpc>
              <a:buClr>
                <a:srgbClr val="00A1E4"/>
              </a:buClr>
              <a:buNone/>
            </a:pPr>
            <a:r>
              <a:rPr lang="en-US" sz="1600" dirty="0" smtClean="0">
                <a:solidFill>
                  <a:schemeClr val="tx1"/>
                </a:solidFill>
                <a:latin typeface="Candara"/>
                <a:cs typeface="Arial" pitchFamily="34" charset="0"/>
              </a:rPr>
              <a:t>done</a:t>
            </a:r>
          </a:p>
          <a:p>
            <a:pPr lvl="2">
              <a:lnSpc>
                <a:spcPts val="2500"/>
              </a:lnSpc>
              <a:buClr>
                <a:srgbClr val="00A1E4"/>
              </a:buClr>
              <a:buNone/>
            </a:pPr>
            <a:r>
              <a:rPr lang="en-US" sz="1600" dirty="0" smtClean="0">
                <a:solidFill>
                  <a:schemeClr val="tx1"/>
                </a:solidFill>
                <a:latin typeface="Candara"/>
                <a:cs typeface="Arial" pitchFamily="34" charset="0"/>
              </a:rPr>
              <a:t>#end of script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smtClean="0"/>
              <a:t>8.16: Shell functions</a:t>
            </a:r>
            <a:r>
              <a:rPr lang="en-US" sz="3200" dirty="0" smtClean="0"/>
              <a:t/>
            </a:r>
            <a:br>
              <a:rPr lang="en-US" sz="3200" dirty="0" smtClean="0"/>
            </a:br>
            <a:r>
              <a:rPr lang="en-US" dirty="0" smtClean="0"/>
              <a:t>Functions in Shell Script</a:t>
            </a:r>
          </a:p>
        </p:txBody>
      </p:sp>
      <p:sp>
        <p:nvSpPr>
          <p:cNvPr id="34819" name="Rectangle 3"/>
          <p:cNvSpPr>
            <a:spLocks noGrp="1" noChangeArrowheads="1"/>
          </p:cNvSpPr>
          <p:nvPr>
            <p:ph type="body" idx="4294967295"/>
          </p:nvPr>
        </p:nvSpPr>
        <p:spPr>
          <a:xfrm>
            <a:off x="384629" y="986964"/>
            <a:ext cx="8458200" cy="6197595"/>
          </a:xfrm>
        </p:spPr>
        <p:txBody>
          <a:bodyPr lIns="90488" tIns="44450" rIns="90488" bIns="44450">
            <a:normAutofit/>
          </a:bodyPr>
          <a:lstStyle/>
          <a:p>
            <a:pPr lvl="1">
              <a:lnSpc>
                <a:spcPts val="2500"/>
              </a:lnSpc>
            </a:pPr>
            <a:r>
              <a:rPr lang="en-US" dirty="0" smtClean="0">
                <a:cs typeface="Times New Roman" pitchFamily="18" charset="0"/>
              </a:rPr>
              <a:t>Use shell functions to modularize the script.</a:t>
            </a:r>
          </a:p>
          <a:p>
            <a:pPr lvl="1">
              <a:lnSpc>
                <a:spcPts val="2500"/>
              </a:lnSpc>
            </a:pPr>
            <a:r>
              <a:rPr lang="en-US" dirty="0" smtClean="0">
                <a:cs typeface="Times New Roman" pitchFamily="18" charset="0"/>
              </a:rPr>
              <a:t>These are also called as script module</a:t>
            </a:r>
          </a:p>
          <a:p>
            <a:pPr lvl="1" eaLnBrk="1" hangingPunct="1">
              <a:lnSpc>
                <a:spcPts val="2500"/>
              </a:lnSpc>
            </a:pPr>
            <a:r>
              <a:rPr lang="en-US" dirty="0" smtClean="0">
                <a:cs typeface="Times New Roman" pitchFamily="18" charset="0"/>
              </a:rPr>
              <a:t>Normally defined at the beginning of the script.</a:t>
            </a:r>
          </a:p>
          <a:p>
            <a:pPr lvl="1" eaLnBrk="1" hangingPunct="1">
              <a:lnSpc>
                <a:spcPts val="2500"/>
              </a:lnSpc>
            </a:pPr>
            <a:r>
              <a:rPr lang="en-US" dirty="0" smtClean="0">
                <a:cs typeface="Times New Roman" pitchFamily="18" charset="0"/>
              </a:rPr>
              <a:t>Syntax (Function Definition):</a:t>
            </a:r>
          </a:p>
          <a:p>
            <a:pPr lvl="2" eaLnBrk="1" hangingPunct="1">
              <a:lnSpc>
                <a:spcPts val="2500"/>
              </a:lnSpc>
              <a:buFont typeface="Arial" pitchFamily="34" charset="0"/>
              <a:buNone/>
            </a:pPr>
            <a:r>
              <a:rPr lang="en-US" dirty="0" err="1" smtClean="0">
                <a:cs typeface="Times New Roman" pitchFamily="18" charset="0"/>
              </a:rPr>
              <a:t>functionname</a:t>
            </a:r>
            <a:r>
              <a:rPr lang="en-US" dirty="0" smtClean="0">
                <a:cs typeface="Times New Roman" pitchFamily="18" charset="0"/>
              </a:rPr>
              <a:t>(){</a:t>
            </a:r>
          </a:p>
          <a:p>
            <a:pPr lvl="2" eaLnBrk="1" hangingPunct="1">
              <a:lnSpc>
                <a:spcPts val="2500"/>
              </a:lnSpc>
              <a:buFont typeface="Arial" pitchFamily="34" charset="0"/>
              <a:buNone/>
            </a:pPr>
            <a:r>
              <a:rPr lang="en-US" dirty="0" smtClean="0">
                <a:cs typeface="Times New Roman" pitchFamily="18" charset="0"/>
              </a:rPr>
              <a:t>         commands</a:t>
            </a:r>
          </a:p>
          <a:p>
            <a:pPr lvl="2" eaLnBrk="1" hangingPunct="1">
              <a:lnSpc>
                <a:spcPts val="2500"/>
              </a:lnSpc>
              <a:buFont typeface="Arial" pitchFamily="34" charset="0"/>
              <a:buNone/>
            </a:pPr>
            <a:r>
              <a:rPr lang="en-US" dirty="0" smtClean="0">
                <a:cs typeface="Times New Roman" pitchFamily="18" charset="0"/>
              </a:rPr>
              <a:t>         }</a:t>
            </a:r>
          </a:p>
          <a:p>
            <a:pPr lvl="1" eaLnBrk="1" hangingPunct="1">
              <a:lnSpc>
                <a:spcPts val="2500"/>
              </a:lnSpc>
            </a:pPr>
            <a:r>
              <a:rPr lang="en-US" dirty="0" smtClean="0">
                <a:cs typeface="Times New Roman" pitchFamily="18" charset="0"/>
              </a:rPr>
              <a:t>Example: Function to create a directory and change directories:</a:t>
            </a:r>
          </a:p>
          <a:p>
            <a:pPr lvl="1">
              <a:lnSpc>
                <a:spcPts val="2500"/>
              </a:lnSpc>
            </a:pPr>
            <a:r>
              <a:rPr lang="en-US" dirty="0" smtClean="0">
                <a:cs typeface="Times New Roman" pitchFamily="18" charset="0"/>
              </a:rPr>
              <a:t>Use </a:t>
            </a:r>
            <a:r>
              <a:rPr lang="en-US" dirty="0" err="1" smtClean="0">
                <a:cs typeface="Times New Roman" pitchFamily="18" charset="0"/>
              </a:rPr>
              <a:t>mkcd</a:t>
            </a:r>
            <a:r>
              <a:rPr lang="en-US" dirty="0" smtClean="0">
                <a:cs typeface="Times New Roman" pitchFamily="18" charset="0"/>
              </a:rPr>
              <a:t> </a:t>
            </a:r>
            <a:r>
              <a:rPr lang="en-US" dirty="0" err="1" smtClean="0">
                <a:cs typeface="Times New Roman" pitchFamily="18" charset="0"/>
              </a:rPr>
              <a:t>mydir</a:t>
            </a:r>
            <a:r>
              <a:rPr lang="en-US" dirty="0" smtClean="0">
                <a:cs typeface="Times New Roman" pitchFamily="18" charset="0"/>
              </a:rPr>
              <a:t> to call the function. </a:t>
            </a:r>
            <a:r>
              <a:rPr lang="en-US" dirty="0" err="1" smtClean="0">
                <a:cs typeface="Times New Roman" pitchFamily="18" charset="0"/>
              </a:rPr>
              <a:t>mydir</a:t>
            </a:r>
            <a:r>
              <a:rPr lang="en-US" dirty="0" smtClean="0">
                <a:cs typeface="Times New Roman" pitchFamily="18" charset="0"/>
              </a:rPr>
              <a:t> is used as $1 in the function.</a:t>
            </a:r>
          </a:p>
          <a:p>
            <a:pPr lvl="1" eaLnBrk="1" hangingPunct="1">
              <a:lnSpc>
                <a:spcPts val="2500"/>
              </a:lnSpc>
            </a:pPr>
            <a:endParaRPr lang="en-US" sz="7200" dirty="0" smtClean="0">
              <a:cs typeface="Times New Roman" pitchFamily="18" charset="0"/>
            </a:endParaRPr>
          </a:p>
        </p:txBody>
      </p:sp>
      <p:sp>
        <p:nvSpPr>
          <p:cNvPr id="34820" name="AutoShape 7"/>
          <p:cNvSpPr>
            <a:spLocks noChangeArrowheads="1"/>
          </p:cNvSpPr>
          <p:nvPr/>
        </p:nvSpPr>
        <p:spPr bwMode="auto">
          <a:xfrm>
            <a:off x="1016000" y="4397822"/>
            <a:ext cx="7039430" cy="177075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ts val="2500"/>
              </a:lnSpc>
            </a:pPr>
            <a:r>
              <a:rPr lang="en-US" dirty="0" err="1" smtClean="0">
                <a:latin typeface="Candara"/>
                <a:cs typeface="Arial" pitchFamily="34" charset="0"/>
              </a:rPr>
              <a:t>mkcd</a:t>
            </a:r>
            <a:r>
              <a:rPr lang="en-US" dirty="0" smtClean="0">
                <a:latin typeface="Candara"/>
                <a:cs typeface="Arial" pitchFamily="34" charset="0"/>
              </a:rPr>
              <a:t>()</a:t>
            </a:r>
          </a:p>
          <a:p>
            <a:pPr>
              <a:lnSpc>
                <a:spcPts val="2500"/>
              </a:lnSpc>
            </a:pPr>
            <a:r>
              <a:rPr lang="en-US" dirty="0" smtClean="0">
                <a:latin typeface="Candara"/>
                <a:cs typeface="Arial" pitchFamily="34" charset="0"/>
              </a:rPr>
              <a:t>{</a:t>
            </a:r>
          </a:p>
          <a:p>
            <a:pPr>
              <a:lnSpc>
                <a:spcPts val="2500"/>
              </a:lnSpc>
            </a:pPr>
            <a:r>
              <a:rPr lang="en-US" dirty="0" err="1" smtClean="0">
                <a:latin typeface="Candara"/>
                <a:cs typeface="Arial" pitchFamily="34" charset="0"/>
              </a:rPr>
              <a:t>mkdir</a:t>
            </a:r>
            <a:r>
              <a:rPr lang="en-US" dirty="0" smtClean="0">
                <a:latin typeface="Candara"/>
                <a:cs typeface="Arial" pitchFamily="34" charset="0"/>
              </a:rPr>
              <a:t> $1        --$1 is the argument we pass while calling function</a:t>
            </a:r>
          </a:p>
          <a:p>
            <a:pPr>
              <a:lnSpc>
                <a:spcPts val="2500"/>
              </a:lnSpc>
            </a:pPr>
            <a:r>
              <a:rPr lang="en-US" dirty="0" err="1" smtClean="0">
                <a:latin typeface="Candara"/>
                <a:cs typeface="Arial" pitchFamily="34" charset="0"/>
              </a:rPr>
              <a:t>cd</a:t>
            </a:r>
            <a:r>
              <a:rPr lang="en-US" dirty="0" smtClean="0">
                <a:latin typeface="Candara"/>
                <a:cs typeface="Arial" pitchFamily="34" charset="0"/>
              </a:rPr>
              <a:t> $1</a:t>
            </a:r>
          </a:p>
          <a:p>
            <a:pPr>
              <a:lnSpc>
                <a:spcPts val="2500"/>
              </a:lnSpc>
            </a:pPr>
            <a:r>
              <a:rPr lang="en-US" dirty="0" smtClean="0">
                <a:latin typeface="Candara"/>
                <a:cs typeface="Arial" pitchFamily="34" charset="0"/>
              </a:rPr>
              <a:t>}</a:t>
            </a:r>
          </a:p>
          <a:p>
            <a:endParaRPr lang="en-US" dirty="0">
              <a:latin typeface="Candara"/>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117475"/>
            <a:ext cx="8382000" cy="762000"/>
          </a:xfrm>
        </p:spPr>
        <p:txBody>
          <a:bodyPr lIns="90488" tIns="44450" rIns="90488" bIns="44450"/>
          <a:lstStyle/>
          <a:p>
            <a:r>
              <a:rPr lang="en-US" sz="1200" dirty="0"/>
              <a:t>8</a:t>
            </a:r>
            <a:r>
              <a:rPr lang="en-US" sz="1200" dirty="0" smtClean="0"/>
              <a:t>.16 : Shell functions</a:t>
            </a:r>
            <a:r>
              <a:rPr lang="en-US" sz="3600" dirty="0" smtClean="0"/>
              <a:t/>
            </a:r>
            <a:br>
              <a:rPr lang="en-US" sz="3600" dirty="0" smtClean="0"/>
            </a:br>
            <a:r>
              <a:rPr lang="en-US" dirty="0" smtClean="0"/>
              <a:t>Using return statement</a:t>
            </a:r>
          </a:p>
        </p:txBody>
      </p:sp>
      <p:sp>
        <p:nvSpPr>
          <p:cNvPr id="35843" name="Rectangle 3"/>
          <p:cNvSpPr>
            <a:spLocks noGrp="1" noChangeArrowheads="1"/>
          </p:cNvSpPr>
          <p:nvPr>
            <p:ph type="body" idx="4294967295"/>
          </p:nvPr>
        </p:nvSpPr>
        <p:spPr>
          <a:xfrm>
            <a:off x="384630" y="1248229"/>
            <a:ext cx="8229600" cy="2180771"/>
          </a:xfrm>
        </p:spPr>
        <p:txBody>
          <a:bodyPr lIns="90488" tIns="44450" rIns="90488" bIns="44450">
            <a:normAutofit/>
          </a:bodyPr>
          <a:lstStyle/>
          <a:p>
            <a:pPr eaLnBrk="1" hangingPunct="1">
              <a:lnSpc>
                <a:spcPts val="2500"/>
              </a:lnSpc>
            </a:pPr>
            <a:r>
              <a:rPr lang="en-US" dirty="0" smtClean="0">
                <a:cs typeface="Times New Roman" pitchFamily="18" charset="0"/>
              </a:rPr>
              <a:t>Used to come out of a function from within.</a:t>
            </a:r>
          </a:p>
          <a:p>
            <a:pPr lvl="1" eaLnBrk="1" hangingPunct="1">
              <a:lnSpc>
                <a:spcPts val="2500"/>
              </a:lnSpc>
            </a:pPr>
            <a:r>
              <a:rPr lang="en-US" dirty="0" smtClean="0">
                <a:cs typeface="Times New Roman" pitchFamily="18" charset="0"/>
              </a:rPr>
              <a:t>If called </a:t>
            </a:r>
            <a:r>
              <a:rPr lang="en-US" i="1" dirty="0" smtClean="0">
                <a:cs typeface="Times New Roman" pitchFamily="18" charset="0"/>
              </a:rPr>
              <a:t>without </a:t>
            </a:r>
            <a:r>
              <a:rPr lang="en-US" dirty="0" smtClean="0">
                <a:cs typeface="Times New Roman" pitchFamily="18" charset="0"/>
              </a:rPr>
              <a:t>an argument, function return value is the same as </a:t>
            </a:r>
            <a:r>
              <a:rPr lang="en-US" i="1" dirty="0" smtClean="0">
                <a:cs typeface="Times New Roman" pitchFamily="18" charset="0"/>
              </a:rPr>
              <a:t>exit </a:t>
            </a:r>
            <a:r>
              <a:rPr lang="en-US" dirty="0" smtClean="0">
                <a:cs typeface="Times New Roman" pitchFamily="18" charset="0"/>
              </a:rPr>
              <a:t>status of the last command executed within the function</a:t>
            </a:r>
          </a:p>
          <a:p>
            <a:pPr lvl="1" eaLnBrk="1" hangingPunct="1">
              <a:lnSpc>
                <a:spcPts val="2500"/>
              </a:lnSpc>
            </a:pPr>
            <a:r>
              <a:rPr lang="en-US" dirty="0" smtClean="0">
                <a:cs typeface="Times New Roman" pitchFamily="18" charset="0"/>
              </a:rPr>
              <a:t>If called </a:t>
            </a:r>
            <a:r>
              <a:rPr lang="en-US" i="1" dirty="0" smtClean="0">
                <a:cs typeface="Times New Roman" pitchFamily="18" charset="0"/>
              </a:rPr>
              <a:t>with </a:t>
            </a:r>
            <a:r>
              <a:rPr lang="en-US" dirty="0" smtClean="0">
                <a:cs typeface="Times New Roman" pitchFamily="18" charset="0"/>
              </a:rPr>
              <a:t>an argument it returns the argument specified.</a:t>
            </a:r>
          </a:p>
          <a:p>
            <a:pPr lvl="1" eaLnBrk="1" hangingPunct="1">
              <a:lnSpc>
                <a:spcPts val="2500"/>
              </a:lnSpc>
            </a:pPr>
            <a:r>
              <a:rPr lang="en-US" dirty="0" smtClean="0">
                <a:cs typeface="Times New Roman" pitchFamily="18" charset="0"/>
              </a:rPr>
              <a:t>Example</a:t>
            </a:r>
            <a:r>
              <a:rPr lang="en-US" dirty="0" smtClean="0">
                <a:cs typeface="Times New Roman" pitchFamily="18" charset="0"/>
              </a:rPr>
              <a:t>:</a:t>
            </a:r>
            <a:endParaRPr lang="en-US" dirty="0" smtClean="0">
              <a:cs typeface="Times New Roman" pitchFamily="18" charset="0"/>
            </a:endParaRPr>
          </a:p>
        </p:txBody>
      </p:sp>
      <p:sp>
        <p:nvSpPr>
          <p:cNvPr id="35844" name="AutoShape 7"/>
          <p:cNvSpPr>
            <a:spLocks noChangeArrowheads="1"/>
          </p:cNvSpPr>
          <p:nvPr/>
        </p:nvSpPr>
        <p:spPr bwMode="auto">
          <a:xfrm>
            <a:off x="2137216" y="2982682"/>
            <a:ext cx="3566886" cy="34761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ts val="2500"/>
              </a:lnSpc>
            </a:pPr>
            <a:r>
              <a:rPr lang="en-US" dirty="0" err="1" smtClean="0">
                <a:latin typeface="Candara"/>
                <a:cs typeface="Arial" pitchFamily="34" charset="0"/>
              </a:rPr>
              <a:t>functret</a:t>
            </a:r>
            <a:r>
              <a:rPr lang="en-US" dirty="0" smtClean="0">
                <a:latin typeface="Candara"/>
                <a:cs typeface="Arial" pitchFamily="34" charset="0"/>
              </a:rPr>
              <a:t>()</a:t>
            </a:r>
          </a:p>
          <a:p>
            <a:pPr lvl="1">
              <a:lnSpc>
                <a:spcPts val="2500"/>
              </a:lnSpc>
            </a:pPr>
            <a:r>
              <a:rPr lang="en-US" dirty="0" smtClean="0">
                <a:latin typeface="Candara"/>
                <a:cs typeface="Arial" pitchFamily="34" charset="0"/>
              </a:rPr>
              <a:t>{</a:t>
            </a:r>
          </a:p>
          <a:p>
            <a:pPr lvl="1">
              <a:lnSpc>
                <a:spcPts val="2500"/>
              </a:lnSpc>
            </a:pPr>
            <a:r>
              <a:rPr lang="en-US" dirty="0" smtClean="0">
                <a:latin typeface="Candara"/>
                <a:cs typeface="Arial" pitchFamily="34" charset="0"/>
              </a:rPr>
              <a:t>command1</a:t>
            </a:r>
          </a:p>
          <a:p>
            <a:pPr lvl="1">
              <a:lnSpc>
                <a:spcPts val="2500"/>
              </a:lnSpc>
            </a:pPr>
            <a:r>
              <a:rPr lang="en-US" dirty="0" smtClean="0">
                <a:latin typeface="Candara"/>
                <a:cs typeface="Arial" pitchFamily="34" charset="0"/>
              </a:rPr>
              <a:t>if …….</a:t>
            </a:r>
          </a:p>
          <a:p>
            <a:pPr lvl="1">
              <a:lnSpc>
                <a:spcPts val="2500"/>
              </a:lnSpc>
            </a:pPr>
            <a:r>
              <a:rPr lang="en-US" dirty="0" smtClean="0">
                <a:latin typeface="Candara"/>
                <a:cs typeface="Arial" pitchFamily="34" charset="0"/>
              </a:rPr>
              <a:t>then</a:t>
            </a:r>
          </a:p>
          <a:p>
            <a:pPr lvl="1">
              <a:lnSpc>
                <a:spcPts val="2500"/>
              </a:lnSpc>
            </a:pPr>
            <a:r>
              <a:rPr lang="en-US" dirty="0" smtClean="0">
                <a:latin typeface="Candara"/>
                <a:cs typeface="Arial" pitchFamily="34" charset="0"/>
              </a:rPr>
              <a:t>       return 1</a:t>
            </a:r>
          </a:p>
          <a:p>
            <a:pPr lvl="1">
              <a:lnSpc>
                <a:spcPts val="2500"/>
              </a:lnSpc>
            </a:pPr>
            <a:r>
              <a:rPr lang="en-US" dirty="0" smtClean="0">
                <a:latin typeface="Candara"/>
                <a:cs typeface="Arial" pitchFamily="34" charset="0"/>
              </a:rPr>
              <a:t>else </a:t>
            </a:r>
          </a:p>
          <a:p>
            <a:pPr lvl="1">
              <a:lnSpc>
                <a:spcPts val="2500"/>
              </a:lnSpc>
            </a:pPr>
            <a:r>
              <a:rPr lang="en-US" dirty="0" smtClean="0">
                <a:latin typeface="Candara"/>
                <a:cs typeface="Arial" pitchFamily="34" charset="0"/>
              </a:rPr>
              <a:t>       return 0</a:t>
            </a:r>
          </a:p>
          <a:p>
            <a:pPr lvl="1">
              <a:lnSpc>
                <a:spcPts val="2500"/>
              </a:lnSpc>
            </a:pPr>
            <a:r>
              <a:rPr lang="en-US" dirty="0" err="1" smtClean="0">
                <a:latin typeface="Candara"/>
                <a:cs typeface="Arial" pitchFamily="34" charset="0"/>
              </a:rPr>
              <a:t>fi</a:t>
            </a:r>
            <a:endParaRPr lang="en-US" dirty="0" smtClean="0">
              <a:latin typeface="Candara"/>
              <a:cs typeface="Arial" pitchFamily="34" charset="0"/>
            </a:endParaRPr>
          </a:p>
          <a:p>
            <a:pPr lvl="1">
              <a:lnSpc>
                <a:spcPts val="2500"/>
              </a:lnSpc>
            </a:pPr>
            <a:r>
              <a:rPr lang="en-US" dirty="0" smtClean="0">
                <a:latin typeface="Candara"/>
                <a:cs typeface="Arial" pitchFamily="34" charset="0"/>
              </a:rPr>
              <a:t>Command2</a:t>
            </a:r>
          </a:p>
          <a:p>
            <a:pPr lvl="1">
              <a:lnSpc>
                <a:spcPts val="2500"/>
              </a:lnSpc>
            </a:pPr>
            <a:r>
              <a:rPr lang="en-US" dirty="0" smtClean="0">
                <a:latin typeface="Candara"/>
                <a:cs typeface="Arial" pitchFamily="34" charset="0"/>
              </a:rPr>
              <a:t>} </a:t>
            </a:r>
            <a:endParaRPr lang="en-US" dirty="0">
              <a:latin typeface="Candara"/>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smtClean="0"/>
              <a:t>8.16 : Shell functions</a:t>
            </a:r>
            <a:br>
              <a:rPr lang="en-US" sz="1200" dirty="0" smtClean="0"/>
            </a:br>
            <a:r>
              <a:rPr lang="en-US" dirty="0" smtClean="0"/>
              <a:t>Using return statement</a:t>
            </a:r>
          </a:p>
        </p:txBody>
      </p:sp>
      <p:sp>
        <p:nvSpPr>
          <p:cNvPr id="36868" name="AutoShape 7"/>
          <p:cNvSpPr>
            <a:spLocks noChangeArrowheads="1"/>
          </p:cNvSpPr>
          <p:nvPr/>
        </p:nvSpPr>
        <p:spPr bwMode="auto">
          <a:xfrm>
            <a:off x="1143000" y="1066800"/>
            <a:ext cx="6629400" cy="525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57200" indent="-457200">
              <a:buClr>
                <a:srgbClr val="00A1E4"/>
              </a:buClr>
            </a:pPr>
            <a:r>
              <a:rPr lang="en-US" dirty="0" smtClean="0">
                <a:latin typeface="Candara"/>
                <a:cs typeface="Arial" pitchFamily="34" charset="0"/>
              </a:rPr>
              <a:t>		 </a:t>
            </a:r>
            <a:r>
              <a:rPr lang="en-US" dirty="0" err="1" smtClean="0">
                <a:latin typeface="Candara"/>
                <a:cs typeface="Arial" pitchFamily="34" charset="0"/>
              </a:rPr>
              <a:t>Myfunction</a:t>
            </a:r>
            <a:r>
              <a:rPr lang="en-US" dirty="0" smtClean="0">
                <a:latin typeface="Candara"/>
                <a:cs typeface="Arial" pitchFamily="34" charset="0"/>
              </a:rPr>
              <a:t>(){</a:t>
            </a:r>
          </a:p>
          <a:p>
            <a:pPr lvl="2">
              <a:buClr>
                <a:srgbClr val="00A1E4"/>
              </a:buClr>
              <a:buNone/>
            </a:pPr>
            <a:r>
              <a:rPr lang="en-US" dirty="0" smtClean="0">
                <a:latin typeface="Candara"/>
                <a:cs typeface="Arial" pitchFamily="34" charset="0"/>
              </a:rPr>
              <a:t>echo “$*”</a:t>
            </a:r>
          </a:p>
          <a:p>
            <a:pPr lvl="2">
              <a:buClr>
                <a:srgbClr val="00A1E4"/>
              </a:buClr>
              <a:buNone/>
            </a:pPr>
            <a:r>
              <a:rPr lang="en-US" dirty="0" smtClean="0">
                <a:latin typeface="Candara"/>
                <a:cs typeface="Arial" pitchFamily="34" charset="0"/>
              </a:rPr>
              <a:t>echo “The number should be between 1 and 20”</a:t>
            </a:r>
          </a:p>
          <a:p>
            <a:pPr lvl="2">
              <a:buClr>
                <a:srgbClr val="00A1E4"/>
              </a:buClr>
              <a:buNone/>
            </a:pPr>
            <a:r>
              <a:rPr lang="en-US" dirty="0" smtClean="0">
                <a:latin typeface="Candara"/>
                <a:cs typeface="Arial" pitchFamily="34" charset="0"/>
              </a:rPr>
              <a:t>read num</a:t>
            </a:r>
          </a:p>
          <a:p>
            <a:pPr lvl="2">
              <a:buClr>
                <a:srgbClr val="00A1E4"/>
              </a:buClr>
              <a:buNone/>
            </a:pPr>
            <a:r>
              <a:rPr lang="en-US" dirty="0" smtClean="0">
                <a:latin typeface="Candara"/>
                <a:cs typeface="Arial" pitchFamily="34" charset="0"/>
              </a:rPr>
              <a:t>if [ $num –le 1] –a [$num –</a:t>
            </a:r>
            <a:r>
              <a:rPr lang="en-US" dirty="0" err="1" smtClean="0">
                <a:latin typeface="Candara"/>
                <a:cs typeface="Arial" pitchFamily="34" charset="0"/>
              </a:rPr>
              <a:t>ge</a:t>
            </a:r>
            <a:r>
              <a:rPr lang="en-US" dirty="0" smtClean="0">
                <a:latin typeface="Candara"/>
                <a:cs typeface="Arial" pitchFamily="34" charset="0"/>
              </a:rPr>
              <a:t> 20]</a:t>
            </a:r>
          </a:p>
          <a:p>
            <a:pPr lvl="2">
              <a:buClr>
                <a:srgbClr val="00A1E4"/>
              </a:buClr>
              <a:buNone/>
            </a:pPr>
            <a:r>
              <a:rPr lang="en-US" dirty="0" smtClean="0">
                <a:latin typeface="Candara"/>
                <a:cs typeface="Arial" pitchFamily="34" charset="0"/>
              </a:rPr>
              <a:t>        return 1;</a:t>
            </a:r>
          </a:p>
          <a:p>
            <a:pPr lvl="2">
              <a:buClr>
                <a:srgbClr val="00A1E4"/>
              </a:buClr>
              <a:buNone/>
            </a:pPr>
            <a:r>
              <a:rPr lang="en-US" dirty="0" smtClean="0">
                <a:latin typeface="Candara"/>
                <a:cs typeface="Arial" pitchFamily="34" charset="0"/>
              </a:rPr>
              <a:t>else </a:t>
            </a:r>
          </a:p>
          <a:p>
            <a:pPr lvl="2">
              <a:buClr>
                <a:srgbClr val="00A1E4"/>
              </a:buClr>
              <a:buNone/>
            </a:pPr>
            <a:r>
              <a:rPr lang="en-US" dirty="0" smtClean="0">
                <a:latin typeface="Candara"/>
                <a:cs typeface="Arial" pitchFamily="34" charset="0"/>
              </a:rPr>
              <a:t>        return 0;</a:t>
            </a:r>
          </a:p>
          <a:p>
            <a:pPr lvl="2">
              <a:buClr>
                <a:srgbClr val="00A1E4"/>
              </a:buClr>
              <a:buNone/>
            </a:pPr>
            <a:r>
              <a:rPr lang="en-US" dirty="0" err="1" smtClean="0">
                <a:latin typeface="Candara"/>
                <a:cs typeface="Arial" pitchFamily="34" charset="0"/>
              </a:rPr>
              <a:t>fi</a:t>
            </a:r>
            <a:endParaRPr lang="en-US" dirty="0" smtClean="0">
              <a:latin typeface="Candara"/>
              <a:cs typeface="Arial" pitchFamily="34" charset="0"/>
            </a:endParaRPr>
          </a:p>
          <a:p>
            <a:pPr lvl="2">
              <a:buClr>
                <a:srgbClr val="00A1E4"/>
              </a:buClr>
              <a:buNone/>
            </a:pPr>
            <a:r>
              <a:rPr lang="en-US" dirty="0" smtClean="0">
                <a:latin typeface="Candara"/>
                <a:cs typeface="Arial" pitchFamily="34" charset="0"/>
              </a:rPr>
              <a:t>echo “You will never reach to this line”}</a:t>
            </a:r>
          </a:p>
          <a:p>
            <a:pPr lvl="2">
              <a:buClr>
                <a:srgbClr val="00A1E4"/>
              </a:buClr>
              <a:buNone/>
            </a:pPr>
            <a:endParaRPr lang="en-US" dirty="0" smtClean="0">
              <a:latin typeface="Candara"/>
              <a:cs typeface="Arial" pitchFamily="34" charset="0"/>
            </a:endParaRPr>
          </a:p>
          <a:p>
            <a:pPr lvl="2">
              <a:buClr>
                <a:srgbClr val="00A1E4"/>
              </a:buClr>
              <a:buNone/>
            </a:pPr>
            <a:r>
              <a:rPr lang="en-US" dirty="0" smtClean="0">
                <a:latin typeface="Candara"/>
                <a:cs typeface="Arial" pitchFamily="34" charset="0"/>
              </a:rPr>
              <a:t>echo “Calling the function </a:t>
            </a:r>
            <a:r>
              <a:rPr lang="en-US" dirty="0" err="1" smtClean="0">
                <a:latin typeface="Candara"/>
                <a:cs typeface="Arial" pitchFamily="34" charset="0"/>
              </a:rPr>
              <a:t>Myfunction</a:t>
            </a:r>
            <a:r>
              <a:rPr lang="en-US" dirty="0" smtClean="0">
                <a:latin typeface="Candara"/>
                <a:cs typeface="Arial" pitchFamily="34" charset="0"/>
              </a:rPr>
              <a:t>”</a:t>
            </a:r>
          </a:p>
          <a:p>
            <a:pPr lvl="2">
              <a:buClr>
                <a:srgbClr val="00A1E4"/>
              </a:buClr>
              <a:buNone/>
            </a:pPr>
            <a:r>
              <a:rPr lang="en-US" dirty="0" smtClean="0">
                <a:latin typeface="Candara"/>
                <a:cs typeface="Arial" pitchFamily="34" charset="0"/>
              </a:rPr>
              <a:t>if   </a:t>
            </a:r>
            <a:r>
              <a:rPr lang="en-US" dirty="0" err="1" smtClean="0">
                <a:latin typeface="Candara"/>
                <a:cs typeface="Arial" pitchFamily="34" charset="0"/>
              </a:rPr>
              <a:t>Myfunction</a:t>
            </a:r>
            <a:r>
              <a:rPr lang="en-US" dirty="0" smtClean="0">
                <a:latin typeface="Candara"/>
                <a:cs typeface="Arial" pitchFamily="34" charset="0"/>
              </a:rPr>
              <a:t> “Enter the number”</a:t>
            </a:r>
          </a:p>
          <a:p>
            <a:pPr lvl="2">
              <a:buClr>
                <a:srgbClr val="00A1E4"/>
              </a:buClr>
              <a:buNone/>
            </a:pPr>
            <a:r>
              <a:rPr lang="en-US" dirty="0" smtClean="0">
                <a:latin typeface="Candara"/>
                <a:cs typeface="Arial" pitchFamily="34" charset="0"/>
              </a:rPr>
              <a:t>then</a:t>
            </a:r>
          </a:p>
          <a:p>
            <a:pPr lvl="2">
              <a:buClr>
                <a:srgbClr val="00A1E4"/>
              </a:buClr>
              <a:buNone/>
            </a:pPr>
            <a:r>
              <a:rPr lang="en-US" dirty="0" smtClean="0">
                <a:latin typeface="Candara"/>
                <a:cs typeface="Arial" pitchFamily="34" charset="0"/>
              </a:rPr>
              <a:t>     echo “The number is within range”</a:t>
            </a:r>
          </a:p>
          <a:p>
            <a:pPr lvl="2">
              <a:buClr>
                <a:srgbClr val="00A1E4"/>
              </a:buClr>
              <a:buNone/>
            </a:pPr>
            <a:r>
              <a:rPr lang="en-US" dirty="0" smtClean="0">
                <a:latin typeface="Candara"/>
                <a:cs typeface="Arial" pitchFamily="34" charset="0"/>
              </a:rPr>
              <a:t>else </a:t>
            </a:r>
          </a:p>
          <a:p>
            <a:pPr lvl="2">
              <a:buClr>
                <a:srgbClr val="00A1E4"/>
              </a:buClr>
              <a:buNone/>
            </a:pPr>
            <a:r>
              <a:rPr lang="en-US" dirty="0" smtClean="0">
                <a:latin typeface="Candara"/>
                <a:cs typeface="Arial" pitchFamily="34" charset="0"/>
              </a:rPr>
              <a:t>    echo the number is out of range”</a:t>
            </a:r>
            <a:endParaRPr lang="en-US" dirty="0">
              <a:latin typeface="Candara"/>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a:t>8</a:t>
            </a:r>
            <a:r>
              <a:rPr lang="en-US" sz="1200" dirty="0" smtClean="0"/>
              <a:t>.16 : Arrays</a:t>
            </a:r>
            <a:br>
              <a:rPr lang="en-US" sz="1200" dirty="0" smtClean="0"/>
            </a:br>
            <a:r>
              <a:rPr lang="en-US" dirty="0" smtClean="0"/>
              <a:t>Using arrays</a:t>
            </a:r>
          </a:p>
        </p:txBody>
      </p:sp>
      <p:sp>
        <p:nvSpPr>
          <p:cNvPr id="37891" name="Rectangle 3"/>
          <p:cNvSpPr>
            <a:spLocks noGrp="1" noChangeArrowheads="1"/>
          </p:cNvSpPr>
          <p:nvPr>
            <p:ph type="body" idx="4294967295"/>
          </p:nvPr>
        </p:nvSpPr>
        <p:spPr>
          <a:xfrm>
            <a:off x="457200" y="1277248"/>
            <a:ext cx="8229600" cy="3933375"/>
          </a:xfrm>
        </p:spPr>
        <p:txBody>
          <a:bodyPr lIns="90488" tIns="44450" rIns="90488" bIns="44450">
            <a:normAutofit/>
          </a:bodyPr>
          <a:lstStyle/>
          <a:p>
            <a:pPr eaLnBrk="1" hangingPunct="1">
              <a:lnSpc>
                <a:spcPts val="2500"/>
              </a:lnSpc>
            </a:pPr>
            <a:r>
              <a:rPr lang="en-US" dirty="0" smtClean="0"/>
              <a:t>Contains a collection of values accessible by individuals or groups</a:t>
            </a:r>
          </a:p>
          <a:p>
            <a:pPr lvl="1" eaLnBrk="1" hangingPunct="1">
              <a:lnSpc>
                <a:spcPts val="2500"/>
              </a:lnSpc>
            </a:pPr>
            <a:r>
              <a:rPr lang="en-US" dirty="0" smtClean="0"/>
              <a:t>Subscript of array element indicates their position in the array.  </a:t>
            </a:r>
          </a:p>
          <a:p>
            <a:pPr lvl="2" eaLnBrk="1" hangingPunct="1">
              <a:lnSpc>
                <a:spcPts val="2500"/>
              </a:lnSpc>
            </a:pPr>
            <a:r>
              <a:rPr lang="en-US" dirty="0" err="1" smtClean="0"/>
              <a:t>arrayname</a:t>
            </a:r>
            <a:r>
              <a:rPr lang="en-US" dirty="0" smtClean="0"/>
              <a:t>[subscript</a:t>
            </a:r>
            <a:r>
              <a:rPr lang="en-US" dirty="0" smtClean="0"/>
              <a:t>]</a:t>
            </a:r>
            <a:endParaRPr lang="en-US" dirty="0" smtClean="0">
              <a:cs typeface="Times New Roman" pitchFamily="18" charset="0"/>
            </a:endParaRPr>
          </a:p>
          <a:p>
            <a:pPr eaLnBrk="1" hangingPunct="1">
              <a:lnSpc>
                <a:spcPts val="2500"/>
              </a:lnSpc>
            </a:pPr>
            <a:r>
              <a:rPr lang="en-US" dirty="0" smtClean="0">
                <a:cs typeface="Times New Roman" pitchFamily="18" charset="0"/>
              </a:rPr>
              <a:t>First element is stored at subscript 0.</a:t>
            </a:r>
          </a:p>
          <a:p>
            <a:pPr lvl="1" eaLnBrk="1" hangingPunct="1">
              <a:lnSpc>
                <a:spcPts val="2500"/>
              </a:lnSpc>
            </a:pPr>
            <a:r>
              <a:rPr lang="en-US" dirty="0" smtClean="0">
                <a:cs typeface="Times New Roman" pitchFamily="18" charset="0"/>
              </a:rPr>
              <a:t>Assign a value in </a:t>
            </a:r>
            <a:r>
              <a:rPr lang="en-US" i="1" dirty="0" smtClean="0">
                <a:cs typeface="Times New Roman" pitchFamily="18" charset="0"/>
              </a:rPr>
              <a:t>flowers </a:t>
            </a:r>
            <a:r>
              <a:rPr lang="en-US" dirty="0" smtClean="0">
                <a:cs typeface="Times New Roman" pitchFamily="18" charset="0"/>
              </a:rPr>
              <a:t>array at the first position.</a:t>
            </a:r>
          </a:p>
          <a:p>
            <a:pPr lvl="2" eaLnBrk="1" hangingPunct="1">
              <a:lnSpc>
                <a:spcPts val="2500"/>
              </a:lnSpc>
            </a:pPr>
            <a:r>
              <a:rPr lang="en-US" dirty="0" smtClean="0">
                <a:cs typeface="Times New Roman" pitchFamily="18" charset="0"/>
              </a:rPr>
              <a:t>Flowers[0]=</a:t>
            </a:r>
            <a:r>
              <a:rPr lang="en-US" dirty="0" smtClean="0">
                <a:cs typeface="Times New Roman" pitchFamily="18" charset="0"/>
              </a:rPr>
              <a:t>Rose</a:t>
            </a:r>
            <a:endParaRPr lang="en-US" dirty="0" smtClean="0">
              <a:cs typeface="Times New Roman" pitchFamily="18" charset="0"/>
            </a:endParaRPr>
          </a:p>
          <a:p>
            <a:pPr eaLnBrk="1" hangingPunct="1">
              <a:lnSpc>
                <a:spcPts val="2500"/>
              </a:lnSpc>
            </a:pPr>
            <a:r>
              <a:rPr lang="en-US" dirty="0" smtClean="0"/>
              <a:t>Assign values in an array with a single command:</a:t>
            </a:r>
          </a:p>
          <a:p>
            <a:pPr lvl="1" eaLnBrk="1" hangingPunct="1">
              <a:lnSpc>
                <a:spcPts val="2500"/>
              </a:lnSpc>
            </a:pPr>
            <a:r>
              <a:rPr lang="en-US" dirty="0" smtClean="0"/>
              <a:t>$ set -A Flowers Rose </a:t>
            </a:r>
            <a:r>
              <a:rPr lang="en-US" dirty="0" smtClean="0"/>
              <a:t>Lotus</a:t>
            </a:r>
            <a:endParaRPr lang="en-US" dirty="0" smtClean="0"/>
          </a:p>
          <a:p>
            <a:pPr eaLnBrk="1" hangingPunct="1">
              <a:lnSpc>
                <a:spcPts val="2500"/>
              </a:lnSpc>
            </a:pPr>
            <a:r>
              <a:rPr lang="en-US" dirty="0" smtClean="0"/>
              <a:t>Access individual array elements</a:t>
            </a:r>
          </a:p>
          <a:p>
            <a:pPr lvl="1" eaLnBrk="1" hangingPunct="1">
              <a:lnSpc>
                <a:spcPts val="2500"/>
              </a:lnSpc>
            </a:pPr>
            <a:r>
              <a:rPr lang="en-US" dirty="0" smtClean="0"/>
              <a:t>${</a:t>
            </a:r>
            <a:r>
              <a:rPr lang="en-US" dirty="0" err="1" smtClean="0"/>
              <a:t>arrayname</a:t>
            </a:r>
            <a:r>
              <a:rPr lang="en-US" dirty="0" smtClean="0"/>
              <a:t>[subscript]}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57200" y="117475"/>
            <a:ext cx="8382000" cy="712788"/>
          </a:xfrm>
        </p:spPr>
        <p:txBody>
          <a:bodyPr lIns="90488" tIns="44450" rIns="90488" bIns="44450"/>
          <a:lstStyle/>
          <a:p>
            <a:r>
              <a:rPr lang="en-US" sz="1200" dirty="0"/>
              <a:t>8</a:t>
            </a:r>
            <a:r>
              <a:rPr lang="en-US" sz="1200" dirty="0" smtClean="0"/>
              <a:t>.16 : Arrays</a:t>
            </a:r>
            <a:br>
              <a:rPr lang="en-US" sz="1200" dirty="0" smtClean="0"/>
            </a:br>
            <a:r>
              <a:rPr lang="en-US" dirty="0" smtClean="0"/>
              <a:t>Using arrays</a:t>
            </a:r>
          </a:p>
        </p:txBody>
      </p:sp>
      <p:sp>
        <p:nvSpPr>
          <p:cNvPr id="38915" name="Rectangle 3"/>
          <p:cNvSpPr>
            <a:spLocks noGrp="1" noChangeArrowheads="1"/>
          </p:cNvSpPr>
          <p:nvPr>
            <p:ph type="body" idx="4294967295"/>
          </p:nvPr>
        </p:nvSpPr>
        <p:spPr>
          <a:xfrm>
            <a:off x="457200" y="1231900"/>
            <a:ext cx="8229600" cy="5029200"/>
          </a:xfrm>
        </p:spPr>
        <p:txBody>
          <a:bodyPr lIns="90488" tIns="44450" rIns="90488" bIns="44450"/>
          <a:lstStyle/>
          <a:p>
            <a:pPr>
              <a:lnSpc>
                <a:spcPts val="2500"/>
              </a:lnSpc>
            </a:pPr>
            <a:r>
              <a:rPr lang="en-US" dirty="0" smtClean="0"/>
              <a:t>To print values from array we can use while loop</a:t>
            </a:r>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eaLnBrk="1" hangingPunct="1">
              <a:lnSpc>
                <a:spcPts val="2500"/>
              </a:lnSpc>
              <a:buFont typeface="Arial" pitchFamily="34" charset="0"/>
              <a:buNone/>
            </a:pPr>
            <a:endParaRPr lang="en-US" dirty="0" smtClean="0"/>
          </a:p>
          <a:p>
            <a:pPr marL="342900" lvl="2" indent="-342900">
              <a:lnSpc>
                <a:spcPts val="2500"/>
              </a:lnSpc>
              <a:buFont typeface="Wingdings" pitchFamily="2" charset="2"/>
              <a:buChar char="Ø"/>
            </a:pPr>
            <a:r>
              <a:rPr lang="en-US" sz="2000" b="1" dirty="0" smtClean="0"/>
              <a:t>	Access all elements:</a:t>
            </a:r>
          </a:p>
          <a:p>
            <a:pPr lvl="2">
              <a:lnSpc>
                <a:spcPts val="2500"/>
              </a:lnSpc>
              <a:buNone/>
            </a:pPr>
            <a:endParaRPr lang="en-US" sz="1800" dirty="0" smtClean="0">
              <a:cs typeface="Times New Roman" pitchFamily="18" charset="0"/>
            </a:endParaRPr>
          </a:p>
        </p:txBody>
      </p:sp>
      <p:sp>
        <p:nvSpPr>
          <p:cNvPr id="38916" name="AutoShape 6"/>
          <p:cNvSpPr>
            <a:spLocks noChangeArrowheads="1"/>
          </p:cNvSpPr>
          <p:nvPr/>
        </p:nvSpPr>
        <p:spPr bwMode="auto">
          <a:xfrm>
            <a:off x="1364343" y="1654630"/>
            <a:ext cx="4325257" cy="28593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ts val="2500"/>
              </a:lnSpc>
              <a:buNone/>
            </a:pPr>
            <a:r>
              <a:rPr lang="en-US" dirty="0" smtClean="0">
                <a:solidFill>
                  <a:schemeClr val="tx1"/>
                </a:solidFill>
                <a:latin typeface="Candara"/>
                <a:cs typeface="Arial" pitchFamily="34" charset="0"/>
              </a:rPr>
              <a:t>flowers[0]=Rose</a:t>
            </a:r>
          </a:p>
          <a:p>
            <a:pPr lvl="2">
              <a:lnSpc>
                <a:spcPts val="2500"/>
              </a:lnSpc>
              <a:buNone/>
            </a:pPr>
            <a:r>
              <a:rPr lang="en-US" dirty="0" smtClean="0">
                <a:solidFill>
                  <a:schemeClr val="tx1"/>
                </a:solidFill>
                <a:latin typeface="Candara"/>
                <a:cs typeface="Arial" pitchFamily="34" charset="0"/>
              </a:rPr>
              <a:t> flowers[1]=Lotus</a:t>
            </a:r>
          </a:p>
          <a:p>
            <a:pPr lvl="2">
              <a:lnSpc>
                <a:spcPts val="2500"/>
              </a:lnSpc>
              <a:buNone/>
            </a:pPr>
            <a:r>
              <a:rPr lang="en-US" dirty="0" smtClean="0">
                <a:solidFill>
                  <a:schemeClr val="tx1"/>
                </a:solidFill>
                <a:latin typeface="Candara"/>
                <a:cs typeface="Arial" pitchFamily="34" charset="0"/>
              </a:rPr>
              <a:t>flowers[2]=</a:t>
            </a:r>
            <a:r>
              <a:rPr lang="en-US" dirty="0" err="1" smtClean="0">
                <a:solidFill>
                  <a:schemeClr val="tx1"/>
                </a:solidFill>
                <a:latin typeface="Candara"/>
                <a:cs typeface="Arial" pitchFamily="34" charset="0"/>
              </a:rPr>
              <a:t>Mogra</a:t>
            </a:r>
            <a:endParaRPr lang="en-US" dirty="0" smtClean="0">
              <a:solidFill>
                <a:schemeClr val="tx1"/>
              </a:solidFill>
              <a:latin typeface="Candara"/>
              <a:cs typeface="Arial" pitchFamily="34" charset="0"/>
            </a:endParaRPr>
          </a:p>
          <a:p>
            <a:pPr lvl="2">
              <a:lnSpc>
                <a:spcPts val="2500"/>
              </a:lnSpc>
              <a:buNone/>
            </a:pPr>
            <a:r>
              <a:rPr lang="en-US" dirty="0" err="1" smtClean="0">
                <a:solidFill>
                  <a:schemeClr val="tx1"/>
                </a:solidFill>
                <a:latin typeface="Candara"/>
                <a:cs typeface="Arial" pitchFamily="34" charset="0"/>
              </a:rPr>
              <a:t>i</a:t>
            </a:r>
            <a:r>
              <a:rPr lang="en-US" dirty="0" smtClean="0">
                <a:solidFill>
                  <a:schemeClr val="tx1"/>
                </a:solidFill>
                <a:latin typeface="Candara"/>
                <a:cs typeface="Arial" pitchFamily="34" charset="0"/>
              </a:rPr>
              <a:t>=0</a:t>
            </a:r>
          </a:p>
          <a:p>
            <a:pPr lvl="2">
              <a:lnSpc>
                <a:spcPts val="2500"/>
              </a:lnSpc>
              <a:buNone/>
            </a:pPr>
            <a:r>
              <a:rPr lang="en-US" dirty="0" smtClean="0">
                <a:solidFill>
                  <a:schemeClr val="tx1"/>
                </a:solidFill>
                <a:latin typeface="Candara"/>
                <a:cs typeface="Arial" pitchFamily="34" charset="0"/>
              </a:rPr>
              <a:t>while [ $</a:t>
            </a:r>
            <a:r>
              <a:rPr lang="en-US" dirty="0" err="1" smtClean="0">
                <a:solidFill>
                  <a:schemeClr val="tx1"/>
                </a:solidFill>
                <a:latin typeface="Candara"/>
                <a:cs typeface="Arial" pitchFamily="34" charset="0"/>
              </a:rPr>
              <a:t>i</a:t>
            </a:r>
            <a:r>
              <a:rPr lang="en-US" dirty="0" smtClean="0">
                <a:solidFill>
                  <a:schemeClr val="tx1"/>
                </a:solidFill>
                <a:latin typeface="Candara"/>
                <a:cs typeface="Arial" pitchFamily="34" charset="0"/>
              </a:rPr>
              <a:t> -</a:t>
            </a:r>
            <a:r>
              <a:rPr lang="en-US" dirty="0" err="1" smtClean="0">
                <a:solidFill>
                  <a:schemeClr val="tx1"/>
                </a:solidFill>
                <a:latin typeface="Candara"/>
                <a:cs typeface="Arial" pitchFamily="34" charset="0"/>
              </a:rPr>
              <a:t>lt</a:t>
            </a:r>
            <a:r>
              <a:rPr lang="en-US" dirty="0" smtClean="0">
                <a:solidFill>
                  <a:schemeClr val="tx1"/>
                </a:solidFill>
                <a:latin typeface="Candara"/>
                <a:cs typeface="Arial" pitchFamily="34" charset="0"/>
              </a:rPr>
              <a:t> 3 ]</a:t>
            </a:r>
            <a:br>
              <a:rPr lang="en-US" dirty="0" smtClean="0">
                <a:solidFill>
                  <a:schemeClr val="tx1"/>
                </a:solidFill>
                <a:latin typeface="Candara"/>
                <a:cs typeface="Arial" pitchFamily="34" charset="0"/>
              </a:rPr>
            </a:br>
            <a:r>
              <a:rPr lang="en-US" dirty="0" smtClean="0">
                <a:solidFill>
                  <a:schemeClr val="tx1"/>
                </a:solidFill>
                <a:latin typeface="Candara"/>
                <a:cs typeface="Arial" pitchFamily="34" charset="0"/>
              </a:rPr>
              <a:t>do</a:t>
            </a:r>
            <a:br>
              <a:rPr lang="en-US" dirty="0" smtClean="0">
                <a:solidFill>
                  <a:schemeClr val="tx1"/>
                </a:solidFill>
                <a:latin typeface="Candara"/>
                <a:cs typeface="Arial" pitchFamily="34" charset="0"/>
              </a:rPr>
            </a:br>
            <a:r>
              <a:rPr lang="en-US" dirty="0" smtClean="0">
                <a:solidFill>
                  <a:schemeClr val="tx1"/>
                </a:solidFill>
                <a:latin typeface="Candara"/>
                <a:cs typeface="Arial" pitchFamily="34" charset="0"/>
              </a:rPr>
              <a:t>echo ${flowers[$</a:t>
            </a:r>
            <a:r>
              <a:rPr lang="en-US" dirty="0" err="1" smtClean="0">
                <a:solidFill>
                  <a:schemeClr val="tx1"/>
                </a:solidFill>
                <a:latin typeface="Candara"/>
                <a:cs typeface="Arial" pitchFamily="34" charset="0"/>
              </a:rPr>
              <a:t>i</a:t>
            </a:r>
            <a:r>
              <a:rPr lang="en-US" dirty="0" smtClean="0">
                <a:solidFill>
                  <a:schemeClr val="tx1"/>
                </a:solidFill>
                <a:latin typeface="Candara"/>
                <a:cs typeface="Arial" pitchFamily="34" charset="0"/>
              </a:rPr>
              <a:t>]}</a:t>
            </a:r>
            <a:br>
              <a:rPr lang="en-US" dirty="0" smtClean="0">
                <a:solidFill>
                  <a:schemeClr val="tx1"/>
                </a:solidFill>
                <a:latin typeface="Candara"/>
                <a:cs typeface="Arial" pitchFamily="34" charset="0"/>
              </a:rPr>
            </a:br>
            <a:r>
              <a:rPr lang="en-US" dirty="0" smtClean="0">
                <a:solidFill>
                  <a:schemeClr val="tx1"/>
                </a:solidFill>
                <a:latin typeface="Candara"/>
                <a:cs typeface="Arial" pitchFamily="34" charset="0"/>
              </a:rPr>
              <a:t> </a:t>
            </a:r>
            <a:r>
              <a:rPr lang="en-US" dirty="0" err="1" smtClean="0">
                <a:solidFill>
                  <a:schemeClr val="tx1"/>
                </a:solidFill>
                <a:latin typeface="Candara"/>
                <a:cs typeface="Arial" pitchFamily="34" charset="0"/>
              </a:rPr>
              <a:t>i</a:t>
            </a:r>
            <a:r>
              <a:rPr lang="en-US" dirty="0" smtClean="0">
                <a:solidFill>
                  <a:schemeClr val="tx1"/>
                </a:solidFill>
                <a:latin typeface="Candara"/>
                <a:cs typeface="Arial" pitchFamily="34" charset="0"/>
              </a:rPr>
              <a:t>=`</a:t>
            </a:r>
            <a:r>
              <a:rPr lang="en-US" dirty="0" err="1" smtClean="0">
                <a:solidFill>
                  <a:schemeClr val="tx1"/>
                </a:solidFill>
                <a:latin typeface="Candara"/>
                <a:cs typeface="Arial" pitchFamily="34" charset="0"/>
              </a:rPr>
              <a:t>expr</a:t>
            </a:r>
            <a:r>
              <a:rPr lang="en-US" dirty="0" smtClean="0">
                <a:solidFill>
                  <a:schemeClr val="tx1"/>
                </a:solidFill>
                <a:latin typeface="Candara"/>
                <a:cs typeface="Arial" pitchFamily="34" charset="0"/>
              </a:rPr>
              <a:t> $i+1`  </a:t>
            </a:r>
            <a:br>
              <a:rPr lang="en-US" dirty="0" smtClean="0">
                <a:solidFill>
                  <a:schemeClr val="tx1"/>
                </a:solidFill>
                <a:latin typeface="Candara"/>
                <a:cs typeface="Arial" pitchFamily="34" charset="0"/>
              </a:rPr>
            </a:br>
            <a:r>
              <a:rPr lang="en-US" dirty="0" smtClean="0">
                <a:solidFill>
                  <a:schemeClr val="tx1"/>
                </a:solidFill>
                <a:latin typeface="Candara"/>
                <a:cs typeface="Arial" pitchFamily="34" charset="0"/>
              </a:rPr>
              <a:t>done</a:t>
            </a:r>
            <a:endParaRPr lang="en-US" dirty="0">
              <a:solidFill>
                <a:schemeClr val="tx1"/>
              </a:solidFill>
              <a:latin typeface="Candara"/>
              <a:cs typeface="Arial" pitchFamily="34" charset="0"/>
            </a:endParaRPr>
          </a:p>
        </p:txBody>
      </p:sp>
      <p:sp>
        <p:nvSpPr>
          <p:cNvPr id="38917" name="AutoShape 7"/>
          <p:cNvSpPr>
            <a:spLocks noChangeArrowheads="1"/>
          </p:cNvSpPr>
          <p:nvPr/>
        </p:nvSpPr>
        <p:spPr bwMode="auto">
          <a:xfrm>
            <a:off x="1407885" y="5080000"/>
            <a:ext cx="3817257" cy="838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lnSpc>
                <a:spcPts val="2500"/>
              </a:lnSpc>
              <a:buNone/>
            </a:pPr>
            <a:r>
              <a:rPr lang="en-US" dirty="0" smtClean="0">
                <a:solidFill>
                  <a:schemeClr val="tx1"/>
                </a:solidFill>
                <a:latin typeface="Candara"/>
                <a:cs typeface="Arial" pitchFamily="34" charset="0"/>
              </a:rPr>
              <a:t>${</a:t>
            </a:r>
            <a:r>
              <a:rPr lang="en-US" dirty="0" err="1" smtClean="0">
                <a:solidFill>
                  <a:schemeClr val="tx1"/>
                </a:solidFill>
                <a:latin typeface="Candara"/>
                <a:cs typeface="Arial" pitchFamily="34" charset="0"/>
              </a:rPr>
              <a:t>array_name</a:t>
            </a:r>
            <a:r>
              <a:rPr lang="en-US" dirty="0" smtClean="0">
                <a:solidFill>
                  <a:schemeClr val="tx1"/>
                </a:solidFill>
                <a:latin typeface="Candara"/>
                <a:cs typeface="Arial" pitchFamily="34" charset="0"/>
              </a:rPr>
              <a:t>[*]} </a:t>
            </a:r>
          </a:p>
          <a:p>
            <a:pPr lvl="2">
              <a:lnSpc>
                <a:spcPts val="2500"/>
              </a:lnSpc>
              <a:buNone/>
            </a:pPr>
            <a:r>
              <a:rPr lang="en-US" dirty="0" smtClean="0">
                <a:solidFill>
                  <a:schemeClr val="tx1"/>
                </a:solidFill>
                <a:latin typeface="Candara"/>
                <a:cs typeface="Arial" pitchFamily="34" charset="0"/>
              </a:rPr>
              <a:t>${</a:t>
            </a:r>
            <a:r>
              <a:rPr lang="en-US" dirty="0" err="1" smtClean="0">
                <a:solidFill>
                  <a:schemeClr val="tx1"/>
                </a:solidFill>
                <a:latin typeface="Candara"/>
                <a:cs typeface="Arial" pitchFamily="34" charset="0"/>
              </a:rPr>
              <a:t>array_name</a:t>
            </a:r>
            <a:r>
              <a:rPr lang="en-US" dirty="0" smtClean="0">
                <a:solidFill>
                  <a:schemeClr val="tx1"/>
                </a:solidFill>
                <a:latin typeface="Candara"/>
                <a:cs typeface="Arial" pitchFamily="34" charset="0"/>
              </a:rPr>
              <a:t>[@]}</a:t>
            </a:r>
            <a:endParaRPr lang="en-US" dirty="0">
              <a:solidFill>
                <a:schemeClr val="tx1"/>
              </a:solidFill>
              <a:latin typeface="Candara"/>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lIns="90488" tIns="44450" rIns="90488" bIns="44450">
            <a:normAutofit/>
          </a:bodyPr>
          <a:lstStyle/>
          <a:p>
            <a:r>
              <a:rPr lang="en-US" dirty="0" smtClean="0"/>
              <a:t>Summary</a:t>
            </a:r>
          </a:p>
        </p:txBody>
      </p:sp>
      <p:sp>
        <p:nvSpPr>
          <p:cNvPr id="39939" name="Rectangle 3"/>
          <p:cNvSpPr>
            <a:spLocks noGrp="1" noChangeArrowheads="1"/>
          </p:cNvSpPr>
          <p:nvPr>
            <p:ph type="body" idx="4294967295"/>
          </p:nvPr>
        </p:nvSpPr>
        <p:spPr>
          <a:xfrm>
            <a:off x="457200" y="1371600"/>
            <a:ext cx="6161088" cy="5027613"/>
          </a:xfrm>
        </p:spPr>
        <p:txBody>
          <a:bodyPr lIns="90488" tIns="44450" rIns="90488" bIns="44450"/>
          <a:lstStyle/>
          <a:p>
            <a:r>
              <a:rPr lang="en-US" dirty="0" smtClean="0"/>
              <a:t>.profile: </a:t>
            </a:r>
          </a:p>
          <a:p>
            <a:pPr lvl="1" eaLnBrk="1" hangingPunct="1"/>
            <a:r>
              <a:rPr lang="en-US" dirty="0" smtClean="0"/>
              <a:t>Script executed during login time.</a:t>
            </a:r>
          </a:p>
          <a:p>
            <a:pPr eaLnBrk="1" hangingPunct="1"/>
            <a:r>
              <a:rPr lang="en-US" i="1" dirty="0" smtClean="0"/>
              <a:t>Command enclosed in </a:t>
            </a:r>
            <a:r>
              <a:rPr lang="en-US" i="1" dirty="0" err="1" smtClean="0"/>
              <a:t>backquotes</a:t>
            </a:r>
            <a:r>
              <a:rPr lang="en-US" i="1" dirty="0" smtClean="0"/>
              <a:t> (`):</a:t>
            </a:r>
          </a:p>
          <a:p>
            <a:pPr lvl="1" eaLnBrk="1" hangingPunct="1"/>
            <a:r>
              <a:rPr lang="en-US" dirty="0" smtClean="0"/>
              <a:t>Shell executes the command first</a:t>
            </a:r>
          </a:p>
          <a:p>
            <a:pPr lvl="1" eaLnBrk="1" hangingPunct="1"/>
            <a:r>
              <a:rPr lang="en-US" dirty="0" smtClean="0"/>
              <a:t>Enclosed command text is replaced by the command the output.</a:t>
            </a:r>
          </a:p>
          <a:p>
            <a:r>
              <a:rPr lang="en-US" dirty="0" smtClean="0"/>
              <a:t>Test:</a:t>
            </a:r>
          </a:p>
          <a:p>
            <a:pPr lvl="1" eaLnBrk="1" hangingPunct="1"/>
            <a:r>
              <a:rPr lang="en-US" dirty="0" smtClean="0"/>
              <a:t>Command used to check the condition in an if statement.</a:t>
            </a:r>
          </a:p>
          <a:p>
            <a:r>
              <a:rPr lang="en-US" dirty="0" smtClean="0"/>
              <a:t>Different loop statements in Unix are:</a:t>
            </a:r>
          </a:p>
          <a:p>
            <a:pPr lvl="1"/>
            <a:r>
              <a:rPr lang="en-US" dirty="0" smtClean="0"/>
              <a:t>For</a:t>
            </a:r>
          </a:p>
          <a:p>
            <a:pPr lvl="1" eaLnBrk="1" hangingPunct="1"/>
            <a:r>
              <a:rPr lang="en-US" dirty="0" smtClean="0"/>
              <a:t>While</a:t>
            </a:r>
          </a:p>
          <a:p>
            <a:pPr lvl="1" eaLnBrk="1" hangingPunct="1"/>
            <a:r>
              <a:rPr lang="en-US" dirty="0" smtClean="0"/>
              <a:t>Until</a:t>
            </a:r>
          </a:p>
          <a:p>
            <a:pPr lvl="1" eaLnBrk="1" hangingPunct="1">
              <a:buClr>
                <a:srgbClr val="990000"/>
              </a:buClr>
            </a:pPr>
            <a:endParaRPr lang="en-US" sz="2000" b="1" dirty="0" smtClean="0"/>
          </a:p>
        </p:txBody>
      </p:sp>
      <p:grpSp>
        <p:nvGrpSpPr>
          <p:cNvPr id="2" name="Group 11"/>
          <p:cNvGrpSpPr>
            <a:grpSpLocks/>
          </p:cNvGrpSpPr>
          <p:nvPr/>
        </p:nvGrpSpPr>
        <p:grpSpPr bwMode="auto">
          <a:xfrm>
            <a:off x="6934200" y="1576388"/>
            <a:ext cx="1716088" cy="1547812"/>
            <a:chOff x="4176" y="993"/>
            <a:chExt cx="1273" cy="1119"/>
          </a:xfrm>
        </p:grpSpPr>
        <p:sp>
          <p:nvSpPr>
            <p:cNvPr id="39941"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39942" name="Picture 13"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lIns="90488" tIns="44450" rIns="90488" bIns="44450">
            <a:normAutofit/>
          </a:bodyPr>
          <a:lstStyle/>
          <a:p>
            <a:r>
              <a:rPr lang="en-US" dirty="0" smtClean="0"/>
              <a:t>Review Questions</a:t>
            </a:r>
          </a:p>
        </p:txBody>
      </p:sp>
      <p:sp>
        <p:nvSpPr>
          <p:cNvPr id="40963" name="Rectangle 3"/>
          <p:cNvSpPr>
            <a:spLocks noGrp="1" noChangeArrowheads="1"/>
          </p:cNvSpPr>
          <p:nvPr>
            <p:ph type="body" idx="4294967295"/>
          </p:nvPr>
        </p:nvSpPr>
        <p:spPr>
          <a:xfrm>
            <a:off x="301625" y="1214438"/>
            <a:ext cx="6161088" cy="5027612"/>
          </a:xfrm>
        </p:spPr>
        <p:txBody>
          <a:bodyPr lIns="90488" tIns="44450" rIns="90488" bIns="44450"/>
          <a:lstStyle/>
          <a:p>
            <a:pPr eaLnBrk="1" hangingPunct="1"/>
            <a:r>
              <a:rPr lang="en-US" dirty="0" smtClean="0"/>
              <a:t>Complete The Following</a:t>
            </a:r>
          </a:p>
          <a:p>
            <a:pPr lvl="1" eaLnBrk="1" hangingPunct="1"/>
            <a:r>
              <a:rPr lang="en-US" dirty="0" smtClean="0"/>
              <a:t>------- command can be replaced by test command.</a:t>
            </a:r>
          </a:p>
          <a:p>
            <a:pPr lvl="1" eaLnBrk="1" hangingPunct="1"/>
            <a:r>
              <a:rPr lang="en-US" dirty="0" smtClean="0"/>
              <a:t>------ condition checks whether two strings are equal or not.</a:t>
            </a:r>
          </a:p>
          <a:p>
            <a:pPr lvl="1" eaLnBrk="1" hangingPunct="1"/>
            <a:r>
              <a:rPr lang="en-US" dirty="0" smtClean="0"/>
              <a:t>------ loop terminates as soon as condition becomes true.</a:t>
            </a:r>
          </a:p>
          <a:p>
            <a:pPr eaLnBrk="1" hangingPunct="1"/>
            <a:endParaRPr lang="en-US" dirty="0" smtClean="0"/>
          </a:p>
          <a:p>
            <a:pPr eaLnBrk="1" hangingPunct="1"/>
            <a:r>
              <a:rPr lang="en-US" dirty="0" smtClean="0"/>
              <a:t>TRUE OR FALSE</a:t>
            </a:r>
          </a:p>
          <a:p>
            <a:pPr lvl="1" eaLnBrk="1" hangingPunct="1"/>
            <a:r>
              <a:rPr lang="en-US" dirty="0" smtClean="0"/>
              <a:t>PS1 stores primary cursor string:</a:t>
            </a:r>
          </a:p>
          <a:p>
            <a:pPr eaLnBrk="1" hangingPunct="1">
              <a:buFont typeface="Arial" pitchFamily="34" charset="0"/>
              <a:buNone/>
            </a:pPr>
            <a:endParaRPr lang="en-US" dirty="0" smtClean="0"/>
          </a:p>
        </p:txBody>
      </p:sp>
      <p:grpSp>
        <p:nvGrpSpPr>
          <p:cNvPr id="2" name="Group 9"/>
          <p:cNvGrpSpPr>
            <a:grpSpLocks/>
          </p:cNvGrpSpPr>
          <p:nvPr/>
        </p:nvGrpSpPr>
        <p:grpSpPr bwMode="auto">
          <a:xfrm>
            <a:off x="6781800" y="1576388"/>
            <a:ext cx="1868488" cy="1471612"/>
            <a:chOff x="4176" y="993"/>
            <a:chExt cx="1273" cy="1119"/>
          </a:xfrm>
        </p:grpSpPr>
        <p:sp>
          <p:nvSpPr>
            <p:cNvPr id="40965"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0966" name="Picture 11"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lIns="90488" tIns="44450" rIns="90488" bIns="44450"/>
          <a:lstStyle/>
          <a:p>
            <a:r>
              <a:rPr lang="en-US" sz="1200" dirty="0" smtClean="0"/>
              <a:t>8.2: Environmental Variables </a:t>
            </a:r>
            <a:br>
              <a:rPr lang="en-US" sz="1200" dirty="0" smtClean="0"/>
            </a:br>
            <a:r>
              <a:rPr lang="en-US" dirty="0" smtClean="0"/>
              <a:t>Standard shell variables</a:t>
            </a:r>
          </a:p>
        </p:txBody>
      </p:sp>
      <p:sp>
        <p:nvSpPr>
          <p:cNvPr id="6147" name="Rectangle 3"/>
          <p:cNvSpPr>
            <a:spLocks noGrp="1" noChangeArrowheads="1"/>
          </p:cNvSpPr>
          <p:nvPr>
            <p:ph type="body" idx="4294967295"/>
          </p:nvPr>
        </p:nvSpPr>
        <p:spPr>
          <a:xfrm>
            <a:off x="301625" y="1214438"/>
            <a:ext cx="8458200" cy="4648200"/>
          </a:xfrm>
        </p:spPr>
        <p:txBody>
          <a:bodyPr lIns="90488" tIns="44450" rIns="90488" bIns="44450"/>
          <a:lstStyle/>
          <a:p>
            <a:pPr eaLnBrk="1" hangingPunct="1">
              <a:lnSpc>
                <a:spcPct val="125000"/>
              </a:lnSpc>
            </a:pPr>
            <a:r>
              <a:rPr lang="en-US" smtClean="0">
                <a:cs typeface="Times New Roman" pitchFamily="18" charset="0"/>
              </a:rPr>
              <a:t>Shell Variables</a:t>
            </a:r>
          </a:p>
          <a:p>
            <a:pPr lvl="1" eaLnBrk="1" hangingPunct="1">
              <a:lnSpc>
                <a:spcPct val="125000"/>
              </a:lnSpc>
            </a:pPr>
            <a:r>
              <a:rPr lang="en-US" smtClean="0">
                <a:cs typeface="Times New Roman" pitchFamily="18" charset="0"/>
              </a:rPr>
              <a:t>PATH	:  Contains the search path string.</a:t>
            </a:r>
          </a:p>
          <a:p>
            <a:pPr lvl="1" eaLnBrk="1" hangingPunct="1">
              <a:lnSpc>
                <a:spcPct val="125000"/>
              </a:lnSpc>
            </a:pPr>
            <a:r>
              <a:rPr lang="en-US" smtClean="0">
                <a:cs typeface="Times New Roman" pitchFamily="18" charset="0"/>
              </a:rPr>
              <a:t>HOME 	:  Specifies full path names for user login</a:t>
            </a:r>
          </a:p>
          <a:p>
            <a:pPr lvl="1" eaLnBrk="1" hangingPunct="1">
              <a:buFont typeface="Arial" pitchFamily="34" charset="0"/>
              <a:buNone/>
            </a:pPr>
            <a:r>
              <a:rPr lang="en-US" smtClean="0">
                <a:cs typeface="Times New Roman" pitchFamily="18" charset="0"/>
              </a:rPr>
              <a:t>                       directory.</a:t>
            </a:r>
          </a:p>
          <a:p>
            <a:pPr lvl="1" eaLnBrk="1" hangingPunct="1"/>
            <a:r>
              <a:rPr lang="en-US" smtClean="0">
                <a:cs typeface="Times New Roman" pitchFamily="18" charset="0"/>
              </a:rPr>
              <a:t>TERM 	:  Holds terminal specification  information</a:t>
            </a:r>
          </a:p>
          <a:p>
            <a:pPr lvl="1" eaLnBrk="1" hangingPunct="1"/>
            <a:r>
              <a:rPr lang="en-US" smtClean="0">
                <a:cs typeface="Times New Roman" pitchFamily="18" charset="0"/>
              </a:rPr>
              <a:t>LOGNAME   : Holds the user login name.</a:t>
            </a:r>
          </a:p>
          <a:p>
            <a:pPr lvl="1" eaLnBrk="1" hangingPunct="1"/>
            <a:r>
              <a:rPr lang="en-US" smtClean="0">
                <a:cs typeface="Times New Roman" pitchFamily="18" charset="0"/>
              </a:rPr>
              <a:t>PS1 	     : Stores the primary prompt string.</a:t>
            </a:r>
          </a:p>
          <a:p>
            <a:pPr lvl="1" eaLnBrk="1" hangingPunct="1"/>
            <a:r>
              <a:rPr lang="en-US" smtClean="0">
                <a:cs typeface="Times New Roman" pitchFamily="18" charset="0"/>
              </a:rPr>
              <a:t>PS2	     : Specifies the secondary prompt string.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lIns="90488" tIns="44450" rIns="90488" bIns="44450"/>
          <a:lstStyle/>
          <a:p>
            <a:r>
              <a:rPr lang="en-US" sz="1200" dirty="0" smtClean="0"/>
              <a:t>8.2: Environmental Variables </a:t>
            </a:r>
            <a:br>
              <a:rPr lang="en-US" sz="1200" dirty="0" smtClean="0"/>
            </a:br>
            <a:r>
              <a:rPr lang="en-US" dirty="0" smtClean="0"/>
              <a:t>Scripts executed automatically</a:t>
            </a:r>
          </a:p>
        </p:txBody>
      </p:sp>
      <p:sp>
        <p:nvSpPr>
          <p:cNvPr id="7171" name="Rectangle 3"/>
          <p:cNvSpPr>
            <a:spLocks noGrp="1" noChangeArrowheads="1"/>
          </p:cNvSpPr>
          <p:nvPr>
            <p:ph type="body" idx="4294967295"/>
          </p:nvPr>
        </p:nvSpPr>
        <p:spPr>
          <a:xfrm>
            <a:off x="301625" y="1214438"/>
            <a:ext cx="8458200" cy="4648200"/>
          </a:xfrm>
        </p:spPr>
        <p:txBody>
          <a:bodyPr lIns="90488" tIns="44450" rIns="90488" bIns="44450"/>
          <a:lstStyle/>
          <a:p>
            <a:pPr eaLnBrk="1" hangingPunct="1"/>
            <a:r>
              <a:rPr lang="en-US" b="0" smtClean="0"/>
              <a:t>.</a:t>
            </a:r>
            <a:r>
              <a:rPr lang="en-US" smtClean="0">
                <a:cs typeface="Times New Roman" pitchFamily="18" charset="0"/>
              </a:rPr>
              <a:t>profile script</a:t>
            </a:r>
          </a:p>
          <a:p>
            <a:pPr lvl="1" eaLnBrk="1" hangingPunct="1"/>
            <a:r>
              <a:rPr lang="en-US" smtClean="0"/>
              <a:t>shell script that gets executed by the shell when the user logs on</a:t>
            </a:r>
          </a:p>
          <a:p>
            <a:pPr lvl="1" eaLnBrk="1" hangingPunct="1"/>
            <a:r>
              <a:rPr lang="en-US" smtClean="0"/>
              <a:t>Used by Bourne shell</a:t>
            </a:r>
            <a:endParaRPr lang="en-US" b="1" smtClean="0"/>
          </a:p>
          <a:p>
            <a:pPr eaLnBrk="1" hangingPunct="1"/>
            <a:r>
              <a:rPr lang="en-US" smtClean="0">
                <a:cs typeface="Times New Roman" pitchFamily="18" charset="0"/>
              </a:rPr>
              <a:t>.cshrc ,.login</a:t>
            </a:r>
            <a:r>
              <a:rPr lang="en-US" b="0" smtClean="0"/>
              <a:t> </a:t>
            </a:r>
          </a:p>
          <a:p>
            <a:pPr lvl="1" eaLnBrk="1" hangingPunct="1"/>
            <a:r>
              <a:rPr lang="en-US" smtClean="0"/>
              <a:t>Used by C Shell users</a:t>
            </a:r>
          </a:p>
          <a:p>
            <a:pPr lvl="1" eaLnBrk="1" hangingPunct="1"/>
            <a:r>
              <a:rPr lang="en-US" smtClean="0"/>
              <a:t> </a:t>
            </a:r>
            <a:r>
              <a:rPr lang="en-US" i="1" smtClean="0"/>
              <a:t>.login </a:t>
            </a:r>
            <a:r>
              <a:rPr lang="en-US" smtClean="0"/>
              <a:t>and is read when the user logs in. </a:t>
            </a:r>
          </a:p>
          <a:p>
            <a:pPr lvl="1" eaLnBrk="1" hangingPunct="1"/>
            <a:r>
              <a:rPr lang="en-US" i="1" smtClean="0"/>
              <a:t>.cshrc </a:t>
            </a:r>
            <a:r>
              <a:rPr lang="en-US" smtClean="0"/>
              <a:t>and is read whenever a new C shell is created</a:t>
            </a:r>
          </a:p>
          <a:p>
            <a:pPr eaLnBrk="1" hangingPunct="1"/>
            <a:r>
              <a:rPr lang="en-US" smtClean="0">
                <a:cs typeface="Times New Roman" pitchFamily="18" charset="0"/>
              </a:rPr>
              <a:t>.logout script</a:t>
            </a:r>
          </a:p>
          <a:p>
            <a:pPr lvl="1" eaLnBrk="1" hangingPunct="1"/>
            <a:r>
              <a:rPr lang="en-US" smtClean="0"/>
              <a:t> .logout file can also be created for commands to be executed when you log out.</a:t>
            </a:r>
            <a:endParaRPr lang="en-US"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lIns="90488" tIns="44450" rIns="90488" bIns="44450"/>
          <a:lstStyle/>
          <a:p>
            <a:r>
              <a:rPr lang="en-US" sz="1200" dirty="0" smtClean="0"/>
              <a:t>8.3: Shell script Commands </a:t>
            </a:r>
            <a:br>
              <a:rPr lang="en-US" sz="1200" dirty="0" smtClean="0"/>
            </a:br>
            <a:r>
              <a:rPr lang="en-US" dirty="0" smtClean="0"/>
              <a:t>Example</a:t>
            </a:r>
          </a:p>
        </p:txBody>
      </p:sp>
      <p:sp>
        <p:nvSpPr>
          <p:cNvPr id="8195" name="Rectangle 3"/>
          <p:cNvSpPr>
            <a:spLocks noGrp="1" noChangeArrowheads="1"/>
          </p:cNvSpPr>
          <p:nvPr>
            <p:ph type="body" idx="4294967295"/>
          </p:nvPr>
        </p:nvSpPr>
        <p:spPr>
          <a:xfrm>
            <a:off x="301625" y="1214438"/>
            <a:ext cx="8229600" cy="5105400"/>
          </a:xfrm>
        </p:spPr>
        <p:txBody>
          <a:bodyPr lIns="90488" tIns="44450" rIns="90488" bIns="44450"/>
          <a:lstStyle/>
          <a:p>
            <a:pPr eaLnBrk="1" hangingPunct="1"/>
            <a:r>
              <a:rPr lang="en-US" dirty="0" smtClean="0">
                <a:cs typeface="Times New Roman" pitchFamily="18" charset="0"/>
              </a:rPr>
              <a:t>Simple Shell Script: Accept Name &amp; Display Message</a:t>
            </a:r>
          </a:p>
          <a:p>
            <a:pPr eaLnBrk="1" hangingPunct="1">
              <a:buFont typeface="Arial" pitchFamily="34" charset="0"/>
              <a:buNone/>
            </a:pPr>
            <a:r>
              <a:rPr lang="en-US" sz="2400" dirty="0" smtClean="0"/>
              <a:t>           hello.sh</a:t>
            </a:r>
          </a:p>
          <a:p>
            <a:pPr eaLnBrk="1" hangingPunct="1">
              <a:buFont typeface="Arial" pitchFamily="34" charset="0"/>
              <a:buNone/>
            </a:pPr>
            <a:endParaRPr lang="en-US" sz="2400" dirty="0" smtClean="0"/>
          </a:p>
          <a:p>
            <a:pPr eaLnBrk="1" hangingPunct="1">
              <a:buFont typeface="Arial" pitchFamily="34" charset="0"/>
              <a:buNone/>
            </a:pPr>
            <a:endParaRPr lang="en-US" sz="2400" dirty="0" smtClean="0"/>
          </a:p>
          <a:p>
            <a:pPr eaLnBrk="1" hangingPunct="1">
              <a:buFont typeface="Arial" pitchFamily="34" charset="0"/>
              <a:buNone/>
            </a:pPr>
            <a:r>
              <a:rPr lang="en-US" dirty="0" smtClean="0">
                <a:solidFill>
                  <a:srgbClr val="993300"/>
                </a:solidFill>
              </a:rPr>
              <a:t>                 </a:t>
            </a:r>
            <a:r>
              <a:rPr lang="en-US" sz="1800" dirty="0" smtClean="0">
                <a:solidFill>
                  <a:srgbClr val="993300"/>
                </a:solidFill>
              </a:rPr>
              <a:t>      </a:t>
            </a:r>
            <a:endParaRPr lang="en-US" sz="1800" b="0" dirty="0" smtClean="0">
              <a:cs typeface="Times New Roman" pitchFamily="18" charset="0"/>
            </a:endParaRPr>
          </a:p>
          <a:p>
            <a:pPr eaLnBrk="1" hangingPunct="1">
              <a:buFont typeface="Arial" pitchFamily="34" charset="0"/>
              <a:buNone/>
            </a:pPr>
            <a:endParaRPr lang="en-US" sz="1800" b="0" dirty="0" smtClean="0">
              <a:cs typeface="Times New Roman" pitchFamily="18" charset="0"/>
            </a:endParaRPr>
          </a:p>
          <a:p>
            <a:pPr eaLnBrk="1" hangingPunct="1"/>
            <a:r>
              <a:rPr lang="en-US" dirty="0" smtClean="0">
                <a:cs typeface="Times New Roman" pitchFamily="18" charset="0"/>
              </a:rPr>
              <a:t>To execute the shell script </a:t>
            </a:r>
          </a:p>
          <a:p>
            <a:pPr lvl="1" eaLnBrk="1" hangingPunct="1">
              <a:buFont typeface="Arial" pitchFamily="34" charset="0"/>
              <a:buNone/>
            </a:pPr>
            <a:r>
              <a:rPr lang="en-US" dirty="0" smtClean="0"/>
              <a:t> </a:t>
            </a:r>
            <a:r>
              <a:rPr lang="en-US" sz="2000" dirty="0" smtClean="0">
                <a:cs typeface="Times New Roman" pitchFamily="18" charset="0"/>
              </a:rPr>
              <a:t>$</a:t>
            </a:r>
            <a:r>
              <a:rPr lang="en-US" sz="2000" dirty="0" err="1" smtClean="0">
                <a:cs typeface="Times New Roman" pitchFamily="18" charset="0"/>
              </a:rPr>
              <a:t>sh</a:t>
            </a:r>
            <a:r>
              <a:rPr lang="en-US" sz="2000" dirty="0" smtClean="0">
                <a:cs typeface="Times New Roman" pitchFamily="18" charset="0"/>
              </a:rPr>
              <a:t> hello.sh</a:t>
            </a:r>
          </a:p>
          <a:p>
            <a:pPr eaLnBrk="1" hangingPunct="1"/>
            <a:r>
              <a:rPr lang="en-US" dirty="0" smtClean="0">
                <a:cs typeface="Times New Roman" pitchFamily="18" charset="0"/>
              </a:rPr>
              <a:t>To debug the shell script use –x option</a:t>
            </a:r>
          </a:p>
          <a:p>
            <a:pPr eaLnBrk="1" hangingPunct="1">
              <a:buFont typeface="Wingdings" pitchFamily="2" charset="2"/>
              <a:buNone/>
            </a:pPr>
            <a:r>
              <a:rPr lang="en-US" sz="2400" b="0" dirty="0" smtClean="0"/>
              <a:t>      </a:t>
            </a:r>
            <a:r>
              <a:rPr lang="en-US" b="0" dirty="0" smtClean="0">
                <a:cs typeface="Times New Roman" pitchFamily="18" charset="0"/>
              </a:rPr>
              <a:t>$</a:t>
            </a:r>
            <a:r>
              <a:rPr lang="en-US" b="0" dirty="0" err="1" smtClean="0">
                <a:cs typeface="Times New Roman" pitchFamily="18" charset="0"/>
              </a:rPr>
              <a:t>sh</a:t>
            </a:r>
            <a:r>
              <a:rPr lang="en-US" b="0" dirty="0" smtClean="0">
                <a:cs typeface="Times New Roman" pitchFamily="18" charset="0"/>
              </a:rPr>
              <a:t> –x hello.sh</a:t>
            </a:r>
            <a:r>
              <a:rPr lang="en-US" sz="2400" dirty="0" smtClean="0">
                <a:solidFill>
                  <a:srgbClr val="993300"/>
                </a:solidFill>
              </a:rPr>
              <a:t>	</a:t>
            </a:r>
          </a:p>
        </p:txBody>
      </p:sp>
      <p:sp>
        <p:nvSpPr>
          <p:cNvPr id="8196" name="AutoShape 8"/>
          <p:cNvSpPr>
            <a:spLocks noChangeArrowheads="1"/>
          </p:cNvSpPr>
          <p:nvPr/>
        </p:nvSpPr>
        <p:spPr bwMode="auto">
          <a:xfrm>
            <a:off x="990599" y="2100943"/>
            <a:ext cx="5410200"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dirty="0" smtClean="0">
                <a:cs typeface="Times New Roman" pitchFamily="18" charset="0"/>
              </a:rPr>
              <a:t>echo “Good Morning!”</a:t>
            </a:r>
          </a:p>
          <a:p>
            <a:r>
              <a:rPr lang="en-US" sz="1600" dirty="0" smtClean="0">
                <a:cs typeface="Times New Roman" pitchFamily="18" charset="0"/>
              </a:rPr>
              <a:t>                       echo “Enter your name?”</a:t>
            </a:r>
          </a:p>
          <a:p>
            <a:r>
              <a:rPr lang="en-US" sz="1600" dirty="0" smtClean="0">
                <a:cs typeface="Times New Roman" pitchFamily="18" charset="0"/>
              </a:rPr>
              <a:t>                       read name</a:t>
            </a:r>
          </a:p>
          <a:p>
            <a:r>
              <a:rPr lang="en-US" sz="1600" dirty="0" smtClean="0">
                <a:cs typeface="Times New Roman" pitchFamily="18" charset="0"/>
              </a:rPr>
              <a:t>                       echo “HELLO $name How are you?</a:t>
            </a:r>
            <a:endParaRPr lang="en-US" sz="1600" dirty="0">
              <a:latin typeface="Canda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lIns="90488" tIns="44450" rIns="90488" bIns="44450"/>
          <a:lstStyle/>
          <a:p>
            <a:r>
              <a:rPr lang="en-US" sz="1200" dirty="0" smtClean="0"/>
              <a:t>8.4: Arithmetic Operations</a:t>
            </a:r>
            <a:r>
              <a:rPr lang="en-US" sz="1000" b="0" dirty="0" smtClean="0"/>
              <a:t/>
            </a:r>
            <a:br>
              <a:rPr lang="en-US" sz="1000" b="0" dirty="0" smtClean="0"/>
            </a:br>
            <a:r>
              <a:rPr lang="en-US" dirty="0" smtClean="0"/>
              <a:t>Details</a:t>
            </a:r>
          </a:p>
        </p:txBody>
      </p:sp>
      <p:sp>
        <p:nvSpPr>
          <p:cNvPr id="9219" name="Rectangle 3"/>
          <p:cNvSpPr>
            <a:spLocks noGrp="1" noChangeArrowheads="1"/>
          </p:cNvSpPr>
          <p:nvPr>
            <p:ph type="body" idx="4294967295"/>
          </p:nvPr>
        </p:nvSpPr>
        <p:spPr>
          <a:xfrm>
            <a:off x="301625" y="1214438"/>
            <a:ext cx="8229600" cy="4648200"/>
          </a:xfrm>
        </p:spPr>
        <p:txBody>
          <a:bodyPr lIns="90488" tIns="44450" rIns="90488" bIns="44450"/>
          <a:lstStyle/>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lvl="2" eaLnBrk="1" hangingPunct="1">
              <a:buFontTx/>
              <a:buNone/>
            </a:pPr>
            <a:endParaRPr lang="en-US" sz="1800" dirty="0" smtClean="0">
              <a:cs typeface="Times New Roman" pitchFamily="18" charset="0"/>
            </a:endParaRPr>
          </a:p>
          <a:p>
            <a:pPr eaLnBrk="1" hangingPunct="1"/>
            <a:r>
              <a:rPr lang="en-US" dirty="0" smtClean="0"/>
              <a:t>In the above example, instead of </a:t>
            </a:r>
            <a:r>
              <a:rPr lang="en-US" i="1" dirty="0" err="1" smtClean="0"/>
              <a:t>expr</a:t>
            </a:r>
            <a:r>
              <a:rPr lang="en-US" dirty="0" smtClean="0"/>
              <a:t> we can use </a:t>
            </a:r>
            <a:r>
              <a:rPr lang="en-US" i="1" dirty="0" smtClean="0"/>
              <a:t>let.</a:t>
            </a:r>
          </a:p>
          <a:p>
            <a:pPr lvl="1" eaLnBrk="1" hangingPunct="1"/>
            <a:r>
              <a:rPr lang="en-US" dirty="0" smtClean="0"/>
              <a:t>Syntax: </a:t>
            </a:r>
          </a:p>
          <a:p>
            <a:pPr lvl="2" eaLnBrk="1" hangingPunct="1"/>
            <a:r>
              <a:rPr lang="en-US" dirty="0" smtClean="0"/>
              <a:t>let </a:t>
            </a:r>
            <a:r>
              <a:rPr lang="en-US" i="1" dirty="0" smtClean="0"/>
              <a:t>expressions</a:t>
            </a:r>
            <a:r>
              <a:rPr lang="en-US" dirty="0" smtClean="0"/>
              <a:t>    or   ((</a:t>
            </a:r>
            <a:r>
              <a:rPr lang="en-US" i="1" dirty="0" smtClean="0"/>
              <a:t>expressions</a:t>
            </a:r>
            <a:r>
              <a:rPr lang="en-US" dirty="0" smtClean="0"/>
              <a:t>))</a:t>
            </a:r>
          </a:p>
          <a:p>
            <a:pPr lvl="1" eaLnBrk="1" hangingPunct="1"/>
            <a:r>
              <a:rPr lang="en-US" dirty="0" smtClean="0"/>
              <a:t>In above script res=`</a:t>
            </a:r>
            <a:r>
              <a:rPr lang="en-US" dirty="0" err="1" smtClean="0"/>
              <a:t>expr</a:t>
            </a:r>
            <a:r>
              <a:rPr lang="en-US" dirty="0" smtClean="0"/>
              <a:t> $no1 + $no2` can be replaced by</a:t>
            </a:r>
          </a:p>
          <a:p>
            <a:pPr lvl="1" eaLnBrk="1" hangingPunct="1">
              <a:buFont typeface="Arial" pitchFamily="34" charset="0"/>
              <a:buNone/>
            </a:pPr>
            <a:r>
              <a:rPr lang="en-US" dirty="0" smtClean="0"/>
              <a:t>			let res=no1+n02</a:t>
            </a:r>
          </a:p>
        </p:txBody>
      </p:sp>
      <p:sp>
        <p:nvSpPr>
          <p:cNvPr id="9220" name="AutoShape 6"/>
          <p:cNvSpPr>
            <a:spLocks noChangeArrowheads="1"/>
          </p:cNvSpPr>
          <p:nvPr/>
        </p:nvSpPr>
        <p:spPr bwMode="auto">
          <a:xfrm>
            <a:off x="682172" y="1030514"/>
            <a:ext cx="5410200" cy="2209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r>
              <a:rPr lang="en-US" dirty="0" smtClean="0">
                <a:cs typeface="Times New Roman" pitchFamily="18" charset="0"/>
              </a:rPr>
              <a:t>echo “Enter first Number”</a:t>
            </a:r>
          </a:p>
          <a:p>
            <a:pPr lvl="2"/>
            <a:r>
              <a:rPr lang="en-US" dirty="0" smtClean="0">
                <a:cs typeface="Times New Roman" pitchFamily="18" charset="0"/>
              </a:rPr>
              <a:t>read no1</a:t>
            </a:r>
          </a:p>
          <a:p>
            <a:pPr lvl="2"/>
            <a:r>
              <a:rPr lang="en-US" dirty="0" smtClean="0">
                <a:cs typeface="Times New Roman" pitchFamily="18" charset="0"/>
              </a:rPr>
              <a:t>echo “Enter second Number”</a:t>
            </a:r>
          </a:p>
          <a:p>
            <a:pPr lvl="2"/>
            <a:r>
              <a:rPr lang="en-US" dirty="0" smtClean="0">
                <a:cs typeface="Times New Roman" pitchFamily="18" charset="0"/>
              </a:rPr>
              <a:t>read no2</a:t>
            </a:r>
          </a:p>
          <a:p>
            <a:pPr lvl="2"/>
            <a:r>
              <a:rPr lang="en-US" dirty="0" smtClean="0">
                <a:cs typeface="Times New Roman" pitchFamily="18" charset="0"/>
              </a:rPr>
              <a:t>res=`</a:t>
            </a:r>
            <a:r>
              <a:rPr lang="en-US" dirty="0" err="1" smtClean="0">
                <a:cs typeface="Times New Roman" pitchFamily="18" charset="0"/>
              </a:rPr>
              <a:t>expr</a:t>
            </a:r>
            <a:r>
              <a:rPr lang="en-US" dirty="0" smtClean="0">
                <a:cs typeface="Times New Roman" pitchFamily="18" charset="0"/>
              </a:rPr>
              <a:t> $no1 + $no2`</a:t>
            </a:r>
          </a:p>
          <a:p>
            <a:pPr lvl="2"/>
            <a:r>
              <a:rPr lang="en-US" dirty="0" smtClean="0">
                <a:cs typeface="Times New Roman" pitchFamily="18" charset="0"/>
              </a:rPr>
              <a:t>echo “The result is $res”</a:t>
            </a:r>
            <a:endParaRPr lang="en-US" dirty="0">
              <a:latin typeface="Candar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lIns="90488" tIns="44450" rIns="90488" bIns="44450"/>
          <a:lstStyle/>
          <a:p>
            <a:r>
              <a:rPr lang="en-US" sz="1200" dirty="0" smtClean="0"/>
              <a:t>8.5: Command Substitution </a:t>
            </a:r>
            <a:br>
              <a:rPr lang="en-US" sz="1200" dirty="0" smtClean="0"/>
            </a:br>
            <a:r>
              <a:rPr lang="en-US" dirty="0" smtClean="0"/>
              <a:t>Details</a:t>
            </a:r>
          </a:p>
        </p:txBody>
      </p:sp>
      <p:sp>
        <p:nvSpPr>
          <p:cNvPr id="10243" name="Rectangle 3"/>
          <p:cNvSpPr>
            <a:spLocks noGrp="1" noChangeArrowheads="1"/>
          </p:cNvSpPr>
          <p:nvPr>
            <p:ph type="body" idx="4294967295"/>
          </p:nvPr>
        </p:nvSpPr>
        <p:spPr>
          <a:xfrm>
            <a:off x="457200" y="1175658"/>
            <a:ext cx="8229600" cy="4950506"/>
          </a:xfrm>
        </p:spPr>
        <p:txBody>
          <a:bodyPr lIns="90488" tIns="44450" rIns="90488" bIns="44450"/>
          <a:lstStyle/>
          <a:p>
            <a:r>
              <a:rPr lang="en-US" dirty="0" smtClean="0"/>
              <a:t>Command is enclosed in </a:t>
            </a:r>
            <a:r>
              <a:rPr lang="en-US" dirty="0" err="1" smtClean="0"/>
              <a:t>backquotes</a:t>
            </a:r>
            <a:r>
              <a:rPr lang="en-US" dirty="0" smtClean="0"/>
              <a:t> (`).</a:t>
            </a:r>
          </a:p>
          <a:p>
            <a:r>
              <a:rPr lang="en-US" dirty="0" smtClean="0"/>
              <a:t>Shell executes the command first.</a:t>
            </a:r>
          </a:p>
          <a:p>
            <a:pPr lvl="1" eaLnBrk="1" hangingPunct="1"/>
            <a:r>
              <a:rPr lang="en-US" dirty="0" smtClean="0"/>
              <a:t>Enclosed command text is replaced by the command output.</a:t>
            </a:r>
          </a:p>
          <a:p>
            <a:r>
              <a:rPr lang="en-US" dirty="0" smtClean="0"/>
              <a:t>Display output of the date command using echo:</a:t>
            </a:r>
          </a:p>
          <a:p>
            <a:endParaRPr lang="en-US" dirty="0" smtClean="0"/>
          </a:p>
          <a:p>
            <a:pPr eaLnBrk="1" hangingPunct="1"/>
            <a:endParaRPr lang="en-US" sz="2400" dirty="0" smtClean="0"/>
          </a:p>
          <a:p>
            <a:pPr lvl="2">
              <a:buNone/>
            </a:pPr>
            <a:endParaRPr lang="en-US" sz="1800" dirty="0" smtClean="0">
              <a:cs typeface="Times New Roman" pitchFamily="18" charset="0"/>
            </a:endParaRPr>
          </a:p>
          <a:p>
            <a:r>
              <a:rPr lang="en-US" dirty="0" smtClean="0"/>
              <a:t>Issue echo and date commands sequentially:</a:t>
            </a:r>
          </a:p>
          <a:p>
            <a:pPr eaLnBrk="1" hangingPunct="1"/>
            <a:endParaRPr lang="en-US" sz="2400" dirty="0" smtClean="0"/>
          </a:p>
        </p:txBody>
      </p:sp>
      <p:sp>
        <p:nvSpPr>
          <p:cNvPr id="10244" name="AutoShape 7"/>
          <p:cNvSpPr>
            <a:spLocks noChangeArrowheads="1"/>
          </p:cNvSpPr>
          <p:nvPr/>
        </p:nvSpPr>
        <p:spPr bwMode="auto">
          <a:xfrm>
            <a:off x="921656" y="2529114"/>
            <a:ext cx="6379030" cy="762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smtClean="0">
                <a:cs typeface="Times New Roman" pitchFamily="18" charset="0"/>
              </a:rPr>
              <a:t>$echo The date today is `date`</a:t>
            </a:r>
          </a:p>
          <a:p>
            <a:pPr lvl="2">
              <a:buNone/>
            </a:pPr>
            <a:r>
              <a:rPr lang="en-US" dirty="0" smtClean="0">
                <a:cs typeface="Times New Roman" pitchFamily="18" charset="0"/>
              </a:rPr>
              <a:t>	The date today is Fri 27 00:12:55 EST 1990</a:t>
            </a:r>
          </a:p>
        </p:txBody>
      </p:sp>
      <p:sp>
        <p:nvSpPr>
          <p:cNvPr id="10245" name="AutoShape 8"/>
          <p:cNvSpPr>
            <a:spLocks noChangeArrowheads="1"/>
          </p:cNvSpPr>
          <p:nvPr/>
        </p:nvSpPr>
        <p:spPr bwMode="auto">
          <a:xfrm>
            <a:off x="1066800" y="4063999"/>
            <a:ext cx="5043713" cy="381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smtClean="0">
                <a:cs typeface="Times New Roman" pitchFamily="18" charset="0"/>
              </a:rPr>
              <a:t>$echo The date today is; date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lIns="90488" tIns="44450" rIns="90488" bIns="44450"/>
          <a:lstStyle/>
          <a:p>
            <a:r>
              <a:rPr lang="en-US" sz="1200" dirty="0" smtClean="0"/>
              <a:t>8.5: Command Substitution</a:t>
            </a:r>
            <a:r>
              <a:rPr lang="en-US" sz="1000" b="0" dirty="0" smtClean="0"/>
              <a:t/>
            </a:r>
            <a:br>
              <a:rPr lang="en-US" sz="1000" b="0" dirty="0" smtClean="0"/>
            </a:br>
            <a:r>
              <a:rPr lang="en-US" dirty="0" smtClean="0"/>
              <a:t>Example</a:t>
            </a:r>
          </a:p>
        </p:txBody>
      </p:sp>
      <p:sp>
        <p:nvSpPr>
          <p:cNvPr id="11267" name="Rectangle 3"/>
          <p:cNvSpPr>
            <a:spLocks noGrp="1" noChangeArrowheads="1"/>
          </p:cNvSpPr>
          <p:nvPr>
            <p:ph type="body" idx="4294967295"/>
          </p:nvPr>
        </p:nvSpPr>
        <p:spPr>
          <a:xfrm>
            <a:off x="457200" y="1117600"/>
            <a:ext cx="8229600" cy="5008563"/>
          </a:xfrm>
        </p:spPr>
        <p:txBody>
          <a:bodyPr lIns="90488" tIns="44450" rIns="90488" bIns="44450"/>
          <a:lstStyle/>
          <a:p>
            <a:r>
              <a:rPr lang="en-US" dirty="0" smtClean="0"/>
              <a:t>Following instructions print </a:t>
            </a:r>
            <a:r>
              <a:rPr lang="en-US" dirty="0" err="1" smtClean="0"/>
              <a:t>pwd</a:t>
            </a:r>
            <a:r>
              <a:rPr lang="en-US" dirty="0" smtClean="0"/>
              <a:t> as a string:</a:t>
            </a:r>
          </a:p>
          <a:p>
            <a:endParaRPr lang="en-US" dirty="0" smtClean="0"/>
          </a:p>
          <a:p>
            <a:endParaRPr lang="en-US" dirty="0" smtClean="0"/>
          </a:p>
          <a:p>
            <a:endParaRPr lang="en-US" dirty="0" smtClean="0"/>
          </a:p>
          <a:p>
            <a:pPr marL="342900" lvl="2" indent="-342900">
              <a:buFont typeface="Wingdings" pitchFamily="2" charset="2"/>
              <a:buChar char="Ø"/>
            </a:pPr>
            <a:r>
              <a:rPr lang="en-US" sz="1800" b="1" dirty="0" smtClean="0"/>
              <a:t>                 </a:t>
            </a:r>
            <a:endParaRPr lang="en-US" sz="1800" dirty="0" smtClean="0">
              <a:cs typeface="Times New Roman" pitchFamily="18" charset="0"/>
            </a:endParaRPr>
          </a:p>
          <a:p>
            <a:r>
              <a:rPr lang="en-US" dirty="0" smtClean="0"/>
              <a:t>Following instructions execute PWD shell command and display the present working directory:</a:t>
            </a:r>
          </a:p>
          <a:p>
            <a:pPr lvl="2">
              <a:buNone/>
            </a:pPr>
            <a:r>
              <a:rPr lang="en-US" sz="2400" dirty="0" smtClean="0"/>
              <a:t>            </a:t>
            </a:r>
            <a:endParaRPr lang="en-US" dirty="0" smtClean="0">
              <a:solidFill>
                <a:srgbClr val="993300"/>
              </a:solidFill>
            </a:endParaRPr>
          </a:p>
          <a:p>
            <a:pPr eaLnBrk="1" hangingPunct="1">
              <a:buFont typeface="Arial" pitchFamily="34" charset="0"/>
              <a:buNone/>
            </a:pPr>
            <a:endParaRPr lang="en-US" sz="2400" dirty="0" smtClean="0"/>
          </a:p>
        </p:txBody>
      </p:sp>
      <p:sp>
        <p:nvSpPr>
          <p:cNvPr id="11268" name="AutoShape 7"/>
          <p:cNvSpPr>
            <a:spLocks noChangeArrowheads="1"/>
          </p:cNvSpPr>
          <p:nvPr/>
        </p:nvSpPr>
        <p:spPr bwMode="auto">
          <a:xfrm>
            <a:off x="1070427" y="1556657"/>
            <a:ext cx="5199743" cy="1143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342900" lvl="2" indent="-342900">
              <a:buFont typeface="Wingdings" pitchFamily="2" charset="2"/>
              <a:buChar char="Ø"/>
            </a:pPr>
            <a:r>
              <a:rPr lang="en-US" b="1" dirty="0" err="1" smtClean="0"/>
              <a:t>var</a:t>
            </a:r>
            <a:r>
              <a:rPr lang="en-US" b="1" dirty="0" smtClean="0"/>
              <a:t>=</a:t>
            </a:r>
            <a:r>
              <a:rPr lang="en-US" b="1" dirty="0" err="1" smtClean="0"/>
              <a:t>pwd</a:t>
            </a:r>
            <a:r>
              <a:rPr lang="en-US" b="1" dirty="0" smtClean="0"/>
              <a:t>	</a:t>
            </a:r>
          </a:p>
          <a:p>
            <a:pPr lvl="2">
              <a:buNone/>
            </a:pPr>
            <a:r>
              <a:rPr lang="en-US" dirty="0" smtClean="0">
                <a:cs typeface="Times New Roman" pitchFamily="18" charset="0"/>
              </a:rPr>
              <a:t>                echo $</a:t>
            </a:r>
            <a:r>
              <a:rPr lang="en-US" dirty="0" err="1" smtClean="0">
                <a:cs typeface="Times New Roman" pitchFamily="18" charset="0"/>
              </a:rPr>
              <a:t>var</a:t>
            </a:r>
            <a:endParaRPr lang="en-US" dirty="0" smtClean="0">
              <a:cs typeface="Times New Roman" pitchFamily="18" charset="0"/>
            </a:endParaRPr>
          </a:p>
          <a:p>
            <a:pPr lvl="2">
              <a:buNone/>
            </a:pPr>
            <a:r>
              <a:rPr lang="en-US" dirty="0" smtClean="0">
                <a:cs typeface="Times New Roman" pitchFamily="18" charset="0"/>
              </a:rPr>
              <a:t>		Output: </a:t>
            </a:r>
            <a:r>
              <a:rPr lang="en-US" dirty="0" err="1" smtClean="0">
                <a:cs typeface="Times New Roman" pitchFamily="18" charset="0"/>
              </a:rPr>
              <a:t>pwd</a:t>
            </a:r>
            <a:endParaRPr lang="en-US" dirty="0" smtClean="0">
              <a:cs typeface="Times New Roman" pitchFamily="18" charset="0"/>
            </a:endParaRPr>
          </a:p>
        </p:txBody>
      </p:sp>
      <p:sp>
        <p:nvSpPr>
          <p:cNvPr id="11269" name="AutoShape 8"/>
          <p:cNvSpPr>
            <a:spLocks noChangeArrowheads="1"/>
          </p:cNvSpPr>
          <p:nvPr/>
        </p:nvSpPr>
        <p:spPr bwMode="auto">
          <a:xfrm>
            <a:off x="1248229" y="3741056"/>
            <a:ext cx="5210628"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US" dirty="0" err="1" smtClean="0">
                <a:cs typeface="Times New Roman" pitchFamily="18" charset="0"/>
              </a:rPr>
              <a:t>var</a:t>
            </a:r>
            <a:r>
              <a:rPr lang="en-US" dirty="0" smtClean="0">
                <a:cs typeface="Times New Roman" pitchFamily="18" charset="0"/>
              </a:rPr>
              <a:t>=`</a:t>
            </a:r>
            <a:r>
              <a:rPr lang="en-US" dirty="0" err="1" smtClean="0">
                <a:cs typeface="Times New Roman" pitchFamily="18" charset="0"/>
              </a:rPr>
              <a:t>pwd</a:t>
            </a:r>
            <a:r>
              <a:rPr lang="en-US" dirty="0" smtClean="0">
                <a:cs typeface="Times New Roman" pitchFamily="18" charset="0"/>
              </a:rPr>
              <a:t>`                       </a:t>
            </a:r>
          </a:p>
          <a:p>
            <a:pPr lvl="2">
              <a:buNone/>
            </a:pPr>
            <a:r>
              <a:rPr lang="en-US" dirty="0" smtClean="0">
                <a:cs typeface="Times New Roman" pitchFamily="18" charset="0"/>
              </a:rPr>
              <a:t>               echo $</a:t>
            </a:r>
            <a:r>
              <a:rPr lang="en-US" dirty="0" err="1" smtClean="0">
                <a:cs typeface="Times New Roman" pitchFamily="18" charset="0"/>
              </a:rPr>
              <a:t>var</a:t>
            </a:r>
            <a:endParaRPr lang="en-US" dirty="0" smtClean="0">
              <a:cs typeface="Times New Roman" pitchFamily="18" charset="0"/>
            </a:endParaRPr>
          </a:p>
          <a:p>
            <a:pPr lvl="2">
              <a:buNone/>
            </a:pPr>
            <a:r>
              <a:rPr lang="en-US" dirty="0" smtClean="0">
                <a:cs typeface="Times New Roman" pitchFamily="18" charset="0"/>
              </a:rPr>
              <a:t>                Output:   /</a:t>
            </a:r>
            <a:r>
              <a:rPr lang="en-US" dirty="0" err="1" smtClean="0">
                <a:cs typeface="Times New Roman" pitchFamily="18" charset="0"/>
              </a:rPr>
              <a:t>usr</a:t>
            </a:r>
            <a:r>
              <a:rPr lang="en-US" dirty="0" smtClean="0">
                <a:cs typeface="Times New Roman" pitchFamily="18" charset="0"/>
              </a:rPr>
              <a:t>/</a:t>
            </a:r>
            <a:r>
              <a:rPr lang="en-US" dirty="0" err="1" smtClean="0">
                <a:cs typeface="Times New Roman" pitchFamily="18" charset="0"/>
              </a:rPr>
              <a:t>deshpavan</a:t>
            </a:r>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FA1014-6826-4FF6-88B3-79D5CB942F7A}"/>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2763</TotalTime>
  <Words>3587</Words>
  <Application>Microsoft Office PowerPoint</Application>
  <PresentationFormat>On-screen Show (4:3)</PresentationFormat>
  <Paragraphs>720</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Times New Roman</vt:lpstr>
      <vt:lpstr>Wingdings</vt:lpstr>
      <vt:lpstr>Candara</vt:lpstr>
      <vt:lpstr>MS PGothic</vt:lpstr>
      <vt:lpstr>Marlett</vt:lpstr>
      <vt:lpstr>Symbol</vt:lpstr>
      <vt:lpstr>1_Office Theme</vt:lpstr>
      <vt:lpstr>UNIX</vt:lpstr>
      <vt:lpstr>Lesson Objectives</vt:lpstr>
      <vt:lpstr>8.1: Shell Variables  Introduction</vt:lpstr>
      <vt:lpstr>8.2: Environmental Variables  Standard shell variables</vt:lpstr>
      <vt:lpstr>8.2: Environmental Variables  Scripts executed automatically</vt:lpstr>
      <vt:lpstr>8.3: Shell script Commands  Example</vt:lpstr>
      <vt:lpstr>8.4: Arithmetic Operations Details</vt:lpstr>
      <vt:lpstr>8.5: Command Substitution  Details</vt:lpstr>
      <vt:lpstr>8.5: Command Substitution Example</vt:lpstr>
      <vt:lpstr>8.6: Command Line Arguments Details</vt:lpstr>
      <vt:lpstr>8.6: Command Line Arguments  Details</vt:lpstr>
      <vt:lpstr>8.7: Conditional Execution Details</vt:lpstr>
      <vt:lpstr>8.8: if Statement Format Details </vt:lpstr>
      <vt:lpstr>8.9: if Statement Format  if Statement</vt:lpstr>
      <vt:lpstr>8.9: test Statement Relational Operator for numbers</vt:lpstr>
      <vt:lpstr>8.9: test Statement  Relational Operator for strings and logical operators</vt:lpstr>
      <vt:lpstr>9.9: test Statement  File related operators</vt:lpstr>
      <vt:lpstr>8.9: test Statement Example</vt:lpstr>
      <vt:lpstr>8.9: test Statement  Example</vt:lpstr>
      <vt:lpstr>8.9: test Statement  Example</vt:lpstr>
      <vt:lpstr>8.10: Case Statement Case command</vt:lpstr>
      <vt:lpstr>8.10: Case Statement Example</vt:lpstr>
      <vt:lpstr>8.11:  While loop Statement Syntax and Example</vt:lpstr>
      <vt:lpstr>8.11: Examples Example : While</vt:lpstr>
      <vt:lpstr>8.12: Break &amp; Continue Statement  break and continue statement</vt:lpstr>
      <vt:lpstr>8.12: Break &amp; Continue Statement Example</vt:lpstr>
      <vt:lpstr>8.13: until loop Syntax</vt:lpstr>
      <vt:lpstr>8.14: For Statement for statement</vt:lpstr>
      <vt:lpstr>Example : for</vt:lpstr>
      <vt:lpstr>8.14 For Statement Details</vt:lpstr>
      <vt:lpstr>8.15: Examples Example : Until</vt:lpstr>
      <vt:lpstr>8.16: Shell functions Functions in Shell Script</vt:lpstr>
      <vt:lpstr>8.16 : Shell functions Using return statement</vt:lpstr>
      <vt:lpstr>8.16 : Shell functions Using return statement</vt:lpstr>
      <vt:lpstr>8.16 : Arrays Using arrays</vt:lpstr>
      <vt:lpstr>8.16 : Arrays Using arrays</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142</cp:revision>
  <dcterms:created xsi:type="dcterms:W3CDTF">2012-05-18T02:59:15Z</dcterms:created>
  <dcterms:modified xsi:type="dcterms:W3CDTF">2016-02-01T08:29:33Z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