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7"/>
  </p:notesMasterIdLst>
  <p:handoutMasterIdLst>
    <p:handoutMasterId r:id="rId18"/>
  </p:handoutMasterIdLst>
  <p:sldIdLst>
    <p:sldId id="256" r:id="rId5"/>
    <p:sldId id="257" r:id="rId6"/>
    <p:sldId id="267" r:id="rId7"/>
    <p:sldId id="268" r:id="rId8"/>
    <p:sldId id="269" r:id="rId9"/>
    <p:sldId id="270" r:id="rId10"/>
    <p:sldId id="271" r:id="rId11"/>
    <p:sldId id="272" r:id="rId12"/>
    <p:sldId id="273" r:id="rId13"/>
    <p:sldId id="283" r:id="rId14"/>
    <p:sldId id="284" r:id="rId15"/>
    <p:sldId id="285" r:id="rId16"/>
  </p:sldIdLst>
  <p:sldSz cx="9144000" cy="6858000" type="screen4x3"/>
  <p:notesSz cx="7315200" cy="9601200"/>
  <p:embeddedFontLst>
    <p:embeddedFont>
      <p:font typeface="Calibri" panose="020F0502020204030204" pitchFamily="34" charset="0"/>
      <p:regular r:id="rId19"/>
      <p:bold r:id="rId20"/>
      <p:italic r:id="rId21"/>
      <p:boldItalic r:id="rId22"/>
    </p:embeddedFont>
    <p:embeddedFont>
      <p:font typeface="Candara" panose="020E0502030303020204" pitchFamily="34" charset="0"/>
      <p:regular r:id="rId23"/>
      <p:bold r:id="rId24"/>
      <p:italic r:id="rId25"/>
      <p:boldItalic r:id="rId26"/>
    </p:embeddedFont>
    <p:embeddedFont>
      <p:font typeface="ＭＳ Ｐゴシック" panose="020B0600070205080204" pitchFamily="34" charset="-128"/>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2058" y="-3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240"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8/16/2016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2667"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1" dirty="0" smtClean="0">
                <a:latin typeface="Candara" pitchFamily="34" charset="0"/>
                <a:cs typeface="Arial" pitchFamily="34" charset="0"/>
              </a:rPr>
              <a:t>UNIX                                             		</a:t>
            </a:r>
            <a:r>
              <a:rPr lang="en-US" sz="1300" b="1" baseline="0" dirty="0" smtClean="0">
                <a:latin typeface="Candara" pitchFamily="34" charset="0"/>
                <a:cs typeface="Arial" pitchFamily="34" charset="0"/>
              </a:rPr>
              <a:t>                  </a:t>
            </a:r>
            <a:r>
              <a:rPr lang="en-US" sz="1300" b="1" dirty="0" smtClean="0">
                <a:latin typeface="Candara" pitchFamily="34" charset="0"/>
                <a:cs typeface="Arial" pitchFamily="34" charset="0"/>
              </a:rPr>
              <a:t> Programming Development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09-</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39950" y="881063"/>
            <a:ext cx="4905375" cy="3679825"/>
          </a:xfrm>
          <a:ln/>
        </p:spPr>
      </p:sp>
      <p:sp>
        <p:nvSpPr>
          <p:cNvPr id="61445" name="Rectangle 3"/>
          <p:cNvSpPr>
            <a:spLocks noGrp="1" noChangeArrowheads="1"/>
          </p:cNvSpPr>
          <p:nvPr>
            <p:ph type="body" idx="1"/>
          </p:nvPr>
        </p:nvSpPr>
        <p:spPr>
          <a:xfrm>
            <a:off x="2113280" y="4800600"/>
            <a:ext cx="4958080" cy="4162187"/>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139950" y="881063"/>
            <a:ext cx="4905375" cy="3679825"/>
          </a:xfrm>
          <a:ln/>
        </p:spPr>
      </p:sp>
      <p:sp>
        <p:nvSpPr>
          <p:cNvPr id="62469" name="Rectangle 3"/>
          <p:cNvSpPr>
            <a:spLocks noGrp="1" noChangeArrowheads="1"/>
          </p:cNvSpPr>
          <p:nvPr>
            <p:ph type="body" idx="1"/>
          </p:nvPr>
        </p:nvSpPr>
        <p:spPr>
          <a:xfrm>
            <a:off x="2113280" y="4800600"/>
            <a:ext cx="4958080" cy="4162187"/>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39950" y="881063"/>
            <a:ext cx="4905375" cy="3679825"/>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139950" y="881063"/>
            <a:ext cx="4905375" cy="3679825"/>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2139950" y="881063"/>
            <a:ext cx="4905375" cy="3679825"/>
          </a:xfrm>
          <a:ln/>
        </p:spPr>
      </p:sp>
      <p:sp>
        <p:nvSpPr>
          <p:cNvPr id="53253" name="Rectangle 3"/>
          <p:cNvSpPr>
            <a:spLocks noGrp="1" noChangeArrowheads="1"/>
          </p:cNvSpPr>
          <p:nvPr>
            <p:ph type="body" idx="1"/>
          </p:nvPr>
        </p:nvSpPr>
        <p:spPr>
          <a:xfrm>
            <a:off x="2113280" y="4640580"/>
            <a:ext cx="4714240" cy="4162187"/>
          </a:xfrm>
          <a:noFill/>
          <a:ln/>
        </p:spPr>
        <p:txBody>
          <a:bodyPr/>
          <a:lstStyle/>
          <a:p>
            <a:pPr eaLnBrk="1" hangingPunct="1"/>
            <a:r>
              <a:rPr lang="en-IN" dirty="0" smtClean="0">
                <a:latin typeface="Arial" charset="0"/>
              </a:rPr>
              <a:t>A version control system (or revision control system) is a system that tracks incremental versions (or revisions) of files and, in some cases, directories over time. Of course, merely tracking the various versions of a user's (or group of users') files and directories isn't very interesting in itself. What makes a version control system useful is the fact that it allows user to explore the changes which resulted in each of those versions and facilitates the arbitrary recall of the same.</a:t>
            </a:r>
          </a:p>
        </p:txBody>
      </p:sp>
      <p:sp>
        <p:nvSpPr>
          <p:cNvPr id="53254" name="TextBox 5"/>
          <p:cNvSpPr txBox="1">
            <a:spLocks noChangeArrowheads="1"/>
          </p:cNvSpPr>
          <p:nvPr/>
        </p:nvSpPr>
        <p:spPr bwMode="auto">
          <a:xfrm>
            <a:off x="243840" y="1440181"/>
            <a:ext cx="1706880" cy="1113269"/>
          </a:xfrm>
          <a:prstGeom prst="rect">
            <a:avLst/>
          </a:prstGeom>
          <a:noFill/>
          <a:ln w="9525">
            <a:noFill/>
            <a:miter lim="800000"/>
            <a:headEnd/>
            <a:tailEnd/>
          </a:ln>
        </p:spPr>
        <p:txBody>
          <a:bodyPr lIns="96661" tIns="48331" rIns="96661" bIns="48331">
            <a:spAutoFit/>
          </a:bodyPr>
          <a:lstStyle/>
          <a:p>
            <a:r>
              <a:rPr lang="en-US" sz="1100" dirty="0"/>
              <a:t>Explain advantage of SVN as a version control system.  The concepts of version control has been already covered, just revised them.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2139950" y="881063"/>
            <a:ext cx="4905375" cy="3679825"/>
          </a:xfrm>
          <a:ln/>
        </p:spPr>
      </p:sp>
      <p:sp>
        <p:nvSpPr>
          <p:cNvPr id="54277" name="Rectangle 3"/>
          <p:cNvSpPr>
            <a:spLocks noGrp="1" noChangeArrowheads="1"/>
          </p:cNvSpPr>
          <p:nvPr>
            <p:ph type="body" idx="1"/>
          </p:nvPr>
        </p:nvSpPr>
        <p:spPr>
          <a:xfrm>
            <a:off x="2113280" y="4640580"/>
            <a:ext cx="4714240" cy="4162187"/>
          </a:xfrm>
          <a:noFill/>
          <a:ln/>
        </p:spPr>
        <p:txBody>
          <a:bodyPr/>
          <a:lstStyle/>
          <a:p>
            <a:pPr>
              <a:lnSpc>
                <a:spcPts val="1374"/>
              </a:lnSpc>
            </a:pPr>
            <a:r>
              <a:rPr lang="en-IN" dirty="0" smtClean="0">
                <a:latin typeface="Arial" charset="0"/>
              </a:rPr>
              <a:t>At the core of the version control system is a repository, which is the central store of that system's data. The repository usually stores information in the form of a files system tree -- a hierarchy of files and directories. Any number of clients connect to the repository, and then read or write to these files. By writing data, a client makes the information available to others; by reading data, the client receives information from others. </a:t>
            </a:r>
          </a:p>
          <a:p>
            <a:pPr>
              <a:lnSpc>
                <a:spcPts val="1374"/>
              </a:lnSpc>
            </a:pPr>
            <a:endParaRPr lang="en-IN" dirty="0" smtClean="0">
              <a:latin typeface="Arial" charset="0"/>
            </a:endParaRPr>
          </a:p>
          <a:p>
            <a:pPr>
              <a:lnSpc>
                <a:spcPts val="1374"/>
              </a:lnSpc>
            </a:pPr>
            <a:r>
              <a:rPr lang="en-IN" dirty="0" smtClean="0">
                <a:latin typeface="Arial" charset="0"/>
              </a:rPr>
              <a:t>What makes the repository special is that as the files in the repository are changed, the repository remembers each version of those files.</a:t>
            </a:r>
          </a:p>
          <a:p>
            <a:pPr>
              <a:lnSpc>
                <a:spcPts val="1374"/>
              </a:lnSpc>
            </a:pPr>
            <a:endParaRPr lang="en-IN" dirty="0" smtClean="0">
              <a:latin typeface="Arial" charset="0"/>
            </a:endParaRPr>
          </a:p>
          <a:p>
            <a:pPr>
              <a:lnSpc>
                <a:spcPts val="1374"/>
              </a:lnSpc>
            </a:pPr>
            <a:r>
              <a:rPr lang="en-IN" dirty="0" smtClean="0">
                <a:latin typeface="Arial" charset="0"/>
              </a:rPr>
              <a:t>When a client reads data from the repository, it normally sees only the latest version of the files system tree. But what makes a version control client interesting is that it also has the ability to request previous states of the files system from the repository. A version control client can ask historical questions such as What did this directory contain last Wednesday? and Who was the last person to change this file, and what changes did he make? These are the sorts of questions that are at the heart of any version control system.</a:t>
            </a:r>
          </a:p>
          <a:p>
            <a:pPr>
              <a:lnSpc>
                <a:spcPts val="1374"/>
              </a:lnSpc>
            </a:pPr>
            <a:endParaRPr lang="en-US" dirty="0" smtClean="0">
              <a:latin typeface="Arial" charset="0"/>
            </a:endParaRPr>
          </a:p>
          <a:p>
            <a:pPr>
              <a:lnSpc>
                <a:spcPts val="1374"/>
              </a:lnSpc>
            </a:pPr>
            <a:r>
              <a:rPr lang="en-US" b="1" dirty="0" smtClean="0">
                <a:latin typeface="Arial" charset="0"/>
              </a:rPr>
              <a:t>Note </a:t>
            </a:r>
            <a:r>
              <a:rPr lang="en-US" dirty="0" smtClean="0">
                <a:latin typeface="Arial" charset="0"/>
              </a:rPr>
              <a:t>: Repository creation is a one time activity which happens on server and usually done by system administrator.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2139950" y="881063"/>
            <a:ext cx="4905375" cy="3679825"/>
          </a:xfrm>
          <a:ln/>
        </p:spPr>
      </p:sp>
      <p:sp>
        <p:nvSpPr>
          <p:cNvPr id="55301" name="Rectangle 3"/>
          <p:cNvSpPr>
            <a:spLocks noGrp="1" noChangeArrowheads="1"/>
          </p:cNvSpPr>
          <p:nvPr>
            <p:ph type="body" idx="1"/>
          </p:nvPr>
        </p:nvSpPr>
        <p:spPr>
          <a:xfrm>
            <a:off x="2113280" y="4640580"/>
            <a:ext cx="4714240" cy="4162187"/>
          </a:xfrm>
          <a:noFill/>
          <a:ln/>
        </p:spPr>
        <p:txBody>
          <a:bodyPr/>
          <a:lstStyle/>
          <a:p>
            <a:pPr>
              <a:lnSpc>
                <a:spcPts val="1374"/>
              </a:lnSpc>
            </a:pPr>
            <a:r>
              <a:rPr lang="en-US" b="1" dirty="0" smtClean="0">
                <a:latin typeface="Arial" charset="0"/>
              </a:rPr>
              <a:t>Note </a:t>
            </a:r>
            <a:r>
              <a:rPr lang="en-US" dirty="0" smtClean="0">
                <a:latin typeface="Arial" charset="0"/>
              </a:rPr>
              <a:t>: Initial Project Setup creation  is a one time activity which can be done by administrator or user .</a:t>
            </a:r>
          </a:p>
          <a:p>
            <a:pPr>
              <a:lnSpc>
                <a:spcPts val="1374"/>
              </a:lnSpc>
            </a:pPr>
            <a:endParaRPr lang="en-US" dirty="0" smtClean="0">
              <a:latin typeface="Arial" charset="0"/>
            </a:endParaRPr>
          </a:p>
          <a:p>
            <a:pPr>
              <a:lnSpc>
                <a:spcPts val="1374"/>
              </a:lnSpc>
            </a:pPr>
            <a:r>
              <a:rPr lang="en-US" dirty="0" smtClean="0">
                <a:latin typeface="Arial" charset="0"/>
              </a:rPr>
              <a:t>Following is the command to import the entire project from client to server</a:t>
            </a:r>
          </a:p>
          <a:p>
            <a:pPr>
              <a:lnSpc>
                <a:spcPts val="1374"/>
              </a:lnSpc>
            </a:pPr>
            <a:endParaRPr lang="en-US" dirty="0" smtClean="0">
              <a:latin typeface="Arial" charset="0"/>
            </a:endParaRPr>
          </a:p>
          <a:p>
            <a:pPr>
              <a:lnSpc>
                <a:spcPts val="1374"/>
              </a:lnSpc>
            </a:pPr>
            <a:r>
              <a:rPr lang="en-US" b="1" dirty="0" err="1" smtClean="0"/>
              <a:t>svn</a:t>
            </a:r>
            <a:r>
              <a:rPr lang="en-US" b="1" dirty="0" smtClean="0"/>
              <a:t> import </a:t>
            </a:r>
            <a:r>
              <a:rPr lang="en-US" b="1" i="1" dirty="0" err="1" smtClean="0"/>
              <a:t>user_directory_path</a:t>
            </a:r>
            <a:r>
              <a:rPr lang="en-US" b="1" dirty="0" smtClean="0"/>
              <a:t>  file:///</a:t>
            </a:r>
            <a:r>
              <a:rPr lang="en-US" b="1" i="1" dirty="0" smtClean="0"/>
              <a:t>repository_path</a:t>
            </a:r>
            <a:r>
              <a:rPr lang="en-US" b="1" dirty="0" smtClean="0"/>
              <a:t>  -m  '</a:t>
            </a:r>
            <a:r>
              <a:rPr lang="en-US" b="1" i="1" dirty="0" smtClean="0"/>
              <a:t>Message</a:t>
            </a:r>
            <a:r>
              <a:rPr lang="en-US" b="1" dirty="0" smtClean="0"/>
              <a:t>'</a:t>
            </a:r>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2139950" y="881063"/>
            <a:ext cx="4905375" cy="3679825"/>
          </a:xfrm>
          <a:ln/>
        </p:spPr>
      </p:sp>
      <p:sp>
        <p:nvSpPr>
          <p:cNvPr id="56325" name="Rectangle 3"/>
          <p:cNvSpPr>
            <a:spLocks noGrp="1" noChangeArrowheads="1"/>
          </p:cNvSpPr>
          <p:nvPr>
            <p:ph type="body" idx="1"/>
          </p:nvPr>
        </p:nvSpPr>
        <p:spPr>
          <a:xfrm>
            <a:off x="2113280" y="4640580"/>
            <a:ext cx="4714240" cy="4162187"/>
          </a:xfrm>
          <a:noFill/>
          <a:ln/>
        </p:spPr>
        <p:txBody>
          <a:bodyPr/>
          <a:lstStyle/>
          <a:p>
            <a:pPr>
              <a:lnSpc>
                <a:spcPts val="1374"/>
              </a:lnSpc>
            </a:pPr>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39950" y="881063"/>
            <a:ext cx="4905375" cy="3679825"/>
          </a:xfrm>
          <a:ln/>
        </p:spPr>
      </p:sp>
      <p:sp>
        <p:nvSpPr>
          <p:cNvPr id="57349" name="Rectangle 3"/>
          <p:cNvSpPr>
            <a:spLocks noGrp="1" noChangeArrowheads="1"/>
          </p:cNvSpPr>
          <p:nvPr>
            <p:ph type="body" idx="1"/>
          </p:nvPr>
        </p:nvSpPr>
        <p:spPr>
          <a:xfrm>
            <a:off x="2113280" y="4640580"/>
            <a:ext cx="4714240" cy="4162187"/>
          </a:xfrm>
          <a:noFill/>
          <a:ln/>
        </p:spPr>
        <p:txBody>
          <a:bodyPr/>
          <a:lstStyle/>
          <a:p>
            <a:pPr>
              <a:lnSpc>
                <a:spcPts val="1374"/>
              </a:lnSpc>
            </a:pPr>
            <a:r>
              <a:rPr lang="en-IN" dirty="0" smtClean="0">
                <a:latin typeface="Arial" charset="0"/>
              </a:rPr>
              <a:t>All version control systems have to solve the same fundamental problem: how will the system allow users to share information, but prevent them from accidentally stepping on each other's feet? It's all too easy for users to accidentally overwrite each other's changes in the repository.</a:t>
            </a:r>
          </a:p>
          <a:p>
            <a:pPr>
              <a:lnSpc>
                <a:spcPts val="1374"/>
              </a:lnSpc>
            </a:pPr>
            <a:endParaRPr lang="en-IN" dirty="0" smtClean="0">
              <a:latin typeface="Arial" charset="0"/>
            </a:endParaRPr>
          </a:p>
          <a:p>
            <a:pPr>
              <a:lnSpc>
                <a:spcPts val="1374"/>
              </a:lnSpc>
            </a:pPr>
            <a:r>
              <a:rPr lang="en-IN" dirty="0" smtClean="0">
                <a:latin typeface="Arial" charset="0"/>
              </a:rPr>
              <a:t>Suppose we have two co-workers, Harry and Sally. They each decide to edit the same repository file at the same time. If Harry saves his changes to the repository first, then it's possible that (a few moments later) Sally could accidentally overwrite them with her own new version of the file. While </a:t>
            </a:r>
            <a:r>
              <a:rPr lang="en-IN" dirty="0" err="1" smtClean="0">
                <a:latin typeface="Arial" charset="0"/>
              </a:rPr>
              <a:t>Harry's</a:t>
            </a:r>
            <a:r>
              <a:rPr lang="en-IN" dirty="0" smtClean="0">
                <a:latin typeface="Arial" charset="0"/>
              </a:rPr>
              <a:t> version of the file won't be lost forever (because the system remembers every change), any changes Harry made won't be present in Sally's newer version of the file, because she never saw </a:t>
            </a:r>
            <a:r>
              <a:rPr lang="en-IN" dirty="0" err="1" smtClean="0">
                <a:latin typeface="Arial" charset="0"/>
              </a:rPr>
              <a:t>Harry's</a:t>
            </a:r>
            <a:r>
              <a:rPr lang="en-IN" dirty="0" smtClean="0">
                <a:latin typeface="Arial" charset="0"/>
              </a:rPr>
              <a:t> changes to begin with. </a:t>
            </a:r>
            <a:r>
              <a:rPr lang="en-IN" dirty="0" err="1" smtClean="0">
                <a:latin typeface="Arial" charset="0"/>
              </a:rPr>
              <a:t>Harry's</a:t>
            </a:r>
            <a:r>
              <a:rPr lang="en-IN" dirty="0" smtClean="0">
                <a:latin typeface="Arial" charset="0"/>
              </a:rPr>
              <a:t> work is still effectively lost or at least missing from the latest version of the file and probably by accident. This is definitely a situation we want to avoid!</a:t>
            </a:r>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139950" y="881063"/>
            <a:ext cx="4905375" cy="3679825"/>
          </a:xfrm>
          <a:ln/>
        </p:spPr>
      </p:sp>
      <p:sp>
        <p:nvSpPr>
          <p:cNvPr id="58373" name="Rectangle 3"/>
          <p:cNvSpPr>
            <a:spLocks noGrp="1" noChangeArrowheads="1"/>
          </p:cNvSpPr>
          <p:nvPr>
            <p:ph type="body" idx="1"/>
          </p:nvPr>
        </p:nvSpPr>
        <p:spPr>
          <a:xfrm>
            <a:off x="2113280" y="4640580"/>
            <a:ext cx="4714240" cy="4162187"/>
          </a:xfrm>
          <a:noFill/>
          <a:ln/>
        </p:spPr>
        <p:txBody>
          <a:bodyPr/>
          <a:lstStyle/>
          <a:p>
            <a:pPr>
              <a:lnSpc>
                <a:spcPts val="1374"/>
              </a:lnSpc>
            </a:pPr>
            <a:r>
              <a:rPr lang="en-IN" dirty="0" smtClean="0">
                <a:latin typeface="Arial" charset="0"/>
              </a:rPr>
              <a:t>The Lock-Modify-Unlock Solution</a:t>
            </a:r>
          </a:p>
          <a:p>
            <a:pPr>
              <a:lnSpc>
                <a:spcPts val="1374"/>
              </a:lnSpc>
            </a:pPr>
            <a:r>
              <a:rPr lang="en-IN" dirty="0" smtClean="0">
                <a:latin typeface="Arial" charset="0"/>
              </a:rPr>
              <a:t>Many version control systems use a lock-modify-unlock model to address the problem of many authors clobbering each other's work. In this model, the repository allows only one person to change a file at a time. This exclusivity policy is managed using locks. Harry must lock a file before he can begin making changes to it. If Harry has locked a file, then Sally cannot also lock it, and therefore cannot make any changes to that file. All she can do is read the file, and wait for Harry to finish his changes and release his lock. After Harry unlocks the file, Sally can take her turn by locking and editing the file. </a:t>
            </a:r>
          </a:p>
          <a:p>
            <a:pPr>
              <a:lnSpc>
                <a:spcPts val="1374"/>
              </a:lnSpc>
            </a:pPr>
            <a:endParaRPr lang="en-IN" dirty="0" smtClean="0">
              <a:latin typeface="Arial" charset="0"/>
            </a:endParaRPr>
          </a:p>
          <a:p>
            <a:pPr>
              <a:lnSpc>
                <a:spcPts val="1374"/>
              </a:lnSpc>
            </a:pPr>
            <a:r>
              <a:rPr lang="en-IN" dirty="0" smtClean="0">
                <a:latin typeface="Arial" charset="0"/>
              </a:rPr>
              <a:t>The problem with the lock-modify-unlock model is that it's a bit restrictive, and often becomes a roadblock for users:</a:t>
            </a:r>
          </a:p>
          <a:p>
            <a:pPr>
              <a:lnSpc>
                <a:spcPts val="1374"/>
              </a:lnSpc>
            </a:pPr>
            <a:r>
              <a:rPr lang="en-IN" dirty="0" smtClean="0">
                <a:latin typeface="Arial" charset="0"/>
              </a:rPr>
              <a:t>--Locking may cause administrative problems. Sometimes Harry will lock a file and then forget about it. Meanwhile, because Sally is still waiting to edit the file, her hands are tied. </a:t>
            </a:r>
          </a:p>
          <a:p>
            <a:pPr>
              <a:lnSpc>
                <a:spcPts val="1374"/>
              </a:lnSpc>
            </a:pPr>
            <a:r>
              <a:rPr lang="en-IN" dirty="0" smtClean="0">
                <a:latin typeface="Arial" charset="0"/>
              </a:rPr>
              <a:t>--Locking may cause unnecessary serialization. What if Harry is editing the beginning of a text file, and Sally simply wants to edit the end of the same file? These changes don't overlap at all. They could easily edit the file simultaneously.</a:t>
            </a:r>
          </a:p>
          <a:p>
            <a:pPr>
              <a:lnSpc>
                <a:spcPts val="1374"/>
              </a:lnSpc>
            </a:pPr>
            <a:endParaRPr lang="en-IN" dirty="0" smtClean="0">
              <a:latin typeface="Arial" charset="0"/>
            </a:endParaRPr>
          </a:p>
          <a:p>
            <a:pPr>
              <a:lnSpc>
                <a:spcPts val="1374"/>
              </a:lnSpc>
            </a:pPr>
            <a:r>
              <a:rPr lang="en-IN" dirty="0" smtClean="0">
                <a:latin typeface="Arial" charset="0"/>
              </a:rPr>
              <a:t>The solution of this problem is “Copy-Modify-Merge”</a:t>
            </a:r>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139950" y="881063"/>
            <a:ext cx="4905375" cy="3679825"/>
          </a:xfrm>
          <a:ln/>
        </p:spPr>
      </p:sp>
      <p:sp>
        <p:nvSpPr>
          <p:cNvPr id="58373" name="Rectangle 3"/>
          <p:cNvSpPr>
            <a:spLocks noGrp="1" noChangeArrowheads="1"/>
          </p:cNvSpPr>
          <p:nvPr>
            <p:ph type="body" idx="1"/>
          </p:nvPr>
        </p:nvSpPr>
        <p:spPr>
          <a:xfrm>
            <a:off x="2113280" y="4640580"/>
            <a:ext cx="4714240" cy="4162187"/>
          </a:xfrm>
          <a:noFill/>
          <a:ln/>
        </p:spPr>
        <p:txBody>
          <a:bodyPr/>
          <a:lstStyle/>
          <a:p>
            <a:pPr>
              <a:lnSpc>
                <a:spcPts val="1374"/>
              </a:lnSpc>
            </a:pPr>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363FFF-BD95-45D9-AABA-341433C970A2}" type="datetime1">
              <a:rPr lang="en-US" smtClean="0"/>
              <a:t>8/16/2016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D8E02D-7FD5-4D59-A122-366FD6DD184C}" type="datetime1">
              <a:rPr lang="en-US" smtClean="0"/>
              <a:t>8/16/2016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E38E512-AEF4-49F6-BB56-CB2FE66A6E58}" type="datetime1">
              <a:rPr lang="en-US" smtClean="0"/>
              <a:t>8/16/2016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5D379EC-634D-4F80-B867-8E691CD18EAD}" type="datetime1">
              <a:rPr lang="en-US" smtClean="0"/>
              <a:t>8/16/2016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B64CB84-459E-48FF-9474-50D4FDBC3094}" type="datetime1">
              <a:rPr lang="en-US" smtClean="0"/>
              <a:t>8/16/2016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2E8ACF3-78DD-4866-A82D-2CD2FF26A129}" type="datetime1">
              <a:rPr lang="en-US" smtClean="0"/>
              <a:t>8/16/2016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3AF83F8-A5E2-47EB-A6CB-FC925DE8BEA8}" type="datetime1">
              <a:rPr lang="en-US" smtClean="0"/>
              <a:t>8/16/2016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75AEEF6-361F-416B-B1C1-5EFDE9DE3260}" type="datetime1">
              <a:rPr lang="en-US" smtClean="0"/>
              <a:t>8/16/2016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562F69C-48F4-4410-96A4-AD8CA7878D63}" type="datetime1">
              <a:rPr lang="en-US" smtClean="0"/>
              <a:t>8/16/2016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0ADE46E-80DB-42A9-80BE-82509EEFA3DC}" type="datetime1">
              <a:rPr lang="en-US" smtClean="0"/>
              <a:t>8/16/2016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9E0894-0022-447E-8F2E-7949CC51E186}" type="datetime1">
              <a:rPr lang="en-US" smtClean="0"/>
              <a:t>8/16/2016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16,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6400800" cy="504371"/>
          </a:xfrm>
        </p:spPr>
        <p:txBody>
          <a:bodyPr>
            <a:normAutofit/>
          </a:bodyPr>
          <a:lstStyle/>
          <a:p>
            <a:pPr algn="l"/>
            <a:r>
              <a:rPr lang="en-US" sz="1800" b="0" dirty="0"/>
              <a:t>Source Code Control system</a:t>
            </a:r>
          </a:p>
        </p:txBody>
      </p:sp>
      <p:sp>
        <p:nvSpPr>
          <p:cNvPr id="11" name="Title 10"/>
          <p:cNvSpPr>
            <a:spLocks noGrp="1"/>
          </p:cNvSpPr>
          <p:nvPr>
            <p:ph type="ctrTitle"/>
          </p:nvPr>
        </p:nvSpPr>
        <p:spPr>
          <a:xfrm>
            <a:off x="395288" y="2743200"/>
            <a:ext cx="5685971" cy="685800"/>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p:txBody>
          <a:bodyPr lIns="90488" tIns="44450" rIns="90488" bIns="44450"/>
          <a:lstStyle/>
          <a:p>
            <a:pPr eaLnBrk="1" hangingPunct="1"/>
            <a:r>
              <a:rPr lang="en-US"/>
              <a:t>Summary</a:t>
            </a:r>
          </a:p>
        </p:txBody>
      </p:sp>
      <p:sp>
        <p:nvSpPr>
          <p:cNvPr id="29700" name="Rectangle 3"/>
          <p:cNvSpPr>
            <a:spLocks noGrp="1" noChangeArrowheads="1"/>
          </p:cNvSpPr>
          <p:nvPr>
            <p:ph type="body" idx="4294967295"/>
          </p:nvPr>
        </p:nvSpPr>
        <p:spPr>
          <a:xfrm>
            <a:off x="304800" y="1219200"/>
            <a:ext cx="6161088" cy="5027613"/>
          </a:xfrm>
        </p:spPr>
        <p:txBody>
          <a:bodyPr lIns="90488" tIns="44450" rIns="90488" bIns="44450"/>
          <a:lstStyle/>
          <a:p>
            <a:pPr eaLnBrk="1" hangingPunct="1"/>
            <a:endParaRPr lang="en-US" dirty="0" smtClean="0"/>
          </a:p>
          <a:p>
            <a:pPr eaLnBrk="1" hangingPunct="1"/>
            <a:r>
              <a:rPr lang="en-US" dirty="0" smtClean="0"/>
              <a:t>SVN</a:t>
            </a:r>
            <a:endParaRPr lang="en-US" dirty="0"/>
          </a:p>
          <a:p>
            <a:pPr eaLnBrk="1" hangingPunct="1">
              <a:buFont typeface="Arial" pitchFamily="34" charset="0"/>
              <a:buNone/>
            </a:pPr>
            <a:endParaRPr lang="en-US" dirty="0"/>
          </a:p>
        </p:txBody>
      </p:sp>
      <p:grpSp>
        <p:nvGrpSpPr>
          <p:cNvPr id="2" name="Group 8"/>
          <p:cNvGrpSpPr>
            <a:grpSpLocks/>
          </p:cNvGrpSpPr>
          <p:nvPr/>
        </p:nvGrpSpPr>
        <p:grpSpPr bwMode="auto">
          <a:xfrm>
            <a:off x="6934200" y="1576388"/>
            <a:ext cx="1716088" cy="1547812"/>
            <a:chOff x="4176" y="993"/>
            <a:chExt cx="1273" cy="1119"/>
          </a:xfrm>
        </p:grpSpPr>
        <p:sp>
          <p:nvSpPr>
            <p:cNvPr id="29705"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9706" name="Picture 10"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
        <p:nvSpPr>
          <p:cNvPr id="3" name="Footer Placeholder 2"/>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lIns="90488" tIns="44450" rIns="90488" bIns="44450"/>
          <a:lstStyle/>
          <a:p>
            <a:pPr eaLnBrk="1" hangingPunct="1"/>
            <a:r>
              <a:rPr lang="en-US"/>
              <a:t>Review Questions</a:t>
            </a:r>
          </a:p>
        </p:txBody>
      </p:sp>
      <p:sp>
        <p:nvSpPr>
          <p:cNvPr id="30724" name="Rectangle 3"/>
          <p:cNvSpPr>
            <a:spLocks noGrp="1" noChangeArrowheads="1"/>
          </p:cNvSpPr>
          <p:nvPr>
            <p:ph type="body" idx="4294967295"/>
          </p:nvPr>
        </p:nvSpPr>
        <p:spPr>
          <a:xfrm>
            <a:off x="301625" y="1214438"/>
            <a:ext cx="6161088" cy="5027612"/>
          </a:xfrm>
        </p:spPr>
        <p:txBody>
          <a:bodyPr lIns="90488" tIns="44450" rIns="90488" bIns="44450"/>
          <a:lstStyle/>
          <a:p>
            <a:pPr algn="just"/>
            <a:r>
              <a:rPr lang="en-US" dirty="0" smtClean="0"/>
              <a:t>In </a:t>
            </a:r>
            <a:r>
              <a:rPr lang="en-US" dirty="0"/>
              <a:t>_______ multiple copies are not stored only changes are </a:t>
            </a:r>
            <a:r>
              <a:rPr lang="en-US" dirty="0" smtClean="0"/>
              <a:t>stored.</a:t>
            </a:r>
            <a:endParaRPr lang="en-US" dirty="0"/>
          </a:p>
          <a:p>
            <a:pPr marL="0" indent="0" algn="just">
              <a:buNone/>
            </a:pPr>
            <a:endParaRPr lang="en-US" dirty="0"/>
          </a:p>
          <a:p>
            <a:pPr algn="just"/>
            <a:r>
              <a:rPr lang="en-US" dirty="0"/>
              <a:t>List any 3 commands used in SVN?</a:t>
            </a:r>
          </a:p>
          <a:p>
            <a:pPr lvl="1" algn="just" eaLnBrk="1" hangingPunct="1"/>
            <a:endParaRPr lang="en-US" dirty="0"/>
          </a:p>
        </p:txBody>
      </p:sp>
      <p:grpSp>
        <p:nvGrpSpPr>
          <p:cNvPr id="2" name="Group 10"/>
          <p:cNvGrpSpPr>
            <a:grpSpLocks/>
          </p:cNvGrpSpPr>
          <p:nvPr/>
        </p:nvGrpSpPr>
        <p:grpSpPr bwMode="auto">
          <a:xfrm>
            <a:off x="6781800" y="1576388"/>
            <a:ext cx="1868488" cy="1471612"/>
            <a:chOff x="4176" y="993"/>
            <a:chExt cx="1273" cy="1119"/>
          </a:xfrm>
        </p:grpSpPr>
        <p:sp>
          <p:nvSpPr>
            <p:cNvPr id="30731" name="Rectangle 11"/>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30732" name="Picture 12"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3" name="Footer Placeholder 2"/>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lIns="90488" tIns="44450" rIns="90488" bIns="44450"/>
          <a:lstStyle/>
          <a:p>
            <a:pPr eaLnBrk="1" hangingPunct="1"/>
            <a:r>
              <a:rPr lang="en-US"/>
              <a:t>Reference Books</a:t>
            </a:r>
          </a:p>
        </p:txBody>
      </p:sp>
      <p:sp>
        <p:nvSpPr>
          <p:cNvPr id="31748" name="Rectangle 3"/>
          <p:cNvSpPr>
            <a:spLocks noGrp="1" noChangeArrowheads="1"/>
          </p:cNvSpPr>
          <p:nvPr>
            <p:ph type="body" idx="4294967295"/>
          </p:nvPr>
        </p:nvSpPr>
        <p:spPr/>
        <p:txBody>
          <a:bodyPr lIns="90488" tIns="44450" rIns="90488" bIns="44450"/>
          <a:lstStyle/>
          <a:p>
            <a:pPr eaLnBrk="1" hangingPunct="1"/>
            <a:r>
              <a:rPr lang="en-US"/>
              <a:t>The Unix Programming Environment</a:t>
            </a:r>
          </a:p>
          <a:p>
            <a:pPr lvl="1" eaLnBrk="1" hangingPunct="1"/>
            <a:r>
              <a:rPr lang="en-US"/>
              <a:t>Kerningham &amp; Pike, Prentice Hall</a:t>
            </a:r>
          </a:p>
          <a:p>
            <a:pPr eaLnBrk="1" hangingPunct="1"/>
            <a:r>
              <a:rPr lang="en-US"/>
              <a:t>Unix System V.4 Concepts and Applications</a:t>
            </a:r>
          </a:p>
          <a:p>
            <a:pPr lvl="1" eaLnBrk="1" hangingPunct="1"/>
            <a:r>
              <a:rPr lang="en-US"/>
              <a:t>Sumitabha Das, Tata McGraw-Hill</a:t>
            </a:r>
          </a:p>
          <a:p>
            <a:pPr eaLnBrk="1" hangingPunct="1"/>
            <a:r>
              <a:rPr lang="en-US"/>
              <a:t>Advanced Unix Programmer’s Guide</a:t>
            </a:r>
          </a:p>
          <a:p>
            <a:pPr lvl="1" eaLnBrk="1" hangingPunct="1"/>
            <a:r>
              <a:rPr lang="en-US"/>
              <a:t>Stephen Prata, BPB</a:t>
            </a:r>
          </a:p>
          <a:p>
            <a:pPr eaLnBrk="1" hangingPunct="1"/>
            <a:r>
              <a:rPr lang="en-US"/>
              <a:t>Introducing Unix System V</a:t>
            </a:r>
          </a:p>
          <a:p>
            <a:pPr lvl="1" eaLnBrk="1" hangingPunct="1"/>
            <a:r>
              <a:rPr lang="en-US"/>
              <a:t>Vijay Mukhi, Tata McGrawHill</a:t>
            </a:r>
          </a:p>
          <a:p>
            <a:pPr eaLnBrk="1" hangingPunct="1">
              <a:buFont typeface="Arial" pitchFamily="34" charset="0"/>
              <a:buNone/>
            </a:pPr>
            <a:endParaRPr lang="en-US"/>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noFill/>
        </p:spPr>
        <p:txBody>
          <a:bodyPr lIns="90488" tIns="44450" rIns="90488" bIns="44450"/>
          <a:lstStyle/>
          <a:p>
            <a:pPr eaLnBrk="1" hangingPunct="1"/>
            <a:r>
              <a:rPr lang="en-US" dirty="0"/>
              <a:t>Lesson Objectives</a:t>
            </a:r>
          </a:p>
        </p:txBody>
      </p:sp>
      <p:sp>
        <p:nvSpPr>
          <p:cNvPr id="4100" name="Rectangle 5"/>
          <p:cNvSpPr>
            <a:spLocks noGrp="1" noChangeArrowheads="1"/>
          </p:cNvSpPr>
          <p:nvPr>
            <p:ph type="body" idx="4294967295"/>
          </p:nvPr>
        </p:nvSpPr>
        <p:spPr>
          <a:xfrm>
            <a:off x="301625" y="1214438"/>
            <a:ext cx="6161088" cy="4570412"/>
          </a:xfrm>
          <a:noFill/>
        </p:spPr>
        <p:txBody>
          <a:bodyPr lIns="90488" tIns="44450" rIns="90488" bIns="44450"/>
          <a:lstStyle/>
          <a:p>
            <a:pPr eaLnBrk="1" hangingPunct="1"/>
            <a:r>
              <a:rPr lang="en-US" dirty="0" smtClean="0"/>
              <a:t>SVN</a:t>
            </a:r>
            <a:endParaRPr lang="en-US" dirty="0"/>
          </a:p>
          <a:p>
            <a:pPr eaLnBrk="1" hangingPunct="1">
              <a:buFont typeface="Arial" pitchFamily="34" charset="0"/>
              <a:buNone/>
            </a:pPr>
            <a:endParaRPr lang="en-US" dirty="0"/>
          </a:p>
        </p:txBody>
      </p:sp>
      <p:grpSp>
        <p:nvGrpSpPr>
          <p:cNvPr id="2" name="Group 8"/>
          <p:cNvGrpSpPr>
            <a:grpSpLocks/>
          </p:cNvGrpSpPr>
          <p:nvPr/>
        </p:nvGrpSpPr>
        <p:grpSpPr bwMode="auto">
          <a:xfrm>
            <a:off x="6934200" y="1576388"/>
            <a:ext cx="1716088" cy="1471612"/>
            <a:chOff x="4176" y="993"/>
            <a:chExt cx="1273" cy="1119"/>
          </a:xfrm>
        </p:grpSpPr>
        <p:sp>
          <p:nvSpPr>
            <p:cNvPr id="4105"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4106"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3" name="Footer Placeholder 2"/>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lIns="90488" tIns="44450" rIns="90488" bIns="44450"/>
          <a:lstStyle/>
          <a:p>
            <a:pPr eaLnBrk="1" hangingPunct="1"/>
            <a:r>
              <a:rPr lang="en-US" sz="1200" dirty="0" smtClean="0"/>
              <a:t>9.1:  SVN - </a:t>
            </a:r>
            <a:r>
              <a:rPr lang="en-IN" sz="1200" dirty="0" smtClean="0"/>
              <a:t>Subversion</a:t>
            </a:r>
            <a:r>
              <a:rPr lang="en-US" sz="900" b="0" dirty="0" smtClean="0"/>
              <a:t> </a:t>
            </a:r>
            <a:br>
              <a:rPr lang="en-US" sz="900" b="0" dirty="0" smtClean="0"/>
            </a:br>
            <a:r>
              <a:rPr lang="en-US" dirty="0" smtClean="0"/>
              <a:t>What is SVN?</a:t>
            </a:r>
          </a:p>
        </p:txBody>
      </p:sp>
      <p:sp>
        <p:nvSpPr>
          <p:cNvPr id="14339" name="Rectangle 3"/>
          <p:cNvSpPr>
            <a:spLocks noGrp="1" noChangeArrowheads="1"/>
          </p:cNvSpPr>
          <p:nvPr>
            <p:ph type="body" idx="4294967295"/>
          </p:nvPr>
        </p:nvSpPr>
        <p:spPr>
          <a:xfrm>
            <a:off x="304800" y="1371600"/>
            <a:ext cx="8686800" cy="4648200"/>
          </a:xfrm>
        </p:spPr>
        <p:txBody>
          <a:bodyPr lIns="90488" tIns="44450" rIns="90488" bIns="44450"/>
          <a:lstStyle/>
          <a:p>
            <a:pPr eaLnBrk="1" hangingPunct="1"/>
            <a:r>
              <a:rPr lang="en-IN" dirty="0" smtClean="0"/>
              <a:t>Subversion</a:t>
            </a:r>
            <a:r>
              <a:rPr lang="en-US" dirty="0" smtClean="0"/>
              <a:t> (SVN):</a:t>
            </a:r>
          </a:p>
          <a:p>
            <a:pPr lvl="1" eaLnBrk="1" hangingPunct="1">
              <a:lnSpc>
                <a:spcPts val="3500"/>
              </a:lnSpc>
            </a:pPr>
            <a:r>
              <a:rPr lang="en-US" dirty="0" smtClean="0"/>
              <a:t>Software versioning and revision control system. </a:t>
            </a:r>
          </a:p>
          <a:p>
            <a:pPr lvl="1" eaLnBrk="1" hangingPunct="1">
              <a:lnSpc>
                <a:spcPts val="3500"/>
              </a:lnSpc>
            </a:pPr>
            <a:r>
              <a:rPr lang="en-US" dirty="0" smtClean="0"/>
              <a:t>Tool that help in to control various program versions.</a:t>
            </a:r>
          </a:p>
          <a:p>
            <a:pPr lvl="1" eaLnBrk="1" hangingPunct="1">
              <a:lnSpc>
                <a:spcPts val="3500"/>
              </a:lnSpc>
            </a:pPr>
            <a:r>
              <a:rPr lang="en-US" dirty="0" smtClean="0"/>
              <a:t>Only incremental changes to the program are stored. Multiple copies are not stored. </a:t>
            </a:r>
          </a:p>
          <a:p>
            <a:pPr lvl="1" eaLnBrk="1" hangingPunct="1">
              <a:lnSpc>
                <a:spcPts val="3500"/>
              </a:lnSpc>
            </a:pPr>
            <a:r>
              <a:rPr lang="en-US" dirty="0" smtClean="0"/>
              <a:t>Particularly useful when programs are enhanced but the original version is still needed.</a:t>
            </a: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lIns="90488" tIns="44450" rIns="90488" bIns="44450"/>
          <a:lstStyle/>
          <a:p>
            <a:pPr eaLnBrk="1" hangingPunct="1"/>
            <a:r>
              <a:rPr lang="en-US" sz="1200" dirty="0" smtClean="0"/>
              <a:t>9.1: SVN - </a:t>
            </a:r>
            <a:r>
              <a:rPr lang="en-IN" sz="1200" dirty="0" smtClean="0"/>
              <a:t>Subversion</a:t>
            </a:r>
            <a:r>
              <a:rPr lang="en-US" sz="900" b="0" dirty="0" smtClean="0"/>
              <a:t> </a:t>
            </a:r>
            <a:br>
              <a:rPr lang="en-US" sz="900" b="0" dirty="0" smtClean="0"/>
            </a:br>
            <a:r>
              <a:rPr lang="en-US" dirty="0" smtClean="0"/>
              <a:t>Repository</a:t>
            </a:r>
          </a:p>
        </p:txBody>
      </p:sp>
      <p:sp>
        <p:nvSpPr>
          <p:cNvPr id="15363" name="Rectangle 3"/>
          <p:cNvSpPr>
            <a:spLocks noGrp="1" noChangeArrowheads="1"/>
          </p:cNvSpPr>
          <p:nvPr>
            <p:ph type="body" idx="4294967295"/>
          </p:nvPr>
        </p:nvSpPr>
        <p:spPr>
          <a:xfrm>
            <a:off x="457200" y="1117600"/>
            <a:ext cx="8229600" cy="5008563"/>
          </a:xfrm>
        </p:spPr>
        <p:txBody>
          <a:bodyPr lIns="90488" tIns="44450" rIns="90488" bIns="44450">
            <a:normAutofit/>
          </a:bodyPr>
          <a:lstStyle/>
          <a:p>
            <a:pPr eaLnBrk="1" hangingPunct="1">
              <a:lnSpc>
                <a:spcPts val="3500"/>
              </a:lnSpc>
            </a:pPr>
            <a:r>
              <a:rPr lang="en-US" dirty="0" smtClean="0"/>
              <a:t>Repository is </a:t>
            </a:r>
            <a:r>
              <a:rPr lang="en-IN" dirty="0" smtClean="0"/>
              <a:t>the central store of that system's data.</a:t>
            </a:r>
          </a:p>
          <a:p>
            <a:pPr eaLnBrk="1" hangingPunct="1">
              <a:lnSpc>
                <a:spcPts val="3500"/>
              </a:lnSpc>
            </a:pPr>
            <a:r>
              <a:rPr lang="en-IN" dirty="0" smtClean="0"/>
              <a:t>The repository usually stores information in the form of a file system tree ( a hierarchy of files and directories)</a:t>
            </a:r>
          </a:p>
          <a:p>
            <a:pPr eaLnBrk="1" hangingPunct="1">
              <a:lnSpc>
                <a:spcPts val="3500"/>
              </a:lnSpc>
            </a:pPr>
            <a:r>
              <a:rPr lang="en-IN" dirty="0" smtClean="0"/>
              <a:t>Any number of clients connect to the repository, and then read or write to these files.</a:t>
            </a:r>
          </a:p>
          <a:p>
            <a:pPr eaLnBrk="1" hangingPunct="1">
              <a:lnSpc>
                <a:spcPts val="3500"/>
              </a:lnSpc>
            </a:pPr>
            <a:endParaRPr lang="en-IN" dirty="0" smtClean="0"/>
          </a:p>
          <a:p>
            <a:pPr eaLnBrk="1" hangingPunct="1">
              <a:lnSpc>
                <a:spcPts val="3500"/>
              </a:lnSpc>
            </a:pPr>
            <a:endParaRPr lang="en-IN" dirty="0" smtClean="0"/>
          </a:p>
          <a:p>
            <a:pPr eaLnBrk="1" hangingPunct="1">
              <a:lnSpc>
                <a:spcPts val="3500"/>
              </a:lnSpc>
            </a:pPr>
            <a:endParaRPr lang="en-IN" dirty="0" smtClean="0"/>
          </a:p>
          <a:p>
            <a:pPr eaLnBrk="1" hangingPunct="1">
              <a:lnSpc>
                <a:spcPts val="3500"/>
              </a:lnSpc>
            </a:pPr>
            <a:endParaRPr lang="en-IN" dirty="0" smtClean="0"/>
          </a:p>
          <a:p>
            <a:pPr eaLnBrk="1" hangingPunct="1">
              <a:lnSpc>
                <a:spcPts val="3500"/>
              </a:lnSpc>
              <a:buFont typeface="Arial" charset="0"/>
              <a:buNone/>
            </a:pPr>
            <a:r>
              <a:rPr lang="en-IN" dirty="0" smtClean="0"/>
              <a:t>				A typical client/server </a:t>
            </a:r>
            <a:endParaRPr lang="en-US" dirty="0" smtClean="0"/>
          </a:p>
        </p:txBody>
      </p:sp>
      <p:pic>
        <p:nvPicPr>
          <p:cNvPr id="15364" name="Picture 4" descr="A typical client/server system"/>
          <p:cNvPicPr>
            <a:picLocks noChangeAspect="1" noChangeArrowheads="1"/>
          </p:cNvPicPr>
          <p:nvPr/>
        </p:nvPicPr>
        <p:blipFill>
          <a:blip r:embed="rId3"/>
          <a:srcRect/>
          <a:stretch>
            <a:fillRect/>
          </a:stretch>
        </p:blipFill>
        <p:spPr bwMode="auto">
          <a:xfrm>
            <a:off x="3352800" y="3352800"/>
            <a:ext cx="2057400" cy="2366963"/>
          </a:xfrm>
          <a:prstGeom prst="rect">
            <a:avLst/>
          </a:prstGeom>
          <a:noFill/>
          <a:ln w="9525">
            <a:noFill/>
            <a:miter lim="800000"/>
            <a:headEnd/>
            <a:tailEnd/>
          </a:ln>
        </p:spPr>
      </p:pic>
      <p:sp>
        <p:nvSpPr>
          <p:cNvPr id="15365" name="Rectangle 5"/>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lIns="90488" tIns="44450" rIns="90488" bIns="44450"/>
          <a:lstStyle/>
          <a:p>
            <a:pPr eaLnBrk="1" hangingPunct="1"/>
            <a:r>
              <a:rPr lang="en-US" sz="1200" dirty="0" smtClean="0"/>
              <a:t>9.1: SVN - </a:t>
            </a:r>
            <a:r>
              <a:rPr lang="en-IN" sz="1200" dirty="0" smtClean="0"/>
              <a:t>Subversion</a:t>
            </a:r>
            <a:r>
              <a:rPr lang="en-US" sz="900" b="0" dirty="0" smtClean="0"/>
              <a:t> </a:t>
            </a:r>
            <a:br>
              <a:rPr lang="en-US" sz="900" b="0" dirty="0" smtClean="0"/>
            </a:br>
            <a:r>
              <a:rPr lang="en-US" dirty="0" smtClean="0"/>
              <a:t>Initial Project Setup</a:t>
            </a:r>
          </a:p>
        </p:txBody>
      </p:sp>
      <p:sp>
        <p:nvSpPr>
          <p:cNvPr id="16387" name="Rectangle 3"/>
          <p:cNvSpPr>
            <a:spLocks noGrp="1" noChangeArrowheads="1"/>
          </p:cNvSpPr>
          <p:nvPr>
            <p:ph type="body" idx="4294967295"/>
          </p:nvPr>
        </p:nvSpPr>
        <p:spPr>
          <a:xfrm>
            <a:off x="457200" y="1103086"/>
            <a:ext cx="8229600" cy="5023077"/>
          </a:xfrm>
        </p:spPr>
        <p:txBody>
          <a:bodyPr lIns="90488" tIns="44450" rIns="90488" bIns="44450"/>
          <a:lstStyle/>
          <a:p>
            <a:pPr eaLnBrk="1" hangingPunct="1">
              <a:lnSpc>
                <a:spcPts val="3500"/>
              </a:lnSpc>
            </a:pPr>
            <a:r>
              <a:rPr lang="en-US" dirty="0" smtClean="0"/>
              <a:t>If the project is not yet started , then create the basic directories required for project directly on repository.</a:t>
            </a:r>
          </a:p>
          <a:p>
            <a:pPr eaLnBrk="1" hangingPunct="1">
              <a:lnSpc>
                <a:spcPts val="3500"/>
              </a:lnSpc>
            </a:pPr>
            <a:r>
              <a:rPr lang="en-US" dirty="0" smtClean="0"/>
              <a:t>If the project is already in place and the directory structure has been already defined then import the directory structure (along with the all latest files ) to the SVN repository.</a:t>
            </a:r>
          </a:p>
          <a:p>
            <a:pPr eaLnBrk="1" hangingPunct="1">
              <a:lnSpc>
                <a:spcPts val="3500"/>
              </a:lnSpc>
            </a:pPr>
            <a:r>
              <a:rPr lang="en-US" dirty="0" smtClean="0"/>
              <a:t>After importing now delete local copy as files are now successfully stored in SVN repository.</a:t>
            </a:r>
          </a:p>
          <a:p>
            <a:pPr eaLnBrk="1" hangingPunct="1">
              <a:lnSpc>
                <a:spcPts val="3500"/>
              </a:lnSpc>
            </a:pPr>
            <a:r>
              <a:rPr lang="en-US" dirty="0" smtClean="0"/>
              <a:t>Command for creating , Removing Directory and Checking log</a:t>
            </a:r>
          </a:p>
        </p:txBody>
      </p:sp>
      <p:sp>
        <p:nvSpPr>
          <p:cNvPr id="15365" name="Rectangle 5"/>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5" name="AutoShape 7"/>
          <p:cNvSpPr>
            <a:spLocks noChangeArrowheads="1"/>
          </p:cNvSpPr>
          <p:nvPr/>
        </p:nvSpPr>
        <p:spPr bwMode="auto">
          <a:xfrm>
            <a:off x="698500" y="4983844"/>
            <a:ext cx="7226300" cy="979714"/>
          </a:xfrm>
          <a:prstGeom prst="roundRect">
            <a:avLst>
              <a:gd name="adj" fmla="val 16667"/>
            </a:avLst>
          </a:prstGeom>
          <a:noFill/>
          <a:ln w="9525">
            <a:solidFill>
              <a:schemeClr val="accent3"/>
            </a:solidFill>
            <a:round/>
            <a:headEnd/>
            <a:tailEnd/>
          </a:ln>
          <a:effectLst/>
        </p:spPr>
        <p:txBody>
          <a:bodyPr wrap="none" anchor="ctr"/>
          <a:lstStyle/>
          <a:p>
            <a:r>
              <a:rPr lang="en-IN" dirty="0" err="1" smtClean="0">
                <a:latin typeface="Candara"/>
              </a:rPr>
              <a:t>svn</a:t>
            </a:r>
            <a:r>
              <a:rPr lang="en-IN" dirty="0" smtClean="0">
                <a:latin typeface="Candara"/>
              </a:rPr>
              <a:t> </a:t>
            </a:r>
            <a:r>
              <a:rPr lang="en-IN" dirty="0" err="1" smtClean="0">
                <a:latin typeface="Candara"/>
              </a:rPr>
              <a:t>mkdir</a:t>
            </a:r>
            <a:r>
              <a:rPr lang="en-IN" dirty="0" smtClean="0">
                <a:latin typeface="Candara"/>
              </a:rPr>
              <a:t> file:///</a:t>
            </a:r>
            <a:r>
              <a:rPr lang="en-IN" i="1" dirty="0" smtClean="0">
                <a:latin typeface="Candara"/>
              </a:rPr>
              <a:t>repository_path/directory_name</a:t>
            </a:r>
            <a:r>
              <a:rPr lang="en-IN" dirty="0" smtClean="0">
                <a:latin typeface="Candara"/>
              </a:rPr>
              <a:t>  -m “</a:t>
            </a:r>
            <a:r>
              <a:rPr lang="en-IN" i="1" dirty="0" smtClean="0">
                <a:latin typeface="Candara"/>
              </a:rPr>
              <a:t>Message</a:t>
            </a:r>
            <a:r>
              <a:rPr lang="en-IN" dirty="0" smtClean="0">
                <a:latin typeface="Candara"/>
              </a:rPr>
              <a:t>"</a:t>
            </a:r>
          </a:p>
          <a:p>
            <a:r>
              <a:rPr lang="en-IN" dirty="0" err="1" smtClean="0">
                <a:latin typeface="Candara"/>
              </a:rPr>
              <a:t>svn</a:t>
            </a:r>
            <a:r>
              <a:rPr lang="en-IN" dirty="0" smtClean="0">
                <a:latin typeface="Candara"/>
              </a:rPr>
              <a:t> </a:t>
            </a:r>
            <a:r>
              <a:rPr lang="en-IN" dirty="0" err="1" smtClean="0">
                <a:latin typeface="Candara"/>
              </a:rPr>
              <a:t>rm</a:t>
            </a:r>
            <a:r>
              <a:rPr lang="en-IN" dirty="0" smtClean="0">
                <a:latin typeface="Candara"/>
              </a:rPr>
              <a:t> file:///</a:t>
            </a:r>
            <a:r>
              <a:rPr lang="en-IN" i="1" dirty="0" smtClean="0">
                <a:latin typeface="Candara"/>
              </a:rPr>
              <a:t>repository_path/directory_name</a:t>
            </a:r>
            <a:r>
              <a:rPr lang="en-IN" dirty="0" smtClean="0">
                <a:latin typeface="Candara"/>
              </a:rPr>
              <a:t> -m "</a:t>
            </a:r>
            <a:r>
              <a:rPr lang="en-IN" i="1" dirty="0" smtClean="0">
                <a:latin typeface="Candara"/>
              </a:rPr>
              <a:t>Message</a:t>
            </a:r>
            <a:r>
              <a:rPr lang="en-IN" dirty="0" smtClean="0">
                <a:latin typeface="Candara"/>
              </a:rPr>
              <a:t>"</a:t>
            </a:r>
          </a:p>
          <a:p>
            <a:r>
              <a:rPr lang="en-IN" dirty="0" err="1" smtClean="0">
                <a:latin typeface="Candara"/>
              </a:rPr>
              <a:t>svn</a:t>
            </a:r>
            <a:r>
              <a:rPr lang="en-IN" dirty="0" smtClean="0">
                <a:latin typeface="Candara"/>
              </a:rPr>
              <a:t> log file:///</a:t>
            </a:r>
            <a:r>
              <a:rPr lang="en-IN" i="1" dirty="0" smtClean="0">
                <a:latin typeface="Candara"/>
              </a:rPr>
              <a:t>repository_path</a:t>
            </a:r>
            <a:endParaRPr lang="en-IN" i="1" dirty="0">
              <a:latin typeface="Candara"/>
            </a:endParaRP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lIns="90488" tIns="44450" rIns="90488" bIns="44450"/>
          <a:lstStyle/>
          <a:p>
            <a:pPr eaLnBrk="1" hangingPunct="1"/>
            <a:r>
              <a:rPr lang="en-US" sz="1200" dirty="0" smtClean="0"/>
              <a:t>9.1: SVN - Checkout</a:t>
            </a:r>
            <a:r>
              <a:rPr lang="en-US" sz="900" b="0" dirty="0" smtClean="0"/>
              <a:t> </a:t>
            </a:r>
            <a:br>
              <a:rPr lang="en-US" sz="900" b="0" dirty="0" smtClean="0"/>
            </a:br>
            <a:r>
              <a:rPr lang="en-IN" dirty="0" smtClean="0"/>
              <a:t>The Working Copy (Check-Out)</a:t>
            </a:r>
            <a:endParaRPr lang="en-US" dirty="0" smtClean="0"/>
          </a:p>
        </p:txBody>
      </p:sp>
      <p:sp>
        <p:nvSpPr>
          <p:cNvPr id="17411" name="Rectangle 3"/>
          <p:cNvSpPr>
            <a:spLocks noGrp="1" noChangeArrowheads="1"/>
          </p:cNvSpPr>
          <p:nvPr>
            <p:ph type="body" idx="4294967295"/>
          </p:nvPr>
        </p:nvSpPr>
        <p:spPr>
          <a:xfrm>
            <a:off x="457200" y="1291772"/>
            <a:ext cx="8229600" cy="4834392"/>
          </a:xfrm>
        </p:spPr>
        <p:txBody>
          <a:bodyPr lIns="90488" tIns="44450" rIns="90488" bIns="44450"/>
          <a:lstStyle/>
          <a:p>
            <a:pPr eaLnBrk="1" hangingPunct="1">
              <a:lnSpc>
                <a:spcPts val="3500"/>
              </a:lnSpc>
            </a:pPr>
            <a:r>
              <a:rPr lang="en-IN" dirty="0" smtClean="0"/>
              <a:t>An ordinary directory tree on local system, containing a collection of files is called working copy.</a:t>
            </a:r>
            <a:endParaRPr lang="en-US" dirty="0" smtClean="0"/>
          </a:p>
          <a:p>
            <a:pPr eaLnBrk="1" hangingPunct="1">
              <a:lnSpc>
                <a:spcPts val="3500"/>
              </a:lnSpc>
            </a:pPr>
            <a:r>
              <a:rPr lang="en-US" dirty="0" smtClean="0"/>
              <a:t>Owner’s private work area ( edit , compile, change any files/code)</a:t>
            </a:r>
          </a:p>
          <a:p>
            <a:pPr lvl="1">
              <a:lnSpc>
                <a:spcPts val="3500"/>
              </a:lnSpc>
            </a:pPr>
            <a:r>
              <a:rPr lang="en-US" dirty="0" smtClean="0"/>
              <a:t>Complete Checkout</a:t>
            </a:r>
          </a:p>
          <a:p>
            <a:pPr lvl="1">
              <a:lnSpc>
                <a:spcPts val="3500"/>
              </a:lnSpc>
            </a:pPr>
            <a:endParaRPr lang="en-US" dirty="0" smtClean="0"/>
          </a:p>
          <a:p>
            <a:pPr lvl="1">
              <a:lnSpc>
                <a:spcPts val="3500"/>
              </a:lnSpc>
            </a:pPr>
            <a:r>
              <a:rPr lang="en-US" dirty="0" smtClean="0"/>
              <a:t>Partial Checkout</a:t>
            </a:r>
          </a:p>
          <a:p>
            <a:pPr eaLnBrk="1" hangingPunct="1">
              <a:lnSpc>
                <a:spcPts val="3500"/>
              </a:lnSpc>
            </a:pPr>
            <a:endParaRPr lang="en-US" dirty="0" smtClean="0"/>
          </a:p>
          <a:p>
            <a:pPr>
              <a:lnSpc>
                <a:spcPts val="3500"/>
              </a:lnSpc>
            </a:pPr>
            <a:r>
              <a:rPr lang="en-US" dirty="0"/>
              <a:t>Changes in working copy needs explicit commit to update the changed version in repository</a:t>
            </a:r>
          </a:p>
          <a:p>
            <a:pPr eaLnBrk="1" hangingPunct="1">
              <a:lnSpc>
                <a:spcPts val="3500"/>
              </a:lnSpc>
            </a:pPr>
            <a:endParaRPr lang="en-US" dirty="0" smtClean="0"/>
          </a:p>
        </p:txBody>
      </p:sp>
      <p:sp>
        <p:nvSpPr>
          <p:cNvPr id="15365" name="Rectangle 5"/>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5" name="AutoShape 7"/>
          <p:cNvSpPr>
            <a:spLocks noChangeArrowheads="1"/>
          </p:cNvSpPr>
          <p:nvPr/>
        </p:nvSpPr>
        <p:spPr bwMode="auto">
          <a:xfrm>
            <a:off x="1100333" y="3281981"/>
            <a:ext cx="7226300" cy="4227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err="1" smtClean="0">
                <a:latin typeface="Candara"/>
              </a:rPr>
              <a:t>svn</a:t>
            </a:r>
            <a:r>
              <a:rPr lang="en-IN" dirty="0" smtClean="0">
                <a:latin typeface="Candara"/>
              </a:rPr>
              <a:t> checkout file:///repository_path</a:t>
            </a:r>
            <a:endParaRPr lang="en-IN" i="1" dirty="0">
              <a:latin typeface="Candara"/>
            </a:endParaRPr>
          </a:p>
        </p:txBody>
      </p:sp>
      <p:sp>
        <p:nvSpPr>
          <p:cNvPr id="6" name="AutoShape 7"/>
          <p:cNvSpPr>
            <a:spLocks noChangeArrowheads="1"/>
          </p:cNvSpPr>
          <p:nvPr/>
        </p:nvSpPr>
        <p:spPr bwMode="auto">
          <a:xfrm>
            <a:off x="1102148" y="4278024"/>
            <a:ext cx="7226300" cy="4227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err="1" smtClean="0">
                <a:latin typeface="Candara"/>
              </a:rPr>
              <a:t>svn</a:t>
            </a:r>
            <a:r>
              <a:rPr lang="en-IN" dirty="0" smtClean="0">
                <a:latin typeface="Candara"/>
              </a:rPr>
              <a:t> checkout file:///repository_path/Directory_Path</a:t>
            </a:r>
            <a:endParaRPr lang="en-IN" i="1" dirty="0">
              <a:latin typeface="Candara"/>
            </a:endParaRP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lIns="90488" tIns="44450" rIns="90488" bIns="44450"/>
          <a:lstStyle/>
          <a:p>
            <a:pPr eaLnBrk="1" hangingPunct="1"/>
            <a:r>
              <a:rPr lang="en-US" sz="1200" dirty="0" smtClean="0"/>
              <a:t>9.1: SVN – Lock, Modify, Unlock</a:t>
            </a:r>
            <a:r>
              <a:rPr lang="en-US" sz="900" b="0" dirty="0" smtClean="0"/>
              <a:t> </a:t>
            </a:r>
            <a:br>
              <a:rPr lang="en-US" sz="900" b="0" dirty="0" smtClean="0"/>
            </a:br>
            <a:r>
              <a:rPr lang="en-IN" dirty="0" smtClean="0"/>
              <a:t>The Problem of File-Sharing</a:t>
            </a:r>
            <a:endParaRPr lang="en-US" dirty="0" smtClean="0"/>
          </a:p>
        </p:txBody>
      </p:sp>
      <p:sp>
        <p:nvSpPr>
          <p:cNvPr id="18435" name="Rectangle 3"/>
          <p:cNvSpPr>
            <a:spLocks noGrp="1" noChangeArrowheads="1"/>
          </p:cNvSpPr>
          <p:nvPr>
            <p:ph type="body" idx="4294967295"/>
          </p:nvPr>
        </p:nvSpPr>
        <p:spPr>
          <a:xfrm>
            <a:off x="457200" y="1088572"/>
            <a:ext cx="8229600" cy="5037592"/>
          </a:xfrm>
        </p:spPr>
        <p:txBody>
          <a:bodyPr lIns="90488" tIns="44450" rIns="90488" bIns="44450"/>
          <a:lstStyle/>
          <a:p>
            <a:pPr eaLnBrk="1" hangingPunct="1">
              <a:lnSpc>
                <a:spcPts val="3500"/>
              </a:lnSpc>
            </a:pPr>
            <a:r>
              <a:rPr lang="en-US" dirty="0" smtClean="0"/>
              <a:t>The challenge is :</a:t>
            </a:r>
          </a:p>
          <a:p>
            <a:pPr lvl="1" eaLnBrk="1" hangingPunct="1">
              <a:lnSpc>
                <a:spcPts val="3500"/>
              </a:lnSpc>
            </a:pPr>
            <a:r>
              <a:rPr lang="en-US" dirty="0" smtClean="0"/>
              <a:t>How we can make sure that only one person at a time should modify the file</a:t>
            </a:r>
          </a:p>
          <a:p>
            <a:pPr lvl="1" eaLnBrk="1" hangingPunct="1">
              <a:lnSpc>
                <a:spcPts val="3500"/>
              </a:lnSpc>
            </a:pPr>
            <a:endParaRPr lang="en-US" dirty="0" smtClean="0"/>
          </a:p>
        </p:txBody>
      </p:sp>
      <p:sp>
        <p:nvSpPr>
          <p:cNvPr id="15365" name="Rectangle 5"/>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0488" tIns="44450" rIns="90488" bIns="44450"/>
          <a:lstStyle/>
          <a:p>
            <a:r>
              <a:rPr lang="en-US" sz="1200" dirty="0" smtClean="0"/>
              <a:t>9.1: SVN – Lock, Modify, Unlock</a:t>
            </a:r>
            <a:r>
              <a:rPr lang="en-US" sz="900" b="0" dirty="0" smtClean="0"/>
              <a:t/>
            </a:r>
            <a:br>
              <a:rPr lang="en-US" sz="900" b="0" dirty="0" smtClean="0"/>
            </a:br>
            <a:r>
              <a:rPr lang="en-IN" dirty="0" smtClean="0"/>
              <a:t>The lock-modify-unlock solution</a:t>
            </a:r>
            <a:endParaRPr lang="en-US" dirty="0" smtClean="0"/>
          </a:p>
        </p:txBody>
      </p:sp>
      <p:sp>
        <p:nvSpPr>
          <p:cNvPr id="15365" name="Rectangle 5"/>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pic>
        <p:nvPicPr>
          <p:cNvPr id="19460" name="Picture 1" descr="The lock-modify-unlock solution"/>
          <p:cNvPicPr>
            <a:picLocks noChangeAspect="1" noChangeArrowheads="1"/>
          </p:cNvPicPr>
          <p:nvPr/>
        </p:nvPicPr>
        <p:blipFill>
          <a:blip r:embed="rId3"/>
          <a:srcRect/>
          <a:stretch>
            <a:fillRect/>
          </a:stretch>
        </p:blipFill>
        <p:spPr bwMode="auto">
          <a:xfrm>
            <a:off x="1905000" y="1155700"/>
            <a:ext cx="4800600" cy="5230813"/>
          </a:xfrm>
          <a:prstGeom prst="rect">
            <a:avLst/>
          </a:prstGeom>
          <a:noFill/>
          <a:ln w="9525">
            <a:noFill/>
            <a:miter lim="800000"/>
            <a:headEnd/>
            <a:tailEnd/>
          </a:ln>
        </p:spPr>
      </p:pic>
      <p:sp>
        <p:nvSpPr>
          <p:cNvPr id="120834" name="Rectangle 2"/>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90488" tIns="44450" rIns="90488" bIns="44450"/>
          <a:lstStyle/>
          <a:p>
            <a:r>
              <a:rPr lang="en-US" sz="1200" dirty="0" smtClean="0"/>
              <a:t>9.1: SVN – Few More Commands</a:t>
            </a:r>
            <a:r>
              <a:rPr lang="en-US" sz="900" b="0" dirty="0" smtClean="0"/>
              <a:t/>
            </a:r>
            <a:br>
              <a:rPr lang="en-US" sz="900" b="0" dirty="0" smtClean="0"/>
            </a:br>
            <a:r>
              <a:rPr lang="en-IN" dirty="0" smtClean="0"/>
              <a:t>SVN-More Command</a:t>
            </a:r>
            <a:endParaRPr lang="en-US" dirty="0" smtClean="0"/>
          </a:p>
        </p:txBody>
      </p:sp>
      <p:sp>
        <p:nvSpPr>
          <p:cNvPr id="15365" name="Rectangle 5"/>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120834" name="Rectangle 2"/>
          <p:cNvSpPr>
            <a:spLocks noChangeArrowheads="1"/>
          </p:cNvSpPr>
          <p:nvPr/>
        </p:nvSpPr>
        <p:spPr bwMode="auto">
          <a:xfrm>
            <a:off x="0" y="0"/>
            <a:ext cx="18473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0" hangingPunct="0">
              <a:defRPr/>
            </a:pPr>
            <a:r>
              <a:rPr lang="en-US">
                <a:latin typeface="Candara"/>
              </a:rPr>
              <a:t/>
            </a:r>
            <a:br>
              <a:rPr lang="en-US">
                <a:latin typeface="Candara"/>
              </a:rPr>
            </a:br>
            <a:endParaRPr lang="en-US">
              <a:latin typeface="Candara"/>
            </a:endParaRPr>
          </a:p>
        </p:txBody>
      </p:sp>
      <p:sp>
        <p:nvSpPr>
          <p:cNvPr id="7" name="Rectangle 3"/>
          <p:cNvSpPr txBox="1">
            <a:spLocks noChangeArrowheads="1"/>
          </p:cNvSpPr>
          <p:nvPr/>
        </p:nvSpPr>
        <p:spPr>
          <a:xfrm>
            <a:off x="271490" y="1214421"/>
            <a:ext cx="8229600" cy="4892040"/>
          </a:xfrm>
          <a:prstGeom prst="rect">
            <a:avLst/>
          </a:prstGeom>
        </p:spPr>
        <p:txBody>
          <a:bodyPr vert="horz" lIns="90488" tIns="44450" rIns="90488" bIns="44450" rtlCol="0">
            <a:normAutofit/>
          </a:bodyPr>
          <a:lstStyle/>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r>
              <a:rPr kumimoji="0" lang="en-US" sz="2000" b="1" i="0" u="none" strike="noStrike" kern="1200" cap="none" spc="0" normalizeH="0" baseline="0" noProof="0" dirty="0" smtClean="0">
                <a:ln>
                  <a:noFill/>
                </a:ln>
                <a:solidFill>
                  <a:srgbClr val="000000"/>
                </a:solidFill>
                <a:effectLst/>
                <a:uLnTx/>
                <a:uFillTx/>
                <a:latin typeface="Candara"/>
                <a:ea typeface="+mn-ea"/>
                <a:cs typeface="Arial" pitchFamily="34" charset="0"/>
              </a:rPr>
              <a:t>Addition of file to repository</a:t>
            </a:r>
          </a:p>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endParaRPr kumimoji="0" lang="en-US" sz="2000" b="1" i="0" u="none" strike="noStrike" kern="1200" cap="none" spc="0" normalizeH="0" baseline="0" noProof="0" dirty="0" smtClean="0">
              <a:ln>
                <a:noFill/>
              </a:ln>
              <a:solidFill>
                <a:srgbClr val="000000"/>
              </a:solidFill>
              <a:effectLst/>
              <a:uLnTx/>
              <a:uFillTx/>
              <a:latin typeface="Candara"/>
              <a:ea typeface="+mn-ea"/>
              <a:cs typeface="Arial" pitchFamily="34" charset="0"/>
            </a:endParaRPr>
          </a:p>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r>
              <a:rPr lang="en-US" sz="2000" b="1" dirty="0" smtClean="0">
                <a:solidFill>
                  <a:srgbClr val="000000"/>
                </a:solidFill>
                <a:latin typeface="Candara"/>
                <a:cs typeface="Arial" pitchFamily="34" charset="0"/>
              </a:rPr>
              <a:t>Committing the changes </a:t>
            </a:r>
          </a:p>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endParaRPr lang="en-US" sz="2000" b="1" dirty="0" smtClean="0">
              <a:solidFill>
                <a:srgbClr val="000000"/>
              </a:solidFill>
              <a:latin typeface="Candara"/>
              <a:cs typeface="Arial" pitchFamily="34" charset="0"/>
            </a:endParaRPr>
          </a:p>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r>
              <a:rPr kumimoji="0" lang="en-US" sz="2000" b="1" i="0" u="none" strike="noStrike" kern="1200" cap="none" spc="0" normalizeH="0" baseline="0" noProof="0" dirty="0" smtClean="0">
                <a:ln>
                  <a:noFill/>
                </a:ln>
                <a:solidFill>
                  <a:srgbClr val="000000"/>
                </a:solidFill>
                <a:effectLst/>
                <a:uLnTx/>
                <a:uFillTx/>
                <a:latin typeface="Candara"/>
                <a:ea typeface="+mn-ea"/>
                <a:cs typeface="Arial" pitchFamily="34" charset="0"/>
              </a:rPr>
              <a:t>Locking the file </a:t>
            </a:r>
          </a:p>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endParaRPr kumimoji="0" lang="en-US" sz="2000" b="1" i="0" u="none" strike="noStrike" kern="1200" cap="none" spc="0" normalizeH="0" baseline="0" noProof="0" dirty="0" smtClean="0">
              <a:ln>
                <a:noFill/>
              </a:ln>
              <a:solidFill>
                <a:srgbClr val="000000"/>
              </a:solidFill>
              <a:effectLst/>
              <a:uLnTx/>
              <a:uFillTx/>
              <a:latin typeface="Candara"/>
              <a:ea typeface="+mn-ea"/>
              <a:cs typeface="Arial" pitchFamily="34" charset="0"/>
            </a:endParaRPr>
          </a:p>
          <a:p>
            <a:pPr marL="342900" marR="0" lvl="0" indent="-342900" algn="l" defTabSz="914400" rtl="0" eaLnBrk="1" fontAlgn="auto" latinLnBrk="0" hangingPunct="1">
              <a:lnSpc>
                <a:spcPts val="3500"/>
              </a:lnSpc>
              <a:spcBef>
                <a:spcPct val="20000"/>
              </a:spcBef>
              <a:spcAft>
                <a:spcPts val="0"/>
              </a:spcAft>
              <a:buClr>
                <a:srgbClr val="00A1E4"/>
              </a:buClr>
              <a:buSzTx/>
              <a:buFont typeface="Wingdings" pitchFamily="2" charset="2"/>
              <a:buChar char="Ø"/>
              <a:tabLst/>
              <a:defRPr/>
            </a:pPr>
            <a:r>
              <a:rPr lang="en-US" sz="2000" b="1" dirty="0" smtClean="0">
                <a:solidFill>
                  <a:srgbClr val="000000"/>
                </a:solidFill>
                <a:latin typeface="Candara"/>
                <a:cs typeface="Arial" pitchFamily="34" charset="0"/>
              </a:rPr>
              <a:t>Un-Locking the file </a:t>
            </a:r>
          </a:p>
          <a:p>
            <a:pPr marL="742950" marR="0" lvl="1" indent="-295275" algn="l" defTabSz="914400" rtl="0" eaLnBrk="1" fontAlgn="auto" latinLnBrk="0" hangingPunct="1">
              <a:lnSpc>
                <a:spcPts val="3500"/>
              </a:lnSpc>
              <a:spcBef>
                <a:spcPct val="20000"/>
              </a:spcBef>
              <a:spcAft>
                <a:spcPts val="0"/>
              </a:spcAft>
              <a:buClr>
                <a:srgbClr val="00A1E4"/>
              </a:buClr>
              <a:buSzTx/>
              <a:buFont typeface="Arial" pitchFamily="34" charset="0"/>
              <a:buChar char="–"/>
              <a:tabLst/>
              <a:defRPr/>
            </a:pPr>
            <a:endParaRPr kumimoji="0" lang="en-US" sz="1800" b="0" i="0" u="none" strike="noStrike" kern="1200" cap="none" spc="0" normalizeH="0" baseline="0" noProof="0" dirty="0" smtClean="0">
              <a:ln>
                <a:noFill/>
              </a:ln>
              <a:solidFill>
                <a:srgbClr val="000000"/>
              </a:solidFill>
              <a:effectLst/>
              <a:uLnTx/>
              <a:uFillTx/>
              <a:latin typeface="Candara"/>
              <a:ea typeface="+mn-ea"/>
              <a:cs typeface="Arial" pitchFamily="34" charset="0"/>
            </a:endParaRPr>
          </a:p>
        </p:txBody>
      </p:sp>
      <p:sp>
        <p:nvSpPr>
          <p:cNvPr id="8" name="AutoShape 7"/>
          <p:cNvSpPr>
            <a:spLocks noChangeArrowheads="1"/>
          </p:cNvSpPr>
          <p:nvPr/>
        </p:nvSpPr>
        <p:spPr bwMode="auto">
          <a:xfrm>
            <a:off x="762000" y="1774372"/>
            <a:ext cx="7226300" cy="4227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err="1" smtClean="0">
                <a:solidFill>
                  <a:schemeClr val="tx1"/>
                </a:solidFill>
                <a:latin typeface="Candara"/>
              </a:rPr>
              <a:t>svn</a:t>
            </a:r>
            <a:r>
              <a:rPr lang="en-IN" dirty="0" smtClean="0">
                <a:solidFill>
                  <a:schemeClr val="tx1"/>
                </a:solidFill>
                <a:latin typeface="Candara"/>
              </a:rPr>
              <a:t> add </a:t>
            </a:r>
            <a:r>
              <a:rPr lang="en-IN" i="1" dirty="0" err="1" smtClean="0">
                <a:solidFill>
                  <a:schemeClr val="tx1"/>
                </a:solidFill>
                <a:latin typeface="Candara"/>
              </a:rPr>
              <a:t>File_Path</a:t>
            </a:r>
            <a:r>
              <a:rPr lang="en-IN" i="1" dirty="0" smtClean="0">
                <a:solidFill>
                  <a:schemeClr val="tx1"/>
                </a:solidFill>
                <a:latin typeface="Candara"/>
              </a:rPr>
              <a:t>/</a:t>
            </a:r>
            <a:r>
              <a:rPr lang="en-IN" i="1" dirty="0" err="1" smtClean="0">
                <a:solidFill>
                  <a:schemeClr val="tx1"/>
                </a:solidFill>
                <a:latin typeface="Candara"/>
              </a:rPr>
              <a:t>File_Name</a:t>
            </a:r>
            <a:r>
              <a:rPr lang="en-IN" i="1" dirty="0" smtClean="0">
                <a:solidFill>
                  <a:schemeClr val="tx1"/>
                </a:solidFill>
                <a:latin typeface="Candara"/>
              </a:rPr>
              <a:t> </a:t>
            </a:r>
            <a:r>
              <a:rPr lang="en-IN" i="1" dirty="0" err="1" smtClean="0">
                <a:solidFill>
                  <a:schemeClr val="tx1"/>
                </a:solidFill>
                <a:latin typeface="Candara"/>
              </a:rPr>
              <a:t>File_Path</a:t>
            </a:r>
            <a:r>
              <a:rPr lang="en-IN" i="1" dirty="0" smtClean="0">
                <a:solidFill>
                  <a:schemeClr val="tx1"/>
                </a:solidFill>
                <a:latin typeface="Candara"/>
              </a:rPr>
              <a:t>/</a:t>
            </a:r>
            <a:r>
              <a:rPr lang="en-IN" i="1" dirty="0" err="1" smtClean="0">
                <a:solidFill>
                  <a:schemeClr val="tx1"/>
                </a:solidFill>
                <a:latin typeface="Candara"/>
              </a:rPr>
              <a:t>File_Name</a:t>
            </a:r>
            <a:r>
              <a:rPr lang="en-IN" i="1" dirty="0" smtClean="0">
                <a:solidFill>
                  <a:schemeClr val="tx1"/>
                </a:solidFill>
                <a:latin typeface="Candara"/>
              </a:rPr>
              <a:t> </a:t>
            </a:r>
            <a:endParaRPr lang="en-IN" i="1" dirty="0">
              <a:solidFill>
                <a:schemeClr val="tx1"/>
              </a:solidFill>
              <a:latin typeface="Candara"/>
            </a:endParaRPr>
          </a:p>
        </p:txBody>
      </p:sp>
      <p:sp>
        <p:nvSpPr>
          <p:cNvPr id="9" name="AutoShape 7"/>
          <p:cNvSpPr>
            <a:spLocks noChangeArrowheads="1"/>
          </p:cNvSpPr>
          <p:nvPr/>
        </p:nvSpPr>
        <p:spPr bwMode="auto">
          <a:xfrm>
            <a:off x="787400" y="2777672"/>
            <a:ext cx="7226300" cy="4227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err="1" smtClean="0">
                <a:solidFill>
                  <a:schemeClr val="tx1"/>
                </a:solidFill>
                <a:latin typeface="Candara"/>
              </a:rPr>
              <a:t>svn</a:t>
            </a:r>
            <a:r>
              <a:rPr lang="en-IN" dirty="0" smtClean="0">
                <a:solidFill>
                  <a:schemeClr val="tx1"/>
                </a:solidFill>
                <a:latin typeface="Candara"/>
              </a:rPr>
              <a:t> commit -m ‘</a:t>
            </a:r>
            <a:r>
              <a:rPr lang="en-IN" i="1" dirty="0" smtClean="0">
                <a:solidFill>
                  <a:schemeClr val="tx1"/>
                </a:solidFill>
                <a:latin typeface="Candara"/>
              </a:rPr>
              <a:t>Message</a:t>
            </a:r>
            <a:r>
              <a:rPr lang="en-IN" dirty="0" smtClean="0">
                <a:solidFill>
                  <a:schemeClr val="tx1"/>
                </a:solidFill>
                <a:latin typeface="Candara"/>
              </a:rPr>
              <a:t>'</a:t>
            </a:r>
            <a:endParaRPr lang="en-IN" i="1" dirty="0">
              <a:solidFill>
                <a:schemeClr val="tx1"/>
              </a:solidFill>
              <a:latin typeface="Candara"/>
            </a:endParaRPr>
          </a:p>
        </p:txBody>
      </p:sp>
      <p:sp>
        <p:nvSpPr>
          <p:cNvPr id="10" name="AutoShape 7"/>
          <p:cNvSpPr>
            <a:spLocks noChangeArrowheads="1"/>
          </p:cNvSpPr>
          <p:nvPr/>
        </p:nvSpPr>
        <p:spPr bwMode="auto">
          <a:xfrm>
            <a:off x="787400" y="3793672"/>
            <a:ext cx="7226300" cy="4227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err="1" smtClean="0">
                <a:solidFill>
                  <a:schemeClr val="tx1"/>
                </a:solidFill>
                <a:latin typeface="Candara"/>
              </a:rPr>
              <a:t>svn</a:t>
            </a:r>
            <a:r>
              <a:rPr lang="en-IN" dirty="0" smtClean="0">
                <a:solidFill>
                  <a:schemeClr val="tx1"/>
                </a:solidFill>
                <a:latin typeface="Candara"/>
              </a:rPr>
              <a:t> lock </a:t>
            </a:r>
            <a:r>
              <a:rPr lang="en-IN" i="1" dirty="0" err="1" smtClean="0">
                <a:solidFill>
                  <a:schemeClr val="tx1"/>
                </a:solidFill>
                <a:latin typeface="Candara"/>
              </a:rPr>
              <a:t>File_Path</a:t>
            </a:r>
            <a:r>
              <a:rPr lang="en-IN" i="1" dirty="0" smtClean="0">
                <a:solidFill>
                  <a:schemeClr val="tx1"/>
                </a:solidFill>
                <a:latin typeface="Candara"/>
              </a:rPr>
              <a:t>/</a:t>
            </a:r>
            <a:r>
              <a:rPr lang="en-IN" i="1" dirty="0" err="1" smtClean="0">
                <a:solidFill>
                  <a:schemeClr val="tx1"/>
                </a:solidFill>
                <a:latin typeface="Candara"/>
              </a:rPr>
              <a:t>File_Name</a:t>
            </a:r>
            <a:r>
              <a:rPr lang="en-IN" i="1" dirty="0" smtClean="0">
                <a:solidFill>
                  <a:schemeClr val="tx1"/>
                </a:solidFill>
                <a:latin typeface="Candara"/>
              </a:rPr>
              <a:t> File</a:t>
            </a:r>
            <a:r>
              <a:rPr lang="en-IN" dirty="0" smtClean="0">
                <a:solidFill>
                  <a:schemeClr val="tx1"/>
                </a:solidFill>
                <a:latin typeface="Candara"/>
              </a:rPr>
              <a:t> -m “</a:t>
            </a:r>
            <a:r>
              <a:rPr lang="en-IN" i="1" dirty="0" smtClean="0">
                <a:solidFill>
                  <a:schemeClr val="tx1"/>
                </a:solidFill>
                <a:latin typeface="Candara"/>
              </a:rPr>
              <a:t>Message</a:t>
            </a:r>
            <a:r>
              <a:rPr lang="en-IN" dirty="0" smtClean="0">
                <a:solidFill>
                  <a:schemeClr val="tx1"/>
                </a:solidFill>
                <a:latin typeface="Candara"/>
              </a:rPr>
              <a:t>"</a:t>
            </a:r>
            <a:endParaRPr lang="en-IN" i="1" dirty="0">
              <a:solidFill>
                <a:schemeClr val="tx1"/>
              </a:solidFill>
              <a:latin typeface="Candara"/>
            </a:endParaRPr>
          </a:p>
        </p:txBody>
      </p:sp>
      <p:sp>
        <p:nvSpPr>
          <p:cNvPr id="11" name="AutoShape 7"/>
          <p:cNvSpPr>
            <a:spLocks noChangeArrowheads="1"/>
          </p:cNvSpPr>
          <p:nvPr/>
        </p:nvSpPr>
        <p:spPr bwMode="auto">
          <a:xfrm>
            <a:off x="774700" y="4974772"/>
            <a:ext cx="7226300" cy="42272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err="1" smtClean="0">
                <a:solidFill>
                  <a:schemeClr val="tx1"/>
                </a:solidFill>
                <a:latin typeface="Candara"/>
              </a:rPr>
              <a:t>svn</a:t>
            </a:r>
            <a:r>
              <a:rPr lang="en-IN" dirty="0" smtClean="0">
                <a:solidFill>
                  <a:schemeClr val="tx1"/>
                </a:solidFill>
                <a:latin typeface="Candara"/>
              </a:rPr>
              <a:t> unlock </a:t>
            </a:r>
            <a:r>
              <a:rPr lang="en-IN" i="1" dirty="0" err="1" smtClean="0">
                <a:solidFill>
                  <a:schemeClr val="tx1"/>
                </a:solidFill>
                <a:latin typeface="Candara"/>
              </a:rPr>
              <a:t>File_Path</a:t>
            </a:r>
            <a:r>
              <a:rPr lang="en-IN" i="1" dirty="0" smtClean="0">
                <a:solidFill>
                  <a:schemeClr val="tx1"/>
                </a:solidFill>
                <a:latin typeface="Candara"/>
              </a:rPr>
              <a:t>/</a:t>
            </a:r>
            <a:r>
              <a:rPr lang="en-IN" i="1" dirty="0" err="1" smtClean="0">
                <a:solidFill>
                  <a:schemeClr val="tx1"/>
                </a:solidFill>
                <a:latin typeface="Candara"/>
              </a:rPr>
              <a:t>File_Name</a:t>
            </a:r>
            <a:endParaRPr lang="en-IN" i="1" dirty="0">
              <a:solidFill>
                <a:schemeClr val="tx1"/>
              </a:solidFill>
              <a:latin typeface="Candara"/>
            </a:endParaRPr>
          </a:p>
        </p:txBody>
      </p:sp>
      <p:sp>
        <p:nvSpPr>
          <p:cNvPr id="2" name="Footer Placeholder 1"/>
          <p:cNvSpPr>
            <a:spLocks noGrp="1"/>
          </p:cNvSpPr>
          <p:nvPr>
            <p:ph type="ftr" sz="quarter" idx="11"/>
          </p:nvPr>
        </p:nvSpPr>
        <p:spPr/>
        <p:txBody>
          <a:bodyPr/>
          <a:lstStyle/>
          <a:p>
            <a:r>
              <a:rPr lang="en-US" smtClean="0"/>
              <a:t>iGate Sensitive</a:t>
            </a:r>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70DDC79D-C237-4533-8DA8-BD425771F0C2}"/>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2751</TotalTime>
  <Words>1278</Words>
  <Application>Microsoft Office PowerPoint</Application>
  <PresentationFormat>On-screen Show (4:3)</PresentationFormat>
  <Paragraphs>115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Wingdings</vt:lpstr>
      <vt:lpstr>Candara</vt:lpstr>
      <vt:lpstr>ＭＳ Ｐゴシック</vt:lpstr>
      <vt:lpstr>1_Office Theme</vt:lpstr>
      <vt:lpstr>UNIX</vt:lpstr>
      <vt:lpstr>Lesson Objectives</vt:lpstr>
      <vt:lpstr>9.1:  SVN - Subversion  What is SVN?</vt:lpstr>
      <vt:lpstr>9.1: SVN - Subversion  Repository</vt:lpstr>
      <vt:lpstr>9.1: SVN - Subversion  Initial Project Setup</vt:lpstr>
      <vt:lpstr>9.1: SVN - Checkout  The Working Copy (Check-Out)</vt:lpstr>
      <vt:lpstr>9.1: SVN – Lock, Modify, Unlock  The Problem of File-Sharing</vt:lpstr>
      <vt:lpstr>9.1: SVN – Lock, Modify, Unlock The lock-modify-unlock solution</vt:lpstr>
      <vt:lpstr>9.1: SVN – Few More Commands SVN-More Command</vt:lpstr>
      <vt:lpstr>Summary</vt:lpstr>
      <vt:lpstr>Review Questions</vt:lpstr>
      <vt:lpstr>Reference Books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Rajita Dhumal</cp:lastModifiedBy>
  <cp:revision>143</cp:revision>
  <dcterms:created xsi:type="dcterms:W3CDTF">2012-05-18T02:59:15Z</dcterms:created>
  <dcterms:modified xsi:type="dcterms:W3CDTF">2016-08-16T07:01:58Z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