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58" r:id="rId4"/>
  </p:sldMasterIdLst>
  <p:notesMasterIdLst>
    <p:notesMasterId r:id="rId22"/>
  </p:notesMasterIdLst>
  <p:handoutMasterIdLst>
    <p:handoutMasterId r:id="rId23"/>
  </p:handout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Lst>
  <p:sldSz cx="9144000" cy="6858000" type="screen4x3"/>
  <p:notesSz cx="7315200" cy="9601200"/>
  <p:embeddedFontLst>
    <p:embeddedFont>
      <p:font typeface="Calibri" pitchFamily="34" charset="0"/>
      <p:regular r:id="rId24"/>
      <p:bold r:id="rId25"/>
      <p:italic r:id="rId26"/>
      <p:boldItalic r:id="rId27"/>
    </p:embeddedFont>
    <p:embeddedFont>
      <p:font typeface="Candara" pitchFamily="34" charset="0"/>
      <p:regular r:id="rId28"/>
      <p:bold r:id="rId29"/>
      <p:italic r:id="rId30"/>
      <p:boldItalic r:id="rId31"/>
    </p:embeddedFont>
    <p:embeddedFont>
      <p:font typeface="MS PGothic" pitchFamily="34" charset="-128"/>
      <p:regular r:id="rId3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F9900"/>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notesView">
  <p:normalViewPr>
    <p:restoredLeft sz="16378" autoAdjust="0"/>
    <p:restoredTop sz="86486" autoAdjust="0"/>
  </p:normalViewPr>
  <p:slideViewPr>
    <p:cSldViewPr snapToGrid="0" showGuides="1">
      <p:cViewPr>
        <p:scale>
          <a:sx n="66" d="100"/>
          <a:sy n="66" d="100"/>
        </p:scale>
        <p:origin x="-1170" y="-624"/>
      </p:cViewPr>
      <p:guideLst>
        <p:guide orient="horz" pos="2160"/>
        <p:guide pos="24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76" d="100"/>
          <a:sy n="76" d="100"/>
        </p:scale>
        <p:origin x="-1956" y="-90"/>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3.fntdata"/><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2.fntdata"/><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font" Target="fonts/font6.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1.fntdata"/><Relationship Id="rId32" Type="http://schemas.openxmlformats.org/officeDocument/2006/relationships/font" Target="fonts/font9.fntdata"/><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28" Type="http://schemas.openxmlformats.org/officeDocument/2006/relationships/font" Target="fonts/font5.fntdata"/><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8.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sz="quarter" idx="1"/>
          </p:nvPr>
        </p:nvSpPr>
        <p:spPr>
          <a:xfrm>
            <a:off x="4143587" y="0"/>
            <a:ext cx="3169920" cy="480060"/>
          </a:xfrm>
          <a:prstGeom prst="rect">
            <a:avLst/>
          </a:prstGeom>
        </p:spPr>
        <p:txBody>
          <a:bodyPr vert="horz" lIns="96661" tIns="48331" rIns="96661" bIns="48331" rtlCol="0"/>
          <a:lstStyle>
            <a:lvl1pPr algn="r">
              <a:defRPr sz="1300"/>
            </a:lvl1pPr>
          </a:lstStyle>
          <a:p>
            <a:fld id="{DB228672-4337-41E0-A109-2BF6C0A0EED5}" type="datetimeFigureOut">
              <a:rPr lang="en-US" smtClean="0"/>
              <a:pPr/>
              <a:t>2/1/2016</a:t>
            </a:fld>
            <a:endParaRPr lang="en-US"/>
          </a:p>
        </p:txBody>
      </p:sp>
      <p:sp>
        <p:nvSpPr>
          <p:cNvPr id="4" name="Footer Placeholder 3"/>
          <p:cNvSpPr>
            <a:spLocks noGrp="1"/>
          </p:cNvSpPr>
          <p:nvPr>
            <p:ph type="ftr" sz="quarter" idx="2"/>
          </p:nvPr>
        </p:nvSpPr>
        <p:spPr>
          <a:xfrm>
            <a:off x="0" y="9119474"/>
            <a:ext cx="3169920" cy="480060"/>
          </a:xfrm>
          <a:prstGeom prst="rect">
            <a:avLst/>
          </a:prstGeom>
        </p:spPr>
        <p:txBody>
          <a:bodyPr vert="horz" lIns="96661" tIns="48331" rIns="96661" bIns="48331" rtlCol="0" anchor="b"/>
          <a:lstStyle>
            <a:lvl1pPr algn="l">
              <a:defRPr sz="1300"/>
            </a:lvl1pPr>
          </a:lstStyle>
          <a:p>
            <a:r>
              <a:rPr lang="en-US" smtClean="0"/>
              <a:t>Page XX-#</a:t>
            </a:r>
            <a:endParaRPr lang="en-US"/>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6661" tIns="48331" rIns="96661" bIns="48331" rtlCol="0" anchor="b"/>
          <a:lstStyle>
            <a:lvl1pPr algn="r">
              <a:defRPr sz="1300"/>
            </a:lvl1pPr>
          </a:lstStyle>
          <a:p>
            <a:fld id="{0381AB50-9623-476D-A480-EBA540222513}" type="slidenum">
              <a:rPr lang="en-US" smtClean="0"/>
              <a:pPr/>
              <a:t>‹#›</a:t>
            </a:fld>
            <a:endParaRPr lang="en-US"/>
          </a:p>
        </p:txBody>
      </p:sp>
    </p:spTree>
    <p:extLst>
      <p:ext uri="{BB962C8B-B14F-4D97-AF65-F5344CB8AC3E}">
        <p14:creationId xmlns:p14="http://schemas.microsoft.com/office/powerpoint/2010/main" val="281261869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2193925" y="720725"/>
            <a:ext cx="4800600" cy="3600450"/>
          </a:xfrm>
          <a:prstGeom prst="rect">
            <a:avLst/>
          </a:prstGeom>
          <a:noFill/>
          <a:ln w="12700">
            <a:solidFill>
              <a:prstClr val="black"/>
            </a:solidFill>
          </a:ln>
        </p:spPr>
        <p:txBody>
          <a:bodyPr vert="horz" lIns="96661" tIns="48331" rIns="96661" bIns="48331" rtlCol="0" anchor="ctr"/>
          <a:lstStyle/>
          <a:p>
            <a:r>
              <a:rPr lang="en-US" dirty="0" smtClean="0"/>
              <a:t>text</a:t>
            </a:r>
            <a:endParaRPr lang="en-US" dirty="0"/>
          </a:p>
        </p:txBody>
      </p:sp>
      <p:sp>
        <p:nvSpPr>
          <p:cNvPr id="5" name="Notes Placeholder 4"/>
          <p:cNvSpPr>
            <a:spLocks noGrp="1"/>
          </p:cNvSpPr>
          <p:nvPr>
            <p:ph type="body" sz="quarter" idx="3"/>
          </p:nvPr>
        </p:nvSpPr>
        <p:spPr>
          <a:xfrm>
            <a:off x="2175521" y="4447617"/>
            <a:ext cx="4892673" cy="4320540"/>
          </a:xfrm>
          <a:prstGeom prst="rect">
            <a:avLst/>
          </a:prstGeom>
        </p:spPr>
        <p:txBody>
          <a:bodyPr vert="horz" lIns="96661" tIns="48331" rIns="96661" bIns="48331"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Line 8"/>
          <p:cNvSpPr>
            <a:spLocks noChangeShapeType="1"/>
          </p:cNvSpPr>
          <p:nvPr/>
        </p:nvSpPr>
        <p:spPr bwMode="auto">
          <a:xfrm>
            <a:off x="1854164" y="606396"/>
            <a:ext cx="0" cy="8401050"/>
          </a:xfrm>
          <a:prstGeom prst="line">
            <a:avLst/>
          </a:prstGeom>
          <a:noFill/>
          <a:ln w="9525">
            <a:solidFill>
              <a:schemeClr val="tx1"/>
            </a:solidFill>
            <a:round/>
            <a:headEnd/>
            <a:tailEnd/>
          </a:ln>
          <a:effectLst/>
        </p:spPr>
        <p:txBody>
          <a:bodyPr lIns="96661" tIns="48331" rIns="96661" bIns="48331"/>
          <a:lstStyle/>
          <a:p>
            <a:endParaRPr lang="en-US"/>
          </a:p>
        </p:txBody>
      </p:sp>
      <p:sp>
        <p:nvSpPr>
          <p:cNvPr id="14" name="Text Box 9"/>
          <p:cNvSpPr txBox="1">
            <a:spLocks noChangeArrowheads="1"/>
          </p:cNvSpPr>
          <p:nvPr/>
        </p:nvSpPr>
        <p:spPr bwMode="auto">
          <a:xfrm>
            <a:off x="162560" y="753040"/>
            <a:ext cx="1706880" cy="297661"/>
          </a:xfrm>
          <a:prstGeom prst="rect">
            <a:avLst/>
          </a:prstGeom>
          <a:noFill/>
          <a:ln w="9525">
            <a:noFill/>
            <a:miter lim="800000"/>
            <a:headEnd/>
            <a:tailEnd/>
          </a:ln>
          <a:effectLst/>
        </p:spPr>
        <p:txBody>
          <a:bodyPr lIns="96661" tIns="48331" rIns="96661" bIns="48331">
            <a:spAutoFit/>
          </a:bodyPr>
          <a:lstStyle/>
          <a:p>
            <a:pPr>
              <a:spcBef>
                <a:spcPct val="50000"/>
              </a:spcBef>
            </a:pPr>
            <a:r>
              <a:rPr lang="en-US" sz="1300" b="1" dirty="0">
                <a:latin typeface="Arial" pitchFamily="34" charset="0"/>
                <a:cs typeface="Arial" pitchFamily="34" charset="0"/>
              </a:rPr>
              <a:t>Instructor Notes:</a:t>
            </a:r>
          </a:p>
        </p:txBody>
      </p:sp>
      <p:sp>
        <p:nvSpPr>
          <p:cNvPr id="11" name="Rectangle 14"/>
          <p:cNvSpPr>
            <a:spLocks noChangeArrowheads="1"/>
          </p:cNvSpPr>
          <p:nvPr/>
        </p:nvSpPr>
        <p:spPr bwMode="auto">
          <a:xfrm>
            <a:off x="257387" y="160021"/>
            <a:ext cx="6934201" cy="325041"/>
          </a:xfrm>
          <a:prstGeom prst="rect">
            <a:avLst/>
          </a:prstGeom>
          <a:noFill/>
          <a:ln w="9525">
            <a:noFill/>
            <a:miter lim="800000"/>
            <a:headEnd/>
            <a:tailEnd/>
          </a:ln>
          <a:effectLst/>
        </p:spPr>
        <p:txBody>
          <a:bodyPr lIns="97725" tIns="48862" rIns="97725" bIns="48862"/>
          <a:lstStyle/>
          <a:p>
            <a:pPr marL="0" marR="0" indent="0" algn="l" defTabSz="966612" rtl="0" eaLnBrk="1" fontAlgn="auto" latinLnBrk="0" hangingPunct="1">
              <a:lnSpc>
                <a:spcPct val="100000"/>
              </a:lnSpc>
              <a:spcBef>
                <a:spcPts val="0"/>
              </a:spcBef>
              <a:spcAft>
                <a:spcPts val="0"/>
              </a:spcAft>
              <a:buClrTx/>
              <a:buSzTx/>
              <a:buFontTx/>
              <a:buNone/>
              <a:tabLst/>
              <a:defRPr/>
            </a:pPr>
            <a:r>
              <a:rPr lang="en-IN" sz="1300" b="1" dirty="0" smtClean="0">
                <a:latin typeface="Candara" pitchFamily="34" charset="0"/>
                <a:cs typeface="Arial" pitchFamily="34" charset="0"/>
              </a:rPr>
              <a:t>UNIX                                                     		Introduction to Bourne Shell</a:t>
            </a:r>
            <a:r>
              <a:rPr lang="en-US" sz="1300" b="1" dirty="0" smtClean="0">
                <a:latin typeface="Candara" pitchFamily="34" charset="0"/>
                <a:cs typeface="Arial" pitchFamily="34" charset="0"/>
              </a:rPr>
              <a:t>		</a:t>
            </a:r>
            <a:endParaRPr lang="en-US" b="1" dirty="0">
              <a:latin typeface="Candara" pitchFamily="34" charset="0"/>
              <a:cs typeface="Arial" pitchFamily="34" charset="0"/>
            </a:endParaRPr>
          </a:p>
        </p:txBody>
      </p:sp>
      <p:sp>
        <p:nvSpPr>
          <p:cNvPr id="12" name="Rectangle 14"/>
          <p:cNvSpPr>
            <a:spLocks noChangeArrowheads="1"/>
          </p:cNvSpPr>
          <p:nvPr/>
        </p:nvSpPr>
        <p:spPr bwMode="auto">
          <a:xfrm>
            <a:off x="4214145" y="8869012"/>
            <a:ext cx="2946699" cy="470647"/>
          </a:xfrm>
          <a:prstGeom prst="rect">
            <a:avLst/>
          </a:prstGeom>
          <a:noFill/>
          <a:ln w="9525">
            <a:noFill/>
            <a:miter lim="800000"/>
            <a:headEnd/>
            <a:tailEnd/>
          </a:ln>
          <a:effectLst/>
        </p:spPr>
        <p:txBody>
          <a:bodyPr lIns="97725" tIns="48862" rIns="97725" bIns="48862"/>
          <a:lstStyle/>
          <a:p>
            <a:pPr marL="0" marR="0" indent="0" algn="l" defTabSz="966612" rtl="0" eaLnBrk="1" fontAlgn="auto" latinLnBrk="0" hangingPunct="1">
              <a:lnSpc>
                <a:spcPct val="100000"/>
              </a:lnSpc>
              <a:spcBef>
                <a:spcPts val="0"/>
              </a:spcBef>
              <a:spcAft>
                <a:spcPts val="0"/>
              </a:spcAft>
              <a:buClrTx/>
              <a:buSzTx/>
              <a:buFontTx/>
              <a:buNone/>
              <a:tabLst/>
              <a:defRPr/>
            </a:pPr>
            <a:r>
              <a:rPr lang="en-US" sz="1100" dirty="0" smtClean="0">
                <a:latin typeface="Candara" pitchFamily="34" charset="0"/>
                <a:cs typeface="Arial" pitchFamily="34" charset="0"/>
              </a:rPr>
              <a:t>		 Page 04-</a:t>
            </a:r>
            <a:fld id="{BD9FB300-F9DC-4669-88F4-967ABA23CC04}" type="slidenum">
              <a:rPr lang="en-US" sz="1100" smtClean="0">
                <a:latin typeface="Candara" pitchFamily="34" charset="0"/>
                <a:cs typeface="Arial" pitchFamily="34" charset="0"/>
              </a:rPr>
              <a:pPr marL="0" marR="0" indent="0" algn="l" defTabSz="966612" rtl="0" eaLnBrk="1" fontAlgn="auto" latinLnBrk="0" hangingPunct="1">
                <a:lnSpc>
                  <a:spcPct val="100000"/>
                </a:lnSpc>
                <a:spcBef>
                  <a:spcPts val="0"/>
                </a:spcBef>
                <a:spcAft>
                  <a:spcPts val="0"/>
                </a:spcAft>
                <a:buClrTx/>
                <a:buSzTx/>
                <a:buFontTx/>
                <a:buNone/>
                <a:tabLst/>
                <a:defRPr/>
              </a:pPr>
              <a:t>‹#›</a:t>
            </a:fld>
            <a:r>
              <a:rPr lang="en-US" sz="1100" dirty="0" smtClean="0">
                <a:latin typeface="Candara" pitchFamily="34" charset="0"/>
                <a:cs typeface="Arial" pitchFamily="34" charset="0"/>
              </a:rPr>
              <a:t> </a:t>
            </a:r>
          </a:p>
          <a:p>
            <a:r>
              <a:rPr lang="en-US" sz="1100" dirty="0" smtClean="0">
                <a:latin typeface="Candara" pitchFamily="34" charset="0"/>
                <a:cs typeface="Arial" pitchFamily="34" charset="0"/>
              </a:rPr>
              <a:t>  </a:t>
            </a:r>
            <a:endParaRPr lang="en-US" sz="1100" dirty="0">
              <a:latin typeface="Candara" pitchFamily="34" charset="0"/>
              <a:cs typeface="Arial" pitchFamily="34" charset="0"/>
            </a:endParaRPr>
          </a:p>
        </p:txBody>
      </p:sp>
    </p:spTree>
    <p:extLst>
      <p:ext uri="{BB962C8B-B14F-4D97-AF65-F5344CB8AC3E}">
        <p14:creationId xmlns:p14="http://schemas.microsoft.com/office/powerpoint/2010/main" val="1122094422"/>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900" kern="1200">
        <a:solidFill>
          <a:schemeClr val="tx1"/>
        </a:solidFill>
        <a:latin typeface="Candara" pitchFamily="34" charset="0"/>
        <a:ea typeface="+mn-ea"/>
        <a:cs typeface="Arial" pitchFamily="34" charset="0"/>
      </a:defRPr>
    </a:lvl1pPr>
    <a:lvl2pPr marL="457200" algn="l" defTabSz="914400" rtl="0" eaLnBrk="1" latinLnBrk="0" hangingPunct="1">
      <a:defRPr sz="900" kern="1200">
        <a:solidFill>
          <a:schemeClr val="tx1"/>
        </a:solidFill>
        <a:latin typeface="Candara" pitchFamily="34" charset="0"/>
        <a:ea typeface="+mn-ea"/>
        <a:cs typeface="Arial" pitchFamily="34" charset="0"/>
      </a:defRPr>
    </a:lvl2pPr>
    <a:lvl3pPr marL="914400" algn="l" defTabSz="914400" rtl="0" eaLnBrk="1" latinLnBrk="0" hangingPunct="1">
      <a:defRPr sz="900" kern="1200">
        <a:solidFill>
          <a:schemeClr val="tx1"/>
        </a:solidFill>
        <a:latin typeface="Candara" pitchFamily="34" charset="0"/>
        <a:ea typeface="+mn-ea"/>
        <a:cs typeface="Arial" pitchFamily="34" charset="0"/>
      </a:defRPr>
    </a:lvl3pPr>
    <a:lvl4pPr marL="1371600" algn="l" defTabSz="914400" rtl="0" eaLnBrk="1" latinLnBrk="0" hangingPunct="1">
      <a:defRPr sz="900" kern="1200">
        <a:solidFill>
          <a:schemeClr val="tx1"/>
        </a:solidFill>
        <a:latin typeface="Candara" pitchFamily="34" charset="0"/>
        <a:ea typeface="+mn-ea"/>
        <a:cs typeface="Arial" pitchFamily="34" charset="0"/>
      </a:defRPr>
    </a:lvl4pPr>
    <a:lvl5pPr marL="1828800" algn="l" defTabSz="914400" rtl="0" eaLnBrk="1" latinLnBrk="0" hangingPunct="1">
      <a:defRPr sz="900" kern="1200">
        <a:solidFill>
          <a:schemeClr val="tx1"/>
        </a:solidFill>
        <a:latin typeface="Candara"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4" name="Rectangle 2"/>
          <p:cNvSpPr>
            <a:spLocks noGrp="1" noRot="1" noChangeAspect="1" noChangeArrowheads="1" noTextEdit="1"/>
          </p:cNvSpPr>
          <p:nvPr>
            <p:ph type="sldImg"/>
          </p:nvPr>
        </p:nvSpPr>
        <p:spPr>
          <a:xfrm>
            <a:off x="2195513" y="720725"/>
            <a:ext cx="4800600" cy="3600450"/>
          </a:xfrm>
          <a:ln/>
        </p:spPr>
      </p:sp>
      <p:sp>
        <p:nvSpPr>
          <p:cNvPr id="253955" name="Rectangle 3"/>
          <p:cNvSpPr>
            <a:spLocks noGrp="1" noChangeArrowheads="1"/>
          </p:cNvSpPr>
          <p:nvPr>
            <p:ph type="body" idx="1"/>
          </p:nvPr>
        </p:nvSpPr>
        <p:spPr>
          <a:xfrm>
            <a:off x="2112964" y="4508920"/>
            <a:ext cx="4957762" cy="4454107"/>
          </a:xfrm>
          <a:noFill/>
        </p:spPr>
        <p:txBody>
          <a:bodyPr/>
          <a:lstStyle/>
          <a:p>
            <a:pPr algn="just">
              <a:lnSpc>
                <a:spcPct val="90000"/>
              </a:lnSpc>
            </a:pPr>
            <a:r>
              <a:rPr lang="en-US" b="1" u="sng" dirty="0"/>
              <a:t>Using redirections:</a:t>
            </a:r>
          </a:p>
          <a:p>
            <a:pPr algn="just">
              <a:lnSpc>
                <a:spcPct val="90000"/>
              </a:lnSpc>
            </a:pPr>
            <a:endParaRPr lang="en-US" b="1" u="sng" dirty="0"/>
          </a:p>
          <a:p>
            <a:pPr>
              <a:lnSpc>
                <a:spcPct val="90000"/>
              </a:lnSpc>
              <a:spcBef>
                <a:spcPct val="50000"/>
              </a:spcBef>
            </a:pPr>
            <a:r>
              <a:rPr lang="en-US" dirty="0" smtClean="0"/>
              <a:t>$ </a:t>
            </a:r>
            <a:r>
              <a:rPr lang="en-US" dirty="0" err="1" smtClean="0"/>
              <a:t>wc</a:t>
            </a:r>
            <a:r>
              <a:rPr lang="en-US" dirty="0" smtClean="0"/>
              <a:t> &lt; cfile1.lst &gt;&gt; result</a:t>
            </a:r>
          </a:p>
          <a:p>
            <a:pPr>
              <a:lnSpc>
                <a:spcPct val="90000"/>
              </a:lnSpc>
              <a:spcBef>
                <a:spcPct val="50000"/>
              </a:spcBef>
            </a:pPr>
            <a:r>
              <a:rPr lang="en-US" dirty="0" smtClean="0"/>
              <a:t>$ cat result</a:t>
            </a:r>
          </a:p>
          <a:p>
            <a:pPr>
              <a:lnSpc>
                <a:spcPct val="90000"/>
              </a:lnSpc>
              <a:spcBef>
                <a:spcPct val="50000"/>
              </a:spcBef>
            </a:pPr>
            <a:r>
              <a:rPr lang="en-US" dirty="0" smtClean="0"/>
              <a:t>      2     12     60</a:t>
            </a:r>
          </a:p>
          <a:p>
            <a:pPr>
              <a:lnSpc>
                <a:spcPct val="90000"/>
              </a:lnSpc>
              <a:spcBef>
                <a:spcPct val="50000"/>
              </a:spcBef>
            </a:pPr>
            <a:r>
              <a:rPr lang="en-US" dirty="0" smtClean="0"/>
              <a:t>      4      4      8</a:t>
            </a:r>
          </a:p>
          <a:p>
            <a:pPr algn="just">
              <a:lnSpc>
                <a:spcPct val="90000"/>
              </a:lnSpc>
            </a:pPr>
            <a:endParaRPr lang="en-US" dirty="0">
              <a:solidFill>
                <a:srgbClr val="A11133"/>
              </a:solidFill>
            </a:endParaRPr>
          </a:p>
          <a:p>
            <a:pPr algn="just">
              <a:lnSpc>
                <a:spcPct val="90000"/>
              </a:lnSpc>
            </a:pPr>
            <a:endParaRPr lang="en-US" dirty="0" smtClean="0"/>
          </a:p>
          <a:p>
            <a:pPr algn="just">
              <a:lnSpc>
                <a:spcPct val="90000"/>
              </a:lnSpc>
            </a:pPr>
            <a:endParaRPr lang="en-US" dirty="0"/>
          </a:p>
          <a:p>
            <a:pPr algn="just">
              <a:lnSpc>
                <a:spcPct val="90000"/>
              </a:lnSpc>
            </a:pPr>
            <a:r>
              <a:rPr lang="en-US" dirty="0" smtClean="0"/>
              <a:t>As </a:t>
            </a:r>
            <a:r>
              <a:rPr lang="en-US" dirty="0"/>
              <a:t>shown above, it is possible to combine redirection operators on a single command line. The order of the redirection symbols does not affect the working of the command.</a:t>
            </a:r>
          </a:p>
          <a:p>
            <a:pPr algn="just">
              <a:lnSpc>
                <a:spcPct val="90000"/>
              </a:lnSpc>
            </a:pPr>
            <a:r>
              <a:rPr lang="en-US" dirty="0"/>
              <a:t>Using redirections:</a:t>
            </a:r>
          </a:p>
          <a:p>
            <a:pPr algn="just">
              <a:lnSpc>
                <a:spcPct val="90000"/>
              </a:lnSpc>
            </a:pPr>
            <a:r>
              <a:rPr lang="en-US" dirty="0"/>
              <a:t>To redirect the standard error, 2&gt; is used.</a:t>
            </a:r>
          </a:p>
          <a:p>
            <a:pPr algn="just">
              <a:lnSpc>
                <a:spcPct val="90000"/>
              </a:lnSpc>
            </a:pPr>
            <a:r>
              <a:rPr lang="en-US" dirty="0"/>
              <a:t>$ cat </a:t>
            </a:r>
            <a:r>
              <a:rPr lang="en-US" dirty="0" err="1"/>
              <a:t>xyzfile</a:t>
            </a:r>
            <a:endParaRPr lang="en-US" dirty="0"/>
          </a:p>
          <a:p>
            <a:pPr algn="just">
              <a:lnSpc>
                <a:spcPct val="90000"/>
              </a:lnSpc>
            </a:pPr>
            <a:r>
              <a:rPr lang="en-US" dirty="0"/>
              <a:t>cat: cannot open </a:t>
            </a:r>
            <a:r>
              <a:rPr lang="en-US" dirty="0" err="1"/>
              <a:t>xyzfile</a:t>
            </a:r>
            <a:r>
              <a:rPr lang="en-US" dirty="0"/>
              <a:t>: No such file or directory (error 2)</a:t>
            </a:r>
          </a:p>
          <a:p>
            <a:pPr algn="just">
              <a:lnSpc>
                <a:spcPct val="90000"/>
              </a:lnSpc>
            </a:pPr>
            <a:r>
              <a:rPr lang="en-US" dirty="0"/>
              <a:t>$ cat </a:t>
            </a:r>
            <a:r>
              <a:rPr lang="en-US" dirty="0" err="1"/>
              <a:t>xyzfile</a:t>
            </a:r>
            <a:r>
              <a:rPr lang="en-US" dirty="0"/>
              <a:t> 2&gt; </a:t>
            </a:r>
            <a:r>
              <a:rPr lang="en-US" dirty="0" err="1"/>
              <a:t>errfile</a:t>
            </a:r>
            <a:endParaRPr lang="en-US" dirty="0"/>
          </a:p>
          <a:p>
            <a:pPr algn="just">
              <a:lnSpc>
                <a:spcPct val="90000"/>
              </a:lnSpc>
            </a:pPr>
            <a:r>
              <a:rPr lang="en-US" dirty="0"/>
              <a:t>$ cat </a:t>
            </a:r>
            <a:r>
              <a:rPr lang="en-US" dirty="0" err="1"/>
              <a:t>errfile</a:t>
            </a:r>
            <a:endParaRPr lang="en-US" dirty="0"/>
          </a:p>
          <a:p>
            <a:pPr algn="just">
              <a:lnSpc>
                <a:spcPct val="90000"/>
              </a:lnSpc>
            </a:pPr>
            <a:r>
              <a:rPr lang="en-US" dirty="0"/>
              <a:t>cat: cannot open </a:t>
            </a:r>
            <a:r>
              <a:rPr lang="en-US" dirty="0" err="1"/>
              <a:t>xyzfile</a:t>
            </a:r>
            <a:r>
              <a:rPr lang="en-US" dirty="0"/>
              <a:t>: No such file or directory (error 2)</a:t>
            </a:r>
          </a:p>
          <a:p>
            <a:pPr algn="just">
              <a:lnSpc>
                <a:spcPct val="90000"/>
              </a:lnSpc>
            </a:pPr>
            <a:r>
              <a:rPr lang="en-US" dirty="0"/>
              <a:t>$ cat </a:t>
            </a:r>
            <a:r>
              <a:rPr lang="en-US" dirty="0" err="1"/>
              <a:t>xxfile</a:t>
            </a:r>
            <a:r>
              <a:rPr lang="en-US" dirty="0"/>
              <a:t> 2&gt;&gt; </a:t>
            </a:r>
            <a:r>
              <a:rPr lang="en-US" dirty="0" err="1"/>
              <a:t>errfile</a:t>
            </a:r>
            <a:endParaRPr lang="en-US" dirty="0"/>
          </a:p>
          <a:p>
            <a:pPr algn="just">
              <a:lnSpc>
                <a:spcPct val="90000"/>
              </a:lnSpc>
            </a:pPr>
            <a:r>
              <a:rPr lang="en-US" dirty="0"/>
              <a:t>$ cat </a:t>
            </a:r>
            <a:r>
              <a:rPr lang="en-US" dirty="0" err="1"/>
              <a:t>errfile</a:t>
            </a:r>
            <a:endParaRPr lang="en-US" dirty="0"/>
          </a:p>
          <a:p>
            <a:pPr algn="just">
              <a:lnSpc>
                <a:spcPct val="90000"/>
              </a:lnSpc>
            </a:pPr>
            <a:r>
              <a:rPr lang="en-US" dirty="0"/>
              <a:t>cat: cannot open </a:t>
            </a:r>
            <a:r>
              <a:rPr lang="en-US" dirty="0" err="1"/>
              <a:t>xyzfile</a:t>
            </a:r>
            <a:r>
              <a:rPr lang="en-US" dirty="0"/>
              <a:t>: No such file or directory (error 2)</a:t>
            </a:r>
          </a:p>
          <a:p>
            <a:pPr algn="just">
              <a:lnSpc>
                <a:spcPct val="90000"/>
              </a:lnSpc>
            </a:pPr>
            <a:r>
              <a:rPr lang="en-US" dirty="0"/>
              <a:t>cat: cannot open </a:t>
            </a:r>
            <a:r>
              <a:rPr lang="en-US" dirty="0" err="1"/>
              <a:t>xxfile</a:t>
            </a:r>
            <a:r>
              <a:rPr lang="en-US" dirty="0"/>
              <a:t>: No such file or directory (error 2)</a:t>
            </a:r>
          </a:p>
          <a:p>
            <a:pPr algn="just">
              <a:lnSpc>
                <a:spcPct val="90000"/>
              </a:lnSpc>
            </a:pPr>
            <a:endParaRPr lang="en-US" sz="700" dirty="0"/>
          </a:p>
        </p:txBody>
      </p:sp>
      <p:sp>
        <p:nvSpPr>
          <p:cNvPr id="253957" name="AutoShape 5"/>
          <p:cNvSpPr>
            <a:spLocks noChangeArrowheads="1"/>
          </p:cNvSpPr>
          <p:nvPr/>
        </p:nvSpPr>
        <p:spPr bwMode="auto">
          <a:xfrm>
            <a:off x="2112604" y="4762150"/>
            <a:ext cx="1868489" cy="960438"/>
          </a:xfrm>
          <a:prstGeom prst="roundRect">
            <a:avLst>
              <a:gd name="adj" fmla="val 16667"/>
            </a:avLst>
          </a:prstGeom>
          <a:noFill/>
          <a:ln w="9525">
            <a:solidFill>
              <a:srgbClr val="3F3F3F"/>
            </a:solidFill>
            <a:round/>
            <a:headEnd/>
            <a:tailEnd/>
          </a:ln>
          <a:effectLst/>
        </p:spPr>
        <p:txBody>
          <a:bodyPr wrap="none" lIns="91422" tIns="45712" rIns="91422" bIns="45712" anchor="ctr"/>
          <a:lstStyle/>
          <a:p>
            <a:endParaRPr lang="en-I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Rectangle 2"/>
          <p:cNvSpPr>
            <a:spLocks noGrp="1" noRot="1" noChangeAspect="1" noChangeArrowheads="1" noTextEdit="1"/>
          </p:cNvSpPr>
          <p:nvPr>
            <p:ph type="sldImg"/>
          </p:nvPr>
        </p:nvSpPr>
        <p:spPr>
          <a:xfrm>
            <a:off x="2195513" y="720725"/>
            <a:ext cx="4800600" cy="3600450"/>
          </a:xfrm>
          <a:ln/>
        </p:spPr>
      </p:sp>
      <p:sp>
        <p:nvSpPr>
          <p:cNvPr id="256003" name="Rectangle 3"/>
          <p:cNvSpPr>
            <a:spLocks noGrp="1" noChangeArrowheads="1"/>
          </p:cNvSpPr>
          <p:nvPr>
            <p:ph type="body" idx="1"/>
          </p:nvPr>
        </p:nvSpPr>
        <p:spPr>
          <a:xfrm>
            <a:off x="2112964" y="4521073"/>
            <a:ext cx="4957762" cy="4441955"/>
          </a:xfrm>
          <a:noFill/>
        </p:spPr>
        <p:txBody>
          <a:bodyPr/>
          <a:lstStyle/>
          <a:p>
            <a:pPr algn="just"/>
            <a:r>
              <a:rPr lang="en-US" b="1" u="sng" dirty="0"/>
              <a:t>Connecting commands with Pipes:</a:t>
            </a:r>
          </a:p>
          <a:p>
            <a:pPr algn="just"/>
            <a:r>
              <a:rPr lang="en-US" dirty="0"/>
              <a:t>The shell has a special operator called pipe (|), using which the output of one command can be sent as an input to another.  The shell sets up the interconnection between commands. It eliminates the need of temporary files for storing intermediate results.</a:t>
            </a:r>
          </a:p>
          <a:p>
            <a:pPr algn="just"/>
            <a:r>
              <a:rPr lang="en-US" b="1" u="sng" dirty="0"/>
              <a:t>Creating a Pipeline:</a:t>
            </a:r>
          </a:p>
          <a:p>
            <a:pPr algn="just"/>
            <a:endParaRPr lang="en-US" b="1" u="sng" dirty="0"/>
          </a:p>
          <a:p>
            <a:pPr>
              <a:spcBef>
                <a:spcPct val="50000"/>
              </a:spcBef>
            </a:pPr>
            <a:r>
              <a:rPr lang="en-US" dirty="0">
                <a:solidFill>
                  <a:srgbClr val="A11133"/>
                </a:solidFill>
              </a:rPr>
              <a:t>     </a:t>
            </a:r>
            <a:r>
              <a:rPr lang="en-US" dirty="0" smtClean="0"/>
              <a:t>$ who | </a:t>
            </a:r>
            <a:r>
              <a:rPr lang="en-US" dirty="0" err="1" smtClean="0"/>
              <a:t>wc</a:t>
            </a:r>
            <a:r>
              <a:rPr lang="en-US" dirty="0" smtClean="0"/>
              <a:t> -l</a:t>
            </a:r>
          </a:p>
          <a:p>
            <a:pPr>
              <a:spcBef>
                <a:spcPct val="50000"/>
              </a:spcBef>
            </a:pPr>
            <a:r>
              <a:rPr lang="en-US" dirty="0" smtClean="0"/>
              <a:t>                8</a:t>
            </a:r>
          </a:p>
          <a:p>
            <a:pPr algn="just"/>
            <a:endParaRPr lang="en-US" dirty="0" smtClean="0"/>
          </a:p>
          <a:p>
            <a:pPr algn="just"/>
            <a:endParaRPr lang="en-US" dirty="0"/>
          </a:p>
          <a:p>
            <a:pPr algn="just"/>
            <a:r>
              <a:rPr lang="en-US" dirty="0" smtClean="0"/>
              <a:t>When </a:t>
            </a:r>
            <a:r>
              <a:rPr lang="en-US" dirty="0"/>
              <a:t>a sequence of commands are combined this way, a pipeline is said to have been formed.</a:t>
            </a:r>
          </a:p>
          <a:p>
            <a:pPr algn="just"/>
            <a:r>
              <a:rPr lang="en-US" dirty="0"/>
              <a:t>It is possible to combine redirection along with the pipe.</a:t>
            </a:r>
          </a:p>
          <a:p>
            <a:pPr algn="just"/>
            <a:r>
              <a:rPr lang="en-US" dirty="0"/>
              <a:t/>
            </a:r>
            <a:br>
              <a:rPr lang="en-US" dirty="0"/>
            </a:br>
            <a:r>
              <a:rPr lang="en-US" dirty="0"/>
              <a:t>Combining pipe with redirection:</a:t>
            </a:r>
          </a:p>
          <a:p>
            <a:pPr algn="just"/>
            <a:endParaRPr lang="en-US" dirty="0"/>
          </a:p>
          <a:p>
            <a:pPr>
              <a:spcBef>
                <a:spcPct val="50000"/>
              </a:spcBef>
            </a:pPr>
            <a:r>
              <a:rPr lang="en-US" dirty="0" smtClean="0"/>
              <a:t>$ </a:t>
            </a:r>
            <a:r>
              <a:rPr lang="en-US" dirty="0" err="1" smtClean="0"/>
              <a:t>ls</a:t>
            </a:r>
            <a:r>
              <a:rPr lang="en-US" dirty="0" smtClean="0"/>
              <a:t> | </a:t>
            </a:r>
            <a:r>
              <a:rPr lang="en-US" dirty="0" err="1" smtClean="0"/>
              <a:t>wc</a:t>
            </a:r>
            <a:r>
              <a:rPr lang="en-US" dirty="0" smtClean="0"/>
              <a:t> -l &gt; output</a:t>
            </a:r>
          </a:p>
          <a:p>
            <a:pPr>
              <a:spcBef>
                <a:spcPct val="50000"/>
              </a:spcBef>
            </a:pPr>
            <a:r>
              <a:rPr lang="en-US" dirty="0" smtClean="0"/>
              <a:t>$ cat output</a:t>
            </a:r>
          </a:p>
          <a:p>
            <a:pPr>
              <a:spcBef>
                <a:spcPct val="50000"/>
              </a:spcBef>
            </a:pPr>
            <a:r>
              <a:rPr lang="en-US" dirty="0" smtClean="0"/>
              <a:t>     13</a:t>
            </a:r>
          </a:p>
        </p:txBody>
      </p:sp>
      <p:sp>
        <p:nvSpPr>
          <p:cNvPr id="256005" name="AutoShape 5"/>
          <p:cNvSpPr>
            <a:spLocks noChangeArrowheads="1"/>
          </p:cNvSpPr>
          <p:nvPr/>
        </p:nvSpPr>
        <p:spPr bwMode="auto">
          <a:xfrm>
            <a:off x="2159696" y="5355732"/>
            <a:ext cx="1219200" cy="500063"/>
          </a:xfrm>
          <a:prstGeom prst="roundRect">
            <a:avLst>
              <a:gd name="adj" fmla="val 16667"/>
            </a:avLst>
          </a:prstGeom>
          <a:noFill/>
          <a:ln w="9525">
            <a:solidFill>
              <a:srgbClr val="3F3F3F"/>
            </a:solidFill>
            <a:round/>
            <a:headEnd/>
            <a:tailEnd/>
          </a:ln>
          <a:effectLst/>
        </p:spPr>
        <p:txBody>
          <a:bodyPr wrap="none" lIns="91422" tIns="45712" rIns="91422" bIns="45712" anchor="ctr"/>
          <a:lstStyle/>
          <a:p>
            <a:endParaRPr lang="en-IN"/>
          </a:p>
        </p:txBody>
      </p:sp>
      <p:sp>
        <p:nvSpPr>
          <p:cNvPr id="256006" name="AutoShape 6"/>
          <p:cNvSpPr>
            <a:spLocks noChangeArrowheads="1"/>
          </p:cNvSpPr>
          <p:nvPr/>
        </p:nvSpPr>
        <p:spPr bwMode="auto">
          <a:xfrm>
            <a:off x="1981200" y="6727636"/>
            <a:ext cx="1676400" cy="838200"/>
          </a:xfrm>
          <a:prstGeom prst="roundRect">
            <a:avLst>
              <a:gd name="adj" fmla="val 16667"/>
            </a:avLst>
          </a:prstGeom>
          <a:noFill/>
          <a:ln w="9525">
            <a:solidFill>
              <a:srgbClr val="3F3F3F"/>
            </a:solidFill>
            <a:round/>
            <a:headEnd/>
            <a:tailEnd/>
          </a:ln>
          <a:effectLst/>
        </p:spPr>
        <p:txBody>
          <a:bodyPr wrap="none" lIns="91422" tIns="45712" rIns="91422" bIns="45712" anchor="ctr"/>
          <a:lstStyle/>
          <a:p>
            <a:endParaRPr lang="en-I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8" name="Rectangle 2"/>
          <p:cNvSpPr>
            <a:spLocks noGrp="1" noRot="1" noChangeAspect="1" noChangeArrowheads="1" noTextEdit="1"/>
          </p:cNvSpPr>
          <p:nvPr>
            <p:ph type="sldImg"/>
          </p:nvPr>
        </p:nvSpPr>
        <p:spPr>
          <a:xfrm>
            <a:off x="2195513" y="720725"/>
            <a:ext cx="4800600" cy="3600450"/>
          </a:xfrm>
          <a:ln/>
        </p:spPr>
      </p:sp>
      <p:sp>
        <p:nvSpPr>
          <p:cNvPr id="265219" name="Rectangle 3"/>
          <p:cNvSpPr>
            <a:spLocks noGrp="1" noChangeArrowheads="1"/>
          </p:cNvSpPr>
          <p:nvPr>
            <p:ph type="body" idx="1"/>
          </p:nvPr>
        </p:nvSpPr>
        <p:spPr>
          <a:xfrm>
            <a:off x="2112964" y="4800602"/>
            <a:ext cx="4957762" cy="4162425"/>
          </a:xfrm>
        </p:spPr>
        <p:txBody>
          <a:bodyPr/>
          <a:lstStyle/>
          <a:p>
            <a:pPr algn="just"/>
            <a:endParaRPr lang="en-US">
              <a:solidFill>
                <a:srgbClr val="A11133"/>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2"/>
          <p:cNvSpPr>
            <a:spLocks noGrp="1" noRot="1" noChangeAspect="1" noChangeArrowheads="1" noTextEdit="1"/>
          </p:cNvSpPr>
          <p:nvPr>
            <p:ph type="sldImg"/>
          </p:nvPr>
        </p:nvSpPr>
        <p:spPr>
          <a:xfrm>
            <a:off x="2195513" y="720725"/>
            <a:ext cx="4800600" cy="3600450"/>
          </a:xfrm>
          <a:ln/>
        </p:spPr>
      </p:sp>
      <p:sp>
        <p:nvSpPr>
          <p:cNvPr id="260099" name="Rectangle 3"/>
          <p:cNvSpPr>
            <a:spLocks noGrp="1" noChangeArrowheads="1"/>
          </p:cNvSpPr>
          <p:nvPr>
            <p:ph type="body" idx="1"/>
          </p:nvPr>
        </p:nvSpPr>
        <p:spPr>
          <a:xfrm>
            <a:off x="2112964" y="4800602"/>
            <a:ext cx="4957762" cy="4162425"/>
          </a:xfrm>
          <a:noFill/>
        </p:spPr>
        <p:txBody>
          <a:bodyPr/>
          <a:lstStyle/>
          <a:p>
            <a:pPr algn="just"/>
            <a:r>
              <a:rPr lang="en-US" b="1" u="sng" dirty="0"/>
              <a:t>What is Command Substitution?</a:t>
            </a:r>
          </a:p>
          <a:p>
            <a:pPr algn="just"/>
            <a:r>
              <a:rPr lang="en-US" dirty="0"/>
              <a:t>The shell allows the argument of a command to be obtained from the output of another command – this feature is called command substitution. This is done by using a pair of </a:t>
            </a:r>
            <a:r>
              <a:rPr lang="en-US" dirty="0" err="1"/>
              <a:t>backquotes</a:t>
            </a:r>
            <a:r>
              <a:rPr lang="en-US" dirty="0"/>
              <a:t>. The </a:t>
            </a:r>
            <a:r>
              <a:rPr lang="en-US" dirty="0" err="1"/>
              <a:t>backquoted</a:t>
            </a:r>
            <a:r>
              <a:rPr lang="en-US" dirty="0"/>
              <a:t> command is executed first. The output of command is substituted in place of command. Then outer command will get executed. </a:t>
            </a:r>
          </a:p>
          <a:p>
            <a:pPr algn="just"/>
            <a:r>
              <a:rPr lang="en-US" b="1" u="sng" dirty="0"/>
              <a:t>Example:</a:t>
            </a:r>
          </a:p>
          <a:p>
            <a:pPr marL="1588" lvl="1" algn="just"/>
            <a:endParaRPr lang="en-US" b="1" u="sng" dirty="0">
              <a:solidFill>
                <a:srgbClr val="A11133"/>
              </a:solidFill>
            </a:endParaRPr>
          </a:p>
          <a:p>
            <a:pPr marL="0" lvl="1">
              <a:spcBef>
                <a:spcPct val="50000"/>
              </a:spcBef>
            </a:pPr>
            <a:r>
              <a:rPr lang="en-US" dirty="0" smtClean="0"/>
              <a:t>$ cal `date "+%m 20%y"`</a:t>
            </a:r>
          </a:p>
          <a:p>
            <a:pPr marL="0" lvl="1">
              <a:spcBef>
                <a:spcPct val="50000"/>
              </a:spcBef>
            </a:pPr>
            <a:r>
              <a:rPr lang="en-US" dirty="0" smtClean="0"/>
              <a:t>   March 2001</a:t>
            </a:r>
            <a:endParaRPr lang="pl-PL" dirty="0" smtClean="0"/>
          </a:p>
          <a:p>
            <a:pPr marL="0" lvl="1">
              <a:spcBef>
                <a:spcPct val="50000"/>
              </a:spcBef>
            </a:pPr>
            <a:r>
              <a:rPr lang="pl-PL" dirty="0" smtClean="0"/>
              <a:t>Su Mo Tu We Th Fr Sa</a:t>
            </a:r>
          </a:p>
          <a:p>
            <a:pPr marL="0" lvl="1">
              <a:spcBef>
                <a:spcPct val="50000"/>
              </a:spcBef>
            </a:pPr>
            <a:r>
              <a:rPr lang="pl-PL" dirty="0" smtClean="0"/>
              <a:t>             </a:t>
            </a:r>
            <a:r>
              <a:rPr lang="en-US" dirty="0" smtClean="0"/>
              <a:t>1  2  3</a:t>
            </a:r>
          </a:p>
          <a:p>
            <a:pPr marL="0" lvl="1">
              <a:spcBef>
                <a:spcPct val="50000"/>
              </a:spcBef>
            </a:pPr>
            <a:r>
              <a:rPr lang="en-US" dirty="0" smtClean="0"/>
              <a:t> 4  5  6  7  8  9 10</a:t>
            </a:r>
          </a:p>
          <a:p>
            <a:pPr marL="0" lvl="1">
              <a:spcBef>
                <a:spcPct val="50000"/>
              </a:spcBef>
            </a:pPr>
            <a:r>
              <a:rPr lang="en-US" dirty="0" smtClean="0"/>
              <a:t>11 12 13 14 15 16 17</a:t>
            </a:r>
          </a:p>
          <a:p>
            <a:pPr marL="0" lvl="1">
              <a:spcBef>
                <a:spcPct val="50000"/>
              </a:spcBef>
            </a:pPr>
            <a:r>
              <a:rPr lang="en-US" dirty="0" smtClean="0"/>
              <a:t>18 19 20 21 22 23 24</a:t>
            </a:r>
          </a:p>
          <a:p>
            <a:pPr marL="0" lvl="1">
              <a:spcBef>
                <a:spcPct val="50000"/>
              </a:spcBef>
            </a:pPr>
            <a:r>
              <a:rPr lang="en-US" dirty="0" smtClean="0"/>
              <a:t>25 26 27 28 29 30 31</a:t>
            </a:r>
          </a:p>
        </p:txBody>
      </p:sp>
      <p:sp>
        <p:nvSpPr>
          <p:cNvPr id="260101" name="AutoShape 5"/>
          <p:cNvSpPr>
            <a:spLocks noChangeArrowheads="1"/>
          </p:cNvSpPr>
          <p:nvPr/>
        </p:nvSpPr>
        <p:spPr bwMode="auto">
          <a:xfrm>
            <a:off x="1994771" y="5731236"/>
            <a:ext cx="2520950" cy="2001838"/>
          </a:xfrm>
          <a:prstGeom prst="roundRect">
            <a:avLst>
              <a:gd name="adj" fmla="val 14417"/>
            </a:avLst>
          </a:prstGeom>
          <a:noFill/>
          <a:ln w="9525">
            <a:solidFill>
              <a:srgbClr val="3F3F3F"/>
            </a:solidFill>
            <a:round/>
            <a:headEnd/>
            <a:tailEnd/>
          </a:ln>
          <a:effectLst/>
        </p:spPr>
        <p:txBody>
          <a:bodyPr wrap="none" lIns="91422" tIns="45712" rIns="91422" bIns="45712" anchor="ctr"/>
          <a:lstStyle/>
          <a:p>
            <a:endParaRPr lang="en-I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Rectangle 2"/>
          <p:cNvSpPr>
            <a:spLocks noGrp="1" noRot="1" noChangeAspect="1" noChangeArrowheads="1" noTextEdit="1"/>
          </p:cNvSpPr>
          <p:nvPr>
            <p:ph type="sldImg"/>
          </p:nvPr>
        </p:nvSpPr>
        <p:spPr>
          <a:xfrm>
            <a:off x="2195513" y="720725"/>
            <a:ext cx="4800600" cy="3600450"/>
          </a:xfrm>
          <a:ln/>
        </p:spPr>
      </p:sp>
      <p:sp>
        <p:nvSpPr>
          <p:cNvPr id="245763" name="Rectangle 3"/>
          <p:cNvSpPr>
            <a:spLocks noGrp="1" noChangeArrowheads="1"/>
          </p:cNvSpPr>
          <p:nvPr>
            <p:ph type="body" idx="1"/>
          </p:nvPr>
        </p:nvSpPr>
        <p:spPr>
          <a:xfrm>
            <a:off x="2112964" y="4363077"/>
            <a:ext cx="4957762" cy="4599949"/>
          </a:xfrm>
          <a:noFill/>
        </p:spPr>
        <p:txBody>
          <a:bodyPr/>
          <a:lstStyle/>
          <a:p>
            <a:pPr algn="just">
              <a:lnSpc>
                <a:spcPct val="90000"/>
              </a:lnSpc>
            </a:pPr>
            <a:r>
              <a:rPr lang="en-US" b="1" u="sng" dirty="0"/>
              <a:t>User defined shell variables and the echo command:</a:t>
            </a:r>
          </a:p>
          <a:p>
            <a:pPr algn="just">
              <a:lnSpc>
                <a:spcPct val="95000"/>
              </a:lnSpc>
            </a:pPr>
            <a:r>
              <a:rPr lang="en-US" dirty="0"/>
              <a:t>Since the shell is programmable, it is possible for users to define their own variables. No type is associated with the shell variables. The value of a variable is always string type.</a:t>
            </a:r>
          </a:p>
          <a:p>
            <a:pPr algn="just">
              <a:lnSpc>
                <a:spcPct val="95000"/>
              </a:lnSpc>
            </a:pPr>
            <a:r>
              <a:rPr lang="en-US" dirty="0"/>
              <a:t>Shell variables are assigned values with the = operator, in the form variable=value. [There should be no spaces on either side of = ].  Variable names can be combination of letters, digits &amp; underscore, but the first character has to be a letter. Shell is sensitive to case. Even though the value is a string, if it contains only numerals, it can be used for numerical computation. </a:t>
            </a:r>
          </a:p>
          <a:p>
            <a:pPr algn="just">
              <a:lnSpc>
                <a:spcPct val="95000"/>
              </a:lnSpc>
            </a:pPr>
            <a:r>
              <a:rPr lang="en-US" dirty="0"/>
              <a:t>In order to retrieve the value stored in a variable, the $ sign needs to be used. The command echo can be used to display messages, as also the values of variables.</a:t>
            </a:r>
          </a:p>
          <a:p>
            <a:pPr algn="just">
              <a:lnSpc>
                <a:spcPct val="90000"/>
              </a:lnSpc>
            </a:pPr>
            <a:endParaRPr lang="en-US" dirty="0">
              <a:solidFill>
                <a:srgbClr val="A11133"/>
              </a:solidFill>
            </a:endParaRPr>
          </a:p>
        </p:txBody>
      </p:sp>
      <p:sp>
        <p:nvSpPr>
          <p:cNvPr id="245765" name="AutoShape 5"/>
          <p:cNvSpPr>
            <a:spLocks noChangeArrowheads="1"/>
          </p:cNvSpPr>
          <p:nvPr/>
        </p:nvSpPr>
        <p:spPr bwMode="auto">
          <a:xfrm>
            <a:off x="2306070" y="5688971"/>
            <a:ext cx="2466346" cy="2841254"/>
          </a:xfrm>
          <a:prstGeom prst="roundRect">
            <a:avLst>
              <a:gd name="adj" fmla="val 11167"/>
            </a:avLst>
          </a:prstGeom>
          <a:noFill/>
          <a:ln w="9525">
            <a:solidFill>
              <a:srgbClr val="3F3F3F"/>
            </a:solidFill>
            <a:round/>
            <a:headEnd/>
            <a:tailEnd/>
          </a:ln>
          <a:effectLst/>
        </p:spPr>
        <p:txBody>
          <a:bodyPr wrap="none" lIns="91422" tIns="45712" rIns="91422" bIns="45712" anchor="ctr"/>
          <a:lstStyle/>
          <a:p>
            <a:pPr>
              <a:lnSpc>
                <a:spcPct val="90000"/>
              </a:lnSpc>
              <a:spcBef>
                <a:spcPct val="50000"/>
              </a:spcBef>
            </a:pPr>
            <a:r>
              <a:rPr lang="en-US" sz="1100" dirty="0">
                <a:latin typeface="Candara" pitchFamily="34" charset="0"/>
                <a:cs typeface="Arial" pitchFamily="34" charset="0"/>
              </a:rPr>
              <a:t>$ echo hi</a:t>
            </a:r>
          </a:p>
          <a:p>
            <a:pPr>
              <a:lnSpc>
                <a:spcPct val="90000"/>
              </a:lnSpc>
              <a:spcBef>
                <a:spcPct val="50000"/>
              </a:spcBef>
            </a:pPr>
            <a:r>
              <a:rPr lang="en-US" sz="1100" dirty="0">
                <a:latin typeface="Candara" pitchFamily="34" charset="0"/>
                <a:cs typeface="Arial" pitchFamily="34" charset="0"/>
              </a:rPr>
              <a:t>hi</a:t>
            </a:r>
          </a:p>
          <a:p>
            <a:pPr>
              <a:lnSpc>
                <a:spcPct val="90000"/>
              </a:lnSpc>
              <a:spcBef>
                <a:spcPct val="50000"/>
              </a:spcBef>
            </a:pPr>
            <a:r>
              <a:rPr lang="en-US" sz="1100" dirty="0">
                <a:latin typeface="Candara" pitchFamily="34" charset="0"/>
                <a:cs typeface="Arial" pitchFamily="34" charset="0"/>
              </a:rPr>
              <a:t>$ echo hi there</a:t>
            </a:r>
          </a:p>
          <a:p>
            <a:pPr>
              <a:lnSpc>
                <a:spcPct val="90000"/>
              </a:lnSpc>
              <a:spcBef>
                <a:spcPct val="50000"/>
              </a:spcBef>
            </a:pPr>
            <a:r>
              <a:rPr lang="en-US" sz="1100" dirty="0">
                <a:latin typeface="Candara" pitchFamily="34" charset="0"/>
                <a:cs typeface="Arial" pitchFamily="34" charset="0"/>
              </a:rPr>
              <a:t>hi there</a:t>
            </a:r>
          </a:p>
          <a:p>
            <a:pPr>
              <a:lnSpc>
                <a:spcPct val="90000"/>
              </a:lnSpc>
              <a:spcBef>
                <a:spcPct val="50000"/>
              </a:spcBef>
            </a:pPr>
            <a:r>
              <a:rPr lang="en-US" sz="1100" dirty="0">
                <a:latin typeface="Candara" pitchFamily="34" charset="0"/>
                <a:cs typeface="Arial" pitchFamily="34" charset="0"/>
              </a:rPr>
              <a:t>$ echo "hi there"</a:t>
            </a:r>
          </a:p>
          <a:p>
            <a:pPr>
              <a:lnSpc>
                <a:spcPct val="90000"/>
              </a:lnSpc>
              <a:spcBef>
                <a:spcPct val="50000"/>
              </a:spcBef>
            </a:pPr>
            <a:r>
              <a:rPr lang="en-US" sz="1100" dirty="0">
                <a:latin typeface="Candara" pitchFamily="34" charset="0"/>
                <a:cs typeface="Arial" pitchFamily="34" charset="0"/>
              </a:rPr>
              <a:t>hi there</a:t>
            </a:r>
          </a:p>
          <a:p>
            <a:pPr>
              <a:lnSpc>
                <a:spcPct val="90000"/>
              </a:lnSpc>
              <a:spcBef>
                <a:spcPct val="50000"/>
              </a:spcBef>
            </a:pPr>
            <a:r>
              <a:rPr lang="en-US" sz="1100" dirty="0">
                <a:latin typeface="Candara" pitchFamily="34" charset="0"/>
                <a:cs typeface="Arial" pitchFamily="34" charset="0"/>
              </a:rPr>
              <a:t>$ set </a:t>
            </a:r>
            <a:r>
              <a:rPr lang="en-US" sz="1100" dirty="0" err="1">
                <a:latin typeface="Candara" pitchFamily="34" charset="0"/>
                <a:cs typeface="Arial" pitchFamily="34" charset="0"/>
              </a:rPr>
              <a:t>msg</a:t>
            </a:r>
            <a:r>
              <a:rPr lang="en-US" sz="1100" dirty="0">
                <a:latin typeface="Candara" pitchFamily="34" charset="0"/>
                <a:cs typeface="Arial" pitchFamily="34" charset="0"/>
              </a:rPr>
              <a:t>=“Hi there"</a:t>
            </a:r>
          </a:p>
          <a:p>
            <a:pPr>
              <a:lnSpc>
                <a:spcPct val="90000"/>
              </a:lnSpc>
              <a:spcBef>
                <a:spcPct val="50000"/>
              </a:spcBef>
            </a:pPr>
            <a:r>
              <a:rPr lang="en-US" sz="1100" dirty="0">
                <a:latin typeface="Candara" pitchFamily="34" charset="0"/>
                <a:cs typeface="Arial" pitchFamily="34" charset="0"/>
              </a:rPr>
              <a:t>$ echo $</a:t>
            </a:r>
            <a:r>
              <a:rPr lang="en-US" sz="1100" dirty="0" err="1">
                <a:latin typeface="Candara" pitchFamily="34" charset="0"/>
                <a:cs typeface="Arial" pitchFamily="34" charset="0"/>
              </a:rPr>
              <a:t>msg</a:t>
            </a:r>
            <a:endParaRPr lang="en-US" sz="1100" dirty="0">
              <a:latin typeface="Candara" pitchFamily="34" charset="0"/>
              <a:cs typeface="Arial" pitchFamily="34" charset="0"/>
            </a:endParaRPr>
          </a:p>
          <a:p>
            <a:pPr>
              <a:lnSpc>
                <a:spcPct val="90000"/>
              </a:lnSpc>
              <a:spcBef>
                <a:spcPct val="50000"/>
              </a:spcBef>
            </a:pPr>
            <a:r>
              <a:rPr lang="en-US" sz="1100" dirty="0">
                <a:latin typeface="Candara" pitchFamily="34" charset="0"/>
                <a:cs typeface="Arial" pitchFamily="34" charset="0"/>
              </a:rPr>
              <a:t>  Hi there</a:t>
            </a:r>
          </a:p>
          <a:p>
            <a:endParaRPr lang="en-IN" sz="1100" dirty="0">
              <a:latin typeface="Candara" pitchFamily="34" charset="0"/>
              <a:cs typeface="Arial"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0" name="Rectangle 2"/>
          <p:cNvSpPr>
            <a:spLocks noGrp="1" noRot="1" noChangeAspect="1" noChangeArrowheads="1" noTextEdit="1"/>
          </p:cNvSpPr>
          <p:nvPr>
            <p:ph type="sldImg"/>
          </p:nvPr>
        </p:nvSpPr>
        <p:spPr>
          <a:xfrm>
            <a:off x="2197100" y="587375"/>
            <a:ext cx="4797425" cy="3598863"/>
          </a:xfrm>
          <a:ln/>
        </p:spPr>
      </p:sp>
      <p:sp>
        <p:nvSpPr>
          <p:cNvPr id="263171" name="Rectangle 3"/>
          <p:cNvSpPr>
            <a:spLocks noGrp="1" noChangeArrowheads="1"/>
          </p:cNvSpPr>
          <p:nvPr>
            <p:ph type="body" idx="1"/>
          </p:nvPr>
        </p:nvSpPr>
        <p:spPr>
          <a:xfrm>
            <a:off x="2065164" y="4217234"/>
            <a:ext cx="4953001" cy="5080131"/>
          </a:xfrm>
          <a:noFill/>
        </p:spPr>
        <p:txBody>
          <a:bodyPr>
            <a:noAutofit/>
          </a:bodyPr>
          <a:lstStyle/>
          <a:p>
            <a:pPr algn="just"/>
            <a:r>
              <a:rPr lang="en-US" b="1" u="sng" dirty="0"/>
              <a:t>Using the shell </a:t>
            </a:r>
            <a:r>
              <a:rPr lang="en-US" b="1" u="sng" dirty="0" err="1"/>
              <a:t>eval</a:t>
            </a:r>
            <a:r>
              <a:rPr lang="en-US" b="1" u="sng" dirty="0"/>
              <a:t> command:</a:t>
            </a:r>
            <a:endParaRPr lang="en-US" b="1" dirty="0"/>
          </a:p>
          <a:p>
            <a:pPr>
              <a:spcBef>
                <a:spcPct val="50000"/>
              </a:spcBef>
            </a:pPr>
            <a:r>
              <a:rPr lang="en-US" dirty="0" smtClean="0"/>
              <a:t>In shell scripts it is common to set variables using the output of a command, Example:</a:t>
            </a:r>
            <a:endParaRPr lang="en-US" dirty="0"/>
          </a:p>
          <a:p>
            <a:pPr>
              <a:spcBef>
                <a:spcPct val="50000"/>
              </a:spcBef>
            </a:pPr>
            <a:endParaRPr lang="en-US" dirty="0" smtClean="0"/>
          </a:p>
          <a:p>
            <a:pPr>
              <a:spcBef>
                <a:spcPct val="50000"/>
              </a:spcBef>
            </a:pPr>
            <a:r>
              <a:rPr lang="en-US" dirty="0" smtClean="0"/>
              <a:t>variable=`command` </a:t>
            </a:r>
          </a:p>
          <a:p>
            <a:pPr>
              <a:spcBef>
                <a:spcPct val="50000"/>
              </a:spcBef>
            </a:pPr>
            <a:r>
              <a:rPr lang="en-US" dirty="0" smtClean="0"/>
              <a:t>The output from the command is normally a single value. If, however, the command returns multiple values you need to use some other program (e.g. </a:t>
            </a:r>
            <a:r>
              <a:rPr lang="en-US" dirty="0" err="1" smtClean="0"/>
              <a:t>awk</a:t>
            </a:r>
            <a:r>
              <a:rPr lang="en-US" dirty="0" smtClean="0"/>
              <a:t> ) to split the combined result into separate parts. Alternatively, you could pass an argument to the command to specify which result should be returned. </a:t>
            </a:r>
          </a:p>
          <a:p>
            <a:pPr>
              <a:spcBef>
                <a:spcPct val="50000"/>
              </a:spcBef>
            </a:pPr>
            <a:r>
              <a:rPr lang="en-US" dirty="0" smtClean="0"/>
              <a:t>A neater solution is to use the shell's </a:t>
            </a:r>
            <a:r>
              <a:rPr lang="en-US" dirty="0" err="1" smtClean="0"/>
              <a:t>eval</a:t>
            </a:r>
            <a:r>
              <a:rPr lang="en-US" dirty="0" smtClean="0"/>
              <a:t> command. For example, say you wanted to return day, month and year from the date command. You'd have to write either: </a:t>
            </a:r>
          </a:p>
          <a:p>
            <a:pPr>
              <a:spcBef>
                <a:spcPct val="50000"/>
              </a:spcBef>
            </a:pPr>
            <a:endParaRPr lang="en-US" dirty="0" smtClean="0"/>
          </a:p>
          <a:p>
            <a:pPr>
              <a:spcBef>
                <a:spcPct val="50000"/>
              </a:spcBef>
            </a:pPr>
            <a:endParaRPr lang="en-US" dirty="0" smtClean="0"/>
          </a:p>
          <a:p>
            <a:pPr>
              <a:spcBef>
                <a:spcPct val="50000"/>
              </a:spcBef>
            </a:pPr>
            <a:endParaRPr lang="en-US" dirty="0" smtClean="0"/>
          </a:p>
          <a:p>
            <a:pPr>
              <a:spcBef>
                <a:spcPct val="50000"/>
              </a:spcBef>
            </a:pPr>
            <a:endParaRPr lang="en-US" dirty="0" smtClean="0"/>
          </a:p>
          <a:p>
            <a:pPr>
              <a:spcBef>
                <a:spcPct val="50000"/>
              </a:spcBef>
            </a:pPr>
            <a:r>
              <a:rPr lang="en-US" dirty="0" smtClean="0"/>
              <a:t>		   </a:t>
            </a:r>
            <a:r>
              <a:rPr lang="en-US" dirty="0" smtClean="0"/>
              <a:t>     or</a:t>
            </a:r>
            <a:r>
              <a:rPr lang="en-US" dirty="0" smtClean="0"/>
              <a:t>: </a:t>
            </a:r>
          </a:p>
          <a:p>
            <a:pPr>
              <a:spcBef>
                <a:spcPct val="50000"/>
              </a:spcBef>
            </a:pPr>
            <a:endParaRPr lang="en-US" dirty="0" smtClean="0"/>
          </a:p>
          <a:p>
            <a:pPr>
              <a:spcBef>
                <a:spcPct val="50000"/>
              </a:spcBef>
            </a:pPr>
            <a:r>
              <a:rPr lang="en-US" dirty="0" smtClean="0"/>
              <a:t>and then break up $result with </a:t>
            </a:r>
            <a:r>
              <a:rPr lang="en-US" dirty="0" err="1" smtClean="0"/>
              <a:t>awk</a:t>
            </a:r>
            <a:r>
              <a:rPr lang="en-US" dirty="0" smtClean="0"/>
              <a:t> or cut for example. Instead you can write: </a:t>
            </a:r>
          </a:p>
          <a:p>
            <a:pPr>
              <a:spcBef>
                <a:spcPct val="50000"/>
              </a:spcBef>
            </a:pPr>
            <a:endParaRPr lang="en-US" dirty="0" smtClean="0"/>
          </a:p>
          <a:p>
            <a:pPr>
              <a:spcBef>
                <a:spcPct val="50000"/>
              </a:spcBef>
            </a:pPr>
            <a:endParaRPr lang="en-US" dirty="0" smtClean="0"/>
          </a:p>
          <a:p>
            <a:pPr>
              <a:spcBef>
                <a:spcPct val="50000"/>
              </a:spcBef>
            </a:pPr>
            <a:r>
              <a:rPr lang="en-US" dirty="0" smtClean="0"/>
              <a:t>This will set $day, $month and $year as separate variables that can then be used later in the script. </a:t>
            </a:r>
          </a:p>
          <a:p>
            <a:pPr algn="just">
              <a:lnSpc>
                <a:spcPct val="90000"/>
              </a:lnSpc>
            </a:pPr>
            <a:endParaRPr lang="en-US" dirty="0"/>
          </a:p>
        </p:txBody>
      </p:sp>
      <p:sp>
        <p:nvSpPr>
          <p:cNvPr id="263173" name="AutoShape 5"/>
          <p:cNvSpPr>
            <a:spLocks noChangeArrowheads="1"/>
          </p:cNvSpPr>
          <p:nvPr/>
        </p:nvSpPr>
        <p:spPr bwMode="auto">
          <a:xfrm>
            <a:off x="2020738" y="4831028"/>
            <a:ext cx="1706563" cy="220663"/>
          </a:xfrm>
          <a:prstGeom prst="roundRect">
            <a:avLst>
              <a:gd name="adj" fmla="val 16667"/>
            </a:avLst>
          </a:prstGeom>
          <a:noFill/>
          <a:ln w="9525">
            <a:solidFill>
              <a:srgbClr val="3F3F3F"/>
            </a:solidFill>
            <a:round/>
            <a:headEnd/>
            <a:tailEnd/>
          </a:ln>
          <a:effectLst/>
        </p:spPr>
        <p:txBody>
          <a:bodyPr wrap="none" lIns="91422" tIns="45712" rIns="91422" bIns="45712" anchor="ctr"/>
          <a:lstStyle/>
          <a:p>
            <a:endParaRPr lang="en-IN">
              <a:latin typeface="Candara" pitchFamily="34" charset="0"/>
            </a:endParaRPr>
          </a:p>
        </p:txBody>
      </p:sp>
      <p:sp>
        <p:nvSpPr>
          <p:cNvPr id="263174" name="AutoShape 6"/>
          <p:cNvSpPr>
            <a:spLocks noChangeArrowheads="1"/>
          </p:cNvSpPr>
          <p:nvPr/>
        </p:nvSpPr>
        <p:spPr bwMode="auto">
          <a:xfrm>
            <a:off x="2133422" y="6162282"/>
            <a:ext cx="1981200" cy="838200"/>
          </a:xfrm>
          <a:prstGeom prst="roundRect">
            <a:avLst>
              <a:gd name="adj" fmla="val 16667"/>
            </a:avLst>
          </a:prstGeom>
          <a:noFill/>
          <a:ln w="9525">
            <a:solidFill>
              <a:srgbClr val="3F3F3F"/>
            </a:solidFill>
            <a:round/>
            <a:headEnd/>
            <a:tailEnd/>
          </a:ln>
          <a:effectLst/>
        </p:spPr>
        <p:txBody>
          <a:bodyPr wrap="none" lIns="91422" tIns="45712" rIns="91422" bIns="45712" anchor="ctr"/>
          <a:lstStyle/>
          <a:p>
            <a:pPr>
              <a:spcBef>
                <a:spcPct val="50000"/>
              </a:spcBef>
            </a:pPr>
            <a:r>
              <a:rPr lang="en-US" sz="1100" dirty="0">
                <a:latin typeface="Candara" pitchFamily="34" charset="0"/>
                <a:cs typeface="Arial" pitchFamily="34" charset="0"/>
              </a:rPr>
              <a:t>day=`date +%d`</a:t>
            </a:r>
          </a:p>
          <a:p>
            <a:pPr>
              <a:spcBef>
                <a:spcPct val="50000"/>
              </a:spcBef>
            </a:pPr>
            <a:r>
              <a:rPr lang="en-US" sz="1100" dirty="0">
                <a:latin typeface="Candara" pitchFamily="34" charset="0"/>
                <a:cs typeface="Arial" pitchFamily="34" charset="0"/>
              </a:rPr>
              <a:t> month=`date +%m` </a:t>
            </a:r>
          </a:p>
          <a:p>
            <a:pPr>
              <a:spcBef>
                <a:spcPct val="50000"/>
              </a:spcBef>
            </a:pPr>
            <a:r>
              <a:rPr lang="en-US" sz="1100" dirty="0">
                <a:latin typeface="Candara" pitchFamily="34" charset="0"/>
                <a:cs typeface="Arial" pitchFamily="34" charset="0"/>
              </a:rPr>
              <a:t>year=`date +%Y` </a:t>
            </a:r>
            <a:endParaRPr lang="en-IN" sz="1100" dirty="0">
              <a:latin typeface="Candara" pitchFamily="34" charset="0"/>
              <a:cs typeface="Arial" pitchFamily="34" charset="0"/>
            </a:endParaRPr>
          </a:p>
        </p:txBody>
      </p:sp>
      <p:sp>
        <p:nvSpPr>
          <p:cNvPr id="263175" name="AutoShape 7"/>
          <p:cNvSpPr>
            <a:spLocks noChangeArrowheads="1"/>
          </p:cNvSpPr>
          <p:nvPr/>
        </p:nvSpPr>
        <p:spPr bwMode="auto">
          <a:xfrm>
            <a:off x="4329088" y="6330536"/>
            <a:ext cx="1998281" cy="501691"/>
          </a:xfrm>
          <a:prstGeom prst="roundRect">
            <a:avLst>
              <a:gd name="adj" fmla="val 16667"/>
            </a:avLst>
          </a:prstGeom>
          <a:noFill/>
          <a:ln w="9525">
            <a:solidFill>
              <a:srgbClr val="3F3F3F"/>
            </a:solidFill>
            <a:round/>
            <a:headEnd/>
            <a:tailEnd/>
          </a:ln>
          <a:effectLst/>
        </p:spPr>
        <p:txBody>
          <a:bodyPr wrap="none" lIns="91422" tIns="45712" rIns="91422" bIns="45712" anchor="ctr"/>
          <a:lstStyle/>
          <a:p>
            <a:r>
              <a:rPr lang="en-US" sz="1100" dirty="0">
                <a:latin typeface="Candara" pitchFamily="34" charset="0"/>
                <a:cs typeface="Arial" pitchFamily="34" charset="0"/>
              </a:rPr>
              <a:t>result=`date '+%d %m %Y'` </a:t>
            </a:r>
          </a:p>
        </p:txBody>
      </p:sp>
      <p:sp>
        <p:nvSpPr>
          <p:cNvPr id="263176" name="AutoShape 8"/>
          <p:cNvSpPr>
            <a:spLocks noChangeArrowheads="1"/>
          </p:cNvSpPr>
          <p:nvPr/>
        </p:nvSpPr>
        <p:spPr bwMode="auto">
          <a:xfrm>
            <a:off x="2491644" y="7544313"/>
            <a:ext cx="2743200" cy="228600"/>
          </a:xfrm>
          <a:prstGeom prst="roundRect">
            <a:avLst>
              <a:gd name="adj" fmla="val 16667"/>
            </a:avLst>
          </a:prstGeom>
          <a:noFill/>
          <a:ln w="9525">
            <a:solidFill>
              <a:srgbClr val="3F3F3F"/>
            </a:solidFill>
            <a:round/>
            <a:headEnd/>
            <a:tailEnd/>
          </a:ln>
          <a:effectLst/>
        </p:spPr>
        <p:txBody>
          <a:bodyPr wrap="none" lIns="91422" tIns="45712" rIns="91422" bIns="45712" anchor="ctr"/>
          <a:lstStyle/>
          <a:p>
            <a:r>
              <a:rPr lang="en-US" sz="1100" dirty="0" err="1">
                <a:latin typeface="Candara" pitchFamily="34" charset="0"/>
                <a:cs typeface="Arial" pitchFamily="34" charset="0"/>
              </a:rPr>
              <a:t>eval</a:t>
            </a:r>
            <a:r>
              <a:rPr lang="en-US" sz="1100" dirty="0">
                <a:latin typeface="Candara" pitchFamily="34" charset="0"/>
                <a:cs typeface="Arial" pitchFamily="34" charset="0"/>
              </a:rPr>
              <a:t> `date '+day=%d month=%m year=%Y'` </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Rectangle 2"/>
          <p:cNvSpPr>
            <a:spLocks noGrp="1" noRot="1" noChangeAspect="1" noChangeArrowheads="1" noTextEdit="1"/>
          </p:cNvSpPr>
          <p:nvPr>
            <p:ph type="sldImg"/>
          </p:nvPr>
        </p:nvSpPr>
        <p:spPr>
          <a:xfrm>
            <a:off x="2195513" y="720725"/>
            <a:ext cx="4800600" cy="3600450"/>
          </a:xfrm>
          <a:ln/>
        </p:spPr>
      </p:sp>
      <p:sp>
        <p:nvSpPr>
          <p:cNvPr id="218115" name="Rectangle 3"/>
          <p:cNvSpPr>
            <a:spLocks noGrp="1" noChangeArrowheads="1"/>
          </p:cNvSpPr>
          <p:nvPr>
            <p:ph type="body" idx="1"/>
          </p:nvPr>
        </p:nvSpPr>
        <p:spPr>
          <a:xfrm>
            <a:off x="2112964" y="4800602"/>
            <a:ext cx="4957762" cy="4162425"/>
          </a:xfrm>
        </p:spPr>
        <p:txBody>
          <a:bodyPr/>
          <a:lstStyle/>
          <a:p>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2"/>
          <p:cNvSpPr>
            <a:spLocks noGrp="1" noRot="1" noChangeAspect="1" noChangeArrowheads="1" noTextEdit="1"/>
          </p:cNvSpPr>
          <p:nvPr>
            <p:ph type="sldImg"/>
          </p:nvPr>
        </p:nvSpPr>
        <p:spPr>
          <a:xfrm>
            <a:off x="2195513" y="720725"/>
            <a:ext cx="4800600" cy="3600450"/>
          </a:xfrm>
          <a:ln/>
        </p:spPr>
      </p:sp>
      <p:sp>
        <p:nvSpPr>
          <p:cNvPr id="220163" name="Rectangle 3"/>
          <p:cNvSpPr>
            <a:spLocks noGrp="1" noChangeArrowheads="1"/>
          </p:cNvSpPr>
          <p:nvPr>
            <p:ph type="body" idx="1"/>
          </p:nvPr>
        </p:nvSpPr>
        <p:spPr>
          <a:xfrm>
            <a:off x="2112964" y="4800602"/>
            <a:ext cx="4957762" cy="4162425"/>
          </a:xfrm>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Rot="1" noChangeAspect="1" noChangeArrowheads="1" noTextEdit="1"/>
          </p:cNvSpPr>
          <p:nvPr>
            <p:ph type="sldImg"/>
          </p:nvPr>
        </p:nvSpPr>
        <p:spPr>
          <a:xfrm>
            <a:off x="2195513" y="720725"/>
            <a:ext cx="4800600" cy="3600450"/>
          </a:xfrm>
          <a:ln/>
        </p:spPr>
      </p:sp>
      <p:sp>
        <p:nvSpPr>
          <p:cNvPr id="195588" name="Rectangle 4"/>
          <p:cNvSpPr>
            <a:spLocks noGrp="1" noChangeArrowheads="1"/>
          </p:cNvSpPr>
          <p:nvPr>
            <p:ph type="body" idx="1"/>
          </p:nvPr>
        </p:nvSpPr>
        <p:spPr>
          <a:xfrm>
            <a:off x="2112964" y="4800602"/>
            <a:ext cx="4957762" cy="4162425"/>
          </a:xfrm>
          <a:ln/>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2"/>
          <p:cNvSpPr>
            <a:spLocks noGrp="1" noRot="1" noChangeAspect="1" noChangeArrowheads="1" noTextEdit="1"/>
          </p:cNvSpPr>
          <p:nvPr>
            <p:ph type="sldImg"/>
          </p:nvPr>
        </p:nvSpPr>
        <p:spPr>
          <a:xfrm>
            <a:off x="2195513" y="720725"/>
            <a:ext cx="4800600" cy="3600450"/>
          </a:xfrm>
          <a:ln/>
        </p:spPr>
      </p:sp>
      <p:sp>
        <p:nvSpPr>
          <p:cNvPr id="194563" name="Rectangle 3"/>
          <p:cNvSpPr>
            <a:spLocks noGrp="1" noChangeArrowheads="1"/>
          </p:cNvSpPr>
          <p:nvPr>
            <p:ph type="body" idx="1"/>
          </p:nvPr>
        </p:nvSpPr>
        <p:spPr>
          <a:xfrm>
            <a:off x="2112964" y="4435998"/>
            <a:ext cx="4957762" cy="4527029"/>
          </a:xfrm>
          <a:noFill/>
        </p:spPr>
        <p:txBody>
          <a:bodyPr/>
          <a:lstStyle/>
          <a:p>
            <a:pPr algn="just"/>
            <a:r>
              <a:rPr lang="en-US" b="1" u="sng" dirty="0"/>
              <a:t>What is a Shell?</a:t>
            </a:r>
          </a:p>
          <a:p>
            <a:pPr algn="just"/>
            <a:r>
              <a:rPr lang="en-US" dirty="0"/>
              <a:t>The shell is the agency that sits between the user and the Unix system. Whenever a command is issued, it is the shell that acts as the command interpreter. But the shell in Unix is much more than just a command processor. This chapter introduces some of the features of the Bourne Shell.</a:t>
            </a:r>
          </a:p>
          <a:p>
            <a:pPr algn="just"/>
            <a:endParaRPr lang="en-US" dirty="0"/>
          </a:p>
          <a:p>
            <a:pPr algn="just"/>
            <a:r>
              <a:rPr lang="en-US" dirty="0"/>
              <a:t>Shell is a process that creates an environment for you to work in.</a:t>
            </a:r>
          </a:p>
          <a:p>
            <a:pPr algn="just"/>
            <a:r>
              <a:rPr lang="en-US" dirty="0"/>
              <a:t>When you login to UNIX machine you see a prompt because automatically a new shell process is started. This process will be terminated whenever user logs out.</a:t>
            </a:r>
          </a:p>
          <a:p>
            <a:pPr algn="just"/>
            <a:r>
              <a:rPr lang="en-US" dirty="0"/>
              <a:t>How the command is executed</a:t>
            </a:r>
          </a:p>
          <a:p>
            <a:pPr algn="just">
              <a:buFontTx/>
              <a:buChar char="-"/>
            </a:pPr>
            <a:r>
              <a:rPr lang="en-US" dirty="0"/>
              <a:t>The shell displays prompt and wait for you to enter a command</a:t>
            </a:r>
          </a:p>
          <a:p>
            <a:pPr algn="just">
              <a:buFontTx/>
              <a:buChar char="-"/>
            </a:pPr>
            <a:r>
              <a:rPr lang="en-US" dirty="0"/>
              <a:t>When you type  any command it scans the command line and processes all </a:t>
            </a:r>
            <a:r>
              <a:rPr lang="en-US" dirty="0" err="1"/>
              <a:t>metacharacters</a:t>
            </a:r>
            <a:r>
              <a:rPr lang="en-US" dirty="0"/>
              <a:t> to recreate simplified command. (</a:t>
            </a:r>
            <a:r>
              <a:rPr lang="en-US" dirty="0" err="1"/>
              <a:t>e.g</a:t>
            </a:r>
            <a:r>
              <a:rPr lang="en-US" dirty="0"/>
              <a:t> if the command is </a:t>
            </a:r>
            <a:r>
              <a:rPr lang="en-US" dirty="0" err="1"/>
              <a:t>rm</a:t>
            </a:r>
            <a:r>
              <a:rPr lang="en-US" dirty="0"/>
              <a:t> *, then * will be replaced by all file names in the current directory) </a:t>
            </a:r>
          </a:p>
          <a:p>
            <a:pPr algn="just">
              <a:buFontTx/>
              <a:buChar char="-"/>
            </a:pPr>
            <a:r>
              <a:rPr lang="en-US" dirty="0"/>
              <a:t>Then it passes the command to kernel for execution</a:t>
            </a:r>
          </a:p>
          <a:p>
            <a:pPr algn="just">
              <a:buFontTx/>
              <a:buChar char="-"/>
            </a:pPr>
            <a:r>
              <a:rPr lang="en-US" dirty="0"/>
              <a:t>And wait till execution of the command completes</a:t>
            </a:r>
          </a:p>
          <a:p>
            <a:pPr algn="just">
              <a:buFontTx/>
              <a:buChar char="-"/>
            </a:pPr>
            <a:r>
              <a:rPr lang="en-US" dirty="0"/>
              <a:t>After command execution is complete, it displays prompt again to take up the next command</a:t>
            </a:r>
          </a:p>
          <a:p>
            <a:pPr algn="just"/>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Rectangle 2"/>
          <p:cNvSpPr>
            <a:spLocks noGrp="1" noRot="1" noChangeAspect="1" noChangeArrowheads="1" noTextEdit="1"/>
          </p:cNvSpPr>
          <p:nvPr>
            <p:ph type="sldImg"/>
          </p:nvPr>
        </p:nvSpPr>
        <p:spPr>
          <a:xfrm>
            <a:off x="2195513" y="720725"/>
            <a:ext cx="4800600" cy="3600450"/>
          </a:xfrm>
          <a:ln/>
        </p:spPr>
      </p:sp>
      <p:sp>
        <p:nvSpPr>
          <p:cNvPr id="228355" name="Rectangle 3"/>
          <p:cNvSpPr>
            <a:spLocks noGrp="1" noChangeArrowheads="1"/>
          </p:cNvSpPr>
          <p:nvPr>
            <p:ph type="body" idx="1"/>
          </p:nvPr>
        </p:nvSpPr>
        <p:spPr>
          <a:xfrm>
            <a:off x="2112964" y="4435998"/>
            <a:ext cx="4957762" cy="4527029"/>
          </a:xfrm>
          <a:noFill/>
        </p:spPr>
        <p:txBody>
          <a:bodyPr/>
          <a:lstStyle/>
          <a:p>
            <a:pPr algn="just"/>
            <a:r>
              <a:rPr lang="en-US" b="1" u="sng" dirty="0"/>
              <a:t>Introduction to the shell:</a:t>
            </a:r>
          </a:p>
          <a:p>
            <a:pPr algn="just"/>
            <a:r>
              <a:rPr lang="en-US" dirty="0"/>
              <a:t>Bourne Shell is one of the earliest and most widely used Unix shells. It is named after its founder Steve Bourne. The executable program </a:t>
            </a:r>
            <a:r>
              <a:rPr lang="en-US" dirty="0" err="1"/>
              <a:t>sh</a:t>
            </a:r>
            <a:r>
              <a:rPr lang="en-US" dirty="0"/>
              <a:t> in the /bin directory is the Bourne shell.</a:t>
            </a:r>
          </a:p>
          <a:p>
            <a:pPr algn="just"/>
            <a:r>
              <a:rPr lang="en-US" dirty="0"/>
              <a:t>There are other shells available on the Unix systems – popular amongst them are the C shell and the </a:t>
            </a:r>
            <a:r>
              <a:rPr lang="en-US" dirty="0" err="1"/>
              <a:t>Korn</a:t>
            </a:r>
            <a:r>
              <a:rPr lang="en-US" dirty="0"/>
              <a:t> shell. </a:t>
            </a:r>
          </a:p>
          <a:p>
            <a:pPr algn="just"/>
            <a:r>
              <a:rPr lang="en-US" dirty="0"/>
              <a:t>The C shell is a product from the University of California, Berkeley. It has an advanced user interface with enhanced features. C shell, if present, is available as </a:t>
            </a:r>
            <a:r>
              <a:rPr lang="en-US" dirty="0" err="1"/>
              <a:t>csh</a:t>
            </a:r>
            <a:r>
              <a:rPr lang="en-US" dirty="0"/>
              <a:t>. </a:t>
            </a:r>
          </a:p>
          <a:p>
            <a:pPr algn="just"/>
            <a:r>
              <a:rPr lang="en-US" dirty="0"/>
              <a:t>The </a:t>
            </a:r>
            <a:r>
              <a:rPr lang="en-US" dirty="0" err="1"/>
              <a:t>Korn</a:t>
            </a:r>
            <a:r>
              <a:rPr lang="en-US" dirty="0"/>
              <a:t> shell is from the Bell Labs. It is the most modern shell available currently, and is likely to become a standard. The </a:t>
            </a:r>
            <a:r>
              <a:rPr lang="en-US" dirty="0" err="1"/>
              <a:t>Korn</a:t>
            </a:r>
            <a:r>
              <a:rPr lang="en-US" dirty="0"/>
              <a:t> shell executable is </a:t>
            </a:r>
            <a:r>
              <a:rPr lang="en-US" dirty="0" err="1"/>
              <a:t>ksh</a:t>
            </a:r>
            <a:r>
              <a:rPr lang="en-US" dirty="0"/>
              <a:t>.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Rectangle 2"/>
          <p:cNvSpPr>
            <a:spLocks noGrp="1" noRot="1" noChangeAspect="1" noChangeArrowheads="1" noTextEdit="1"/>
          </p:cNvSpPr>
          <p:nvPr>
            <p:ph type="sldImg"/>
          </p:nvPr>
        </p:nvSpPr>
        <p:spPr>
          <a:xfrm>
            <a:off x="2195513" y="720725"/>
            <a:ext cx="4800600" cy="3600450"/>
          </a:xfrm>
          <a:ln/>
        </p:spPr>
      </p:sp>
      <p:sp>
        <p:nvSpPr>
          <p:cNvPr id="240643" name="Rectangle 3"/>
          <p:cNvSpPr>
            <a:spLocks noGrp="1" noChangeArrowheads="1"/>
          </p:cNvSpPr>
          <p:nvPr>
            <p:ph type="body" idx="1"/>
          </p:nvPr>
        </p:nvSpPr>
        <p:spPr>
          <a:xfrm>
            <a:off x="2112964" y="4448152"/>
            <a:ext cx="4957762" cy="4514875"/>
          </a:xfrm>
          <a:noFill/>
        </p:spPr>
        <p:txBody>
          <a:bodyPr/>
          <a:lstStyle/>
          <a:p>
            <a:pPr algn="just"/>
            <a:r>
              <a:rPr lang="en-US" b="1" u="sng" dirty="0"/>
              <a:t>Working of Shell:</a:t>
            </a:r>
          </a:p>
          <a:p>
            <a:pPr algn="just"/>
            <a:r>
              <a:rPr lang="en-US" dirty="0"/>
              <a:t>The shell is a Unix command – it is a program that starts when user logs in and terminates when user logs out. The job of the shell is to accept and interpret user requests (which are nothing but other Unix commands). Besides the shell is also programmable – this will be covered later. </a:t>
            </a:r>
          </a:p>
          <a:p>
            <a:pPr algn="just"/>
            <a:endParaRPr lang="en-US" dirty="0"/>
          </a:p>
          <a:p>
            <a:pPr algn="just"/>
            <a:r>
              <a:rPr lang="en-US" dirty="0"/>
              <a:t>The shell typically performs following activities in a cycle:</a:t>
            </a:r>
          </a:p>
          <a:p>
            <a:pPr algn="just"/>
            <a:r>
              <a:rPr lang="en-US" dirty="0"/>
              <a:t>  Issues a $ prompt, and waits for user to enter a command</a:t>
            </a:r>
          </a:p>
          <a:p>
            <a:pPr algn="just"/>
            <a:r>
              <a:rPr lang="en-US" dirty="0"/>
              <a:t>  Scans and processes the command after user enters command</a:t>
            </a:r>
          </a:p>
          <a:p>
            <a:pPr algn="just"/>
            <a:r>
              <a:rPr lang="en-US" dirty="0"/>
              <a:t>  The command is passed on to the Kernel for execution and the shell waits for its conclusion</a:t>
            </a:r>
          </a:p>
          <a:p>
            <a:pPr algn="just"/>
            <a:r>
              <a:rPr lang="en-US" dirty="0"/>
              <a:t>  The $ prompt appears so that user can enter next command. Hence the shell is in a continuous sleep – waking – waiting cycle </a:t>
            </a:r>
          </a:p>
          <a:p>
            <a:pPr algn="just"/>
            <a:endParaRPr lang="en-US" dirty="0"/>
          </a:p>
          <a:p>
            <a:pPr algn="just"/>
            <a:r>
              <a:rPr lang="en-US" dirty="0"/>
              <a:t>Some of the features of the shell are explored here.</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Rot="1" noChangeAspect="1" noChangeArrowheads="1" noTextEdit="1"/>
          </p:cNvSpPr>
          <p:nvPr>
            <p:ph type="sldImg"/>
          </p:nvPr>
        </p:nvSpPr>
        <p:spPr>
          <a:xfrm>
            <a:off x="2195513" y="720725"/>
            <a:ext cx="4800600" cy="3600450"/>
          </a:xfrm>
          <a:ln/>
        </p:spPr>
      </p:sp>
      <p:sp>
        <p:nvSpPr>
          <p:cNvPr id="242691" name="Rectangle 3"/>
          <p:cNvSpPr>
            <a:spLocks noGrp="1" noChangeArrowheads="1"/>
          </p:cNvSpPr>
          <p:nvPr>
            <p:ph type="body" idx="1"/>
          </p:nvPr>
        </p:nvSpPr>
        <p:spPr>
          <a:xfrm>
            <a:off x="2112964" y="4800602"/>
            <a:ext cx="4957762" cy="4162425"/>
          </a:xfrm>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Rectangle 2"/>
          <p:cNvSpPr>
            <a:spLocks noGrp="1" noRot="1" noChangeAspect="1" noChangeArrowheads="1" noTextEdit="1"/>
          </p:cNvSpPr>
          <p:nvPr>
            <p:ph type="sldImg"/>
          </p:nvPr>
        </p:nvSpPr>
        <p:spPr>
          <a:xfrm>
            <a:off x="2195513" y="720725"/>
            <a:ext cx="4800600" cy="3600450"/>
          </a:xfrm>
          <a:ln/>
        </p:spPr>
      </p:sp>
      <p:sp>
        <p:nvSpPr>
          <p:cNvPr id="247811" name="Rectangle 3"/>
          <p:cNvSpPr>
            <a:spLocks noGrp="1" noChangeArrowheads="1"/>
          </p:cNvSpPr>
          <p:nvPr>
            <p:ph type="body" idx="1"/>
          </p:nvPr>
        </p:nvSpPr>
        <p:spPr>
          <a:xfrm>
            <a:off x="2112964" y="4387385"/>
            <a:ext cx="4957762" cy="4575642"/>
          </a:xfrm>
          <a:noFill/>
        </p:spPr>
        <p:txBody>
          <a:bodyPr/>
          <a:lstStyle/>
          <a:p>
            <a:pPr algn="just"/>
            <a:r>
              <a:rPr lang="en-US" b="1" u="sng" dirty="0"/>
              <a:t>Shell </a:t>
            </a:r>
            <a:r>
              <a:rPr lang="en-US" b="1" u="sng" dirty="0" err="1"/>
              <a:t>Metacharacters</a:t>
            </a:r>
            <a:r>
              <a:rPr lang="en-US" b="1" u="sng" dirty="0"/>
              <a:t> for pattern matching and combining commands:</a:t>
            </a:r>
          </a:p>
          <a:p>
            <a:pPr algn="just"/>
            <a:r>
              <a:rPr lang="en-US" dirty="0" err="1"/>
              <a:t>Metacharacters</a:t>
            </a:r>
            <a:r>
              <a:rPr lang="en-US" dirty="0"/>
              <a:t> are characters to which the shell attaches special meaning. The shell interprets these </a:t>
            </a:r>
            <a:r>
              <a:rPr lang="en-US" dirty="0" err="1"/>
              <a:t>metacharacters</a:t>
            </a:r>
            <a:r>
              <a:rPr lang="en-US" dirty="0"/>
              <a:t> and the command is rebuilt before it is passed on to the kernel.</a:t>
            </a:r>
          </a:p>
          <a:p>
            <a:pPr algn="just"/>
            <a:endParaRPr lang="en-US" b="1" u="sng" dirty="0"/>
          </a:p>
          <a:p>
            <a:pPr algn="just"/>
            <a:r>
              <a:rPr lang="en-US" b="1" u="sng" dirty="0"/>
              <a:t>Wildcards for Pattern Matching</a:t>
            </a:r>
            <a:r>
              <a:rPr lang="en-US" u="sng" dirty="0"/>
              <a:t>:</a:t>
            </a:r>
          </a:p>
          <a:p>
            <a:pPr algn="just"/>
            <a:r>
              <a:rPr lang="en-US" dirty="0"/>
              <a:t>The wildcard * is used to match any number of characters (including none).  It however, does not match patterns beginning with a dot (.). </a:t>
            </a:r>
          </a:p>
          <a:p>
            <a:pPr algn="just"/>
            <a:r>
              <a:rPr lang="en-US" dirty="0"/>
              <a:t>The wildcard ? matches a single character.</a:t>
            </a:r>
          </a:p>
          <a:p>
            <a:pPr algn="just"/>
            <a:r>
              <a:rPr lang="en-US" b="1" u="sng" dirty="0"/>
              <a:t>Examples:</a:t>
            </a:r>
          </a:p>
          <a:p>
            <a:pPr algn="just"/>
            <a:r>
              <a:rPr lang="en-US" dirty="0"/>
              <a:t>  </a:t>
            </a:r>
            <a:r>
              <a:rPr lang="en-US" dirty="0" err="1"/>
              <a:t>emp</a:t>
            </a:r>
            <a:r>
              <a:rPr lang="en-US" dirty="0"/>
              <a:t>* : This would match all patterns that begin with </a:t>
            </a:r>
            <a:r>
              <a:rPr lang="en-US" dirty="0" err="1"/>
              <a:t>emp</a:t>
            </a:r>
            <a:r>
              <a:rPr lang="en-US" dirty="0"/>
              <a:t>, and may be followed by any number of characters (like </a:t>
            </a:r>
            <a:r>
              <a:rPr lang="en-US" dirty="0" err="1"/>
              <a:t>emp</a:t>
            </a:r>
            <a:r>
              <a:rPr lang="en-US" dirty="0"/>
              <a:t>, </a:t>
            </a:r>
            <a:r>
              <a:rPr lang="en-US" dirty="0" err="1"/>
              <a:t>emppune</a:t>
            </a:r>
            <a:r>
              <a:rPr lang="en-US" dirty="0"/>
              <a:t>, </a:t>
            </a:r>
            <a:r>
              <a:rPr lang="en-US" dirty="0" err="1"/>
              <a:t>empttc</a:t>
            </a:r>
            <a:r>
              <a:rPr lang="en-US" dirty="0"/>
              <a:t>, </a:t>
            </a:r>
            <a:r>
              <a:rPr lang="en-US" dirty="0" err="1"/>
              <a:t>empseepz</a:t>
            </a:r>
            <a:r>
              <a:rPr lang="en-US" dirty="0"/>
              <a:t> etc). </a:t>
            </a:r>
          </a:p>
          <a:p>
            <a:pPr algn="just"/>
            <a:r>
              <a:rPr lang="en-US" dirty="0"/>
              <a:t>  </a:t>
            </a:r>
            <a:r>
              <a:rPr lang="en-US" dirty="0" err="1"/>
              <a:t>emp</a:t>
            </a:r>
            <a:r>
              <a:rPr lang="en-US" dirty="0"/>
              <a:t>? : This would match all patterns that begin with </a:t>
            </a:r>
            <a:r>
              <a:rPr lang="en-US" dirty="0" err="1"/>
              <a:t>emp</a:t>
            </a:r>
            <a:r>
              <a:rPr lang="en-US" dirty="0"/>
              <a:t> and are followed by exactly one more character, which could be anything (like emp1, </a:t>
            </a:r>
            <a:r>
              <a:rPr lang="en-US" dirty="0" err="1"/>
              <a:t>empa</a:t>
            </a:r>
            <a:r>
              <a:rPr lang="en-US" dirty="0"/>
              <a:t> etc). </a:t>
            </a:r>
          </a:p>
          <a:p>
            <a:pPr algn="just"/>
            <a:r>
              <a:rPr lang="en-US" dirty="0"/>
              <a:t>Patterns can be made more restrictive by using character class, represented by []. Any number of characters can be specified within the [], but the matching would occur for a single character within a class.</a:t>
            </a:r>
          </a:p>
          <a:p>
            <a:pPr algn="just"/>
            <a:r>
              <a:rPr lang="en-US" dirty="0"/>
              <a:t>  </a:t>
            </a:r>
            <a:r>
              <a:rPr lang="en-US" dirty="0" err="1"/>
              <a:t>emp</a:t>
            </a:r>
            <a:r>
              <a:rPr lang="en-US" dirty="0"/>
              <a:t>[</a:t>
            </a:r>
            <a:r>
              <a:rPr lang="en-US" dirty="0" err="1"/>
              <a:t>abc</a:t>
            </a:r>
            <a:r>
              <a:rPr lang="en-US" dirty="0"/>
              <a:t>]: This would match with patterns that begin with </a:t>
            </a:r>
            <a:r>
              <a:rPr lang="en-US" dirty="0" err="1"/>
              <a:t>emp</a:t>
            </a:r>
            <a:r>
              <a:rPr lang="en-US" dirty="0"/>
              <a:t> followed by a or b or c any one of it. (like </a:t>
            </a:r>
            <a:r>
              <a:rPr lang="en-US" dirty="0" err="1"/>
              <a:t>empa</a:t>
            </a:r>
            <a:r>
              <a:rPr lang="en-US" dirty="0"/>
              <a:t>, </a:t>
            </a:r>
            <a:r>
              <a:rPr lang="en-US" dirty="0" err="1"/>
              <a:t>empb</a:t>
            </a:r>
            <a:r>
              <a:rPr lang="en-US" dirty="0"/>
              <a:t> or </a:t>
            </a:r>
            <a:r>
              <a:rPr lang="en-US" dirty="0" err="1"/>
              <a:t>empc</a:t>
            </a:r>
            <a:r>
              <a:rPr lang="en-US" dirty="0"/>
              <a:t>)</a:t>
            </a:r>
          </a:p>
          <a:p>
            <a:pPr algn="just">
              <a:lnSpc>
                <a:spcPct val="80000"/>
              </a:lnSpc>
            </a:pPr>
            <a:endParaRPr lang="en-US" dirty="0"/>
          </a:p>
          <a:p>
            <a:pPr algn="just">
              <a:lnSpc>
                <a:spcPct val="80000"/>
              </a:lnSpc>
            </a:pPr>
            <a:r>
              <a:rPr lang="en-US" dirty="0"/>
              <a:t>								Contd..</a:t>
            </a:r>
          </a:p>
          <a:p>
            <a:pPr algn="just">
              <a:lnSpc>
                <a:spcPct val="80000"/>
              </a:lnSpc>
            </a:pPr>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7" name="Rectangle 3"/>
          <p:cNvSpPr>
            <a:spLocks noGrp="1" noChangeArrowheads="1"/>
          </p:cNvSpPr>
          <p:nvPr>
            <p:ph type="body" idx="1"/>
          </p:nvPr>
        </p:nvSpPr>
        <p:spPr>
          <a:xfrm>
            <a:off x="2112964" y="560391"/>
            <a:ext cx="4957762" cy="8402637"/>
          </a:xfrm>
          <a:noFill/>
        </p:spPr>
        <p:txBody>
          <a:bodyPr/>
          <a:lstStyle/>
          <a:p>
            <a:pPr algn="just"/>
            <a:endParaRPr lang="en-US" b="1" u="sng" dirty="0" smtClean="0"/>
          </a:p>
          <a:p>
            <a:pPr algn="just"/>
            <a:r>
              <a:rPr lang="en-US" b="1" u="sng" dirty="0" smtClean="0"/>
              <a:t>Escaping </a:t>
            </a:r>
            <a:r>
              <a:rPr lang="en-US" b="1" u="sng" dirty="0"/>
              <a:t>with the </a:t>
            </a:r>
            <a:r>
              <a:rPr lang="en-US" b="1" u="sng" dirty="0" smtClean="0"/>
              <a:t>Backslash:</a:t>
            </a:r>
          </a:p>
          <a:p>
            <a:pPr algn="just"/>
            <a:endParaRPr lang="en-US" b="1" u="sng" dirty="0" smtClean="0"/>
          </a:p>
          <a:p>
            <a:pPr algn="just"/>
            <a:r>
              <a:rPr lang="en-US" dirty="0" smtClean="0"/>
              <a:t>In </a:t>
            </a:r>
            <a:r>
              <a:rPr lang="en-US" dirty="0"/>
              <a:t>order to remove the special meaning attached to </a:t>
            </a:r>
            <a:r>
              <a:rPr lang="en-US" dirty="0" err="1"/>
              <a:t>metacharacters</a:t>
            </a:r>
            <a:r>
              <a:rPr lang="en-US" dirty="0"/>
              <a:t>, the backslash can be used. For example, the expression </a:t>
            </a:r>
            <a:r>
              <a:rPr lang="en-US" dirty="0" err="1"/>
              <a:t>emp</a:t>
            </a:r>
            <a:r>
              <a:rPr lang="en-US" dirty="0"/>
              <a:t>\* would match only with the pattern </a:t>
            </a:r>
            <a:r>
              <a:rPr lang="en-US" dirty="0" err="1"/>
              <a:t>emp</a:t>
            </a:r>
            <a:r>
              <a:rPr lang="en-US" dirty="0"/>
              <a:t>*. In the given example \ removes special meaning of *(i.e. 0 or more characters) and treat it as a character </a:t>
            </a:r>
            <a:r>
              <a:rPr lang="en-US" dirty="0" smtClean="0"/>
              <a:t>‘*’</a:t>
            </a:r>
          </a:p>
          <a:p>
            <a:pPr algn="just"/>
            <a:endParaRPr lang="en-US" dirty="0"/>
          </a:p>
          <a:p>
            <a:pPr algn="just"/>
            <a:r>
              <a:rPr lang="en-US" b="1" u="sng" dirty="0"/>
              <a:t>Combining command using the semicolon</a:t>
            </a:r>
            <a:r>
              <a:rPr lang="en-US" b="1" u="sng" dirty="0" smtClean="0"/>
              <a:t>:</a:t>
            </a:r>
          </a:p>
          <a:p>
            <a:pPr algn="just"/>
            <a:endParaRPr lang="en-US" b="1" u="sng" dirty="0"/>
          </a:p>
          <a:p>
            <a:pPr algn="just"/>
            <a:r>
              <a:rPr lang="en-US" dirty="0"/>
              <a:t>It is possible to give more than one command at the same prompt so that they will be executed in sequence one after the other. This is done with the character ; as in the example below</a:t>
            </a:r>
            <a:r>
              <a:rPr lang="en-US" dirty="0" smtClean="0"/>
              <a:t>:</a:t>
            </a:r>
          </a:p>
          <a:p>
            <a:pPr algn="just"/>
            <a:endParaRPr lang="en-US" dirty="0"/>
          </a:p>
          <a:p>
            <a:pPr algn="just"/>
            <a:r>
              <a:rPr lang="en-US" b="1" u="sng" dirty="0"/>
              <a:t>Example: Using the wild cards</a:t>
            </a:r>
            <a:r>
              <a:rPr lang="en-US" b="1" u="sng" dirty="0" smtClean="0"/>
              <a:t>:</a:t>
            </a:r>
          </a:p>
          <a:p>
            <a:pPr algn="just"/>
            <a:endParaRPr lang="en-US" b="1" u="sng" dirty="0"/>
          </a:p>
          <a:p>
            <a:pPr algn="just"/>
            <a:endParaRPr lang="en-US" dirty="0"/>
          </a:p>
          <a:p>
            <a:pPr>
              <a:spcBef>
                <a:spcPct val="50000"/>
              </a:spcBef>
            </a:pPr>
            <a:r>
              <a:rPr lang="en-US" dirty="0" smtClean="0"/>
              <a:t>$ </a:t>
            </a:r>
            <a:r>
              <a:rPr lang="en-US" dirty="0" err="1" smtClean="0"/>
              <a:t>ls</a:t>
            </a:r>
            <a:r>
              <a:rPr lang="en-US" dirty="0" smtClean="0"/>
              <a:t> -l file2.txt ; </a:t>
            </a:r>
            <a:r>
              <a:rPr lang="en-US" dirty="0" err="1" smtClean="0"/>
              <a:t>chmod</a:t>
            </a:r>
            <a:r>
              <a:rPr lang="en-US" dirty="0" smtClean="0"/>
              <a:t> </a:t>
            </a:r>
            <a:r>
              <a:rPr lang="en-US" dirty="0" err="1" smtClean="0"/>
              <a:t>u+x</a:t>
            </a:r>
            <a:r>
              <a:rPr lang="en-US" dirty="0" smtClean="0"/>
              <a:t> file2.txt ; </a:t>
            </a:r>
            <a:r>
              <a:rPr lang="en-US" dirty="0" err="1" smtClean="0"/>
              <a:t>ls</a:t>
            </a:r>
            <a:r>
              <a:rPr lang="en-US" dirty="0" smtClean="0"/>
              <a:t> -l file2.txt</a:t>
            </a:r>
          </a:p>
          <a:p>
            <a:pPr>
              <a:spcBef>
                <a:spcPct val="50000"/>
              </a:spcBef>
            </a:pPr>
            <a:r>
              <a:rPr lang="en-US" dirty="0" smtClean="0"/>
              <a:t>-</a:t>
            </a:r>
            <a:r>
              <a:rPr lang="en-US" dirty="0" err="1" smtClean="0"/>
              <a:t>rwxr</a:t>
            </a:r>
            <a:r>
              <a:rPr lang="en-US" dirty="0" smtClean="0"/>
              <a:t>--r--   1 </a:t>
            </a:r>
            <a:r>
              <a:rPr lang="en-US" dirty="0" err="1" smtClean="0"/>
              <a:t>deshpavn</a:t>
            </a:r>
            <a:r>
              <a:rPr lang="en-US" dirty="0" smtClean="0"/>
              <a:t> group         61 Mar 29 10:44 file2.txt</a:t>
            </a:r>
          </a:p>
          <a:p>
            <a:pPr>
              <a:spcBef>
                <a:spcPct val="50000"/>
              </a:spcBef>
            </a:pPr>
            <a:r>
              <a:rPr lang="en-US" dirty="0" smtClean="0"/>
              <a:t>$</a:t>
            </a:r>
          </a:p>
          <a:p>
            <a:pPr algn="just"/>
            <a:endParaRPr lang="en-US" dirty="0">
              <a:solidFill>
                <a:srgbClr val="A11133"/>
              </a:solidFill>
            </a:endParaRPr>
          </a:p>
          <a:p>
            <a:pPr algn="just"/>
            <a:r>
              <a:rPr lang="en-US" dirty="0"/>
              <a:t>Here it is possible to assign permissions and subsequently check the same.</a:t>
            </a:r>
          </a:p>
        </p:txBody>
      </p:sp>
      <p:sp>
        <p:nvSpPr>
          <p:cNvPr id="262149" name="AutoShape 5"/>
          <p:cNvSpPr>
            <a:spLocks noChangeArrowheads="1"/>
          </p:cNvSpPr>
          <p:nvPr/>
        </p:nvSpPr>
        <p:spPr bwMode="auto">
          <a:xfrm>
            <a:off x="1970581" y="2625080"/>
            <a:ext cx="4038601" cy="737565"/>
          </a:xfrm>
          <a:prstGeom prst="roundRect">
            <a:avLst>
              <a:gd name="adj" fmla="val 16667"/>
            </a:avLst>
          </a:prstGeom>
          <a:noFill/>
          <a:ln w="9525">
            <a:solidFill>
              <a:srgbClr val="3F3F3F"/>
            </a:solidFill>
            <a:round/>
            <a:headEnd/>
            <a:tailEnd/>
          </a:ln>
          <a:effectLst/>
        </p:spPr>
        <p:txBody>
          <a:bodyPr wrap="none" lIns="91422" tIns="45712" rIns="91422" bIns="45712" anchor="ctr"/>
          <a:lstStyle/>
          <a:p>
            <a:endParaRPr lang="en-I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2"/>
          <p:cNvSpPr>
            <a:spLocks noGrp="1" noRot="1" noChangeAspect="1" noChangeArrowheads="1" noTextEdit="1"/>
          </p:cNvSpPr>
          <p:nvPr>
            <p:ph type="sldImg"/>
          </p:nvPr>
        </p:nvSpPr>
        <p:spPr>
          <a:xfrm>
            <a:off x="2195513" y="720725"/>
            <a:ext cx="4800600" cy="3600450"/>
          </a:xfrm>
          <a:ln/>
        </p:spPr>
      </p:sp>
      <p:sp>
        <p:nvSpPr>
          <p:cNvPr id="251907" name="Rectangle 3"/>
          <p:cNvSpPr>
            <a:spLocks noGrp="1" noChangeArrowheads="1"/>
          </p:cNvSpPr>
          <p:nvPr>
            <p:ph type="body" idx="1"/>
          </p:nvPr>
        </p:nvSpPr>
        <p:spPr>
          <a:xfrm>
            <a:off x="2112964" y="4435998"/>
            <a:ext cx="4957762" cy="4527029"/>
          </a:xfrm>
          <a:noFill/>
        </p:spPr>
        <p:txBody>
          <a:bodyPr/>
          <a:lstStyle/>
          <a:p>
            <a:pPr algn="just"/>
            <a:r>
              <a:rPr lang="en-US" b="1" u="sng" dirty="0"/>
              <a:t>Redirections by Shell:</a:t>
            </a:r>
          </a:p>
          <a:p>
            <a:pPr algn="just"/>
            <a:r>
              <a:rPr lang="en-US" dirty="0"/>
              <a:t>Many commands work with character streams. The default is the keyboard for input (standard input, file number 0), and terminal for the output (standard output, file number 1). In case of any errors, the system messages get written to standard error (file number 2), which defaults to a terminal.</a:t>
            </a:r>
          </a:p>
          <a:p>
            <a:pPr algn="just"/>
            <a:r>
              <a:rPr lang="en-US" dirty="0"/>
              <a:t>Unix treats each of these streams as files, and these files are available to every command executed by the shell. It is the shell’s responsibility to assign sources and destinations for a command. The shell can also replace any of the standard files by a physical file, which it does with the help of meta characters for redirection.</a:t>
            </a:r>
            <a:br>
              <a:rPr lang="en-US" dirty="0"/>
            </a:br>
            <a:r>
              <a:rPr lang="en-US" dirty="0"/>
              <a:t>In order to take the standard input from a file, the character &lt; is used.</a:t>
            </a:r>
            <a:br>
              <a:rPr lang="en-US" dirty="0"/>
            </a:br>
            <a:endParaRPr lang="en-US" dirty="0"/>
          </a:p>
          <a:p>
            <a:pPr>
              <a:spcBef>
                <a:spcPct val="50000"/>
              </a:spcBef>
            </a:pPr>
            <a:r>
              <a:rPr lang="en-US" dirty="0" smtClean="0"/>
              <a:t>$ </a:t>
            </a:r>
            <a:r>
              <a:rPr lang="en-US" dirty="0" err="1" smtClean="0"/>
              <a:t>wc</a:t>
            </a:r>
            <a:r>
              <a:rPr lang="en-US" dirty="0" smtClean="0"/>
              <a:t> &lt; file1.txt</a:t>
            </a:r>
          </a:p>
          <a:p>
            <a:pPr>
              <a:spcBef>
                <a:spcPct val="50000"/>
              </a:spcBef>
            </a:pPr>
            <a:endParaRPr lang="en-US" dirty="0" smtClean="0"/>
          </a:p>
          <a:p>
            <a:pPr>
              <a:spcBef>
                <a:spcPct val="50000"/>
              </a:spcBef>
            </a:pPr>
            <a:r>
              <a:rPr lang="en-US" dirty="0" smtClean="0"/>
              <a:t>      2     12     60</a:t>
            </a:r>
          </a:p>
          <a:p>
            <a:pPr algn="just"/>
            <a:endParaRPr lang="en-US" dirty="0">
              <a:solidFill>
                <a:srgbClr val="A11133"/>
              </a:solidFill>
            </a:endParaRPr>
          </a:p>
          <a:p>
            <a:r>
              <a:rPr lang="en-US" dirty="0"/>
              <a:t>To redirect the output to a file, &gt; is used. If </a:t>
            </a:r>
            <a:r>
              <a:rPr lang="en-US" dirty="0" err="1"/>
              <a:t>outfile</a:t>
            </a:r>
            <a:r>
              <a:rPr lang="en-US" dirty="0"/>
              <a:t> does not exist, it is first created; otherwise, the contents are overwritten. In order to append output to the existing contents, &gt;&gt; is used.</a:t>
            </a:r>
            <a:br>
              <a:rPr lang="en-US" dirty="0"/>
            </a:br>
            <a:endParaRPr lang="en-US" dirty="0" smtClean="0"/>
          </a:p>
          <a:p>
            <a:pPr>
              <a:spcBef>
                <a:spcPct val="50000"/>
              </a:spcBef>
            </a:pPr>
            <a:r>
              <a:rPr lang="en-US" dirty="0" smtClean="0"/>
              <a:t>$ </a:t>
            </a:r>
            <a:r>
              <a:rPr lang="en-US" dirty="0" err="1" smtClean="0"/>
              <a:t>wc</a:t>
            </a:r>
            <a:r>
              <a:rPr lang="en-US" dirty="0" smtClean="0"/>
              <a:t> &lt; file1.txt &gt; result</a:t>
            </a:r>
          </a:p>
          <a:p>
            <a:pPr>
              <a:spcBef>
                <a:spcPct val="50000"/>
              </a:spcBef>
            </a:pPr>
            <a:r>
              <a:rPr lang="en-US" dirty="0" smtClean="0"/>
              <a:t>$ cat result</a:t>
            </a:r>
          </a:p>
          <a:p>
            <a:pPr>
              <a:spcBef>
                <a:spcPct val="50000"/>
              </a:spcBef>
            </a:pPr>
            <a:r>
              <a:rPr lang="en-US" dirty="0" smtClean="0"/>
              <a:t>      2     12     60</a:t>
            </a:r>
          </a:p>
        </p:txBody>
      </p:sp>
      <p:sp>
        <p:nvSpPr>
          <p:cNvPr id="251909" name="AutoShape 5"/>
          <p:cNvSpPr>
            <a:spLocks noChangeArrowheads="1"/>
          </p:cNvSpPr>
          <p:nvPr/>
        </p:nvSpPr>
        <p:spPr bwMode="auto">
          <a:xfrm>
            <a:off x="2171614" y="6319327"/>
            <a:ext cx="1951038" cy="400050"/>
          </a:xfrm>
          <a:prstGeom prst="roundRect">
            <a:avLst>
              <a:gd name="adj" fmla="val 16667"/>
            </a:avLst>
          </a:prstGeom>
          <a:noFill/>
          <a:ln w="9525">
            <a:solidFill>
              <a:srgbClr val="3F3F3F"/>
            </a:solidFill>
            <a:round/>
            <a:headEnd/>
            <a:tailEnd/>
          </a:ln>
          <a:effectLst/>
        </p:spPr>
        <p:txBody>
          <a:bodyPr wrap="none" lIns="91422" tIns="45712" rIns="91422" bIns="45712" anchor="ctr"/>
          <a:lstStyle/>
          <a:p>
            <a:endParaRPr lang="en-IN"/>
          </a:p>
        </p:txBody>
      </p:sp>
      <p:sp>
        <p:nvSpPr>
          <p:cNvPr id="251910" name="AutoShape 6"/>
          <p:cNvSpPr>
            <a:spLocks noChangeArrowheads="1"/>
          </p:cNvSpPr>
          <p:nvPr/>
        </p:nvSpPr>
        <p:spPr bwMode="auto">
          <a:xfrm>
            <a:off x="2052725" y="7108080"/>
            <a:ext cx="2057401" cy="914400"/>
          </a:xfrm>
          <a:prstGeom prst="roundRect">
            <a:avLst>
              <a:gd name="adj" fmla="val 16667"/>
            </a:avLst>
          </a:prstGeom>
          <a:noFill/>
          <a:ln w="9525">
            <a:solidFill>
              <a:srgbClr val="3F3F3F"/>
            </a:solidFill>
            <a:round/>
            <a:headEnd/>
            <a:tailEnd/>
          </a:ln>
          <a:effectLst/>
        </p:spPr>
        <p:txBody>
          <a:bodyPr wrap="none" lIns="91422" tIns="45712" rIns="91422" bIns="45712" anchor="ctr"/>
          <a:lstStyle/>
          <a:p>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normAutofit/>
          </a:bodyPr>
          <a:lstStyle>
            <a:lvl1pPr marL="0" indent="0" algn="ctr">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BB091587-DF5C-41BA-9C5A-D2E4963F0035}" type="datetime1">
              <a:rPr lang="en-US" smtClean="0"/>
              <a:t>2/1/2016</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r>
              <a:rPr lang="en-US" smtClean="0"/>
              <a:t>iGate Sensitive</a:t>
            </a: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398055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B1248CE-A0A7-4B38-973F-EFE1432C1A8E}" type="datetime1">
              <a:rPr lang="en-US" smtClean="0"/>
              <a:t>2/1/2016</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r>
              <a:rPr lang="en-US" smtClean="0"/>
              <a:t>iGate Sensitive</a:t>
            </a: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38249681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05444521-4560-4C4D-9ED1-63D0A0B88848}" type="datetime1">
              <a:rPr lang="en-US" smtClean="0"/>
              <a:t>2/1/2016</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r>
              <a:rPr lang="en-US" smtClean="0"/>
              <a:t>iGate Sensitive</a:t>
            </a: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10749971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buFont typeface="Wingdings" pitchFamily="2" charset="2"/>
              <a:buChar char="Ø"/>
              <a:defRPr/>
            </a:lvl1pPr>
            <a:lvl4pPr>
              <a:defRPr lang="en-US" sz="1600" kern="1200" dirty="0" smtClean="0">
                <a:solidFill>
                  <a:schemeClr val="bg1">
                    <a:lumMod val="50000"/>
                  </a:schemeClr>
                </a:solidFill>
                <a:latin typeface="Candara" panose="020E0502030303020204" pitchFamily="34" charset="0"/>
                <a:ea typeface="+mn-ea"/>
                <a:cs typeface="+mn-cs"/>
              </a:defRPr>
            </a:lvl4pPr>
            <a:lvl5pPr>
              <a:defRPr lang="en-US" sz="1600" kern="1200" dirty="0">
                <a:solidFill>
                  <a:schemeClr val="bg1">
                    <a:lumMod val="50000"/>
                  </a:schemeClr>
                </a:solidFill>
                <a:latin typeface="Candara" panose="020E0502030303020204" pitchFamily="34" charset="0"/>
                <a:ea typeface="+mn-ea"/>
                <a:cs typeface="+mn-cs"/>
              </a:defRPr>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75DF2980-DC6B-4618-BBE0-AD15F65C1921}" type="datetime1">
              <a:rPr lang="en-US" smtClean="0"/>
              <a:t>2/1/2016</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r>
              <a:rPr lang="en-US" smtClean="0"/>
              <a:t>iGate Sensitive</a:t>
            </a: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37531576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6F6F4388-3ADA-469E-9339-2B0B01D56B98}" type="datetime1">
              <a:rPr lang="en-US" smtClean="0"/>
              <a:t>2/1/2016</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r>
              <a:rPr lang="en-US" smtClean="0"/>
              <a:t>iGate Sensitive</a:t>
            </a: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21562116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22BB3192-E146-465E-8863-C4F2C0D3F356}" type="datetime1">
              <a:rPr lang="en-US" smtClean="0"/>
              <a:t>2/1/2016</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r>
              <a:rPr lang="en-US" smtClean="0"/>
              <a:t>iGate Sensitive</a:t>
            </a:r>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18445858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FAF2BCF0-6C2A-4645-91D4-2763725D5B67}" type="datetime1">
              <a:rPr lang="en-US" smtClean="0"/>
              <a:t>2/1/2016</a:t>
            </a:fld>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r>
              <a:rPr lang="en-US" smtClean="0"/>
              <a:t>iGate Sensitive</a:t>
            </a:r>
            <a:endParaRPr lang="en-US"/>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6032346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B5A76783-4539-4C99-ADAC-13B2BA43F31A}" type="datetime1">
              <a:rPr lang="en-US" smtClean="0"/>
              <a:t>2/1/2016</a:t>
            </a:fld>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r>
              <a:rPr lang="en-US" smtClean="0"/>
              <a:t>iGate Sensitive</a:t>
            </a:r>
            <a:endParaRPr lang="en-US"/>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14690651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BFA539C7-B807-4B85-8E9B-1784ABC932D1}" type="datetime1">
              <a:rPr lang="en-US" smtClean="0"/>
              <a:t>2/1/2016</a:t>
            </a:fld>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r>
              <a:rPr lang="en-US" smtClean="0"/>
              <a:t>iGate Sensitive</a:t>
            </a:r>
            <a:endParaRPr lang="en-US"/>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16161237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58A89899-0508-4EE8-846A-A3E6F41004F0}" type="datetime1">
              <a:rPr lang="en-US" smtClean="0"/>
              <a:t>2/1/2016</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r>
              <a:rPr lang="en-US" smtClean="0"/>
              <a:t>iGate Sensitive</a:t>
            </a:r>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40810021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5BD6C23F-C22A-4B68-AB34-1C9A60EB37A1}" type="datetime1">
              <a:rPr lang="en-US" smtClean="0"/>
              <a:t>2/1/2016</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r>
              <a:rPr lang="en-US" smtClean="0"/>
              <a:t>iGate Sensitive</a:t>
            </a:r>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3502877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21266"/>
            <a:ext cx="8229600" cy="792162"/>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endParaRPr lang="en-US" dirty="0"/>
          </a:p>
        </p:txBody>
      </p:sp>
      <p:sp>
        <p:nvSpPr>
          <p:cNvPr id="7" name="Rectangle 20"/>
          <p:cNvSpPr txBox="1">
            <a:spLocks noChangeArrowheads="1"/>
          </p:cNvSpPr>
          <p:nvPr/>
        </p:nvSpPr>
        <p:spPr>
          <a:xfrm>
            <a:off x="285720" y="6597581"/>
            <a:ext cx="1219200" cy="228600"/>
          </a:xfrm>
          <a:prstGeom prst="rect">
            <a:avLst/>
          </a:prstGeom>
          <a:noFill/>
        </p:spPr>
        <p:txBody>
          <a:bodyPr/>
          <a:lstStyle/>
          <a:p>
            <a:pPr marL="0" algn="l" defTabSz="914400" rtl="0" eaLnBrk="1" latinLnBrk="0" hangingPunct="1">
              <a:defRPr/>
            </a:pPr>
            <a:fld id="{634B1AA2-1421-4123-B46B-C773544C4A12}" type="datetime4">
              <a:rPr lang="en-US" sz="800" kern="1200">
                <a:solidFill>
                  <a:schemeClr val="bg1">
                    <a:lumMod val="50000"/>
                  </a:schemeClr>
                </a:solidFill>
                <a:latin typeface="Candara" panose="020E0502030303020204" pitchFamily="34" charset="0"/>
                <a:ea typeface="+mn-ea"/>
                <a:cs typeface="+mn-cs"/>
              </a:rPr>
              <a:pPr marL="0" algn="l" defTabSz="914400" rtl="0" eaLnBrk="1" latinLnBrk="0" hangingPunct="1">
                <a:defRPr/>
              </a:pPr>
              <a:t>February 1, 2016</a:t>
            </a:fld>
            <a:endParaRPr lang="en-US" sz="800" kern="1200" dirty="0">
              <a:solidFill>
                <a:schemeClr val="bg1">
                  <a:lumMod val="50000"/>
                </a:schemeClr>
              </a:solidFill>
              <a:latin typeface="Candara" panose="020E0502030303020204" pitchFamily="34" charset="0"/>
              <a:ea typeface="+mn-ea"/>
              <a:cs typeface="+mn-cs"/>
            </a:endParaRPr>
          </a:p>
        </p:txBody>
      </p:sp>
      <p:sp>
        <p:nvSpPr>
          <p:cNvPr id="8" name="Text Box 9"/>
          <p:cNvSpPr txBox="1">
            <a:spLocks noChangeArrowheads="1"/>
          </p:cNvSpPr>
          <p:nvPr/>
        </p:nvSpPr>
        <p:spPr bwMode="auto">
          <a:xfrm>
            <a:off x="1271234" y="6597581"/>
            <a:ext cx="1431802" cy="215444"/>
          </a:xfrm>
          <a:prstGeom prst="rect">
            <a:avLst/>
          </a:prstGeom>
          <a:noFill/>
          <a:ln w="9525">
            <a:noFill/>
            <a:miter lim="800000"/>
            <a:headEnd/>
            <a:tailEnd/>
          </a:ln>
        </p:spPr>
        <p:txBody>
          <a:bodyPr wrap="none">
            <a:spAutoFit/>
          </a:bodyPr>
          <a:lstStyle/>
          <a:p>
            <a:pPr marL="0" algn="l" defTabSz="914400" rtl="0" eaLnBrk="1" latinLnBrk="0" hangingPunct="1">
              <a:defRPr/>
            </a:pPr>
            <a:r>
              <a:rPr lang="en-US" altLang="ja-JP" sz="800" kern="1200" dirty="0">
                <a:solidFill>
                  <a:schemeClr val="bg1">
                    <a:lumMod val="50000"/>
                  </a:schemeClr>
                </a:solidFill>
                <a:latin typeface="Candara" panose="020E0502030303020204" pitchFamily="34" charset="0"/>
                <a:ea typeface="+mn-ea"/>
                <a:cs typeface="+mn-cs"/>
              </a:rPr>
              <a:t>Proprietary and Confidential </a:t>
            </a:r>
          </a:p>
        </p:txBody>
      </p:sp>
      <p:sp>
        <p:nvSpPr>
          <p:cNvPr id="9" name="Text Box 5"/>
          <p:cNvSpPr txBox="1">
            <a:spLocks noChangeArrowheads="1"/>
          </p:cNvSpPr>
          <p:nvPr/>
        </p:nvSpPr>
        <p:spPr bwMode="gray">
          <a:xfrm>
            <a:off x="2750256" y="6631701"/>
            <a:ext cx="237244" cy="138499"/>
          </a:xfrm>
          <a:prstGeom prst="rect">
            <a:avLst/>
          </a:prstGeom>
          <a:noFill/>
          <a:ln w="12700">
            <a:noFill/>
            <a:miter lim="800000"/>
            <a:headEnd/>
            <a:tailEnd/>
          </a:ln>
          <a:effectLst>
            <a:prstShdw prst="shdw17" dist="17961" dir="2700000">
              <a:srgbClr val="DDDDDD">
                <a:gamma/>
                <a:shade val="60000"/>
                <a:invGamma/>
              </a:srgbClr>
            </a:prstShdw>
          </a:effectLst>
        </p:spPr>
        <p:txBody>
          <a:bodyPr wrap="none" lIns="0" tIns="0" rIns="0" bIns="0" anchor="b" anchorCtr="1">
            <a:spAutoFit/>
          </a:bodyPr>
          <a:lstStyle/>
          <a:p>
            <a:pPr algn="ctr" eaLnBrk="0" hangingPunct="0">
              <a:buClr>
                <a:srgbClr val="000000"/>
              </a:buClr>
              <a:buSzPct val="65000"/>
              <a:buFont typeface="Wingdings" pitchFamily="2" charset="2"/>
              <a:buNone/>
              <a:defRPr/>
            </a:pPr>
            <a:r>
              <a:rPr lang="en-US" sz="800" dirty="0">
                <a:solidFill>
                  <a:schemeClr val="tx2"/>
                </a:solidFill>
                <a:latin typeface="Arial" pitchFamily="34" charset="0"/>
                <a:ea typeface="ＭＳ Ｐゴシック"/>
                <a:cs typeface="Arial" pitchFamily="34" charset="0"/>
              </a:rPr>
              <a:t>- </a:t>
            </a:r>
            <a:fld id="{F47D9766-21FB-48EB-955B-1DFC7B4C9F61}" type="slidenum">
              <a:rPr lang="en-US" sz="900" kern="1200">
                <a:solidFill>
                  <a:schemeClr val="bg1">
                    <a:lumMod val="50000"/>
                  </a:schemeClr>
                </a:solidFill>
                <a:latin typeface="Candara" panose="020E0502030303020204" pitchFamily="34" charset="0"/>
                <a:ea typeface="+mn-ea"/>
                <a:cs typeface="+mn-cs"/>
              </a:rPr>
              <a:pPr algn="ctr" eaLnBrk="0" hangingPunct="0">
                <a:buClr>
                  <a:srgbClr val="000000"/>
                </a:buClr>
                <a:buSzPct val="65000"/>
                <a:buFont typeface="Wingdings" pitchFamily="2" charset="2"/>
                <a:buNone/>
                <a:defRPr/>
              </a:pPr>
              <a:t>‹#›</a:t>
            </a:fld>
            <a:r>
              <a:rPr lang="en-US" sz="900" kern="1200" dirty="0">
                <a:solidFill>
                  <a:schemeClr val="bg1">
                    <a:lumMod val="50000"/>
                  </a:schemeClr>
                </a:solidFill>
                <a:latin typeface="Candara" panose="020E0502030303020204" pitchFamily="34" charset="0"/>
                <a:ea typeface="+mn-ea"/>
                <a:cs typeface="+mn-cs"/>
              </a:rPr>
              <a:t> </a:t>
            </a:r>
            <a:r>
              <a:rPr lang="en-US" sz="800" dirty="0">
                <a:solidFill>
                  <a:schemeClr val="tx2"/>
                </a:solidFill>
                <a:latin typeface="Arial" pitchFamily="34" charset="0"/>
                <a:ea typeface="ＭＳ Ｐゴシック"/>
                <a:cs typeface="Arial" pitchFamily="34" charset="0"/>
              </a:rPr>
              <a:t>-</a:t>
            </a:r>
          </a:p>
        </p:txBody>
      </p:sp>
      <p:cxnSp>
        <p:nvCxnSpPr>
          <p:cNvPr id="12" name="Straight Connector 11"/>
          <p:cNvCxnSpPr/>
          <p:nvPr/>
        </p:nvCxnSpPr>
        <p:spPr>
          <a:xfrm>
            <a:off x="1260144" y="6583076"/>
            <a:ext cx="0" cy="23142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679678" y="6583076"/>
            <a:ext cx="0" cy="23142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flipH="1">
            <a:off x="381000" y="6610350"/>
            <a:ext cx="683895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16" name="Picture 12" descr="D:\Temlates\Capgemini_logo_pms.pn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7394575" y="6321425"/>
            <a:ext cx="1668463" cy="38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Freeform 4"/>
          <p:cNvSpPr>
            <a:spLocks/>
          </p:cNvSpPr>
          <p:nvPr userDrawn="1">
            <p:custDataLst>
              <p:tags r:id="rId13"/>
            </p:custDataLst>
          </p:nvPr>
        </p:nvSpPr>
        <p:spPr bwMode="auto">
          <a:xfrm>
            <a:off x="0" y="511175"/>
            <a:ext cx="9144000" cy="67151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rgbClr val="00B0F0"/>
          </a:solidFill>
          <a:ln w="9525">
            <a:noFill/>
            <a:round/>
            <a:headEnd/>
            <a:tailEnd/>
          </a:ln>
          <a:effectLst>
            <a:outerShdw blurRad="50800" dist="25400" dir="5400000" algn="t" rotWithShape="0">
              <a:prstClr val="black">
                <a:alpha val="31000"/>
              </a:prstClr>
            </a:outerShdw>
          </a:effectLst>
        </p:spPr>
        <p:txBody>
          <a:bodyPr lIns="99563" tIns="49782" rIns="99563" bIns="49782"/>
          <a:lstStyle/>
          <a:p>
            <a:pPr>
              <a:defRPr/>
            </a:pPr>
            <a:endParaRPr lang="fr-FR" dirty="0">
              <a:solidFill>
                <a:schemeClr val="accent3"/>
              </a:solidFill>
            </a:endParaRPr>
          </a:p>
        </p:txBody>
      </p:sp>
    </p:spTree>
    <p:extLst>
      <p:ext uri="{BB962C8B-B14F-4D97-AF65-F5344CB8AC3E}">
        <p14:creationId xmlns:p14="http://schemas.microsoft.com/office/powerpoint/2010/main" val="2428377541"/>
      </p:ext>
    </p:extLst>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lvl1pPr algn="l" defTabSz="914400" rtl="0" eaLnBrk="1" latinLnBrk="0" hangingPunct="1">
        <a:spcBef>
          <a:spcPct val="0"/>
        </a:spcBef>
        <a:buNone/>
        <a:defRPr sz="2800" kern="1200">
          <a:solidFill>
            <a:schemeClr val="tx1"/>
          </a:solidFill>
          <a:latin typeface="Candara" panose="020E0502030303020204" pitchFamily="34" charset="0"/>
          <a:ea typeface="+mj-ea"/>
          <a:cs typeface="+mj-cs"/>
        </a:defRPr>
      </a:lvl1pPr>
    </p:titleStyle>
    <p:bodyStyle>
      <a:lvl1pPr marL="342900" indent="-342900" algn="l" defTabSz="914400" rtl="0" eaLnBrk="1" latinLnBrk="0" hangingPunct="1">
        <a:spcBef>
          <a:spcPct val="20000"/>
        </a:spcBef>
        <a:buClr>
          <a:srgbClr val="00A1E4"/>
        </a:buClr>
        <a:buFont typeface="Wingdings" pitchFamily="2" charset="2"/>
        <a:buChar char="Ø"/>
        <a:defRPr sz="1800" b="1" kern="1200">
          <a:solidFill>
            <a:schemeClr val="tx1"/>
          </a:solidFill>
          <a:latin typeface="Candara" panose="020E0502030303020204" pitchFamily="34" charset="0"/>
          <a:ea typeface="+mn-ea"/>
          <a:cs typeface="+mn-cs"/>
        </a:defRPr>
      </a:lvl1pPr>
      <a:lvl2pPr marL="742950" indent="-285750" algn="l" defTabSz="914400" rtl="0" eaLnBrk="1" latinLnBrk="0" hangingPunct="1">
        <a:spcBef>
          <a:spcPct val="20000"/>
        </a:spcBef>
        <a:buClr>
          <a:srgbClr val="00A1E4"/>
        </a:buClr>
        <a:buFont typeface="Arial" panose="020B0604020202020204" pitchFamily="34" charset="0"/>
        <a:buChar char="–"/>
        <a:defRPr sz="1600" kern="1200">
          <a:solidFill>
            <a:schemeClr val="tx1"/>
          </a:solidFill>
          <a:latin typeface="Candara" panose="020E0502030303020204" pitchFamily="34" charset="0"/>
          <a:ea typeface="+mn-ea"/>
          <a:cs typeface="+mn-cs"/>
        </a:defRPr>
      </a:lvl2pPr>
      <a:lvl3pPr marL="1143000" indent="-228600" algn="l" defTabSz="914400" rtl="0" eaLnBrk="1" latinLnBrk="0" hangingPunct="1">
        <a:spcBef>
          <a:spcPct val="20000"/>
        </a:spcBef>
        <a:buClr>
          <a:srgbClr val="00A1E4"/>
        </a:buClr>
        <a:buFont typeface="Arial" panose="020B0604020202020204" pitchFamily="34" charset="0"/>
        <a:buChar char="•"/>
        <a:defRPr sz="1200" kern="1200">
          <a:solidFill>
            <a:schemeClr val="tx1"/>
          </a:solidFill>
          <a:latin typeface="Candara" panose="020E0502030303020204" pitchFamily="34"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Candara" panose="020E0502030303020204" pitchFamily="34"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Candara" panose="020E050203030302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ubtitle 11"/>
          <p:cNvSpPr>
            <a:spLocks noGrp="1"/>
          </p:cNvSpPr>
          <p:nvPr>
            <p:ph type="subTitle" idx="1"/>
          </p:nvPr>
        </p:nvSpPr>
        <p:spPr>
          <a:xfrm>
            <a:off x="395288" y="3429000"/>
            <a:ext cx="5348514" cy="518886"/>
          </a:xfrm>
        </p:spPr>
        <p:txBody>
          <a:bodyPr/>
          <a:lstStyle/>
          <a:p>
            <a:pPr algn="l"/>
            <a:r>
              <a:rPr lang="en-US" b="0" dirty="0" smtClean="0"/>
              <a:t>Introduction to Bourne Shell</a:t>
            </a:r>
            <a:endParaRPr lang="en-US" b="0" dirty="0"/>
          </a:p>
        </p:txBody>
      </p:sp>
      <p:sp>
        <p:nvSpPr>
          <p:cNvPr id="11" name="Title 10"/>
          <p:cNvSpPr>
            <a:spLocks noGrp="1"/>
          </p:cNvSpPr>
          <p:nvPr>
            <p:ph type="ctrTitle"/>
          </p:nvPr>
        </p:nvSpPr>
        <p:spPr>
          <a:xfrm>
            <a:off x="395288" y="2586264"/>
            <a:ext cx="4731658" cy="842736"/>
          </a:xfrm>
        </p:spPr>
        <p:txBody>
          <a:bodyPr>
            <a:normAutofit/>
          </a:bodyPr>
          <a:lstStyle/>
          <a:p>
            <a:r>
              <a:rPr lang="en-US" sz="3600" dirty="0" smtClean="0">
                <a:solidFill>
                  <a:srgbClr val="000000"/>
                </a:solidFill>
                <a:latin typeface="Candara"/>
              </a:rPr>
              <a:t>UNIX</a:t>
            </a:r>
            <a:endParaRPr lang="en-US" sz="3600" dirty="0">
              <a:solidFill>
                <a:srgbClr val="000000"/>
              </a:solidFill>
              <a:latin typeface="Candara"/>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0" name="Rectangle 2"/>
          <p:cNvSpPr>
            <a:spLocks noGrp="1"/>
          </p:cNvSpPr>
          <p:nvPr>
            <p:ph type="title"/>
          </p:nvPr>
        </p:nvSpPr>
        <p:spPr/>
        <p:txBody>
          <a:bodyPr>
            <a:normAutofit/>
          </a:bodyPr>
          <a:lstStyle/>
          <a:p>
            <a:r>
              <a:rPr lang="en-US" dirty="0"/>
              <a:t>Shell Redirections (contd..)</a:t>
            </a:r>
          </a:p>
        </p:txBody>
      </p:sp>
      <p:sp>
        <p:nvSpPr>
          <p:cNvPr id="252931" name="Rectangle 3"/>
          <p:cNvSpPr>
            <a:spLocks noGrp="1"/>
          </p:cNvSpPr>
          <p:nvPr>
            <p:ph type="body" idx="1"/>
          </p:nvPr>
        </p:nvSpPr>
        <p:spPr>
          <a:xfrm>
            <a:off x="457200" y="1059544"/>
            <a:ext cx="8229600" cy="5066620"/>
          </a:xfrm>
          <a:noFill/>
        </p:spPr>
        <p:txBody>
          <a:bodyPr/>
          <a:lstStyle/>
          <a:p>
            <a:pPr>
              <a:lnSpc>
                <a:spcPct val="150000"/>
              </a:lnSpc>
            </a:pPr>
            <a:r>
              <a:rPr lang="en-US" u="sng" dirty="0"/>
              <a:t>Examples</a:t>
            </a:r>
            <a:r>
              <a:rPr lang="en-US" dirty="0"/>
              <a:t>:</a:t>
            </a:r>
          </a:p>
          <a:p>
            <a:pPr lvl="4">
              <a:lnSpc>
                <a:spcPct val="150000"/>
              </a:lnSpc>
            </a:pPr>
            <a:endParaRPr lang="en-US" sz="1400" dirty="0">
              <a:solidFill>
                <a:srgbClr val="A11133"/>
              </a:solidFill>
            </a:endParaRPr>
          </a:p>
        </p:txBody>
      </p:sp>
      <p:sp>
        <p:nvSpPr>
          <p:cNvPr id="252932" name="AutoShape 4"/>
          <p:cNvSpPr>
            <a:spLocks noChangeArrowheads="1"/>
          </p:cNvSpPr>
          <p:nvPr/>
        </p:nvSpPr>
        <p:spPr bwMode="auto">
          <a:xfrm>
            <a:off x="1567543" y="2032002"/>
            <a:ext cx="5410200" cy="1741714"/>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lvl="4">
              <a:lnSpc>
                <a:spcPct val="150000"/>
              </a:lnSpc>
              <a:spcBef>
                <a:spcPct val="5000"/>
              </a:spcBef>
              <a:spcAft>
                <a:spcPct val="5000"/>
              </a:spcAft>
            </a:pPr>
            <a:r>
              <a:rPr lang="en-US" dirty="0" smtClean="0"/>
              <a:t>$ </a:t>
            </a:r>
            <a:r>
              <a:rPr lang="en-US" dirty="0" err="1" smtClean="0"/>
              <a:t>ls</a:t>
            </a:r>
            <a:r>
              <a:rPr lang="en-US" dirty="0" smtClean="0"/>
              <a:t> &gt; temp</a:t>
            </a:r>
          </a:p>
          <a:p>
            <a:pPr lvl="4">
              <a:lnSpc>
                <a:spcPct val="150000"/>
              </a:lnSpc>
              <a:spcBef>
                <a:spcPct val="5000"/>
              </a:spcBef>
              <a:spcAft>
                <a:spcPct val="5000"/>
              </a:spcAft>
            </a:pPr>
            <a:r>
              <a:rPr lang="en-US" dirty="0" smtClean="0"/>
              <a:t>$ </a:t>
            </a:r>
            <a:r>
              <a:rPr lang="en-US" dirty="0" err="1" smtClean="0"/>
              <a:t>wc</a:t>
            </a:r>
            <a:r>
              <a:rPr lang="en-US" dirty="0" smtClean="0"/>
              <a:t> &lt; file1.txt &gt; result</a:t>
            </a:r>
          </a:p>
          <a:p>
            <a:pPr lvl="4">
              <a:lnSpc>
                <a:spcPct val="150000"/>
              </a:lnSpc>
              <a:spcBef>
                <a:spcPct val="5000"/>
              </a:spcBef>
              <a:spcAft>
                <a:spcPct val="5000"/>
              </a:spcAft>
            </a:pPr>
            <a:r>
              <a:rPr lang="en-US" dirty="0" smtClean="0"/>
              <a:t>$ cat </a:t>
            </a:r>
            <a:r>
              <a:rPr lang="en-US" dirty="0" err="1" smtClean="0"/>
              <a:t>nonexistantfile</a:t>
            </a:r>
            <a:r>
              <a:rPr lang="en-US" dirty="0" smtClean="0"/>
              <a:t> 2&gt; err</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Rectangle 2"/>
          <p:cNvSpPr>
            <a:spLocks noGrp="1"/>
          </p:cNvSpPr>
          <p:nvPr>
            <p:ph type="title"/>
          </p:nvPr>
        </p:nvSpPr>
        <p:spPr>
          <a:noFill/>
        </p:spPr>
        <p:txBody>
          <a:bodyPr/>
          <a:lstStyle/>
          <a:p>
            <a:r>
              <a:rPr lang="en-US" sz="1200" dirty="0"/>
              <a:t>4.3: Redirections </a:t>
            </a:r>
            <a:br>
              <a:rPr lang="en-US" sz="1200" dirty="0"/>
            </a:br>
            <a:r>
              <a:rPr lang="en-US" dirty="0"/>
              <a:t>Building Block Primitives</a:t>
            </a:r>
          </a:p>
        </p:txBody>
      </p:sp>
      <p:sp>
        <p:nvSpPr>
          <p:cNvPr id="254979" name="Rectangle 3"/>
          <p:cNvSpPr>
            <a:spLocks noGrp="1"/>
          </p:cNvSpPr>
          <p:nvPr>
            <p:ph type="body" idx="1"/>
          </p:nvPr>
        </p:nvSpPr>
        <p:spPr>
          <a:xfrm>
            <a:off x="301625" y="1214438"/>
            <a:ext cx="8229600" cy="5257800"/>
          </a:xfrm>
          <a:noFill/>
        </p:spPr>
        <p:txBody>
          <a:bodyPr/>
          <a:lstStyle/>
          <a:p>
            <a:r>
              <a:rPr lang="en-US"/>
              <a:t>Pipe - allows stream of data to be passed between reader &amp; writer process. </a:t>
            </a:r>
          </a:p>
          <a:p>
            <a:r>
              <a:rPr lang="en-US"/>
              <a:t>O/p of first command is written into pipe and is input to the second command.</a:t>
            </a:r>
          </a:p>
          <a:p>
            <a:pPr lvl="1"/>
            <a:r>
              <a:rPr lang="en-US"/>
              <a:t>$ who | wc -l</a:t>
            </a:r>
          </a:p>
          <a:p>
            <a:pPr lvl="1"/>
            <a:r>
              <a:rPr lang="en-US"/>
              <a:t>$ ls | wc –l</a:t>
            </a:r>
          </a:p>
          <a:p>
            <a:pPr lvl="1"/>
            <a:r>
              <a:rPr lang="en-US"/>
              <a:t>$ ls | wc -l &gt; fcount</a:t>
            </a:r>
          </a:p>
          <a:p>
            <a:pPr lvl="1"/>
            <a:r>
              <a:rPr lang="en-US">
                <a:cs typeface="Times New Roman" pitchFamily="18" charset="0"/>
              </a:rPr>
              <a:t>$cat file1.txt | wc –l   ( To display number of lines in file file1.txt)</a:t>
            </a:r>
            <a:endParaRPr lang="en-US"/>
          </a:p>
          <a:p>
            <a:pPr lvl="1">
              <a:buFont typeface="Arial" pitchFamily="34" charset="0"/>
              <a:buNone/>
            </a:pPr>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Rectangle 2"/>
          <p:cNvSpPr>
            <a:spLocks noGrp="1"/>
          </p:cNvSpPr>
          <p:nvPr>
            <p:ph type="title"/>
          </p:nvPr>
        </p:nvSpPr>
        <p:spPr>
          <a:noFill/>
        </p:spPr>
        <p:txBody>
          <a:bodyPr>
            <a:normAutofit/>
          </a:bodyPr>
          <a:lstStyle/>
          <a:p>
            <a:r>
              <a:rPr lang="en-US" dirty="0"/>
              <a:t>Building Block Primitives (contd..)</a:t>
            </a:r>
          </a:p>
        </p:txBody>
      </p:sp>
      <p:sp>
        <p:nvSpPr>
          <p:cNvPr id="264195" name="Rectangle 3"/>
          <p:cNvSpPr>
            <a:spLocks noGrp="1"/>
          </p:cNvSpPr>
          <p:nvPr>
            <p:ph type="body" idx="1"/>
          </p:nvPr>
        </p:nvSpPr>
        <p:spPr>
          <a:xfrm>
            <a:off x="301626" y="1214438"/>
            <a:ext cx="7594146" cy="4524375"/>
          </a:xfrm>
          <a:noFill/>
        </p:spPr>
        <p:txBody>
          <a:bodyPr/>
          <a:lstStyle/>
          <a:p>
            <a:pPr>
              <a:lnSpc>
                <a:spcPct val="135000"/>
              </a:lnSpc>
            </a:pPr>
            <a:r>
              <a:rPr lang="en-US" dirty="0"/>
              <a:t>| - pipe symbol</a:t>
            </a:r>
          </a:p>
          <a:p>
            <a:pPr algn="just">
              <a:lnSpc>
                <a:spcPct val="135000"/>
              </a:lnSpc>
            </a:pPr>
            <a:r>
              <a:rPr lang="en-US" dirty="0"/>
              <a:t>Any number of commands can be combined together to make a single command.</a:t>
            </a:r>
          </a:p>
          <a:p>
            <a:pPr lvl="1"/>
            <a:endParaRPr lang="en-US" dirty="0"/>
          </a:p>
          <a:p>
            <a:pPr lvl="2"/>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4" name="Rectangle 2"/>
          <p:cNvSpPr>
            <a:spLocks noGrp="1"/>
          </p:cNvSpPr>
          <p:nvPr>
            <p:ph type="title"/>
          </p:nvPr>
        </p:nvSpPr>
        <p:spPr>
          <a:xfrm>
            <a:off x="463550" y="115888"/>
            <a:ext cx="8912225" cy="715962"/>
          </a:xfrm>
          <a:noFill/>
        </p:spPr>
        <p:txBody>
          <a:bodyPr/>
          <a:lstStyle/>
          <a:p>
            <a:r>
              <a:rPr lang="en-US" sz="1200" dirty="0"/>
              <a:t>4.4: Command Substitution</a:t>
            </a:r>
            <a:br>
              <a:rPr lang="en-US" sz="1200" dirty="0"/>
            </a:br>
            <a:r>
              <a:rPr lang="en-US" dirty="0"/>
              <a:t>What is Command Substitution?</a:t>
            </a:r>
          </a:p>
        </p:txBody>
      </p:sp>
      <p:sp>
        <p:nvSpPr>
          <p:cNvPr id="259075" name="Rectangle 3"/>
          <p:cNvSpPr>
            <a:spLocks noGrp="1"/>
          </p:cNvSpPr>
          <p:nvPr>
            <p:ph type="body" idx="1"/>
          </p:nvPr>
        </p:nvSpPr>
        <p:spPr>
          <a:xfrm>
            <a:off x="457200" y="1103086"/>
            <a:ext cx="8229600" cy="5023077"/>
          </a:xfrm>
          <a:noFill/>
        </p:spPr>
        <p:txBody>
          <a:bodyPr>
            <a:normAutofit/>
          </a:bodyPr>
          <a:lstStyle/>
          <a:p>
            <a:r>
              <a:rPr lang="en-US" dirty="0"/>
              <a:t>Shell allows the argument of a command to be obtained from the output of another command:</a:t>
            </a:r>
          </a:p>
          <a:p>
            <a:pPr lvl="1">
              <a:lnSpc>
                <a:spcPts val="3500"/>
              </a:lnSpc>
            </a:pPr>
            <a:r>
              <a:rPr lang="en-US" dirty="0"/>
              <a:t>$ cal `date "+%m 20%y"`</a:t>
            </a:r>
          </a:p>
          <a:p>
            <a:pPr lvl="1">
              <a:lnSpc>
                <a:spcPts val="3500"/>
              </a:lnSpc>
            </a:pPr>
            <a:r>
              <a:rPr lang="en-US" dirty="0"/>
              <a:t>January 2008</a:t>
            </a:r>
          </a:p>
          <a:p>
            <a:pPr lvl="1">
              <a:lnSpc>
                <a:spcPts val="3500"/>
              </a:lnSpc>
            </a:pPr>
            <a:r>
              <a:rPr lang="en-US" dirty="0"/>
              <a:t>Su Mo </a:t>
            </a:r>
            <a:r>
              <a:rPr lang="en-US" dirty="0" err="1"/>
              <a:t>Tu</a:t>
            </a:r>
            <a:r>
              <a:rPr lang="en-US" dirty="0"/>
              <a:t> We </a:t>
            </a:r>
            <a:r>
              <a:rPr lang="en-US" dirty="0" err="1"/>
              <a:t>Th</a:t>
            </a:r>
            <a:r>
              <a:rPr lang="en-US" dirty="0"/>
              <a:t> Fr Sa</a:t>
            </a:r>
          </a:p>
          <a:p>
            <a:pPr lvl="1">
              <a:lnSpc>
                <a:spcPts val="3500"/>
              </a:lnSpc>
            </a:pPr>
            <a:r>
              <a:rPr lang="en-US" dirty="0"/>
              <a:t>1  2  3  4  5</a:t>
            </a:r>
          </a:p>
          <a:p>
            <a:pPr lvl="1">
              <a:lnSpc>
                <a:spcPts val="3500"/>
              </a:lnSpc>
            </a:pPr>
            <a:r>
              <a:rPr lang="en-US" dirty="0"/>
              <a:t>6  7  8  9 10 11 12</a:t>
            </a:r>
          </a:p>
          <a:p>
            <a:pPr lvl="1">
              <a:lnSpc>
                <a:spcPts val="3500"/>
              </a:lnSpc>
            </a:pPr>
            <a:r>
              <a:rPr lang="en-US" dirty="0"/>
              <a:t>13 14 15 16 17 18 19</a:t>
            </a:r>
          </a:p>
          <a:p>
            <a:pPr lvl="1">
              <a:lnSpc>
                <a:spcPts val="3500"/>
              </a:lnSpc>
            </a:pPr>
            <a:r>
              <a:rPr lang="en-US" dirty="0"/>
              <a:t>20 21 22 23 24 25 26</a:t>
            </a:r>
          </a:p>
          <a:p>
            <a:pPr lvl="1">
              <a:lnSpc>
                <a:spcPts val="3500"/>
              </a:lnSpc>
            </a:pPr>
            <a:r>
              <a:rPr lang="en-US" dirty="0"/>
              <a:t>27 28 29 30 31</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Rectangle 2"/>
          <p:cNvSpPr>
            <a:spLocks noGrp="1"/>
          </p:cNvSpPr>
          <p:nvPr>
            <p:ph type="title"/>
          </p:nvPr>
        </p:nvSpPr>
        <p:spPr>
          <a:noFill/>
        </p:spPr>
        <p:txBody>
          <a:bodyPr/>
          <a:lstStyle/>
          <a:p>
            <a:r>
              <a:rPr lang="en-US" sz="1200" dirty="0"/>
              <a:t>4.5: Shell Script</a:t>
            </a:r>
            <a:r>
              <a:rPr lang="en-US" sz="1000" b="0" dirty="0"/>
              <a:t/>
            </a:r>
            <a:br>
              <a:rPr lang="en-US" sz="1000" b="0" dirty="0"/>
            </a:br>
            <a:r>
              <a:rPr lang="en-US" dirty="0"/>
              <a:t>What is Shell Script?</a:t>
            </a:r>
          </a:p>
        </p:txBody>
      </p:sp>
      <p:sp>
        <p:nvSpPr>
          <p:cNvPr id="244739" name="Rectangle 3"/>
          <p:cNvSpPr>
            <a:spLocks noGrp="1"/>
          </p:cNvSpPr>
          <p:nvPr>
            <p:ph type="body" idx="1"/>
          </p:nvPr>
        </p:nvSpPr>
        <p:spPr>
          <a:xfrm>
            <a:off x="500742" y="1103087"/>
            <a:ext cx="8229600" cy="4877934"/>
          </a:xfrm>
          <a:noFill/>
        </p:spPr>
        <p:txBody>
          <a:bodyPr>
            <a:normAutofit/>
          </a:bodyPr>
          <a:lstStyle/>
          <a:p>
            <a:r>
              <a:rPr lang="en-US" dirty="0"/>
              <a:t>Group of commands that need to be executed frequently can be stored in a file, called as a shell script or a shell program</a:t>
            </a:r>
            <a:r>
              <a:rPr lang="en-US" dirty="0" smtClean="0"/>
              <a:t>.</a:t>
            </a:r>
          </a:p>
          <a:p>
            <a:endParaRPr lang="en-US" dirty="0" smtClean="0"/>
          </a:p>
          <a:p>
            <a:endParaRPr lang="en-US" dirty="0" smtClean="0"/>
          </a:p>
          <a:p>
            <a:endParaRPr lang="en-US" dirty="0"/>
          </a:p>
          <a:p>
            <a:endParaRPr lang="en-US" dirty="0"/>
          </a:p>
          <a:p>
            <a:pPr lvl="2">
              <a:buFont typeface="Arial" pitchFamily="34" charset="0"/>
              <a:buNone/>
            </a:pPr>
            <a:endParaRPr lang="en-US" sz="1800" dirty="0">
              <a:solidFill>
                <a:srgbClr val="A11133"/>
              </a:solidFill>
            </a:endParaRPr>
          </a:p>
          <a:p>
            <a:pPr lvl="2">
              <a:buFont typeface="Arial" pitchFamily="34" charset="0"/>
              <a:buNone/>
            </a:pPr>
            <a:endParaRPr lang="en-US" sz="1800" dirty="0">
              <a:solidFill>
                <a:srgbClr val="A11133"/>
              </a:solidFill>
            </a:endParaRPr>
          </a:p>
          <a:p>
            <a:r>
              <a:rPr lang="en-US" dirty="0"/>
              <a:t>To assign values to variables, use the set command.</a:t>
            </a:r>
          </a:p>
          <a:p>
            <a:endParaRPr lang="en-US" dirty="0"/>
          </a:p>
        </p:txBody>
      </p:sp>
      <p:sp>
        <p:nvSpPr>
          <p:cNvPr id="244740" name="AutoShape 4"/>
          <p:cNvSpPr>
            <a:spLocks noChangeArrowheads="1"/>
          </p:cNvSpPr>
          <p:nvPr/>
        </p:nvSpPr>
        <p:spPr bwMode="auto">
          <a:xfrm>
            <a:off x="954314" y="1814283"/>
            <a:ext cx="6324600" cy="1676400"/>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lvl="2">
              <a:buFont typeface="Arial" pitchFamily="34" charset="0"/>
              <a:buNone/>
            </a:pPr>
            <a:r>
              <a:rPr lang="en-US" dirty="0" smtClean="0"/>
              <a:t>$ cat script2.sh		            O/P:$ script2.sh</a:t>
            </a:r>
          </a:p>
          <a:p>
            <a:pPr lvl="2">
              <a:buFont typeface="Arial" pitchFamily="34" charset="0"/>
              <a:buNone/>
            </a:pPr>
            <a:r>
              <a:rPr lang="en-US" dirty="0" smtClean="0"/>
              <a:t>echo 'Enter your name: 	            Enter your name:</a:t>
            </a:r>
          </a:p>
          <a:p>
            <a:pPr lvl="2">
              <a:buFont typeface="Arial" pitchFamily="34" charset="0"/>
              <a:buNone/>
            </a:pPr>
            <a:r>
              <a:rPr lang="en-US" dirty="0" smtClean="0"/>
              <a:t>read </a:t>
            </a:r>
            <a:r>
              <a:rPr lang="en-US" dirty="0" err="1" smtClean="0"/>
              <a:t>uname</a:t>
            </a:r>
            <a:r>
              <a:rPr lang="en-US" dirty="0" smtClean="0"/>
              <a:t>		            xyz</a:t>
            </a:r>
          </a:p>
          <a:p>
            <a:pPr lvl="2">
              <a:buFont typeface="Arial" pitchFamily="34" charset="0"/>
              <a:buNone/>
            </a:pPr>
            <a:r>
              <a:rPr lang="en-US" dirty="0" smtClean="0"/>
              <a:t>echo "Hi $</a:t>
            </a:r>
            <a:r>
              <a:rPr lang="en-US" dirty="0" err="1" smtClean="0"/>
              <a:t>uname</a:t>
            </a:r>
            <a:r>
              <a:rPr lang="en-US" dirty="0" smtClean="0"/>
              <a:t>“	            	           Hi xyz</a:t>
            </a:r>
            <a:endParaRPr lang="en-US" dirty="0"/>
          </a:p>
        </p:txBody>
      </p:sp>
      <p:sp>
        <p:nvSpPr>
          <p:cNvPr id="244741" name="AutoShape 5"/>
          <p:cNvSpPr>
            <a:spLocks noChangeArrowheads="1"/>
          </p:cNvSpPr>
          <p:nvPr/>
        </p:nvSpPr>
        <p:spPr bwMode="auto">
          <a:xfrm>
            <a:off x="1132115" y="4392387"/>
            <a:ext cx="4281714" cy="1181100"/>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lvl="2">
              <a:buNone/>
            </a:pPr>
            <a:r>
              <a:rPr lang="en-IN" dirty="0" smtClean="0"/>
              <a:t>$ set </a:t>
            </a:r>
            <a:r>
              <a:rPr lang="en-IN" dirty="0" err="1" smtClean="0"/>
              <a:t>uname</a:t>
            </a:r>
            <a:r>
              <a:rPr lang="en-IN" dirty="0" smtClean="0"/>
              <a:t>=“</a:t>
            </a:r>
            <a:r>
              <a:rPr lang="en-IN" dirty="0" err="1" smtClean="0"/>
              <a:t>EveryOne</a:t>
            </a:r>
            <a:r>
              <a:rPr lang="en-IN" dirty="0" smtClean="0"/>
              <a:t>"</a:t>
            </a:r>
          </a:p>
          <a:p>
            <a:pPr lvl="2">
              <a:buNone/>
            </a:pPr>
            <a:r>
              <a:rPr lang="en-IN" dirty="0" smtClean="0"/>
              <a:t>$ echo Hi $</a:t>
            </a:r>
            <a:r>
              <a:rPr lang="en-IN" dirty="0" err="1" smtClean="0"/>
              <a:t>uname</a:t>
            </a:r>
            <a:endParaRPr lang="en-IN" dirty="0" smtClean="0"/>
          </a:p>
          <a:p>
            <a:pPr lvl="2">
              <a:buNone/>
            </a:pPr>
            <a:r>
              <a:rPr lang="en-IN" dirty="0" smtClean="0"/>
              <a:t>     Hi </a:t>
            </a:r>
            <a:r>
              <a:rPr lang="en-IN" dirty="0" err="1" smtClean="0"/>
              <a:t>EveryOne</a:t>
            </a:r>
            <a:endParaRPr lang="en-IN"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Rectangle 2"/>
          <p:cNvSpPr>
            <a:spLocks noGrp="1"/>
          </p:cNvSpPr>
          <p:nvPr>
            <p:ph type="title"/>
          </p:nvPr>
        </p:nvSpPr>
        <p:spPr/>
        <p:txBody>
          <a:bodyPr/>
          <a:lstStyle/>
          <a:p>
            <a:r>
              <a:rPr lang="en-US" sz="1200" dirty="0"/>
              <a:t>4.6. </a:t>
            </a:r>
            <a:r>
              <a:rPr lang="en-US" sz="1200" dirty="0" err="1"/>
              <a:t>eval</a:t>
            </a:r>
            <a:r>
              <a:rPr lang="en-US" sz="1200" dirty="0"/>
              <a:t> command</a:t>
            </a:r>
            <a:br>
              <a:rPr lang="en-US" sz="1200" dirty="0"/>
            </a:br>
            <a:r>
              <a:rPr lang="en-US" sz="1000" b="0" dirty="0"/>
              <a:t> </a:t>
            </a:r>
            <a:r>
              <a:rPr lang="en-US" dirty="0"/>
              <a:t>Command</a:t>
            </a:r>
          </a:p>
        </p:txBody>
      </p:sp>
      <p:sp>
        <p:nvSpPr>
          <p:cNvPr id="243715" name="Rectangle 3"/>
          <p:cNvSpPr>
            <a:spLocks noGrp="1"/>
          </p:cNvSpPr>
          <p:nvPr>
            <p:ph type="body" idx="1"/>
          </p:nvPr>
        </p:nvSpPr>
        <p:spPr>
          <a:xfrm>
            <a:off x="457200" y="1045030"/>
            <a:ext cx="8229600" cy="5081134"/>
          </a:xfrm>
          <a:noFill/>
        </p:spPr>
        <p:txBody>
          <a:bodyPr/>
          <a:lstStyle/>
          <a:p>
            <a:r>
              <a:rPr lang="en-US" dirty="0"/>
              <a:t>The </a:t>
            </a:r>
            <a:r>
              <a:rPr lang="en-US" dirty="0" err="1"/>
              <a:t>eval</a:t>
            </a:r>
            <a:r>
              <a:rPr lang="en-US" dirty="0"/>
              <a:t> command is used to assign values to variable</a:t>
            </a:r>
          </a:p>
          <a:p>
            <a:r>
              <a:rPr lang="en-US" dirty="0"/>
              <a:t>Example: The following command will set $day, $month and $year as separate variables that can then be used later in the script. </a:t>
            </a:r>
          </a:p>
          <a:p>
            <a:pPr>
              <a:buFont typeface="Arial" pitchFamily="34" charset="0"/>
              <a:buNone/>
            </a:pPr>
            <a:endParaRPr lang="en-US" sz="1800" dirty="0">
              <a:solidFill>
                <a:srgbClr val="A11133"/>
              </a:solidFill>
            </a:endParaRPr>
          </a:p>
        </p:txBody>
      </p:sp>
      <p:sp>
        <p:nvSpPr>
          <p:cNvPr id="243716" name="AutoShape 4"/>
          <p:cNvSpPr>
            <a:spLocks noChangeArrowheads="1"/>
          </p:cNvSpPr>
          <p:nvPr/>
        </p:nvSpPr>
        <p:spPr bwMode="auto">
          <a:xfrm>
            <a:off x="1074057" y="2271480"/>
            <a:ext cx="5257800" cy="698500"/>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r>
              <a:rPr lang="en-IN" dirty="0" smtClean="0"/>
              <a:t> </a:t>
            </a:r>
            <a:r>
              <a:rPr lang="en-IN" dirty="0" err="1" smtClean="0"/>
              <a:t>eval</a:t>
            </a:r>
            <a:r>
              <a:rPr lang="en-IN" dirty="0" smtClean="0"/>
              <a:t> `date '+day=%d month=%m year=%Y'`</a:t>
            </a:r>
            <a:endParaRPr lang="en-IN" dirty="0">
              <a:latin typeface="Candara"/>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2"/>
          <p:cNvSpPr>
            <a:spLocks noGrp="1"/>
          </p:cNvSpPr>
          <p:nvPr>
            <p:ph type="title"/>
          </p:nvPr>
        </p:nvSpPr>
        <p:spPr>
          <a:noFill/>
        </p:spPr>
        <p:txBody>
          <a:bodyPr>
            <a:normAutofit/>
          </a:bodyPr>
          <a:lstStyle/>
          <a:p>
            <a:r>
              <a:rPr lang="en-US" dirty="0"/>
              <a:t>Summary</a:t>
            </a:r>
          </a:p>
        </p:txBody>
      </p:sp>
      <p:sp>
        <p:nvSpPr>
          <p:cNvPr id="217091" name="Rectangle 3"/>
          <p:cNvSpPr>
            <a:spLocks noGrp="1"/>
          </p:cNvSpPr>
          <p:nvPr>
            <p:ph type="body" idx="1"/>
          </p:nvPr>
        </p:nvSpPr>
        <p:spPr>
          <a:xfrm>
            <a:off x="301625" y="1214438"/>
            <a:ext cx="6170613" cy="4525962"/>
          </a:xfrm>
          <a:noFill/>
        </p:spPr>
        <p:txBody>
          <a:bodyPr/>
          <a:lstStyle/>
          <a:p>
            <a:r>
              <a:rPr lang="en-US"/>
              <a:t>In UNIX different types of shells are available: CSH, KSH and Bourne Sh.</a:t>
            </a:r>
          </a:p>
          <a:p>
            <a:r>
              <a:rPr lang="en-US"/>
              <a:t>Redirection operator can be used to redirect i/p or o/p to files or printer.</a:t>
            </a:r>
          </a:p>
          <a:p>
            <a:r>
              <a:rPr lang="en-US"/>
              <a:t>Pipeline character can be used to send o/p of one command as i/p of another command.</a:t>
            </a:r>
          </a:p>
          <a:p>
            <a:r>
              <a:rPr lang="en-US"/>
              <a:t>Group of commands that need to be executed frequently are stored in a file, called as a shell script.</a:t>
            </a:r>
          </a:p>
        </p:txBody>
      </p:sp>
      <p:grpSp>
        <p:nvGrpSpPr>
          <p:cNvPr id="2" name="Group 5"/>
          <p:cNvGrpSpPr>
            <a:grpSpLocks/>
          </p:cNvGrpSpPr>
          <p:nvPr/>
        </p:nvGrpSpPr>
        <p:grpSpPr bwMode="auto">
          <a:xfrm>
            <a:off x="6934200" y="1576388"/>
            <a:ext cx="1716088" cy="1547812"/>
            <a:chOff x="4176" y="993"/>
            <a:chExt cx="1273" cy="1119"/>
          </a:xfrm>
        </p:grpSpPr>
        <p:sp>
          <p:nvSpPr>
            <p:cNvPr id="217094" name="Rectangle 6"/>
            <p:cNvSpPr>
              <a:spLocks noChangeArrowheads="1"/>
            </p:cNvSpPr>
            <p:nvPr/>
          </p:nvSpPr>
          <p:spPr bwMode="auto">
            <a:xfrm>
              <a:off x="4176" y="993"/>
              <a:ext cx="1273" cy="1119"/>
            </a:xfrm>
            <a:prstGeom prst="rect">
              <a:avLst/>
            </a:prstGeom>
            <a:solidFill>
              <a:srgbClr val="FFC979"/>
            </a:solidFill>
            <a:ln w="12700">
              <a:solidFill>
                <a:srgbClr val="408585"/>
              </a:solidFill>
              <a:miter lim="800000"/>
              <a:headEnd/>
              <a:tailEnd/>
            </a:ln>
            <a:effectLst/>
          </p:spPr>
          <p:txBody>
            <a:bodyPr wrap="none" anchor="ctr"/>
            <a:lstStyle/>
            <a:p>
              <a:endParaRPr lang="en-IN"/>
            </a:p>
          </p:txBody>
        </p:sp>
        <p:pic>
          <p:nvPicPr>
            <p:cNvPr id="217095" name="Picture 7" descr="summary"/>
            <p:cNvPicPr>
              <a:picLocks noChangeAspect="1" noChangeArrowheads="1"/>
            </p:cNvPicPr>
            <p:nvPr/>
          </p:nvPicPr>
          <p:blipFill>
            <a:blip r:embed="rId3"/>
            <a:srcRect/>
            <a:stretch>
              <a:fillRect/>
            </a:stretch>
          </p:blipFill>
          <p:spPr bwMode="auto">
            <a:xfrm>
              <a:off x="4272" y="1080"/>
              <a:ext cx="1085" cy="940"/>
            </a:xfrm>
            <a:prstGeom prst="rect">
              <a:avLst/>
            </a:prstGeom>
            <a:noFill/>
          </p:spPr>
        </p:pic>
      </p:gr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2"/>
          <p:cNvSpPr>
            <a:spLocks noGrp="1"/>
          </p:cNvSpPr>
          <p:nvPr>
            <p:ph type="title"/>
          </p:nvPr>
        </p:nvSpPr>
        <p:spPr>
          <a:noFill/>
        </p:spPr>
        <p:txBody>
          <a:bodyPr>
            <a:normAutofit/>
          </a:bodyPr>
          <a:lstStyle/>
          <a:p>
            <a:r>
              <a:rPr lang="en-US" dirty="0"/>
              <a:t>Review Questions</a:t>
            </a:r>
          </a:p>
        </p:txBody>
      </p:sp>
      <p:sp>
        <p:nvSpPr>
          <p:cNvPr id="219139" name="Rectangle 3"/>
          <p:cNvSpPr>
            <a:spLocks noGrp="1"/>
          </p:cNvSpPr>
          <p:nvPr>
            <p:ph type="body" idx="1"/>
          </p:nvPr>
        </p:nvSpPr>
        <p:spPr>
          <a:xfrm>
            <a:off x="301625" y="1214438"/>
            <a:ext cx="6170613" cy="4525962"/>
          </a:xfrm>
          <a:noFill/>
        </p:spPr>
        <p:txBody>
          <a:bodyPr/>
          <a:lstStyle/>
          <a:p>
            <a:r>
              <a:rPr lang="en-US" dirty="0"/>
              <a:t>Question 1: In shell, what are the different </a:t>
            </a:r>
            <a:r>
              <a:rPr lang="en-US" dirty="0" err="1"/>
              <a:t>metacharacters</a:t>
            </a:r>
            <a:r>
              <a:rPr lang="en-US" dirty="0"/>
              <a:t> available?</a:t>
            </a:r>
          </a:p>
          <a:p>
            <a:r>
              <a:rPr lang="en-US" dirty="0"/>
              <a:t>Question 2: </a:t>
            </a:r>
            <a:r>
              <a:rPr lang="en-US" b="0" dirty="0"/>
              <a:t>_____  </a:t>
            </a:r>
            <a:r>
              <a:rPr lang="en-US" dirty="0"/>
              <a:t>symbol is used as output redirection. </a:t>
            </a:r>
          </a:p>
          <a:p>
            <a:r>
              <a:rPr lang="en-US" dirty="0"/>
              <a:t>Question 3: </a:t>
            </a:r>
            <a:r>
              <a:rPr lang="en-US" b="0" dirty="0"/>
              <a:t>_____ </a:t>
            </a:r>
            <a:r>
              <a:rPr lang="en-US" dirty="0"/>
              <a:t>symbol is used as command substitution operator.</a:t>
            </a:r>
          </a:p>
          <a:p>
            <a:endParaRPr lang="en-US" dirty="0"/>
          </a:p>
          <a:p>
            <a:endParaRPr lang="en-US" dirty="0"/>
          </a:p>
          <a:p>
            <a:endParaRPr lang="en-US" dirty="0"/>
          </a:p>
        </p:txBody>
      </p:sp>
      <p:grpSp>
        <p:nvGrpSpPr>
          <p:cNvPr id="2" name="Group 5"/>
          <p:cNvGrpSpPr>
            <a:grpSpLocks/>
          </p:cNvGrpSpPr>
          <p:nvPr/>
        </p:nvGrpSpPr>
        <p:grpSpPr bwMode="auto">
          <a:xfrm>
            <a:off x="6781800" y="1576388"/>
            <a:ext cx="1868488" cy="1471612"/>
            <a:chOff x="4176" y="993"/>
            <a:chExt cx="1273" cy="1119"/>
          </a:xfrm>
        </p:grpSpPr>
        <p:sp>
          <p:nvSpPr>
            <p:cNvPr id="219142" name="Rectangle 6"/>
            <p:cNvSpPr>
              <a:spLocks noChangeArrowheads="1"/>
            </p:cNvSpPr>
            <p:nvPr/>
          </p:nvSpPr>
          <p:spPr bwMode="auto">
            <a:xfrm>
              <a:off x="4176" y="993"/>
              <a:ext cx="1273" cy="1119"/>
            </a:xfrm>
            <a:prstGeom prst="rect">
              <a:avLst/>
            </a:prstGeom>
            <a:solidFill>
              <a:srgbClr val="FFC979"/>
            </a:solidFill>
            <a:ln w="12700">
              <a:solidFill>
                <a:srgbClr val="408585"/>
              </a:solidFill>
              <a:miter lim="800000"/>
              <a:headEnd/>
              <a:tailEnd/>
            </a:ln>
            <a:effectLst/>
          </p:spPr>
          <p:txBody>
            <a:bodyPr wrap="none" anchor="ctr"/>
            <a:lstStyle/>
            <a:p>
              <a:endParaRPr lang="en-IN"/>
            </a:p>
          </p:txBody>
        </p:sp>
        <p:pic>
          <p:nvPicPr>
            <p:cNvPr id="219143" name="Picture 7" descr="knowledgecheck"/>
            <p:cNvPicPr>
              <a:picLocks noChangeAspect="1" noChangeArrowheads="1"/>
            </p:cNvPicPr>
            <p:nvPr/>
          </p:nvPicPr>
          <p:blipFill>
            <a:blip r:embed="rId3"/>
            <a:srcRect/>
            <a:stretch>
              <a:fillRect/>
            </a:stretch>
          </p:blipFill>
          <p:spPr bwMode="auto">
            <a:xfrm>
              <a:off x="4338" y="1074"/>
              <a:ext cx="949" cy="960"/>
            </a:xfrm>
            <a:prstGeom prst="rect">
              <a:avLst/>
            </a:prstGeom>
            <a:noFill/>
          </p:spPr>
        </p:pic>
      </p:gr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2"/>
          <p:cNvSpPr>
            <a:spLocks noGrp="1"/>
          </p:cNvSpPr>
          <p:nvPr>
            <p:ph type="title"/>
          </p:nvPr>
        </p:nvSpPr>
        <p:spPr>
          <a:noFill/>
        </p:spPr>
        <p:txBody>
          <a:bodyPr>
            <a:normAutofit/>
          </a:bodyPr>
          <a:lstStyle/>
          <a:p>
            <a:r>
              <a:rPr lang="en-US" dirty="0"/>
              <a:t>Lesson Objectives</a:t>
            </a:r>
          </a:p>
        </p:txBody>
      </p:sp>
      <p:sp>
        <p:nvSpPr>
          <p:cNvPr id="182275" name="Rectangle 3"/>
          <p:cNvSpPr>
            <a:spLocks noGrp="1"/>
          </p:cNvSpPr>
          <p:nvPr>
            <p:ph type="body" idx="1"/>
          </p:nvPr>
        </p:nvSpPr>
        <p:spPr>
          <a:xfrm>
            <a:off x="301625" y="1214438"/>
            <a:ext cx="6931025" cy="4525962"/>
          </a:xfrm>
          <a:noFill/>
        </p:spPr>
        <p:txBody>
          <a:bodyPr/>
          <a:lstStyle/>
          <a:p>
            <a:r>
              <a:rPr lang="en-US" dirty="0"/>
              <a:t>To understand following topics:</a:t>
            </a:r>
          </a:p>
          <a:p>
            <a:pPr lvl="1"/>
            <a:r>
              <a:rPr lang="en-US" dirty="0"/>
              <a:t>Different shell types</a:t>
            </a:r>
          </a:p>
          <a:p>
            <a:pPr lvl="1"/>
            <a:r>
              <a:rPr lang="en-US" dirty="0"/>
              <a:t>Working of shell</a:t>
            </a:r>
          </a:p>
          <a:p>
            <a:pPr lvl="1"/>
            <a:r>
              <a:rPr lang="en-US" dirty="0"/>
              <a:t>Bourne shell </a:t>
            </a:r>
            <a:r>
              <a:rPr lang="en-US" dirty="0" err="1"/>
              <a:t>metacharacters</a:t>
            </a:r>
            <a:endParaRPr lang="en-US" dirty="0"/>
          </a:p>
          <a:p>
            <a:pPr lvl="1"/>
            <a:r>
              <a:rPr lang="en-US" dirty="0"/>
              <a:t>Shell redirection</a:t>
            </a:r>
          </a:p>
          <a:p>
            <a:pPr lvl="1"/>
            <a:r>
              <a:rPr lang="en-US" dirty="0"/>
              <a:t>Command substitution</a:t>
            </a:r>
          </a:p>
        </p:txBody>
      </p:sp>
      <p:grpSp>
        <p:nvGrpSpPr>
          <p:cNvPr id="2" name="Group 9"/>
          <p:cNvGrpSpPr>
            <a:grpSpLocks/>
          </p:cNvGrpSpPr>
          <p:nvPr/>
        </p:nvGrpSpPr>
        <p:grpSpPr bwMode="auto">
          <a:xfrm>
            <a:off x="6934200" y="1576388"/>
            <a:ext cx="1716088" cy="1471612"/>
            <a:chOff x="4176" y="993"/>
            <a:chExt cx="1273" cy="1119"/>
          </a:xfrm>
        </p:grpSpPr>
        <p:sp>
          <p:nvSpPr>
            <p:cNvPr id="182282" name="Rectangle 10"/>
            <p:cNvSpPr>
              <a:spLocks noChangeArrowheads="1"/>
            </p:cNvSpPr>
            <p:nvPr/>
          </p:nvSpPr>
          <p:spPr bwMode="auto">
            <a:xfrm>
              <a:off x="4176" y="993"/>
              <a:ext cx="1273" cy="1119"/>
            </a:xfrm>
            <a:prstGeom prst="rect">
              <a:avLst/>
            </a:prstGeom>
            <a:solidFill>
              <a:srgbClr val="FFC979"/>
            </a:solidFill>
            <a:ln w="12700">
              <a:solidFill>
                <a:srgbClr val="408585"/>
              </a:solidFill>
              <a:miter lim="800000"/>
              <a:headEnd/>
              <a:tailEnd/>
            </a:ln>
            <a:effectLst/>
          </p:spPr>
          <p:txBody>
            <a:bodyPr wrap="none" anchor="ctr"/>
            <a:lstStyle/>
            <a:p>
              <a:endParaRPr lang="en-IN"/>
            </a:p>
          </p:txBody>
        </p:sp>
        <p:pic>
          <p:nvPicPr>
            <p:cNvPr id="182283" name="Picture 11" descr="objectives"/>
            <p:cNvPicPr>
              <a:picLocks noChangeAspect="1" noChangeArrowheads="1"/>
            </p:cNvPicPr>
            <p:nvPr/>
          </p:nvPicPr>
          <p:blipFill>
            <a:blip r:embed="rId3"/>
            <a:srcRect/>
            <a:stretch>
              <a:fillRect/>
            </a:stretch>
          </p:blipFill>
          <p:spPr bwMode="auto">
            <a:xfrm>
              <a:off x="4284" y="1080"/>
              <a:ext cx="1056" cy="960"/>
            </a:xfrm>
            <a:prstGeom prst="rect">
              <a:avLst/>
            </a:prstGeom>
            <a:noFill/>
          </p:spPr>
        </p:pic>
      </p:gr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p:cNvSpPr>
          <p:nvPr>
            <p:ph type="title"/>
          </p:nvPr>
        </p:nvSpPr>
        <p:spPr/>
        <p:txBody>
          <a:bodyPr/>
          <a:lstStyle/>
          <a:p>
            <a:r>
              <a:rPr lang="en-US" sz="1200" dirty="0"/>
              <a:t>4.1:  Shell Types</a:t>
            </a:r>
            <a:br>
              <a:rPr lang="en-US" sz="1200" dirty="0"/>
            </a:br>
            <a:r>
              <a:rPr lang="en-US" dirty="0"/>
              <a:t>Overview</a:t>
            </a:r>
          </a:p>
        </p:txBody>
      </p:sp>
      <p:sp>
        <p:nvSpPr>
          <p:cNvPr id="183299" name="Rectangle 3"/>
          <p:cNvSpPr>
            <a:spLocks noGrp="1"/>
          </p:cNvSpPr>
          <p:nvPr>
            <p:ph type="body" idx="1"/>
          </p:nvPr>
        </p:nvSpPr>
        <p:spPr>
          <a:xfrm>
            <a:off x="457200" y="1117600"/>
            <a:ext cx="8229600" cy="5008563"/>
          </a:xfrm>
        </p:spPr>
        <p:txBody>
          <a:bodyPr/>
          <a:lstStyle/>
          <a:p>
            <a:pPr marL="457200" indent="-457200">
              <a:lnSpc>
                <a:spcPct val="130000"/>
              </a:lnSpc>
            </a:pPr>
            <a:r>
              <a:rPr lang="en-US" dirty="0"/>
              <a:t>Shell is:</a:t>
            </a:r>
          </a:p>
          <a:p>
            <a:pPr marL="838200" lvl="1" indent="-381000">
              <a:lnSpc>
                <a:spcPct val="130000"/>
              </a:lnSpc>
            </a:pPr>
            <a:r>
              <a:rPr lang="en-US" dirty="0"/>
              <a:t>The agency that sits between user and UNIX System</a:t>
            </a:r>
          </a:p>
          <a:p>
            <a:pPr marL="838200" lvl="1" indent="-381000">
              <a:lnSpc>
                <a:spcPct val="130000"/>
              </a:lnSpc>
            </a:pPr>
            <a:r>
              <a:rPr lang="en-US" dirty="0"/>
              <a:t>Much more than command processor</a:t>
            </a:r>
          </a:p>
          <a:p>
            <a:pPr marL="457200" indent="-457200"/>
            <a:r>
              <a:rPr lang="en-US" dirty="0"/>
              <a:t>Different shell types in the UNIX system are:</a:t>
            </a:r>
          </a:p>
          <a:p>
            <a:pPr marL="838200" lvl="1" indent="-381000">
              <a:buClr>
                <a:srgbClr val="990000"/>
              </a:buClr>
            </a:pPr>
            <a:r>
              <a:rPr lang="en-US" dirty="0"/>
              <a:t>Bourne Shell 		- </a:t>
            </a:r>
            <a:r>
              <a:rPr lang="en-US" dirty="0" err="1"/>
              <a:t>sh</a:t>
            </a:r>
            <a:endParaRPr lang="en-US" dirty="0"/>
          </a:p>
          <a:p>
            <a:pPr marL="838200" lvl="1" indent="-381000">
              <a:buClr>
                <a:srgbClr val="990000"/>
              </a:buClr>
            </a:pPr>
            <a:r>
              <a:rPr lang="en-US" dirty="0"/>
              <a:t>K Shell	  		- </a:t>
            </a:r>
            <a:r>
              <a:rPr lang="en-US" dirty="0" err="1"/>
              <a:t>ksh</a:t>
            </a:r>
            <a:endParaRPr lang="en-US" dirty="0"/>
          </a:p>
          <a:p>
            <a:pPr marL="838200" lvl="1" indent="-381000">
              <a:buClr>
                <a:srgbClr val="990000"/>
              </a:buClr>
            </a:pPr>
            <a:r>
              <a:rPr lang="en-US" dirty="0"/>
              <a:t>C Shell	 		- </a:t>
            </a:r>
            <a:r>
              <a:rPr lang="en-US" dirty="0" err="1"/>
              <a:t>csh</a:t>
            </a:r>
            <a:endParaRPr lang="en-US" dirty="0"/>
          </a:p>
          <a:p>
            <a:pPr marL="838200" lvl="1" indent="-381000">
              <a:buClr>
                <a:srgbClr val="990000"/>
              </a:buClr>
            </a:pPr>
            <a:r>
              <a:rPr lang="en-US" dirty="0"/>
              <a:t>Restricted Shell		- </a:t>
            </a:r>
            <a:r>
              <a:rPr lang="en-US" dirty="0" err="1"/>
              <a:t>rsh</a:t>
            </a:r>
            <a:r>
              <a:rPr lang="en-US" dirty="0"/>
              <a:t>		</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2"/>
          <p:cNvSpPr>
            <a:spLocks noGrp="1"/>
          </p:cNvSpPr>
          <p:nvPr>
            <p:ph type="title"/>
          </p:nvPr>
        </p:nvSpPr>
        <p:spPr/>
        <p:txBody>
          <a:bodyPr/>
          <a:lstStyle/>
          <a:p>
            <a:r>
              <a:rPr lang="en-US" sz="1200" dirty="0"/>
              <a:t>4.2.: Bourne Shell</a:t>
            </a:r>
            <a:br>
              <a:rPr lang="en-US" sz="1200" dirty="0"/>
            </a:br>
            <a:r>
              <a:rPr lang="en-US" dirty="0"/>
              <a:t>Introduction to Shell</a:t>
            </a:r>
          </a:p>
        </p:txBody>
      </p:sp>
      <p:sp>
        <p:nvSpPr>
          <p:cNvPr id="227331" name="Rectangle 3"/>
          <p:cNvSpPr>
            <a:spLocks noGrp="1"/>
          </p:cNvSpPr>
          <p:nvPr>
            <p:ph type="body" idx="1"/>
          </p:nvPr>
        </p:nvSpPr>
        <p:spPr>
          <a:xfrm>
            <a:off x="457200" y="1059544"/>
            <a:ext cx="8229600" cy="5066620"/>
          </a:xfrm>
          <a:noFill/>
        </p:spPr>
        <p:txBody>
          <a:bodyPr/>
          <a:lstStyle/>
          <a:p>
            <a:pPr>
              <a:lnSpc>
                <a:spcPct val="130000"/>
              </a:lnSpc>
            </a:pPr>
            <a:r>
              <a:rPr lang="en-US" dirty="0"/>
              <a:t>Bourne Shell is:</a:t>
            </a:r>
          </a:p>
          <a:p>
            <a:pPr lvl="1">
              <a:lnSpc>
                <a:spcPct val="130000"/>
              </a:lnSpc>
            </a:pPr>
            <a:r>
              <a:rPr lang="en-US" sz="1600" dirty="0"/>
              <a:t>Named after its founder Steve Bourne</a:t>
            </a:r>
          </a:p>
          <a:p>
            <a:pPr lvl="1">
              <a:lnSpc>
                <a:spcPct val="130000"/>
              </a:lnSpc>
            </a:pPr>
            <a:r>
              <a:rPr lang="en-US" dirty="0"/>
              <a:t>widely used - </a:t>
            </a:r>
            <a:r>
              <a:rPr lang="en-US" dirty="0" err="1" smtClean="0"/>
              <a:t>sh</a:t>
            </a:r>
            <a:endParaRPr lang="en-US" dirty="0"/>
          </a:p>
          <a:p>
            <a:pPr>
              <a:lnSpc>
                <a:spcPct val="130000"/>
              </a:lnSpc>
            </a:pPr>
            <a:r>
              <a:rPr lang="en-US" dirty="0"/>
              <a:t>C Shell is:	</a:t>
            </a:r>
          </a:p>
          <a:p>
            <a:pPr lvl="1">
              <a:lnSpc>
                <a:spcPct val="130000"/>
              </a:lnSpc>
            </a:pPr>
            <a:r>
              <a:rPr lang="en-US" sz="1600" dirty="0"/>
              <a:t>A product from the Univ. of California, Berkeley</a:t>
            </a:r>
          </a:p>
          <a:p>
            <a:pPr lvl="1">
              <a:lnSpc>
                <a:spcPct val="130000"/>
              </a:lnSpc>
            </a:pPr>
            <a:r>
              <a:rPr lang="en-US" dirty="0"/>
              <a:t>An advanced user interface with enhanced features - </a:t>
            </a:r>
            <a:r>
              <a:rPr lang="en-US" dirty="0" err="1" smtClean="0"/>
              <a:t>csh</a:t>
            </a:r>
            <a:endParaRPr lang="en-US" dirty="0"/>
          </a:p>
          <a:p>
            <a:pPr>
              <a:lnSpc>
                <a:spcPct val="130000"/>
              </a:lnSpc>
            </a:pPr>
            <a:r>
              <a:rPr lang="en-US" dirty="0" err="1"/>
              <a:t>Korn</a:t>
            </a:r>
            <a:r>
              <a:rPr lang="en-US" dirty="0"/>
              <a:t> Shell is:	</a:t>
            </a:r>
          </a:p>
          <a:p>
            <a:pPr lvl="1">
              <a:lnSpc>
                <a:spcPct val="115000"/>
              </a:lnSpc>
            </a:pPr>
            <a:r>
              <a:rPr lang="en-US" sz="1600" dirty="0"/>
              <a:t>By David </a:t>
            </a:r>
            <a:r>
              <a:rPr lang="en-US" sz="1600" dirty="0" err="1"/>
              <a:t>Korn</a:t>
            </a:r>
            <a:r>
              <a:rPr lang="en-US" sz="1600" dirty="0"/>
              <a:t> of Bell Lab - </a:t>
            </a:r>
            <a:r>
              <a:rPr lang="en-US" sz="1600" dirty="0" err="1"/>
              <a:t>ksh</a:t>
            </a:r>
            <a:endParaRPr lang="en-US" sz="16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Rectangle 2"/>
          <p:cNvSpPr>
            <a:spLocks noGrp="1"/>
          </p:cNvSpPr>
          <p:nvPr>
            <p:ph type="title"/>
          </p:nvPr>
        </p:nvSpPr>
        <p:spPr>
          <a:noFill/>
        </p:spPr>
        <p:txBody>
          <a:bodyPr/>
          <a:lstStyle/>
          <a:p>
            <a:r>
              <a:rPr lang="en-US" sz="1200" dirty="0"/>
              <a:t>4.2: Bourne Shell </a:t>
            </a:r>
            <a:br>
              <a:rPr lang="en-US" sz="1200" dirty="0"/>
            </a:br>
            <a:r>
              <a:rPr lang="en-US" dirty="0"/>
              <a:t>Working of Shell </a:t>
            </a:r>
          </a:p>
        </p:txBody>
      </p:sp>
      <p:sp>
        <p:nvSpPr>
          <p:cNvPr id="239619" name="Rectangle 3"/>
          <p:cNvSpPr>
            <a:spLocks noGrp="1"/>
          </p:cNvSpPr>
          <p:nvPr>
            <p:ph type="body" idx="1"/>
          </p:nvPr>
        </p:nvSpPr>
        <p:spPr>
          <a:xfrm>
            <a:off x="457200" y="1175658"/>
            <a:ext cx="8229600" cy="4950506"/>
          </a:xfrm>
          <a:noFill/>
        </p:spPr>
        <p:txBody>
          <a:bodyPr/>
          <a:lstStyle/>
          <a:p>
            <a:pPr>
              <a:lnSpc>
                <a:spcPct val="150000"/>
              </a:lnSpc>
            </a:pPr>
            <a:r>
              <a:rPr lang="en-US" dirty="0"/>
              <a:t>Executables in /bin directory</a:t>
            </a:r>
          </a:p>
          <a:p>
            <a:pPr lvl="1">
              <a:lnSpc>
                <a:spcPct val="150000"/>
              </a:lnSpc>
            </a:pPr>
            <a:r>
              <a:rPr lang="en-US" dirty="0" err="1"/>
              <a:t>sh</a:t>
            </a:r>
            <a:r>
              <a:rPr lang="en-US" dirty="0"/>
              <a:t> indicates		- Bourne Shell</a:t>
            </a:r>
          </a:p>
          <a:p>
            <a:pPr lvl="1">
              <a:lnSpc>
                <a:spcPct val="150000"/>
              </a:lnSpc>
            </a:pPr>
            <a:r>
              <a:rPr lang="en-US" dirty="0" err="1"/>
              <a:t>csh</a:t>
            </a:r>
            <a:r>
              <a:rPr lang="en-US" dirty="0"/>
              <a:t> if present indicates	- C Shell</a:t>
            </a:r>
          </a:p>
          <a:p>
            <a:pPr lvl="1">
              <a:lnSpc>
                <a:spcPct val="150000"/>
              </a:lnSpc>
            </a:pPr>
            <a:r>
              <a:rPr lang="en-US" dirty="0" err="1"/>
              <a:t>ksh</a:t>
            </a:r>
            <a:r>
              <a:rPr lang="en-US" dirty="0"/>
              <a:t> if present indicated	- </a:t>
            </a:r>
            <a:r>
              <a:rPr lang="en-US" dirty="0" err="1"/>
              <a:t>Korn</a:t>
            </a:r>
            <a:r>
              <a:rPr lang="en-US" dirty="0"/>
              <a:t> Shell</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Rectangle 2"/>
          <p:cNvSpPr>
            <a:spLocks noGrp="1"/>
          </p:cNvSpPr>
          <p:nvPr>
            <p:ph type="title"/>
          </p:nvPr>
        </p:nvSpPr>
        <p:spPr>
          <a:noFill/>
        </p:spPr>
        <p:txBody>
          <a:bodyPr>
            <a:normAutofit/>
          </a:bodyPr>
          <a:lstStyle/>
          <a:p>
            <a:r>
              <a:rPr lang="en-US" dirty="0"/>
              <a:t>Working of Shell (contd..)</a:t>
            </a:r>
          </a:p>
        </p:txBody>
      </p:sp>
      <p:sp>
        <p:nvSpPr>
          <p:cNvPr id="241667" name="Rectangle 3"/>
          <p:cNvSpPr>
            <a:spLocks noGrp="1"/>
          </p:cNvSpPr>
          <p:nvPr>
            <p:ph type="body" idx="1"/>
          </p:nvPr>
        </p:nvSpPr>
        <p:spPr>
          <a:xfrm>
            <a:off x="457200" y="1132114"/>
            <a:ext cx="8229600" cy="4994049"/>
          </a:xfrm>
          <a:noFill/>
        </p:spPr>
        <p:txBody>
          <a:bodyPr/>
          <a:lstStyle/>
          <a:p>
            <a:r>
              <a:rPr lang="en-US" dirty="0"/>
              <a:t>Continuous sleep-waking-waiting cycle</a:t>
            </a:r>
          </a:p>
          <a:p>
            <a:r>
              <a:rPr lang="en-US" dirty="0"/>
              <a:t>Performs following activities:</a:t>
            </a:r>
          </a:p>
          <a:p>
            <a:pPr lvl="1" algn="just"/>
            <a:r>
              <a:rPr lang="en-US" dirty="0"/>
              <a:t>Issues a $ prompt &amp; waits for user to enter a command.</a:t>
            </a:r>
          </a:p>
          <a:p>
            <a:pPr lvl="1" algn="just"/>
            <a:r>
              <a:rPr lang="en-US" dirty="0"/>
              <a:t>After user enters command, shell scans &amp; processes the command.</a:t>
            </a:r>
          </a:p>
          <a:p>
            <a:pPr lvl="1" algn="just"/>
            <a:r>
              <a:rPr lang="en-US" dirty="0"/>
              <a:t>The command is passed on to the Kernel for execution &amp; the shell waits for its conclusion.</a:t>
            </a:r>
          </a:p>
          <a:p>
            <a:pPr lvl="1" algn="just"/>
            <a:r>
              <a:rPr lang="en-US" dirty="0"/>
              <a:t>The $ prompt appears so that the user can enter next command.</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Rectangle 2"/>
          <p:cNvSpPr>
            <a:spLocks noGrp="1"/>
          </p:cNvSpPr>
          <p:nvPr>
            <p:ph type="title"/>
          </p:nvPr>
        </p:nvSpPr>
        <p:spPr/>
        <p:txBody>
          <a:bodyPr/>
          <a:lstStyle/>
          <a:p>
            <a:r>
              <a:rPr lang="en-US" sz="1200" dirty="0"/>
              <a:t>4.3: </a:t>
            </a:r>
            <a:r>
              <a:rPr lang="en-US" sz="1200" dirty="0" err="1"/>
              <a:t>Metacharacters</a:t>
            </a:r>
            <a:r>
              <a:rPr lang="en-US" sz="1200" dirty="0"/>
              <a:t/>
            </a:r>
            <a:br>
              <a:rPr lang="en-US" sz="1200" dirty="0"/>
            </a:br>
            <a:r>
              <a:rPr lang="en-US" dirty="0"/>
              <a:t>Description</a:t>
            </a:r>
          </a:p>
        </p:txBody>
      </p:sp>
      <p:sp>
        <p:nvSpPr>
          <p:cNvPr id="246787" name="Rectangle 3"/>
          <p:cNvSpPr>
            <a:spLocks noGrp="1"/>
          </p:cNvSpPr>
          <p:nvPr>
            <p:ph type="body" idx="1"/>
          </p:nvPr>
        </p:nvSpPr>
        <p:spPr>
          <a:xfrm>
            <a:off x="457200" y="1030514"/>
            <a:ext cx="8229600" cy="5095649"/>
          </a:xfrm>
          <a:noFill/>
        </p:spPr>
        <p:txBody>
          <a:bodyPr/>
          <a:lstStyle/>
          <a:p>
            <a:r>
              <a:rPr lang="en-US" dirty="0"/>
              <a:t>Following are the Bourne Shell </a:t>
            </a:r>
            <a:r>
              <a:rPr lang="en-US" dirty="0" err="1"/>
              <a:t>metacharacters</a:t>
            </a:r>
            <a:r>
              <a:rPr lang="en-US" dirty="0"/>
              <a:t>:</a:t>
            </a:r>
          </a:p>
          <a:p>
            <a:pPr lvl="1"/>
            <a:r>
              <a:rPr lang="en-US" dirty="0"/>
              <a:t>* : To match any number of characters</a:t>
            </a:r>
          </a:p>
          <a:p>
            <a:pPr lvl="1"/>
            <a:r>
              <a:rPr lang="en-US" dirty="0"/>
              <a:t>? : To match with a single character</a:t>
            </a:r>
          </a:p>
          <a:p>
            <a:pPr lvl="1"/>
            <a:r>
              <a:rPr lang="en-US" dirty="0"/>
              <a:t>[] : Character class; Matching with any single character specified within []</a:t>
            </a:r>
          </a:p>
          <a:p>
            <a:pPr lvl="1"/>
            <a:r>
              <a:rPr lang="en-US" dirty="0"/>
              <a:t>! : To reverse matching criteria of character class</a:t>
            </a:r>
          </a:p>
          <a:p>
            <a:pPr lvl="1"/>
            <a:r>
              <a:rPr lang="en-US" dirty="0"/>
              <a:t>\ : To remove special meaning attached to </a:t>
            </a:r>
            <a:r>
              <a:rPr lang="en-US" dirty="0" err="1"/>
              <a:t>metacharacters</a:t>
            </a:r>
            <a:endParaRPr lang="en-US" dirty="0"/>
          </a:p>
          <a:p>
            <a:pPr lvl="1"/>
            <a:r>
              <a:rPr lang="en-US" dirty="0"/>
              <a:t>; : To give more than one command at the same prompt</a:t>
            </a:r>
          </a:p>
          <a:p>
            <a:pPr lvl="1"/>
            <a:r>
              <a:rPr lang="en-US" dirty="0"/>
              <a:t>All redirection operators &gt;, &lt;, &gt;&gt; are also shell </a:t>
            </a:r>
            <a:r>
              <a:rPr lang="en-US" dirty="0" err="1"/>
              <a:t>metacharacters</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61123" name="Rectangle 3"/>
          <p:cNvSpPr>
            <a:spLocks noGrp="1"/>
          </p:cNvSpPr>
          <p:nvPr>
            <p:ph type="body" idx="1"/>
          </p:nvPr>
        </p:nvSpPr>
        <p:spPr>
          <a:noFill/>
        </p:spPr>
        <p:txBody>
          <a:bodyPr/>
          <a:lstStyle/>
          <a:p>
            <a:r>
              <a:rPr lang="en-US"/>
              <a:t>Hidden slide</a:t>
            </a:r>
          </a:p>
          <a:p>
            <a:pPr>
              <a:buFont typeface="Arial" pitchFamily="34" charset="0"/>
              <a:buNone/>
            </a:pPr>
            <a:endParaRPr lang="en-US"/>
          </a:p>
        </p:txBody>
      </p:sp>
      <p:sp>
        <p:nvSpPr>
          <p:cNvPr id="261124" name="Rectangle 4"/>
          <p:cNvSpPr>
            <a:spLocks noGrp="1"/>
          </p:cNvSpPr>
          <p:nvPr>
            <p:ph type="title"/>
          </p:nvPr>
        </p:nvSpPr>
        <p:spPr/>
        <p:txBody>
          <a:bodyPr/>
          <a:lstStyle/>
          <a:p>
            <a:endParaRPr lang="en-US"/>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2" name="Rectangle 2"/>
          <p:cNvSpPr>
            <a:spLocks noGrp="1"/>
          </p:cNvSpPr>
          <p:nvPr>
            <p:ph type="title"/>
          </p:nvPr>
        </p:nvSpPr>
        <p:spPr/>
        <p:txBody>
          <a:bodyPr/>
          <a:lstStyle/>
          <a:p>
            <a:r>
              <a:rPr lang="en-US" sz="1200" dirty="0"/>
              <a:t>4.3: Redirections</a:t>
            </a:r>
            <a:br>
              <a:rPr lang="en-US" sz="1200" dirty="0"/>
            </a:br>
            <a:r>
              <a:rPr lang="en-US" dirty="0"/>
              <a:t>Shell Redirections</a:t>
            </a:r>
          </a:p>
        </p:txBody>
      </p:sp>
      <p:sp>
        <p:nvSpPr>
          <p:cNvPr id="250883" name="Rectangle 3"/>
          <p:cNvSpPr>
            <a:spLocks noGrp="1"/>
          </p:cNvSpPr>
          <p:nvPr>
            <p:ph type="body" idx="1"/>
          </p:nvPr>
        </p:nvSpPr>
        <p:spPr>
          <a:xfrm>
            <a:off x="457200" y="1001486"/>
            <a:ext cx="8229600" cy="5124677"/>
          </a:xfrm>
        </p:spPr>
        <p:txBody>
          <a:bodyPr/>
          <a:lstStyle/>
          <a:p>
            <a:r>
              <a:rPr lang="en-US" dirty="0"/>
              <a:t>Every Unix command has access to:</a:t>
            </a:r>
          </a:p>
          <a:p>
            <a:pPr lvl="1"/>
            <a:r>
              <a:rPr lang="en-US" dirty="0"/>
              <a:t>Standard input</a:t>
            </a:r>
          </a:p>
          <a:p>
            <a:pPr lvl="1"/>
            <a:r>
              <a:rPr lang="en-US" dirty="0"/>
              <a:t>Standard output</a:t>
            </a:r>
          </a:p>
          <a:p>
            <a:pPr lvl="1"/>
            <a:r>
              <a:rPr lang="en-US" dirty="0"/>
              <a:t>Standard error</a:t>
            </a:r>
          </a:p>
          <a:p>
            <a:pPr lvl="1">
              <a:buFont typeface="Arial" pitchFamily="34" charset="0"/>
              <a:buNone/>
            </a:pPr>
            <a:endParaRPr lang="en-US" dirty="0"/>
          </a:p>
          <a:p>
            <a:r>
              <a:rPr lang="en-US" dirty="0"/>
              <a:t>Shell can redirect I/p, o/p or error to any physical file using meta characters “&lt;“, “&gt;” &amp; “2&gt;”</a:t>
            </a:r>
          </a:p>
          <a:p>
            <a:pPr>
              <a:buFont typeface="Arial" pitchFamily="34" charset="0"/>
              <a:buNone/>
            </a:pPr>
            <a:endParaRPr lang="en-US" dirty="0"/>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CD69B9113CBD8408B134997AA6F1943" ma:contentTypeVersion="3" ma:contentTypeDescription="Create a new document." ma:contentTypeScope="" ma:versionID="3581e29ed1bd35ee2eba17c7cad9057c">
  <xsd:schema xmlns:xsd="http://www.w3.org/2001/XMLSchema" xmlns:xs="http://www.w3.org/2001/XMLSchema" xmlns:p="http://schemas.microsoft.com/office/2006/metadata/properties" xmlns:ns2="952a6df7-b138-4f89-9bc4-e7a874ea3254" xmlns:ns3="2f97db09-5c4b-4100-bb6d-ec1543f49c01" targetNamespace="http://schemas.microsoft.com/office/2006/metadata/properties" ma:root="true" ma:fieldsID="97b2fc647a94d6eaf785a2fde5205d90" ns2:_="" ns3:_="">
    <xsd:import namespace="952a6df7-b138-4f89-9bc4-e7a874ea3254"/>
    <xsd:import namespace="2f97db09-5c4b-4100-bb6d-ec1543f49c01"/>
    <xsd:element name="properties">
      <xsd:complexType>
        <xsd:sequence>
          <xsd:element name="documentManagement">
            <xsd:complexType>
              <xsd:all>
                <xsd:element ref="ns2:FolderName" minOccurs="0"/>
                <xsd:element ref="ns3:Levels"/>
                <xsd:element ref="ns3:Category"/>
                <xsd:element ref="ns3:Material_x0020_Type"/>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52a6df7-b138-4f89-9bc4-e7a874ea3254" elementFormDefault="qualified">
    <xsd:import namespace="http://schemas.microsoft.com/office/2006/documentManagement/types"/>
    <xsd:import namespace="http://schemas.microsoft.com/office/infopath/2007/PartnerControls"/>
    <xsd:element name="FolderName" ma:index="8" nillable="true" ma:displayName="FolderName" ma:internalName="FolderName">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f97db09-5c4b-4100-bb6d-ec1543f49c01" elementFormDefault="qualified">
    <xsd:import namespace="http://schemas.microsoft.com/office/2006/documentManagement/types"/>
    <xsd:import namespace="http://schemas.microsoft.com/office/infopath/2007/PartnerControls"/>
    <xsd:element name="Levels" ma:index="9" ma:displayName="Levels" ma:default="L1" ma:format="Dropdown" ma:internalName="Levels">
      <xsd:simpleType>
        <xsd:restriction base="dms:Choice">
          <xsd:enumeration value="L1"/>
          <xsd:enumeration value="L2"/>
          <xsd:enumeration value="L3"/>
        </xsd:restriction>
      </xsd:simpleType>
    </xsd:element>
    <xsd:element name="Category" ma:index="10" ma:displayName="Category" ma:default="Module Artifact" ma:format="Dropdown" ma:internalName="Category">
      <xsd:simpleType>
        <xsd:restriction base="dms:Choice">
          <xsd:enumeration value="Module Artifact"/>
          <xsd:enumeration value="Assessment Component"/>
        </xsd:restriction>
      </xsd:simpleType>
    </xsd:element>
    <xsd:element name="Material_x0020_Type" ma:index="11" ma:displayName="Material Type" ma:default="Class book" ma:format="Dropdown" ma:internalName="Material_x0020_Type">
      <xsd:simpleType>
        <xsd:restriction base="dms:Choice">
          <xsd:enumeration value="Demos"/>
          <xsd:enumeration value="Extra Example"/>
          <xsd:enumeration value="Extra Material"/>
          <xsd:enumeration value="Suggestions"/>
          <xsd:enumeration value="General"/>
          <xsd:enumeration value="Module Test Practical"/>
          <xsd:enumeration value="Module Test Theory"/>
          <xsd:enumeration value="Quiz"/>
          <xsd:enumeration value="Class book"/>
          <xsd:enumeration value="Lab book"/>
          <xsd:enumeration value="Recordings"/>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FolderName xmlns="952a6df7-b138-4f89-9bc4-e7a874ea3254" xsi:nil="true"/>
    <Material_x0020_Type xmlns="2f97db09-5c4b-4100-bb6d-ec1543f49c01">Template</Material_x0020_Type>
    <Category xmlns="2f97db09-5c4b-4100-bb6d-ec1543f49c01">Module Artifact</Category>
    <Levels xmlns="2f97db09-5c4b-4100-bb6d-ec1543f49c01">L1</Leve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3019A53-DB26-40E2-A44D-3A4A91426B34}"/>
</file>

<file path=customXml/itemProps2.xml><?xml version="1.0" encoding="utf-8"?>
<ds:datastoreItem xmlns:ds="http://schemas.openxmlformats.org/officeDocument/2006/customXml" ds:itemID="{7C1830C8-F522-4AF4-83DD-915E4EE23EB4}"/>
</file>

<file path=customXml/itemProps3.xml><?xml version="1.0" encoding="utf-8"?>
<ds:datastoreItem xmlns:ds="http://schemas.openxmlformats.org/officeDocument/2006/customXml" ds:itemID="{1B673CDC-8BE6-4391-ABD9-A817C61AB8C9}"/>
</file>

<file path=docProps/app.xml><?xml version="1.0" encoding="utf-8"?>
<Properties xmlns="http://schemas.openxmlformats.org/officeDocument/2006/extended-properties" xmlns:vt="http://schemas.openxmlformats.org/officeDocument/2006/docPropsVTypes">
  <Template/>
  <TotalTime>2747</TotalTime>
  <Words>2379</Words>
  <Application>Microsoft Office PowerPoint</Application>
  <PresentationFormat>On-screen Show (4:3)</PresentationFormat>
  <Paragraphs>260</Paragraphs>
  <Slides>17</Slides>
  <Notes>17</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Calibri</vt:lpstr>
      <vt:lpstr>Times New Roman</vt:lpstr>
      <vt:lpstr>Wingdings</vt:lpstr>
      <vt:lpstr>Candara</vt:lpstr>
      <vt:lpstr>MS PGothic</vt:lpstr>
      <vt:lpstr>1_Office Theme</vt:lpstr>
      <vt:lpstr>UNIX</vt:lpstr>
      <vt:lpstr>Lesson Objectives</vt:lpstr>
      <vt:lpstr>4.1:  Shell Types Overview</vt:lpstr>
      <vt:lpstr>4.2.: Bourne Shell Introduction to Shell</vt:lpstr>
      <vt:lpstr>4.2: Bourne Shell  Working of Shell </vt:lpstr>
      <vt:lpstr>Working of Shell (contd..)</vt:lpstr>
      <vt:lpstr>4.3: Metacharacters Description</vt:lpstr>
      <vt:lpstr>PowerPoint Presentation</vt:lpstr>
      <vt:lpstr>4.3: Redirections Shell Redirections</vt:lpstr>
      <vt:lpstr>Shell Redirections (contd..)</vt:lpstr>
      <vt:lpstr>4.3: Redirections  Building Block Primitives</vt:lpstr>
      <vt:lpstr>Building Block Primitives (contd..)</vt:lpstr>
      <vt:lpstr>4.4: Command Substitution What is Command Substitution?</vt:lpstr>
      <vt:lpstr>4.5: Shell Script What is Shell Script?</vt:lpstr>
      <vt:lpstr>4.6. eval command  Command</vt:lpstr>
      <vt:lpstr>Summary</vt:lpstr>
      <vt:lpstr>Review Questions</vt:lpstr>
    </vt:vector>
  </TitlesOfParts>
  <Company>Hewlett-Packard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iGATE Presentation Template</dc:title>
  <dc:creator>iGATE</dc:creator>
  <cp:lastModifiedBy>Dinesh Misal</cp:lastModifiedBy>
  <cp:revision>137</cp:revision>
  <dcterms:created xsi:type="dcterms:W3CDTF">2012-05-18T02:59:15Z</dcterms:created>
  <dcterms:modified xsi:type="dcterms:W3CDTF">2016-02-01T06:46:58Z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Url">
    <vt:lpwstr/>
  </property>
  <property fmtid="{D5CDD505-2E9C-101B-9397-08002B2CF9AE}" pid="3" name="ContentTypeId">
    <vt:lpwstr>0x0101008CD69B9113CBD8408B134997AA6F1943</vt:lpwstr>
  </property>
  <property fmtid="{D5CDD505-2E9C-101B-9397-08002B2CF9AE}" pid="4" name="_SourceUrl">
    <vt:lpwstr/>
  </property>
</Properties>
</file>