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1"/>
  </p:notesMasterIdLst>
  <p:handoutMasterIdLst>
    <p:handoutMasterId r:id="rId2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7315200" cy="9601200"/>
  <p:embeddedFontLst>
    <p:embeddedFont>
      <p:font typeface="Calibri" pitchFamily="34" charset="0"/>
      <p:regular r:id="rId23"/>
      <p:bold r:id="rId24"/>
      <p:italic r:id="rId25"/>
      <p:boldItalic r:id="rId26"/>
    </p:embeddedFont>
    <p:embeddedFont>
      <p:font typeface="Candara" pitchFamily="34" charset="0"/>
      <p:regular r:id="rId27"/>
      <p:bold r:id="rId28"/>
      <p:italic r:id="rId29"/>
      <p:boldItalic r:id="rId30"/>
    </p:embeddedFont>
    <p:embeddedFont>
      <p:font typeface="MS PGothic" pitchFamily="34" charset="-128"/>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2416" autoAdjust="0"/>
  </p:normalViewPr>
  <p:slideViewPr>
    <p:cSldViewPr snapToGrid="0" showGuides="1">
      <p:cViewPr>
        <p:scale>
          <a:sx n="66" d="100"/>
          <a:sy n="66" d="100"/>
        </p:scale>
        <p:origin x="-1170" y="-52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5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41330" y="581129"/>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300" b="1" dirty="0" smtClean="0">
                <a:latin typeface="Candara" pitchFamily="34" charset="0"/>
                <a:cs typeface="Arial" pitchFamily="34" charset="0"/>
              </a:rPr>
              <a:t>UNIX                                                 		 Processes and Related Commands</a:t>
            </a:r>
            <a:r>
              <a:rPr lang="en-US" sz="1300" b="1" dirty="0" smtClean="0">
                <a:latin typeface="Candara" pitchFamily="34" charset="0"/>
                <a:cs typeface="Arial" pitchFamily="34" charset="0"/>
              </a:rPr>
              <a:t>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06-</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r>
              <a:rPr lang="en-US" sz="1100" dirty="0" smtClean="0">
                <a:latin typeface="Candara" pitchFamily="34" charset="0"/>
                <a:cs typeface="Arial" pitchFamily="34" charset="0"/>
              </a:rPr>
              <a:t>  </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xfrm>
            <a:off x="2195513" y="720725"/>
            <a:ext cx="4800600" cy="3600450"/>
          </a:xfrm>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Rot="1" noChangeAspect="1" noChangeArrowheads="1" noTextEdit="1"/>
          </p:cNvSpPr>
          <p:nvPr>
            <p:ph type="sldImg"/>
          </p:nvPr>
        </p:nvSpPr>
        <p:spPr>
          <a:xfrm>
            <a:off x="2195513" y="720725"/>
            <a:ext cx="4800600" cy="3600450"/>
          </a:xfrm>
          <a:ln/>
        </p:spPr>
      </p:sp>
      <p:sp>
        <p:nvSpPr>
          <p:cNvPr id="31748" name="Rectangle 3"/>
          <p:cNvSpPr>
            <a:spLocks noGrp="1" noChangeArrowheads="1"/>
          </p:cNvSpPr>
          <p:nvPr>
            <p:ph type="body" idx="1"/>
          </p:nvPr>
        </p:nvSpPr>
        <p:spPr>
          <a:noFill/>
          <a:ln/>
        </p:spPr>
        <p:txBody>
          <a:bodyPr/>
          <a:lstStyle/>
          <a:p>
            <a:pPr eaLnBrk="1" hangingPunct="1"/>
            <a:r>
              <a:rPr lang="en-US" b="1" u="sng" dirty="0" smtClean="0"/>
              <a:t>Overview of Process Scheduling:</a:t>
            </a:r>
          </a:p>
          <a:p>
            <a:pPr eaLnBrk="1" hangingPunct="1"/>
            <a:endParaRPr lang="en-US" b="1" u="sng" dirty="0" smtClean="0"/>
          </a:p>
          <a:p>
            <a:pPr eaLnBrk="1" hangingPunct="1"/>
            <a:r>
              <a:rPr lang="en-US" dirty="0" smtClean="0"/>
              <a:t>When speaking about scheduling, processes are traditionally classified as "I/O-bound" or "CPU-bound." </a:t>
            </a:r>
          </a:p>
          <a:p>
            <a:pPr eaLnBrk="1" hangingPunct="1"/>
            <a:endParaRPr lang="en-US" b="1" dirty="0" smtClean="0"/>
          </a:p>
          <a:p>
            <a:pPr eaLnBrk="1" hangingPunct="1">
              <a:buFontTx/>
              <a:buChar char="•"/>
            </a:pPr>
            <a:r>
              <a:rPr lang="en-US" b="1" dirty="0" smtClean="0"/>
              <a:t>I/O-bound Processes:</a:t>
            </a:r>
            <a:r>
              <a:rPr lang="en-US" dirty="0" smtClean="0"/>
              <a:t> They make heavy use of I/O devices and spend much time waiting for I/O operations to complete.</a:t>
            </a:r>
          </a:p>
          <a:p>
            <a:pPr eaLnBrk="1" hangingPunct="1">
              <a:buFontTx/>
              <a:buChar char="•"/>
            </a:pPr>
            <a:endParaRPr lang="en-US" b="1" dirty="0" smtClean="0"/>
          </a:p>
          <a:p>
            <a:pPr eaLnBrk="1" hangingPunct="1">
              <a:buFontTx/>
              <a:buChar char="•"/>
            </a:pPr>
            <a:r>
              <a:rPr lang="en-US" b="1" dirty="0" smtClean="0"/>
              <a:t>CPU-bound Processes: </a:t>
            </a:r>
            <a:r>
              <a:rPr lang="en-US" dirty="0" smtClean="0"/>
              <a:t>They are number-crunching applications that require a lot of CPU time.</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spect="1" noChangeArrowheads="1" noTextEdit="1"/>
          </p:cNvSpPr>
          <p:nvPr>
            <p:ph type="sldImg"/>
          </p:nvPr>
        </p:nvSpPr>
        <p:spPr>
          <a:xfrm>
            <a:off x="2133600" y="488950"/>
            <a:ext cx="4800600" cy="3600450"/>
          </a:xfrm>
          <a:ln/>
        </p:spPr>
      </p:sp>
      <p:sp>
        <p:nvSpPr>
          <p:cNvPr id="32772" name="Rectangle 3"/>
          <p:cNvSpPr>
            <a:spLocks noGrp="1" noChangeArrowheads="1"/>
          </p:cNvSpPr>
          <p:nvPr>
            <p:ph type="body" idx="1"/>
          </p:nvPr>
        </p:nvSpPr>
        <p:spPr>
          <a:xfrm>
            <a:off x="2049493" y="4095700"/>
            <a:ext cx="5086687" cy="5371811"/>
          </a:xfrm>
          <a:noFill/>
          <a:ln/>
        </p:spPr>
        <p:txBody>
          <a:bodyPr/>
          <a:lstStyle/>
          <a:p>
            <a:pPr eaLnBrk="1" hangingPunct="1"/>
            <a:r>
              <a:rPr lang="en-US" b="1" u="sng" dirty="0" smtClean="0"/>
              <a:t>Overview of Process Scheduling (contd..):</a:t>
            </a:r>
          </a:p>
          <a:p>
            <a:pPr eaLnBrk="1" hangingPunct="1"/>
            <a:r>
              <a:rPr lang="en-US" dirty="0" smtClean="0"/>
              <a:t>An alternative classification distinguishes three classes of processes:</a:t>
            </a:r>
          </a:p>
          <a:p>
            <a:pPr eaLnBrk="1" hangingPunct="1"/>
            <a:endParaRPr lang="en-US" b="1" dirty="0" smtClean="0"/>
          </a:p>
          <a:p>
            <a:pPr eaLnBrk="1" hangingPunct="1"/>
            <a:r>
              <a:rPr lang="en-US" b="1" u="sng" dirty="0" smtClean="0"/>
              <a:t>Interactive processes</a:t>
            </a:r>
            <a:r>
              <a:rPr lang="en-US" b="1" dirty="0" smtClean="0"/>
              <a:t> </a:t>
            </a:r>
            <a:endParaRPr lang="en-US" dirty="0" smtClean="0"/>
          </a:p>
          <a:p>
            <a:pPr eaLnBrk="1" hangingPunct="1"/>
            <a:r>
              <a:rPr lang="en-US" dirty="0" smtClean="0"/>
              <a:t>These interact constantly with their users, and therefore spend a lot of time waiting for key presses and mouse operations. When input is received, the process must be woken up quickly, or the user will find the system to be unresponsive. Typically, the average delay must fall between 50 and 150 </a:t>
            </a:r>
            <a:r>
              <a:rPr lang="en-US" dirty="0" err="1" smtClean="0"/>
              <a:t>ms.</a:t>
            </a:r>
            <a:r>
              <a:rPr lang="en-US" dirty="0" smtClean="0"/>
              <a:t> The variance of such delay must also be bounded, or the user will find the system to be erratic. Typical interactive programs are command shells, text editors, and graphical applications</a:t>
            </a:r>
            <a:r>
              <a:rPr lang="en-US" b="1" dirty="0" smtClean="0"/>
              <a:t>. </a:t>
            </a:r>
          </a:p>
          <a:p>
            <a:pPr eaLnBrk="1" hangingPunct="1"/>
            <a:endParaRPr lang="en-US" b="1" dirty="0" smtClean="0"/>
          </a:p>
          <a:p>
            <a:pPr eaLnBrk="1" hangingPunct="1"/>
            <a:r>
              <a:rPr lang="en-US" b="1" u="sng" dirty="0" smtClean="0"/>
              <a:t>Batch processes</a:t>
            </a:r>
            <a:r>
              <a:rPr lang="en-US" b="1" dirty="0" smtClean="0"/>
              <a:t> </a:t>
            </a:r>
            <a:endParaRPr lang="en-US" dirty="0" smtClean="0"/>
          </a:p>
          <a:p>
            <a:pPr eaLnBrk="1" hangingPunct="1"/>
            <a:r>
              <a:rPr lang="en-US" dirty="0" smtClean="0"/>
              <a:t>These do not need user interaction, and hence they often run in the background. Since such processes do not need to be very responsive, they are often penalized by the scheduler. Typical batch programs are programming language compilers, database search engines, and scientific computations.</a:t>
            </a:r>
          </a:p>
          <a:p>
            <a:endParaRPr lang="en-US" b="1" u="sng" dirty="0" smtClean="0"/>
          </a:p>
          <a:p>
            <a:r>
              <a:rPr lang="en-US" b="1" u="sng" dirty="0" smtClean="0"/>
              <a:t>Real-time processes:</a:t>
            </a:r>
            <a:endParaRPr lang="en-US" u="sng" dirty="0" smtClean="0"/>
          </a:p>
          <a:p>
            <a:r>
              <a:rPr lang="en-US" dirty="0" smtClean="0"/>
              <a:t>These have very strong scheduling requirements. Such processes should never be blocked by lower-priority processes, they should have a short response time and, most important, such response time should have a minimum variance. Typical real-time programs are video and sound applications, robot controllers, and programs that collect data from physical sensors. </a:t>
            </a:r>
          </a:p>
          <a:p>
            <a:r>
              <a:rPr lang="en-US" dirty="0" smtClean="0"/>
              <a:t>The two classifications we just offered are somewhat independent. For instance, a batch process can be either I/O-bound (e.g., a database server) or CPU-bound (e.g., an image-rendering program). While in UNIX real-time programs are explicitly recognized as such by the scheduling algorithm, there is no way to distinguish between interactive and batch programs. In order to offer a good response time to interactive applications, UNIX (like all Unix kernels) implicitly favors I/O-bound processes over CPU-bound ones.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xfrm>
            <a:off x="2195513" y="720725"/>
            <a:ext cx="4800600" cy="3600450"/>
          </a:xfrm>
          <a:ln/>
        </p:spPr>
      </p:sp>
      <p:sp>
        <p:nvSpPr>
          <p:cNvPr id="34820" name="Rectangle 3"/>
          <p:cNvSpPr>
            <a:spLocks noGrp="1" noChangeArrowheads="1"/>
          </p:cNvSpPr>
          <p:nvPr>
            <p:ph type="body" idx="1"/>
          </p:nvPr>
        </p:nvSpPr>
        <p:spPr>
          <a:noFill/>
          <a:ln/>
        </p:spPr>
        <p:txBody>
          <a:bodyPr/>
          <a:lstStyle/>
          <a:p>
            <a:pPr eaLnBrk="1" hangingPunct="1"/>
            <a:r>
              <a:rPr lang="en-US" b="1" u="sng" dirty="0" smtClean="0"/>
              <a:t>nice and wait Command:</a:t>
            </a:r>
          </a:p>
          <a:p>
            <a:pPr eaLnBrk="1" hangingPunct="1"/>
            <a:endParaRPr lang="en-US" b="1" u="sng" dirty="0" smtClean="0"/>
          </a:p>
          <a:p>
            <a:pPr eaLnBrk="1" hangingPunct="1"/>
            <a:r>
              <a:rPr lang="en-US" dirty="0" smtClean="0"/>
              <a:t>All processes on Unix are usually executed with equal priority. In order to reduce the priority of a job, the command needs to be prefixed with nice. By default, nice reduces the priority of any process by 10 units. The amount of reduction can also be specified as an argument (value from 0 to 19) to the nice command. Incase of commands in a pipeline, to reduce the priority of all commands in the pipeline, nice needs to be used in each element in the pipeline. </a:t>
            </a:r>
          </a:p>
          <a:p>
            <a:pPr eaLnBrk="1" hangingPunct="1"/>
            <a:endParaRPr lang="en-US" dirty="0"/>
          </a:p>
          <a:p>
            <a:pPr eaLnBrk="1" hangingPunct="1"/>
            <a:endParaRPr lang="en-US" dirty="0" smtClean="0"/>
          </a:p>
          <a:p>
            <a:pPr eaLnBrk="1" hangingPunct="1"/>
            <a:endParaRPr lang="en-US" dirty="0" smtClean="0"/>
          </a:p>
          <a:p>
            <a:pPr eaLnBrk="1" hangingPunct="1"/>
            <a:r>
              <a:rPr lang="en-US" dirty="0" smtClean="0"/>
              <a:t>	$ nice cat chap?? | nice </a:t>
            </a:r>
            <a:r>
              <a:rPr lang="en-US" dirty="0" err="1" smtClean="0"/>
              <a:t>wc</a:t>
            </a:r>
            <a:r>
              <a:rPr lang="en-US" dirty="0" smtClean="0"/>
              <a:t> –l &gt; </a:t>
            </a:r>
            <a:r>
              <a:rPr lang="en-US" dirty="0" err="1" smtClean="0"/>
              <a:t>wclist</a:t>
            </a:r>
            <a:r>
              <a:rPr lang="en-US" dirty="0" smtClean="0"/>
              <a:t> &amp; </a:t>
            </a:r>
          </a:p>
          <a:p>
            <a:pPr eaLnBrk="1" hangingPunct="1"/>
            <a:endParaRPr lang="en-US" dirty="0" smtClean="0"/>
          </a:p>
          <a:p>
            <a:pPr eaLnBrk="1" hangingPunct="1"/>
            <a:r>
              <a:rPr lang="en-US" dirty="0" smtClean="0"/>
              <a:t/>
            </a:r>
            <a:br>
              <a:rPr lang="en-US" dirty="0" smtClean="0"/>
            </a:br>
            <a:r>
              <a:rPr lang="en-US" dirty="0" smtClean="0"/>
              <a:t>The wait command can be used to wait for the completion of a background process. This is a built-in shell command – no process is spawned for this command. It sends the shell into a wait state so that it can acknowledge the death of child processes.</a:t>
            </a:r>
          </a:p>
          <a:p>
            <a:pPr eaLnBrk="1" hangingPunct="1"/>
            <a:endParaRPr lang="en-US" dirty="0" smtClean="0"/>
          </a:p>
        </p:txBody>
      </p:sp>
      <p:sp>
        <p:nvSpPr>
          <p:cNvPr id="34821" name="AutoShape 4"/>
          <p:cNvSpPr>
            <a:spLocks noChangeArrowheads="1"/>
          </p:cNvSpPr>
          <p:nvPr/>
        </p:nvSpPr>
        <p:spPr bwMode="auto">
          <a:xfrm>
            <a:off x="2708755" y="5740277"/>
            <a:ext cx="3333750" cy="400050"/>
          </a:xfrm>
          <a:prstGeom prst="roundRect">
            <a:avLst>
              <a:gd name="adj" fmla="val 16667"/>
            </a:avLst>
          </a:prstGeom>
          <a:noFill/>
          <a:ln w="9525">
            <a:solidFill>
              <a:srgbClr val="3F3F3F"/>
            </a:solidFill>
            <a:round/>
            <a:headEnd/>
            <a:tailEnd/>
          </a:ln>
        </p:spPr>
        <p:txBody>
          <a:bodyPr wrap="none" lIns="96643" tIns="48322" rIns="96643" bIns="48322" anchor="ctr"/>
          <a:lstStyle/>
          <a:p>
            <a:pPr defTabSz="966607"/>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2195513" y="720725"/>
            <a:ext cx="4800600" cy="3600450"/>
          </a:xfrm>
          <a:ln/>
        </p:spPr>
      </p:sp>
      <p:sp>
        <p:nvSpPr>
          <p:cNvPr id="35843" name="Rectangle 3"/>
          <p:cNvSpPr>
            <a:spLocks noGrp="1" noChangeArrowheads="1"/>
          </p:cNvSpPr>
          <p:nvPr>
            <p:ph type="body" idx="1"/>
          </p:nvPr>
        </p:nvSpPr>
        <p:spPr>
          <a:noFill/>
          <a:ln/>
        </p:spPr>
        <p:txBody>
          <a:bodyPr/>
          <a:lstStyle/>
          <a:p>
            <a:pPr eaLnBrk="1" hangingPunct="1"/>
            <a:r>
              <a:rPr lang="en-US" smtClean="0"/>
              <a:t>You can view the contents of the global cron file by logging in as </a:t>
            </a:r>
            <a:r>
              <a:rPr lang="en-US" b="1" smtClean="0"/>
              <a:t>root</a:t>
            </a:r>
            <a:r>
              <a:rPr lang="en-US" smtClean="0"/>
              <a:t> and typing:</a:t>
            </a:r>
          </a:p>
          <a:p>
            <a:pPr eaLnBrk="1" hangingPunct="1"/>
            <a:r>
              <a:rPr lang="en-US" b="1" smtClean="0"/>
              <a:t># crontab -l</a:t>
            </a:r>
          </a:p>
          <a:p>
            <a:pPr eaLnBrk="1" hangingPunct="1"/>
            <a:r>
              <a:rPr lang="en-US" smtClean="0"/>
              <a:t>The cron process executes the jobs it contains at the times that are specified.  Each "cron job" is composed of six fields. Fields one to five contain clock information which specify when the command (given in the sixth field) should be executed.</a:t>
            </a:r>
          </a:p>
          <a:p>
            <a:pPr eaLnBrk="1" hangingPunct="1"/>
            <a:r>
              <a:rPr lang="en-US" b="1" i="1" smtClean="0"/>
              <a:t>Minute Hour Day Month Day Task </a:t>
            </a:r>
          </a:p>
          <a:p>
            <a:pPr eaLnBrk="1" hangingPunct="1"/>
            <a:r>
              <a:rPr lang="en-US" b="1" smtClean="0"/>
              <a:t>Minute</a:t>
            </a:r>
            <a:r>
              <a:rPr lang="en-US" smtClean="0"/>
              <a:t> = Minute of the hour, 00 to 59. * Will indicate every minute (details later)</a:t>
            </a:r>
            <a:br>
              <a:rPr lang="en-US" smtClean="0"/>
            </a:br>
            <a:r>
              <a:rPr lang="en-US" b="1" smtClean="0"/>
              <a:t>Hour</a:t>
            </a:r>
            <a:r>
              <a:rPr lang="en-US" smtClean="0"/>
              <a:t> = Hour of the day in 24-hour format, 00 to 23. * Will indicate every hour (details later)</a:t>
            </a:r>
            <a:br>
              <a:rPr lang="en-US" smtClean="0"/>
            </a:br>
            <a:r>
              <a:rPr lang="en-US" b="1" smtClean="0"/>
              <a:t>Day</a:t>
            </a:r>
            <a:r>
              <a:rPr lang="en-US" smtClean="0"/>
              <a:t> = Day of the month, 1 to 31. * Will indicate every day (details later)</a:t>
            </a:r>
            <a:br>
              <a:rPr lang="en-US" smtClean="0"/>
            </a:br>
            <a:r>
              <a:rPr lang="en-US" b="1" smtClean="0"/>
              <a:t>Month</a:t>
            </a:r>
            <a:r>
              <a:rPr lang="en-US" smtClean="0"/>
              <a:t> = Month of the year, 1 to 12. * Will indicate every month (details later)</a:t>
            </a:r>
            <a:br>
              <a:rPr lang="en-US" smtClean="0"/>
            </a:br>
            <a:r>
              <a:rPr lang="en-US" b="1" smtClean="0"/>
              <a:t>Day</a:t>
            </a:r>
            <a:r>
              <a:rPr lang="en-US" smtClean="0"/>
              <a:t> = Day of the week, 3 chars - sun, mon, tue, or numeric (0=sun, 1=mon etc).... * Will indicate every day (details later)</a:t>
            </a:r>
            <a:br>
              <a:rPr lang="en-US" smtClean="0"/>
            </a:br>
            <a:r>
              <a:rPr lang="en-US" b="1" smtClean="0"/>
              <a:t>Task</a:t>
            </a:r>
            <a:r>
              <a:rPr lang="en-US" smtClean="0"/>
              <a:t> = The command you want to execute </a:t>
            </a:r>
            <a:br>
              <a:rPr lang="en-US" smtClean="0"/>
            </a:br>
            <a:r>
              <a:rPr lang="en-US" smtClean="0"/>
              <a:t/>
            </a:r>
            <a:br>
              <a:rPr lang="en-US" smtClean="0"/>
            </a:br>
            <a:r>
              <a:rPr lang="en-US" smtClean="0"/>
              <a:t>Note: each of the above must be separated by at least 1 space. </a:t>
            </a:r>
            <a:br>
              <a:rPr lang="en-US" smtClean="0"/>
            </a:br>
            <a:endParaRPr lang="en-US" smtClean="0"/>
          </a:p>
          <a:p>
            <a:pPr eaLnBrk="1" hangingPunct="1"/>
            <a:endParaRPr lang="en-US" smtClean="0"/>
          </a:p>
          <a:p>
            <a:pPr eaLnBrk="1" hangingPunct="1"/>
            <a:r>
              <a:rPr lang="en-US" smtClean="0"/>
              <a:t> </a:t>
            </a:r>
          </a:p>
          <a:p>
            <a:pPr eaLnBrk="1" hangingPunct="1"/>
            <a:r>
              <a:rPr lang="en-US" smtClean="0"/>
              <a:t> </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2195513" y="720725"/>
            <a:ext cx="4800600" cy="3600450"/>
          </a:xfrm>
          <a:ln/>
        </p:spPr>
      </p:sp>
      <p:sp>
        <p:nvSpPr>
          <p:cNvPr id="36868" name="Rectangle 3"/>
          <p:cNvSpPr>
            <a:spLocks noGrp="1" noChangeArrowheads="1"/>
          </p:cNvSpPr>
          <p:nvPr>
            <p:ph type="body" idx="1"/>
          </p:nvPr>
        </p:nvSpPr>
        <p:spPr>
          <a:xfrm>
            <a:off x="2112964" y="4800602"/>
            <a:ext cx="4957762" cy="4162425"/>
          </a:xfrm>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xfrm>
            <a:off x="2195513" y="720725"/>
            <a:ext cx="4800600" cy="3600450"/>
          </a:xfrm>
          <a:ln/>
        </p:spPr>
      </p:sp>
      <p:sp>
        <p:nvSpPr>
          <p:cNvPr id="37892" name="Rectangle 3"/>
          <p:cNvSpPr>
            <a:spLocks noGrp="1" noChangeArrowheads="1"/>
          </p:cNvSpPr>
          <p:nvPr>
            <p:ph type="body" idx="1"/>
          </p:nvPr>
        </p:nvSpPr>
        <p:spPr>
          <a:xfrm>
            <a:off x="2112964" y="4800602"/>
            <a:ext cx="4957762" cy="4162425"/>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xfrm>
            <a:off x="2195513" y="720725"/>
            <a:ext cx="4800600" cy="3600450"/>
          </a:xfrm>
          <a:ln/>
        </p:spPr>
      </p:sp>
      <p:sp>
        <p:nvSpPr>
          <p:cNvPr id="22532" name="Rectangle 4"/>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spect="1" noChangeArrowheads="1" noTextEdit="1"/>
          </p:cNvSpPr>
          <p:nvPr>
            <p:ph type="sldImg"/>
          </p:nvPr>
        </p:nvSpPr>
        <p:spPr>
          <a:xfrm>
            <a:off x="2195513" y="720725"/>
            <a:ext cx="4800600" cy="3600450"/>
          </a:xfrm>
          <a:ln/>
        </p:spPr>
      </p:sp>
      <p:sp>
        <p:nvSpPr>
          <p:cNvPr id="23556" name="Rectangle 3"/>
          <p:cNvSpPr>
            <a:spLocks noGrp="1" noChangeArrowheads="1"/>
          </p:cNvSpPr>
          <p:nvPr>
            <p:ph type="body" idx="1"/>
          </p:nvPr>
        </p:nvSpPr>
        <p:spPr>
          <a:xfrm>
            <a:off x="2123570" y="4411690"/>
            <a:ext cx="4947156" cy="4471961"/>
          </a:xfrm>
          <a:noFill/>
          <a:ln/>
        </p:spPr>
        <p:txBody>
          <a:bodyPr/>
          <a:lstStyle/>
          <a:p>
            <a:pPr eaLnBrk="1" hangingPunct="1"/>
            <a:r>
              <a:rPr lang="en-US" b="1" u="sng" dirty="0" smtClean="0"/>
              <a:t>UNIX Processes:</a:t>
            </a:r>
          </a:p>
          <a:p>
            <a:pPr eaLnBrk="1" hangingPunct="1"/>
            <a:r>
              <a:rPr lang="en-US" dirty="0" smtClean="0"/>
              <a:t>When you execute a program on your UNIX system, the system creates a special environment for that program. This environment contains everything needed for the system to run the program as if no other program were running on the system. </a:t>
            </a:r>
            <a:br>
              <a:rPr lang="en-US" dirty="0" smtClean="0"/>
            </a:br>
            <a:endParaRPr lang="en-US" dirty="0" smtClean="0"/>
          </a:p>
          <a:p>
            <a:pPr eaLnBrk="1" hangingPunct="1"/>
            <a:r>
              <a:rPr lang="en-US" b="1" u="sng" dirty="0" smtClean="0"/>
              <a:t>What is a Process?</a:t>
            </a:r>
          </a:p>
          <a:p>
            <a:pPr eaLnBrk="1" hangingPunct="1"/>
            <a:r>
              <a:rPr lang="en-US" dirty="0" smtClean="0"/>
              <a:t>A process is an instance of a program in execution. When any executable file is executed, a process starts. It remains active while the program is executing. When the program terminates, the process dies. Generally the name of the process is the name of the executable. </a:t>
            </a:r>
          </a:p>
          <a:p>
            <a:pPr eaLnBrk="1" hangingPunct="1"/>
            <a:endParaRPr lang="en-US" dirty="0" smtClean="0"/>
          </a:p>
          <a:p>
            <a:pPr eaLnBrk="1" hangingPunct="1"/>
            <a:r>
              <a:rPr lang="en-US" dirty="0" smtClean="0"/>
              <a:t>Since Unix is a multi-tasking system, there can be many processes that run at the same time. A unique number called as the Process Identifier, PID, identifies each of these processes. The kernel allocates this PID, which is a number from 0 to 32767. It is the responsibility of the kernel to manage the processes – in terms of time allocated to process, its associated priorities and swapping etc.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spect="1" noChangeArrowheads="1" noTextEdit="1"/>
          </p:cNvSpPr>
          <p:nvPr>
            <p:ph type="sldImg"/>
          </p:nvPr>
        </p:nvSpPr>
        <p:spPr>
          <a:xfrm>
            <a:off x="2195513" y="720725"/>
            <a:ext cx="4800600" cy="3600450"/>
          </a:xfrm>
          <a:ln/>
        </p:spPr>
      </p:sp>
      <p:sp>
        <p:nvSpPr>
          <p:cNvPr id="24580" name="Rectangle 3"/>
          <p:cNvSpPr>
            <a:spLocks noGrp="1" noChangeArrowheads="1"/>
          </p:cNvSpPr>
          <p:nvPr>
            <p:ph type="body" idx="1"/>
          </p:nvPr>
        </p:nvSpPr>
        <p:spPr>
          <a:noFill/>
          <a:ln/>
        </p:spPr>
        <p:txBody>
          <a:bodyPr/>
          <a:lstStyle/>
          <a:p>
            <a:pPr eaLnBrk="1" hangingPunct="1">
              <a:lnSpc>
                <a:spcPct val="90000"/>
              </a:lnSpc>
            </a:pPr>
            <a:r>
              <a:rPr lang="en-US" b="1" u="sng" dirty="0" smtClean="0"/>
              <a:t>Parent and Child Processes:</a:t>
            </a:r>
          </a:p>
          <a:p>
            <a:pPr eaLnBrk="1" hangingPunct="1">
              <a:lnSpc>
                <a:spcPct val="90000"/>
              </a:lnSpc>
            </a:pPr>
            <a:endParaRPr lang="en-US" b="1" u="sng" dirty="0" smtClean="0"/>
          </a:p>
          <a:p>
            <a:pPr eaLnBrk="1" hangingPunct="1">
              <a:lnSpc>
                <a:spcPct val="90000"/>
              </a:lnSpc>
            </a:pPr>
            <a:r>
              <a:rPr lang="en-US" dirty="0" smtClean="0"/>
              <a:t>When a user logs on to the system, the kernel sets up a process – this is actually the process set up due to execution of </a:t>
            </a:r>
            <a:r>
              <a:rPr lang="en-US" dirty="0" err="1" smtClean="0"/>
              <a:t>sh</a:t>
            </a:r>
            <a:r>
              <a:rPr lang="en-US" dirty="0" smtClean="0"/>
              <a:t> command. This process remains active till the user logs off. The </a:t>
            </a:r>
            <a:r>
              <a:rPr lang="en-US" dirty="0" err="1" smtClean="0"/>
              <a:t>sh</a:t>
            </a:r>
            <a:r>
              <a:rPr lang="en-US" dirty="0" smtClean="0"/>
              <a:t> process is identified by the special variable $$. Any logging off and logging on again will result in an assignment of a different PID. The knowledge of this PID is required for controlling the activities of the terminal. </a:t>
            </a:r>
          </a:p>
          <a:p>
            <a:pPr eaLnBrk="1" hangingPunct="1">
              <a:lnSpc>
                <a:spcPct val="90000"/>
              </a:lnSpc>
            </a:pPr>
            <a:endParaRPr lang="en-US" dirty="0" smtClean="0"/>
          </a:p>
          <a:p>
            <a:pPr eaLnBrk="1" hangingPunct="1">
              <a:lnSpc>
                <a:spcPct val="90000"/>
              </a:lnSpc>
            </a:pPr>
            <a:r>
              <a:rPr lang="en-US" dirty="0" smtClean="0"/>
              <a:t>Any command written at the prompt is actually the standard input to the </a:t>
            </a:r>
            <a:r>
              <a:rPr lang="en-US" dirty="0" err="1" smtClean="0"/>
              <a:t>sh</a:t>
            </a:r>
            <a:r>
              <a:rPr lang="en-US" dirty="0" smtClean="0"/>
              <a:t> program. When a external</a:t>
            </a:r>
            <a:r>
              <a:rPr lang="en-US" dirty="0" smtClean="0">
                <a:solidFill>
                  <a:srgbClr val="990000"/>
                </a:solidFill>
              </a:rPr>
              <a:t> </a:t>
            </a:r>
            <a:r>
              <a:rPr lang="en-US" dirty="0" smtClean="0"/>
              <a:t>command is run from the command line, the shell process spawns a new process for the command, which remains active till the command is active. The shell here is the parent process while the new process is the child process. The child process inherits the environment of the parent process.  The child process can alter the operating environment that it has inherited, but the modified environment will not be available to the parent after the death of the child process. </a:t>
            </a:r>
          </a:p>
          <a:p>
            <a:pPr eaLnBrk="1" hangingPunct="1">
              <a:lnSpc>
                <a:spcPct val="90000"/>
              </a:lnSpc>
            </a:pPr>
            <a:endParaRPr lang="en-US" dirty="0" smtClean="0"/>
          </a:p>
          <a:p>
            <a:pPr eaLnBrk="1" hangingPunct="1">
              <a:lnSpc>
                <a:spcPct val="90000"/>
              </a:lnSpc>
            </a:pPr>
            <a:r>
              <a:rPr lang="en-US" dirty="0" smtClean="0"/>
              <a:t>Every process has a parent. The exception is the first process, with PID 0, which does not have a parent. This is set up when the system boots. It can be treated as analogous to the “root” in the file system. </a:t>
            </a:r>
          </a:p>
          <a:p>
            <a:pPr eaLnBrk="1" hangingPunct="1">
              <a:lnSpc>
                <a:spcPct val="90000"/>
              </a:lnSpc>
            </a:pPr>
            <a:r>
              <a:rPr lang="en-US" dirty="0" smtClean="0"/>
              <a:t>Every process can have only one parent process. However, a process can spawn multiple processes. For example, when a pipeline is set up between 2 commands, the </a:t>
            </a:r>
            <a:r>
              <a:rPr lang="en-US" dirty="0" err="1" smtClean="0"/>
              <a:t>sh</a:t>
            </a:r>
            <a:r>
              <a:rPr lang="en-US" dirty="0" smtClean="0"/>
              <a:t> process would set up two processes for each of the commands. </a:t>
            </a:r>
          </a:p>
          <a:p>
            <a:pPr eaLnBrk="1" hangingPunct="1">
              <a:lnSpc>
                <a:spcPct val="90000"/>
              </a:lnSpc>
            </a:pPr>
            <a:endParaRPr lang="en-US" dirty="0" smtClean="0"/>
          </a:p>
          <a:p>
            <a:pPr eaLnBrk="1" hangingPunct="1">
              <a:lnSpc>
                <a:spcPct val="90000"/>
              </a:lnSpc>
            </a:pPr>
            <a:r>
              <a:rPr lang="en-US" dirty="0" smtClean="0"/>
              <a:t>On the completion of the child process, a signal is sent to the parent, and the control is reverted back to the parent process. However, if the parent process dies, the child processes automatically die. </a:t>
            </a:r>
          </a:p>
          <a:p>
            <a:pPr eaLnBrk="1" hangingPunct="1">
              <a:lnSpc>
                <a:spcPct val="90000"/>
              </a:lnSpc>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Rot="1" noChangeAspect="1" noChangeArrowheads="1" noTextEdit="1"/>
          </p:cNvSpPr>
          <p:nvPr>
            <p:ph type="sldImg"/>
          </p:nvPr>
        </p:nvSpPr>
        <p:spPr>
          <a:xfrm>
            <a:off x="2195513" y="720725"/>
            <a:ext cx="4800600" cy="3600450"/>
          </a:xfrm>
          <a:ln/>
        </p:spPr>
      </p:sp>
      <p:sp>
        <p:nvSpPr>
          <p:cNvPr id="25604" name="Rectangle 3"/>
          <p:cNvSpPr>
            <a:spLocks noGrp="1" noChangeArrowheads="1"/>
          </p:cNvSpPr>
          <p:nvPr>
            <p:ph type="body" idx="1"/>
          </p:nvPr>
        </p:nvSpPr>
        <p:spPr>
          <a:noFill/>
          <a:ln/>
        </p:spPr>
        <p:txBody>
          <a:bodyPr/>
          <a:lstStyle/>
          <a:p>
            <a:pPr eaLnBrk="1" hangingPunct="1"/>
            <a:r>
              <a:rPr lang="en-US" b="1" u="sng" dirty="0" smtClean="0"/>
              <a:t>Running a Command:</a:t>
            </a:r>
          </a:p>
          <a:p>
            <a:pPr eaLnBrk="1" hangingPunct="1"/>
            <a:endParaRPr lang="en-US" b="1" u="sng" dirty="0" smtClean="0"/>
          </a:p>
          <a:p>
            <a:pPr eaLnBrk="1" hangingPunct="1"/>
            <a:r>
              <a:rPr lang="en-US" dirty="0" smtClean="0"/>
              <a:t>When you enter </a:t>
            </a:r>
            <a:r>
              <a:rPr lang="en-US" dirty="0" err="1" smtClean="0"/>
              <a:t>ls</a:t>
            </a:r>
            <a:r>
              <a:rPr lang="en-US" dirty="0" smtClean="0"/>
              <a:t> to look at the contents of your current working directory, UNIX does a series of things to create an environment for </a:t>
            </a:r>
            <a:r>
              <a:rPr lang="en-US" dirty="0" err="1" smtClean="0"/>
              <a:t>ls</a:t>
            </a:r>
            <a:r>
              <a:rPr lang="en-US" dirty="0" smtClean="0"/>
              <a:t> and the run it.</a:t>
            </a:r>
          </a:p>
          <a:p>
            <a:pPr eaLnBrk="1" hangingPunct="1"/>
            <a:r>
              <a:rPr lang="en-US" dirty="0" smtClean="0"/>
              <a:t>Internally, Unix creates a process with the fork system call. This system call creates a copy of the process that invokes it. This child process is an image of the parent process, but with a new PID. The exec system call is then used – the parent process will overwrite the image of child with the copy of the program that is to be executed. After this, the parent executes the wait system call – parent will continue to wait till the death of the child. After this, parent can continue with its other activities. </a:t>
            </a:r>
          </a:p>
          <a:p>
            <a:pPr eaLnBrk="1" hangingPunct="1"/>
            <a:endParaRPr lang="en-US" dirty="0" smtClean="0"/>
          </a:p>
          <a:p>
            <a:pPr eaLnBrk="1" hangingPunct="1"/>
            <a:r>
              <a:rPr lang="en-US" dirty="0" smtClean="0"/>
              <a:t>Process is NOT set for all commands. The shell recognizes 2 types of commands – external and internal. External commands are commands like cat, </a:t>
            </a:r>
            <a:r>
              <a:rPr lang="en-US" dirty="0" err="1" smtClean="0"/>
              <a:t>ls</a:t>
            </a:r>
            <a:r>
              <a:rPr lang="en-US" dirty="0" smtClean="0"/>
              <a:t> etc or utilities. Shell scripts also come under the category of external commands. A process will be set up for the external commands. The internal commands are the shell’s own built in statements, and commands like </a:t>
            </a:r>
            <a:r>
              <a:rPr lang="en-US" dirty="0" err="1" smtClean="0"/>
              <a:t>cd</a:t>
            </a:r>
            <a:r>
              <a:rPr lang="en-US" dirty="0" smtClean="0"/>
              <a:t> and echo etc. No process is set up for such commands.</a:t>
            </a:r>
          </a:p>
          <a:p>
            <a:pPr eaLnBrk="1" hangingPunct="1"/>
            <a:endParaRPr lang="en-US" dirty="0" smtClean="0"/>
          </a:p>
          <a:p>
            <a:pPr eaLnBrk="1" hangingPunct="1"/>
            <a:r>
              <a:rPr lang="en-US" dirty="0" smtClean="0"/>
              <a:t>It is necessary that some commands are built into the shell itself and no process is set up. That is because it is very difficult or sometimes impossible to implement some commands as external commands.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spect="1" noChangeArrowheads="1" noTextEdit="1"/>
          </p:cNvSpPr>
          <p:nvPr>
            <p:ph type="sldImg"/>
          </p:nvPr>
        </p:nvSpPr>
        <p:spPr>
          <a:xfrm>
            <a:off x="2195513" y="720725"/>
            <a:ext cx="4800600" cy="3600450"/>
          </a:xfrm>
          <a:ln/>
        </p:spPr>
      </p:sp>
      <p:sp>
        <p:nvSpPr>
          <p:cNvPr id="26628" name="Rectangle 3"/>
          <p:cNvSpPr>
            <a:spLocks noGrp="1" noChangeArrowheads="1"/>
          </p:cNvSpPr>
          <p:nvPr>
            <p:ph type="body" idx="1"/>
          </p:nvPr>
        </p:nvSpPr>
        <p:spPr>
          <a:noFill/>
          <a:ln/>
        </p:spPr>
        <p:txBody>
          <a:bodyPr/>
          <a:lstStyle/>
          <a:p>
            <a:pPr marL="190464" indent="-190464"/>
            <a:r>
              <a:rPr lang="en-US" b="1" u="sng" dirty="0" smtClean="0"/>
              <a:t>PS Command:</a:t>
            </a:r>
          </a:p>
          <a:p>
            <a:pPr marL="190464" indent="-190464"/>
            <a:endParaRPr lang="en-US" b="1" u="sng" dirty="0" smtClean="0"/>
          </a:p>
          <a:p>
            <a:pPr marL="190464" indent="-190464"/>
            <a:r>
              <a:rPr lang="en-US" dirty="0" smtClean="0"/>
              <a:t>	The </a:t>
            </a:r>
            <a:r>
              <a:rPr lang="en-US" dirty="0" err="1" smtClean="0"/>
              <a:t>ps</a:t>
            </a:r>
            <a:r>
              <a:rPr lang="en-US" dirty="0" smtClean="0"/>
              <a:t> command can be used to display the characteristics of the processes. It has the knowledge of kernel built into it, using which it can read the process tables to get necessary information. </a:t>
            </a:r>
          </a:p>
          <a:p>
            <a:pPr marL="190464" indent="-190464"/>
            <a:endParaRPr lang="en-US" dirty="0" smtClean="0"/>
          </a:p>
          <a:p>
            <a:pPr marL="190464" indent="-190464"/>
            <a:r>
              <a:rPr lang="en-US" dirty="0" smtClean="0"/>
              <a:t>	This command is one of the few Unix commands, which generates header information. It is also a highly variant command – the exact output obtained depends on the version of Unix as well as the hardware used. </a:t>
            </a:r>
          </a:p>
          <a:p>
            <a:pPr marL="190464" indent="-190464"/>
            <a:endParaRPr lang="en-US" dirty="0" smtClean="0"/>
          </a:p>
          <a:p>
            <a:pPr marL="190464" indent="-190464"/>
            <a:r>
              <a:rPr lang="en-US" dirty="0" smtClean="0"/>
              <a:t>	When used without any options, </a:t>
            </a:r>
            <a:r>
              <a:rPr lang="en-US" dirty="0" err="1" smtClean="0"/>
              <a:t>ps</a:t>
            </a:r>
            <a:r>
              <a:rPr lang="en-US" dirty="0" smtClean="0"/>
              <a:t> command displays the following: </a:t>
            </a:r>
          </a:p>
          <a:p>
            <a:pPr marL="190464" indent="-190464">
              <a:buFontTx/>
              <a:buAutoNum type="arabicPeriod"/>
            </a:pPr>
            <a:r>
              <a:rPr lang="en-US" dirty="0" smtClean="0"/>
              <a:t> Process Id</a:t>
            </a:r>
          </a:p>
          <a:p>
            <a:pPr marL="190464" indent="-190464">
              <a:buFontTx/>
              <a:buAutoNum type="arabicPeriod"/>
            </a:pPr>
            <a:r>
              <a:rPr lang="en-US" dirty="0" smtClean="0"/>
              <a:t> The terminal with which the process is associated</a:t>
            </a:r>
          </a:p>
          <a:p>
            <a:pPr marL="190464" indent="-190464">
              <a:buFontTx/>
              <a:buAutoNum type="arabicPeriod"/>
            </a:pPr>
            <a:r>
              <a:rPr lang="en-US" dirty="0" smtClean="0"/>
              <a:t> Cumulative processor time of the process </a:t>
            </a:r>
          </a:p>
          <a:p>
            <a:pPr marL="190464" indent="-190464">
              <a:buFontTx/>
              <a:buAutoNum type="arabicPeriod"/>
            </a:pPr>
            <a:r>
              <a:rPr lang="en-US" dirty="0" smtClean="0"/>
              <a:t> The process name </a:t>
            </a:r>
          </a:p>
          <a:p>
            <a:pPr marL="190464" indent="-190464"/>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2195513" y="720725"/>
            <a:ext cx="4800600" cy="3600450"/>
          </a:xfrm>
          <a:ln/>
        </p:spPr>
      </p:sp>
      <p:sp>
        <p:nvSpPr>
          <p:cNvPr id="27652" name="Rectangle 3"/>
          <p:cNvSpPr>
            <a:spLocks noGrp="1" noChangeArrowheads="1"/>
          </p:cNvSpPr>
          <p:nvPr>
            <p:ph type="body" idx="1"/>
          </p:nvPr>
        </p:nvSpPr>
        <p:spPr>
          <a:noFill/>
          <a:ln/>
        </p:spPr>
        <p:txBody>
          <a:bodyPr/>
          <a:lstStyle/>
          <a:p>
            <a:pPr eaLnBrk="1" hangingPunct="1">
              <a:lnSpc>
                <a:spcPct val="105000"/>
              </a:lnSpc>
            </a:pPr>
            <a:r>
              <a:rPr lang="en-US" b="1" u="sng" smtClean="0"/>
              <a:t>Process Status Command: Example:</a:t>
            </a:r>
          </a:p>
          <a:p>
            <a:pPr eaLnBrk="1" hangingPunct="1">
              <a:lnSpc>
                <a:spcPct val="105000"/>
              </a:lnSpc>
              <a:buFontTx/>
              <a:buChar char="•"/>
            </a:pPr>
            <a:r>
              <a:rPr lang="en-US" smtClean="0"/>
              <a:t> </a:t>
            </a:r>
            <a:r>
              <a:rPr lang="en-US" b="1" smtClean="0"/>
              <a:t>l </a:t>
            </a:r>
            <a:r>
              <a:rPr lang="en-US" smtClean="0"/>
              <a:t> – It displays Long format</a:t>
            </a:r>
          </a:p>
          <a:p>
            <a:pPr eaLnBrk="1" hangingPunct="1">
              <a:lnSpc>
                <a:spcPct val="105000"/>
              </a:lnSpc>
              <a:buFontTx/>
              <a:buChar char="•"/>
            </a:pPr>
            <a:r>
              <a:rPr lang="en-US" b="1" smtClean="0"/>
              <a:t>F</a:t>
            </a:r>
            <a:r>
              <a:rPr lang="en-US" smtClean="0"/>
              <a:t>  -  Octal flags which are added together to give more information about the current status of a process(20 – process is loaded in primary memory: it has not been swapped out to disk)</a:t>
            </a:r>
          </a:p>
          <a:p>
            <a:pPr eaLnBrk="1" hangingPunct="1">
              <a:lnSpc>
                <a:spcPct val="105000"/>
              </a:lnSpc>
              <a:buFontTx/>
              <a:buChar char="•"/>
            </a:pPr>
            <a:r>
              <a:rPr lang="en-US" b="1" smtClean="0"/>
              <a:t>S </a:t>
            </a:r>
            <a:r>
              <a:rPr lang="en-US" smtClean="0"/>
              <a:t>- State of the process (O – Process is running on a processor, R – Process is on run queue)</a:t>
            </a:r>
          </a:p>
          <a:p>
            <a:pPr eaLnBrk="1" hangingPunct="1">
              <a:lnSpc>
                <a:spcPct val="105000"/>
              </a:lnSpc>
              <a:buFontTx/>
              <a:buChar char="•"/>
            </a:pPr>
            <a:r>
              <a:rPr lang="en-US" b="1" smtClean="0"/>
              <a:t>UID</a:t>
            </a:r>
            <a:r>
              <a:rPr lang="en-US" smtClean="0"/>
              <a:t> - The Userid of the process owner ( login name is printed using –f option)</a:t>
            </a:r>
          </a:p>
          <a:p>
            <a:pPr eaLnBrk="1" hangingPunct="1">
              <a:lnSpc>
                <a:spcPct val="105000"/>
              </a:lnSpc>
              <a:buFontTx/>
              <a:buChar char="•"/>
            </a:pPr>
            <a:r>
              <a:rPr lang="en-US" b="1" smtClean="0"/>
              <a:t>PID</a:t>
            </a:r>
            <a:r>
              <a:rPr lang="en-US" smtClean="0"/>
              <a:t> - The process ID of the process (this number is needed to kill a process)</a:t>
            </a:r>
          </a:p>
          <a:p>
            <a:pPr eaLnBrk="1" hangingPunct="1">
              <a:lnSpc>
                <a:spcPct val="105000"/>
              </a:lnSpc>
              <a:buFontTx/>
              <a:buChar char="•"/>
            </a:pPr>
            <a:r>
              <a:rPr lang="en-US" b="1" smtClean="0"/>
              <a:t>PPID</a:t>
            </a:r>
            <a:r>
              <a:rPr lang="en-US" smtClean="0"/>
              <a:t> - The process ID of the parent process</a:t>
            </a:r>
          </a:p>
          <a:p>
            <a:pPr eaLnBrk="1" hangingPunct="1">
              <a:lnSpc>
                <a:spcPct val="105000"/>
              </a:lnSpc>
              <a:buFontTx/>
              <a:buChar char="•"/>
            </a:pPr>
            <a:r>
              <a:rPr lang="en-US" b="1" smtClean="0"/>
              <a:t>C</a:t>
            </a:r>
            <a:r>
              <a:rPr lang="en-US" smtClean="0"/>
              <a:t> -  CPU usage by the process; combination of this value with nice value is used to calculate the priority</a:t>
            </a:r>
          </a:p>
          <a:p>
            <a:pPr eaLnBrk="1" hangingPunct="1">
              <a:lnSpc>
                <a:spcPct val="105000"/>
              </a:lnSpc>
              <a:buFontTx/>
              <a:buChar char="•"/>
            </a:pPr>
            <a:r>
              <a:rPr lang="en-US" b="1" smtClean="0"/>
              <a:t>PRI</a:t>
            </a:r>
            <a:r>
              <a:rPr lang="en-US" smtClean="0"/>
              <a:t> - The priority of the process (lower number mean lower priority)</a:t>
            </a:r>
          </a:p>
          <a:p>
            <a:pPr eaLnBrk="1" hangingPunct="1">
              <a:lnSpc>
                <a:spcPct val="105000"/>
              </a:lnSpc>
              <a:buFontTx/>
              <a:buChar char="•"/>
            </a:pPr>
            <a:r>
              <a:rPr lang="en-US" b="1" smtClean="0"/>
              <a:t>NI </a:t>
            </a:r>
            <a:r>
              <a:rPr lang="en-US" smtClean="0"/>
              <a:t>- The nice value of the process</a:t>
            </a:r>
          </a:p>
          <a:p>
            <a:pPr eaLnBrk="1" hangingPunct="1">
              <a:lnSpc>
                <a:spcPct val="105000"/>
              </a:lnSpc>
              <a:buFontTx/>
              <a:buChar char="•"/>
            </a:pPr>
            <a:r>
              <a:rPr lang="en-US" b="1" smtClean="0"/>
              <a:t>ADDR</a:t>
            </a:r>
            <a:r>
              <a:rPr lang="en-US" smtClean="0"/>
              <a:t> - The virtual address of the process entry in the process table</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xfrm>
            <a:off x="2195513" y="720725"/>
            <a:ext cx="4800600" cy="3600450"/>
          </a:xfrm>
          <a:ln/>
        </p:spPr>
      </p:sp>
      <p:sp>
        <p:nvSpPr>
          <p:cNvPr id="28676" name="Rectangle 3"/>
          <p:cNvSpPr>
            <a:spLocks noGrp="1" noChangeArrowheads="1"/>
          </p:cNvSpPr>
          <p:nvPr>
            <p:ph type="body" idx="1"/>
          </p:nvPr>
        </p:nvSpPr>
        <p:spPr>
          <a:noFill/>
          <a:ln/>
        </p:spPr>
        <p:txBody>
          <a:bodyPr/>
          <a:lstStyle/>
          <a:p>
            <a:pPr eaLnBrk="1" hangingPunct="1">
              <a:lnSpc>
                <a:spcPct val="105000"/>
              </a:lnSpc>
            </a:pPr>
            <a:r>
              <a:rPr lang="en-US" b="1" u="sng" dirty="0" smtClean="0"/>
              <a:t>Process in Background Mode:</a:t>
            </a:r>
          </a:p>
          <a:p>
            <a:pPr eaLnBrk="1" hangingPunct="1">
              <a:lnSpc>
                <a:spcPct val="105000"/>
              </a:lnSpc>
            </a:pPr>
            <a:endParaRPr lang="en-US" b="1" u="sng" dirty="0" smtClean="0"/>
          </a:p>
          <a:p>
            <a:pPr eaLnBrk="1" hangingPunct="1">
              <a:lnSpc>
                <a:spcPct val="105000"/>
              </a:lnSpc>
            </a:pPr>
            <a:r>
              <a:rPr lang="en-US" dirty="0" smtClean="0"/>
              <a:t>It is possible to have only one job working in the foreground. But the other jobs can be made to run at the background. Background execution is a useful feature if more important jobs are to be run in the foreground and less important ones relegated to the background. </a:t>
            </a:r>
          </a:p>
          <a:p>
            <a:pPr eaLnBrk="1" hangingPunct="1">
              <a:lnSpc>
                <a:spcPct val="105000"/>
              </a:lnSpc>
            </a:pPr>
            <a:endParaRPr lang="en-US" dirty="0" smtClean="0"/>
          </a:p>
          <a:p>
            <a:pPr eaLnBrk="1" hangingPunct="1">
              <a:lnSpc>
                <a:spcPct val="105000"/>
              </a:lnSpc>
            </a:pPr>
            <a:r>
              <a:rPr lang="en-US" dirty="0" smtClean="0"/>
              <a:t>The &amp; operator is provided by the shell to run a process in the background. On invoking a command terminated with &amp;, shell immediately returns a PID for this number; and the shell is ready to accept another command even though the previous command is not terminated yet. It will be used as follows:</a:t>
            </a:r>
          </a:p>
          <a:p>
            <a:pPr eaLnBrk="1" hangingPunct="1">
              <a:lnSpc>
                <a:spcPct val="105000"/>
              </a:lnSpc>
            </a:pPr>
            <a:endParaRPr lang="en-US" dirty="0" smtClean="0"/>
          </a:p>
          <a:p>
            <a:pPr eaLnBrk="1" hangingPunct="1">
              <a:lnSpc>
                <a:spcPct val="105000"/>
              </a:lnSpc>
            </a:pPr>
            <a:endParaRPr lang="en-US" dirty="0" smtClean="0"/>
          </a:p>
          <a:p>
            <a:pPr eaLnBrk="1" hangingPunct="1">
              <a:lnSpc>
                <a:spcPct val="105000"/>
              </a:lnSpc>
            </a:pPr>
            <a:r>
              <a:rPr lang="en-US" dirty="0" smtClean="0"/>
              <a:t>	$ sort –o emp.lst </a:t>
            </a:r>
            <a:r>
              <a:rPr lang="en-US" dirty="0" err="1" smtClean="0"/>
              <a:t>emp.lst</a:t>
            </a:r>
            <a:r>
              <a:rPr lang="en-US" dirty="0" smtClean="0"/>
              <a:t> &amp;</a:t>
            </a:r>
          </a:p>
          <a:p>
            <a:pPr eaLnBrk="1" hangingPunct="1">
              <a:lnSpc>
                <a:spcPct val="105000"/>
              </a:lnSpc>
            </a:pPr>
            <a:endParaRPr lang="en-US" dirty="0" smtClean="0">
              <a:solidFill>
                <a:srgbClr val="990000"/>
              </a:solidFill>
            </a:endParaRPr>
          </a:p>
          <a:p>
            <a:pPr eaLnBrk="1" hangingPunct="1">
              <a:lnSpc>
                <a:spcPct val="105000"/>
              </a:lnSpc>
            </a:pPr>
            <a:r>
              <a:rPr lang="en-US" dirty="0" smtClean="0"/>
              <a:t>Even if a command is run in the background, it is possible that the output as well as error messages are still coming to the standard output. Hence, care should be taken to suitably redirect this output. </a:t>
            </a:r>
          </a:p>
          <a:p>
            <a:pPr eaLnBrk="1" hangingPunct="1">
              <a:lnSpc>
                <a:spcPct val="105000"/>
              </a:lnSpc>
            </a:pPr>
            <a:endParaRPr lang="en-US" dirty="0" smtClean="0"/>
          </a:p>
          <a:p>
            <a:pPr eaLnBrk="1" hangingPunct="1">
              <a:lnSpc>
                <a:spcPct val="105000"/>
              </a:lnSpc>
            </a:pPr>
            <a:r>
              <a:rPr lang="en-US" dirty="0" smtClean="0"/>
              <a:t>However, too many jobs should not be run in the background as significant deterioration of CPU performance can occur. </a:t>
            </a:r>
          </a:p>
          <a:p>
            <a:pPr eaLnBrk="1" hangingPunct="1"/>
            <a:endParaRPr lang="en-US" dirty="0" smtClean="0"/>
          </a:p>
        </p:txBody>
      </p:sp>
      <p:sp>
        <p:nvSpPr>
          <p:cNvPr id="28677" name="AutoShape 4"/>
          <p:cNvSpPr>
            <a:spLocks noChangeArrowheads="1"/>
          </p:cNvSpPr>
          <p:nvPr/>
        </p:nvSpPr>
        <p:spPr bwMode="auto">
          <a:xfrm>
            <a:off x="2973890" y="6062822"/>
            <a:ext cx="2112963" cy="400050"/>
          </a:xfrm>
          <a:prstGeom prst="roundRect">
            <a:avLst>
              <a:gd name="adj" fmla="val 16667"/>
            </a:avLst>
          </a:prstGeom>
          <a:noFill/>
          <a:ln w="9525">
            <a:solidFill>
              <a:srgbClr val="3F3F3F"/>
            </a:solidFill>
            <a:round/>
            <a:headEnd/>
            <a:tailEnd/>
          </a:ln>
        </p:spPr>
        <p:txBody>
          <a:bodyPr wrap="none" lIns="96643" tIns="48322" rIns="96643" bIns="48322" anchor="ctr"/>
          <a:lstStyle/>
          <a:p>
            <a:pPr defTabSz="966607"/>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2195513" y="720725"/>
            <a:ext cx="4800600" cy="3600450"/>
          </a:xfrm>
          <a:ln/>
        </p:spPr>
      </p:sp>
      <p:sp>
        <p:nvSpPr>
          <p:cNvPr id="29700" name="Rectangle 3"/>
          <p:cNvSpPr>
            <a:spLocks noGrp="1" noChangeArrowheads="1"/>
          </p:cNvSpPr>
          <p:nvPr>
            <p:ph type="body" idx="1"/>
          </p:nvPr>
        </p:nvSpPr>
        <p:spPr>
          <a:xfrm>
            <a:off x="2037145" y="4350926"/>
            <a:ext cx="5031049" cy="4417233"/>
          </a:xfrm>
          <a:noFill/>
          <a:ln/>
        </p:spPr>
        <p:txBody>
          <a:bodyPr>
            <a:normAutofit/>
          </a:bodyPr>
          <a:lstStyle/>
          <a:p>
            <a:pPr eaLnBrk="1" hangingPunct="1"/>
            <a:r>
              <a:rPr lang="en-US" b="1" u="sng" dirty="0" smtClean="0"/>
              <a:t>The Kill Command:</a:t>
            </a:r>
          </a:p>
          <a:p>
            <a:pPr eaLnBrk="1" hangingPunct="1"/>
            <a:r>
              <a:rPr lang="en-US" dirty="0" smtClean="0"/>
              <a:t>It is possible to send signals to processes. When a process receives a signal, it can ignore it, terminate or do something else. Signals in Unix are identified by a number – each signal notifying that an event has occurred. </a:t>
            </a:r>
          </a:p>
          <a:p>
            <a:pPr eaLnBrk="1" hangingPunct="1"/>
            <a:r>
              <a:rPr lang="en-US" dirty="0" smtClean="0"/>
              <a:t>Other syntax</a:t>
            </a:r>
          </a:p>
          <a:p>
            <a:pPr eaLnBrk="1" hangingPunct="1"/>
            <a:endParaRPr lang="en-US" dirty="0"/>
          </a:p>
          <a:p>
            <a:pPr eaLnBrk="1" hangingPunct="1"/>
            <a:endParaRPr lang="en-US" dirty="0" smtClean="0"/>
          </a:p>
          <a:p>
            <a:pPr lvl="1" eaLnBrk="1" hangingPunct="1"/>
            <a:r>
              <a:rPr lang="en-US" dirty="0" smtClean="0"/>
              <a:t>kill -s </a:t>
            </a:r>
            <a:r>
              <a:rPr lang="en-US" dirty="0" err="1" smtClean="0"/>
              <a:t>signame</a:t>
            </a:r>
            <a:r>
              <a:rPr lang="en-US" dirty="0" smtClean="0"/>
              <a:t> </a:t>
            </a:r>
            <a:r>
              <a:rPr lang="en-US" dirty="0" err="1" smtClean="0"/>
              <a:t>pid</a:t>
            </a:r>
            <a:r>
              <a:rPr lang="en-US" dirty="0" smtClean="0"/>
              <a:t> ...   </a:t>
            </a:r>
          </a:p>
          <a:p>
            <a:pPr lvl="1" eaLnBrk="1" hangingPunct="1"/>
            <a:r>
              <a:rPr lang="en-US" dirty="0" smtClean="0"/>
              <a:t>kill -l [ </a:t>
            </a:r>
            <a:r>
              <a:rPr lang="en-US" dirty="0" err="1" smtClean="0"/>
              <a:t>exit_status</a:t>
            </a:r>
            <a:r>
              <a:rPr lang="en-US" dirty="0" smtClean="0"/>
              <a:t> ]</a:t>
            </a:r>
          </a:p>
          <a:p>
            <a:pPr lvl="1" eaLnBrk="1" hangingPunct="1"/>
            <a:r>
              <a:rPr lang="en-US" dirty="0" smtClean="0"/>
              <a:t>kill [ -</a:t>
            </a:r>
            <a:r>
              <a:rPr lang="en-US" dirty="0" err="1" smtClean="0"/>
              <a:t>signame</a:t>
            </a:r>
            <a:r>
              <a:rPr lang="en-US" dirty="0" smtClean="0"/>
              <a:t> ] </a:t>
            </a:r>
            <a:r>
              <a:rPr lang="en-US" dirty="0" err="1" smtClean="0"/>
              <a:t>pid</a:t>
            </a:r>
            <a:r>
              <a:rPr lang="en-US" dirty="0" smtClean="0"/>
              <a:t> ...</a:t>
            </a:r>
          </a:p>
          <a:p>
            <a:pPr eaLnBrk="1" hangingPunct="1"/>
            <a:endParaRPr lang="en-US" dirty="0" smtClean="0"/>
          </a:p>
          <a:p>
            <a:pPr eaLnBrk="1" hangingPunct="1"/>
            <a:r>
              <a:rPr lang="en-US" dirty="0" smtClean="0"/>
              <a:t>A signal number 15 is used by default by the kill command to terminate a process. The kill command takes one or more PID numbers as its arguments and facilities premature termination of these processes. It is used as follows (assumed that process numbered 117 is being killed):</a:t>
            </a:r>
          </a:p>
          <a:p>
            <a:pPr algn="ctr" eaLnBrk="1" hangingPunct="1"/>
            <a:r>
              <a:rPr lang="en-US" dirty="0" smtClean="0">
                <a:solidFill>
                  <a:srgbClr val="990000"/>
                </a:solidFill>
              </a:rPr>
              <a:t>	</a:t>
            </a:r>
          </a:p>
          <a:p>
            <a:pPr eaLnBrk="1" hangingPunct="1"/>
            <a:r>
              <a:rPr lang="en-US" dirty="0" smtClean="0"/>
              <a:t>                           $ kill 117</a:t>
            </a:r>
          </a:p>
          <a:p>
            <a:pPr eaLnBrk="1" hangingPunct="1"/>
            <a:endParaRPr lang="en-US" dirty="0" smtClean="0"/>
          </a:p>
          <a:p>
            <a:pPr eaLnBrk="1" hangingPunct="1"/>
            <a:r>
              <a:rPr lang="en-US" dirty="0" smtClean="0"/>
              <a:t>It is possible that some programs simply ignore this command and continue normal execution. In that case, a “sure kill”, with signal number 9, has to be employed. </a:t>
            </a:r>
          </a:p>
          <a:p>
            <a:pPr eaLnBrk="1" hangingPunct="1"/>
            <a:endParaRPr lang="en-US" dirty="0" smtClean="0"/>
          </a:p>
          <a:p>
            <a:pPr eaLnBrk="1" hangingPunct="1"/>
            <a:r>
              <a:rPr lang="en-US" dirty="0" smtClean="0"/>
              <a:t>	$ kill –9 117</a:t>
            </a:r>
          </a:p>
          <a:p>
            <a:pPr eaLnBrk="1" hangingPunct="1"/>
            <a:endParaRPr lang="en-US" dirty="0" smtClean="0">
              <a:solidFill>
                <a:srgbClr val="990000"/>
              </a:solidFill>
            </a:endParaRPr>
          </a:p>
          <a:p>
            <a:pPr eaLnBrk="1" hangingPunct="1"/>
            <a:r>
              <a:rPr lang="en-US" dirty="0" smtClean="0"/>
              <a:t>In order to kill all processes except the login shell, an argument of 0 is passed to the kill command.</a:t>
            </a:r>
          </a:p>
          <a:p>
            <a:pPr eaLnBrk="1" hangingPunct="1"/>
            <a:endParaRPr lang="en-US" dirty="0" smtClean="0"/>
          </a:p>
          <a:p>
            <a:pPr eaLnBrk="1" hangingPunct="1"/>
            <a:r>
              <a:rPr lang="en-US" dirty="0" smtClean="0"/>
              <a:t>Of course, one can kill only one’s own processes. Besides, some system processes cannot be killed at all.</a:t>
            </a:r>
          </a:p>
          <a:p>
            <a:pPr eaLnBrk="1" hangingPunct="1"/>
            <a:endParaRPr lang="en-US" dirty="0" smtClean="0"/>
          </a:p>
          <a:p>
            <a:pPr eaLnBrk="1" hangingPunct="1"/>
            <a:endParaRPr lang="en-US" dirty="0" smtClean="0"/>
          </a:p>
        </p:txBody>
      </p:sp>
      <p:sp>
        <p:nvSpPr>
          <p:cNvPr id="29701" name="AutoShape 4"/>
          <p:cNvSpPr>
            <a:spLocks noChangeArrowheads="1"/>
          </p:cNvSpPr>
          <p:nvPr/>
        </p:nvSpPr>
        <p:spPr bwMode="auto">
          <a:xfrm>
            <a:off x="2657642" y="7113811"/>
            <a:ext cx="1256324" cy="215563"/>
          </a:xfrm>
          <a:prstGeom prst="roundRect">
            <a:avLst>
              <a:gd name="adj" fmla="val 16667"/>
            </a:avLst>
          </a:prstGeom>
          <a:noFill/>
          <a:ln w="9525">
            <a:solidFill>
              <a:srgbClr val="3F3F3F"/>
            </a:solidFill>
            <a:round/>
            <a:headEnd/>
            <a:tailEnd/>
          </a:ln>
        </p:spPr>
        <p:txBody>
          <a:bodyPr wrap="none" lIns="96643" tIns="48322" rIns="96643" bIns="48322" anchor="ctr"/>
          <a:lstStyle/>
          <a:p>
            <a:pPr defTabSz="966607"/>
            <a:endParaRPr lang="en-US" dirty="0"/>
          </a:p>
        </p:txBody>
      </p:sp>
      <p:sp>
        <p:nvSpPr>
          <p:cNvPr id="29702" name="AutoShape 5"/>
          <p:cNvSpPr>
            <a:spLocks noChangeArrowheads="1"/>
          </p:cNvSpPr>
          <p:nvPr/>
        </p:nvSpPr>
        <p:spPr bwMode="auto">
          <a:xfrm>
            <a:off x="2425048" y="6382948"/>
            <a:ext cx="1199137" cy="272776"/>
          </a:xfrm>
          <a:prstGeom prst="roundRect">
            <a:avLst>
              <a:gd name="adj" fmla="val 16667"/>
            </a:avLst>
          </a:prstGeom>
          <a:noFill/>
          <a:ln w="9525">
            <a:solidFill>
              <a:srgbClr val="3F3F3F"/>
            </a:solidFill>
            <a:round/>
            <a:headEnd/>
            <a:tailEnd/>
          </a:ln>
        </p:spPr>
        <p:txBody>
          <a:bodyPr wrap="none" lIns="96643" tIns="48322" rIns="96643" bIns="48322" anchor="ctr"/>
          <a:lstStyle/>
          <a:p>
            <a:pPr algn="ctr" defTabSz="966607"/>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03F87E-E506-4ACC-BE69-14B51A52646C}"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AC5ADB6-288A-432F-8A18-0DF7FEF63B3F}"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5063D7A-718D-47A7-A3F3-E509800A25F3}"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6919F56-1B52-4E49-A49F-0DBBC573E41E}"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808C3A9-0563-48A5-B67F-975B64BA8007}"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3A1C373-7CB7-47EE-AD71-83B4568BB0DC}"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2283810-5013-4BDE-9F12-476BD756391A}" type="datetime1">
              <a:rPr lang="en-US" smtClean="0"/>
              <a:t>2/1/2016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18B0EBF-B6EA-4D90-B68A-2B21951EC55D}" type="datetime1">
              <a:rPr lang="en-US" smtClean="0"/>
              <a:t>2/1/2016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2B49D19-8349-4F27-AB77-CBE35830E6E0}" type="datetime1">
              <a:rPr lang="en-US" smtClean="0"/>
              <a:t>2/1/2016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95DC25E-27DB-4DF2-90A7-A5C8F7951924}"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BF7DFD2-592C-4F14-A7BF-1DC7A3A04631}"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1,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6400800" cy="533400"/>
          </a:xfrm>
        </p:spPr>
        <p:txBody>
          <a:bodyPr/>
          <a:lstStyle/>
          <a:p>
            <a:pPr algn="l"/>
            <a:r>
              <a:rPr lang="en-US" b="0" dirty="0" smtClean="0">
                <a:ea typeface="ＭＳ Ｐゴシック" pitchFamily="34" charset="-128"/>
              </a:rPr>
              <a:t>Processes and Related Commands</a:t>
            </a:r>
            <a:endParaRPr lang="en-US" b="0" dirty="0"/>
          </a:p>
        </p:txBody>
      </p:sp>
      <p:sp>
        <p:nvSpPr>
          <p:cNvPr id="11" name="Title 10"/>
          <p:cNvSpPr>
            <a:spLocks noGrp="1"/>
          </p:cNvSpPr>
          <p:nvPr>
            <p:ph type="ctrTitle"/>
          </p:nvPr>
        </p:nvSpPr>
        <p:spPr>
          <a:xfrm>
            <a:off x="395288" y="2571750"/>
            <a:ext cx="6019800" cy="857250"/>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lIns="90488" tIns="44450" rIns="90488" bIns="44450"/>
          <a:lstStyle/>
          <a:p>
            <a:r>
              <a:rPr lang="en-US" sz="1200" dirty="0" smtClean="0"/>
              <a:t>6.2: Process Scheduling &gt; 6.2.1: Overview of Process Scheduling </a:t>
            </a:r>
            <a:br>
              <a:rPr lang="en-US" sz="1200" dirty="0" smtClean="0"/>
            </a:br>
            <a:r>
              <a:rPr lang="en-US" dirty="0" smtClean="0"/>
              <a:t>Details</a:t>
            </a:r>
          </a:p>
        </p:txBody>
      </p:sp>
      <p:sp>
        <p:nvSpPr>
          <p:cNvPr id="12291" name="Rectangle 3"/>
          <p:cNvSpPr>
            <a:spLocks noGrp="1" noChangeArrowheads="1"/>
          </p:cNvSpPr>
          <p:nvPr>
            <p:ph type="body" idx="4294967295"/>
          </p:nvPr>
        </p:nvSpPr>
        <p:spPr>
          <a:xfrm>
            <a:off x="399143" y="1034143"/>
            <a:ext cx="8229600" cy="4525963"/>
          </a:xfrm>
        </p:spPr>
        <p:txBody>
          <a:bodyPr lIns="90488" tIns="44450" rIns="90488" bIns="44450"/>
          <a:lstStyle/>
          <a:p>
            <a:pPr algn="just" eaLnBrk="1" hangingPunct="1"/>
            <a:r>
              <a:rPr lang="en-US" smtClean="0"/>
              <a:t>Scheduling Policy:</a:t>
            </a:r>
          </a:p>
          <a:p>
            <a:pPr lvl="1" algn="just" eaLnBrk="1" hangingPunct="1"/>
            <a:r>
              <a:rPr lang="en-US" i="1" smtClean="0"/>
              <a:t>time-sharing</a:t>
            </a:r>
            <a:r>
              <a:rPr lang="en-US" smtClean="0"/>
              <a:t> technique</a:t>
            </a:r>
          </a:p>
          <a:p>
            <a:pPr lvl="1" algn="just" eaLnBrk="1" hangingPunct="1"/>
            <a:r>
              <a:rPr lang="en-US" i="1" smtClean="0"/>
              <a:t>S</a:t>
            </a:r>
            <a:r>
              <a:rPr lang="en-US" smtClean="0"/>
              <a:t>everal processes are allowed to run "concurrently," which means that the CPU time is roughly divided into "slices," one for each runnable process.</a:t>
            </a:r>
          </a:p>
          <a:p>
            <a:pPr lvl="1" algn="just" eaLnBrk="1" hangingPunct="1"/>
            <a:r>
              <a:rPr lang="en-US" smtClean="0"/>
              <a:t>The scheduling policy is also based on process priority</a:t>
            </a:r>
          </a:p>
          <a:p>
            <a:pPr lvl="1" algn="just" eaLnBrk="1" hangingPunct="1"/>
            <a:r>
              <a:rPr lang="en-US" smtClean="0"/>
              <a:t>In UNIX, process priority is dynamic.</a:t>
            </a:r>
          </a:p>
          <a:p>
            <a:pPr eaLnBrk="1" hangingPunct="1"/>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lIns="90488" tIns="44450" rIns="90488" bIns="44450"/>
          <a:lstStyle/>
          <a:p>
            <a:r>
              <a:rPr lang="en-US" sz="1200" dirty="0" smtClean="0"/>
              <a:t>6.2: Process Scheduling &gt; 6.2.1: Overview of Process Scheduling</a:t>
            </a:r>
            <a:br>
              <a:rPr lang="en-US" sz="1200" dirty="0" smtClean="0"/>
            </a:br>
            <a:r>
              <a:rPr lang="en-US" dirty="0" smtClean="0"/>
              <a:t>Continued…</a:t>
            </a:r>
          </a:p>
        </p:txBody>
      </p:sp>
      <p:sp>
        <p:nvSpPr>
          <p:cNvPr id="13315" name="Rectangle 3"/>
          <p:cNvSpPr>
            <a:spLocks noGrp="1" noChangeArrowheads="1"/>
          </p:cNvSpPr>
          <p:nvPr>
            <p:ph type="body" idx="4294967295"/>
          </p:nvPr>
        </p:nvSpPr>
        <p:spPr>
          <a:xfrm>
            <a:off x="442686" y="1135742"/>
            <a:ext cx="8229600" cy="4525963"/>
          </a:xfrm>
        </p:spPr>
        <p:txBody>
          <a:bodyPr lIns="90488" tIns="44450" rIns="90488" bIns="44450"/>
          <a:lstStyle/>
          <a:p>
            <a:pPr algn="just" eaLnBrk="1" hangingPunct="1"/>
            <a:r>
              <a:rPr lang="en-US" smtClean="0"/>
              <a:t>Processes are traditionally classified as </a:t>
            </a:r>
            <a:r>
              <a:rPr lang="en-US" b="0" smtClean="0"/>
              <a:t>"I/O-bound</a:t>
            </a:r>
            <a:r>
              <a:rPr lang="en-US" smtClean="0"/>
              <a:t>" or "</a:t>
            </a:r>
            <a:r>
              <a:rPr lang="en-US" b="0" smtClean="0"/>
              <a:t>CPU-bound</a:t>
            </a:r>
            <a:r>
              <a:rPr lang="en-US" smtClean="0"/>
              <a:t>." </a:t>
            </a:r>
            <a:endParaRPr lang="en-US" b="0" smtClean="0"/>
          </a:p>
          <a:p>
            <a:pPr lvl="1" algn="just" eaLnBrk="1" hangingPunct="1"/>
            <a:r>
              <a:rPr lang="en-US" b="1" smtClean="0"/>
              <a:t>I/O-bound Processes:</a:t>
            </a:r>
            <a:r>
              <a:rPr lang="en-US" smtClean="0"/>
              <a:t> </a:t>
            </a:r>
          </a:p>
          <a:p>
            <a:pPr lvl="1" algn="just" eaLnBrk="1" hangingPunct="1">
              <a:buFont typeface="Arial" pitchFamily="34" charset="0"/>
              <a:buNone/>
            </a:pPr>
            <a:r>
              <a:rPr lang="en-US" smtClean="0"/>
              <a:t>    Make heavy use of I/O devices and spend much time waiting for I/O operations to complete.</a:t>
            </a:r>
            <a:endParaRPr lang="en-US" b="1" smtClean="0"/>
          </a:p>
          <a:p>
            <a:pPr lvl="1" algn="just" eaLnBrk="1" hangingPunct="1"/>
            <a:r>
              <a:rPr lang="en-US" b="1" smtClean="0"/>
              <a:t>CPU-bound Processes: </a:t>
            </a:r>
          </a:p>
          <a:p>
            <a:pPr lvl="1" algn="just" eaLnBrk="1" hangingPunct="1">
              <a:buFont typeface="Arial" pitchFamily="34" charset="0"/>
              <a:buNone/>
            </a:pPr>
            <a:r>
              <a:rPr lang="en-US" smtClean="0"/>
              <a:t>    Are number-crunching applications that require a lot of CPU time.</a:t>
            </a:r>
          </a:p>
          <a:p>
            <a:pPr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lIns="90488" tIns="44450" rIns="90488" bIns="44450"/>
          <a:lstStyle/>
          <a:p>
            <a:pPr eaLnBrk="1" hangingPunct="1"/>
            <a:r>
              <a:rPr lang="en-US" sz="1200" dirty="0" smtClean="0"/>
              <a:t>6.2: Process Scheduling &gt; 6.2.1: Overview of Process Scheduling</a:t>
            </a:r>
            <a:r>
              <a:rPr lang="en-US" sz="1000" b="0" dirty="0" smtClean="0"/>
              <a:t> </a:t>
            </a:r>
            <a:br>
              <a:rPr lang="en-US" sz="1000" b="0" dirty="0" smtClean="0"/>
            </a:br>
            <a:r>
              <a:rPr lang="en-US" dirty="0" smtClean="0"/>
              <a:t>Continued…</a:t>
            </a:r>
          </a:p>
        </p:txBody>
      </p:sp>
      <p:sp>
        <p:nvSpPr>
          <p:cNvPr id="14339" name="Rectangle 3"/>
          <p:cNvSpPr>
            <a:spLocks noGrp="1" noChangeArrowheads="1"/>
          </p:cNvSpPr>
          <p:nvPr>
            <p:ph type="body" idx="4294967295"/>
          </p:nvPr>
        </p:nvSpPr>
        <p:spPr>
          <a:xfrm>
            <a:off x="428172" y="1048657"/>
            <a:ext cx="8229600" cy="4525963"/>
          </a:xfrm>
        </p:spPr>
        <p:txBody>
          <a:bodyPr lIns="90488" tIns="44450" rIns="90488" bIns="44450"/>
          <a:lstStyle/>
          <a:p>
            <a:pPr algn="just" eaLnBrk="1" hangingPunct="1"/>
            <a:r>
              <a:rPr lang="en-US" dirty="0" smtClean="0"/>
              <a:t>Processes can also be classified as:</a:t>
            </a:r>
          </a:p>
          <a:p>
            <a:pPr lvl="1" algn="just" eaLnBrk="1" hangingPunct="1"/>
            <a:r>
              <a:rPr lang="en-US" b="1" dirty="0" smtClean="0"/>
              <a:t>Interactive processes</a:t>
            </a:r>
            <a:r>
              <a:rPr lang="en-US" dirty="0" smtClean="0"/>
              <a:t>:</a:t>
            </a:r>
          </a:p>
          <a:p>
            <a:pPr lvl="1" algn="just" eaLnBrk="1" hangingPunct="1">
              <a:buFont typeface="Arial" pitchFamily="34" charset="0"/>
              <a:buNone/>
            </a:pPr>
            <a:r>
              <a:rPr lang="en-US" dirty="0" smtClean="0"/>
              <a:t>	These interact constantly with their users, and therefore spend a lot of time waiting for key presses and mouse operations.</a:t>
            </a:r>
          </a:p>
          <a:p>
            <a:pPr lvl="1" algn="just" eaLnBrk="1" hangingPunct="1"/>
            <a:r>
              <a:rPr lang="en-US" b="1" dirty="0" smtClean="0"/>
              <a:t>Batch processes</a:t>
            </a:r>
            <a:r>
              <a:rPr lang="en-US" dirty="0" smtClean="0"/>
              <a:t>:</a:t>
            </a:r>
          </a:p>
          <a:p>
            <a:pPr lvl="1" algn="just" eaLnBrk="1" hangingPunct="1">
              <a:buFont typeface="Arial" pitchFamily="34" charset="0"/>
              <a:buNone/>
            </a:pPr>
            <a:r>
              <a:rPr lang="en-US" dirty="0" smtClean="0"/>
              <a:t>	These do not need user interaction, and hence they often run in the background.</a:t>
            </a:r>
          </a:p>
          <a:p>
            <a:pPr lvl="1" algn="just" eaLnBrk="1" hangingPunct="1"/>
            <a:r>
              <a:rPr lang="en-US" b="1" dirty="0" smtClean="0"/>
              <a:t>Real-time processes:</a:t>
            </a:r>
          </a:p>
          <a:p>
            <a:pPr lvl="2" eaLnBrk="1" hangingPunct="1"/>
            <a:r>
              <a:rPr lang="en-US" dirty="0" smtClean="0"/>
              <a:t>Should never be blocked by lower-priority processes.</a:t>
            </a:r>
          </a:p>
          <a:p>
            <a:pPr lvl="2" eaLnBrk="1" hangingPunct="1"/>
            <a:r>
              <a:rPr lang="en-US" dirty="0" smtClean="0"/>
              <a:t>Should have a short response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lIns="90488" tIns="44450" rIns="90488" bIns="44450"/>
          <a:lstStyle/>
          <a:p>
            <a:r>
              <a:rPr lang="en-US" sz="1200" dirty="0" smtClean="0"/>
              <a:t>6.2: Process scheduling &gt; 6.2.1: Overview of Process Scheduling </a:t>
            </a:r>
            <a:br>
              <a:rPr lang="en-US" sz="1200" dirty="0" smtClean="0"/>
            </a:br>
            <a:r>
              <a:rPr lang="en-US" dirty="0" smtClean="0"/>
              <a:t>nice and wait command</a:t>
            </a:r>
          </a:p>
        </p:txBody>
      </p:sp>
      <p:sp>
        <p:nvSpPr>
          <p:cNvPr id="16387" name="Rectangle 3"/>
          <p:cNvSpPr>
            <a:spLocks noGrp="1" noChangeArrowheads="1"/>
          </p:cNvSpPr>
          <p:nvPr>
            <p:ph type="body" idx="4294967295"/>
          </p:nvPr>
        </p:nvSpPr>
        <p:spPr>
          <a:xfrm>
            <a:off x="457200" y="1262744"/>
            <a:ext cx="8229600" cy="4863420"/>
          </a:xfrm>
        </p:spPr>
        <p:txBody>
          <a:bodyPr lIns="90488" tIns="44450" rIns="90488" bIns="44450">
            <a:normAutofit/>
          </a:bodyPr>
          <a:lstStyle/>
          <a:p>
            <a:pPr eaLnBrk="1" hangingPunct="1"/>
            <a:r>
              <a:rPr lang="en-US" dirty="0" smtClean="0"/>
              <a:t>nice - runs a program with modified scheduling priority. </a:t>
            </a:r>
          </a:p>
          <a:p>
            <a:pPr eaLnBrk="1" hangingPunct="1">
              <a:lnSpc>
                <a:spcPts val="3000"/>
              </a:lnSpc>
            </a:pPr>
            <a:r>
              <a:rPr lang="en-US" dirty="0" smtClean="0"/>
              <a:t>Syntax : </a:t>
            </a:r>
          </a:p>
          <a:p>
            <a:pPr eaLnBrk="1" hangingPunct="1">
              <a:lnSpc>
                <a:spcPts val="3000"/>
              </a:lnSpc>
              <a:buFont typeface="Arial" pitchFamily="34" charset="0"/>
              <a:buNone/>
            </a:pPr>
            <a:r>
              <a:rPr lang="en-US" sz="1800" dirty="0" smtClean="0"/>
              <a:t>			</a:t>
            </a:r>
            <a:r>
              <a:rPr lang="en-US" sz="1800" b="0" dirty="0" smtClean="0"/>
              <a:t>nice [OPTION] [COMMAND [ARG]...] </a:t>
            </a:r>
          </a:p>
          <a:p>
            <a:pPr eaLnBrk="1" hangingPunct="1">
              <a:lnSpc>
                <a:spcPts val="3000"/>
              </a:lnSpc>
              <a:buFont typeface="Arial" pitchFamily="34" charset="0"/>
              <a:buNone/>
            </a:pPr>
            <a:endParaRPr lang="en-US" sz="1800" b="0" dirty="0" smtClean="0"/>
          </a:p>
          <a:p>
            <a:pPr lvl="1" eaLnBrk="1" hangingPunct="1"/>
            <a:r>
              <a:rPr lang="en-US" dirty="0" smtClean="0"/>
              <a:t>$ nice cat chap?? | nice </a:t>
            </a:r>
            <a:r>
              <a:rPr lang="en-US" dirty="0" err="1" smtClean="0"/>
              <a:t>wc</a:t>
            </a:r>
            <a:r>
              <a:rPr lang="en-US" dirty="0" smtClean="0"/>
              <a:t> –l &gt; </a:t>
            </a:r>
            <a:r>
              <a:rPr lang="en-US" dirty="0" err="1" smtClean="0"/>
              <a:t>wclist</a:t>
            </a:r>
            <a:r>
              <a:rPr lang="en-US" dirty="0" smtClean="0"/>
              <a:t> &amp; </a:t>
            </a:r>
          </a:p>
          <a:p>
            <a:pPr eaLnBrk="1" hangingPunct="1">
              <a:lnSpc>
                <a:spcPts val="3000"/>
              </a:lnSpc>
              <a:buFont typeface="Arial" pitchFamily="34" charset="0"/>
              <a:buNone/>
            </a:pPr>
            <a:endParaRPr lang="en-US" sz="1800" b="0" dirty="0" smtClean="0">
              <a:solidFill>
                <a:schemeClr val="tx1"/>
              </a:solidFill>
            </a:endParaRPr>
          </a:p>
          <a:p>
            <a:pPr eaLnBrk="1" hangingPunct="1">
              <a:lnSpc>
                <a:spcPts val="3000"/>
              </a:lnSpc>
            </a:pPr>
            <a:r>
              <a:rPr lang="en-US" dirty="0" smtClean="0"/>
              <a:t>Wait - waits for child process to complete. </a:t>
            </a:r>
          </a:p>
          <a:p>
            <a:pPr eaLnBrk="1" hangingPunct="1">
              <a:lnSpc>
                <a:spcPts val="3000"/>
              </a:lnSpc>
            </a:pPr>
            <a:r>
              <a:rPr lang="en-US" dirty="0" smtClean="0"/>
              <a:t>Syntax : </a:t>
            </a:r>
          </a:p>
          <a:p>
            <a:pPr eaLnBrk="1" hangingPunct="1">
              <a:lnSpc>
                <a:spcPts val="3000"/>
              </a:lnSpc>
              <a:buFont typeface="Arial" pitchFamily="34" charset="0"/>
              <a:buNone/>
            </a:pPr>
            <a:r>
              <a:rPr lang="en-US" sz="1800" dirty="0" smtClean="0"/>
              <a:t>			</a:t>
            </a:r>
            <a:r>
              <a:rPr lang="en-US" sz="1800" b="0" dirty="0" smtClean="0"/>
              <a:t>wait  [ process id…  ]</a:t>
            </a:r>
          </a:p>
          <a:p>
            <a:pPr lvl="1" eaLnBrk="1" hangingPunct="1">
              <a:lnSpc>
                <a:spcPts val="3000"/>
              </a:lnSpc>
              <a:buFont typeface="Arial" pitchFamily="34" charset="0"/>
              <a:buNone/>
            </a:pPr>
            <a:r>
              <a:rPr lang="en-US" dirty="0" smtClean="0"/>
              <a:t>	</a:t>
            </a:r>
          </a:p>
          <a:p>
            <a:pPr lvl="1" eaLnBrk="1" hangingPunct="1">
              <a:lnSpc>
                <a:spcPts val="3000"/>
              </a:lnSpc>
            </a:pPr>
            <a:r>
              <a:rPr lang="en-US" dirty="0" smtClean="0"/>
              <a:t>$wait 138 - waits for background job with </a:t>
            </a:r>
            <a:r>
              <a:rPr lang="en-US" dirty="0" err="1" smtClean="0"/>
              <a:t>pid</a:t>
            </a:r>
            <a:r>
              <a:rPr lang="en-US" dirty="0" smtClean="0"/>
              <a:t> 138</a:t>
            </a:r>
          </a:p>
          <a:p>
            <a:pPr eaLnBrk="1" hangingPunct="1"/>
            <a:endParaRPr lang="en-US" dirty="0" smtClean="0"/>
          </a:p>
        </p:txBody>
      </p:sp>
      <p:sp>
        <p:nvSpPr>
          <p:cNvPr id="16388" name="AutoShape 4"/>
          <p:cNvSpPr>
            <a:spLocks noChangeArrowheads="1"/>
          </p:cNvSpPr>
          <p:nvPr/>
        </p:nvSpPr>
        <p:spPr bwMode="auto">
          <a:xfrm>
            <a:off x="1799771" y="2104572"/>
            <a:ext cx="4953000" cy="457200"/>
          </a:xfrm>
          <a:prstGeom prst="roundRect">
            <a:avLst>
              <a:gd name="adj" fmla="val 16667"/>
            </a:avLst>
          </a:prstGeom>
          <a:noFill/>
          <a:ln w="9525">
            <a:solidFill>
              <a:srgbClr val="3F3F3F"/>
            </a:solidFill>
            <a:round/>
            <a:headEnd/>
            <a:tailEnd/>
          </a:ln>
        </p:spPr>
        <p:txBody>
          <a:bodyPr wrap="none" anchor="ctr"/>
          <a:lstStyle/>
          <a:p>
            <a:endParaRPr lang="en-US">
              <a:latin typeface="Candara"/>
            </a:endParaRPr>
          </a:p>
        </p:txBody>
      </p:sp>
      <p:sp>
        <p:nvSpPr>
          <p:cNvPr id="16389" name="AutoShape 5"/>
          <p:cNvSpPr>
            <a:spLocks noChangeArrowheads="1"/>
          </p:cNvSpPr>
          <p:nvPr/>
        </p:nvSpPr>
        <p:spPr bwMode="auto">
          <a:xfrm>
            <a:off x="1905000" y="4622800"/>
            <a:ext cx="3886200" cy="457200"/>
          </a:xfrm>
          <a:prstGeom prst="roundRect">
            <a:avLst>
              <a:gd name="adj" fmla="val 16667"/>
            </a:avLst>
          </a:prstGeom>
          <a:noFill/>
          <a:ln w="9525">
            <a:solidFill>
              <a:srgbClr val="3F3F3F"/>
            </a:solidFill>
            <a:round/>
            <a:headEnd/>
            <a:tailEnd/>
          </a:ln>
        </p:spPr>
        <p:txBody>
          <a:bodyPr wrap="none" anchor="ctr"/>
          <a:lstStyle/>
          <a:p>
            <a:endParaRPr lang="en-US">
              <a:latin typeface="Candar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5613" y="117475"/>
            <a:ext cx="7543800" cy="712788"/>
          </a:xfrm>
        </p:spPr>
        <p:txBody>
          <a:bodyPr lIns="90488" tIns="44450" rIns="90488" bIns="44450">
            <a:normAutofit/>
          </a:bodyPr>
          <a:lstStyle/>
          <a:p>
            <a:r>
              <a:rPr lang="en-US" dirty="0" err="1" smtClean="0"/>
              <a:t>cron</a:t>
            </a:r>
            <a:endParaRPr lang="en-US" dirty="0" smtClean="0"/>
          </a:p>
        </p:txBody>
      </p:sp>
      <p:sp>
        <p:nvSpPr>
          <p:cNvPr id="17411" name="Rectangle 3"/>
          <p:cNvSpPr>
            <a:spLocks noGrp="1" noChangeArrowheads="1"/>
          </p:cNvSpPr>
          <p:nvPr>
            <p:ph type="body" idx="4294967295"/>
          </p:nvPr>
        </p:nvSpPr>
        <p:spPr>
          <a:xfrm>
            <a:off x="304800" y="1214438"/>
            <a:ext cx="8458200" cy="4572000"/>
          </a:xfrm>
        </p:spPr>
        <p:txBody>
          <a:bodyPr lIns="90488" tIns="44450" rIns="90488" bIns="44450">
            <a:normAutofit lnSpcReduction="10000"/>
          </a:bodyPr>
          <a:lstStyle/>
          <a:p>
            <a:pPr eaLnBrk="1" hangingPunct="1">
              <a:lnSpc>
                <a:spcPct val="150000"/>
              </a:lnSpc>
            </a:pPr>
            <a:r>
              <a:rPr lang="en-US" sz="1600" dirty="0" smtClean="0"/>
              <a:t>A system daemon which performs a specific task at regular intervals</a:t>
            </a:r>
          </a:p>
          <a:p>
            <a:pPr eaLnBrk="1" hangingPunct="1">
              <a:lnSpc>
                <a:spcPct val="150000"/>
              </a:lnSpc>
            </a:pPr>
            <a:r>
              <a:rPr lang="en-US" sz="1600" dirty="0" smtClean="0"/>
              <a:t>The command and schedule information is kept in the directory /</a:t>
            </a:r>
            <a:r>
              <a:rPr lang="en-US" sz="1600" dirty="0" err="1" smtClean="0"/>
              <a:t>var</a:t>
            </a:r>
            <a:r>
              <a:rPr lang="en-US" sz="1600" dirty="0" smtClean="0"/>
              <a:t>/spool/</a:t>
            </a:r>
            <a:r>
              <a:rPr lang="en-US" sz="1600" dirty="0" err="1" smtClean="0"/>
              <a:t>cron</a:t>
            </a:r>
            <a:r>
              <a:rPr lang="en-US" sz="1600" dirty="0" smtClean="0"/>
              <a:t>/</a:t>
            </a:r>
            <a:r>
              <a:rPr lang="en-US" sz="1600" dirty="0" err="1" smtClean="0"/>
              <a:t>crontabs</a:t>
            </a:r>
            <a:r>
              <a:rPr lang="en-US" sz="1600" dirty="0" smtClean="0"/>
              <a:t> or in /</a:t>
            </a:r>
            <a:r>
              <a:rPr lang="en-US" sz="1600" dirty="0" err="1" smtClean="0"/>
              <a:t>usr</a:t>
            </a:r>
            <a:r>
              <a:rPr lang="en-US" sz="1600" dirty="0" smtClean="0"/>
              <a:t>/spool/</a:t>
            </a:r>
            <a:r>
              <a:rPr lang="en-US" sz="1600" dirty="0" err="1" smtClean="0"/>
              <a:t>cron</a:t>
            </a:r>
            <a:r>
              <a:rPr lang="en-US" sz="1600" dirty="0" smtClean="0"/>
              <a:t>/</a:t>
            </a:r>
            <a:r>
              <a:rPr lang="en-US" sz="1600" dirty="0" err="1" smtClean="0"/>
              <a:t>crontabs</a:t>
            </a:r>
            <a:r>
              <a:rPr lang="en-US" sz="1600" dirty="0" smtClean="0"/>
              <a:t>.</a:t>
            </a:r>
          </a:p>
          <a:p>
            <a:pPr eaLnBrk="1" hangingPunct="1">
              <a:lnSpc>
                <a:spcPct val="150000"/>
              </a:lnSpc>
            </a:pPr>
            <a:r>
              <a:rPr lang="en-US" sz="1600" dirty="0" smtClean="0"/>
              <a:t>Each user has a </a:t>
            </a:r>
            <a:r>
              <a:rPr lang="en-US" sz="1600" dirty="0" err="1" smtClean="0"/>
              <a:t>crontab</a:t>
            </a:r>
            <a:r>
              <a:rPr lang="en-US" sz="1600" dirty="0" smtClean="0"/>
              <a:t> file. </a:t>
            </a:r>
            <a:r>
              <a:rPr lang="en-US" sz="1600" dirty="0" err="1" smtClean="0"/>
              <a:t>cron</a:t>
            </a:r>
            <a:r>
              <a:rPr lang="en-US" sz="1600" dirty="0" smtClean="0"/>
              <a:t> wakes up periodically and executes any job that are scheduled for that minute.</a:t>
            </a:r>
          </a:p>
          <a:p>
            <a:pPr eaLnBrk="1" hangingPunct="1">
              <a:lnSpc>
                <a:spcPct val="150000"/>
              </a:lnSpc>
            </a:pPr>
            <a:r>
              <a:rPr lang="en-US" sz="1600" dirty="0" smtClean="0"/>
              <a:t>Only users who are listed in /etc/</a:t>
            </a:r>
            <a:r>
              <a:rPr lang="en-US" sz="1600" dirty="0" err="1" smtClean="0"/>
              <a:t>cron.allow</a:t>
            </a:r>
            <a:r>
              <a:rPr lang="en-US" sz="1600" dirty="0" smtClean="0"/>
              <a:t> or not listed in </a:t>
            </a:r>
            <a:r>
              <a:rPr lang="en-US" sz="1600" dirty="0" err="1" smtClean="0"/>
              <a:t>cron.deny</a:t>
            </a:r>
            <a:r>
              <a:rPr lang="en-US" sz="1600" dirty="0" smtClean="0"/>
              <a:t>  can  make an entry in the </a:t>
            </a:r>
            <a:r>
              <a:rPr lang="en-US" sz="1600" dirty="0" err="1" smtClean="0"/>
              <a:t>crontab</a:t>
            </a:r>
            <a:r>
              <a:rPr lang="en-US" sz="1600" dirty="0" smtClean="0"/>
              <a:t>.</a:t>
            </a:r>
          </a:p>
          <a:p>
            <a:pPr eaLnBrk="1" hangingPunct="1">
              <a:lnSpc>
                <a:spcPct val="150000"/>
              </a:lnSpc>
            </a:pPr>
            <a:r>
              <a:rPr lang="en-US" sz="1600" dirty="0" err="1" smtClean="0"/>
              <a:t>Crontab</a:t>
            </a:r>
            <a:r>
              <a:rPr lang="en-US" sz="1600" dirty="0" smtClean="0"/>
              <a:t> &lt;filename&gt;   -used to make an entry in the </a:t>
            </a:r>
            <a:r>
              <a:rPr lang="en-US" sz="1600" dirty="0" err="1" smtClean="0"/>
              <a:t>crontab</a:t>
            </a:r>
            <a:r>
              <a:rPr lang="en-US" sz="1600" dirty="0" smtClean="0"/>
              <a:t> file.</a:t>
            </a:r>
          </a:p>
          <a:p>
            <a:pPr lvl="1" eaLnBrk="1" hangingPunct="1">
              <a:lnSpc>
                <a:spcPct val="150000"/>
              </a:lnSpc>
            </a:pPr>
            <a:r>
              <a:rPr lang="en-US" sz="1400" dirty="0" smtClean="0"/>
              <a:t> where the  file contains the commands to execute </a:t>
            </a:r>
          </a:p>
          <a:p>
            <a:pPr eaLnBrk="1" hangingPunct="1">
              <a:lnSpc>
                <a:spcPct val="150000"/>
              </a:lnSpc>
              <a:buFont typeface="Arial" pitchFamily="34" charset="0"/>
              <a:buNone/>
            </a:pPr>
            <a:r>
              <a:rPr lang="en-US" sz="1400" dirty="0" smtClean="0"/>
              <a:t>		</a:t>
            </a:r>
            <a:r>
              <a:rPr lang="en-US" sz="1400" b="0" dirty="0" smtClean="0"/>
              <a:t>  MIN	    HOUR        DOM	 MOY	   DOW	     COMMAND</a:t>
            </a:r>
          </a:p>
          <a:p>
            <a:pPr eaLnBrk="1" hangingPunct="1">
              <a:lnSpc>
                <a:spcPct val="150000"/>
              </a:lnSpc>
              <a:buFont typeface="Arial" pitchFamily="34" charset="0"/>
              <a:buNone/>
            </a:pPr>
            <a:r>
              <a:rPr lang="en-US" sz="1400" dirty="0" smtClean="0"/>
              <a:t> 		 (0-50)	   (0-23)	  (1-31)	 (1-12)	   (0-6)	       ---</a:t>
            </a:r>
          </a:p>
          <a:p>
            <a:pPr eaLnBrk="1" hangingPunct="1">
              <a:lnSpc>
                <a:spcPct val="150000"/>
              </a:lnSpc>
              <a:buFont typeface="Arial" pitchFamily="34" charset="0"/>
              <a:buNone/>
            </a:pPr>
            <a:r>
              <a:rPr lang="en-US" sz="1400" dirty="0" smtClean="0"/>
              <a:t>		$   0	    18              *               *                  *  	  /home/gather</a:t>
            </a:r>
          </a:p>
          <a:p>
            <a:pPr lvl="1" eaLnBrk="1" hangingPunct="1">
              <a:lnSpc>
                <a:spcPct val="150000"/>
              </a:lnSpc>
              <a:buFont typeface="Arial" pitchFamily="34" charset="0"/>
              <a:buNone/>
            </a:pPr>
            <a:endParaRPr lang="en-US" sz="1200" dirty="0" smtClean="0"/>
          </a:p>
          <a:p>
            <a:pPr lvl="1" eaLnBrk="1" hangingPunct="1">
              <a:lnSpc>
                <a:spcPct val="150000"/>
              </a:lnSpc>
              <a:buFontTx/>
              <a:buNone/>
            </a:pPr>
            <a:endParaRPr lang="en-US"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lIns="90488" tIns="44450" rIns="90488" bIns="44450">
            <a:normAutofit/>
          </a:bodyPr>
          <a:lstStyle/>
          <a:p>
            <a:r>
              <a:rPr lang="en-US" dirty="0" smtClean="0"/>
              <a:t>Summary</a:t>
            </a:r>
          </a:p>
        </p:txBody>
      </p:sp>
      <p:sp>
        <p:nvSpPr>
          <p:cNvPr id="18435" name="Rectangle 3"/>
          <p:cNvSpPr>
            <a:spLocks noGrp="1" noChangeArrowheads="1"/>
          </p:cNvSpPr>
          <p:nvPr>
            <p:ph type="body" idx="4294967295"/>
          </p:nvPr>
        </p:nvSpPr>
        <p:spPr>
          <a:xfrm>
            <a:off x="301625" y="1214438"/>
            <a:ext cx="6861175" cy="5027612"/>
          </a:xfrm>
        </p:spPr>
        <p:txBody>
          <a:bodyPr lIns="90488" tIns="44450" rIns="90488" bIns="44450"/>
          <a:lstStyle/>
          <a:p>
            <a:r>
              <a:rPr lang="en-US" dirty="0" smtClean="0"/>
              <a:t>Unix processes</a:t>
            </a:r>
          </a:p>
          <a:p>
            <a:r>
              <a:rPr lang="en-US" dirty="0" smtClean="0"/>
              <a:t>Process related commands </a:t>
            </a:r>
          </a:p>
          <a:p>
            <a:pPr lvl="1"/>
            <a:r>
              <a:rPr lang="en-US" sz="2000" dirty="0" err="1" smtClean="0"/>
              <a:t>ps</a:t>
            </a:r>
            <a:endParaRPr lang="en-US" sz="2000" dirty="0" smtClean="0"/>
          </a:p>
          <a:p>
            <a:pPr lvl="1"/>
            <a:r>
              <a:rPr lang="en-US" sz="2000" dirty="0" err="1" smtClean="0"/>
              <a:t>nohup</a:t>
            </a:r>
            <a:endParaRPr lang="en-US" sz="2000" dirty="0" smtClean="0"/>
          </a:p>
          <a:p>
            <a:pPr lvl="1"/>
            <a:r>
              <a:rPr lang="en-US" sz="2000" dirty="0" smtClean="0"/>
              <a:t>wait</a:t>
            </a:r>
          </a:p>
          <a:p>
            <a:pPr lvl="1"/>
            <a:r>
              <a:rPr lang="en-US" sz="2000" dirty="0" smtClean="0"/>
              <a:t>kill</a:t>
            </a:r>
          </a:p>
          <a:p>
            <a:pPr lvl="1"/>
            <a:r>
              <a:rPr lang="en-US" sz="2000" dirty="0" smtClean="0"/>
              <a:t>nice</a:t>
            </a:r>
          </a:p>
          <a:p>
            <a:r>
              <a:rPr lang="en-US" dirty="0" smtClean="0"/>
              <a:t>Background processes</a:t>
            </a:r>
          </a:p>
          <a:p>
            <a:endParaRPr lang="en-US" dirty="0" smtClean="0"/>
          </a:p>
        </p:txBody>
      </p:sp>
      <p:grpSp>
        <p:nvGrpSpPr>
          <p:cNvPr id="2" name="Group 10"/>
          <p:cNvGrpSpPr>
            <a:grpSpLocks/>
          </p:cNvGrpSpPr>
          <p:nvPr/>
        </p:nvGrpSpPr>
        <p:grpSpPr bwMode="auto">
          <a:xfrm>
            <a:off x="6934200" y="1576388"/>
            <a:ext cx="1716088" cy="1547812"/>
            <a:chOff x="4176" y="993"/>
            <a:chExt cx="1273" cy="1119"/>
          </a:xfrm>
        </p:grpSpPr>
        <p:sp>
          <p:nvSpPr>
            <p:cNvPr id="18437" name="Rectangle 11"/>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18438" name="Picture 12"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lIns="90488" tIns="44450" rIns="90488" bIns="44450">
            <a:normAutofit/>
          </a:bodyPr>
          <a:lstStyle/>
          <a:p>
            <a:r>
              <a:rPr lang="en-US" dirty="0" smtClean="0"/>
              <a:t>Review Questions</a:t>
            </a:r>
          </a:p>
        </p:txBody>
      </p:sp>
      <p:sp>
        <p:nvSpPr>
          <p:cNvPr id="19459" name="Rectangle 5"/>
          <p:cNvSpPr>
            <a:spLocks noGrp="1" noChangeArrowheads="1"/>
          </p:cNvSpPr>
          <p:nvPr>
            <p:ph type="body" idx="4294967295"/>
          </p:nvPr>
        </p:nvSpPr>
        <p:spPr>
          <a:xfrm>
            <a:off x="304800" y="1219200"/>
            <a:ext cx="6161088" cy="5027613"/>
          </a:xfrm>
        </p:spPr>
        <p:txBody>
          <a:bodyPr lIns="90488" tIns="44450" rIns="90488" bIns="44450"/>
          <a:lstStyle/>
          <a:p>
            <a:pPr eaLnBrk="1" hangingPunct="1"/>
            <a:r>
              <a:rPr lang="en-US" smtClean="0"/>
              <a:t>Complete The Following : </a:t>
            </a:r>
          </a:p>
          <a:p>
            <a:pPr lvl="1" eaLnBrk="1" hangingPunct="1"/>
            <a:r>
              <a:rPr lang="en-US" smtClean="0"/>
              <a:t>A unique number called the _____________ identifies each process.</a:t>
            </a:r>
          </a:p>
          <a:p>
            <a:pPr lvl="1" eaLnBrk="1" hangingPunct="1"/>
            <a:r>
              <a:rPr lang="en-US" smtClean="0"/>
              <a:t>Processes using heavy i/o are called as ____________</a:t>
            </a:r>
          </a:p>
          <a:p>
            <a:pPr eaLnBrk="1" hangingPunct="1"/>
            <a:endParaRPr lang="en-US" smtClean="0"/>
          </a:p>
          <a:p>
            <a:pPr eaLnBrk="1" hangingPunct="1"/>
            <a:r>
              <a:rPr lang="en-US" smtClean="0"/>
              <a:t>True / False</a:t>
            </a:r>
          </a:p>
          <a:p>
            <a:pPr lvl="1" eaLnBrk="1" hangingPunct="1"/>
            <a:r>
              <a:rPr lang="en-US" smtClean="0"/>
              <a:t>A signal number of 9 is used, by default, by the kill command to terminate a process. </a:t>
            </a:r>
          </a:p>
          <a:p>
            <a:pPr lvl="1" eaLnBrk="1" hangingPunct="1"/>
            <a:r>
              <a:rPr lang="en-US" smtClean="0"/>
              <a:t>You can kill any process, including the system process, using the kill command.</a:t>
            </a:r>
          </a:p>
          <a:p>
            <a:pPr lvl="1" eaLnBrk="1" hangingPunct="1"/>
            <a:endParaRPr lang="en-US" smtClean="0"/>
          </a:p>
          <a:p>
            <a:pPr eaLnBrk="1" hangingPunct="1"/>
            <a:endParaRPr lang="en-US" smtClean="0"/>
          </a:p>
        </p:txBody>
      </p:sp>
      <p:grpSp>
        <p:nvGrpSpPr>
          <p:cNvPr id="2" name="Group 7"/>
          <p:cNvGrpSpPr>
            <a:grpSpLocks/>
          </p:cNvGrpSpPr>
          <p:nvPr/>
        </p:nvGrpSpPr>
        <p:grpSpPr bwMode="auto">
          <a:xfrm>
            <a:off x="6781800" y="1576388"/>
            <a:ext cx="1868488" cy="1471612"/>
            <a:chOff x="4176" y="993"/>
            <a:chExt cx="1273" cy="1119"/>
          </a:xfrm>
        </p:grpSpPr>
        <p:sp>
          <p:nvSpPr>
            <p:cNvPr id="19461"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19462"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lIns="90488" tIns="44450" rIns="90488" bIns="44450">
            <a:normAutofit/>
          </a:bodyPr>
          <a:lstStyle/>
          <a:p>
            <a:r>
              <a:rPr lang="en-US" dirty="0" smtClean="0"/>
              <a:t>Lesson Objectives</a:t>
            </a:r>
          </a:p>
        </p:txBody>
      </p:sp>
      <p:grpSp>
        <p:nvGrpSpPr>
          <p:cNvPr id="2" name="Group 7"/>
          <p:cNvGrpSpPr>
            <a:grpSpLocks/>
          </p:cNvGrpSpPr>
          <p:nvPr/>
        </p:nvGrpSpPr>
        <p:grpSpPr bwMode="auto">
          <a:xfrm>
            <a:off x="6934200" y="1576388"/>
            <a:ext cx="1716088" cy="1471612"/>
            <a:chOff x="4176" y="993"/>
            <a:chExt cx="1273" cy="1119"/>
          </a:xfrm>
        </p:grpSpPr>
        <p:sp>
          <p:nvSpPr>
            <p:cNvPr id="4101"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02" name="Picture 9"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
        <p:nvSpPr>
          <p:cNvPr id="4100" name="Rectangle 5"/>
          <p:cNvSpPr>
            <a:spLocks noChangeArrowheads="1"/>
          </p:cNvSpPr>
          <p:nvPr/>
        </p:nvSpPr>
        <p:spPr bwMode="auto">
          <a:xfrm>
            <a:off x="301625" y="1214438"/>
            <a:ext cx="6161088" cy="5027612"/>
          </a:xfrm>
          <a:prstGeom prst="rect">
            <a:avLst/>
          </a:prstGeom>
          <a:noFill/>
          <a:ln w="9525">
            <a:noFill/>
            <a:miter lim="800000"/>
            <a:headEnd/>
            <a:tailEnd/>
          </a:ln>
        </p:spPr>
        <p:txBody>
          <a:bodyPr lIns="90488" tIns="44450" rIns="90488" bIns="44450"/>
          <a:lstStyle/>
          <a:p>
            <a:pPr marL="347663" indent="-347663">
              <a:lnSpc>
                <a:spcPct val="135000"/>
              </a:lnSpc>
              <a:spcBef>
                <a:spcPct val="20000"/>
              </a:spcBef>
              <a:buClr>
                <a:srgbClr val="00A1E4"/>
              </a:buClr>
              <a:buFont typeface="Wingdings" pitchFamily="2" charset="2"/>
              <a:buChar char="Ø"/>
            </a:pPr>
            <a:r>
              <a:rPr lang="en-US" b="1" dirty="0" smtClean="0">
                <a:solidFill>
                  <a:srgbClr val="000000"/>
                </a:solidFill>
                <a:latin typeface="Candara"/>
                <a:cs typeface="Arial" pitchFamily="34" charset="0"/>
              </a:rPr>
              <a:t>UNIX processes:</a:t>
            </a:r>
          </a:p>
          <a:p>
            <a:pPr marL="739775" lvl="1" indent="-292100">
              <a:lnSpc>
                <a:spcPct val="135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Parent and Child processes</a:t>
            </a:r>
          </a:p>
          <a:p>
            <a:pPr marL="739775" lvl="1" indent="-292100">
              <a:lnSpc>
                <a:spcPct val="135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Process Status Command – </a:t>
            </a:r>
            <a:r>
              <a:rPr lang="en-US" dirty="0" err="1" smtClean="0">
                <a:solidFill>
                  <a:srgbClr val="000000"/>
                </a:solidFill>
                <a:latin typeface="Candara"/>
                <a:cs typeface="Arial" pitchFamily="34" charset="0"/>
              </a:rPr>
              <a:t>ps</a:t>
            </a:r>
            <a:endParaRPr lang="en-US" dirty="0" smtClean="0">
              <a:solidFill>
                <a:srgbClr val="000000"/>
              </a:solidFill>
              <a:latin typeface="Candara"/>
              <a:cs typeface="Arial" pitchFamily="34" charset="0"/>
            </a:endParaRPr>
          </a:p>
          <a:p>
            <a:pPr marL="739775" lvl="1" indent="-292100">
              <a:lnSpc>
                <a:spcPct val="135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Running processes in background mode</a:t>
            </a:r>
          </a:p>
          <a:p>
            <a:pPr marL="739775" lvl="1" indent="-292100">
              <a:lnSpc>
                <a:spcPct val="135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Terminate process</a:t>
            </a:r>
          </a:p>
          <a:p>
            <a:pPr marL="739775" lvl="1" indent="-292100">
              <a:lnSpc>
                <a:spcPct val="135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Process scheduling</a:t>
            </a:r>
          </a:p>
          <a:p>
            <a:pPr marL="296863" indent="-296863">
              <a:lnSpc>
                <a:spcPct val="135000"/>
              </a:lnSpc>
              <a:spcBef>
                <a:spcPct val="20000"/>
              </a:spcBef>
              <a:buClr>
                <a:srgbClr val="00A1E4"/>
              </a:buClr>
              <a:buFont typeface="Arial" pitchFamily="34" charset="0"/>
              <a:buChar char="•"/>
            </a:pPr>
            <a:endParaRPr lang="en-US" dirty="0">
              <a:solidFill>
                <a:srgbClr val="000000"/>
              </a:solidFill>
              <a:latin typeface="Candara"/>
            </a:endParaRPr>
          </a:p>
          <a:p>
            <a:pPr marL="296863" indent="-296863">
              <a:spcBef>
                <a:spcPct val="20000"/>
              </a:spcBef>
              <a:buClr>
                <a:srgbClr val="00A1E4"/>
              </a:buClr>
              <a:buFont typeface="Arial" pitchFamily="34" charset="0"/>
              <a:buChar char="•"/>
            </a:pPr>
            <a:endParaRPr lang="en-US" sz="2000" b="1" dirty="0">
              <a:solidFill>
                <a:srgbClr val="000000"/>
              </a:solidFill>
              <a:latin typeface="Candar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p:txBody>
          <a:bodyPr lIns="90488" tIns="44450" rIns="90488" bIns="44450"/>
          <a:lstStyle/>
          <a:p>
            <a:pPr eaLnBrk="1" hangingPunct="1"/>
            <a:r>
              <a:rPr lang="en-US" sz="1200" dirty="0" smtClean="0"/>
              <a:t>6.1: UNIX Processes</a:t>
            </a:r>
            <a:br>
              <a:rPr lang="en-US" sz="1200" dirty="0" smtClean="0"/>
            </a:br>
            <a:r>
              <a:rPr lang="en-US" dirty="0" smtClean="0"/>
              <a:t>What is a Process?</a:t>
            </a:r>
          </a:p>
        </p:txBody>
      </p:sp>
      <p:sp>
        <p:nvSpPr>
          <p:cNvPr id="5124" name="Rectangle 5"/>
          <p:cNvSpPr>
            <a:spLocks noGrp="1" noChangeArrowheads="1"/>
          </p:cNvSpPr>
          <p:nvPr>
            <p:ph type="body" idx="4294967295"/>
          </p:nvPr>
        </p:nvSpPr>
        <p:spPr>
          <a:xfrm>
            <a:off x="355600" y="1106714"/>
            <a:ext cx="8229600" cy="4525963"/>
          </a:xfrm>
        </p:spPr>
        <p:txBody>
          <a:bodyPr lIns="90488" tIns="44450" rIns="90488" bIns="44450"/>
          <a:lstStyle/>
          <a:p>
            <a:pPr marL="347663" indent="-347663">
              <a:lnSpc>
                <a:spcPct val="135000"/>
              </a:lnSpc>
            </a:pPr>
            <a:r>
              <a:rPr lang="en-US" dirty="0" smtClean="0">
                <a:solidFill>
                  <a:srgbClr val="000000"/>
                </a:solidFill>
                <a:latin typeface="Candara"/>
                <a:cs typeface="Arial" pitchFamily="34" charset="0"/>
              </a:rPr>
              <a:t>Characteristics of processes:</a:t>
            </a:r>
          </a:p>
          <a:p>
            <a:pPr lvl="1" eaLnBrk="1" hangingPunct="1">
              <a:lnSpc>
                <a:spcPct val="135000"/>
              </a:lnSpc>
            </a:pPr>
            <a:r>
              <a:rPr lang="en-US" dirty="0" smtClean="0"/>
              <a:t>Process is an instance of program in execution.</a:t>
            </a:r>
          </a:p>
          <a:p>
            <a:pPr lvl="1" eaLnBrk="1" hangingPunct="1">
              <a:lnSpc>
                <a:spcPct val="135000"/>
              </a:lnSpc>
            </a:pPr>
            <a:r>
              <a:rPr lang="en-US" dirty="0" smtClean="0"/>
              <a:t>Many processes can run at the same time.</a:t>
            </a:r>
          </a:p>
          <a:p>
            <a:pPr lvl="1" eaLnBrk="1" hangingPunct="1">
              <a:lnSpc>
                <a:spcPct val="135000"/>
              </a:lnSpc>
            </a:pPr>
            <a:r>
              <a:rPr lang="en-US" dirty="0" smtClean="0"/>
              <a:t>Processes are identified by the Process Identifier.</a:t>
            </a:r>
          </a:p>
          <a:p>
            <a:pPr lvl="1" eaLnBrk="1" hangingPunct="1">
              <a:lnSpc>
                <a:spcPct val="135000"/>
              </a:lnSpc>
            </a:pPr>
            <a:r>
              <a:rPr lang="en-US" dirty="0" smtClean="0"/>
              <a:t>PID is allocated by kernel.</a:t>
            </a:r>
          </a:p>
          <a:p>
            <a:pPr eaLnBrk="1" hangingPunct="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lIns="90488" tIns="44450" rIns="90488" bIns="44450"/>
          <a:lstStyle/>
          <a:p>
            <a:pPr eaLnBrk="1" hangingPunct="1"/>
            <a:r>
              <a:rPr lang="en-US" sz="1200" dirty="0" smtClean="0"/>
              <a:t>6.1: UNIX Processes &gt; 6.1.1: Parent and Child Processes </a:t>
            </a:r>
            <a:br>
              <a:rPr lang="en-US" sz="1200" dirty="0" smtClean="0"/>
            </a:br>
            <a:r>
              <a:rPr lang="en-US" dirty="0" smtClean="0"/>
              <a:t>Concepts</a:t>
            </a:r>
          </a:p>
        </p:txBody>
      </p:sp>
      <p:sp>
        <p:nvSpPr>
          <p:cNvPr id="6147" name="Rectangle 3"/>
          <p:cNvSpPr>
            <a:spLocks noGrp="1" noChangeArrowheads="1"/>
          </p:cNvSpPr>
          <p:nvPr>
            <p:ph type="body" idx="4294967295"/>
          </p:nvPr>
        </p:nvSpPr>
        <p:spPr>
          <a:xfrm>
            <a:off x="428171" y="1106714"/>
            <a:ext cx="8229600" cy="4525963"/>
          </a:xfrm>
        </p:spPr>
        <p:txBody>
          <a:bodyPr lIns="90488" tIns="44450" rIns="90488" bIns="44450"/>
          <a:lstStyle/>
          <a:p>
            <a:pPr marL="347663" indent="-347663">
              <a:lnSpc>
                <a:spcPct val="135000"/>
              </a:lnSpc>
            </a:pPr>
            <a:r>
              <a:rPr lang="en-US" dirty="0" smtClean="0">
                <a:solidFill>
                  <a:srgbClr val="000000"/>
                </a:solidFill>
                <a:latin typeface="Candara"/>
                <a:cs typeface="Arial" pitchFamily="34" charset="0"/>
              </a:rPr>
              <a:t>On logging to a system, a process is set up due to execution of shell.</a:t>
            </a:r>
          </a:p>
          <a:p>
            <a:pPr marL="347663" indent="-347663">
              <a:lnSpc>
                <a:spcPct val="135000"/>
              </a:lnSpc>
            </a:pPr>
            <a:r>
              <a:rPr lang="en-US" dirty="0" smtClean="0">
                <a:solidFill>
                  <a:srgbClr val="000000"/>
                </a:solidFill>
                <a:latin typeface="Candara"/>
                <a:cs typeface="Arial" pitchFamily="34" charset="0"/>
              </a:rPr>
              <a:t>Shell is the parent process for every other process setup due to the execution of commands.</a:t>
            </a:r>
          </a:p>
          <a:p>
            <a:pPr marL="347663" indent="-347663">
              <a:lnSpc>
                <a:spcPct val="135000"/>
              </a:lnSpc>
            </a:pPr>
            <a:r>
              <a:rPr lang="en-US" dirty="0" smtClean="0">
                <a:solidFill>
                  <a:srgbClr val="000000"/>
                </a:solidFill>
                <a:latin typeface="Candara"/>
                <a:cs typeface="Arial" pitchFamily="34" charset="0"/>
              </a:rPr>
              <a:t>Every process, with the exception of PID 0 processes, has a parent process.</a:t>
            </a:r>
          </a:p>
          <a:p>
            <a:pPr marL="347663" indent="-347663">
              <a:lnSpc>
                <a:spcPct val="135000"/>
              </a:lnSpc>
            </a:pPr>
            <a:r>
              <a:rPr lang="en-US" dirty="0" smtClean="0">
                <a:solidFill>
                  <a:srgbClr val="000000"/>
                </a:solidFill>
                <a:latin typeface="Candara"/>
                <a:cs typeface="Arial" pitchFamily="34" charset="0"/>
              </a:rPr>
              <a:t>Parent process waits for death of child process before resuming </a:t>
            </a:r>
            <a:r>
              <a:rPr lang="en-US" dirty="0" smtClean="0"/>
              <a:t>execution.</a:t>
            </a:r>
          </a:p>
          <a:p>
            <a:pPr eaLnBrk="1" hangingPunct="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lIns="90488" tIns="44450" rIns="90488" bIns="44450"/>
          <a:lstStyle/>
          <a:p>
            <a:r>
              <a:rPr lang="en-US" sz="1200" dirty="0" smtClean="0"/>
              <a:t>6.1: UNIX Processes &gt; 6.1.1: Parent and Child Processes</a:t>
            </a:r>
            <a:r>
              <a:rPr lang="en-US" sz="1000" b="0" dirty="0" smtClean="0"/>
              <a:t>   </a:t>
            </a:r>
            <a:br>
              <a:rPr lang="en-US" sz="1000" b="0" dirty="0" smtClean="0"/>
            </a:br>
            <a:r>
              <a:rPr lang="en-US" dirty="0" smtClean="0"/>
              <a:t>Running a Command</a:t>
            </a:r>
          </a:p>
        </p:txBody>
      </p:sp>
      <p:sp>
        <p:nvSpPr>
          <p:cNvPr id="7171" name="Rectangle 3"/>
          <p:cNvSpPr>
            <a:spLocks noGrp="1" noChangeArrowheads="1"/>
          </p:cNvSpPr>
          <p:nvPr>
            <p:ph type="body" idx="4294967295"/>
          </p:nvPr>
        </p:nvSpPr>
        <p:spPr>
          <a:xfrm>
            <a:off x="384628" y="1092200"/>
            <a:ext cx="8229600" cy="4525963"/>
          </a:xfrm>
        </p:spPr>
        <p:txBody>
          <a:bodyPr lIns="90488" tIns="44450" rIns="90488" bIns="44450"/>
          <a:lstStyle/>
          <a:p>
            <a:pPr eaLnBrk="1" hangingPunct="1"/>
            <a:r>
              <a:rPr lang="en-US" dirty="0" err="1" smtClean="0"/>
              <a:t>ls</a:t>
            </a:r>
            <a:r>
              <a:rPr lang="en-US" dirty="0" smtClean="0"/>
              <a:t> </a:t>
            </a:r>
            <a:r>
              <a:rPr lang="en-US" dirty="0" smtClean="0">
                <a:solidFill>
                  <a:srgbClr val="000000"/>
                </a:solidFill>
                <a:latin typeface="Candara"/>
                <a:cs typeface="Arial" pitchFamily="34" charset="0"/>
              </a:rPr>
              <a:t>command: Steps for running a Unix command</a:t>
            </a:r>
          </a:p>
          <a:p>
            <a:pPr lvl="1" algn="just" eaLnBrk="1" hangingPunct="1"/>
            <a:r>
              <a:rPr lang="en-US" dirty="0" smtClean="0"/>
              <a:t>The shell performs a fork. This creates a new process that the shell uses to run the </a:t>
            </a:r>
            <a:r>
              <a:rPr lang="en-US" dirty="0" err="1" smtClean="0"/>
              <a:t>ls</a:t>
            </a:r>
            <a:r>
              <a:rPr lang="en-US" dirty="0" smtClean="0"/>
              <a:t> program.</a:t>
            </a:r>
          </a:p>
          <a:p>
            <a:pPr lvl="1" algn="just" eaLnBrk="1" hangingPunct="1"/>
            <a:r>
              <a:rPr lang="en-US" dirty="0" smtClean="0"/>
              <a:t>The shell performs an exec of the </a:t>
            </a:r>
            <a:r>
              <a:rPr lang="en-US" dirty="0" err="1" smtClean="0"/>
              <a:t>ls</a:t>
            </a:r>
            <a:r>
              <a:rPr lang="en-US" dirty="0" smtClean="0"/>
              <a:t> program. This replaces the shell program and data with the program and data for </a:t>
            </a:r>
            <a:r>
              <a:rPr lang="en-US" dirty="0" err="1" smtClean="0"/>
              <a:t>ls</a:t>
            </a:r>
            <a:r>
              <a:rPr lang="en-US" dirty="0" smtClean="0"/>
              <a:t> and then starts running that new program.</a:t>
            </a:r>
          </a:p>
          <a:p>
            <a:pPr lvl="1" algn="just" eaLnBrk="1" hangingPunct="1"/>
            <a:r>
              <a:rPr lang="en-US" dirty="0" smtClean="0"/>
              <a:t>The </a:t>
            </a:r>
            <a:r>
              <a:rPr lang="en-US" dirty="0" err="1" smtClean="0"/>
              <a:t>ls</a:t>
            </a:r>
            <a:r>
              <a:rPr lang="en-US" dirty="0" smtClean="0"/>
              <a:t> program is loaded into the new process context, replacing the text and data of the shell.</a:t>
            </a:r>
          </a:p>
          <a:p>
            <a:pPr lvl="1" algn="just" eaLnBrk="1" hangingPunct="1"/>
            <a:r>
              <a:rPr lang="en-US" dirty="0" smtClean="0"/>
              <a:t>The </a:t>
            </a:r>
            <a:r>
              <a:rPr lang="en-US" dirty="0" err="1" smtClean="0"/>
              <a:t>ls</a:t>
            </a:r>
            <a:r>
              <a:rPr lang="en-US" dirty="0" smtClean="0"/>
              <a:t> program performs its task, listing the contents of the current directory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lIns="90488" tIns="44450" rIns="90488" bIns="44450"/>
          <a:lstStyle/>
          <a:p>
            <a:pPr eaLnBrk="1" hangingPunct="1"/>
            <a:r>
              <a:rPr lang="en-US" sz="1200" dirty="0" smtClean="0"/>
              <a:t>6.1:</a:t>
            </a:r>
            <a:r>
              <a:rPr lang="en-US" sz="1200" b="0" dirty="0" smtClean="0"/>
              <a:t> </a:t>
            </a:r>
            <a:r>
              <a:rPr lang="en-US" sz="1200" dirty="0" smtClean="0"/>
              <a:t>UNIX Processes &gt; 6.1.2: Process Status Command - </a:t>
            </a:r>
            <a:r>
              <a:rPr lang="en-US" sz="1200" dirty="0" err="1" smtClean="0"/>
              <a:t>ps</a:t>
            </a:r>
            <a:r>
              <a:rPr lang="en-US" sz="1000" dirty="0" smtClean="0"/>
              <a:t> </a:t>
            </a:r>
            <a:r>
              <a:rPr lang="en-US" sz="1000" b="0" dirty="0" smtClean="0"/>
              <a:t/>
            </a:r>
            <a:br>
              <a:rPr lang="en-US" sz="1000" b="0" dirty="0" smtClean="0"/>
            </a:br>
            <a:r>
              <a:rPr lang="en-US" dirty="0" err="1" smtClean="0"/>
              <a:t>PS</a:t>
            </a:r>
            <a:r>
              <a:rPr lang="en-US" dirty="0" smtClean="0"/>
              <a:t> Command</a:t>
            </a:r>
          </a:p>
        </p:txBody>
      </p:sp>
      <p:sp>
        <p:nvSpPr>
          <p:cNvPr id="8195" name="Rectangle 3"/>
          <p:cNvSpPr>
            <a:spLocks noGrp="1" noChangeArrowheads="1"/>
          </p:cNvSpPr>
          <p:nvPr>
            <p:ph type="body" idx="4294967295"/>
          </p:nvPr>
        </p:nvSpPr>
        <p:spPr>
          <a:xfrm>
            <a:off x="301625" y="1219200"/>
            <a:ext cx="7313613" cy="4525963"/>
          </a:xfrm>
        </p:spPr>
        <p:txBody>
          <a:bodyPr lIns="90488" tIns="44450" rIns="90488" bIns="44450"/>
          <a:lstStyle/>
          <a:p>
            <a:pPr eaLnBrk="1" hangingPunct="1"/>
            <a:r>
              <a:rPr lang="en-US" dirty="0" err="1" smtClean="0"/>
              <a:t>ps</a:t>
            </a:r>
            <a:r>
              <a:rPr lang="en-US" dirty="0" smtClean="0"/>
              <a:t> command displays characteristics of a process.</a:t>
            </a:r>
          </a:p>
          <a:p>
            <a:pPr eaLnBrk="1" hangingPunct="1"/>
            <a:r>
              <a:rPr lang="en-US" dirty="0" smtClean="0"/>
              <a:t>Syntax:</a:t>
            </a:r>
          </a:p>
          <a:p>
            <a:pPr lvl="1" eaLnBrk="1" hangingPunct="1">
              <a:buFont typeface="Arial" pitchFamily="34" charset="0"/>
              <a:buNone/>
            </a:pPr>
            <a:r>
              <a:rPr lang="en-US" b="1" dirty="0" err="1" smtClean="0"/>
              <a:t>ps</a:t>
            </a:r>
            <a:r>
              <a:rPr lang="en-US" b="1" dirty="0" smtClean="0"/>
              <a:t>  [ option [ arguments ] …]</a:t>
            </a:r>
          </a:p>
          <a:p>
            <a:pPr lvl="1" eaLnBrk="1" hangingPunct="1">
              <a:buFont typeface="Arial" pitchFamily="34" charset="0"/>
              <a:buNone/>
            </a:pPr>
            <a:endParaRPr lang="en-US" b="1" dirty="0" smtClean="0">
              <a:solidFill>
                <a:srgbClr val="990000"/>
              </a:solidFill>
            </a:endParaRPr>
          </a:p>
          <a:p>
            <a:pPr eaLnBrk="1" hangingPunct="1"/>
            <a:r>
              <a:rPr lang="en-US" dirty="0" smtClean="0"/>
              <a:t>Options:</a:t>
            </a:r>
          </a:p>
          <a:p>
            <a:pPr lvl="1" eaLnBrk="1" hangingPunct="1"/>
            <a:r>
              <a:rPr lang="en-US" dirty="0" smtClean="0"/>
              <a:t>-f	- full form </a:t>
            </a:r>
          </a:p>
          <a:p>
            <a:pPr lvl="1" eaLnBrk="1" hangingPunct="1"/>
            <a:r>
              <a:rPr lang="en-US" dirty="0" smtClean="0"/>
              <a:t>-u	- details of only users processes</a:t>
            </a:r>
          </a:p>
          <a:p>
            <a:pPr lvl="1" eaLnBrk="1" hangingPunct="1"/>
            <a:r>
              <a:rPr lang="en-US" dirty="0" smtClean="0"/>
              <a:t>-a	- all processes details</a:t>
            </a:r>
          </a:p>
          <a:p>
            <a:pPr lvl="1" eaLnBrk="1" hangingPunct="1"/>
            <a:r>
              <a:rPr lang="en-US" dirty="0" smtClean="0"/>
              <a:t>-l		- detailed listing</a:t>
            </a:r>
          </a:p>
          <a:p>
            <a:pPr lvl="1" eaLnBrk="1" hangingPunct="1"/>
            <a:r>
              <a:rPr lang="en-US" dirty="0" smtClean="0"/>
              <a:t>-e	- system processes</a:t>
            </a:r>
          </a:p>
        </p:txBody>
      </p:sp>
      <p:sp>
        <p:nvSpPr>
          <p:cNvPr id="8196" name="AutoShape 4"/>
          <p:cNvSpPr>
            <a:spLocks noChangeArrowheads="1"/>
          </p:cNvSpPr>
          <p:nvPr/>
        </p:nvSpPr>
        <p:spPr bwMode="auto">
          <a:xfrm>
            <a:off x="685800" y="1905000"/>
            <a:ext cx="4038600" cy="373743"/>
          </a:xfrm>
          <a:prstGeom prst="roundRect">
            <a:avLst>
              <a:gd name="adj" fmla="val 16667"/>
            </a:avLst>
          </a:prstGeom>
          <a:noFill/>
          <a:ln w="9525">
            <a:solidFill>
              <a:srgbClr val="3F3F3F"/>
            </a:solidFill>
            <a:round/>
            <a:headEnd/>
            <a:tailEnd/>
          </a:ln>
        </p:spPr>
        <p:txBody>
          <a:bodyPr wrap="none" anchor="ctr"/>
          <a:lstStyle/>
          <a:p>
            <a:endParaRPr lang="en-US">
              <a:latin typeface="Candara"/>
            </a:endParaRPr>
          </a:p>
        </p:txBody>
      </p:sp>
      <p:pic>
        <p:nvPicPr>
          <p:cNvPr id="8197" name="Picture 10" descr="Fig_1_1"/>
          <p:cNvPicPr>
            <a:picLocks noChangeAspect="1" noChangeArrowheads="1"/>
          </p:cNvPicPr>
          <p:nvPr/>
        </p:nvPicPr>
        <p:blipFill>
          <a:blip r:embed="rId3"/>
          <a:srcRect/>
          <a:stretch>
            <a:fillRect/>
          </a:stretch>
        </p:blipFill>
        <p:spPr bwMode="auto">
          <a:xfrm>
            <a:off x="4339771" y="4191000"/>
            <a:ext cx="4325258" cy="1469571"/>
          </a:xfrm>
          <a:prstGeom prst="rect">
            <a:avLst/>
          </a:prstGeom>
          <a:noFill/>
          <a:ln w="9525">
            <a:noFill/>
            <a:miter lim="800000"/>
            <a:headEnd/>
            <a:tailEnd/>
          </a:ln>
        </p:spPr>
      </p:pic>
      <p:sp>
        <p:nvSpPr>
          <p:cNvPr id="8198" name="Rectangle 3"/>
          <p:cNvSpPr>
            <a:spLocks noChangeArrowheads="1"/>
          </p:cNvSpPr>
          <p:nvPr/>
        </p:nvSpPr>
        <p:spPr bwMode="auto">
          <a:xfrm>
            <a:off x="6248400" y="3429000"/>
            <a:ext cx="533400" cy="457200"/>
          </a:xfrm>
          <a:prstGeom prst="rect">
            <a:avLst/>
          </a:prstGeom>
          <a:noFill/>
          <a:ln w="9525">
            <a:noFill/>
            <a:miter lim="800000"/>
            <a:headEnd/>
            <a:tailEnd/>
          </a:ln>
        </p:spPr>
        <p:txBody>
          <a:bodyPr lIns="90488" tIns="44450" rIns="90488" bIns="44450"/>
          <a:lstStyle/>
          <a:p>
            <a:pPr marL="342900" indent="-342900">
              <a:spcBef>
                <a:spcPct val="20000"/>
              </a:spcBef>
              <a:buFont typeface="Arial" pitchFamily="34" charset="0"/>
              <a:buNone/>
            </a:pPr>
            <a:r>
              <a:rPr lang="en-US" sz="2000" b="1" dirty="0" err="1">
                <a:solidFill>
                  <a:srgbClr val="000000"/>
                </a:solidFill>
                <a:latin typeface="Candara"/>
              </a:rPr>
              <a:t>ps</a:t>
            </a:r>
            <a:endParaRPr lang="en-US" sz="2000" b="1" dirty="0">
              <a:solidFill>
                <a:srgbClr val="000000"/>
              </a:solidFill>
              <a:latin typeface="Canda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lIns="90488" tIns="44450" rIns="90488" bIns="44450"/>
          <a:lstStyle/>
          <a:p>
            <a:pPr eaLnBrk="1" hangingPunct="1"/>
            <a:r>
              <a:rPr lang="en-US" sz="1200" dirty="0" smtClean="0"/>
              <a:t>6.1: UNIX Processes &gt; 6.1.2: Process Status Command - </a:t>
            </a:r>
            <a:r>
              <a:rPr lang="en-US" sz="1200" dirty="0" err="1" smtClean="0"/>
              <a:t>ps</a:t>
            </a:r>
            <a:r>
              <a:rPr lang="en-US" sz="1200" dirty="0" smtClean="0"/>
              <a:t> </a:t>
            </a:r>
            <a:br>
              <a:rPr lang="en-US" sz="1200" dirty="0" smtClean="0"/>
            </a:br>
            <a:r>
              <a:rPr lang="en-US" dirty="0" smtClean="0"/>
              <a:t>Example</a:t>
            </a:r>
          </a:p>
        </p:txBody>
      </p:sp>
      <p:sp>
        <p:nvSpPr>
          <p:cNvPr id="9219" name="Rectangle 3"/>
          <p:cNvSpPr>
            <a:spLocks noGrp="1" noChangeArrowheads="1"/>
          </p:cNvSpPr>
          <p:nvPr>
            <p:ph type="body" idx="4294967295"/>
          </p:nvPr>
        </p:nvSpPr>
        <p:spPr>
          <a:xfrm>
            <a:off x="341086" y="1063171"/>
            <a:ext cx="8229600" cy="4525963"/>
          </a:xfrm>
        </p:spPr>
        <p:txBody>
          <a:bodyPr lIns="90488" tIns="44450" rIns="90488" bIns="44450">
            <a:normAutofit/>
          </a:bodyPr>
          <a:lstStyle/>
          <a:p>
            <a:pPr marL="347663" indent="-347663">
              <a:lnSpc>
                <a:spcPct val="135000"/>
              </a:lnSpc>
            </a:pPr>
            <a:r>
              <a:rPr lang="en-US" dirty="0" smtClean="0">
                <a:solidFill>
                  <a:srgbClr val="000000"/>
                </a:solidFill>
                <a:latin typeface="Candara"/>
                <a:cs typeface="Arial" pitchFamily="34" charset="0"/>
              </a:rPr>
              <a:t>Output of </a:t>
            </a:r>
            <a:r>
              <a:rPr lang="en-US" dirty="0" err="1" smtClean="0">
                <a:solidFill>
                  <a:srgbClr val="000000"/>
                </a:solidFill>
                <a:latin typeface="Candara"/>
                <a:cs typeface="Arial" pitchFamily="34" charset="0"/>
              </a:rPr>
              <a:t>ps</a:t>
            </a:r>
            <a:r>
              <a:rPr lang="en-US" dirty="0" smtClean="0">
                <a:solidFill>
                  <a:srgbClr val="000000"/>
                </a:solidFill>
                <a:latin typeface="Candara"/>
                <a:cs typeface="Arial" pitchFamily="34" charset="0"/>
              </a:rPr>
              <a:t> –l command:</a:t>
            </a:r>
          </a:p>
        </p:txBody>
      </p:sp>
      <p:pic>
        <p:nvPicPr>
          <p:cNvPr id="9220" name="Picture 5" descr="Fig_1_2"/>
          <p:cNvPicPr>
            <a:picLocks noChangeAspect="1" noChangeArrowheads="1"/>
          </p:cNvPicPr>
          <p:nvPr/>
        </p:nvPicPr>
        <p:blipFill>
          <a:blip r:embed="rId3"/>
          <a:srcRect/>
          <a:stretch>
            <a:fillRect/>
          </a:stretch>
        </p:blipFill>
        <p:spPr bwMode="auto">
          <a:xfrm>
            <a:off x="471488" y="1828800"/>
            <a:ext cx="8201025" cy="19884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lIns="90488" tIns="44450" rIns="90488" bIns="44450"/>
          <a:lstStyle/>
          <a:p>
            <a:r>
              <a:rPr lang="en-US" sz="1200" dirty="0" smtClean="0"/>
              <a:t>6.1: UNIX Processes &gt; 6.1.3: Running Process in Background Mode</a:t>
            </a:r>
            <a:r>
              <a:rPr lang="en-US" sz="1000" b="0" dirty="0" smtClean="0"/>
              <a:t/>
            </a:r>
            <a:br>
              <a:rPr lang="en-US" sz="1000" b="0" dirty="0" smtClean="0"/>
            </a:br>
            <a:r>
              <a:rPr lang="en-US" dirty="0" smtClean="0"/>
              <a:t>Process in Background Mode</a:t>
            </a:r>
          </a:p>
        </p:txBody>
      </p:sp>
      <p:sp>
        <p:nvSpPr>
          <p:cNvPr id="10243" name="Rectangle 3"/>
          <p:cNvSpPr>
            <a:spLocks noGrp="1" noChangeArrowheads="1"/>
          </p:cNvSpPr>
          <p:nvPr>
            <p:ph type="body" idx="4294967295"/>
          </p:nvPr>
        </p:nvSpPr>
        <p:spPr>
          <a:xfrm>
            <a:off x="428171" y="1106715"/>
            <a:ext cx="8229600" cy="4525963"/>
          </a:xfrm>
        </p:spPr>
        <p:txBody>
          <a:bodyPr lIns="90488" tIns="44450" rIns="90488" bIns="44450"/>
          <a:lstStyle/>
          <a:p>
            <a:pPr marL="347663" indent="-347663">
              <a:lnSpc>
                <a:spcPct val="135000"/>
              </a:lnSpc>
              <a:spcAft>
                <a:spcPct val="10000"/>
              </a:spcAft>
            </a:pPr>
            <a:r>
              <a:rPr lang="en-US" dirty="0" smtClean="0">
                <a:solidFill>
                  <a:srgbClr val="000000"/>
                </a:solidFill>
                <a:latin typeface="Candara"/>
                <a:cs typeface="Arial" pitchFamily="34" charset="0"/>
              </a:rPr>
              <a:t>Processes can run in foreground or background mode.</a:t>
            </a:r>
          </a:p>
          <a:p>
            <a:pPr lvl="1">
              <a:lnSpc>
                <a:spcPts val="3000"/>
              </a:lnSpc>
              <a:spcBef>
                <a:spcPct val="10000"/>
              </a:spcBef>
              <a:spcAft>
                <a:spcPct val="10000"/>
              </a:spcAft>
            </a:pPr>
            <a:r>
              <a:rPr lang="en-US" dirty="0" smtClean="0"/>
              <a:t>Only one process can run in foreground mode but multiple processes can run in background mode.</a:t>
            </a:r>
          </a:p>
          <a:p>
            <a:pPr lvl="1">
              <a:lnSpc>
                <a:spcPts val="3000"/>
              </a:lnSpc>
              <a:spcBef>
                <a:spcPct val="10000"/>
              </a:spcBef>
              <a:spcAft>
                <a:spcPct val="10000"/>
              </a:spcAft>
            </a:pPr>
            <a:r>
              <a:rPr lang="en-US" dirty="0" smtClean="0"/>
              <a:t>The processes, which do not require user intervention can run in background mode, e.g. sort, find.</a:t>
            </a:r>
          </a:p>
          <a:p>
            <a:pPr lvl="1">
              <a:lnSpc>
                <a:spcPts val="3000"/>
              </a:lnSpc>
              <a:spcBef>
                <a:spcPct val="10000"/>
              </a:spcBef>
              <a:spcAft>
                <a:spcPct val="10000"/>
              </a:spcAft>
            </a:pPr>
            <a:r>
              <a:rPr lang="en-US" dirty="0" smtClean="0"/>
              <a:t>To run a process in background, use &amp; operator</a:t>
            </a:r>
          </a:p>
          <a:p>
            <a:pPr lvl="2">
              <a:lnSpc>
                <a:spcPts val="3500"/>
              </a:lnSpc>
            </a:pPr>
            <a:r>
              <a:rPr lang="en-US" dirty="0" smtClean="0"/>
              <a:t>$sort -0 emp.lst  </a:t>
            </a:r>
            <a:r>
              <a:rPr lang="en-US" dirty="0" err="1" smtClean="0"/>
              <a:t>emp.lst</a:t>
            </a:r>
            <a:r>
              <a:rPr lang="en-US" dirty="0" smtClean="0"/>
              <a:t> &amp;</a:t>
            </a:r>
          </a:p>
          <a:p>
            <a:pPr>
              <a:lnSpc>
                <a:spcPts val="3000"/>
              </a:lnSpc>
              <a:spcBef>
                <a:spcPct val="10000"/>
              </a:spcBef>
              <a:spcAft>
                <a:spcPct val="10000"/>
              </a:spcAft>
            </a:pPr>
            <a:r>
              <a:rPr lang="en-US" dirty="0" err="1" smtClean="0"/>
              <a:t>nohup</a:t>
            </a:r>
            <a:r>
              <a:rPr lang="en-US" dirty="0" smtClean="0"/>
              <a:t> (no </a:t>
            </a:r>
            <a:r>
              <a:rPr lang="en-US" dirty="0" err="1" smtClean="0"/>
              <a:t>hangup</a:t>
            </a:r>
            <a:r>
              <a:rPr lang="en-US" dirty="0" smtClean="0"/>
              <a:t>) - permits execution of process even if user has logged off.</a:t>
            </a:r>
          </a:p>
          <a:p>
            <a:pPr lvl="1">
              <a:lnSpc>
                <a:spcPts val="3000"/>
              </a:lnSpc>
              <a:spcBef>
                <a:spcPct val="10000"/>
              </a:spcBef>
              <a:spcAft>
                <a:spcPct val="10000"/>
              </a:spcAft>
            </a:pPr>
            <a:r>
              <a:rPr lang="en-US" dirty="0" smtClean="0"/>
              <a:t>$</a:t>
            </a:r>
            <a:r>
              <a:rPr lang="en-US" dirty="0" err="1" smtClean="0"/>
              <a:t>nohup</a:t>
            </a:r>
            <a:r>
              <a:rPr lang="en-US" dirty="0" smtClean="0"/>
              <a:t> sort emp.lst &amp;    (sends output to </a:t>
            </a:r>
            <a:r>
              <a:rPr lang="en-US" dirty="0" err="1" smtClean="0"/>
              <a:t>nohup.out</a:t>
            </a:r>
            <a:r>
              <a:rPr lang="en-US"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lIns="90488" tIns="44450" rIns="90488" bIns="44450"/>
          <a:lstStyle/>
          <a:p>
            <a:r>
              <a:rPr lang="en-US" sz="1200" dirty="0" smtClean="0"/>
              <a:t>6.1: UNIX Processes &gt; 6.1.4: Terminate Processes</a:t>
            </a:r>
            <a:br>
              <a:rPr lang="en-US" sz="1200" dirty="0" smtClean="0"/>
            </a:br>
            <a:r>
              <a:rPr lang="en-US" dirty="0" smtClean="0"/>
              <a:t>Kill Command</a:t>
            </a:r>
          </a:p>
        </p:txBody>
      </p:sp>
      <p:sp>
        <p:nvSpPr>
          <p:cNvPr id="11267" name="Rectangle 3"/>
          <p:cNvSpPr>
            <a:spLocks noGrp="1" noChangeArrowheads="1"/>
          </p:cNvSpPr>
          <p:nvPr>
            <p:ph type="body" idx="4294967295"/>
          </p:nvPr>
        </p:nvSpPr>
        <p:spPr>
          <a:xfrm>
            <a:off x="399142" y="1179286"/>
            <a:ext cx="8229600" cy="4525963"/>
          </a:xfrm>
        </p:spPr>
        <p:txBody>
          <a:bodyPr lIns="90488" tIns="44450" rIns="90488" bIns="44450"/>
          <a:lstStyle/>
          <a:p>
            <a:pPr eaLnBrk="1" hangingPunct="1">
              <a:lnSpc>
                <a:spcPts val="3000"/>
              </a:lnSpc>
              <a:spcBef>
                <a:spcPct val="10000"/>
              </a:spcBef>
              <a:spcAft>
                <a:spcPct val="10000"/>
              </a:spcAft>
            </a:pPr>
            <a:r>
              <a:rPr lang="en-US" dirty="0" smtClean="0"/>
              <a:t>Kill  Command- Used to terminate a process</a:t>
            </a:r>
          </a:p>
          <a:p>
            <a:pPr eaLnBrk="1" hangingPunct="1">
              <a:lnSpc>
                <a:spcPts val="3000"/>
              </a:lnSpc>
              <a:spcBef>
                <a:spcPct val="10000"/>
              </a:spcBef>
              <a:spcAft>
                <a:spcPct val="10000"/>
              </a:spcAft>
            </a:pPr>
            <a:r>
              <a:rPr lang="en-US" dirty="0" smtClean="0"/>
              <a:t>Syntax :</a:t>
            </a:r>
          </a:p>
          <a:p>
            <a:pPr lvl="1" eaLnBrk="1" hangingPunct="1">
              <a:lnSpc>
                <a:spcPts val="3000"/>
              </a:lnSpc>
              <a:spcBef>
                <a:spcPct val="10000"/>
              </a:spcBef>
              <a:spcAft>
                <a:spcPct val="10000"/>
              </a:spcAft>
            </a:pPr>
            <a:r>
              <a:rPr lang="en-US" dirty="0" smtClean="0"/>
              <a:t>kill [ -</a:t>
            </a:r>
            <a:r>
              <a:rPr lang="en-US" dirty="0" err="1" smtClean="0"/>
              <a:t>signumber</a:t>
            </a:r>
            <a:r>
              <a:rPr lang="en-US" dirty="0" smtClean="0"/>
              <a:t> ] </a:t>
            </a:r>
            <a:r>
              <a:rPr lang="en-US" dirty="0" err="1" smtClean="0"/>
              <a:t>pid</a:t>
            </a:r>
            <a:r>
              <a:rPr lang="en-US" dirty="0" smtClean="0"/>
              <a:t> ...</a:t>
            </a:r>
          </a:p>
          <a:p>
            <a:pPr eaLnBrk="1" hangingPunct="1">
              <a:lnSpc>
                <a:spcPts val="3000"/>
              </a:lnSpc>
              <a:spcBef>
                <a:spcPct val="10000"/>
              </a:spcBef>
              <a:spcAft>
                <a:spcPct val="10000"/>
              </a:spcAft>
            </a:pPr>
            <a:r>
              <a:rPr lang="en-US" dirty="0" smtClean="0"/>
              <a:t>Example: 	</a:t>
            </a:r>
          </a:p>
          <a:p>
            <a:pPr lvl="1" eaLnBrk="1" hangingPunct="1">
              <a:lnSpc>
                <a:spcPts val="3000"/>
              </a:lnSpc>
              <a:spcBef>
                <a:spcPct val="10000"/>
              </a:spcBef>
              <a:spcAft>
                <a:spcPct val="10000"/>
              </a:spcAft>
            </a:pPr>
            <a:r>
              <a:rPr lang="en-US" dirty="0" smtClean="0"/>
              <a:t>$kill 1005	(default signal 15) - kills job with </a:t>
            </a:r>
            <a:r>
              <a:rPr lang="en-US" dirty="0" err="1" smtClean="0"/>
              <a:t>pid</a:t>
            </a:r>
            <a:r>
              <a:rPr lang="en-US" dirty="0" smtClean="0"/>
              <a:t> 1005</a:t>
            </a:r>
          </a:p>
          <a:p>
            <a:pPr lvl="1" eaLnBrk="1" hangingPunct="1">
              <a:lnSpc>
                <a:spcPts val="3000"/>
              </a:lnSpc>
              <a:spcBef>
                <a:spcPct val="10000"/>
              </a:spcBef>
              <a:spcAft>
                <a:spcPct val="10000"/>
              </a:spcAft>
            </a:pPr>
            <a:r>
              <a:rPr lang="en-US" dirty="0" smtClean="0"/>
              <a:t>$kill -9 1005 - sure killing of job</a:t>
            </a:r>
          </a:p>
          <a:p>
            <a:pPr lvl="1" eaLnBrk="1" hangingPunct="1">
              <a:lnSpc>
                <a:spcPts val="3000"/>
              </a:lnSpc>
              <a:spcBef>
                <a:spcPct val="10000"/>
              </a:spcBef>
              <a:spcAft>
                <a:spcPct val="10000"/>
              </a:spcAft>
            </a:pPr>
            <a:r>
              <a:rPr lang="en-US" dirty="0" smtClean="0"/>
              <a:t>$kill 0 - kills all background process</a:t>
            </a:r>
          </a:p>
          <a:p>
            <a:pPr eaLnBrk="1" hangingPunct="1"/>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Props1.xml><?xml version="1.0" encoding="utf-8"?>
<ds:datastoreItem xmlns:ds="http://schemas.openxmlformats.org/officeDocument/2006/customXml" ds:itemID="{21811636-0A8D-4809-9EEB-640F882EC6FA}"/>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2744</TotalTime>
  <Words>2331</Words>
  <Application>Microsoft Office PowerPoint</Application>
  <PresentationFormat>On-screen Show (4:3)</PresentationFormat>
  <Paragraphs>230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Wingdings</vt:lpstr>
      <vt:lpstr>Candara</vt:lpstr>
      <vt:lpstr>MS PGothic</vt:lpstr>
      <vt:lpstr>1_Office Theme</vt:lpstr>
      <vt:lpstr>UNIX</vt:lpstr>
      <vt:lpstr>Lesson Objectives</vt:lpstr>
      <vt:lpstr>6.1: UNIX Processes What is a Process?</vt:lpstr>
      <vt:lpstr>6.1: UNIX Processes &gt; 6.1.1: Parent and Child Processes  Concepts</vt:lpstr>
      <vt:lpstr>6.1: UNIX Processes &gt; 6.1.1: Parent and Child Processes    Running a Command</vt:lpstr>
      <vt:lpstr>6.1: UNIX Processes &gt; 6.1.2: Process Status Command - ps  PS Command</vt:lpstr>
      <vt:lpstr>6.1: UNIX Processes &gt; 6.1.2: Process Status Command - ps  Example</vt:lpstr>
      <vt:lpstr>6.1: UNIX Processes &gt; 6.1.3: Running Process in Background Mode Process in Background Mode</vt:lpstr>
      <vt:lpstr>6.1: UNIX Processes &gt; 6.1.4: Terminate Processes Kill Command</vt:lpstr>
      <vt:lpstr>6.2: Process Scheduling &gt; 6.2.1: Overview of Process Scheduling  Details</vt:lpstr>
      <vt:lpstr>6.2: Process Scheduling &gt; 6.2.1: Overview of Process Scheduling Continued…</vt:lpstr>
      <vt:lpstr>6.2: Process Scheduling &gt; 6.2.1: Overview of Process Scheduling  Continued…</vt:lpstr>
      <vt:lpstr>6.2: Process scheduling &gt; 6.2.1: Overview of Process Scheduling  nice and wait command</vt:lpstr>
      <vt:lpstr>cron</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136</cp:revision>
  <cp:lastPrinted>2016-02-01T07:05:11Z</cp:lastPrinted>
  <dcterms:created xsi:type="dcterms:W3CDTF">2012-05-18T02:59:15Z</dcterms:created>
  <dcterms:modified xsi:type="dcterms:W3CDTF">2016-02-01T07:05:33Z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