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97D617-E62C-1ABA-9F09-64A7D98F7951}" v="1806" dt="2024-11-20T06:56:05.4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Circuit Design </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San </a:t>
            </a:r>
            <a:r>
              <a:rPr lang="en-US" dirty="0" err="1"/>
              <a:t>San</a:t>
            </a:r>
            <a:r>
              <a:rPr lang="en-US" dirty="0"/>
              <a:t> Goh</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300F-6691-EEBE-C66A-D8E440B473F7}"/>
              </a:ext>
            </a:extLst>
          </p:cNvPr>
          <p:cNvSpPr>
            <a:spLocks noGrp="1"/>
          </p:cNvSpPr>
          <p:nvPr>
            <p:ph type="title"/>
          </p:nvPr>
        </p:nvSpPr>
        <p:spPr/>
        <p:txBody>
          <a:bodyPr/>
          <a:lstStyle/>
          <a:p>
            <a:r>
              <a:rPr lang="en-US" dirty="0"/>
              <a:t>Major Components and Circuit Design</a:t>
            </a:r>
          </a:p>
        </p:txBody>
      </p:sp>
      <p:pic>
        <p:nvPicPr>
          <p:cNvPr id="4" name="Content Placeholder 3" descr="A circuit board with wires and a display&#10;&#10;Description automatically generated">
            <a:extLst>
              <a:ext uri="{FF2B5EF4-FFF2-40B4-BE49-F238E27FC236}">
                <a16:creationId xmlns:a16="http://schemas.microsoft.com/office/drawing/2014/main" id="{56B6CEA8-81BC-559B-EC1C-43BB3FFC3802}"/>
              </a:ext>
            </a:extLst>
          </p:cNvPr>
          <p:cNvPicPr>
            <a:picLocks noGrp="1" noChangeAspect="1"/>
          </p:cNvPicPr>
          <p:nvPr>
            <p:ph idx="1"/>
          </p:nvPr>
        </p:nvPicPr>
        <p:blipFill>
          <a:blip r:embed="rId2"/>
          <a:stretch>
            <a:fillRect/>
          </a:stretch>
        </p:blipFill>
        <p:spPr>
          <a:xfrm>
            <a:off x="837258" y="1982828"/>
            <a:ext cx="5656258" cy="4114800"/>
          </a:xfrm>
        </p:spPr>
      </p:pic>
      <p:sp>
        <p:nvSpPr>
          <p:cNvPr id="6" name="TextBox 5">
            <a:extLst>
              <a:ext uri="{FF2B5EF4-FFF2-40B4-BE49-F238E27FC236}">
                <a16:creationId xmlns:a16="http://schemas.microsoft.com/office/drawing/2014/main" id="{016E5659-9AA2-98E2-3172-26ACB3B7988A}"/>
              </a:ext>
            </a:extLst>
          </p:cNvPr>
          <p:cNvSpPr txBox="1"/>
          <p:nvPr/>
        </p:nvSpPr>
        <p:spPr>
          <a:xfrm>
            <a:off x="6972299" y="1689100"/>
            <a:ext cx="42926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Major components, actuators, sensors:</a:t>
            </a:r>
          </a:p>
          <a:p>
            <a:pPr marL="285750" indent="-285750">
              <a:buFont typeface="Arial"/>
              <a:buChar char="•"/>
            </a:pPr>
            <a:r>
              <a:rPr lang="en-US" dirty="0"/>
              <a:t>Pushbutton</a:t>
            </a:r>
          </a:p>
          <a:p>
            <a:pPr marL="285750" indent="-285750">
              <a:buFont typeface="Arial"/>
              <a:buChar char="•"/>
            </a:pPr>
            <a:r>
              <a:rPr lang="en-US" dirty="0"/>
              <a:t>Potentiometer</a:t>
            </a:r>
          </a:p>
          <a:p>
            <a:pPr marL="285750" indent="-285750">
              <a:buFont typeface="Arial"/>
              <a:buChar char="•"/>
            </a:pPr>
            <a:r>
              <a:rPr lang="en-US" dirty="0"/>
              <a:t>LCD display </a:t>
            </a:r>
          </a:p>
          <a:p>
            <a:pPr marL="285750" indent="-285750">
              <a:buFont typeface="Arial"/>
              <a:buChar char="•"/>
            </a:pPr>
            <a:r>
              <a:rPr lang="en-US" dirty="0"/>
              <a:t>Arduino mega </a:t>
            </a:r>
          </a:p>
          <a:p>
            <a:pPr marL="285750" indent="-285750">
              <a:buFont typeface="Arial"/>
              <a:buChar char="•"/>
            </a:pPr>
            <a:r>
              <a:rPr lang="en-US" dirty="0"/>
              <a:t>Breadboard</a:t>
            </a:r>
          </a:p>
          <a:p>
            <a:pPr marL="285750" indent="-285750">
              <a:buFont typeface="Arial"/>
              <a:buChar char="•"/>
            </a:pPr>
            <a:endParaRPr lang="en-US" dirty="0"/>
          </a:p>
          <a:p>
            <a:pPr marL="285750" indent="-285750">
              <a:buFont typeface="Arial"/>
              <a:buChar char="•"/>
            </a:pPr>
            <a:endParaRPr lang="en-US" dirty="0"/>
          </a:p>
        </p:txBody>
      </p:sp>
    </p:spTree>
    <p:extLst>
      <p:ext uri="{BB962C8B-B14F-4D97-AF65-F5344CB8AC3E}">
        <p14:creationId xmlns:p14="http://schemas.microsoft.com/office/powerpoint/2010/main" val="38079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EEC5C-7F7D-1CA6-4035-5469318B401D}"/>
              </a:ext>
            </a:extLst>
          </p:cNvPr>
          <p:cNvSpPr>
            <a:spLocks noGrp="1"/>
          </p:cNvSpPr>
          <p:nvPr>
            <p:ph type="title"/>
          </p:nvPr>
        </p:nvSpPr>
        <p:spPr/>
        <p:txBody>
          <a:bodyPr/>
          <a:lstStyle/>
          <a:p>
            <a:r>
              <a:rPr lang="en-US" dirty="0"/>
              <a:t>Sensors</a:t>
            </a:r>
          </a:p>
        </p:txBody>
      </p:sp>
      <p:sp>
        <p:nvSpPr>
          <p:cNvPr id="3" name="Content Placeholder 2">
            <a:extLst>
              <a:ext uri="{FF2B5EF4-FFF2-40B4-BE49-F238E27FC236}">
                <a16:creationId xmlns:a16="http://schemas.microsoft.com/office/drawing/2014/main" id="{635FBDE4-BB10-1BAA-EA0E-ED833ECF79F2}"/>
              </a:ext>
            </a:extLst>
          </p:cNvPr>
          <p:cNvSpPr>
            <a:spLocks noGrp="1"/>
          </p:cNvSpPr>
          <p:nvPr>
            <p:ph idx="1"/>
          </p:nvPr>
        </p:nvSpPr>
        <p:spPr/>
        <p:txBody>
          <a:bodyPr vert="horz" lIns="91440" tIns="45720" rIns="91440" bIns="45720" rtlCol="0" anchor="t">
            <a:normAutofit/>
          </a:bodyPr>
          <a:lstStyle/>
          <a:p>
            <a:r>
              <a:rPr lang="en-US" dirty="0"/>
              <a:t>Pushbutton </a:t>
            </a:r>
          </a:p>
          <a:p>
            <a:pPr lvl="1">
              <a:buFont typeface="Courier New" panose="020B0604020202020204" pitchFamily="34" charset="0"/>
              <a:buChar char="o"/>
            </a:pPr>
            <a:r>
              <a:rPr lang="en-US" dirty="0"/>
              <a:t>acts as an input device that send digital signal to the </a:t>
            </a:r>
            <a:r>
              <a:rPr lang="en-US" dirty="0" err="1"/>
              <a:t>arduino</a:t>
            </a:r>
            <a:r>
              <a:rPr lang="en-US" dirty="0"/>
              <a:t> when pressed</a:t>
            </a:r>
          </a:p>
          <a:p>
            <a:pPr lvl="1">
              <a:buFont typeface="Courier New" panose="020B0604020202020204" pitchFamily="34" charset="0"/>
              <a:buChar char="o"/>
            </a:pPr>
            <a:r>
              <a:rPr lang="en-US" dirty="0"/>
              <a:t>One of the leg is connected to the </a:t>
            </a:r>
            <a:r>
              <a:rPr lang="en-US" dirty="0" err="1"/>
              <a:t>arduino</a:t>
            </a:r>
            <a:r>
              <a:rPr lang="en-US" dirty="0"/>
              <a:t> digital pin to detect when it is being pressed and the other leg is connected to GND to ensure that the signal is low when not in use and high when it is being pressed</a:t>
            </a:r>
          </a:p>
          <a:p>
            <a:pPr lvl="1">
              <a:buFont typeface="Courier New" panose="020B0604020202020204" pitchFamily="34" charset="0"/>
              <a:buChar char="o"/>
            </a:pPr>
            <a:r>
              <a:rPr lang="en-US" dirty="0"/>
              <a:t>When it is pressed, it triggers the </a:t>
            </a:r>
            <a:r>
              <a:rPr lang="en-US" dirty="0" err="1"/>
              <a:t>arduino</a:t>
            </a:r>
            <a:r>
              <a:rPr lang="en-US" dirty="0"/>
              <a:t> code such as updating the LCD</a:t>
            </a:r>
          </a:p>
          <a:p>
            <a:r>
              <a:rPr lang="en-US" dirty="0"/>
              <a:t>Potentiometer</a:t>
            </a:r>
          </a:p>
          <a:p>
            <a:pPr lvl="1">
              <a:buFont typeface="Courier New" panose="020B0604020202020204" pitchFamily="34" charset="0"/>
              <a:buChar char="o"/>
            </a:pPr>
            <a:r>
              <a:rPr lang="en-US" dirty="0"/>
              <a:t>Acts as an input device that sends analog to adjust the LCD contrast </a:t>
            </a:r>
          </a:p>
          <a:p>
            <a:pPr lvl="1">
              <a:buFont typeface="Courier New" panose="020B0604020202020204" pitchFamily="34" charset="0"/>
              <a:buChar char="o"/>
            </a:pPr>
            <a:r>
              <a:rPr lang="en-US" dirty="0"/>
              <a:t>The two outer pins is connected to the GND and 5V</a:t>
            </a:r>
          </a:p>
          <a:p>
            <a:pPr lvl="1">
              <a:buFont typeface="Courier New" panose="020B0604020202020204" pitchFamily="34" charset="0"/>
              <a:buChar char="o"/>
            </a:pPr>
            <a:r>
              <a:rPr lang="en-US" dirty="0"/>
              <a:t>The middle pin is connected to V0 pin of the LCD to adjust the contrast</a:t>
            </a:r>
          </a:p>
          <a:p>
            <a:pPr lvl="1">
              <a:buFont typeface="Courier New" panose="020B0604020202020204" pitchFamily="34" charset="0"/>
              <a:buChar char="o"/>
            </a:pPr>
            <a:endParaRPr lang="en-US" dirty="0"/>
          </a:p>
          <a:p>
            <a:pPr lvl="1">
              <a:buFont typeface="Courier New" panose="020B0604020202020204" pitchFamily="34" charset="0"/>
              <a:buChar char="o"/>
            </a:pPr>
            <a:endParaRPr lang="en-US" dirty="0"/>
          </a:p>
        </p:txBody>
      </p:sp>
    </p:spTree>
    <p:extLst>
      <p:ext uri="{BB962C8B-B14F-4D97-AF65-F5344CB8AC3E}">
        <p14:creationId xmlns:p14="http://schemas.microsoft.com/office/powerpoint/2010/main" val="1061840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8384D-1CE1-A251-812F-C10C41EE642E}"/>
              </a:ext>
            </a:extLst>
          </p:cNvPr>
          <p:cNvSpPr>
            <a:spLocks noGrp="1"/>
          </p:cNvSpPr>
          <p:nvPr>
            <p:ph type="title"/>
          </p:nvPr>
        </p:nvSpPr>
        <p:spPr/>
        <p:txBody>
          <a:bodyPr/>
          <a:lstStyle/>
          <a:p>
            <a:r>
              <a:rPr lang="en-US" dirty="0"/>
              <a:t>Actuator</a:t>
            </a:r>
          </a:p>
        </p:txBody>
      </p:sp>
      <p:sp>
        <p:nvSpPr>
          <p:cNvPr id="3" name="Content Placeholder 2">
            <a:extLst>
              <a:ext uri="{FF2B5EF4-FFF2-40B4-BE49-F238E27FC236}">
                <a16:creationId xmlns:a16="http://schemas.microsoft.com/office/drawing/2014/main" id="{F509E665-EAFE-C18C-2378-EF4ACE5593F4}"/>
              </a:ext>
            </a:extLst>
          </p:cNvPr>
          <p:cNvSpPr>
            <a:spLocks noGrp="1"/>
          </p:cNvSpPr>
          <p:nvPr>
            <p:ph idx="1"/>
          </p:nvPr>
        </p:nvSpPr>
        <p:spPr/>
        <p:txBody>
          <a:bodyPr vert="horz" lIns="91440" tIns="45720" rIns="91440" bIns="45720" rtlCol="0" anchor="t">
            <a:normAutofit/>
          </a:bodyPr>
          <a:lstStyle/>
          <a:p>
            <a:r>
              <a:rPr lang="en-US" dirty="0"/>
              <a:t>LCD display </a:t>
            </a:r>
          </a:p>
          <a:p>
            <a:pPr lvl="1">
              <a:buFont typeface="Courier New" panose="020B0604020202020204" pitchFamily="34" charset="0"/>
              <a:buChar char="o"/>
            </a:pPr>
            <a:r>
              <a:rPr lang="en-US" dirty="0"/>
              <a:t>Acts as an output device that display information based on the signal sent from the </a:t>
            </a:r>
            <a:r>
              <a:rPr lang="en-US" dirty="0" err="1"/>
              <a:t>arduino</a:t>
            </a:r>
            <a:r>
              <a:rPr lang="en-US" dirty="0"/>
              <a:t> </a:t>
            </a:r>
          </a:p>
          <a:p>
            <a:pPr lvl="1">
              <a:buFont typeface="Courier New" panose="020B0604020202020204" pitchFamily="34" charset="0"/>
              <a:buChar char="o"/>
            </a:pPr>
            <a:r>
              <a:rPr lang="en-US" dirty="0"/>
              <a:t>The VSS is connected to GND and VDD is connected to 5V for power </a:t>
            </a:r>
          </a:p>
          <a:p>
            <a:pPr lvl="1">
              <a:buFont typeface="Courier New" panose="020B0604020202020204" pitchFamily="34" charset="0"/>
              <a:buChar char="o"/>
            </a:pPr>
            <a:r>
              <a:rPr lang="en-US" dirty="0"/>
              <a:t>The RS pin is connected to the digital pin so that the LCD can process the data</a:t>
            </a:r>
          </a:p>
          <a:p>
            <a:pPr lvl="1">
              <a:buFont typeface="Courier New" panose="020B0604020202020204" pitchFamily="34" charset="0"/>
              <a:buChar char="o"/>
            </a:pPr>
            <a:r>
              <a:rPr lang="en-US" dirty="0"/>
              <a:t>The RW pin is connected to GND so that it can remain in the write mode</a:t>
            </a:r>
          </a:p>
          <a:p>
            <a:pPr lvl="1">
              <a:buFont typeface="Courier New" panose="020B0604020202020204" pitchFamily="34" charset="0"/>
              <a:buChar char="o"/>
            </a:pPr>
            <a:r>
              <a:rPr lang="en-US" dirty="0"/>
              <a:t>The E pin is connected to the digital pin so that it can signal the LCD to accept data from the </a:t>
            </a:r>
            <a:r>
              <a:rPr lang="en-US" dirty="0" err="1"/>
              <a:t>arduino</a:t>
            </a:r>
            <a:r>
              <a:rPr lang="en-US" dirty="0"/>
              <a:t> </a:t>
            </a:r>
          </a:p>
          <a:p>
            <a:pPr lvl="1">
              <a:buFont typeface="Courier New" panose="020B0604020202020204" pitchFamily="34" charset="0"/>
              <a:buChar char="o"/>
            </a:pPr>
            <a:r>
              <a:rPr lang="en-US" dirty="0"/>
              <a:t>The data pin is connected to four digital pins to receive 4 bits data from the </a:t>
            </a:r>
            <a:r>
              <a:rPr lang="en-US" dirty="0" err="1"/>
              <a:t>arduino</a:t>
            </a:r>
            <a:r>
              <a:rPr lang="en-US" dirty="0"/>
              <a:t> </a:t>
            </a:r>
          </a:p>
          <a:p>
            <a:pPr marL="457200" lvl="1" indent="0">
              <a:buNone/>
            </a:pPr>
            <a:endParaRPr lang="en-US" dirty="0"/>
          </a:p>
          <a:p>
            <a:pPr lvl="1">
              <a:buFont typeface="Courier New" panose="020B0604020202020204" pitchFamily="34" charset="0"/>
              <a:buChar char="o"/>
            </a:pPr>
            <a:endParaRPr lang="en-US" dirty="0"/>
          </a:p>
          <a:p>
            <a:endParaRPr lang="en-US" dirty="0"/>
          </a:p>
        </p:txBody>
      </p:sp>
    </p:spTree>
    <p:extLst>
      <p:ext uri="{BB962C8B-B14F-4D97-AF65-F5344CB8AC3E}">
        <p14:creationId xmlns:p14="http://schemas.microsoft.com/office/powerpoint/2010/main" val="2628642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AA345-8C97-5BAB-E329-7F5EB4037ABA}"/>
              </a:ext>
            </a:extLst>
          </p:cNvPr>
          <p:cNvSpPr>
            <a:spLocks noGrp="1"/>
          </p:cNvSpPr>
          <p:nvPr>
            <p:ph type="title"/>
          </p:nvPr>
        </p:nvSpPr>
        <p:spPr/>
        <p:txBody>
          <a:bodyPr/>
          <a:lstStyle/>
          <a:p>
            <a:r>
              <a:rPr lang="en-US" dirty="0"/>
              <a:t>Major components</a:t>
            </a:r>
          </a:p>
        </p:txBody>
      </p:sp>
      <p:sp>
        <p:nvSpPr>
          <p:cNvPr id="3" name="Content Placeholder 2">
            <a:extLst>
              <a:ext uri="{FF2B5EF4-FFF2-40B4-BE49-F238E27FC236}">
                <a16:creationId xmlns:a16="http://schemas.microsoft.com/office/drawing/2014/main" id="{71839978-EEAF-637A-D143-9CA49A395B9C}"/>
              </a:ext>
            </a:extLst>
          </p:cNvPr>
          <p:cNvSpPr>
            <a:spLocks noGrp="1"/>
          </p:cNvSpPr>
          <p:nvPr>
            <p:ph idx="1"/>
          </p:nvPr>
        </p:nvSpPr>
        <p:spPr/>
        <p:txBody>
          <a:bodyPr vert="horz" lIns="91440" tIns="45720" rIns="91440" bIns="45720" rtlCol="0" anchor="t">
            <a:normAutofit fontScale="92500" lnSpcReduction="20000"/>
          </a:bodyPr>
          <a:lstStyle/>
          <a:p>
            <a:r>
              <a:rPr lang="en-US" dirty="0"/>
              <a:t>Arduino </a:t>
            </a:r>
          </a:p>
          <a:p>
            <a:pPr lvl="1">
              <a:buFont typeface="Courier New" panose="020B0604020202020204" pitchFamily="34" charset="0"/>
              <a:buChar char="o"/>
            </a:pPr>
            <a:r>
              <a:rPr lang="en-US" dirty="0"/>
              <a:t>Acts as a </a:t>
            </a:r>
            <a:r>
              <a:rPr lang="en-US" dirty="0" err="1"/>
              <a:t>centralised</a:t>
            </a:r>
            <a:r>
              <a:rPr lang="en-US" dirty="0"/>
              <a:t> system processing inputs from the pushbutton and potentiometer and controls the LCD output</a:t>
            </a:r>
          </a:p>
          <a:p>
            <a:pPr lvl="1">
              <a:buFont typeface="Courier New" panose="020B0604020202020204" pitchFamily="34" charset="0"/>
              <a:buChar char="o"/>
            </a:pPr>
            <a:r>
              <a:rPr lang="en-US" dirty="0"/>
              <a:t>It reads the pushbutton state through the digital pin and receives analog voltage from the potentiometer through the LCD contrast pin </a:t>
            </a:r>
          </a:p>
          <a:p>
            <a:pPr lvl="1">
              <a:buFont typeface="Courier New" panose="020B0604020202020204" pitchFamily="34" charset="0"/>
              <a:buChar char="o"/>
            </a:pPr>
            <a:r>
              <a:rPr lang="en-US" dirty="0"/>
              <a:t>It sends control signal to the LCD via digital pins (RS, E and D4-D7)</a:t>
            </a:r>
          </a:p>
          <a:p>
            <a:pPr lvl="1">
              <a:buFont typeface="Courier New" panose="020B0604020202020204" pitchFamily="34" charset="0"/>
              <a:buChar char="o"/>
            </a:pPr>
            <a:r>
              <a:rPr lang="en-US" dirty="0"/>
              <a:t>It distributes 5V to the breadboard for the other components attached to it </a:t>
            </a:r>
          </a:p>
          <a:p>
            <a:r>
              <a:rPr lang="en-US" dirty="0"/>
              <a:t>Breadboard</a:t>
            </a:r>
          </a:p>
          <a:p>
            <a:pPr lvl="1">
              <a:buFont typeface="Courier New" panose="020B0604020202020204" pitchFamily="34" charset="0"/>
              <a:buChar char="o"/>
            </a:pPr>
            <a:r>
              <a:rPr lang="en-US" dirty="0"/>
              <a:t>Acts as a platform to connect the components together and supply power to them</a:t>
            </a:r>
          </a:p>
          <a:p>
            <a:pPr lvl="1">
              <a:buFont typeface="Courier New" panose="020B0604020202020204" pitchFamily="34" charset="0"/>
              <a:buChar char="o"/>
            </a:pPr>
            <a:r>
              <a:rPr lang="en-US" dirty="0"/>
              <a:t>The positive rail is connected to the </a:t>
            </a:r>
            <a:r>
              <a:rPr lang="en-US" dirty="0" err="1"/>
              <a:t>arduino</a:t>
            </a:r>
            <a:r>
              <a:rPr lang="en-US" dirty="0"/>
              <a:t> 5V pin</a:t>
            </a:r>
          </a:p>
          <a:p>
            <a:pPr lvl="1">
              <a:buFont typeface="Courier New" panose="020B0604020202020204" pitchFamily="34" charset="0"/>
              <a:buChar char="o"/>
            </a:pPr>
            <a:r>
              <a:rPr lang="en-US" dirty="0"/>
              <a:t>The negative rail is connected to the </a:t>
            </a:r>
            <a:r>
              <a:rPr lang="en-US" dirty="0" err="1"/>
              <a:t>arduino</a:t>
            </a:r>
            <a:r>
              <a:rPr lang="en-US" dirty="0"/>
              <a:t> GND pin </a:t>
            </a:r>
          </a:p>
          <a:p>
            <a:pPr lvl="1">
              <a:buFont typeface="Courier New" panose="020B0604020202020204" pitchFamily="34" charset="0"/>
              <a:buChar char="o"/>
            </a:pPr>
            <a:r>
              <a:rPr lang="en-US" dirty="0"/>
              <a:t>The LCD, potentiometer and pushbutton is connected together </a:t>
            </a:r>
            <a:r>
              <a:rPr lang="en-US" dirty="0" err="1"/>
              <a:t>viia</a:t>
            </a:r>
            <a:r>
              <a:rPr lang="en-US" dirty="0"/>
              <a:t> the breadboard </a:t>
            </a:r>
          </a:p>
          <a:p>
            <a:pPr lvl="1">
              <a:buFont typeface="Courier New" panose="020B0604020202020204" pitchFamily="34" charset="0"/>
              <a:buChar char="o"/>
            </a:pPr>
            <a:endParaRPr lang="en-US" dirty="0"/>
          </a:p>
          <a:p>
            <a:pPr lvl="1">
              <a:buFont typeface="Courier New" panose="020B0604020202020204" pitchFamily="34" charset="0"/>
              <a:buChar char="o"/>
            </a:pPr>
            <a:endParaRPr lang="en-US" dirty="0"/>
          </a:p>
        </p:txBody>
      </p:sp>
    </p:spTree>
    <p:extLst>
      <p:ext uri="{BB962C8B-B14F-4D97-AF65-F5344CB8AC3E}">
        <p14:creationId xmlns:p14="http://schemas.microsoft.com/office/powerpoint/2010/main" val="1577180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70F34-BBCE-CBBA-6694-C3FC716E8F67}"/>
              </a:ext>
            </a:extLst>
          </p:cNvPr>
          <p:cNvSpPr>
            <a:spLocks noGrp="1"/>
          </p:cNvSpPr>
          <p:nvPr>
            <p:ph type="title"/>
          </p:nvPr>
        </p:nvSpPr>
        <p:spPr/>
        <p:txBody>
          <a:bodyPr/>
          <a:lstStyle/>
          <a:p>
            <a:r>
              <a:rPr lang="en-US" dirty="0"/>
              <a:t>Interactions and Data Flow</a:t>
            </a:r>
          </a:p>
        </p:txBody>
      </p:sp>
      <p:sp>
        <p:nvSpPr>
          <p:cNvPr id="3" name="Content Placeholder 2">
            <a:extLst>
              <a:ext uri="{FF2B5EF4-FFF2-40B4-BE49-F238E27FC236}">
                <a16:creationId xmlns:a16="http://schemas.microsoft.com/office/drawing/2014/main" id="{6A8D3F55-F2F3-6D6A-20D3-9C988D75FB7C}"/>
              </a:ext>
            </a:extLst>
          </p:cNvPr>
          <p:cNvSpPr>
            <a:spLocks noGrp="1"/>
          </p:cNvSpPr>
          <p:nvPr>
            <p:ph idx="1"/>
          </p:nvPr>
        </p:nvSpPr>
        <p:spPr/>
        <p:txBody>
          <a:bodyPr vert="horz" lIns="91440" tIns="45720" rIns="91440" bIns="45720" rtlCol="0" anchor="t">
            <a:normAutofit fontScale="92500" lnSpcReduction="20000"/>
          </a:bodyPr>
          <a:lstStyle/>
          <a:p>
            <a:r>
              <a:rPr lang="en-US" dirty="0"/>
              <a:t>The </a:t>
            </a:r>
            <a:r>
              <a:rPr lang="en-US" err="1"/>
              <a:t>arduino</a:t>
            </a:r>
            <a:r>
              <a:rPr lang="en-US" dirty="0"/>
              <a:t> supply a 5V power and GND to the breadboard to power the potentiometer and LCD display </a:t>
            </a:r>
          </a:p>
          <a:p>
            <a:r>
              <a:rPr lang="en-US" dirty="0"/>
              <a:t>The pushbutton triggers the </a:t>
            </a:r>
            <a:r>
              <a:rPr lang="en-US" dirty="0" err="1"/>
              <a:t>arduino</a:t>
            </a:r>
            <a:r>
              <a:rPr lang="en-US" dirty="0"/>
              <a:t> to perform an action when used </a:t>
            </a:r>
          </a:p>
          <a:p>
            <a:r>
              <a:rPr lang="en-US" dirty="0"/>
              <a:t>The potentiometer provides a voltage to the LCD to adjust the contrast</a:t>
            </a:r>
          </a:p>
          <a:p>
            <a:r>
              <a:rPr lang="en-US" dirty="0"/>
              <a:t>The </a:t>
            </a:r>
            <a:r>
              <a:rPr lang="en-US" dirty="0" err="1"/>
              <a:t>arduino</a:t>
            </a:r>
            <a:r>
              <a:rPr lang="en-US" dirty="0"/>
              <a:t> reads the input from the pushbutton and decides which action to take according to the program and controls the LCD by sending data through the digital pins, setting thee display and transfer data </a:t>
            </a:r>
          </a:p>
          <a:p>
            <a:r>
              <a:rPr lang="en-US" dirty="0"/>
              <a:t>The LCD receives command and data from the </a:t>
            </a:r>
            <a:r>
              <a:rPr lang="en-US" err="1"/>
              <a:t>arduino</a:t>
            </a:r>
            <a:r>
              <a:rPr lang="en-US" dirty="0"/>
              <a:t> , process them and display it on the screen </a:t>
            </a:r>
          </a:p>
          <a:p>
            <a:r>
              <a:rPr lang="en-US" dirty="0"/>
              <a:t>The backlight and contrast is controlled by the power and potentiometer</a:t>
            </a:r>
          </a:p>
          <a:p>
            <a:endParaRPr lang="en-US" dirty="0"/>
          </a:p>
          <a:p>
            <a:endParaRPr lang="en-US" dirty="0"/>
          </a:p>
          <a:p>
            <a:endParaRPr lang="en-US" dirty="0"/>
          </a:p>
        </p:txBody>
      </p:sp>
    </p:spTree>
    <p:extLst>
      <p:ext uri="{BB962C8B-B14F-4D97-AF65-F5344CB8AC3E}">
        <p14:creationId xmlns:p14="http://schemas.microsoft.com/office/powerpoint/2010/main" val="2635416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Circuit Design </vt:lpstr>
      <vt:lpstr>Major Components and Circuit Design</vt:lpstr>
      <vt:lpstr>Sensors</vt:lpstr>
      <vt:lpstr>Actuator</vt:lpstr>
      <vt:lpstr>Major components</vt:lpstr>
      <vt:lpstr>Interactions and Data 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263</cp:revision>
  <dcterms:created xsi:type="dcterms:W3CDTF">2024-11-20T05:57:14Z</dcterms:created>
  <dcterms:modified xsi:type="dcterms:W3CDTF">2024-11-20T06:56:44Z</dcterms:modified>
</cp:coreProperties>
</file>