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3.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1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3.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4.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37.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38.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39.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4"/>
  </p:sldMasterIdLst>
  <p:notesMasterIdLst>
    <p:notesMasterId r:id="rId66"/>
  </p:notesMasterIdLst>
  <p:handoutMasterIdLst>
    <p:handoutMasterId r:id="rId67"/>
  </p:handoutMasterIdLst>
  <p:sldIdLst>
    <p:sldId id="343" r:id="rId5"/>
    <p:sldId id="524" r:id="rId6"/>
    <p:sldId id="514" r:id="rId7"/>
    <p:sldId id="517" r:id="rId8"/>
    <p:sldId id="518" r:id="rId9"/>
    <p:sldId id="519" r:id="rId10"/>
    <p:sldId id="461" r:id="rId11"/>
    <p:sldId id="462" r:id="rId12"/>
    <p:sldId id="463" r:id="rId13"/>
    <p:sldId id="464" r:id="rId14"/>
    <p:sldId id="520" r:id="rId15"/>
    <p:sldId id="465" r:id="rId16"/>
    <p:sldId id="466" r:id="rId17"/>
    <p:sldId id="467" r:id="rId18"/>
    <p:sldId id="468" r:id="rId19"/>
    <p:sldId id="469" r:id="rId20"/>
    <p:sldId id="474" r:id="rId21"/>
    <p:sldId id="473" r:id="rId22"/>
    <p:sldId id="476" r:id="rId23"/>
    <p:sldId id="475" r:id="rId24"/>
    <p:sldId id="477" r:id="rId25"/>
    <p:sldId id="478" r:id="rId26"/>
    <p:sldId id="480" r:id="rId27"/>
    <p:sldId id="479" r:id="rId28"/>
    <p:sldId id="521" r:id="rId29"/>
    <p:sldId id="522" r:id="rId30"/>
    <p:sldId id="523" r:id="rId31"/>
    <p:sldId id="481" r:id="rId32"/>
    <p:sldId id="483" r:id="rId33"/>
    <p:sldId id="482" r:id="rId34"/>
    <p:sldId id="484" r:id="rId35"/>
    <p:sldId id="485" r:id="rId36"/>
    <p:sldId id="486" r:id="rId37"/>
    <p:sldId id="487" r:id="rId38"/>
    <p:sldId id="488" r:id="rId39"/>
    <p:sldId id="489" r:id="rId40"/>
    <p:sldId id="490" r:id="rId41"/>
    <p:sldId id="491" r:id="rId42"/>
    <p:sldId id="492" r:id="rId43"/>
    <p:sldId id="493" r:id="rId44"/>
    <p:sldId id="494" r:id="rId45"/>
    <p:sldId id="495" r:id="rId46"/>
    <p:sldId id="496" r:id="rId47"/>
    <p:sldId id="497" r:id="rId48"/>
    <p:sldId id="498" r:id="rId49"/>
    <p:sldId id="499" r:id="rId50"/>
    <p:sldId id="500" r:id="rId51"/>
    <p:sldId id="525" r:id="rId52"/>
    <p:sldId id="501" r:id="rId53"/>
    <p:sldId id="502" r:id="rId54"/>
    <p:sldId id="503" r:id="rId55"/>
    <p:sldId id="505" r:id="rId56"/>
    <p:sldId id="507" r:id="rId57"/>
    <p:sldId id="516" r:id="rId58"/>
    <p:sldId id="508" r:id="rId59"/>
    <p:sldId id="526" r:id="rId60"/>
    <p:sldId id="509" r:id="rId61"/>
    <p:sldId id="459" r:id="rId62"/>
    <p:sldId id="510" r:id="rId63"/>
    <p:sldId id="511" r:id="rId64"/>
    <p:sldId id="512" r:id="rId6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96" userDrawn="1">
          <p15:clr>
            <a:srgbClr val="A4A3A4"/>
          </p15:clr>
        </p15:guide>
        <p15:guide id="2" orient="horz" pos="2604" userDrawn="1">
          <p15:clr>
            <a:srgbClr val="A4A3A4"/>
          </p15:clr>
        </p15:guide>
        <p15:guide id="3" pos="2880">
          <p15:clr>
            <a:srgbClr val="A4A3A4"/>
          </p15:clr>
        </p15:guide>
        <p15:guide id="4" pos="216" userDrawn="1">
          <p15:clr>
            <a:srgbClr val="A4A3A4"/>
          </p15:clr>
        </p15:guide>
        <p15:guide id="5" orient="horz" pos="1548" userDrawn="1">
          <p15:clr>
            <a:srgbClr val="A4A3A4"/>
          </p15:clr>
        </p15:guide>
        <p15:guide id="6" orient="horz" pos="2028" userDrawn="1">
          <p15:clr>
            <a:srgbClr val="A4A3A4"/>
          </p15:clr>
        </p15:guide>
        <p15:guide id="7" pos="5280" userDrawn="1">
          <p15:clr>
            <a:srgbClr val="A4A3A4"/>
          </p15:clr>
        </p15:guide>
        <p15:guide id="8" orient="horz" pos="545">
          <p15:clr>
            <a:srgbClr val="A4A3A4"/>
          </p15:clr>
        </p15:guide>
        <p15:guide id="9" orient="horz" pos="3069">
          <p15:clr>
            <a:srgbClr val="A4A3A4"/>
          </p15:clr>
        </p15:guide>
        <p15:guide id="10" orient="horz" pos="1833">
          <p15:clr>
            <a:srgbClr val="A4A3A4"/>
          </p15:clr>
        </p15:guide>
        <p15:guide id="11" orient="horz" pos="682">
          <p15:clr>
            <a:srgbClr val="A4A3A4"/>
          </p15:clr>
        </p15:guide>
        <p15:guide id="12" orient="horz" pos="1219">
          <p15:clr>
            <a:srgbClr val="A4A3A4"/>
          </p15:clr>
        </p15:guide>
        <p15:guide id="13" orient="horz" pos="869">
          <p15:clr>
            <a:srgbClr val="A4A3A4"/>
          </p15:clr>
        </p15:guide>
        <p15:guide id="14" pos="4175">
          <p15:clr>
            <a:srgbClr val="A4A3A4"/>
          </p15:clr>
        </p15:guide>
        <p15:guide id="15" pos="5561">
          <p15:clr>
            <a:srgbClr val="A4A3A4"/>
          </p15:clr>
        </p15:guide>
        <p15:guide id="16" pos="1588">
          <p15:clr>
            <a:srgbClr val="A4A3A4"/>
          </p15:clr>
        </p15:guide>
        <p15:guide id="17" pos="432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F74BB"/>
    <a:srgbClr val="F6A01A"/>
    <a:srgbClr val="FFCE33"/>
    <a:srgbClr val="F7F7F7"/>
    <a:srgbClr val="FFFFFF"/>
    <a:srgbClr val="D4EBF1"/>
    <a:srgbClr val="93CDDD"/>
    <a:srgbClr val="4DADC7"/>
    <a:srgbClr val="97C2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853" autoAdjust="0"/>
    <p:restoredTop sz="73357" autoAdjust="0"/>
  </p:normalViewPr>
  <p:slideViewPr>
    <p:cSldViewPr snapToGrid="0" showGuides="1">
      <p:cViewPr varScale="1">
        <p:scale>
          <a:sx n="116" d="100"/>
          <a:sy n="116" d="100"/>
        </p:scale>
        <p:origin x="979" y="72"/>
      </p:cViewPr>
      <p:guideLst>
        <p:guide orient="horz" pos="996"/>
        <p:guide orient="horz" pos="2604"/>
        <p:guide pos="2880"/>
        <p:guide pos="216"/>
        <p:guide orient="horz" pos="1548"/>
        <p:guide orient="horz" pos="2028"/>
        <p:guide pos="5280"/>
        <p:guide orient="horz" pos="545"/>
        <p:guide orient="horz" pos="3069"/>
        <p:guide orient="horz" pos="1833"/>
        <p:guide orient="horz" pos="682"/>
        <p:guide orient="horz" pos="1219"/>
        <p:guide orient="horz" pos="869"/>
        <p:guide pos="4175"/>
        <p:guide pos="5561"/>
        <p:guide pos="1588"/>
        <p:guide pos="4327"/>
      </p:guideLst>
    </p:cSldViewPr>
  </p:slideViewPr>
  <p:notesTextViewPr>
    <p:cViewPr>
      <p:scale>
        <a:sx n="1" d="1"/>
        <a:sy n="1" d="1"/>
      </p:scale>
      <p:origin x="0" y="0"/>
    </p:cViewPr>
  </p:notesTextViewPr>
  <p:sorterViewPr>
    <p:cViewPr>
      <p:scale>
        <a:sx n="125" d="100"/>
        <a:sy n="125" d="100"/>
      </p:scale>
      <p:origin x="0" y="15216"/>
    </p:cViewPr>
  </p:sorterViewPr>
  <p:notesViewPr>
    <p:cSldViewPr snapToGrid="0" showGuides="1">
      <p:cViewPr>
        <p:scale>
          <a:sx n="125" d="100"/>
          <a:sy n="125" d="100"/>
        </p:scale>
        <p:origin x="-1266" y="2340"/>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s>
</file>

<file path=ppt/diagrams/_rels/data12.xml.rels><?xml version="1.0" encoding="UTF-8" standalone="yes"?>
<Relationships xmlns="http://schemas.openxmlformats.org/package/2006/relationships"><Relationship Id="rId1" Type="http://schemas.openxmlformats.org/officeDocument/2006/relationships/image" Target="../media/image67.png"/></Relationships>
</file>

<file path=ppt/diagrams/_rels/data16.xml.rels><?xml version="1.0" encoding="UTF-8" standalone="yes"?>
<Relationships xmlns="http://schemas.openxmlformats.org/package/2006/relationships"><Relationship Id="rId1" Type="http://schemas.openxmlformats.org/officeDocument/2006/relationships/image" Target="../media/image67.png"/></Relationships>
</file>

<file path=ppt/diagrams/_rels/data18.xml.rels><?xml version="1.0" encoding="UTF-8" standalone="yes"?>
<Relationships xmlns="http://schemas.openxmlformats.org/package/2006/relationships"><Relationship Id="rId1" Type="http://schemas.openxmlformats.org/officeDocument/2006/relationships/image" Target="../media/image67.png"/></Relationships>
</file>

<file path=ppt/diagrams/_rels/data20.xml.rels><?xml version="1.0" encoding="UTF-8" standalone="yes"?>
<Relationships xmlns="http://schemas.openxmlformats.org/package/2006/relationships"><Relationship Id="rId1" Type="http://schemas.openxmlformats.org/officeDocument/2006/relationships/image" Target="../media/image67.png"/></Relationships>
</file>

<file path=ppt/diagrams/_rels/data6.xml.rels><?xml version="1.0" encoding="UTF-8" standalone="yes"?>
<Relationships xmlns="http://schemas.openxmlformats.org/package/2006/relationships"><Relationship Id="rId1" Type="http://schemas.openxmlformats.org/officeDocument/2006/relationships/image" Target="../media/image67.png"/></Relationships>
</file>

<file path=ppt/diagrams/_rels/drawing12.xml.rels><?xml version="1.0" encoding="UTF-8" standalone="yes"?>
<Relationships xmlns="http://schemas.openxmlformats.org/package/2006/relationships"><Relationship Id="rId1" Type="http://schemas.openxmlformats.org/officeDocument/2006/relationships/image" Target="../media/image67.png"/></Relationships>
</file>

<file path=ppt/diagrams/_rels/drawing16.xml.rels><?xml version="1.0" encoding="UTF-8" standalone="yes"?>
<Relationships xmlns="http://schemas.openxmlformats.org/package/2006/relationships"><Relationship Id="rId1" Type="http://schemas.openxmlformats.org/officeDocument/2006/relationships/image" Target="../media/image67.png"/></Relationships>
</file>

<file path=ppt/diagrams/_rels/drawing18.xml.rels><?xml version="1.0" encoding="UTF-8" standalone="yes"?>
<Relationships xmlns="http://schemas.openxmlformats.org/package/2006/relationships"><Relationship Id="rId1" Type="http://schemas.openxmlformats.org/officeDocument/2006/relationships/image" Target="../media/image67.png"/></Relationships>
</file>

<file path=ppt/diagrams/_rels/drawing20.xml.rels><?xml version="1.0" encoding="UTF-8" standalone="yes"?>
<Relationships xmlns="http://schemas.openxmlformats.org/package/2006/relationships"><Relationship Id="rId1" Type="http://schemas.openxmlformats.org/officeDocument/2006/relationships/image" Target="../media/image67.png"/></Relationships>
</file>

<file path=ppt/diagrams/_rels/drawing6.xml.rels><?xml version="1.0" encoding="UTF-8" standalone="yes"?>
<Relationships xmlns="http://schemas.openxmlformats.org/package/2006/relationships"><Relationship Id="rId1" Type="http://schemas.openxmlformats.org/officeDocument/2006/relationships/image" Target="../media/image6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E30388-A56F-4367-86D7-8D05FDEDC2C3}"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A0D23868-9243-4C45-B9F2-8C3124949F22}">
      <dgm:prSet phldrT="[Text]" custT="1"/>
      <dgm:spPr>
        <a:solidFill>
          <a:schemeClr val="accent2">
            <a:lumMod val="60000"/>
            <a:lumOff val="40000"/>
          </a:schemeClr>
        </a:solidFill>
      </dgm:spPr>
      <dgm:t>
        <a:bodyPr/>
        <a:lstStyle/>
        <a:p>
          <a:r>
            <a:rPr lang="en-US" sz="1000" dirty="0" smtClean="0">
              <a:solidFill>
                <a:schemeClr val="tx1"/>
              </a:solidFill>
            </a:rPr>
            <a:t>Create Investment Pool</a:t>
          </a:r>
          <a:endParaRPr lang="en-US" sz="1000" dirty="0">
            <a:solidFill>
              <a:schemeClr val="tx1"/>
            </a:solidFill>
          </a:endParaRPr>
        </a:p>
      </dgm:t>
    </dgm:pt>
    <dgm:pt modelId="{835AD941-CC14-4D13-A898-A2ED3B2AEBC5}" type="parTrans" cxnId="{0387FD06-D8DF-42D6-B182-ADA932216232}">
      <dgm:prSet/>
      <dgm:spPr/>
      <dgm:t>
        <a:bodyPr/>
        <a:lstStyle/>
        <a:p>
          <a:endParaRPr lang="en-US"/>
        </a:p>
      </dgm:t>
    </dgm:pt>
    <dgm:pt modelId="{FCFCD733-E08A-4DC2-A75B-19BCAD8BF683}" type="sibTrans" cxnId="{0387FD06-D8DF-42D6-B182-ADA932216232}">
      <dgm:prSet/>
      <dgm:spPr/>
      <dgm:t>
        <a:bodyPr/>
        <a:lstStyle/>
        <a:p>
          <a:endParaRPr lang="en-US"/>
        </a:p>
      </dgm:t>
    </dgm:pt>
    <dgm:pt modelId="{E3905091-3EAD-4019-B968-26681D71C9F1}">
      <dgm:prSet phldrT="[Text]" custT="1"/>
      <dgm:spPr>
        <a:solidFill>
          <a:schemeClr val="accent2">
            <a:lumMod val="60000"/>
            <a:lumOff val="40000"/>
          </a:schemeClr>
        </a:solidFill>
      </dgm:spPr>
      <dgm:t>
        <a:bodyPr/>
        <a:lstStyle/>
        <a:p>
          <a:r>
            <a:rPr lang="en-US" sz="1000" dirty="0" smtClean="0">
              <a:solidFill>
                <a:schemeClr val="tx1"/>
              </a:solidFill>
            </a:rPr>
            <a:t>Create investment Profiles</a:t>
          </a:r>
          <a:endParaRPr lang="en-US" sz="1000" dirty="0">
            <a:solidFill>
              <a:schemeClr val="tx1"/>
            </a:solidFill>
          </a:endParaRPr>
        </a:p>
      </dgm:t>
    </dgm:pt>
    <dgm:pt modelId="{B3D0494D-EB35-42E2-9882-1D35C51AA5A9}" type="parTrans" cxnId="{8EF97CB2-6FEE-4E8F-A52D-139C032B21A1}">
      <dgm:prSet/>
      <dgm:spPr/>
      <dgm:t>
        <a:bodyPr/>
        <a:lstStyle/>
        <a:p>
          <a:endParaRPr lang="en-US"/>
        </a:p>
      </dgm:t>
    </dgm:pt>
    <dgm:pt modelId="{459622A9-D941-426E-B04B-DA7D36C031F7}" type="sibTrans" cxnId="{8EF97CB2-6FEE-4E8F-A52D-139C032B21A1}">
      <dgm:prSet/>
      <dgm:spPr/>
      <dgm:t>
        <a:bodyPr/>
        <a:lstStyle/>
        <a:p>
          <a:endParaRPr lang="en-US"/>
        </a:p>
      </dgm:t>
    </dgm:pt>
    <dgm:pt modelId="{B5A18E0B-3C6D-49F0-ABF9-102224BFA8EF}">
      <dgm:prSet custT="1"/>
      <dgm:spPr>
        <a:solidFill>
          <a:schemeClr val="accent5">
            <a:lumMod val="40000"/>
            <a:lumOff val="60000"/>
            <a:alpha val="48000"/>
          </a:schemeClr>
        </a:solidFill>
      </dgm:spPr>
      <dgm:t>
        <a:bodyPr/>
        <a:lstStyle/>
        <a:p>
          <a:r>
            <a:rPr lang="en-US" sz="1000" dirty="0" smtClean="0"/>
            <a:t>Create Gift</a:t>
          </a:r>
          <a:endParaRPr lang="en-US" sz="1000" dirty="0"/>
        </a:p>
      </dgm:t>
    </dgm:pt>
    <dgm:pt modelId="{B1B6A726-B0F4-4882-BA70-7526EFA3B237}" type="parTrans" cxnId="{4E6113EF-2C88-4F82-829B-FD3D1A96ABEB}">
      <dgm:prSet/>
      <dgm:spPr/>
      <dgm:t>
        <a:bodyPr/>
        <a:lstStyle/>
        <a:p>
          <a:endParaRPr lang="en-US"/>
        </a:p>
      </dgm:t>
    </dgm:pt>
    <dgm:pt modelId="{492EA570-2C7F-415B-9B68-06FF609523F9}" type="sibTrans" cxnId="{4E6113EF-2C88-4F82-829B-FD3D1A96ABEB}">
      <dgm:prSet/>
      <dgm:spPr/>
      <dgm:t>
        <a:bodyPr/>
        <a:lstStyle/>
        <a:p>
          <a:endParaRPr lang="en-US"/>
        </a:p>
      </dgm:t>
    </dgm:pt>
    <dgm:pt modelId="{5912B917-EDE3-471E-98EE-49430576ACDE}">
      <dgm:prSet custT="1"/>
      <dgm:spPr>
        <a:solidFill>
          <a:schemeClr val="accent4">
            <a:alpha val="78000"/>
          </a:schemeClr>
        </a:solidFill>
      </dgm:spPr>
      <dgm:t>
        <a:bodyPr/>
        <a:lstStyle/>
        <a:p>
          <a:r>
            <a:rPr lang="en-US" sz="1000" dirty="0" smtClean="0"/>
            <a:t>Buy Shares in the Investment Pool</a:t>
          </a:r>
          <a:endParaRPr lang="en-US" sz="1000" dirty="0"/>
        </a:p>
      </dgm:t>
    </dgm:pt>
    <dgm:pt modelId="{60CA0713-2282-468A-97FA-C12F71D2511C}" type="parTrans" cxnId="{715A49A2-995B-4F13-8382-12909E3F6961}">
      <dgm:prSet/>
      <dgm:spPr/>
      <dgm:t>
        <a:bodyPr/>
        <a:lstStyle/>
        <a:p>
          <a:endParaRPr lang="en-US"/>
        </a:p>
      </dgm:t>
    </dgm:pt>
    <dgm:pt modelId="{37946B65-CBDA-42A5-9BF5-3F5D7E19D938}" type="sibTrans" cxnId="{715A49A2-995B-4F13-8382-12909E3F6961}">
      <dgm:prSet/>
      <dgm:spPr/>
      <dgm:t>
        <a:bodyPr/>
        <a:lstStyle/>
        <a:p>
          <a:endParaRPr lang="en-US"/>
        </a:p>
      </dgm:t>
    </dgm:pt>
    <dgm:pt modelId="{A4A1155A-1728-4D03-8567-A894E77FA86F}">
      <dgm:prSet custT="1"/>
      <dgm:spPr>
        <a:solidFill>
          <a:schemeClr val="accent5">
            <a:lumMod val="40000"/>
            <a:lumOff val="60000"/>
            <a:alpha val="48000"/>
          </a:schemeClr>
        </a:solidFill>
      </dgm:spPr>
      <dgm:t>
        <a:bodyPr/>
        <a:lstStyle/>
        <a:p>
          <a:pPr algn="ctr"/>
          <a:r>
            <a:rPr lang="en-US" sz="1000" dirty="0" smtClean="0"/>
            <a:t>Create Donor</a:t>
          </a:r>
          <a:endParaRPr lang="en-US" sz="1000" dirty="0"/>
        </a:p>
      </dgm:t>
    </dgm:pt>
    <dgm:pt modelId="{7B78E692-5FB1-4E76-9A38-B15E6D5A3C86}" type="parTrans" cxnId="{81DC127D-AE49-43D0-968B-13E4CD2E873B}">
      <dgm:prSet/>
      <dgm:spPr/>
      <dgm:t>
        <a:bodyPr/>
        <a:lstStyle/>
        <a:p>
          <a:endParaRPr lang="en-US"/>
        </a:p>
      </dgm:t>
    </dgm:pt>
    <dgm:pt modelId="{0635245D-A66B-4D80-8B0F-8FA5FA5FA6B0}" type="sibTrans" cxnId="{81DC127D-AE49-43D0-968B-13E4CD2E873B}">
      <dgm:prSet/>
      <dgm:spPr/>
      <dgm:t>
        <a:bodyPr/>
        <a:lstStyle/>
        <a:p>
          <a:endParaRPr lang="en-US"/>
        </a:p>
      </dgm:t>
    </dgm:pt>
    <dgm:pt modelId="{D77E1AA9-BC7C-4BDD-B3DB-8DBE200D647C}">
      <dgm:prSet custT="1"/>
      <dgm:spPr>
        <a:solidFill>
          <a:schemeClr val="accent5">
            <a:lumMod val="40000"/>
            <a:lumOff val="60000"/>
            <a:alpha val="48000"/>
          </a:schemeClr>
        </a:solidFill>
      </dgm:spPr>
      <dgm:t>
        <a:bodyPr/>
        <a:lstStyle/>
        <a:p>
          <a:pPr algn="ctr"/>
          <a:r>
            <a:rPr lang="en-US" sz="1000" dirty="0" smtClean="0"/>
            <a:t>Create Donor Contribution</a:t>
          </a:r>
          <a:endParaRPr lang="en-US" sz="1000" dirty="0"/>
        </a:p>
      </dgm:t>
    </dgm:pt>
    <dgm:pt modelId="{5D05A6EC-2AD1-45A4-8DDA-806DE359C768}" type="parTrans" cxnId="{703DA035-C604-4419-A498-C0D740825A08}">
      <dgm:prSet/>
      <dgm:spPr/>
      <dgm:t>
        <a:bodyPr/>
        <a:lstStyle/>
        <a:p>
          <a:endParaRPr lang="en-US"/>
        </a:p>
      </dgm:t>
    </dgm:pt>
    <dgm:pt modelId="{70131A54-7C75-4DB7-88BA-0BFDD52D0D12}" type="sibTrans" cxnId="{703DA035-C604-4419-A498-C0D740825A08}">
      <dgm:prSet/>
      <dgm:spPr/>
      <dgm:t>
        <a:bodyPr/>
        <a:lstStyle/>
        <a:p>
          <a:endParaRPr lang="en-US"/>
        </a:p>
      </dgm:t>
    </dgm:pt>
    <dgm:pt modelId="{1B6D8666-9CDC-413E-A9F1-B6AB9F995ED2}">
      <dgm:prSet phldrT="[Text]" custT="1"/>
      <dgm:spPr>
        <a:solidFill>
          <a:schemeClr val="accent2">
            <a:lumMod val="60000"/>
            <a:lumOff val="40000"/>
          </a:schemeClr>
        </a:solidFill>
      </dgm:spPr>
      <dgm:t>
        <a:bodyPr/>
        <a:lstStyle/>
        <a:p>
          <a:r>
            <a:rPr lang="en-US" sz="1000" dirty="0" smtClean="0">
              <a:solidFill>
                <a:schemeClr val="tx1"/>
              </a:solidFill>
            </a:rPr>
            <a:t>Maintain Investment Classification</a:t>
          </a:r>
          <a:endParaRPr lang="en-US" sz="1000" dirty="0">
            <a:solidFill>
              <a:schemeClr val="tx1"/>
            </a:solidFill>
          </a:endParaRPr>
        </a:p>
      </dgm:t>
    </dgm:pt>
    <dgm:pt modelId="{A7604A98-6588-4726-81B7-891783518574}" type="parTrans" cxnId="{58D4B654-198B-41B4-AC6B-44BD74FB7164}">
      <dgm:prSet/>
      <dgm:spPr/>
      <dgm:t>
        <a:bodyPr/>
        <a:lstStyle/>
        <a:p>
          <a:endParaRPr lang="en-US"/>
        </a:p>
      </dgm:t>
    </dgm:pt>
    <dgm:pt modelId="{87460B91-8A1D-405F-8768-B7ED9E88CF0D}" type="sibTrans" cxnId="{58D4B654-198B-41B4-AC6B-44BD74FB7164}">
      <dgm:prSet/>
      <dgm:spPr/>
      <dgm:t>
        <a:bodyPr/>
        <a:lstStyle/>
        <a:p>
          <a:endParaRPr lang="en-US"/>
        </a:p>
      </dgm:t>
    </dgm:pt>
    <dgm:pt modelId="{E813B178-E021-4789-89BE-0633136007BD}">
      <dgm:prSet phldrT="[Text]" custT="1"/>
      <dgm:spPr>
        <a:solidFill>
          <a:schemeClr val="accent2">
            <a:lumMod val="60000"/>
            <a:lumOff val="40000"/>
          </a:schemeClr>
        </a:solidFill>
      </dgm:spPr>
      <dgm:t>
        <a:bodyPr/>
        <a:lstStyle/>
        <a:p>
          <a:r>
            <a:rPr lang="en-US" sz="1000" dirty="0" smtClean="0">
              <a:solidFill>
                <a:schemeClr val="tx1"/>
              </a:solidFill>
            </a:rPr>
            <a:t>Maintain Investment Statement Line Types</a:t>
          </a:r>
          <a:endParaRPr lang="en-US" sz="1000" dirty="0">
            <a:solidFill>
              <a:schemeClr val="tx1"/>
            </a:solidFill>
          </a:endParaRPr>
        </a:p>
      </dgm:t>
    </dgm:pt>
    <dgm:pt modelId="{63F09783-C16E-4FC6-A0D3-502D038FF51E}" type="parTrans" cxnId="{A8AF2E9A-E5E7-4F61-985C-E9E928637531}">
      <dgm:prSet/>
      <dgm:spPr/>
      <dgm:t>
        <a:bodyPr/>
        <a:lstStyle/>
        <a:p>
          <a:endParaRPr lang="en-US"/>
        </a:p>
      </dgm:t>
    </dgm:pt>
    <dgm:pt modelId="{1F212F12-8211-4F28-9F30-FF3975C79D74}" type="sibTrans" cxnId="{A8AF2E9A-E5E7-4F61-985C-E9E928637531}">
      <dgm:prSet/>
      <dgm:spPr/>
      <dgm:t>
        <a:bodyPr/>
        <a:lstStyle/>
        <a:p>
          <a:endParaRPr lang="en-US"/>
        </a:p>
      </dgm:t>
    </dgm:pt>
    <dgm:pt modelId="{E1767F73-D887-431A-8DCE-9B50D0FAD3EB}" type="pres">
      <dgm:prSet presAssocID="{8CE30388-A56F-4367-86D7-8D05FDEDC2C3}" presName="CompostProcess" presStyleCnt="0">
        <dgm:presLayoutVars>
          <dgm:dir/>
          <dgm:resizeHandles val="exact"/>
        </dgm:presLayoutVars>
      </dgm:prSet>
      <dgm:spPr/>
      <dgm:t>
        <a:bodyPr/>
        <a:lstStyle/>
        <a:p>
          <a:endParaRPr lang="en-US"/>
        </a:p>
      </dgm:t>
    </dgm:pt>
    <dgm:pt modelId="{CA8F91A3-7A94-4902-9FAB-CBF04804F15C}" type="pres">
      <dgm:prSet presAssocID="{8CE30388-A56F-4367-86D7-8D05FDEDC2C3}" presName="arrow" presStyleLbl="bgShp" presStyleIdx="0" presStyleCnt="1" custScaleX="117647" custLinFactNeighborY="-148"/>
      <dgm:spPr>
        <a:solidFill>
          <a:schemeClr val="accent1"/>
        </a:solidFill>
      </dgm:spPr>
      <dgm:t>
        <a:bodyPr/>
        <a:lstStyle/>
        <a:p>
          <a:endParaRPr lang="en-US"/>
        </a:p>
      </dgm:t>
    </dgm:pt>
    <dgm:pt modelId="{BBC7B2C6-1E70-409A-BE1B-C585F9A1413E}" type="pres">
      <dgm:prSet presAssocID="{8CE30388-A56F-4367-86D7-8D05FDEDC2C3}" presName="linearProcess" presStyleCnt="0"/>
      <dgm:spPr/>
    </dgm:pt>
    <dgm:pt modelId="{C0175B22-9169-470E-9161-915930114E86}" type="pres">
      <dgm:prSet presAssocID="{A0D23868-9243-4C45-B9F2-8C3124949F22}" presName="textNode" presStyleLbl="node1" presStyleIdx="0" presStyleCnt="8" custScaleX="76831" custLinFactNeighborX="26712" custLinFactNeighborY="-2128">
        <dgm:presLayoutVars>
          <dgm:bulletEnabled val="1"/>
        </dgm:presLayoutVars>
      </dgm:prSet>
      <dgm:spPr/>
      <dgm:t>
        <a:bodyPr/>
        <a:lstStyle/>
        <a:p>
          <a:endParaRPr lang="en-US"/>
        </a:p>
      </dgm:t>
    </dgm:pt>
    <dgm:pt modelId="{CC895C3A-022D-43BA-B40C-A9051F3B59F3}" type="pres">
      <dgm:prSet presAssocID="{FCFCD733-E08A-4DC2-A75B-19BCAD8BF683}" presName="sibTrans" presStyleCnt="0"/>
      <dgm:spPr/>
    </dgm:pt>
    <dgm:pt modelId="{1D8E575A-8237-46EF-B072-98E96B3C969D}" type="pres">
      <dgm:prSet presAssocID="{1B6D8666-9CDC-413E-A9F1-B6AB9F995ED2}" presName="textNode" presStyleLbl="node1" presStyleIdx="1" presStyleCnt="8" custLinFactNeighborX="-47364" custLinFactNeighborY="-457">
        <dgm:presLayoutVars>
          <dgm:bulletEnabled val="1"/>
        </dgm:presLayoutVars>
      </dgm:prSet>
      <dgm:spPr/>
      <dgm:t>
        <a:bodyPr/>
        <a:lstStyle/>
        <a:p>
          <a:endParaRPr lang="en-US"/>
        </a:p>
      </dgm:t>
    </dgm:pt>
    <dgm:pt modelId="{7DBDBD32-5767-4A66-AD56-04CE5D493C1B}" type="pres">
      <dgm:prSet presAssocID="{87460B91-8A1D-405F-8768-B7ED9E88CF0D}" presName="sibTrans" presStyleCnt="0"/>
      <dgm:spPr/>
    </dgm:pt>
    <dgm:pt modelId="{9B00FC22-0CA9-4268-B0F5-372717B5916C}" type="pres">
      <dgm:prSet presAssocID="{E813B178-E021-4789-89BE-0633136007BD}" presName="textNode" presStyleLbl="node1" presStyleIdx="2" presStyleCnt="8" custLinFactX="-4037" custLinFactNeighborX="-100000" custLinFactNeighborY="-457">
        <dgm:presLayoutVars>
          <dgm:bulletEnabled val="1"/>
        </dgm:presLayoutVars>
      </dgm:prSet>
      <dgm:spPr/>
      <dgm:t>
        <a:bodyPr/>
        <a:lstStyle/>
        <a:p>
          <a:endParaRPr lang="en-US"/>
        </a:p>
      </dgm:t>
    </dgm:pt>
    <dgm:pt modelId="{A2B41265-6E35-480E-A812-61F1F80DE2D8}" type="pres">
      <dgm:prSet presAssocID="{1F212F12-8211-4F28-9F30-FF3975C79D74}" presName="sibTrans" presStyleCnt="0"/>
      <dgm:spPr/>
    </dgm:pt>
    <dgm:pt modelId="{9CE11B94-A4E5-4934-848A-EB7282FD58FD}" type="pres">
      <dgm:prSet presAssocID="{E3905091-3EAD-4019-B968-26681D71C9F1}" presName="textNode" presStyleLbl="node1" presStyleIdx="3" presStyleCnt="8" custScaleX="71857" custLinFactX="-16049" custLinFactNeighborX="-100000" custLinFactNeighborY="-458">
        <dgm:presLayoutVars>
          <dgm:bulletEnabled val="1"/>
        </dgm:presLayoutVars>
      </dgm:prSet>
      <dgm:spPr/>
      <dgm:t>
        <a:bodyPr/>
        <a:lstStyle/>
        <a:p>
          <a:endParaRPr lang="en-US"/>
        </a:p>
      </dgm:t>
    </dgm:pt>
    <dgm:pt modelId="{7203A4D3-9449-4CDA-AF0B-DB932C933BA7}" type="pres">
      <dgm:prSet presAssocID="{459622A9-D941-426E-B04B-DA7D36C031F7}" presName="sibTrans" presStyleCnt="0"/>
      <dgm:spPr/>
    </dgm:pt>
    <dgm:pt modelId="{41E2F9C7-7D6F-403B-9048-22AAF4B47556}" type="pres">
      <dgm:prSet presAssocID="{B5A18E0B-3C6D-49F0-ABF9-102224BFA8EF}" presName="textNode" presStyleLbl="node1" presStyleIdx="4" presStyleCnt="8" custScaleX="71475" custLinFactX="-25705" custLinFactNeighborX="-100000" custLinFactNeighborY="-458">
        <dgm:presLayoutVars>
          <dgm:bulletEnabled val="1"/>
        </dgm:presLayoutVars>
      </dgm:prSet>
      <dgm:spPr/>
      <dgm:t>
        <a:bodyPr/>
        <a:lstStyle/>
        <a:p>
          <a:endParaRPr lang="en-US"/>
        </a:p>
      </dgm:t>
    </dgm:pt>
    <dgm:pt modelId="{52590563-3135-45C9-BE17-C9DAA36FAB12}" type="pres">
      <dgm:prSet presAssocID="{492EA570-2C7F-415B-9B68-06FF609523F9}" presName="sibTrans" presStyleCnt="0"/>
      <dgm:spPr/>
    </dgm:pt>
    <dgm:pt modelId="{20823644-E2BB-4BEF-99D8-D18F13BB9967}" type="pres">
      <dgm:prSet presAssocID="{A4A1155A-1728-4D03-8567-A894E77FA86F}" presName="textNode" presStyleLbl="node1" presStyleIdx="5" presStyleCnt="8" custScaleX="70005" custLinFactX="-34979" custLinFactNeighborX="-100000" custLinFactNeighborY="-458">
        <dgm:presLayoutVars>
          <dgm:bulletEnabled val="1"/>
        </dgm:presLayoutVars>
      </dgm:prSet>
      <dgm:spPr/>
      <dgm:t>
        <a:bodyPr/>
        <a:lstStyle/>
        <a:p>
          <a:endParaRPr lang="en-US"/>
        </a:p>
      </dgm:t>
    </dgm:pt>
    <dgm:pt modelId="{299D2E2B-C306-494B-8625-6122A8C18FA0}" type="pres">
      <dgm:prSet presAssocID="{0635245D-A66B-4D80-8B0F-8FA5FA5FA6B0}" presName="sibTrans" presStyleCnt="0"/>
      <dgm:spPr/>
    </dgm:pt>
    <dgm:pt modelId="{8725B1A2-4008-4E27-8C37-F354D6B775B4}" type="pres">
      <dgm:prSet presAssocID="{D77E1AA9-BC7C-4BDD-B3DB-8DBE200D647C}" presName="textNode" presStyleLbl="node1" presStyleIdx="6" presStyleCnt="8" custLinFactX="-49229" custLinFactNeighborX="-100000" custLinFactNeighborY="-457">
        <dgm:presLayoutVars>
          <dgm:bulletEnabled val="1"/>
        </dgm:presLayoutVars>
      </dgm:prSet>
      <dgm:spPr/>
      <dgm:t>
        <a:bodyPr/>
        <a:lstStyle/>
        <a:p>
          <a:endParaRPr lang="en-US"/>
        </a:p>
      </dgm:t>
    </dgm:pt>
    <dgm:pt modelId="{25B83417-84C4-41AD-847D-147C99E89CD1}" type="pres">
      <dgm:prSet presAssocID="{70131A54-7C75-4DB7-88BA-0BFDD52D0D12}" presName="sibTrans" presStyleCnt="0"/>
      <dgm:spPr/>
    </dgm:pt>
    <dgm:pt modelId="{144D9520-CA3A-4CAB-848C-9A8D8972E782}" type="pres">
      <dgm:prSet presAssocID="{5912B917-EDE3-471E-98EE-49430576ACDE}" presName="textNode" presStyleLbl="node1" presStyleIdx="7" presStyleCnt="8" custScaleX="80709" custScaleY="101205" custLinFactX="-61241" custLinFactNeighborX="-100000" custLinFactNeighborY="145">
        <dgm:presLayoutVars>
          <dgm:bulletEnabled val="1"/>
        </dgm:presLayoutVars>
      </dgm:prSet>
      <dgm:spPr/>
      <dgm:t>
        <a:bodyPr/>
        <a:lstStyle/>
        <a:p>
          <a:endParaRPr lang="en-US"/>
        </a:p>
      </dgm:t>
    </dgm:pt>
  </dgm:ptLst>
  <dgm:cxnLst>
    <dgm:cxn modelId="{333C4AE6-FD37-4581-9165-8B4C6D6ACD1D}" type="presOf" srcId="{B5A18E0B-3C6D-49F0-ABF9-102224BFA8EF}" destId="{41E2F9C7-7D6F-403B-9048-22AAF4B47556}" srcOrd="0" destOrd="0" presId="urn:microsoft.com/office/officeart/2005/8/layout/hProcess9"/>
    <dgm:cxn modelId="{8EF97CB2-6FEE-4E8F-A52D-139C032B21A1}" srcId="{8CE30388-A56F-4367-86D7-8D05FDEDC2C3}" destId="{E3905091-3EAD-4019-B968-26681D71C9F1}" srcOrd="3" destOrd="0" parTransId="{B3D0494D-EB35-42E2-9882-1D35C51AA5A9}" sibTransId="{459622A9-D941-426E-B04B-DA7D36C031F7}"/>
    <dgm:cxn modelId="{71DE6C97-8948-41EC-8EA5-52B25143FAF1}" type="presOf" srcId="{D77E1AA9-BC7C-4BDD-B3DB-8DBE200D647C}" destId="{8725B1A2-4008-4E27-8C37-F354D6B775B4}" srcOrd="0" destOrd="0" presId="urn:microsoft.com/office/officeart/2005/8/layout/hProcess9"/>
    <dgm:cxn modelId="{8324B61C-DEB8-4E21-A412-AFC11CBAF34F}" type="presOf" srcId="{5912B917-EDE3-471E-98EE-49430576ACDE}" destId="{144D9520-CA3A-4CAB-848C-9A8D8972E782}" srcOrd="0" destOrd="0" presId="urn:microsoft.com/office/officeart/2005/8/layout/hProcess9"/>
    <dgm:cxn modelId="{4E6113EF-2C88-4F82-829B-FD3D1A96ABEB}" srcId="{8CE30388-A56F-4367-86D7-8D05FDEDC2C3}" destId="{B5A18E0B-3C6D-49F0-ABF9-102224BFA8EF}" srcOrd="4" destOrd="0" parTransId="{B1B6A726-B0F4-4882-BA70-7526EFA3B237}" sibTransId="{492EA570-2C7F-415B-9B68-06FF609523F9}"/>
    <dgm:cxn modelId="{0387FD06-D8DF-42D6-B182-ADA932216232}" srcId="{8CE30388-A56F-4367-86D7-8D05FDEDC2C3}" destId="{A0D23868-9243-4C45-B9F2-8C3124949F22}" srcOrd="0" destOrd="0" parTransId="{835AD941-CC14-4D13-A898-A2ED3B2AEBC5}" sibTransId="{FCFCD733-E08A-4DC2-A75B-19BCAD8BF683}"/>
    <dgm:cxn modelId="{76BF454C-B329-4217-A0DD-58C66714D6C5}" type="presOf" srcId="{A0D23868-9243-4C45-B9F2-8C3124949F22}" destId="{C0175B22-9169-470E-9161-915930114E86}" srcOrd="0" destOrd="0" presId="urn:microsoft.com/office/officeart/2005/8/layout/hProcess9"/>
    <dgm:cxn modelId="{A8AF2E9A-E5E7-4F61-985C-E9E928637531}" srcId="{8CE30388-A56F-4367-86D7-8D05FDEDC2C3}" destId="{E813B178-E021-4789-89BE-0633136007BD}" srcOrd="2" destOrd="0" parTransId="{63F09783-C16E-4FC6-A0D3-502D038FF51E}" sibTransId="{1F212F12-8211-4F28-9F30-FF3975C79D74}"/>
    <dgm:cxn modelId="{7C354171-8A37-4758-AD72-27DDCCE343D4}" type="presOf" srcId="{8CE30388-A56F-4367-86D7-8D05FDEDC2C3}" destId="{E1767F73-D887-431A-8DCE-9B50D0FAD3EB}" srcOrd="0" destOrd="0" presId="urn:microsoft.com/office/officeart/2005/8/layout/hProcess9"/>
    <dgm:cxn modelId="{81DC127D-AE49-43D0-968B-13E4CD2E873B}" srcId="{8CE30388-A56F-4367-86D7-8D05FDEDC2C3}" destId="{A4A1155A-1728-4D03-8567-A894E77FA86F}" srcOrd="5" destOrd="0" parTransId="{7B78E692-5FB1-4E76-9A38-B15E6D5A3C86}" sibTransId="{0635245D-A66B-4D80-8B0F-8FA5FA5FA6B0}"/>
    <dgm:cxn modelId="{703DA035-C604-4419-A498-C0D740825A08}" srcId="{8CE30388-A56F-4367-86D7-8D05FDEDC2C3}" destId="{D77E1AA9-BC7C-4BDD-B3DB-8DBE200D647C}" srcOrd="6" destOrd="0" parTransId="{5D05A6EC-2AD1-45A4-8DDA-806DE359C768}" sibTransId="{70131A54-7C75-4DB7-88BA-0BFDD52D0D12}"/>
    <dgm:cxn modelId="{339CA538-E671-47A1-BC9C-5691038B247C}" type="presOf" srcId="{E813B178-E021-4789-89BE-0633136007BD}" destId="{9B00FC22-0CA9-4268-B0F5-372717B5916C}" srcOrd="0" destOrd="0" presId="urn:microsoft.com/office/officeart/2005/8/layout/hProcess9"/>
    <dgm:cxn modelId="{715A49A2-995B-4F13-8382-12909E3F6961}" srcId="{8CE30388-A56F-4367-86D7-8D05FDEDC2C3}" destId="{5912B917-EDE3-471E-98EE-49430576ACDE}" srcOrd="7" destOrd="0" parTransId="{60CA0713-2282-468A-97FA-C12F71D2511C}" sibTransId="{37946B65-CBDA-42A5-9BF5-3F5D7E19D938}"/>
    <dgm:cxn modelId="{D32C9D5F-E00B-4433-9685-94793FD03D7A}" type="presOf" srcId="{E3905091-3EAD-4019-B968-26681D71C9F1}" destId="{9CE11B94-A4E5-4934-848A-EB7282FD58FD}" srcOrd="0" destOrd="0" presId="urn:microsoft.com/office/officeart/2005/8/layout/hProcess9"/>
    <dgm:cxn modelId="{58D4B654-198B-41B4-AC6B-44BD74FB7164}" srcId="{8CE30388-A56F-4367-86D7-8D05FDEDC2C3}" destId="{1B6D8666-9CDC-413E-A9F1-B6AB9F995ED2}" srcOrd="1" destOrd="0" parTransId="{A7604A98-6588-4726-81B7-891783518574}" sibTransId="{87460B91-8A1D-405F-8768-B7ED9E88CF0D}"/>
    <dgm:cxn modelId="{C223F634-D378-459B-B0A1-FDAF5AABE997}" type="presOf" srcId="{A4A1155A-1728-4D03-8567-A894E77FA86F}" destId="{20823644-E2BB-4BEF-99D8-D18F13BB9967}" srcOrd="0" destOrd="0" presId="urn:microsoft.com/office/officeart/2005/8/layout/hProcess9"/>
    <dgm:cxn modelId="{AB2CFF17-39D7-4018-AB56-827E77A6D648}" type="presOf" srcId="{1B6D8666-9CDC-413E-A9F1-B6AB9F995ED2}" destId="{1D8E575A-8237-46EF-B072-98E96B3C969D}" srcOrd="0" destOrd="0" presId="urn:microsoft.com/office/officeart/2005/8/layout/hProcess9"/>
    <dgm:cxn modelId="{A1D5DB5C-4979-45AD-89C0-5FCCB6333168}" type="presParOf" srcId="{E1767F73-D887-431A-8DCE-9B50D0FAD3EB}" destId="{CA8F91A3-7A94-4902-9FAB-CBF04804F15C}" srcOrd="0" destOrd="0" presId="urn:microsoft.com/office/officeart/2005/8/layout/hProcess9"/>
    <dgm:cxn modelId="{FD469D09-94BD-4025-AA5D-C2A92326E645}" type="presParOf" srcId="{E1767F73-D887-431A-8DCE-9B50D0FAD3EB}" destId="{BBC7B2C6-1E70-409A-BE1B-C585F9A1413E}" srcOrd="1" destOrd="0" presId="urn:microsoft.com/office/officeart/2005/8/layout/hProcess9"/>
    <dgm:cxn modelId="{079FD2F1-F000-49ED-AC03-5A3D1D2C54EA}" type="presParOf" srcId="{BBC7B2C6-1E70-409A-BE1B-C585F9A1413E}" destId="{C0175B22-9169-470E-9161-915930114E86}" srcOrd="0" destOrd="0" presId="urn:microsoft.com/office/officeart/2005/8/layout/hProcess9"/>
    <dgm:cxn modelId="{450E227B-8544-48F4-8571-1E36A54BC157}" type="presParOf" srcId="{BBC7B2C6-1E70-409A-BE1B-C585F9A1413E}" destId="{CC895C3A-022D-43BA-B40C-A9051F3B59F3}" srcOrd="1" destOrd="0" presId="urn:microsoft.com/office/officeart/2005/8/layout/hProcess9"/>
    <dgm:cxn modelId="{F17F9BAF-E34D-4BD2-8C28-057B464AE32F}" type="presParOf" srcId="{BBC7B2C6-1E70-409A-BE1B-C585F9A1413E}" destId="{1D8E575A-8237-46EF-B072-98E96B3C969D}" srcOrd="2" destOrd="0" presId="urn:microsoft.com/office/officeart/2005/8/layout/hProcess9"/>
    <dgm:cxn modelId="{7B20C338-4109-4322-88C3-1BC24B614376}" type="presParOf" srcId="{BBC7B2C6-1E70-409A-BE1B-C585F9A1413E}" destId="{7DBDBD32-5767-4A66-AD56-04CE5D493C1B}" srcOrd="3" destOrd="0" presId="urn:microsoft.com/office/officeart/2005/8/layout/hProcess9"/>
    <dgm:cxn modelId="{7F17833D-49A2-45D1-99F6-201C12C00D58}" type="presParOf" srcId="{BBC7B2C6-1E70-409A-BE1B-C585F9A1413E}" destId="{9B00FC22-0CA9-4268-B0F5-372717B5916C}" srcOrd="4" destOrd="0" presId="urn:microsoft.com/office/officeart/2005/8/layout/hProcess9"/>
    <dgm:cxn modelId="{658273C9-9299-4458-8EF1-15BFE29AAEEA}" type="presParOf" srcId="{BBC7B2C6-1E70-409A-BE1B-C585F9A1413E}" destId="{A2B41265-6E35-480E-A812-61F1F80DE2D8}" srcOrd="5" destOrd="0" presId="urn:microsoft.com/office/officeart/2005/8/layout/hProcess9"/>
    <dgm:cxn modelId="{49D27EBE-6FE9-4C59-97DF-604BF3927492}" type="presParOf" srcId="{BBC7B2C6-1E70-409A-BE1B-C585F9A1413E}" destId="{9CE11B94-A4E5-4934-848A-EB7282FD58FD}" srcOrd="6" destOrd="0" presId="urn:microsoft.com/office/officeart/2005/8/layout/hProcess9"/>
    <dgm:cxn modelId="{9E2202F9-4E19-4760-86EB-F9CEE1754723}" type="presParOf" srcId="{BBC7B2C6-1E70-409A-BE1B-C585F9A1413E}" destId="{7203A4D3-9449-4CDA-AF0B-DB932C933BA7}" srcOrd="7" destOrd="0" presId="urn:microsoft.com/office/officeart/2005/8/layout/hProcess9"/>
    <dgm:cxn modelId="{E762BE11-DFDF-4B27-B60E-52275EAE51FF}" type="presParOf" srcId="{BBC7B2C6-1E70-409A-BE1B-C585F9A1413E}" destId="{41E2F9C7-7D6F-403B-9048-22AAF4B47556}" srcOrd="8" destOrd="0" presId="urn:microsoft.com/office/officeart/2005/8/layout/hProcess9"/>
    <dgm:cxn modelId="{252CE26B-5916-4E0E-84E9-300387F54A88}" type="presParOf" srcId="{BBC7B2C6-1E70-409A-BE1B-C585F9A1413E}" destId="{52590563-3135-45C9-BE17-C9DAA36FAB12}" srcOrd="9" destOrd="0" presId="urn:microsoft.com/office/officeart/2005/8/layout/hProcess9"/>
    <dgm:cxn modelId="{516B59AD-50EF-4413-A257-7D43EB8BB23D}" type="presParOf" srcId="{BBC7B2C6-1E70-409A-BE1B-C585F9A1413E}" destId="{20823644-E2BB-4BEF-99D8-D18F13BB9967}" srcOrd="10" destOrd="0" presId="urn:microsoft.com/office/officeart/2005/8/layout/hProcess9"/>
    <dgm:cxn modelId="{C4DA9F12-8D81-4615-A472-015EFF23B6C7}" type="presParOf" srcId="{BBC7B2C6-1E70-409A-BE1B-C585F9A1413E}" destId="{299D2E2B-C306-494B-8625-6122A8C18FA0}" srcOrd="11" destOrd="0" presId="urn:microsoft.com/office/officeart/2005/8/layout/hProcess9"/>
    <dgm:cxn modelId="{CF0A2E4D-86AA-4687-A13A-194C95638DE8}" type="presParOf" srcId="{BBC7B2C6-1E70-409A-BE1B-C585F9A1413E}" destId="{8725B1A2-4008-4E27-8C37-F354D6B775B4}" srcOrd="12" destOrd="0" presId="urn:microsoft.com/office/officeart/2005/8/layout/hProcess9"/>
    <dgm:cxn modelId="{A6CA43A7-D093-48FD-80AC-98DDAD98B2FC}" type="presParOf" srcId="{BBC7B2C6-1E70-409A-BE1B-C585F9A1413E}" destId="{25B83417-84C4-41AD-847D-147C99E89CD1}" srcOrd="13" destOrd="0" presId="urn:microsoft.com/office/officeart/2005/8/layout/hProcess9"/>
    <dgm:cxn modelId="{2ADDBE81-BA64-45D8-A501-A4E4015E78A0}" type="presParOf" srcId="{BBC7B2C6-1E70-409A-BE1B-C585F9A1413E}" destId="{144D9520-CA3A-4CAB-848C-9A8D8972E782}" srcOrd="1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CE30388-A56F-4367-86D7-8D05FDEDC2C3}"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en-US"/>
        </a:p>
      </dgm:t>
    </dgm:pt>
    <dgm:pt modelId="{A0D23868-9243-4C45-B9F2-8C3124949F22}">
      <dgm:prSet phldrT="[Text]" custT="1"/>
      <dgm:spPr>
        <a:solidFill>
          <a:srgbClr val="0F74BB"/>
        </a:solidFill>
      </dgm:spPr>
      <dgm:t>
        <a:bodyPr/>
        <a:lstStyle/>
        <a:p>
          <a:r>
            <a:rPr lang="en-US" sz="1050" dirty="0" smtClean="0"/>
            <a:t>Gift / Donor Set Up</a:t>
          </a:r>
          <a:endParaRPr lang="en-US" sz="1050" dirty="0"/>
        </a:p>
      </dgm:t>
    </dgm:pt>
    <dgm:pt modelId="{835AD941-CC14-4D13-A898-A2ED3B2AEBC5}" type="parTrans" cxnId="{0387FD06-D8DF-42D6-B182-ADA932216232}">
      <dgm:prSet/>
      <dgm:spPr/>
      <dgm:t>
        <a:bodyPr/>
        <a:lstStyle/>
        <a:p>
          <a:endParaRPr lang="en-US" sz="2000"/>
        </a:p>
      </dgm:t>
    </dgm:pt>
    <dgm:pt modelId="{FCFCD733-E08A-4DC2-A75B-19BCAD8BF683}" type="sibTrans" cxnId="{0387FD06-D8DF-42D6-B182-ADA932216232}">
      <dgm:prSet/>
      <dgm:spPr/>
      <dgm:t>
        <a:bodyPr/>
        <a:lstStyle/>
        <a:p>
          <a:endParaRPr lang="en-US" sz="2000"/>
        </a:p>
      </dgm:t>
    </dgm:pt>
    <dgm:pt modelId="{E3905091-3EAD-4019-B968-26681D71C9F1}">
      <dgm:prSet phldrT="[Text]" custT="1"/>
      <dgm:spPr>
        <a:solidFill>
          <a:srgbClr val="F6A01A"/>
        </a:solidFill>
      </dgm:spPr>
      <dgm:t>
        <a:bodyPr/>
        <a:lstStyle/>
        <a:p>
          <a:r>
            <a:rPr lang="en-US" sz="1050" dirty="0" smtClean="0"/>
            <a:t>Create Donor / Donor Contribution</a:t>
          </a:r>
          <a:endParaRPr lang="en-US" sz="1050" dirty="0"/>
        </a:p>
      </dgm:t>
    </dgm:pt>
    <dgm:pt modelId="{B3D0494D-EB35-42E2-9882-1D35C51AA5A9}" type="parTrans" cxnId="{8EF97CB2-6FEE-4E8F-A52D-139C032B21A1}">
      <dgm:prSet/>
      <dgm:spPr/>
      <dgm:t>
        <a:bodyPr/>
        <a:lstStyle/>
        <a:p>
          <a:endParaRPr lang="en-US" sz="2000"/>
        </a:p>
      </dgm:t>
    </dgm:pt>
    <dgm:pt modelId="{459622A9-D941-426E-B04B-DA7D36C031F7}" type="sibTrans" cxnId="{8EF97CB2-6FEE-4E8F-A52D-139C032B21A1}">
      <dgm:prSet/>
      <dgm:spPr/>
      <dgm:t>
        <a:bodyPr/>
        <a:lstStyle/>
        <a:p>
          <a:endParaRPr lang="en-US" sz="2000"/>
        </a:p>
      </dgm:t>
    </dgm:pt>
    <dgm:pt modelId="{8EEECE21-38AB-4903-8EF9-497FF7A9C304}">
      <dgm:prSet phldrT="[Text]" custT="1"/>
      <dgm:spPr>
        <a:solidFill>
          <a:schemeClr val="accent1"/>
        </a:solidFill>
      </dgm:spPr>
      <dgm:t>
        <a:bodyPr/>
        <a:lstStyle/>
        <a:p>
          <a:r>
            <a:rPr lang="en-US" sz="1050" dirty="0" smtClean="0"/>
            <a:t>Purchase Investment Pool Units</a:t>
          </a:r>
          <a:endParaRPr lang="en-US" sz="1050" dirty="0"/>
        </a:p>
      </dgm:t>
    </dgm:pt>
    <dgm:pt modelId="{B6E9E489-A417-4E4F-BC75-6A24BFAE1005}" type="parTrans" cxnId="{2A2846FE-8D9E-4015-B938-EA5AC71DF1D7}">
      <dgm:prSet/>
      <dgm:spPr/>
      <dgm:t>
        <a:bodyPr/>
        <a:lstStyle/>
        <a:p>
          <a:endParaRPr lang="en-US" sz="2000"/>
        </a:p>
      </dgm:t>
    </dgm:pt>
    <dgm:pt modelId="{E940BB31-E5D6-4BEB-858C-A71D2E84A4A1}" type="sibTrans" cxnId="{2A2846FE-8D9E-4015-B938-EA5AC71DF1D7}">
      <dgm:prSet/>
      <dgm:spPr/>
      <dgm:t>
        <a:bodyPr/>
        <a:lstStyle/>
        <a:p>
          <a:endParaRPr lang="en-US" sz="2000"/>
        </a:p>
      </dgm:t>
    </dgm:pt>
    <dgm:pt modelId="{46EF8B1D-53A3-4EFB-8B74-B129F522A66E}">
      <dgm:prSet phldrT="[Text]" custT="1"/>
      <dgm:spPr>
        <a:solidFill>
          <a:srgbClr val="0070C0"/>
        </a:solidFill>
      </dgm:spPr>
      <dgm:t>
        <a:bodyPr/>
        <a:lstStyle/>
        <a:p>
          <a:r>
            <a:rPr lang="en-US" sz="1050" dirty="0" smtClean="0"/>
            <a:t>Create Gift</a:t>
          </a:r>
          <a:endParaRPr lang="en-US" sz="1050" dirty="0"/>
        </a:p>
      </dgm:t>
    </dgm:pt>
    <dgm:pt modelId="{E19B3B61-4D0C-4065-B737-EED0CFFDF370}" type="parTrans" cxnId="{A7488E6D-7302-42CE-B2E3-59C8E5127BD1}">
      <dgm:prSet/>
      <dgm:spPr/>
      <dgm:t>
        <a:bodyPr/>
        <a:lstStyle/>
        <a:p>
          <a:endParaRPr lang="en-US"/>
        </a:p>
      </dgm:t>
    </dgm:pt>
    <dgm:pt modelId="{1AA02208-F9BA-47A4-B5A6-85FA484723F7}" type="sibTrans" cxnId="{A7488E6D-7302-42CE-B2E3-59C8E5127BD1}">
      <dgm:prSet/>
      <dgm:spPr/>
      <dgm:t>
        <a:bodyPr/>
        <a:lstStyle/>
        <a:p>
          <a:endParaRPr lang="en-US"/>
        </a:p>
      </dgm:t>
    </dgm:pt>
    <dgm:pt modelId="{36FFDABA-EDED-4179-991C-E49578598676}">
      <dgm:prSet phldrT="[Text]" custT="1"/>
      <dgm:spPr>
        <a:solidFill>
          <a:srgbClr val="0F74BB"/>
        </a:solidFill>
      </dgm:spPr>
      <dgm:t>
        <a:bodyPr/>
        <a:lstStyle/>
        <a:p>
          <a:r>
            <a:rPr lang="en-US" sz="1050" dirty="0" smtClean="0"/>
            <a:t>Create Gift Hierarchy</a:t>
          </a:r>
          <a:endParaRPr lang="en-US" sz="1050" dirty="0"/>
        </a:p>
      </dgm:t>
    </dgm:pt>
    <dgm:pt modelId="{A1038038-CCBB-40D6-BE35-350AC744F7D2}" type="parTrans" cxnId="{9A1AF550-A9CE-4850-8F06-536668D1436E}">
      <dgm:prSet/>
      <dgm:spPr/>
      <dgm:t>
        <a:bodyPr/>
        <a:lstStyle/>
        <a:p>
          <a:endParaRPr lang="en-US"/>
        </a:p>
      </dgm:t>
    </dgm:pt>
    <dgm:pt modelId="{DD34F9A6-B69B-4095-9F03-D4BF61EDEEDD}" type="sibTrans" cxnId="{9A1AF550-A9CE-4850-8F06-536668D1436E}">
      <dgm:prSet/>
      <dgm:spPr/>
      <dgm:t>
        <a:bodyPr/>
        <a:lstStyle/>
        <a:p>
          <a:endParaRPr lang="en-US"/>
        </a:p>
      </dgm:t>
    </dgm:pt>
    <dgm:pt modelId="{64D75D9A-FF4E-4370-B6D9-6A5AF2C322F7}" type="pres">
      <dgm:prSet presAssocID="{8CE30388-A56F-4367-86D7-8D05FDEDC2C3}" presName="Name0" presStyleCnt="0">
        <dgm:presLayoutVars>
          <dgm:dir/>
          <dgm:resizeHandles val="exact"/>
        </dgm:presLayoutVars>
      </dgm:prSet>
      <dgm:spPr/>
      <dgm:t>
        <a:bodyPr/>
        <a:lstStyle/>
        <a:p>
          <a:endParaRPr lang="en-US"/>
        </a:p>
      </dgm:t>
    </dgm:pt>
    <dgm:pt modelId="{0A1F29DF-627D-4952-A45D-827F8178A362}" type="pres">
      <dgm:prSet presAssocID="{A0D23868-9243-4C45-B9F2-8C3124949F22}" presName="parTxOnly" presStyleLbl="node1" presStyleIdx="0" presStyleCnt="5" custScaleY="121027" custLinFactNeighborX="-1655">
        <dgm:presLayoutVars>
          <dgm:bulletEnabled val="1"/>
        </dgm:presLayoutVars>
      </dgm:prSet>
      <dgm:spPr/>
      <dgm:t>
        <a:bodyPr/>
        <a:lstStyle/>
        <a:p>
          <a:endParaRPr lang="en-US"/>
        </a:p>
      </dgm:t>
    </dgm:pt>
    <dgm:pt modelId="{2F99F344-8C2D-41ED-BD1B-81DD34BEFA77}" type="pres">
      <dgm:prSet presAssocID="{FCFCD733-E08A-4DC2-A75B-19BCAD8BF683}" presName="parSpace" presStyleCnt="0"/>
      <dgm:spPr/>
    </dgm:pt>
    <dgm:pt modelId="{AF634773-2F4A-4DAB-80A7-CD86E0445E3C}" type="pres">
      <dgm:prSet presAssocID="{46EF8B1D-53A3-4EFB-8B74-B129F522A66E}" presName="parTxOnly" presStyleLbl="node1" presStyleIdx="1" presStyleCnt="5" custLinFactNeighborY="-879">
        <dgm:presLayoutVars>
          <dgm:bulletEnabled val="1"/>
        </dgm:presLayoutVars>
      </dgm:prSet>
      <dgm:spPr/>
      <dgm:t>
        <a:bodyPr/>
        <a:lstStyle/>
        <a:p>
          <a:endParaRPr lang="en-US"/>
        </a:p>
      </dgm:t>
    </dgm:pt>
    <dgm:pt modelId="{262E5DDA-081D-439B-840A-6E06C04EB60A}" type="pres">
      <dgm:prSet presAssocID="{1AA02208-F9BA-47A4-B5A6-85FA484723F7}" presName="parSpace" presStyleCnt="0"/>
      <dgm:spPr/>
    </dgm:pt>
    <dgm:pt modelId="{BA00D18C-5BDD-44F2-97EB-CFCCFDF35A62}" type="pres">
      <dgm:prSet presAssocID="{36FFDABA-EDED-4179-991C-E49578598676}" presName="parTxOnly" presStyleLbl="node1" presStyleIdx="2" presStyleCnt="5">
        <dgm:presLayoutVars>
          <dgm:bulletEnabled val="1"/>
        </dgm:presLayoutVars>
      </dgm:prSet>
      <dgm:spPr/>
      <dgm:t>
        <a:bodyPr/>
        <a:lstStyle/>
        <a:p>
          <a:endParaRPr lang="en-US"/>
        </a:p>
      </dgm:t>
    </dgm:pt>
    <dgm:pt modelId="{357AE116-D152-4A86-909F-AC384EF148AA}" type="pres">
      <dgm:prSet presAssocID="{DD34F9A6-B69B-4095-9F03-D4BF61EDEEDD}" presName="parSpace" presStyleCnt="0"/>
      <dgm:spPr/>
    </dgm:pt>
    <dgm:pt modelId="{2543E2AC-0CB2-4D89-B1EB-F82E770ECDEB}" type="pres">
      <dgm:prSet presAssocID="{E3905091-3EAD-4019-B968-26681D71C9F1}" presName="parTxOnly" presStyleLbl="node1" presStyleIdx="3" presStyleCnt="5" custScaleY="121027">
        <dgm:presLayoutVars>
          <dgm:bulletEnabled val="1"/>
        </dgm:presLayoutVars>
      </dgm:prSet>
      <dgm:spPr/>
      <dgm:t>
        <a:bodyPr/>
        <a:lstStyle/>
        <a:p>
          <a:endParaRPr lang="en-US"/>
        </a:p>
      </dgm:t>
    </dgm:pt>
    <dgm:pt modelId="{0D38806F-7B88-4EBB-8D39-A92F6F564E5B}" type="pres">
      <dgm:prSet presAssocID="{459622A9-D941-426E-B04B-DA7D36C031F7}" presName="parSpace" presStyleCnt="0"/>
      <dgm:spPr/>
    </dgm:pt>
    <dgm:pt modelId="{9D5D118C-473E-4927-83F9-CEA2D18A92A4}" type="pres">
      <dgm:prSet presAssocID="{8EEECE21-38AB-4903-8EF9-497FF7A9C304}" presName="parTxOnly" presStyleLbl="node1" presStyleIdx="4" presStyleCnt="5" custScaleY="121027" custLinFactNeighborY="-1064">
        <dgm:presLayoutVars>
          <dgm:bulletEnabled val="1"/>
        </dgm:presLayoutVars>
      </dgm:prSet>
      <dgm:spPr/>
      <dgm:t>
        <a:bodyPr/>
        <a:lstStyle/>
        <a:p>
          <a:endParaRPr lang="en-US"/>
        </a:p>
      </dgm:t>
    </dgm:pt>
  </dgm:ptLst>
  <dgm:cxnLst>
    <dgm:cxn modelId="{8AB7D177-77B5-4496-855C-2198C1FFAEE1}" type="presOf" srcId="{E3905091-3EAD-4019-B968-26681D71C9F1}" destId="{2543E2AC-0CB2-4D89-B1EB-F82E770ECDEB}" srcOrd="0" destOrd="0" presId="urn:microsoft.com/office/officeart/2005/8/layout/hChevron3"/>
    <dgm:cxn modelId="{0387FD06-D8DF-42D6-B182-ADA932216232}" srcId="{8CE30388-A56F-4367-86D7-8D05FDEDC2C3}" destId="{A0D23868-9243-4C45-B9F2-8C3124949F22}" srcOrd="0" destOrd="0" parTransId="{835AD941-CC14-4D13-A898-A2ED3B2AEBC5}" sibTransId="{FCFCD733-E08A-4DC2-A75B-19BCAD8BF683}"/>
    <dgm:cxn modelId="{2A2846FE-8D9E-4015-B938-EA5AC71DF1D7}" srcId="{8CE30388-A56F-4367-86D7-8D05FDEDC2C3}" destId="{8EEECE21-38AB-4903-8EF9-497FF7A9C304}" srcOrd="4" destOrd="0" parTransId="{B6E9E489-A417-4E4F-BC75-6A24BFAE1005}" sibTransId="{E940BB31-E5D6-4BEB-858C-A71D2E84A4A1}"/>
    <dgm:cxn modelId="{9A1AF550-A9CE-4850-8F06-536668D1436E}" srcId="{8CE30388-A56F-4367-86D7-8D05FDEDC2C3}" destId="{36FFDABA-EDED-4179-991C-E49578598676}" srcOrd="2" destOrd="0" parTransId="{A1038038-CCBB-40D6-BE35-350AC744F7D2}" sibTransId="{DD34F9A6-B69B-4095-9F03-D4BF61EDEEDD}"/>
    <dgm:cxn modelId="{8EF97CB2-6FEE-4E8F-A52D-139C032B21A1}" srcId="{8CE30388-A56F-4367-86D7-8D05FDEDC2C3}" destId="{E3905091-3EAD-4019-B968-26681D71C9F1}" srcOrd="3" destOrd="0" parTransId="{B3D0494D-EB35-42E2-9882-1D35C51AA5A9}" sibTransId="{459622A9-D941-426E-B04B-DA7D36C031F7}"/>
    <dgm:cxn modelId="{A7488E6D-7302-42CE-B2E3-59C8E5127BD1}" srcId="{8CE30388-A56F-4367-86D7-8D05FDEDC2C3}" destId="{46EF8B1D-53A3-4EFB-8B74-B129F522A66E}" srcOrd="1" destOrd="0" parTransId="{E19B3B61-4D0C-4065-B737-EED0CFFDF370}" sibTransId="{1AA02208-F9BA-47A4-B5A6-85FA484723F7}"/>
    <dgm:cxn modelId="{79564C3B-6863-44C6-A041-6FF061F7344F}" type="presOf" srcId="{8CE30388-A56F-4367-86D7-8D05FDEDC2C3}" destId="{64D75D9A-FF4E-4370-B6D9-6A5AF2C322F7}" srcOrd="0" destOrd="0" presId="urn:microsoft.com/office/officeart/2005/8/layout/hChevron3"/>
    <dgm:cxn modelId="{A5829189-720E-4B44-B9EC-18145DBFAD37}" type="presOf" srcId="{36FFDABA-EDED-4179-991C-E49578598676}" destId="{BA00D18C-5BDD-44F2-97EB-CFCCFDF35A62}" srcOrd="0" destOrd="0" presId="urn:microsoft.com/office/officeart/2005/8/layout/hChevron3"/>
    <dgm:cxn modelId="{01AB6C5A-FAAC-48F7-BF3B-026F0DCF6862}" type="presOf" srcId="{8EEECE21-38AB-4903-8EF9-497FF7A9C304}" destId="{9D5D118C-473E-4927-83F9-CEA2D18A92A4}" srcOrd="0" destOrd="0" presId="urn:microsoft.com/office/officeart/2005/8/layout/hChevron3"/>
    <dgm:cxn modelId="{E44465CF-1DE8-4A2C-BDDF-B7A52DFC8200}" type="presOf" srcId="{A0D23868-9243-4C45-B9F2-8C3124949F22}" destId="{0A1F29DF-627D-4952-A45D-827F8178A362}" srcOrd="0" destOrd="0" presId="urn:microsoft.com/office/officeart/2005/8/layout/hChevron3"/>
    <dgm:cxn modelId="{3021297B-A1BC-4153-9C45-3629FDE7E346}" type="presOf" srcId="{46EF8B1D-53A3-4EFB-8B74-B129F522A66E}" destId="{AF634773-2F4A-4DAB-80A7-CD86E0445E3C}" srcOrd="0" destOrd="0" presId="urn:microsoft.com/office/officeart/2005/8/layout/hChevron3"/>
    <dgm:cxn modelId="{03A3DD99-FB00-41CE-AA5D-191BBF528977}" type="presParOf" srcId="{64D75D9A-FF4E-4370-B6D9-6A5AF2C322F7}" destId="{0A1F29DF-627D-4952-A45D-827F8178A362}" srcOrd="0" destOrd="0" presId="urn:microsoft.com/office/officeart/2005/8/layout/hChevron3"/>
    <dgm:cxn modelId="{D84E0C52-B28B-40E3-A0F9-B3579044C56E}" type="presParOf" srcId="{64D75D9A-FF4E-4370-B6D9-6A5AF2C322F7}" destId="{2F99F344-8C2D-41ED-BD1B-81DD34BEFA77}" srcOrd="1" destOrd="0" presId="urn:microsoft.com/office/officeart/2005/8/layout/hChevron3"/>
    <dgm:cxn modelId="{FC142EF9-2B2B-47BE-B73F-1F3001184B97}" type="presParOf" srcId="{64D75D9A-FF4E-4370-B6D9-6A5AF2C322F7}" destId="{AF634773-2F4A-4DAB-80A7-CD86E0445E3C}" srcOrd="2" destOrd="0" presId="urn:microsoft.com/office/officeart/2005/8/layout/hChevron3"/>
    <dgm:cxn modelId="{1252D94A-878B-41EF-8488-5475B17E465A}" type="presParOf" srcId="{64D75D9A-FF4E-4370-B6D9-6A5AF2C322F7}" destId="{262E5DDA-081D-439B-840A-6E06C04EB60A}" srcOrd="3" destOrd="0" presId="urn:microsoft.com/office/officeart/2005/8/layout/hChevron3"/>
    <dgm:cxn modelId="{C2F4D373-E986-4199-A883-C6C3CA139216}" type="presParOf" srcId="{64D75D9A-FF4E-4370-B6D9-6A5AF2C322F7}" destId="{BA00D18C-5BDD-44F2-97EB-CFCCFDF35A62}" srcOrd="4" destOrd="0" presId="urn:microsoft.com/office/officeart/2005/8/layout/hChevron3"/>
    <dgm:cxn modelId="{E7C5183A-4F1E-4277-AA33-A16BE980552C}" type="presParOf" srcId="{64D75D9A-FF4E-4370-B6D9-6A5AF2C322F7}" destId="{357AE116-D152-4A86-909F-AC384EF148AA}" srcOrd="5" destOrd="0" presId="urn:microsoft.com/office/officeart/2005/8/layout/hChevron3"/>
    <dgm:cxn modelId="{60B10E48-9A73-4E51-AF82-45B598475514}" type="presParOf" srcId="{64D75D9A-FF4E-4370-B6D9-6A5AF2C322F7}" destId="{2543E2AC-0CB2-4D89-B1EB-F82E770ECDEB}" srcOrd="6" destOrd="0" presId="urn:microsoft.com/office/officeart/2005/8/layout/hChevron3"/>
    <dgm:cxn modelId="{FAE4AA52-4CF7-465C-9AA7-C765A7D6B11E}" type="presParOf" srcId="{64D75D9A-FF4E-4370-B6D9-6A5AF2C322F7}" destId="{0D38806F-7B88-4EBB-8D39-A92F6F564E5B}" srcOrd="7" destOrd="0" presId="urn:microsoft.com/office/officeart/2005/8/layout/hChevron3"/>
    <dgm:cxn modelId="{DE9CA4C0-8273-47AF-A97C-7D61D4A31D43}" type="presParOf" srcId="{64D75D9A-FF4E-4370-B6D9-6A5AF2C322F7}" destId="{9D5D118C-473E-4927-83F9-CEA2D18A92A4}"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CE30388-A56F-4367-86D7-8D05FDEDC2C3}"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en-US"/>
        </a:p>
      </dgm:t>
    </dgm:pt>
    <dgm:pt modelId="{A0D23868-9243-4C45-B9F2-8C3124949F22}">
      <dgm:prSet phldrT="[Text]" custT="1"/>
      <dgm:spPr>
        <a:solidFill>
          <a:srgbClr val="0F74BB"/>
        </a:solidFill>
      </dgm:spPr>
      <dgm:t>
        <a:bodyPr/>
        <a:lstStyle/>
        <a:p>
          <a:r>
            <a:rPr lang="en-US" sz="1050" dirty="0" smtClean="0"/>
            <a:t>Gift / Donor Set Up</a:t>
          </a:r>
          <a:endParaRPr lang="en-US" sz="1050" dirty="0"/>
        </a:p>
      </dgm:t>
    </dgm:pt>
    <dgm:pt modelId="{835AD941-CC14-4D13-A898-A2ED3B2AEBC5}" type="parTrans" cxnId="{0387FD06-D8DF-42D6-B182-ADA932216232}">
      <dgm:prSet/>
      <dgm:spPr/>
      <dgm:t>
        <a:bodyPr/>
        <a:lstStyle/>
        <a:p>
          <a:endParaRPr lang="en-US" sz="2000"/>
        </a:p>
      </dgm:t>
    </dgm:pt>
    <dgm:pt modelId="{FCFCD733-E08A-4DC2-A75B-19BCAD8BF683}" type="sibTrans" cxnId="{0387FD06-D8DF-42D6-B182-ADA932216232}">
      <dgm:prSet/>
      <dgm:spPr/>
      <dgm:t>
        <a:bodyPr/>
        <a:lstStyle/>
        <a:p>
          <a:endParaRPr lang="en-US" sz="2000"/>
        </a:p>
      </dgm:t>
    </dgm:pt>
    <dgm:pt modelId="{E3905091-3EAD-4019-B968-26681D71C9F1}">
      <dgm:prSet phldrT="[Text]" custT="1"/>
      <dgm:spPr>
        <a:solidFill>
          <a:schemeClr val="accent1"/>
        </a:solidFill>
      </dgm:spPr>
      <dgm:t>
        <a:bodyPr/>
        <a:lstStyle/>
        <a:p>
          <a:r>
            <a:rPr lang="en-US" sz="1050" dirty="0" smtClean="0"/>
            <a:t>Create Donor / Donor Contribution</a:t>
          </a:r>
          <a:endParaRPr lang="en-US" sz="1050" dirty="0"/>
        </a:p>
      </dgm:t>
    </dgm:pt>
    <dgm:pt modelId="{B3D0494D-EB35-42E2-9882-1D35C51AA5A9}" type="parTrans" cxnId="{8EF97CB2-6FEE-4E8F-A52D-139C032B21A1}">
      <dgm:prSet/>
      <dgm:spPr/>
      <dgm:t>
        <a:bodyPr/>
        <a:lstStyle/>
        <a:p>
          <a:endParaRPr lang="en-US" sz="2000"/>
        </a:p>
      </dgm:t>
    </dgm:pt>
    <dgm:pt modelId="{459622A9-D941-426E-B04B-DA7D36C031F7}" type="sibTrans" cxnId="{8EF97CB2-6FEE-4E8F-A52D-139C032B21A1}">
      <dgm:prSet/>
      <dgm:spPr/>
      <dgm:t>
        <a:bodyPr/>
        <a:lstStyle/>
        <a:p>
          <a:endParaRPr lang="en-US" sz="2000"/>
        </a:p>
      </dgm:t>
    </dgm:pt>
    <dgm:pt modelId="{8EEECE21-38AB-4903-8EF9-497FF7A9C304}">
      <dgm:prSet phldrT="[Text]" custT="1"/>
      <dgm:spPr>
        <a:solidFill>
          <a:srgbClr val="F6A01A"/>
        </a:solidFill>
      </dgm:spPr>
      <dgm:t>
        <a:bodyPr/>
        <a:lstStyle/>
        <a:p>
          <a:r>
            <a:rPr lang="en-US" sz="1050" dirty="0" smtClean="0"/>
            <a:t>Purchase Investment Pool Units</a:t>
          </a:r>
          <a:endParaRPr lang="en-US" sz="1050" dirty="0"/>
        </a:p>
      </dgm:t>
    </dgm:pt>
    <dgm:pt modelId="{B6E9E489-A417-4E4F-BC75-6A24BFAE1005}" type="parTrans" cxnId="{2A2846FE-8D9E-4015-B938-EA5AC71DF1D7}">
      <dgm:prSet/>
      <dgm:spPr/>
      <dgm:t>
        <a:bodyPr/>
        <a:lstStyle/>
        <a:p>
          <a:endParaRPr lang="en-US" sz="2000"/>
        </a:p>
      </dgm:t>
    </dgm:pt>
    <dgm:pt modelId="{E940BB31-E5D6-4BEB-858C-A71D2E84A4A1}" type="sibTrans" cxnId="{2A2846FE-8D9E-4015-B938-EA5AC71DF1D7}">
      <dgm:prSet/>
      <dgm:spPr/>
      <dgm:t>
        <a:bodyPr/>
        <a:lstStyle/>
        <a:p>
          <a:endParaRPr lang="en-US" sz="2000"/>
        </a:p>
      </dgm:t>
    </dgm:pt>
    <dgm:pt modelId="{46EF8B1D-53A3-4EFB-8B74-B129F522A66E}">
      <dgm:prSet phldrT="[Text]" custT="1"/>
      <dgm:spPr>
        <a:solidFill>
          <a:srgbClr val="0070C0"/>
        </a:solidFill>
      </dgm:spPr>
      <dgm:t>
        <a:bodyPr/>
        <a:lstStyle/>
        <a:p>
          <a:r>
            <a:rPr lang="en-US" sz="1050" dirty="0" smtClean="0"/>
            <a:t>Create Gift</a:t>
          </a:r>
          <a:endParaRPr lang="en-US" sz="1050" dirty="0"/>
        </a:p>
      </dgm:t>
    </dgm:pt>
    <dgm:pt modelId="{E19B3B61-4D0C-4065-B737-EED0CFFDF370}" type="parTrans" cxnId="{A7488E6D-7302-42CE-B2E3-59C8E5127BD1}">
      <dgm:prSet/>
      <dgm:spPr/>
      <dgm:t>
        <a:bodyPr/>
        <a:lstStyle/>
        <a:p>
          <a:endParaRPr lang="en-US"/>
        </a:p>
      </dgm:t>
    </dgm:pt>
    <dgm:pt modelId="{1AA02208-F9BA-47A4-B5A6-85FA484723F7}" type="sibTrans" cxnId="{A7488E6D-7302-42CE-B2E3-59C8E5127BD1}">
      <dgm:prSet/>
      <dgm:spPr/>
      <dgm:t>
        <a:bodyPr/>
        <a:lstStyle/>
        <a:p>
          <a:endParaRPr lang="en-US"/>
        </a:p>
      </dgm:t>
    </dgm:pt>
    <dgm:pt modelId="{36FFDABA-EDED-4179-991C-E49578598676}">
      <dgm:prSet phldrT="[Text]" custT="1"/>
      <dgm:spPr>
        <a:solidFill>
          <a:srgbClr val="0F74BB"/>
        </a:solidFill>
      </dgm:spPr>
      <dgm:t>
        <a:bodyPr/>
        <a:lstStyle/>
        <a:p>
          <a:r>
            <a:rPr lang="en-US" sz="1050" dirty="0" smtClean="0"/>
            <a:t>Create Gift Hierarchy</a:t>
          </a:r>
          <a:endParaRPr lang="en-US" sz="1050" dirty="0"/>
        </a:p>
      </dgm:t>
    </dgm:pt>
    <dgm:pt modelId="{A1038038-CCBB-40D6-BE35-350AC744F7D2}" type="parTrans" cxnId="{9A1AF550-A9CE-4850-8F06-536668D1436E}">
      <dgm:prSet/>
      <dgm:spPr/>
      <dgm:t>
        <a:bodyPr/>
        <a:lstStyle/>
        <a:p>
          <a:endParaRPr lang="en-US"/>
        </a:p>
      </dgm:t>
    </dgm:pt>
    <dgm:pt modelId="{DD34F9A6-B69B-4095-9F03-D4BF61EDEEDD}" type="sibTrans" cxnId="{9A1AF550-A9CE-4850-8F06-536668D1436E}">
      <dgm:prSet/>
      <dgm:spPr/>
      <dgm:t>
        <a:bodyPr/>
        <a:lstStyle/>
        <a:p>
          <a:endParaRPr lang="en-US"/>
        </a:p>
      </dgm:t>
    </dgm:pt>
    <dgm:pt modelId="{64D75D9A-FF4E-4370-B6D9-6A5AF2C322F7}" type="pres">
      <dgm:prSet presAssocID="{8CE30388-A56F-4367-86D7-8D05FDEDC2C3}" presName="Name0" presStyleCnt="0">
        <dgm:presLayoutVars>
          <dgm:dir/>
          <dgm:resizeHandles val="exact"/>
        </dgm:presLayoutVars>
      </dgm:prSet>
      <dgm:spPr/>
      <dgm:t>
        <a:bodyPr/>
        <a:lstStyle/>
        <a:p>
          <a:endParaRPr lang="en-US"/>
        </a:p>
      </dgm:t>
    </dgm:pt>
    <dgm:pt modelId="{0A1F29DF-627D-4952-A45D-827F8178A362}" type="pres">
      <dgm:prSet presAssocID="{A0D23868-9243-4C45-B9F2-8C3124949F22}" presName="parTxOnly" presStyleLbl="node1" presStyleIdx="0" presStyleCnt="5" custScaleY="121027" custLinFactNeighborX="-1655">
        <dgm:presLayoutVars>
          <dgm:bulletEnabled val="1"/>
        </dgm:presLayoutVars>
      </dgm:prSet>
      <dgm:spPr/>
      <dgm:t>
        <a:bodyPr/>
        <a:lstStyle/>
        <a:p>
          <a:endParaRPr lang="en-US"/>
        </a:p>
      </dgm:t>
    </dgm:pt>
    <dgm:pt modelId="{2F99F344-8C2D-41ED-BD1B-81DD34BEFA77}" type="pres">
      <dgm:prSet presAssocID="{FCFCD733-E08A-4DC2-A75B-19BCAD8BF683}" presName="parSpace" presStyleCnt="0"/>
      <dgm:spPr/>
    </dgm:pt>
    <dgm:pt modelId="{AF634773-2F4A-4DAB-80A7-CD86E0445E3C}" type="pres">
      <dgm:prSet presAssocID="{46EF8B1D-53A3-4EFB-8B74-B129F522A66E}" presName="parTxOnly" presStyleLbl="node1" presStyleIdx="1" presStyleCnt="5" custLinFactNeighborY="-879">
        <dgm:presLayoutVars>
          <dgm:bulletEnabled val="1"/>
        </dgm:presLayoutVars>
      </dgm:prSet>
      <dgm:spPr/>
      <dgm:t>
        <a:bodyPr/>
        <a:lstStyle/>
        <a:p>
          <a:endParaRPr lang="en-US"/>
        </a:p>
      </dgm:t>
    </dgm:pt>
    <dgm:pt modelId="{262E5DDA-081D-439B-840A-6E06C04EB60A}" type="pres">
      <dgm:prSet presAssocID="{1AA02208-F9BA-47A4-B5A6-85FA484723F7}" presName="parSpace" presStyleCnt="0"/>
      <dgm:spPr/>
    </dgm:pt>
    <dgm:pt modelId="{BA00D18C-5BDD-44F2-97EB-CFCCFDF35A62}" type="pres">
      <dgm:prSet presAssocID="{36FFDABA-EDED-4179-991C-E49578598676}" presName="parTxOnly" presStyleLbl="node1" presStyleIdx="2" presStyleCnt="5">
        <dgm:presLayoutVars>
          <dgm:bulletEnabled val="1"/>
        </dgm:presLayoutVars>
      </dgm:prSet>
      <dgm:spPr/>
      <dgm:t>
        <a:bodyPr/>
        <a:lstStyle/>
        <a:p>
          <a:endParaRPr lang="en-US"/>
        </a:p>
      </dgm:t>
    </dgm:pt>
    <dgm:pt modelId="{357AE116-D152-4A86-909F-AC384EF148AA}" type="pres">
      <dgm:prSet presAssocID="{DD34F9A6-B69B-4095-9F03-D4BF61EDEEDD}" presName="parSpace" presStyleCnt="0"/>
      <dgm:spPr/>
    </dgm:pt>
    <dgm:pt modelId="{2543E2AC-0CB2-4D89-B1EB-F82E770ECDEB}" type="pres">
      <dgm:prSet presAssocID="{E3905091-3EAD-4019-B968-26681D71C9F1}" presName="parTxOnly" presStyleLbl="node1" presStyleIdx="3" presStyleCnt="5" custScaleY="121027">
        <dgm:presLayoutVars>
          <dgm:bulletEnabled val="1"/>
        </dgm:presLayoutVars>
      </dgm:prSet>
      <dgm:spPr/>
      <dgm:t>
        <a:bodyPr/>
        <a:lstStyle/>
        <a:p>
          <a:endParaRPr lang="en-US"/>
        </a:p>
      </dgm:t>
    </dgm:pt>
    <dgm:pt modelId="{0D38806F-7B88-4EBB-8D39-A92F6F564E5B}" type="pres">
      <dgm:prSet presAssocID="{459622A9-D941-426E-B04B-DA7D36C031F7}" presName="parSpace" presStyleCnt="0"/>
      <dgm:spPr/>
    </dgm:pt>
    <dgm:pt modelId="{9D5D118C-473E-4927-83F9-CEA2D18A92A4}" type="pres">
      <dgm:prSet presAssocID="{8EEECE21-38AB-4903-8EF9-497FF7A9C304}" presName="parTxOnly" presStyleLbl="node1" presStyleIdx="4" presStyleCnt="5" custScaleY="121027" custLinFactNeighborY="-1064">
        <dgm:presLayoutVars>
          <dgm:bulletEnabled val="1"/>
        </dgm:presLayoutVars>
      </dgm:prSet>
      <dgm:spPr/>
      <dgm:t>
        <a:bodyPr/>
        <a:lstStyle/>
        <a:p>
          <a:endParaRPr lang="en-US"/>
        </a:p>
      </dgm:t>
    </dgm:pt>
  </dgm:ptLst>
  <dgm:cxnLst>
    <dgm:cxn modelId="{0387FD06-D8DF-42D6-B182-ADA932216232}" srcId="{8CE30388-A56F-4367-86D7-8D05FDEDC2C3}" destId="{A0D23868-9243-4C45-B9F2-8C3124949F22}" srcOrd="0" destOrd="0" parTransId="{835AD941-CC14-4D13-A898-A2ED3B2AEBC5}" sibTransId="{FCFCD733-E08A-4DC2-A75B-19BCAD8BF683}"/>
    <dgm:cxn modelId="{2A2846FE-8D9E-4015-B938-EA5AC71DF1D7}" srcId="{8CE30388-A56F-4367-86D7-8D05FDEDC2C3}" destId="{8EEECE21-38AB-4903-8EF9-497FF7A9C304}" srcOrd="4" destOrd="0" parTransId="{B6E9E489-A417-4E4F-BC75-6A24BFAE1005}" sibTransId="{E940BB31-E5D6-4BEB-858C-A71D2E84A4A1}"/>
    <dgm:cxn modelId="{9A1AF550-A9CE-4850-8F06-536668D1436E}" srcId="{8CE30388-A56F-4367-86D7-8D05FDEDC2C3}" destId="{36FFDABA-EDED-4179-991C-E49578598676}" srcOrd="2" destOrd="0" parTransId="{A1038038-CCBB-40D6-BE35-350AC744F7D2}" sibTransId="{DD34F9A6-B69B-4095-9F03-D4BF61EDEEDD}"/>
    <dgm:cxn modelId="{8EF97CB2-6FEE-4E8F-A52D-139C032B21A1}" srcId="{8CE30388-A56F-4367-86D7-8D05FDEDC2C3}" destId="{E3905091-3EAD-4019-B968-26681D71C9F1}" srcOrd="3" destOrd="0" parTransId="{B3D0494D-EB35-42E2-9882-1D35C51AA5A9}" sibTransId="{459622A9-D941-426E-B04B-DA7D36C031F7}"/>
    <dgm:cxn modelId="{592B2611-838B-4D2B-9A8B-B0CFB38668FC}" type="presOf" srcId="{46EF8B1D-53A3-4EFB-8B74-B129F522A66E}" destId="{AF634773-2F4A-4DAB-80A7-CD86E0445E3C}" srcOrd="0" destOrd="0" presId="urn:microsoft.com/office/officeart/2005/8/layout/hChevron3"/>
    <dgm:cxn modelId="{A7488E6D-7302-42CE-B2E3-59C8E5127BD1}" srcId="{8CE30388-A56F-4367-86D7-8D05FDEDC2C3}" destId="{46EF8B1D-53A3-4EFB-8B74-B129F522A66E}" srcOrd="1" destOrd="0" parTransId="{E19B3B61-4D0C-4065-B737-EED0CFFDF370}" sibTransId="{1AA02208-F9BA-47A4-B5A6-85FA484723F7}"/>
    <dgm:cxn modelId="{DC08B2E0-2548-4C69-8555-4D43FA805B3E}" type="presOf" srcId="{8EEECE21-38AB-4903-8EF9-497FF7A9C304}" destId="{9D5D118C-473E-4927-83F9-CEA2D18A92A4}" srcOrd="0" destOrd="0" presId="urn:microsoft.com/office/officeart/2005/8/layout/hChevron3"/>
    <dgm:cxn modelId="{B91B5C4F-0D70-4920-98B9-EFD65D2E4D91}" type="presOf" srcId="{E3905091-3EAD-4019-B968-26681D71C9F1}" destId="{2543E2AC-0CB2-4D89-B1EB-F82E770ECDEB}" srcOrd="0" destOrd="0" presId="urn:microsoft.com/office/officeart/2005/8/layout/hChevron3"/>
    <dgm:cxn modelId="{AEC52A79-DB64-4E84-823C-98F5FC57157C}" type="presOf" srcId="{36FFDABA-EDED-4179-991C-E49578598676}" destId="{BA00D18C-5BDD-44F2-97EB-CFCCFDF35A62}" srcOrd="0" destOrd="0" presId="urn:microsoft.com/office/officeart/2005/8/layout/hChevron3"/>
    <dgm:cxn modelId="{BA71791F-FCA5-447B-9AB4-5E4EB793B17C}" type="presOf" srcId="{8CE30388-A56F-4367-86D7-8D05FDEDC2C3}" destId="{64D75D9A-FF4E-4370-B6D9-6A5AF2C322F7}" srcOrd="0" destOrd="0" presId="urn:microsoft.com/office/officeart/2005/8/layout/hChevron3"/>
    <dgm:cxn modelId="{2B92C715-D190-4927-AB32-29E16883D095}" type="presOf" srcId="{A0D23868-9243-4C45-B9F2-8C3124949F22}" destId="{0A1F29DF-627D-4952-A45D-827F8178A362}" srcOrd="0" destOrd="0" presId="urn:microsoft.com/office/officeart/2005/8/layout/hChevron3"/>
    <dgm:cxn modelId="{3A20EED7-44A6-49D8-9A83-EF900197E7B8}" type="presParOf" srcId="{64D75D9A-FF4E-4370-B6D9-6A5AF2C322F7}" destId="{0A1F29DF-627D-4952-A45D-827F8178A362}" srcOrd="0" destOrd="0" presId="urn:microsoft.com/office/officeart/2005/8/layout/hChevron3"/>
    <dgm:cxn modelId="{3D419D12-6044-4BDF-A36C-79804370CF72}" type="presParOf" srcId="{64D75D9A-FF4E-4370-B6D9-6A5AF2C322F7}" destId="{2F99F344-8C2D-41ED-BD1B-81DD34BEFA77}" srcOrd="1" destOrd="0" presId="urn:microsoft.com/office/officeart/2005/8/layout/hChevron3"/>
    <dgm:cxn modelId="{4EEE6FA2-8E0C-4FBF-A9B0-1202C004BEA9}" type="presParOf" srcId="{64D75D9A-FF4E-4370-B6D9-6A5AF2C322F7}" destId="{AF634773-2F4A-4DAB-80A7-CD86E0445E3C}" srcOrd="2" destOrd="0" presId="urn:microsoft.com/office/officeart/2005/8/layout/hChevron3"/>
    <dgm:cxn modelId="{0E665267-CE0C-45D6-9CD4-0F721E8D7415}" type="presParOf" srcId="{64D75D9A-FF4E-4370-B6D9-6A5AF2C322F7}" destId="{262E5DDA-081D-439B-840A-6E06C04EB60A}" srcOrd="3" destOrd="0" presId="urn:microsoft.com/office/officeart/2005/8/layout/hChevron3"/>
    <dgm:cxn modelId="{A0B3089A-FD1E-4870-B59D-A620AA128F84}" type="presParOf" srcId="{64D75D9A-FF4E-4370-B6D9-6A5AF2C322F7}" destId="{BA00D18C-5BDD-44F2-97EB-CFCCFDF35A62}" srcOrd="4" destOrd="0" presId="urn:microsoft.com/office/officeart/2005/8/layout/hChevron3"/>
    <dgm:cxn modelId="{38FA331E-9287-4F18-85FC-9379D9D1C9BF}" type="presParOf" srcId="{64D75D9A-FF4E-4370-B6D9-6A5AF2C322F7}" destId="{357AE116-D152-4A86-909F-AC384EF148AA}" srcOrd="5" destOrd="0" presId="urn:microsoft.com/office/officeart/2005/8/layout/hChevron3"/>
    <dgm:cxn modelId="{7E767AD3-BECF-4FEA-B8E2-6F49BCF447DB}" type="presParOf" srcId="{64D75D9A-FF4E-4370-B6D9-6A5AF2C322F7}" destId="{2543E2AC-0CB2-4D89-B1EB-F82E770ECDEB}" srcOrd="6" destOrd="0" presId="urn:microsoft.com/office/officeart/2005/8/layout/hChevron3"/>
    <dgm:cxn modelId="{7867AD32-FE13-4EC8-BECE-034784562C75}" type="presParOf" srcId="{64D75D9A-FF4E-4370-B6D9-6A5AF2C322F7}" destId="{0D38806F-7B88-4EBB-8D39-A92F6F564E5B}" srcOrd="7" destOrd="0" presId="urn:microsoft.com/office/officeart/2005/8/layout/hChevron3"/>
    <dgm:cxn modelId="{DE1550B7-9262-44B9-9356-CB7DC799285D}" type="presParOf" srcId="{64D75D9A-FF4E-4370-B6D9-6A5AF2C322F7}" destId="{9D5D118C-473E-4927-83F9-CEA2D18A92A4}"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952C161-C486-4CC1-B04B-84B4CD198E0B}" type="doc">
      <dgm:prSet loTypeId="urn:microsoft.com/office/officeart/2005/8/layout/bList2#8" loCatId="list" qsTypeId="urn:microsoft.com/office/officeart/2005/8/quickstyle/simple1" qsCatId="simple" csTypeId="urn:microsoft.com/office/officeart/2005/8/colors/accent1_2" csCatId="accent1" phldr="1"/>
      <dgm:spPr/>
    </dgm:pt>
    <dgm:pt modelId="{1B2153C5-A0F3-498F-9B26-25985A5C73A7}">
      <dgm:prSet phldrT="[Text]"/>
      <dgm:spPr/>
      <dgm:t>
        <a:bodyPr/>
        <a:lstStyle/>
        <a:p>
          <a:r>
            <a:rPr lang="en-US" dirty="0" smtClean="0"/>
            <a:t>Matthew Fong</a:t>
          </a:r>
          <a:endParaRPr lang="en-US" dirty="0"/>
        </a:p>
      </dgm:t>
    </dgm:pt>
    <dgm:pt modelId="{4BBB1719-F6E2-45FD-B1F8-8F28EBCE1F7D}" type="parTrans" cxnId="{58D45CF7-C2B8-4C37-ADC5-E718E2869244}">
      <dgm:prSet/>
      <dgm:spPr/>
      <dgm:t>
        <a:bodyPr/>
        <a:lstStyle/>
        <a:p>
          <a:endParaRPr lang="en-US"/>
        </a:p>
      </dgm:t>
    </dgm:pt>
    <dgm:pt modelId="{006BA3EA-C955-4911-935D-111C2F430B29}" type="sibTrans" cxnId="{58D45CF7-C2B8-4C37-ADC5-E718E2869244}">
      <dgm:prSet/>
      <dgm:spPr/>
      <dgm:t>
        <a:bodyPr/>
        <a:lstStyle/>
        <a:p>
          <a:endParaRPr lang="en-US"/>
        </a:p>
      </dgm:t>
    </dgm:pt>
    <dgm:pt modelId="{435EF7E2-7965-40D0-A7B0-9603D82A5243}">
      <dgm:prSet phldrT="[Text]" custT="1"/>
      <dgm:spPr/>
      <dgm:t>
        <a:bodyPr/>
        <a:lstStyle/>
        <a:p>
          <a:r>
            <a:rPr lang="en-US" sz="2400" b="1" dirty="0" smtClean="0">
              <a:solidFill>
                <a:schemeClr val="accent1"/>
              </a:solidFill>
            </a:rPr>
            <a:t>Investment Pool Manager</a:t>
          </a:r>
          <a:endParaRPr lang="en-US" sz="2400" b="1" dirty="0">
            <a:solidFill>
              <a:schemeClr val="accent1"/>
            </a:solidFill>
          </a:endParaRPr>
        </a:p>
      </dgm:t>
    </dgm:pt>
    <dgm:pt modelId="{115E058B-0BED-4F55-9961-83A55D3E5561}" type="parTrans" cxnId="{2E594624-DD60-4E10-ADBD-7F1E2EF63113}">
      <dgm:prSet/>
      <dgm:spPr/>
      <dgm:t>
        <a:bodyPr/>
        <a:lstStyle/>
        <a:p>
          <a:endParaRPr lang="en-US"/>
        </a:p>
      </dgm:t>
    </dgm:pt>
    <dgm:pt modelId="{4C755786-850F-4F0B-81A4-389514531758}" type="sibTrans" cxnId="{2E594624-DD60-4E10-ADBD-7F1E2EF63113}">
      <dgm:prSet/>
      <dgm:spPr/>
      <dgm:t>
        <a:bodyPr/>
        <a:lstStyle/>
        <a:p>
          <a:endParaRPr lang="en-US"/>
        </a:p>
      </dgm:t>
    </dgm:pt>
    <dgm:pt modelId="{09DDF040-21ED-4C9A-97F5-225A4C09642A}">
      <dgm:prSet phldrT="[Text]"/>
      <dgm:spPr/>
      <dgm:t>
        <a:bodyPr/>
        <a:lstStyle/>
        <a:p>
          <a:r>
            <a:rPr lang="en-US" sz="2000" dirty="0" smtClean="0"/>
            <a:t>Create Gift, and Gift Hierarchy</a:t>
          </a:r>
          <a:endParaRPr lang="en-US" sz="2000" b="1" dirty="0">
            <a:solidFill>
              <a:schemeClr val="accent1"/>
            </a:solidFill>
          </a:endParaRPr>
        </a:p>
      </dgm:t>
    </dgm:pt>
    <dgm:pt modelId="{BD2C06F1-C07A-4939-87D0-82993408306C}" type="parTrans" cxnId="{56C0292B-06D1-4D7B-B6CB-D0A2FB794CFD}">
      <dgm:prSet/>
      <dgm:spPr/>
      <dgm:t>
        <a:bodyPr/>
        <a:lstStyle/>
        <a:p>
          <a:endParaRPr lang="en-US"/>
        </a:p>
      </dgm:t>
    </dgm:pt>
    <dgm:pt modelId="{DA694FD2-B25D-4982-ABDB-6FC8BE668D54}" type="sibTrans" cxnId="{56C0292B-06D1-4D7B-B6CB-D0A2FB794CFD}">
      <dgm:prSet/>
      <dgm:spPr/>
      <dgm:t>
        <a:bodyPr/>
        <a:lstStyle/>
        <a:p>
          <a:endParaRPr lang="en-US"/>
        </a:p>
      </dgm:t>
    </dgm:pt>
    <dgm:pt modelId="{90C78ACD-8814-42BA-964A-7ACE5BF74F51}">
      <dgm:prSet/>
      <dgm:spPr/>
      <dgm:t>
        <a:bodyPr/>
        <a:lstStyle/>
        <a:p>
          <a:r>
            <a:rPr lang="en-US" sz="2000" dirty="0" smtClean="0"/>
            <a:t>Create a Donor</a:t>
          </a:r>
        </a:p>
      </dgm:t>
    </dgm:pt>
    <dgm:pt modelId="{B0527A29-9D8E-4C72-9102-876AFC08A4C7}" type="parTrans" cxnId="{CDDA216E-7EF8-4B26-BA67-C160C924DEF6}">
      <dgm:prSet/>
      <dgm:spPr/>
      <dgm:t>
        <a:bodyPr/>
        <a:lstStyle/>
        <a:p>
          <a:endParaRPr lang="en-US"/>
        </a:p>
      </dgm:t>
    </dgm:pt>
    <dgm:pt modelId="{E5B7F53B-EC83-4984-98AC-BC025DE8B806}" type="sibTrans" cxnId="{CDDA216E-7EF8-4B26-BA67-C160C924DEF6}">
      <dgm:prSet/>
      <dgm:spPr/>
      <dgm:t>
        <a:bodyPr/>
        <a:lstStyle/>
        <a:p>
          <a:endParaRPr lang="en-US"/>
        </a:p>
      </dgm:t>
    </dgm:pt>
    <dgm:pt modelId="{04B6EB47-A1CB-4C90-9B4E-B0ADDA64E06E}">
      <dgm:prSet/>
      <dgm:spPr/>
      <dgm:t>
        <a:bodyPr/>
        <a:lstStyle/>
        <a:p>
          <a:r>
            <a:rPr lang="en-US" sz="2000" dirty="0" smtClean="0"/>
            <a:t>Create a Donor Contribution</a:t>
          </a:r>
        </a:p>
      </dgm:t>
    </dgm:pt>
    <dgm:pt modelId="{E91C85A6-577C-4E8F-AAAA-48A3E7E01437}" type="parTrans" cxnId="{4B975DED-79B4-4B11-A915-083DAEB5CD56}">
      <dgm:prSet/>
      <dgm:spPr/>
      <dgm:t>
        <a:bodyPr/>
        <a:lstStyle/>
        <a:p>
          <a:endParaRPr lang="en-US"/>
        </a:p>
      </dgm:t>
    </dgm:pt>
    <dgm:pt modelId="{0BBEDA81-2072-4C79-93DF-9739B1BD1B6D}" type="sibTrans" cxnId="{4B975DED-79B4-4B11-A915-083DAEB5CD56}">
      <dgm:prSet/>
      <dgm:spPr/>
      <dgm:t>
        <a:bodyPr/>
        <a:lstStyle/>
        <a:p>
          <a:endParaRPr lang="en-US"/>
        </a:p>
      </dgm:t>
    </dgm:pt>
    <dgm:pt modelId="{C1DC2115-E320-4F43-8CA8-683DCF32F2AB}">
      <dgm:prSet/>
      <dgm:spPr/>
      <dgm:t>
        <a:bodyPr/>
        <a:lstStyle/>
        <a:p>
          <a:r>
            <a:rPr lang="en-US" sz="2000" dirty="0" smtClean="0"/>
            <a:t>Purchase Investment Pool Units</a:t>
          </a:r>
        </a:p>
      </dgm:t>
    </dgm:pt>
    <dgm:pt modelId="{DEAFFD3F-BEF9-4DDE-84F0-99B5F5061A3E}" type="parTrans" cxnId="{3FC6480A-9E3D-40A3-ACAD-C1BFFC63C1B4}">
      <dgm:prSet/>
      <dgm:spPr/>
      <dgm:t>
        <a:bodyPr/>
        <a:lstStyle/>
        <a:p>
          <a:endParaRPr lang="en-US"/>
        </a:p>
      </dgm:t>
    </dgm:pt>
    <dgm:pt modelId="{D394BA0B-A804-412A-8B01-B2B6EA5EB854}" type="sibTrans" cxnId="{3FC6480A-9E3D-40A3-ACAD-C1BFFC63C1B4}">
      <dgm:prSet/>
      <dgm:spPr/>
      <dgm:t>
        <a:bodyPr/>
        <a:lstStyle/>
        <a:p>
          <a:endParaRPr lang="en-US"/>
        </a:p>
      </dgm:t>
    </dgm:pt>
    <dgm:pt modelId="{E4E3474B-CBBA-4EE6-930A-F82B3EA744C3}">
      <dgm:prSet/>
      <dgm:spPr/>
      <dgm:t>
        <a:bodyPr/>
        <a:lstStyle/>
        <a:p>
          <a:endParaRPr lang="en-US" sz="2000" dirty="0" smtClean="0"/>
        </a:p>
      </dgm:t>
    </dgm:pt>
    <dgm:pt modelId="{BB2F848F-7BFC-437E-B2C4-C946C2BB0AAF}" type="sibTrans" cxnId="{322FCE0C-1144-42F4-8DD9-66819F4A8BF4}">
      <dgm:prSet/>
      <dgm:spPr/>
      <dgm:t>
        <a:bodyPr/>
        <a:lstStyle/>
        <a:p>
          <a:endParaRPr lang="en-US"/>
        </a:p>
      </dgm:t>
    </dgm:pt>
    <dgm:pt modelId="{D571EFE7-6F2F-431E-BF95-9670E54971BE}" type="parTrans" cxnId="{322FCE0C-1144-42F4-8DD9-66819F4A8BF4}">
      <dgm:prSet/>
      <dgm:spPr/>
      <dgm:t>
        <a:bodyPr/>
        <a:lstStyle/>
        <a:p>
          <a:endParaRPr lang="en-US"/>
        </a:p>
      </dgm:t>
    </dgm:pt>
    <dgm:pt modelId="{D67C09AE-D598-43A1-AE92-E0BC61E316C2}" type="pres">
      <dgm:prSet presAssocID="{E952C161-C486-4CC1-B04B-84B4CD198E0B}" presName="diagram" presStyleCnt="0">
        <dgm:presLayoutVars>
          <dgm:dir/>
          <dgm:animLvl val="lvl"/>
          <dgm:resizeHandles val="exact"/>
        </dgm:presLayoutVars>
      </dgm:prSet>
      <dgm:spPr/>
    </dgm:pt>
    <dgm:pt modelId="{4DE7A22B-D572-44FD-BC54-150084A902A7}" type="pres">
      <dgm:prSet presAssocID="{1B2153C5-A0F3-498F-9B26-25985A5C73A7}" presName="compNode" presStyleCnt="0"/>
      <dgm:spPr/>
    </dgm:pt>
    <dgm:pt modelId="{B2C71097-B805-4F20-A1C0-36613D8FD7FC}" type="pres">
      <dgm:prSet presAssocID="{1B2153C5-A0F3-498F-9B26-25985A5C73A7}" presName="childRect" presStyleLbl="bgAcc1" presStyleIdx="0" presStyleCnt="1" custScaleX="122107" custScaleY="141938" custLinFactNeighborY="-388">
        <dgm:presLayoutVars>
          <dgm:bulletEnabled val="1"/>
        </dgm:presLayoutVars>
      </dgm:prSet>
      <dgm:spPr/>
      <dgm:t>
        <a:bodyPr/>
        <a:lstStyle/>
        <a:p>
          <a:endParaRPr lang="en-US"/>
        </a:p>
      </dgm:t>
    </dgm:pt>
    <dgm:pt modelId="{1290155E-54E9-4101-95DF-A2BA37062E56}" type="pres">
      <dgm:prSet presAssocID="{1B2153C5-A0F3-498F-9B26-25985A5C73A7}" presName="parentText" presStyleLbl="node1" presStyleIdx="0" presStyleCnt="0">
        <dgm:presLayoutVars>
          <dgm:chMax val="0"/>
          <dgm:bulletEnabled val="1"/>
        </dgm:presLayoutVars>
      </dgm:prSet>
      <dgm:spPr/>
      <dgm:t>
        <a:bodyPr/>
        <a:lstStyle/>
        <a:p>
          <a:endParaRPr lang="en-US"/>
        </a:p>
      </dgm:t>
    </dgm:pt>
    <dgm:pt modelId="{D27F472F-8F53-4B09-B043-A83E4EC2C075}" type="pres">
      <dgm:prSet presAssocID="{1B2153C5-A0F3-498F-9B26-25985A5C73A7}" presName="parentRect" presStyleLbl="alignNode1" presStyleIdx="0" presStyleCnt="1" custScaleX="122107" custScaleY="115904" custLinFactNeighborX="-191" custLinFactNeighborY="41286"/>
      <dgm:spPr/>
      <dgm:t>
        <a:bodyPr/>
        <a:lstStyle/>
        <a:p>
          <a:endParaRPr lang="en-US"/>
        </a:p>
      </dgm:t>
    </dgm:pt>
    <dgm:pt modelId="{DA600B1E-B823-4DD0-AE9B-7914245B8D83}" type="pres">
      <dgm:prSet presAssocID="{1B2153C5-A0F3-498F-9B26-25985A5C73A7}" presName="adorn" presStyleLbl="fgAccFollowNode1" presStyleIdx="0" presStyleCnt="1" custLinFactNeighborX="18952" custLinFactNeighborY="34601"/>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747581D0-89EE-48C4-9368-27123018E52A}" type="presOf" srcId="{E4E3474B-CBBA-4EE6-930A-F82B3EA744C3}" destId="{B2C71097-B805-4F20-A1C0-36613D8FD7FC}" srcOrd="0" destOrd="5" presId="urn:microsoft.com/office/officeart/2005/8/layout/bList2#8"/>
    <dgm:cxn modelId="{CDDA216E-7EF8-4B26-BA67-C160C924DEF6}" srcId="{1B2153C5-A0F3-498F-9B26-25985A5C73A7}" destId="{90C78ACD-8814-42BA-964A-7ACE5BF74F51}" srcOrd="2" destOrd="0" parTransId="{B0527A29-9D8E-4C72-9102-876AFC08A4C7}" sibTransId="{E5B7F53B-EC83-4984-98AC-BC025DE8B806}"/>
    <dgm:cxn modelId="{4B975DED-79B4-4B11-A915-083DAEB5CD56}" srcId="{1B2153C5-A0F3-498F-9B26-25985A5C73A7}" destId="{04B6EB47-A1CB-4C90-9B4E-B0ADDA64E06E}" srcOrd="3" destOrd="0" parTransId="{E91C85A6-577C-4E8F-AAAA-48A3E7E01437}" sibTransId="{0BBEDA81-2072-4C79-93DF-9739B1BD1B6D}"/>
    <dgm:cxn modelId="{7C0E6AAC-3752-4ED4-857A-9AC675564524}" type="presOf" srcId="{C1DC2115-E320-4F43-8CA8-683DCF32F2AB}" destId="{B2C71097-B805-4F20-A1C0-36613D8FD7FC}" srcOrd="0" destOrd="4" presId="urn:microsoft.com/office/officeart/2005/8/layout/bList2#8"/>
    <dgm:cxn modelId="{2E594624-DD60-4E10-ADBD-7F1E2EF63113}" srcId="{1B2153C5-A0F3-498F-9B26-25985A5C73A7}" destId="{435EF7E2-7965-40D0-A7B0-9603D82A5243}" srcOrd="0" destOrd="0" parTransId="{115E058B-0BED-4F55-9961-83A55D3E5561}" sibTransId="{4C755786-850F-4F0B-81A4-389514531758}"/>
    <dgm:cxn modelId="{4DFEC865-0F86-480B-9FB4-6D4B5F93F107}" type="presOf" srcId="{04B6EB47-A1CB-4C90-9B4E-B0ADDA64E06E}" destId="{B2C71097-B805-4F20-A1C0-36613D8FD7FC}" srcOrd="0" destOrd="3" presId="urn:microsoft.com/office/officeart/2005/8/layout/bList2#8"/>
    <dgm:cxn modelId="{18625F87-D721-46E4-9744-CE4C02AA0B6D}" type="presOf" srcId="{1B2153C5-A0F3-498F-9B26-25985A5C73A7}" destId="{1290155E-54E9-4101-95DF-A2BA37062E56}" srcOrd="0" destOrd="0" presId="urn:microsoft.com/office/officeart/2005/8/layout/bList2#8"/>
    <dgm:cxn modelId="{66281219-B789-400F-8E30-9FBB78CF4423}" type="presOf" srcId="{09DDF040-21ED-4C9A-97F5-225A4C09642A}" destId="{B2C71097-B805-4F20-A1C0-36613D8FD7FC}" srcOrd="0" destOrd="1" presId="urn:microsoft.com/office/officeart/2005/8/layout/bList2#8"/>
    <dgm:cxn modelId="{9A865FDC-2613-4619-825E-5FA9A9EFF800}" type="presOf" srcId="{435EF7E2-7965-40D0-A7B0-9603D82A5243}" destId="{B2C71097-B805-4F20-A1C0-36613D8FD7FC}" srcOrd="0" destOrd="0" presId="urn:microsoft.com/office/officeart/2005/8/layout/bList2#8"/>
    <dgm:cxn modelId="{3FC6480A-9E3D-40A3-ACAD-C1BFFC63C1B4}" srcId="{1B2153C5-A0F3-498F-9B26-25985A5C73A7}" destId="{C1DC2115-E320-4F43-8CA8-683DCF32F2AB}" srcOrd="4" destOrd="0" parTransId="{DEAFFD3F-BEF9-4DDE-84F0-99B5F5061A3E}" sibTransId="{D394BA0B-A804-412A-8B01-B2B6EA5EB854}"/>
    <dgm:cxn modelId="{2BBF5DB3-2900-436C-937C-DF9C613C1271}" type="presOf" srcId="{E952C161-C486-4CC1-B04B-84B4CD198E0B}" destId="{D67C09AE-D598-43A1-AE92-E0BC61E316C2}" srcOrd="0" destOrd="0" presId="urn:microsoft.com/office/officeart/2005/8/layout/bList2#8"/>
    <dgm:cxn modelId="{322FCE0C-1144-42F4-8DD9-66819F4A8BF4}" srcId="{1B2153C5-A0F3-498F-9B26-25985A5C73A7}" destId="{E4E3474B-CBBA-4EE6-930A-F82B3EA744C3}" srcOrd="5" destOrd="0" parTransId="{D571EFE7-6F2F-431E-BF95-9670E54971BE}" sibTransId="{BB2F848F-7BFC-437E-B2C4-C946C2BB0AAF}"/>
    <dgm:cxn modelId="{58D45CF7-C2B8-4C37-ADC5-E718E2869244}" srcId="{E952C161-C486-4CC1-B04B-84B4CD198E0B}" destId="{1B2153C5-A0F3-498F-9B26-25985A5C73A7}" srcOrd="0" destOrd="0" parTransId="{4BBB1719-F6E2-45FD-B1F8-8F28EBCE1F7D}" sibTransId="{006BA3EA-C955-4911-935D-111C2F430B29}"/>
    <dgm:cxn modelId="{904117C8-5145-4911-ACDA-00AD07F23F46}" type="presOf" srcId="{1B2153C5-A0F3-498F-9B26-25985A5C73A7}" destId="{D27F472F-8F53-4B09-B043-A83E4EC2C075}" srcOrd="1" destOrd="0" presId="urn:microsoft.com/office/officeart/2005/8/layout/bList2#8"/>
    <dgm:cxn modelId="{56C0292B-06D1-4D7B-B6CB-D0A2FB794CFD}" srcId="{1B2153C5-A0F3-498F-9B26-25985A5C73A7}" destId="{09DDF040-21ED-4C9A-97F5-225A4C09642A}" srcOrd="1" destOrd="0" parTransId="{BD2C06F1-C07A-4939-87D0-82993408306C}" sibTransId="{DA694FD2-B25D-4982-ABDB-6FC8BE668D54}"/>
    <dgm:cxn modelId="{3F7976D3-AFEA-4455-B5AF-FAB973049712}" type="presOf" srcId="{90C78ACD-8814-42BA-964A-7ACE5BF74F51}" destId="{B2C71097-B805-4F20-A1C0-36613D8FD7FC}" srcOrd="0" destOrd="2" presId="urn:microsoft.com/office/officeart/2005/8/layout/bList2#8"/>
    <dgm:cxn modelId="{9A5DA076-C52B-4FCF-A732-68646EBB0AA1}" type="presParOf" srcId="{D67C09AE-D598-43A1-AE92-E0BC61E316C2}" destId="{4DE7A22B-D572-44FD-BC54-150084A902A7}" srcOrd="0" destOrd="0" presId="urn:microsoft.com/office/officeart/2005/8/layout/bList2#8"/>
    <dgm:cxn modelId="{3D40601B-40BB-4D5D-A386-D112DBF930AE}" type="presParOf" srcId="{4DE7A22B-D572-44FD-BC54-150084A902A7}" destId="{B2C71097-B805-4F20-A1C0-36613D8FD7FC}" srcOrd="0" destOrd="0" presId="urn:microsoft.com/office/officeart/2005/8/layout/bList2#8"/>
    <dgm:cxn modelId="{D253440E-B6EC-4255-8A0F-C7E544716741}" type="presParOf" srcId="{4DE7A22B-D572-44FD-BC54-150084A902A7}" destId="{1290155E-54E9-4101-95DF-A2BA37062E56}" srcOrd="1" destOrd="0" presId="urn:microsoft.com/office/officeart/2005/8/layout/bList2#8"/>
    <dgm:cxn modelId="{B0AC3753-12CD-4B51-B0EB-2A8DD8D58023}" type="presParOf" srcId="{4DE7A22B-D572-44FD-BC54-150084A902A7}" destId="{D27F472F-8F53-4B09-B043-A83E4EC2C075}" srcOrd="2" destOrd="0" presId="urn:microsoft.com/office/officeart/2005/8/layout/bList2#8"/>
    <dgm:cxn modelId="{43F2311C-E53A-4721-B6D4-7AAEC7371EBA}" type="presParOf" srcId="{4DE7A22B-D572-44FD-BC54-150084A902A7}" destId="{DA600B1E-B823-4DD0-AE9B-7914245B8D83}" srcOrd="3" destOrd="0" presId="urn:microsoft.com/office/officeart/2005/8/layout/bList2#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CE30388-A56F-4367-86D7-8D05FDEDC2C3}"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en-US"/>
        </a:p>
      </dgm:t>
    </dgm:pt>
    <dgm:pt modelId="{A0D23868-9243-4C45-B9F2-8C3124949F22}">
      <dgm:prSet phldrT="[Text]" custT="1"/>
      <dgm:spPr>
        <a:solidFill>
          <a:srgbClr val="0068AC"/>
        </a:solidFill>
      </dgm:spPr>
      <dgm:t>
        <a:bodyPr/>
        <a:lstStyle/>
        <a:p>
          <a:r>
            <a:rPr lang="en-US" sz="1050" dirty="0" smtClean="0"/>
            <a:t>Record Investment Statement </a:t>
          </a:r>
          <a:endParaRPr lang="en-US" sz="1050" dirty="0"/>
        </a:p>
      </dgm:t>
    </dgm:pt>
    <dgm:pt modelId="{835AD941-CC14-4D13-A898-A2ED3B2AEBC5}" type="parTrans" cxnId="{0387FD06-D8DF-42D6-B182-ADA932216232}">
      <dgm:prSet/>
      <dgm:spPr/>
      <dgm:t>
        <a:bodyPr/>
        <a:lstStyle/>
        <a:p>
          <a:endParaRPr lang="en-US" sz="2000"/>
        </a:p>
      </dgm:t>
    </dgm:pt>
    <dgm:pt modelId="{FCFCD733-E08A-4DC2-A75B-19BCAD8BF683}" type="sibTrans" cxnId="{0387FD06-D8DF-42D6-B182-ADA932216232}">
      <dgm:prSet/>
      <dgm:spPr/>
      <dgm:t>
        <a:bodyPr/>
        <a:lstStyle/>
        <a:p>
          <a:endParaRPr lang="en-US" sz="2000"/>
        </a:p>
      </dgm:t>
    </dgm:pt>
    <dgm:pt modelId="{8EEECE21-38AB-4903-8EF9-497FF7A9C304}">
      <dgm:prSet phldrT="[Text]" custT="1"/>
      <dgm:spPr>
        <a:solidFill>
          <a:srgbClr val="0068AC"/>
        </a:solidFill>
      </dgm:spPr>
      <dgm:t>
        <a:bodyPr/>
        <a:lstStyle/>
        <a:p>
          <a:r>
            <a:rPr lang="en-US" sz="1050" dirty="0" smtClean="0"/>
            <a:t>Record Investment Pool Valuation</a:t>
          </a:r>
          <a:endParaRPr lang="en-US" sz="1050" dirty="0"/>
        </a:p>
      </dgm:t>
    </dgm:pt>
    <dgm:pt modelId="{B6E9E489-A417-4E4F-BC75-6A24BFAE1005}" type="parTrans" cxnId="{2A2846FE-8D9E-4015-B938-EA5AC71DF1D7}">
      <dgm:prSet/>
      <dgm:spPr/>
      <dgm:t>
        <a:bodyPr/>
        <a:lstStyle/>
        <a:p>
          <a:endParaRPr lang="en-US" sz="2000"/>
        </a:p>
      </dgm:t>
    </dgm:pt>
    <dgm:pt modelId="{E940BB31-E5D6-4BEB-858C-A71D2E84A4A1}" type="sibTrans" cxnId="{2A2846FE-8D9E-4015-B938-EA5AC71DF1D7}">
      <dgm:prSet/>
      <dgm:spPr/>
      <dgm:t>
        <a:bodyPr/>
        <a:lstStyle/>
        <a:p>
          <a:endParaRPr lang="en-US" sz="2000"/>
        </a:p>
      </dgm:t>
    </dgm:pt>
    <dgm:pt modelId="{64D75D9A-FF4E-4370-B6D9-6A5AF2C322F7}" type="pres">
      <dgm:prSet presAssocID="{8CE30388-A56F-4367-86D7-8D05FDEDC2C3}" presName="Name0" presStyleCnt="0">
        <dgm:presLayoutVars>
          <dgm:dir/>
          <dgm:resizeHandles val="exact"/>
        </dgm:presLayoutVars>
      </dgm:prSet>
      <dgm:spPr/>
      <dgm:t>
        <a:bodyPr/>
        <a:lstStyle/>
        <a:p>
          <a:endParaRPr lang="en-US"/>
        </a:p>
      </dgm:t>
    </dgm:pt>
    <dgm:pt modelId="{0A1F29DF-627D-4952-A45D-827F8178A362}" type="pres">
      <dgm:prSet presAssocID="{A0D23868-9243-4C45-B9F2-8C3124949F22}" presName="parTxOnly" presStyleLbl="node1" presStyleIdx="0" presStyleCnt="2" custScaleY="121027" custLinFactNeighborY="1064">
        <dgm:presLayoutVars>
          <dgm:bulletEnabled val="1"/>
        </dgm:presLayoutVars>
      </dgm:prSet>
      <dgm:spPr/>
      <dgm:t>
        <a:bodyPr/>
        <a:lstStyle/>
        <a:p>
          <a:endParaRPr lang="en-US"/>
        </a:p>
      </dgm:t>
    </dgm:pt>
    <dgm:pt modelId="{2F99F344-8C2D-41ED-BD1B-81DD34BEFA77}" type="pres">
      <dgm:prSet presAssocID="{FCFCD733-E08A-4DC2-A75B-19BCAD8BF683}" presName="parSpace" presStyleCnt="0"/>
      <dgm:spPr/>
    </dgm:pt>
    <dgm:pt modelId="{9D5D118C-473E-4927-83F9-CEA2D18A92A4}" type="pres">
      <dgm:prSet presAssocID="{8EEECE21-38AB-4903-8EF9-497FF7A9C304}" presName="parTxOnly" presStyleLbl="node1" presStyleIdx="1" presStyleCnt="2" custScaleY="121027">
        <dgm:presLayoutVars>
          <dgm:bulletEnabled val="1"/>
        </dgm:presLayoutVars>
      </dgm:prSet>
      <dgm:spPr/>
      <dgm:t>
        <a:bodyPr/>
        <a:lstStyle/>
        <a:p>
          <a:endParaRPr lang="en-US"/>
        </a:p>
      </dgm:t>
    </dgm:pt>
  </dgm:ptLst>
  <dgm:cxnLst>
    <dgm:cxn modelId="{B044A372-EEAD-41A6-AB6E-655D10AC0D29}" type="presOf" srcId="{8CE30388-A56F-4367-86D7-8D05FDEDC2C3}" destId="{64D75D9A-FF4E-4370-B6D9-6A5AF2C322F7}" srcOrd="0" destOrd="0" presId="urn:microsoft.com/office/officeart/2005/8/layout/hChevron3"/>
    <dgm:cxn modelId="{0387FD06-D8DF-42D6-B182-ADA932216232}" srcId="{8CE30388-A56F-4367-86D7-8D05FDEDC2C3}" destId="{A0D23868-9243-4C45-B9F2-8C3124949F22}" srcOrd="0" destOrd="0" parTransId="{835AD941-CC14-4D13-A898-A2ED3B2AEBC5}" sibTransId="{FCFCD733-E08A-4DC2-A75B-19BCAD8BF683}"/>
    <dgm:cxn modelId="{5B1C6AE7-A485-48EC-88AF-EB9E20B55AE9}" type="presOf" srcId="{8EEECE21-38AB-4903-8EF9-497FF7A9C304}" destId="{9D5D118C-473E-4927-83F9-CEA2D18A92A4}" srcOrd="0" destOrd="0" presId="urn:microsoft.com/office/officeart/2005/8/layout/hChevron3"/>
    <dgm:cxn modelId="{2A2846FE-8D9E-4015-B938-EA5AC71DF1D7}" srcId="{8CE30388-A56F-4367-86D7-8D05FDEDC2C3}" destId="{8EEECE21-38AB-4903-8EF9-497FF7A9C304}" srcOrd="1" destOrd="0" parTransId="{B6E9E489-A417-4E4F-BC75-6A24BFAE1005}" sibTransId="{E940BB31-E5D6-4BEB-858C-A71D2E84A4A1}"/>
    <dgm:cxn modelId="{7B9C8528-AD5C-41C1-A9E6-FADECA240F08}" type="presOf" srcId="{A0D23868-9243-4C45-B9F2-8C3124949F22}" destId="{0A1F29DF-627D-4952-A45D-827F8178A362}" srcOrd="0" destOrd="0" presId="urn:microsoft.com/office/officeart/2005/8/layout/hChevron3"/>
    <dgm:cxn modelId="{B4AB1DF9-26B7-4620-B70A-99E469C5F910}" type="presParOf" srcId="{64D75D9A-FF4E-4370-B6D9-6A5AF2C322F7}" destId="{0A1F29DF-627D-4952-A45D-827F8178A362}" srcOrd="0" destOrd="0" presId="urn:microsoft.com/office/officeart/2005/8/layout/hChevron3"/>
    <dgm:cxn modelId="{00B1A9B5-76F6-4F66-8007-E7AE1FEC7C40}" type="presParOf" srcId="{64D75D9A-FF4E-4370-B6D9-6A5AF2C322F7}" destId="{2F99F344-8C2D-41ED-BD1B-81DD34BEFA77}" srcOrd="1" destOrd="0" presId="urn:microsoft.com/office/officeart/2005/8/layout/hChevron3"/>
    <dgm:cxn modelId="{C7986897-50E6-45EB-A597-2933446F71F5}" type="presParOf" srcId="{64D75D9A-FF4E-4370-B6D9-6A5AF2C322F7}" destId="{9D5D118C-473E-4927-83F9-CEA2D18A92A4}" srcOrd="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CE30388-A56F-4367-86D7-8D05FDEDC2C3}"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en-US"/>
        </a:p>
      </dgm:t>
    </dgm:pt>
    <dgm:pt modelId="{A0D23868-9243-4C45-B9F2-8C3124949F22}">
      <dgm:prSet phldrT="[Text]" custT="1"/>
      <dgm:spPr>
        <a:solidFill>
          <a:srgbClr val="F6A01A"/>
        </a:solidFill>
      </dgm:spPr>
      <dgm:t>
        <a:bodyPr/>
        <a:lstStyle/>
        <a:p>
          <a:r>
            <a:rPr lang="en-US" sz="1050" dirty="0" smtClean="0"/>
            <a:t>Record Investment Statement </a:t>
          </a:r>
          <a:endParaRPr lang="en-US" sz="1050" dirty="0"/>
        </a:p>
      </dgm:t>
    </dgm:pt>
    <dgm:pt modelId="{835AD941-CC14-4D13-A898-A2ED3B2AEBC5}" type="parTrans" cxnId="{0387FD06-D8DF-42D6-B182-ADA932216232}">
      <dgm:prSet/>
      <dgm:spPr/>
      <dgm:t>
        <a:bodyPr/>
        <a:lstStyle/>
        <a:p>
          <a:endParaRPr lang="en-US" sz="2000"/>
        </a:p>
      </dgm:t>
    </dgm:pt>
    <dgm:pt modelId="{FCFCD733-E08A-4DC2-A75B-19BCAD8BF683}" type="sibTrans" cxnId="{0387FD06-D8DF-42D6-B182-ADA932216232}">
      <dgm:prSet/>
      <dgm:spPr/>
      <dgm:t>
        <a:bodyPr/>
        <a:lstStyle/>
        <a:p>
          <a:endParaRPr lang="en-US" sz="2000"/>
        </a:p>
      </dgm:t>
    </dgm:pt>
    <dgm:pt modelId="{8EEECE21-38AB-4903-8EF9-497FF7A9C304}">
      <dgm:prSet phldrT="[Text]" custT="1"/>
      <dgm:spPr>
        <a:solidFill>
          <a:srgbClr val="0068AC"/>
        </a:solidFill>
      </dgm:spPr>
      <dgm:t>
        <a:bodyPr/>
        <a:lstStyle/>
        <a:p>
          <a:r>
            <a:rPr lang="en-US" sz="1050" dirty="0" smtClean="0"/>
            <a:t>Record Investment Pool Valuation</a:t>
          </a:r>
          <a:endParaRPr lang="en-US" sz="1050" dirty="0"/>
        </a:p>
      </dgm:t>
    </dgm:pt>
    <dgm:pt modelId="{B6E9E489-A417-4E4F-BC75-6A24BFAE1005}" type="parTrans" cxnId="{2A2846FE-8D9E-4015-B938-EA5AC71DF1D7}">
      <dgm:prSet/>
      <dgm:spPr/>
      <dgm:t>
        <a:bodyPr/>
        <a:lstStyle/>
        <a:p>
          <a:endParaRPr lang="en-US" sz="2000"/>
        </a:p>
      </dgm:t>
    </dgm:pt>
    <dgm:pt modelId="{E940BB31-E5D6-4BEB-858C-A71D2E84A4A1}" type="sibTrans" cxnId="{2A2846FE-8D9E-4015-B938-EA5AC71DF1D7}">
      <dgm:prSet/>
      <dgm:spPr/>
      <dgm:t>
        <a:bodyPr/>
        <a:lstStyle/>
        <a:p>
          <a:endParaRPr lang="en-US" sz="2000"/>
        </a:p>
      </dgm:t>
    </dgm:pt>
    <dgm:pt modelId="{64D75D9A-FF4E-4370-B6D9-6A5AF2C322F7}" type="pres">
      <dgm:prSet presAssocID="{8CE30388-A56F-4367-86D7-8D05FDEDC2C3}" presName="Name0" presStyleCnt="0">
        <dgm:presLayoutVars>
          <dgm:dir/>
          <dgm:resizeHandles val="exact"/>
        </dgm:presLayoutVars>
      </dgm:prSet>
      <dgm:spPr/>
      <dgm:t>
        <a:bodyPr/>
        <a:lstStyle/>
        <a:p>
          <a:endParaRPr lang="en-US"/>
        </a:p>
      </dgm:t>
    </dgm:pt>
    <dgm:pt modelId="{0A1F29DF-627D-4952-A45D-827F8178A362}" type="pres">
      <dgm:prSet presAssocID="{A0D23868-9243-4C45-B9F2-8C3124949F22}" presName="parTxOnly" presStyleLbl="node1" presStyleIdx="0" presStyleCnt="2" custScaleY="121027" custLinFactNeighborY="1064">
        <dgm:presLayoutVars>
          <dgm:bulletEnabled val="1"/>
        </dgm:presLayoutVars>
      </dgm:prSet>
      <dgm:spPr/>
      <dgm:t>
        <a:bodyPr/>
        <a:lstStyle/>
        <a:p>
          <a:endParaRPr lang="en-US"/>
        </a:p>
      </dgm:t>
    </dgm:pt>
    <dgm:pt modelId="{2F99F344-8C2D-41ED-BD1B-81DD34BEFA77}" type="pres">
      <dgm:prSet presAssocID="{FCFCD733-E08A-4DC2-A75B-19BCAD8BF683}" presName="parSpace" presStyleCnt="0"/>
      <dgm:spPr/>
    </dgm:pt>
    <dgm:pt modelId="{9D5D118C-473E-4927-83F9-CEA2D18A92A4}" type="pres">
      <dgm:prSet presAssocID="{8EEECE21-38AB-4903-8EF9-497FF7A9C304}" presName="parTxOnly" presStyleLbl="node1" presStyleIdx="1" presStyleCnt="2" custScaleY="121027">
        <dgm:presLayoutVars>
          <dgm:bulletEnabled val="1"/>
        </dgm:presLayoutVars>
      </dgm:prSet>
      <dgm:spPr/>
      <dgm:t>
        <a:bodyPr/>
        <a:lstStyle/>
        <a:p>
          <a:endParaRPr lang="en-US"/>
        </a:p>
      </dgm:t>
    </dgm:pt>
  </dgm:ptLst>
  <dgm:cxnLst>
    <dgm:cxn modelId="{5EA44ABB-07F8-474C-B6FF-27A76E1BE249}" type="presOf" srcId="{A0D23868-9243-4C45-B9F2-8C3124949F22}" destId="{0A1F29DF-627D-4952-A45D-827F8178A362}" srcOrd="0" destOrd="0" presId="urn:microsoft.com/office/officeart/2005/8/layout/hChevron3"/>
    <dgm:cxn modelId="{0387FD06-D8DF-42D6-B182-ADA932216232}" srcId="{8CE30388-A56F-4367-86D7-8D05FDEDC2C3}" destId="{A0D23868-9243-4C45-B9F2-8C3124949F22}" srcOrd="0" destOrd="0" parTransId="{835AD941-CC14-4D13-A898-A2ED3B2AEBC5}" sibTransId="{FCFCD733-E08A-4DC2-A75B-19BCAD8BF683}"/>
    <dgm:cxn modelId="{A0534366-1853-4141-8E3E-2DE26FCDA353}" type="presOf" srcId="{8CE30388-A56F-4367-86D7-8D05FDEDC2C3}" destId="{64D75D9A-FF4E-4370-B6D9-6A5AF2C322F7}" srcOrd="0" destOrd="0" presId="urn:microsoft.com/office/officeart/2005/8/layout/hChevron3"/>
    <dgm:cxn modelId="{2A2846FE-8D9E-4015-B938-EA5AC71DF1D7}" srcId="{8CE30388-A56F-4367-86D7-8D05FDEDC2C3}" destId="{8EEECE21-38AB-4903-8EF9-497FF7A9C304}" srcOrd="1" destOrd="0" parTransId="{B6E9E489-A417-4E4F-BC75-6A24BFAE1005}" sibTransId="{E940BB31-E5D6-4BEB-858C-A71D2E84A4A1}"/>
    <dgm:cxn modelId="{9ED75AD5-4A60-4623-BDA2-0522D5269F3F}" type="presOf" srcId="{8EEECE21-38AB-4903-8EF9-497FF7A9C304}" destId="{9D5D118C-473E-4927-83F9-CEA2D18A92A4}" srcOrd="0" destOrd="0" presId="urn:microsoft.com/office/officeart/2005/8/layout/hChevron3"/>
    <dgm:cxn modelId="{0CA93C84-441E-4EB7-B5C4-205A9FCB991A}" type="presParOf" srcId="{64D75D9A-FF4E-4370-B6D9-6A5AF2C322F7}" destId="{0A1F29DF-627D-4952-A45D-827F8178A362}" srcOrd="0" destOrd="0" presId="urn:microsoft.com/office/officeart/2005/8/layout/hChevron3"/>
    <dgm:cxn modelId="{8C6B110B-4B92-4609-806D-939BBFB21F5E}" type="presParOf" srcId="{64D75D9A-FF4E-4370-B6D9-6A5AF2C322F7}" destId="{2F99F344-8C2D-41ED-BD1B-81DD34BEFA77}" srcOrd="1" destOrd="0" presId="urn:microsoft.com/office/officeart/2005/8/layout/hChevron3"/>
    <dgm:cxn modelId="{2A3525F2-6FE0-475B-A60C-FA0A8765D561}" type="presParOf" srcId="{64D75D9A-FF4E-4370-B6D9-6A5AF2C322F7}" destId="{9D5D118C-473E-4927-83F9-CEA2D18A92A4}" srcOrd="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CE30388-A56F-4367-86D7-8D05FDEDC2C3}"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en-US"/>
        </a:p>
      </dgm:t>
    </dgm:pt>
    <dgm:pt modelId="{A0D23868-9243-4C45-B9F2-8C3124949F22}">
      <dgm:prSet phldrT="[Text]" custT="1"/>
      <dgm:spPr>
        <a:solidFill>
          <a:srgbClr val="0F74BB"/>
        </a:solidFill>
      </dgm:spPr>
      <dgm:t>
        <a:bodyPr/>
        <a:lstStyle/>
        <a:p>
          <a:r>
            <a:rPr lang="en-US" sz="1050" dirty="0" smtClean="0"/>
            <a:t>Record Investment Statement </a:t>
          </a:r>
          <a:endParaRPr lang="en-US" sz="1050" dirty="0"/>
        </a:p>
      </dgm:t>
    </dgm:pt>
    <dgm:pt modelId="{835AD941-CC14-4D13-A898-A2ED3B2AEBC5}" type="parTrans" cxnId="{0387FD06-D8DF-42D6-B182-ADA932216232}">
      <dgm:prSet/>
      <dgm:spPr/>
      <dgm:t>
        <a:bodyPr/>
        <a:lstStyle/>
        <a:p>
          <a:endParaRPr lang="en-US" sz="2000"/>
        </a:p>
      </dgm:t>
    </dgm:pt>
    <dgm:pt modelId="{FCFCD733-E08A-4DC2-A75B-19BCAD8BF683}" type="sibTrans" cxnId="{0387FD06-D8DF-42D6-B182-ADA932216232}">
      <dgm:prSet/>
      <dgm:spPr/>
      <dgm:t>
        <a:bodyPr/>
        <a:lstStyle/>
        <a:p>
          <a:endParaRPr lang="en-US" sz="2000"/>
        </a:p>
      </dgm:t>
    </dgm:pt>
    <dgm:pt modelId="{8EEECE21-38AB-4903-8EF9-497FF7A9C304}">
      <dgm:prSet phldrT="[Text]" custT="1"/>
      <dgm:spPr>
        <a:solidFill>
          <a:srgbClr val="F6A01A"/>
        </a:solidFill>
      </dgm:spPr>
      <dgm:t>
        <a:bodyPr/>
        <a:lstStyle/>
        <a:p>
          <a:r>
            <a:rPr lang="en-US" sz="1050" dirty="0" smtClean="0"/>
            <a:t>Record Investment Pool Valuation</a:t>
          </a:r>
          <a:endParaRPr lang="en-US" sz="1050" dirty="0"/>
        </a:p>
      </dgm:t>
    </dgm:pt>
    <dgm:pt modelId="{B6E9E489-A417-4E4F-BC75-6A24BFAE1005}" type="parTrans" cxnId="{2A2846FE-8D9E-4015-B938-EA5AC71DF1D7}">
      <dgm:prSet/>
      <dgm:spPr/>
      <dgm:t>
        <a:bodyPr/>
        <a:lstStyle/>
        <a:p>
          <a:endParaRPr lang="en-US" sz="2000"/>
        </a:p>
      </dgm:t>
    </dgm:pt>
    <dgm:pt modelId="{E940BB31-E5D6-4BEB-858C-A71D2E84A4A1}" type="sibTrans" cxnId="{2A2846FE-8D9E-4015-B938-EA5AC71DF1D7}">
      <dgm:prSet/>
      <dgm:spPr/>
      <dgm:t>
        <a:bodyPr/>
        <a:lstStyle/>
        <a:p>
          <a:endParaRPr lang="en-US" sz="2000"/>
        </a:p>
      </dgm:t>
    </dgm:pt>
    <dgm:pt modelId="{64D75D9A-FF4E-4370-B6D9-6A5AF2C322F7}" type="pres">
      <dgm:prSet presAssocID="{8CE30388-A56F-4367-86D7-8D05FDEDC2C3}" presName="Name0" presStyleCnt="0">
        <dgm:presLayoutVars>
          <dgm:dir/>
          <dgm:resizeHandles val="exact"/>
        </dgm:presLayoutVars>
      </dgm:prSet>
      <dgm:spPr/>
      <dgm:t>
        <a:bodyPr/>
        <a:lstStyle/>
        <a:p>
          <a:endParaRPr lang="en-US"/>
        </a:p>
      </dgm:t>
    </dgm:pt>
    <dgm:pt modelId="{0A1F29DF-627D-4952-A45D-827F8178A362}" type="pres">
      <dgm:prSet presAssocID="{A0D23868-9243-4C45-B9F2-8C3124949F22}" presName="parTxOnly" presStyleLbl="node1" presStyleIdx="0" presStyleCnt="2" custScaleY="121027" custLinFactNeighborY="1064">
        <dgm:presLayoutVars>
          <dgm:bulletEnabled val="1"/>
        </dgm:presLayoutVars>
      </dgm:prSet>
      <dgm:spPr/>
      <dgm:t>
        <a:bodyPr/>
        <a:lstStyle/>
        <a:p>
          <a:endParaRPr lang="en-US"/>
        </a:p>
      </dgm:t>
    </dgm:pt>
    <dgm:pt modelId="{2F99F344-8C2D-41ED-BD1B-81DD34BEFA77}" type="pres">
      <dgm:prSet presAssocID="{FCFCD733-E08A-4DC2-A75B-19BCAD8BF683}" presName="parSpace" presStyleCnt="0"/>
      <dgm:spPr/>
    </dgm:pt>
    <dgm:pt modelId="{9D5D118C-473E-4927-83F9-CEA2D18A92A4}" type="pres">
      <dgm:prSet presAssocID="{8EEECE21-38AB-4903-8EF9-497FF7A9C304}" presName="parTxOnly" presStyleLbl="node1" presStyleIdx="1" presStyleCnt="2" custScaleY="121027">
        <dgm:presLayoutVars>
          <dgm:bulletEnabled val="1"/>
        </dgm:presLayoutVars>
      </dgm:prSet>
      <dgm:spPr/>
      <dgm:t>
        <a:bodyPr/>
        <a:lstStyle/>
        <a:p>
          <a:endParaRPr lang="en-US"/>
        </a:p>
      </dgm:t>
    </dgm:pt>
  </dgm:ptLst>
  <dgm:cxnLst>
    <dgm:cxn modelId="{3088F3EA-F0C3-4BC5-849A-138AAF9AE671}" type="presOf" srcId="{8CE30388-A56F-4367-86D7-8D05FDEDC2C3}" destId="{64D75D9A-FF4E-4370-B6D9-6A5AF2C322F7}" srcOrd="0" destOrd="0" presId="urn:microsoft.com/office/officeart/2005/8/layout/hChevron3"/>
    <dgm:cxn modelId="{84CBFF0B-2500-4BE2-96E8-E2DB86B55BFC}" type="presOf" srcId="{8EEECE21-38AB-4903-8EF9-497FF7A9C304}" destId="{9D5D118C-473E-4927-83F9-CEA2D18A92A4}" srcOrd="0" destOrd="0" presId="urn:microsoft.com/office/officeart/2005/8/layout/hChevron3"/>
    <dgm:cxn modelId="{BADF4E81-F975-4380-A135-1CB9E6EE0BA9}" type="presOf" srcId="{A0D23868-9243-4C45-B9F2-8C3124949F22}" destId="{0A1F29DF-627D-4952-A45D-827F8178A362}" srcOrd="0" destOrd="0" presId="urn:microsoft.com/office/officeart/2005/8/layout/hChevron3"/>
    <dgm:cxn modelId="{0387FD06-D8DF-42D6-B182-ADA932216232}" srcId="{8CE30388-A56F-4367-86D7-8D05FDEDC2C3}" destId="{A0D23868-9243-4C45-B9F2-8C3124949F22}" srcOrd="0" destOrd="0" parTransId="{835AD941-CC14-4D13-A898-A2ED3B2AEBC5}" sibTransId="{FCFCD733-E08A-4DC2-A75B-19BCAD8BF683}"/>
    <dgm:cxn modelId="{2A2846FE-8D9E-4015-B938-EA5AC71DF1D7}" srcId="{8CE30388-A56F-4367-86D7-8D05FDEDC2C3}" destId="{8EEECE21-38AB-4903-8EF9-497FF7A9C304}" srcOrd="1" destOrd="0" parTransId="{B6E9E489-A417-4E4F-BC75-6A24BFAE1005}" sibTransId="{E940BB31-E5D6-4BEB-858C-A71D2E84A4A1}"/>
    <dgm:cxn modelId="{227A3E45-7673-400C-8BCF-D6552152ACB3}" type="presParOf" srcId="{64D75D9A-FF4E-4370-B6D9-6A5AF2C322F7}" destId="{0A1F29DF-627D-4952-A45D-827F8178A362}" srcOrd="0" destOrd="0" presId="urn:microsoft.com/office/officeart/2005/8/layout/hChevron3"/>
    <dgm:cxn modelId="{FED97F73-8603-4FBC-89F5-FE57A7E85EC7}" type="presParOf" srcId="{64D75D9A-FF4E-4370-B6D9-6A5AF2C322F7}" destId="{2F99F344-8C2D-41ED-BD1B-81DD34BEFA77}" srcOrd="1" destOrd="0" presId="urn:microsoft.com/office/officeart/2005/8/layout/hChevron3"/>
    <dgm:cxn modelId="{2DBF273E-5D80-463A-84B9-3234DBA115C1}" type="presParOf" srcId="{64D75D9A-FF4E-4370-B6D9-6A5AF2C322F7}" destId="{9D5D118C-473E-4927-83F9-CEA2D18A92A4}" srcOrd="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952C161-C486-4CC1-B04B-84B4CD198E0B}" type="doc">
      <dgm:prSet loTypeId="urn:microsoft.com/office/officeart/2005/8/layout/bList2#8" loCatId="list" qsTypeId="urn:microsoft.com/office/officeart/2005/8/quickstyle/simple1" qsCatId="simple" csTypeId="urn:microsoft.com/office/officeart/2005/8/colors/accent1_2" csCatId="accent1" phldr="1"/>
      <dgm:spPr/>
    </dgm:pt>
    <dgm:pt modelId="{1B2153C5-A0F3-498F-9B26-25985A5C73A7}">
      <dgm:prSet phldrT="[Text]"/>
      <dgm:spPr/>
      <dgm:t>
        <a:bodyPr/>
        <a:lstStyle/>
        <a:p>
          <a:r>
            <a:rPr lang="en-US" dirty="0" smtClean="0"/>
            <a:t>Matthew Fong</a:t>
          </a:r>
          <a:endParaRPr lang="en-US" dirty="0"/>
        </a:p>
      </dgm:t>
    </dgm:pt>
    <dgm:pt modelId="{4BBB1719-F6E2-45FD-B1F8-8F28EBCE1F7D}" type="parTrans" cxnId="{58D45CF7-C2B8-4C37-ADC5-E718E2869244}">
      <dgm:prSet/>
      <dgm:spPr/>
      <dgm:t>
        <a:bodyPr/>
        <a:lstStyle/>
        <a:p>
          <a:endParaRPr lang="en-US"/>
        </a:p>
      </dgm:t>
    </dgm:pt>
    <dgm:pt modelId="{006BA3EA-C955-4911-935D-111C2F430B29}" type="sibTrans" cxnId="{58D45CF7-C2B8-4C37-ADC5-E718E2869244}">
      <dgm:prSet/>
      <dgm:spPr/>
      <dgm:t>
        <a:bodyPr/>
        <a:lstStyle/>
        <a:p>
          <a:endParaRPr lang="en-US"/>
        </a:p>
      </dgm:t>
    </dgm:pt>
    <dgm:pt modelId="{435EF7E2-7965-40D0-A7B0-9603D82A5243}">
      <dgm:prSet phldrT="[Text]" custT="1"/>
      <dgm:spPr/>
      <dgm:t>
        <a:bodyPr/>
        <a:lstStyle/>
        <a:p>
          <a:r>
            <a:rPr lang="en-US" sz="2400" b="1" dirty="0" smtClean="0">
              <a:solidFill>
                <a:schemeClr val="accent1"/>
              </a:solidFill>
            </a:rPr>
            <a:t>Investment Pool Manager</a:t>
          </a:r>
          <a:endParaRPr lang="en-US" sz="2400" b="1" dirty="0">
            <a:solidFill>
              <a:schemeClr val="accent1"/>
            </a:solidFill>
          </a:endParaRPr>
        </a:p>
      </dgm:t>
    </dgm:pt>
    <dgm:pt modelId="{115E058B-0BED-4F55-9961-83A55D3E5561}" type="parTrans" cxnId="{2E594624-DD60-4E10-ADBD-7F1E2EF63113}">
      <dgm:prSet/>
      <dgm:spPr/>
      <dgm:t>
        <a:bodyPr/>
        <a:lstStyle/>
        <a:p>
          <a:endParaRPr lang="en-US"/>
        </a:p>
      </dgm:t>
    </dgm:pt>
    <dgm:pt modelId="{4C755786-850F-4F0B-81A4-389514531758}" type="sibTrans" cxnId="{2E594624-DD60-4E10-ADBD-7F1E2EF63113}">
      <dgm:prSet/>
      <dgm:spPr/>
      <dgm:t>
        <a:bodyPr/>
        <a:lstStyle/>
        <a:p>
          <a:endParaRPr lang="en-US"/>
        </a:p>
      </dgm:t>
    </dgm:pt>
    <dgm:pt modelId="{09DDF040-21ED-4C9A-97F5-225A4C09642A}">
      <dgm:prSet phldrT="[Text]"/>
      <dgm:spPr/>
      <dgm:t>
        <a:bodyPr/>
        <a:lstStyle/>
        <a:p>
          <a:r>
            <a:rPr lang="en-US" sz="2000" dirty="0" smtClean="0"/>
            <a:t>Record Investment Statement</a:t>
          </a:r>
          <a:endParaRPr lang="en-US" sz="2000" b="1" dirty="0">
            <a:solidFill>
              <a:schemeClr val="accent1"/>
            </a:solidFill>
          </a:endParaRPr>
        </a:p>
      </dgm:t>
    </dgm:pt>
    <dgm:pt modelId="{BD2C06F1-C07A-4939-87D0-82993408306C}" type="parTrans" cxnId="{56C0292B-06D1-4D7B-B6CB-D0A2FB794CFD}">
      <dgm:prSet/>
      <dgm:spPr/>
      <dgm:t>
        <a:bodyPr/>
        <a:lstStyle/>
        <a:p>
          <a:endParaRPr lang="en-US"/>
        </a:p>
      </dgm:t>
    </dgm:pt>
    <dgm:pt modelId="{DA694FD2-B25D-4982-ABDB-6FC8BE668D54}" type="sibTrans" cxnId="{56C0292B-06D1-4D7B-B6CB-D0A2FB794CFD}">
      <dgm:prSet/>
      <dgm:spPr/>
      <dgm:t>
        <a:bodyPr/>
        <a:lstStyle/>
        <a:p>
          <a:endParaRPr lang="en-US"/>
        </a:p>
      </dgm:t>
    </dgm:pt>
    <dgm:pt modelId="{FF513B75-6C64-48E0-85E2-C895D90F145C}">
      <dgm:prSet/>
      <dgm:spPr/>
      <dgm:t>
        <a:bodyPr/>
        <a:lstStyle/>
        <a:p>
          <a:r>
            <a:rPr lang="en-US" sz="2000" dirty="0" smtClean="0"/>
            <a:t>Record Investment Pool Valuation</a:t>
          </a:r>
        </a:p>
      </dgm:t>
    </dgm:pt>
    <dgm:pt modelId="{13F1749F-6B4C-45F6-B19F-A4101D14BEEA}" type="parTrans" cxnId="{5E2D6AC9-6FA0-43FE-A4FF-4DCC554BC570}">
      <dgm:prSet/>
      <dgm:spPr/>
      <dgm:t>
        <a:bodyPr/>
        <a:lstStyle/>
        <a:p>
          <a:endParaRPr lang="en-US"/>
        </a:p>
      </dgm:t>
    </dgm:pt>
    <dgm:pt modelId="{0934CA18-5E9C-46A2-9BEC-725443E4D7AD}" type="sibTrans" cxnId="{5E2D6AC9-6FA0-43FE-A4FF-4DCC554BC570}">
      <dgm:prSet/>
      <dgm:spPr/>
      <dgm:t>
        <a:bodyPr/>
        <a:lstStyle/>
        <a:p>
          <a:endParaRPr lang="en-US"/>
        </a:p>
      </dgm:t>
    </dgm:pt>
    <dgm:pt modelId="{D67C09AE-D598-43A1-AE92-E0BC61E316C2}" type="pres">
      <dgm:prSet presAssocID="{E952C161-C486-4CC1-B04B-84B4CD198E0B}" presName="diagram" presStyleCnt="0">
        <dgm:presLayoutVars>
          <dgm:dir/>
          <dgm:animLvl val="lvl"/>
          <dgm:resizeHandles val="exact"/>
        </dgm:presLayoutVars>
      </dgm:prSet>
      <dgm:spPr/>
    </dgm:pt>
    <dgm:pt modelId="{4DE7A22B-D572-44FD-BC54-150084A902A7}" type="pres">
      <dgm:prSet presAssocID="{1B2153C5-A0F3-498F-9B26-25985A5C73A7}" presName="compNode" presStyleCnt="0"/>
      <dgm:spPr/>
    </dgm:pt>
    <dgm:pt modelId="{B2C71097-B805-4F20-A1C0-36613D8FD7FC}" type="pres">
      <dgm:prSet presAssocID="{1B2153C5-A0F3-498F-9B26-25985A5C73A7}" presName="childRect" presStyleLbl="bgAcc1" presStyleIdx="0" presStyleCnt="1" custScaleX="122107" custScaleY="141938" custLinFactNeighborY="-388">
        <dgm:presLayoutVars>
          <dgm:bulletEnabled val="1"/>
        </dgm:presLayoutVars>
      </dgm:prSet>
      <dgm:spPr/>
      <dgm:t>
        <a:bodyPr/>
        <a:lstStyle/>
        <a:p>
          <a:endParaRPr lang="en-US"/>
        </a:p>
      </dgm:t>
    </dgm:pt>
    <dgm:pt modelId="{1290155E-54E9-4101-95DF-A2BA37062E56}" type="pres">
      <dgm:prSet presAssocID="{1B2153C5-A0F3-498F-9B26-25985A5C73A7}" presName="parentText" presStyleLbl="node1" presStyleIdx="0" presStyleCnt="0">
        <dgm:presLayoutVars>
          <dgm:chMax val="0"/>
          <dgm:bulletEnabled val="1"/>
        </dgm:presLayoutVars>
      </dgm:prSet>
      <dgm:spPr/>
      <dgm:t>
        <a:bodyPr/>
        <a:lstStyle/>
        <a:p>
          <a:endParaRPr lang="en-US"/>
        </a:p>
      </dgm:t>
    </dgm:pt>
    <dgm:pt modelId="{D27F472F-8F53-4B09-B043-A83E4EC2C075}" type="pres">
      <dgm:prSet presAssocID="{1B2153C5-A0F3-498F-9B26-25985A5C73A7}" presName="parentRect" presStyleLbl="alignNode1" presStyleIdx="0" presStyleCnt="1" custScaleX="122107" custScaleY="115904" custLinFactNeighborX="-191" custLinFactNeighborY="41286"/>
      <dgm:spPr/>
      <dgm:t>
        <a:bodyPr/>
        <a:lstStyle/>
        <a:p>
          <a:endParaRPr lang="en-US"/>
        </a:p>
      </dgm:t>
    </dgm:pt>
    <dgm:pt modelId="{DA600B1E-B823-4DD0-AE9B-7914245B8D83}" type="pres">
      <dgm:prSet presAssocID="{1B2153C5-A0F3-498F-9B26-25985A5C73A7}" presName="adorn" presStyleLbl="fgAccFollowNode1" presStyleIdx="0" presStyleCnt="1" custLinFactNeighborX="18952" custLinFactNeighborY="34601"/>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874B5CF3-67DE-48AE-983B-BEDEFEBADDBE}" type="presOf" srcId="{435EF7E2-7965-40D0-A7B0-9603D82A5243}" destId="{B2C71097-B805-4F20-A1C0-36613D8FD7FC}" srcOrd="0" destOrd="0" presId="urn:microsoft.com/office/officeart/2005/8/layout/bList2#8"/>
    <dgm:cxn modelId="{3272DDB7-F812-4AE3-B51E-4CC005469177}" type="presOf" srcId="{1B2153C5-A0F3-498F-9B26-25985A5C73A7}" destId="{1290155E-54E9-4101-95DF-A2BA37062E56}" srcOrd="0" destOrd="0" presId="urn:microsoft.com/office/officeart/2005/8/layout/bList2#8"/>
    <dgm:cxn modelId="{2E594624-DD60-4E10-ADBD-7F1E2EF63113}" srcId="{1B2153C5-A0F3-498F-9B26-25985A5C73A7}" destId="{435EF7E2-7965-40D0-A7B0-9603D82A5243}" srcOrd="0" destOrd="0" parTransId="{115E058B-0BED-4F55-9961-83A55D3E5561}" sibTransId="{4C755786-850F-4F0B-81A4-389514531758}"/>
    <dgm:cxn modelId="{3371C99F-B9EB-4A7D-AE9F-9CA50DA11996}" type="presOf" srcId="{1B2153C5-A0F3-498F-9B26-25985A5C73A7}" destId="{D27F472F-8F53-4B09-B043-A83E4EC2C075}" srcOrd="1" destOrd="0" presId="urn:microsoft.com/office/officeart/2005/8/layout/bList2#8"/>
    <dgm:cxn modelId="{5E2D6AC9-6FA0-43FE-A4FF-4DCC554BC570}" srcId="{1B2153C5-A0F3-498F-9B26-25985A5C73A7}" destId="{FF513B75-6C64-48E0-85E2-C895D90F145C}" srcOrd="2" destOrd="0" parTransId="{13F1749F-6B4C-45F6-B19F-A4101D14BEEA}" sibTransId="{0934CA18-5E9C-46A2-9BEC-725443E4D7AD}"/>
    <dgm:cxn modelId="{E9F595AF-BA74-46BC-917B-E3097B0FDA67}" type="presOf" srcId="{E952C161-C486-4CC1-B04B-84B4CD198E0B}" destId="{D67C09AE-D598-43A1-AE92-E0BC61E316C2}" srcOrd="0" destOrd="0" presId="urn:microsoft.com/office/officeart/2005/8/layout/bList2#8"/>
    <dgm:cxn modelId="{DB94DD25-AA92-42E5-9760-B4FEC9A043B0}" type="presOf" srcId="{FF513B75-6C64-48E0-85E2-C895D90F145C}" destId="{B2C71097-B805-4F20-A1C0-36613D8FD7FC}" srcOrd="0" destOrd="2" presId="urn:microsoft.com/office/officeart/2005/8/layout/bList2#8"/>
    <dgm:cxn modelId="{0E70842E-BEFD-481B-9C02-96A2F43B07A0}" type="presOf" srcId="{09DDF040-21ED-4C9A-97F5-225A4C09642A}" destId="{B2C71097-B805-4F20-A1C0-36613D8FD7FC}" srcOrd="0" destOrd="1" presId="urn:microsoft.com/office/officeart/2005/8/layout/bList2#8"/>
    <dgm:cxn modelId="{58D45CF7-C2B8-4C37-ADC5-E718E2869244}" srcId="{E952C161-C486-4CC1-B04B-84B4CD198E0B}" destId="{1B2153C5-A0F3-498F-9B26-25985A5C73A7}" srcOrd="0" destOrd="0" parTransId="{4BBB1719-F6E2-45FD-B1F8-8F28EBCE1F7D}" sibTransId="{006BA3EA-C955-4911-935D-111C2F430B29}"/>
    <dgm:cxn modelId="{56C0292B-06D1-4D7B-B6CB-D0A2FB794CFD}" srcId="{1B2153C5-A0F3-498F-9B26-25985A5C73A7}" destId="{09DDF040-21ED-4C9A-97F5-225A4C09642A}" srcOrd="1" destOrd="0" parTransId="{BD2C06F1-C07A-4939-87D0-82993408306C}" sibTransId="{DA694FD2-B25D-4982-ABDB-6FC8BE668D54}"/>
    <dgm:cxn modelId="{3C80EDCA-A57C-4CB6-B0E6-CD6161ED67FF}" type="presParOf" srcId="{D67C09AE-D598-43A1-AE92-E0BC61E316C2}" destId="{4DE7A22B-D572-44FD-BC54-150084A902A7}" srcOrd="0" destOrd="0" presId="urn:microsoft.com/office/officeart/2005/8/layout/bList2#8"/>
    <dgm:cxn modelId="{587AFBFB-D2ED-49E6-9D93-9DD01546094A}" type="presParOf" srcId="{4DE7A22B-D572-44FD-BC54-150084A902A7}" destId="{B2C71097-B805-4F20-A1C0-36613D8FD7FC}" srcOrd="0" destOrd="0" presId="urn:microsoft.com/office/officeart/2005/8/layout/bList2#8"/>
    <dgm:cxn modelId="{63A9B379-7E78-41CD-802C-231FA4FB735C}" type="presParOf" srcId="{4DE7A22B-D572-44FD-BC54-150084A902A7}" destId="{1290155E-54E9-4101-95DF-A2BA37062E56}" srcOrd="1" destOrd="0" presId="urn:microsoft.com/office/officeart/2005/8/layout/bList2#8"/>
    <dgm:cxn modelId="{9ACF136E-BBD7-471C-B2AC-A02586D6D6DB}" type="presParOf" srcId="{4DE7A22B-D572-44FD-BC54-150084A902A7}" destId="{D27F472F-8F53-4B09-B043-A83E4EC2C075}" srcOrd="2" destOrd="0" presId="urn:microsoft.com/office/officeart/2005/8/layout/bList2#8"/>
    <dgm:cxn modelId="{B2A0A66C-FB12-47C8-AFFF-5F75484185C0}" type="presParOf" srcId="{4DE7A22B-D572-44FD-BC54-150084A902A7}" destId="{DA600B1E-B823-4DD0-AE9B-7914245B8D83}" srcOrd="3" destOrd="0" presId="urn:microsoft.com/office/officeart/2005/8/layout/bList2#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CE30388-A56F-4367-86D7-8D05FDEDC2C3}"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en-US"/>
        </a:p>
      </dgm:t>
    </dgm:pt>
    <dgm:pt modelId="{A0D23868-9243-4C45-B9F2-8C3124949F22}">
      <dgm:prSet phldrT="[Text]" custT="1"/>
      <dgm:spPr>
        <a:solidFill>
          <a:srgbClr val="F6A01A"/>
        </a:solidFill>
      </dgm:spPr>
      <dgm:t>
        <a:bodyPr/>
        <a:lstStyle/>
        <a:p>
          <a:r>
            <a:rPr lang="en-US" sz="1050" dirty="0" smtClean="0"/>
            <a:t>Pool Payout</a:t>
          </a:r>
          <a:endParaRPr lang="en-US" sz="1050" dirty="0"/>
        </a:p>
      </dgm:t>
    </dgm:pt>
    <dgm:pt modelId="{835AD941-CC14-4D13-A898-A2ED3B2AEBC5}" type="parTrans" cxnId="{0387FD06-D8DF-42D6-B182-ADA932216232}">
      <dgm:prSet/>
      <dgm:spPr/>
      <dgm:t>
        <a:bodyPr/>
        <a:lstStyle/>
        <a:p>
          <a:endParaRPr lang="en-US" sz="2000"/>
        </a:p>
      </dgm:t>
    </dgm:pt>
    <dgm:pt modelId="{FCFCD733-E08A-4DC2-A75B-19BCAD8BF683}" type="sibTrans" cxnId="{0387FD06-D8DF-42D6-B182-ADA932216232}">
      <dgm:prSet/>
      <dgm:spPr/>
      <dgm:t>
        <a:bodyPr/>
        <a:lstStyle/>
        <a:p>
          <a:endParaRPr lang="en-US" sz="2000"/>
        </a:p>
      </dgm:t>
    </dgm:pt>
    <dgm:pt modelId="{8EEECE21-38AB-4903-8EF9-497FF7A9C304}">
      <dgm:prSet phldrT="[Text]" custT="1"/>
      <dgm:spPr>
        <a:solidFill>
          <a:srgbClr val="0068AC"/>
        </a:solidFill>
      </dgm:spPr>
      <dgm:t>
        <a:bodyPr/>
        <a:lstStyle/>
        <a:p>
          <a:r>
            <a:rPr lang="en-US" sz="1050" dirty="0" smtClean="0"/>
            <a:t>Transactions in Investment Pool Units</a:t>
          </a:r>
          <a:endParaRPr lang="en-US" sz="1050" dirty="0"/>
        </a:p>
      </dgm:t>
    </dgm:pt>
    <dgm:pt modelId="{B6E9E489-A417-4E4F-BC75-6A24BFAE1005}" type="parTrans" cxnId="{2A2846FE-8D9E-4015-B938-EA5AC71DF1D7}">
      <dgm:prSet/>
      <dgm:spPr/>
      <dgm:t>
        <a:bodyPr/>
        <a:lstStyle/>
        <a:p>
          <a:endParaRPr lang="en-US" sz="2000"/>
        </a:p>
      </dgm:t>
    </dgm:pt>
    <dgm:pt modelId="{E940BB31-E5D6-4BEB-858C-A71D2E84A4A1}" type="sibTrans" cxnId="{2A2846FE-8D9E-4015-B938-EA5AC71DF1D7}">
      <dgm:prSet/>
      <dgm:spPr/>
      <dgm:t>
        <a:bodyPr/>
        <a:lstStyle/>
        <a:p>
          <a:endParaRPr lang="en-US" sz="2000"/>
        </a:p>
      </dgm:t>
    </dgm:pt>
    <dgm:pt modelId="{64D75D9A-FF4E-4370-B6D9-6A5AF2C322F7}" type="pres">
      <dgm:prSet presAssocID="{8CE30388-A56F-4367-86D7-8D05FDEDC2C3}" presName="Name0" presStyleCnt="0">
        <dgm:presLayoutVars>
          <dgm:dir/>
          <dgm:resizeHandles val="exact"/>
        </dgm:presLayoutVars>
      </dgm:prSet>
      <dgm:spPr/>
      <dgm:t>
        <a:bodyPr/>
        <a:lstStyle/>
        <a:p>
          <a:endParaRPr lang="en-US"/>
        </a:p>
      </dgm:t>
    </dgm:pt>
    <dgm:pt modelId="{0A1F29DF-627D-4952-A45D-827F8178A362}" type="pres">
      <dgm:prSet presAssocID="{A0D23868-9243-4C45-B9F2-8C3124949F22}" presName="parTxOnly" presStyleLbl="node1" presStyleIdx="0" presStyleCnt="2" custScaleY="121027" custLinFactNeighborY="1064">
        <dgm:presLayoutVars>
          <dgm:bulletEnabled val="1"/>
        </dgm:presLayoutVars>
      </dgm:prSet>
      <dgm:spPr/>
      <dgm:t>
        <a:bodyPr/>
        <a:lstStyle/>
        <a:p>
          <a:endParaRPr lang="en-US"/>
        </a:p>
      </dgm:t>
    </dgm:pt>
    <dgm:pt modelId="{2F99F344-8C2D-41ED-BD1B-81DD34BEFA77}" type="pres">
      <dgm:prSet presAssocID="{FCFCD733-E08A-4DC2-A75B-19BCAD8BF683}" presName="parSpace" presStyleCnt="0"/>
      <dgm:spPr/>
    </dgm:pt>
    <dgm:pt modelId="{9D5D118C-473E-4927-83F9-CEA2D18A92A4}" type="pres">
      <dgm:prSet presAssocID="{8EEECE21-38AB-4903-8EF9-497FF7A9C304}" presName="parTxOnly" presStyleLbl="node1" presStyleIdx="1" presStyleCnt="2" custScaleY="121027">
        <dgm:presLayoutVars>
          <dgm:bulletEnabled val="1"/>
        </dgm:presLayoutVars>
      </dgm:prSet>
      <dgm:spPr/>
      <dgm:t>
        <a:bodyPr/>
        <a:lstStyle/>
        <a:p>
          <a:endParaRPr lang="en-US"/>
        </a:p>
      </dgm:t>
    </dgm:pt>
  </dgm:ptLst>
  <dgm:cxnLst>
    <dgm:cxn modelId="{1A4CFDCB-DF56-4D8E-8FC2-F41C092E9C5B}" type="presOf" srcId="{8CE30388-A56F-4367-86D7-8D05FDEDC2C3}" destId="{64D75D9A-FF4E-4370-B6D9-6A5AF2C322F7}" srcOrd="0" destOrd="0" presId="urn:microsoft.com/office/officeart/2005/8/layout/hChevron3"/>
    <dgm:cxn modelId="{0387FD06-D8DF-42D6-B182-ADA932216232}" srcId="{8CE30388-A56F-4367-86D7-8D05FDEDC2C3}" destId="{A0D23868-9243-4C45-B9F2-8C3124949F22}" srcOrd="0" destOrd="0" parTransId="{835AD941-CC14-4D13-A898-A2ED3B2AEBC5}" sibTransId="{FCFCD733-E08A-4DC2-A75B-19BCAD8BF683}"/>
    <dgm:cxn modelId="{5028E789-5BB6-443F-93ED-793E071ABB83}" type="presOf" srcId="{8EEECE21-38AB-4903-8EF9-497FF7A9C304}" destId="{9D5D118C-473E-4927-83F9-CEA2D18A92A4}" srcOrd="0" destOrd="0" presId="urn:microsoft.com/office/officeart/2005/8/layout/hChevron3"/>
    <dgm:cxn modelId="{86AF8C9C-0653-4CBD-8665-3A8347E38B68}" type="presOf" srcId="{A0D23868-9243-4C45-B9F2-8C3124949F22}" destId="{0A1F29DF-627D-4952-A45D-827F8178A362}" srcOrd="0" destOrd="0" presId="urn:microsoft.com/office/officeart/2005/8/layout/hChevron3"/>
    <dgm:cxn modelId="{2A2846FE-8D9E-4015-B938-EA5AC71DF1D7}" srcId="{8CE30388-A56F-4367-86D7-8D05FDEDC2C3}" destId="{8EEECE21-38AB-4903-8EF9-497FF7A9C304}" srcOrd="1" destOrd="0" parTransId="{B6E9E489-A417-4E4F-BC75-6A24BFAE1005}" sibTransId="{E940BB31-E5D6-4BEB-858C-A71D2E84A4A1}"/>
    <dgm:cxn modelId="{3852D015-7877-4EA3-92B1-1B96FBCC9D47}" type="presParOf" srcId="{64D75D9A-FF4E-4370-B6D9-6A5AF2C322F7}" destId="{0A1F29DF-627D-4952-A45D-827F8178A362}" srcOrd="0" destOrd="0" presId="urn:microsoft.com/office/officeart/2005/8/layout/hChevron3"/>
    <dgm:cxn modelId="{3077E9A6-1447-40C4-9A6A-F9B09A04FC81}" type="presParOf" srcId="{64D75D9A-FF4E-4370-B6D9-6A5AF2C322F7}" destId="{2F99F344-8C2D-41ED-BD1B-81DD34BEFA77}" srcOrd="1" destOrd="0" presId="urn:microsoft.com/office/officeart/2005/8/layout/hChevron3"/>
    <dgm:cxn modelId="{5E3784B7-F8D4-4463-8C56-95F7171FB071}" type="presParOf" srcId="{64D75D9A-FF4E-4370-B6D9-6A5AF2C322F7}" destId="{9D5D118C-473E-4927-83F9-CEA2D18A92A4}" srcOrd="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E952C161-C486-4CC1-B04B-84B4CD198E0B}" type="doc">
      <dgm:prSet loTypeId="urn:microsoft.com/office/officeart/2005/8/layout/bList2#8" loCatId="list" qsTypeId="urn:microsoft.com/office/officeart/2005/8/quickstyle/simple1" qsCatId="simple" csTypeId="urn:microsoft.com/office/officeart/2005/8/colors/accent1_2" csCatId="accent1" phldr="1"/>
      <dgm:spPr/>
    </dgm:pt>
    <dgm:pt modelId="{1B2153C5-A0F3-498F-9B26-25985A5C73A7}">
      <dgm:prSet phldrT="[Text]"/>
      <dgm:spPr/>
      <dgm:t>
        <a:bodyPr/>
        <a:lstStyle/>
        <a:p>
          <a:r>
            <a:rPr lang="en-US" dirty="0" smtClean="0"/>
            <a:t>Matthew Fong</a:t>
          </a:r>
          <a:endParaRPr lang="en-US" dirty="0"/>
        </a:p>
      </dgm:t>
    </dgm:pt>
    <dgm:pt modelId="{4BBB1719-F6E2-45FD-B1F8-8F28EBCE1F7D}" type="parTrans" cxnId="{58D45CF7-C2B8-4C37-ADC5-E718E2869244}">
      <dgm:prSet/>
      <dgm:spPr/>
      <dgm:t>
        <a:bodyPr/>
        <a:lstStyle/>
        <a:p>
          <a:endParaRPr lang="en-US"/>
        </a:p>
      </dgm:t>
    </dgm:pt>
    <dgm:pt modelId="{006BA3EA-C955-4911-935D-111C2F430B29}" type="sibTrans" cxnId="{58D45CF7-C2B8-4C37-ADC5-E718E2869244}">
      <dgm:prSet/>
      <dgm:spPr/>
      <dgm:t>
        <a:bodyPr/>
        <a:lstStyle/>
        <a:p>
          <a:endParaRPr lang="en-US"/>
        </a:p>
      </dgm:t>
    </dgm:pt>
    <dgm:pt modelId="{435EF7E2-7965-40D0-A7B0-9603D82A5243}">
      <dgm:prSet phldrT="[Text]" custT="1"/>
      <dgm:spPr/>
      <dgm:t>
        <a:bodyPr/>
        <a:lstStyle/>
        <a:p>
          <a:r>
            <a:rPr lang="en-US" sz="2400" b="1" dirty="0" smtClean="0">
              <a:solidFill>
                <a:schemeClr val="accent1"/>
              </a:solidFill>
            </a:rPr>
            <a:t>Investment Pool Manager</a:t>
          </a:r>
          <a:endParaRPr lang="en-US" sz="2400" b="1" dirty="0">
            <a:solidFill>
              <a:schemeClr val="accent1"/>
            </a:solidFill>
          </a:endParaRPr>
        </a:p>
      </dgm:t>
    </dgm:pt>
    <dgm:pt modelId="{115E058B-0BED-4F55-9961-83A55D3E5561}" type="parTrans" cxnId="{2E594624-DD60-4E10-ADBD-7F1E2EF63113}">
      <dgm:prSet/>
      <dgm:spPr/>
      <dgm:t>
        <a:bodyPr/>
        <a:lstStyle/>
        <a:p>
          <a:endParaRPr lang="en-US"/>
        </a:p>
      </dgm:t>
    </dgm:pt>
    <dgm:pt modelId="{4C755786-850F-4F0B-81A4-389514531758}" type="sibTrans" cxnId="{2E594624-DD60-4E10-ADBD-7F1E2EF63113}">
      <dgm:prSet/>
      <dgm:spPr/>
      <dgm:t>
        <a:bodyPr/>
        <a:lstStyle/>
        <a:p>
          <a:endParaRPr lang="en-US"/>
        </a:p>
      </dgm:t>
    </dgm:pt>
    <dgm:pt modelId="{09DDF040-21ED-4C9A-97F5-225A4C09642A}">
      <dgm:prSet phldrT="[Text]"/>
      <dgm:spPr/>
      <dgm:t>
        <a:bodyPr/>
        <a:lstStyle/>
        <a:p>
          <a:r>
            <a:rPr lang="en-US" sz="2000" dirty="0" smtClean="0"/>
            <a:t>Create Payout</a:t>
          </a:r>
          <a:endParaRPr lang="en-US" sz="2000" b="1" dirty="0">
            <a:solidFill>
              <a:schemeClr val="accent1"/>
            </a:solidFill>
          </a:endParaRPr>
        </a:p>
      </dgm:t>
    </dgm:pt>
    <dgm:pt modelId="{BD2C06F1-C07A-4939-87D0-82993408306C}" type="parTrans" cxnId="{56C0292B-06D1-4D7B-B6CB-D0A2FB794CFD}">
      <dgm:prSet/>
      <dgm:spPr/>
      <dgm:t>
        <a:bodyPr/>
        <a:lstStyle/>
        <a:p>
          <a:endParaRPr lang="en-US"/>
        </a:p>
      </dgm:t>
    </dgm:pt>
    <dgm:pt modelId="{DA694FD2-B25D-4982-ABDB-6FC8BE668D54}" type="sibTrans" cxnId="{56C0292B-06D1-4D7B-B6CB-D0A2FB794CFD}">
      <dgm:prSet/>
      <dgm:spPr/>
      <dgm:t>
        <a:bodyPr/>
        <a:lstStyle/>
        <a:p>
          <a:endParaRPr lang="en-US"/>
        </a:p>
      </dgm:t>
    </dgm:pt>
    <dgm:pt modelId="{39515017-7062-4EFD-81AC-DB2F13EAA2CF}">
      <dgm:prSet/>
      <dgm:spPr/>
      <dgm:t>
        <a:bodyPr/>
        <a:lstStyle/>
        <a:p>
          <a:r>
            <a:rPr lang="en-US" sz="2000" dirty="0" smtClean="0"/>
            <a:t>Run Catch-up</a:t>
          </a:r>
        </a:p>
      </dgm:t>
    </dgm:pt>
    <dgm:pt modelId="{CEA619AF-16E3-4653-A829-2C0EB2641809}" type="parTrans" cxnId="{3424B8BA-025A-4FFE-808C-A8E89A250DFD}">
      <dgm:prSet/>
      <dgm:spPr/>
      <dgm:t>
        <a:bodyPr/>
        <a:lstStyle/>
        <a:p>
          <a:endParaRPr lang="en-US"/>
        </a:p>
      </dgm:t>
    </dgm:pt>
    <dgm:pt modelId="{32AC91A4-9AA1-4990-9F3B-560D66B6072C}" type="sibTrans" cxnId="{3424B8BA-025A-4FFE-808C-A8E89A250DFD}">
      <dgm:prSet/>
      <dgm:spPr/>
      <dgm:t>
        <a:bodyPr/>
        <a:lstStyle/>
        <a:p>
          <a:endParaRPr lang="en-US"/>
        </a:p>
      </dgm:t>
    </dgm:pt>
    <dgm:pt modelId="{D67C09AE-D598-43A1-AE92-E0BC61E316C2}" type="pres">
      <dgm:prSet presAssocID="{E952C161-C486-4CC1-B04B-84B4CD198E0B}" presName="diagram" presStyleCnt="0">
        <dgm:presLayoutVars>
          <dgm:dir/>
          <dgm:animLvl val="lvl"/>
          <dgm:resizeHandles val="exact"/>
        </dgm:presLayoutVars>
      </dgm:prSet>
      <dgm:spPr/>
    </dgm:pt>
    <dgm:pt modelId="{4DE7A22B-D572-44FD-BC54-150084A902A7}" type="pres">
      <dgm:prSet presAssocID="{1B2153C5-A0F3-498F-9B26-25985A5C73A7}" presName="compNode" presStyleCnt="0"/>
      <dgm:spPr/>
    </dgm:pt>
    <dgm:pt modelId="{B2C71097-B805-4F20-A1C0-36613D8FD7FC}" type="pres">
      <dgm:prSet presAssocID="{1B2153C5-A0F3-498F-9B26-25985A5C73A7}" presName="childRect" presStyleLbl="bgAcc1" presStyleIdx="0" presStyleCnt="1" custScaleX="122107" custScaleY="141938" custLinFactNeighborY="-388">
        <dgm:presLayoutVars>
          <dgm:bulletEnabled val="1"/>
        </dgm:presLayoutVars>
      </dgm:prSet>
      <dgm:spPr/>
      <dgm:t>
        <a:bodyPr/>
        <a:lstStyle/>
        <a:p>
          <a:endParaRPr lang="en-US"/>
        </a:p>
      </dgm:t>
    </dgm:pt>
    <dgm:pt modelId="{1290155E-54E9-4101-95DF-A2BA37062E56}" type="pres">
      <dgm:prSet presAssocID="{1B2153C5-A0F3-498F-9B26-25985A5C73A7}" presName="parentText" presStyleLbl="node1" presStyleIdx="0" presStyleCnt="0">
        <dgm:presLayoutVars>
          <dgm:chMax val="0"/>
          <dgm:bulletEnabled val="1"/>
        </dgm:presLayoutVars>
      </dgm:prSet>
      <dgm:spPr/>
      <dgm:t>
        <a:bodyPr/>
        <a:lstStyle/>
        <a:p>
          <a:endParaRPr lang="en-US"/>
        </a:p>
      </dgm:t>
    </dgm:pt>
    <dgm:pt modelId="{D27F472F-8F53-4B09-B043-A83E4EC2C075}" type="pres">
      <dgm:prSet presAssocID="{1B2153C5-A0F3-498F-9B26-25985A5C73A7}" presName="parentRect" presStyleLbl="alignNode1" presStyleIdx="0" presStyleCnt="1" custScaleX="122107" custScaleY="115904" custLinFactNeighborX="-191" custLinFactNeighborY="41286"/>
      <dgm:spPr/>
      <dgm:t>
        <a:bodyPr/>
        <a:lstStyle/>
        <a:p>
          <a:endParaRPr lang="en-US"/>
        </a:p>
      </dgm:t>
    </dgm:pt>
    <dgm:pt modelId="{DA600B1E-B823-4DD0-AE9B-7914245B8D83}" type="pres">
      <dgm:prSet presAssocID="{1B2153C5-A0F3-498F-9B26-25985A5C73A7}" presName="adorn" presStyleLbl="fgAccFollowNode1" presStyleIdx="0" presStyleCnt="1" custLinFactNeighborX="18952" custLinFactNeighborY="34601"/>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58D45CF7-C2B8-4C37-ADC5-E718E2869244}" srcId="{E952C161-C486-4CC1-B04B-84B4CD198E0B}" destId="{1B2153C5-A0F3-498F-9B26-25985A5C73A7}" srcOrd="0" destOrd="0" parTransId="{4BBB1719-F6E2-45FD-B1F8-8F28EBCE1F7D}" sibTransId="{006BA3EA-C955-4911-935D-111C2F430B29}"/>
    <dgm:cxn modelId="{56C0292B-06D1-4D7B-B6CB-D0A2FB794CFD}" srcId="{1B2153C5-A0F3-498F-9B26-25985A5C73A7}" destId="{09DDF040-21ED-4C9A-97F5-225A4C09642A}" srcOrd="1" destOrd="0" parTransId="{BD2C06F1-C07A-4939-87D0-82993408306C}" sibTransId="{DA694FD2-B25D-4982-ABDB-6FC8BE668D54}"/>
    <dgm:cxn modelId="{170D07A5-CF50-4BDF-B0BC-1F40A1E826CD}" type="presOf" srcId="{435EF7E2-7965-40D0-A7B0-9603D82A5243}" destId="{B2C71097-B805-4F20-A1C0-36613D8FD7FC}" srcOrd="0" destOrd="0" presId="urn:microsoft.com/office/officeart/2005/8/layout/bList2#8"/>
    <dgm:cxn modelId="{3424B8BA-025A-4FFE-808C-A8E89A250DFD}" srcId="{1B2153C5-A0F3-498F-9B26-25985A5C73A7}" destId="{39515017-7062-4EFD-81AC-DB2F13EAA2CF}" srcOrd="2" destOrd="0" parTransId="{CEA619AF-16E3-4653-A829-2C0EB2641809}" sibTransId="{32AC91A4-9AA1-4990-9F3B-560D66B6072C}"/>
    <dgm:cxn modelId="{376A03A9-3577-492A-AAFD-73573DD31F6C}" type="presOf" srcId="{E952C161-C486-4CC1-B04B-84B4CD198E0B}" destId="{D67C09AE-D598-43A1-AE92-E0BC61E316C2}" srcOrd="0" destOrd="0" presId="urn:microsoft.com/office/officeart/2005/8/layout/bList2#8"/>
    <dgm:cxn modelId="{2E594624-DD60-4E10-ADBD-7F1E2EF63113}" srcId="{1B2153C5-A0F3-498F-9B26-25985A5C73A7}" destId="{435EF7E2-7965-40D0-A7B0-9603D82A5243}" srcOrd="0" destOrd="0" parTransId="{115E058B-0BED-4F55-9961-83A55D3E5561}" sibTransId="{4C755786-850F-4F0B-81A4-389514531758}"/>
    <dgm:cxn modelId="{15C8A60F-1033-440A-9FB3-8471C4C6E34A}" type="presOf" srcId="{39515017-7062-4EFD-81AC-DB2F13EAA2CF}" destId="{B2C71097-B805-4F20-A1C0-36613D8FD7FC}" srcOrd="0" destOrd="2" presId="urn:microsoft.com/office/officeart/2005/8/layout/bList2#8"/>
    <dgm:cxn modelId="{F13A9BB7-7569-4D16-BD37-D275506A430F}" type="presOf" srcId="{1B2153C5-A0F3-498F-9B26-25985A5C73A7}" destId="{1290155E-54E9-4101-95DF-A2BA37062E56}" srcOrd="0" destOrd="0" presId="urn:microsoft.com/office/officeart/2005/8/layout/bList2#8"/>
    <dgm:cxn modelId="{F65F9C5B-02F4-41D3-9410-55C82D840B06}" type="presOf" srcId="{09DDF040-21ED-4C9A-97F5-225A4C09642A}" destId="{B2C71097-B805-4F20-A1C0-36613D8FD7FC}" srcOrd="0" destOrd="1" presId="urn:microsoft.com/office/officeart/2005/8/layout/bList2#8"/>
    <dgm:cxn modelId="{8E6D3491-7376-40EE-8E47-6136FB1D1A7D}" type="presOf" srcId="{1B2153C5-A0F3-498F-9B26-25985A5C73A7}" destId="{D27F472F-8F53-4B09-B043-A83E4EC2C075}" srcOrd="1" destOrd="0" presId="urn:microsoft.com/office/officeart/2005/8/layout/bList2#8"/>
    <dgm:cxn modelId="{4110C02F-11B9-49F0-88EC-76F970A92DAD}" type="presParOf" srcId="{D67C09AE-D598-43A1-AE92-E0BC61E316C2}" destId="{4DE7A22B-D572-44FD-BC54-150084A902A7}" srcOrd="0" destOrd="0" presId="urn:microsoft.com/office/officeart/2005/8/layout/bList2#8"/>
    <dgm:cxn modelId="{9BD2A018-748F-47A0-A549-770DCC2D64E6}" type="presParOf" srcId="{4DE7A22B-D572-44FD-BC54-150084A902A7}" destId="{B2C71097-B805-4F20-A1C0-36613D8FD7FC}" srcOrd="0" destOrd="0" presId="urn:microsoft.com/office/officeart/2005/8/layout/bList2#8"/>
    <dgm:cxn modelId="{B955E95C-17EC-4356-9F8B-DBA40337C20B}" type="presParOf" srcId="{4DE7A22B-D572-44FD-BC54-150084A902A7}" destId="{1290155E-54E9-4101-95DF-A2BA37062E56}" srcOrd="1" destOrd="0" presId="urn:microsoft.com/office/officeart/2005/8/layout/bList2#8"/>
    <dgm:cxn modelId="{EA08A0A2-50D8-44B5-834D-08DA4D64E44B}" type="presParOf" srcId="{4DE7A22B-D572-44FD-BC54-150084A902A7}" destId="{D27F472F-8F53-4B09-B043-A83E4EC2C075}" srcOrd="2" destOrd="0" presId="urn:microsoft.com/office/officeart/2005/8/layout/bList2#8"/>
    <dgm:cxn modelId="{075DFBF7-1B89-4D53-A5A0-ED6F0987DD61}" type="presParOf" srcId="{4DE7A22B-D572-44FD-BC54-150084A902A7}" destId="{DA600B1E-B823-4DD0-AE9B-7914245B8D83}" srcOrd="3" destOrd="0" presId="urn:microsoft.com/office/officeart/2005/8/layout/bList2#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CE30388-A56F-4367-86D7-8D05FDEDC2C3}"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en-US"/>
        </a:p>
      </dgm:t>
    </dgm:pt>
    <dgm:pt modelId="{A0D23868-9243-4C45-B9F2-8C3124949F22}">
      <dgm:prSet phldrT="[Text]" custT="1"/>
      <dgm:spPr>
        <a:solidFill>
          <a:srgbClr val="0F74BB"/>
        </a:solidFill>
      </dgm:spPr>
      <dgm:t>
        <a:bodyPr/>
        <a:lstStyle/>
        <a:p>
          <a:r>
            <a:rPr lang="en-US" sz="1050" dirty="0" smtClean="0"/>
            <a:t>Pool Payout</a:t>
          </a:r>
          <a:endParaRPr lang="en-US" sz="1050" dirty="0"/>
        </a:p>
      </dgm:t>
    </dgm:pt>
    <dgm:pt modelId="{835AD941-CC14-4D13-A898-A2ED3B2AEBC5}" type="parTrans" cxnId="{0387FD06-D8DF-42D6-B182-ADA932216232}">
      <dgm:prSet/>
      <dgm:spPr/>
      <dgm:t>
        <a:bodyPr/>
        <a:lstStyle/>
        <a:p>
          <a:endParaRPr lang="en-US" sz="2000"/>
        </a:p>
      </dgm:t>
    </dgm:pt>
    <dgm:pt modelId="{FCFCD733-E08A-4DC2-A75B-19BCAD8BF683}" type="sibTrans" cxnId="{0387FD06-D8DF-42D6-B182-ADA932216232}">
      <dgm:prSet/>
      <dgm:spPr/>
      <dgm:t>
        <a:bodyPr/>
        <a:lstStyle/>
        <a:p>
          <a:endParaRPr lang="en-US" sz="2000"/>
        </a:p>
      </dgm:t>
    </dgm:pt>
    <dgm:pt modelId="{8EEECE21-38AB-4903-8EF9-497FF7A9C304}">
      <dgm:prSet phldrT="[Text]" custT="1"/>
      <dgm:spPr>
        <a:solidFill>
          <a:srgbClr val="F6A01A"/>
        </a:solidFill>
      </dgm:spPr>
      <dgm:t>
        <a:bodyPr/>
        <a:lstStyle/>
        <a:p>
          <a:r>
            <a:rPr lang="en-US" sz="1050" dirty="0" smtClean="0"/>
            <a:t>Transactions in Investment Pool Units</a:t>
          </a:r>
          <a:endParaRPr lang="en-US" sz="1050" dirty="0"/>
        </a:p>
      </dgm:t>
    </dgm:pt>
    <dgm:pt modelId="{B6E9E489-A417-4E4F-BC75-6A24BFAE1005}" type="parTrans" cxnId="{2A2846FE-8D9E-4015-B938-EA5AC71DF1D7}">
      <dgm:prSet/>
      <dgm:spPr/>
      <dgm:t>
        <a:bodyPr/>
        <a:lstStyle/>
        <a:p>
          <a:endParaRPr lang="en-US" sz="2000"/>
        </a:p>
      </dgm:t>
    </dgm:pt>
    <dgm:pt modelId="{E940BB31-E5D6-4BEB-858C-A71D2E84A4A1}" type="sibTrans" cxnId="{2A2846FE-8D9E-4015-B938-EA5AC71DF1D7}">
      <dgm:prSet/>
      <dgm:spPr/>
      <dgm:t>
        <a:bodyPr/>
        <a:lstStyle/>
        <a:p>
          <a:endParaRPr lang="en-US" sz="2000"/>
        </a:p>
      </dgm:t>
    </dgm:pt>
    <dgm:pt modelId="{64D75D9A-FF4E-4370-B6D9-6A5AF2C322F7}" type="pres">
      <dgm:prSet presAssocID="{8CE30388-A56F-4367-86D7-8D05FDEDC2C3}" presName="Name0" presStyleCnt="0">
        <dgm:presLayoutVars>
          <dgm:dir/>
          <dgm:resizeHandles val="exact"/>
        </dgm:presLayoutVars>
      </dgm:prSet>
      <dgm:spPr/>
      <dgm:t>
        <a:bodyPr/>
        <a:lstStyle/>
        <a:p>
          <a:endParaRPr lang="en-US"/>
        </a:p>
      </dgm:t>
    </dgm:pt>
    <dgm:pt modelId="{0A1F29DF-627D-4952-A45D-827F8178A362}" type="pres">
      <dgm:prSet presAssocID="{A0D23868-9243-4C45-B9F2-8C3124949F22}" presName="parTxOnly" presStyleLbl="node1" presStyleIdx="0" presStyleCnt="2" custScaleY="121027" custLinFactNeighborY="1064">
        <dgm:presLayoutVars>
          <dgm:bulletEnabled val="1"/>
        </dgm:presLayoutVars>
      </dgm:prSet>
      <dgm:spPr/>
      <dgm:t>
        <a:bodyPr/>
        <a:lstStyle/>
        <a:p>
          <a:endParaRPr lang="en-US"/>
        </a:p>
      </dgm:t>
    </dgm:pt>
    <dgm:pt modelId="{2F99F344-8C2D-41ED-BD1B-81DD34BEFA77}" type="pres">
      <dgm:prSet presAssocID="{FCFCD733-E08A-4DC2-A75B-19BCAD8BF683}" presName="parSpace" presStyleCnt="0"/>
      <dgm:spPr/>
    </dgm:pt>
    <dgm:pt modelId="{9D5D118C-473E-4927-83F9-CEA2D18A92A4}" type="pres">
      <dgm:prSet presAssocID="{8EEECE21-38AB-4903-8EF9-497FF7A9C304}" presName="parTxOnly" presStyleLbl="node1" presStyleIdx="1" presStyleCnt="2" custScaleY="121027">
        <dgm:presLayoutVars>
          <dgm:bulletEnabled val="1"/>
        </dgm:presLayoutVars>
      </dgm:prSet>
      <dgm:spPr/>
      <dgm:t>
        <a:bodyPr/>
        <a:lstStyle/>
        <a:p>
          <a:endParaRPr lang="en-US"/>
        </a:p>
      </dgm:t>
    </dgm:pt>
  </dgm:ptLst>
  <dgm:cxnLst>
    <dgm:cxn modelId="{0387FD06-D8DF-42D6-B182-ADA932216232}" srcId="{8CE30388-A56F-4367-86D7-8D05FDEDC2C3}" destId="{A0D23868-9243-4C45-B9F2-8C3124949F22}" srcOrd="0" destOrd="0" parTransId="{835AD941-CC14-4D13-A898-A2ED3B2AEBC5}" sibTransId="{FCFCD733-E08A-4DC2-A75B-19BCAD8BF683}"/>
    <dgm:cxn modelId="{363418F6-B164-4998-B7DA-DC6E0AB76A9F}" type="presOf" srcId="{A0D23868-9243-4C45-B9F2-8C3124949F22}" destId="{0A1F29DF-627D-4952-A45D-827F8178A362}" srcOrd="0" destOrd="0" presId="urn:microsoft.com/office/officeart/2005/8/layout/hChevron3"/>
    <dgm:cxn modelId="{781B8082-892C-44CE-9912-7CD33DB76C45}" type="presOf" srcId="{8EEECE21-38AB-4903-8EF9-497FF7A9C304}" destId="{9D5D118C-473E-4927-83F9-CEA2D18A92A4}" srcOrd="0" destOrd="0" presId="urn:microsoft.com/office/officeart/2005/8/layout/hChevron3"/>
    <dgm:cxn modelId="{2A2846FE-8D9E-4015-B938-EA5AC71DF1D7}" srcId="{8CE30388-A56F-4367-86D7-8D05FDEDC2C3}" destId="{8EEECE21-38AB-4903-8EF9-497FF7A9C304}" srcOrd="1" destOrd="0" parTransId="{B6E9E489-A417-4E4F-BC75-6A24BFAE1005}" sibTransId="{E940BB31-E5D6-4BEB-858C-A71D2E84A4A1}"/>
    <dgm:cxn modelId="{77851B64-71D7-4F90-99E9-0E57256A77AF}" type="presOf" srcId="{8CE30388-A56F-4367-86D7-8D05FDEDC2C3}" destId="{64D75D9A-FF4E-4370-B6D9-6A5AF2C322F7}" srcOrd="0" destOrd="0" presId="urn:microsoft.com/office/officeart/2005/8/layout/hChevron3"/>
    <dgm:cxn modelId="{A8F1D43D-3537-44FE-ABB9-7AE3B8F7D625}" type="presParOf" srcId="{64D75D9A-FF4E-4370-B6D9-6A5AF2C322F7}" destId="{0A1F29DF-627D-4952-A45D-827F8178A362}" srcOrd="0" destOrd="0" presId="urn:microsoft.com/office/officeart/2005/8/layout/hChevron3"/>
    <dgm:cxn modelId="{34BB8A80-0B9D-4DF6-BFEF-A63FE176B3A6}" type="presParOf" srcId="{64D75D9A-FF4E-4370-B6D9-6A5AF2C322F7}" destId="{2F99F344-8C2D-41ED-BD1B-81DD34BEFA77}" srcOrd="1" destOrd="0" presId="urn:microsoft.com/office/officeart/2005/8/layout/hChevron3"/>
    <dgm:cxn modelId="{D6323863-B55E-4FA4-9CD0-0D0283FCF243}" type="presParOf" srcId="{64D75D9A-FF4E-4370-B6D9-6A5AF2C322F7}" destId="{9D5D118C-473E-4927-83F9-CEA2D18A92A4}" srcOrd="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E30388-A56F-4367-86D7-8D05FDEDC2C3}"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en-US"/>
        </a:p>
      </dgm:t>
    </dgm:pt>
    <dgm:pt modelId="{A0D23868-9243-4C45-B9F2-8C3124949F22}">
      <dgm:prSet phldrT="[Text]" custT="1"/>
      <dgm:spPr>
        <a:solidFill>
          <a:schemeClr val="accent2"/>
        </a:solidFill>
      </dgm:spPr>
      <dgm:t>
        <a:bodyPr/>
        <a:lstStyle/>
        <a:p>
          <a:r>
            <a:rPr lang="en-US" sz="1050" dirty="0" smtClean="0">
              <a:solidFill>
                <a:srgbClr val="002060"/>
              </a:solidFill>
            </a:rPr>
            <a:t>Investment Pool</a:t>
          </a:r>
          <a:endParaRPr lang="en-US" sz="1050" dirty="0">
            <a:solidFill>
              <a:srgbClr val="002060"/>
            </a:solidFill>
          </a:endParaRPr>
        </a:p>
      </dgm:t>
    </dgm:pt>
    <dgm:pt modelId="{835AD941-CC14-4D13-A898-A2ED3B2AEBC5}" type="parTrans" cxnId="{0387FD06-D8DF-42D6-B182-ADA932216232}">
      <dgm:prSet/>
      <dgm:spPr/>
      <dgm:t>
        <a:bodyPr/>
        <a:lstStyle/>
        <a:p>
          <a:endParaRPr lang="en-US" sz="2000"/>
        </a:p>
      </dgm:t>
    </dgm:pt>
    <dgm:pt modelId="{FCFCD733-E08A-4DC2-A75B-19BCAD8BF683}" type="sibTrans" cxnId="{0387FD06-D8DF-42D6-B182-ADA932216232}">
      <dgm:prSet/>
      <dgm:spPr/>
      <dgm:t>
        <a:bodyPr/>
        <a:lstStyle/>
        <a:p>
          <a:endParaRPr lang="en-US" sz="2000"/>
        </a:p>
      </dgm:t>
    </dgm:pt>
    <dgm:pt modelId="{E3905091-3EAD-4019-B968-26681D71C9F1}">
      <dgm:prSet phldrT="[Text]" custT="1"/>
      <dgm:spPr>
        <a:solidFill>
          <a:schemeClr val="accent1"/>
        </a:solidFill>
      </dgm:spPr>
      <dgm:t>
        <a:bodyPr/>
        <a:lstStyle/>
        <a:p>
          <a:r>
            <a:rPr lang="en-US" sz="1050" dirty="0" smtClean="0"/>
            <a:t>Investment Classifications</a:t>
          </a:r>
          <a:endParaRPr lang="en-US" sz="1050" dirty="0"/>
        </a:p>
      </dgm:t>
    </dgm:pt>
    <dgm:pt modelId="{B3D0494D-EB35-42E2-9882-1D35C51AA5A9}" type="parTrans" cxnId="{8EF97CB2-6FEE-4E8F-A52D-139C032B21A1}">
      <dgm:prSet/>
      <dgm:spPr/>
      <dgm:t>
        <a:bodyPr/>
        <a:lstStyle/>
        <a:p>
          <a:endParaRPr lang="en-US" sz="2000"/>
        </a:p>
      </dgm:t>
    </dgm:pt>
    <dgm:pt modelId="{459622A9-D941-426E-B04B-DA7D36C031F7}" type="sibTrans" cxnId="{8EF97CB2-6FEE-4E8F-A52D-139C032B21A1}">
      <dgm:prSet/>
      <dgm:spPr/>
      <dgm:t>
        <a:bodyPr/>
        <a:lstStyle/>
        <a:p>
          <a:endParaRPr lang="en-US" sz="2000"/>
        </a:p>
      </dgm:t>
    </dgm:pt>
    <dgm:pt modelId="{8EEECE21-38AB-4903-8EF9-497FF7A9C304}">
      <dgm:prSet phldrT="[Text]" custT="1"/>
      <dgm:spPr>
        <a:solidFill>
          <a:schemeClr val="accent1"/>
        </a:solidFill>
      </dgm:spPr>
      <dgm:t>
        <a:bodyPr/>
        <a:lstStyle/>
        <a:p>
          <a:r>
            <a:rPr lang="en-US" sz="1050" dirty="0" smtClean="0"/>
            <a:t>Investment Statement Line Types</a:t>
          </a:r>
          <a:endParaRPr lang="en-US" sz="1050" dirty="0"/>
        </a:p>
      </dgm:t>
    </dgm:pt>
    <dgm:pt modelId="{B6E9E489-A417-4E4F-BC75-6A24BFAE1005}" type="parTrans" cxnId="{2A2846FE-8D9E-4015-B938-EA5AC71DF1D7}">
      <dgm:prSet/>
      <dgm:spPr/>
      <dgm:t>
        <a:bodyPr/>
        <a:lstStyle/>
        <a:p>
          <a:endParaRPr lang="en-US" sz="2000"/>
        </a:p>
      </dgm:t>
    </dgm:pt>
    <dgm:pt modelId="{E940BB31-E5D6-4BEB-858C-A71D2E84A4A1}" type="sibTrans" cxnId="{2A2846FE-8D9E-4015-B938-EA5AC71DF1D7}">
      <dgm:prSet/>
      <dgm:spPr/>
      <dgm:t>
        <a:bodyPr/>
        <a:lstStyle/>
        <a:p>
          <a:endParaRPr lang="en-US" sz="2000"/>
        </a:p>
      </dgm:t>
    </dgm:pt>
    <dgm:pt modelId="{3C298905-8AC8-4A47-85F5-45165C88D2EE}">
      <dgm:prSet phldrT="[Text]" custT="1"/>
      <dgm:spPr>
        <a:solidFill>
          <a:schemeClr val="accent1"/>
        </a:solidFill>
      </dgm:spPr>
      <dgm:t>
        <a:bodyPr/>
        <a:lstStyle/>
        <a:p>
          <a:r>
            <a:rPr lang="en-US" sz="1050" dirty="0" smtClean="0"/>
            <a:t>Investment Profiles</a:t>
          </a:r>
          <a:endParaRPr lang="en-US" sz="1050" dirty="0"/>
        </a:p>
      </dgm:t>
    </dgm:pt>
    <dgm:pt modelId="{6E4B99EA-5DDD-4B71-AED1-CF8FA4EDC647}" type="parTrans" cxnId="{1FAD55B1-B794-4021-A6DC-8466652E43FE}">
      <dgm:prSet/>
      <dgm:spPr/>
      <dgm:t>
        <a:bodyPr/>
        <a:lstStyle/>
        <a:p>
          <a:endParaRPr lang="en-US" sz="2000"/>
        </a:p>
      </dgm:t>
    </dgm:pt>
    <dgm:pt modelId="{6768EC7C-0E9B-47C7-B945-043DC800D424}" type="sibTrans" cxnId="{1FAD55B1-B794-4021-A6DC-8466652E43FE}">
      <dgm:prSet/>
      <dgm:spPr/>
      <dgm:t>
        <a:bodyPr/>
        <a:lstStyle/>
        <a:p>
          <a:endParaRPr lang="en-US" sz="2000"/>
        </a:p>
      </dgm:t>
    </dgm:pt>
    <dgm:pt modelId="{64D75D9A-FF4E-4370-B6D9-6A5AF2C322F7}" type="pres">
      <dgm:prSet presAssocID="{8CE30388-A56F-4367-86D7-8D05FDEDC2C3}" presName="Name0" presStyleCnt="0">
        <dgm:presLayoutVars>
          <dgm:dir/>
          <dgm:resizeHandles val="exact"/>
        </dgm:presLayoutVars>
      </dgm:prSet>
      <dgm:spPr/>
      <dgm:t>
        <a:bodyPr/>
        <a:lstStyle/>
        <a:p>
          <a:endParaRPr lang="en-US"/>
        </a:p>
      </dgm:t>
    </dgm:pt>
    <dgm:pt modelId="{0A1F29DF-627D-4952-A45D-827F8178A362}" type="pres">
      <dgm:prSet presAssocID="{A0D23868-9243-4C45-B9F2-8C3124949F22}" presName="parTxOnly" presStyleLbl="node1" presStyleIdx="0" presStyleCnt="4" custScaleY="121027">
        <dgm:presLayoutVars>
          <dgm:bulletEnabled val="1"/>
        </dgm:presLayoutVars>
      </dgm:prSet>
      <dgm:spPr/>
      <dgm:t>
        <a:bodyPr/>
        <a:lstStyle/>
        <a:p>
          <a:endParaRPr lang="en-US"/>
        </a:p>
      </dgm:t>
    </dgm:pt>
    <dgm:pt modelId="{2F99F344-8C2D-41ED-BD1B-81DD34BEFA77}" type="pres">
      <dgm:prSet presAssocID="{FCFCD733-E08A-4DC2-A75B-19BCAD8BF683}" presName="parSpace" presStyleCnt="0"/>
      <dgm:spPr/>
    </dgm:pt>
    <dgm:pt modelId="{2543E2AC-0CB2-4D89-B1EB-F82E770ECDEB}" type="pres">
      <dgm:prSet presAssocID="{E3905091-3EAD-4019-B968-26681D71C9F1}" presName="parTxOnly" presStyleLbl="node1" presStyleIdx="1" presStyleCnt="4" custScaleY="121027">
        <dgm:presLayoutVars>
          <dgm:bulletEnabled val="1"/>
        </dgm:presLayoutVars>
      </dgm:prSet>
      <dgm:spPr/>
      <dgm:t>
        <a:bodyPr/>
        <a:lstStyle/>
        <a:p>
          <a:endParaRPr lang="en-US"/>
        </a:p>
      </dgm:t>
    </dgm:pt>
    <dgm:pt modelId="{0D38806F-7B88-4EBB-8D39-A92F6F564E5B}" type="pres">
      <dgm:prSet presAssocID="{459622A9-D941-426E-B04B-DA7D36C031F7}" presName="parSpace" presStyleCnt="0"/>
      <dgm:spPr/>
    </dgm:pt>
    <dgm:pt modelId="{9D5D118C-473E-4927-83F9-CEA2D18A92A4}" type="pres">
      <dgm:prSet presAssocID="{8EEECE21-38AB-4903-8EF9-497FF7A9C304}" presName="parTxOnly" presStyleLbl="node1" presStyleIdx="2" presStyleCnt="4" custScaleY="121027">
        <dgm:presLayoutVars>
          <dgm:bulletEnabled val="1"/>
        </dgm:presLayoutVars>
      </dgm:prSet>
      <dgm:spPr/>
      <dgm:t>
        <a:bodyPr/>
        <a:lstStyle/>
        <a:p>
          <a:endParaRPr lang="en-US"/>
        </a:p>
      </dgm:t>
    </dgm:pt>
    <dgm:pt modelId="{A15F121D-F7CA-4D5C-9A0B-7BA38B5D2F13}" type="pres">
      <dgm:prSet presAssocID="{E940BB31-E5D6-4BEB-858C-A71D2E84A4A1}" presName="parSpace" presStyleCnt="0"/>
      <dgm:spPr/>
    </dgm:pt>
    <dgm:pt modelId="{C48683AF-7EE2-4B72-82B9-5FACEF8A04E5}" type="pres">
      <dgm:prSet presAssocID="{3C298905-8AC8-4A47-85F5-45165C88D2EE}" presName="parTxOnly" presStyleLbl="node1" presStyleIdx="3" presStyleCnt="4" custScaleY="121027">
        <dgm:presLayoutVars>
          <dgm:bulletEnabled val="1"/>
        </dgm:presLayoutVars>
      </dgm:prSet>
      <dgm:spPr/>
      <dgm:t>
        <a:bodyPr/>
        <a:lstStyle/>
        <a:p>
          <a:endParaRPr lang="en-US"/>
        </a:p>
      </dgm:t>
    </dgm:pt>
  </dgm:ptLst>
  <dgm:cxnLst>
    <dgm:cxn modelId="{0387FD06-D8DF-42D6-B182-ADA932216232}" srcId="{8CE30388-A56F-4367-86D7-8D05FDEDC2C3}" destId="{A0D23868-9243-4C45-B9F2-8C3124949F22}" srcOrd="0" destOrd="0" parTransId="{835AD941-CC14-4D13-A898-A2ED3B2AEBC5}" sibTransId="{FCFCD733-E08A-4DC2-A75B-19BCAD8BF683}"/>
    <dgm:cxn modelId="{2A2846FE-8D9E-4015-B938-EA5AC71DF1D7}" srcId="{8CE30388-A56F-4367-86D7-8D05FDEDC2C3}" destId="{8EEECE21-38AB-4903-8EF9-497FF7A9C304}" srcOrd="2" destOrd="0" parTransId="{B6E9E489-A417-4E4F-BC75-6A24BFAE1005}" sibTransId="{E940BB31-E5D6-4BEB-858C-A71D2E84A4A1}"/>
    <dgm:cxn modelId="{FA8CD451-48F9-42F7-9C74-C621427026F6}" type="presOf" srcId="{E3905091-3EAD-4019-B968-26681D71C9F1}" destId="{2543E2AC-0CB2-4D89-B1EB-F82E770ECDEB}" srcOrd="0" destOrd="0" presId="urn:microsoft.com/office/officeart/2005/8/layout/hChevron3"/>
    <dgm:cxn modelId="{8EF97CB2-6FEE-4E8F-A52D-139C032B21A1}" srcId="{8CE30388-A56F-4367-86D7-8D05FDEDC2C3}" destId="{E3905091-3EAD-4019-B968-26681D71C9F1}" srcOrd="1" destOrd="0" parTransId="{B3D0494D-EB35-42E2-9882-1D35C51AA5A9}" sibTransId="{459622A9-D941-426E-B04B-DA7D36C031F7}"/>
    <dgm:cxn modelId="{15A4F15D-25B7-4A6B-8875-5B5A7340217C}" type="presOf" srcId="{3C298905-8AC8-4A47-85F5-45165C88D2EE}" destId="{C48683AF-7EE2-4B72-82B9-5FACEF8A04E5}" srcOrd="0" destOrd="0" presId="urn:microsoft.com/office/officeart/2005/8/layout/hChevron3"/>
    <dgm:cxn modelId="{788532FF-543C-47CB-B64D-983A031B05B2}" type="presOf" srcId="{8CE30388-A56F-4367-86D7-8D05FDEDC2C3}" destId="{64D75D9A-FF4E-4370-B6D9-6A5AF2C322F7}" srcOrd="0" destOrd="0" presId="urn:microsoft.com/office/officeart/2005/8/layout/hChevron3"/>
    <dgm:cxn modelId="{06BA1881-1D48-44B1-BEDF-C499C210C990}" type="presOf" srcId="{A0D23868-9243-4C45-B9F2-8C3124949F22}" destId="{0A1F29DF-627D-4952-A45D-827F8178A362}" srcOrd="0" destOrd="0" presId="urn:microsoft.com/office/officeart/2005/8/layout/hChevron3"/>
    <dgm:cxn modelId="{8E56AFE5-A32A-4C1D-A962-C2F6E689C8A2}" type="presOf" srcId="{8EEECE21-38AB-4903-8EF9-497FF7A9C304}" destId="{9D5D118C-473E-4927-83F9-CEA2D18A92A4}" srcOrd="0" destOrd="0" presId="urn:microsoft.com/office/officeart/2005/8/layout/hChevron3"/>
    <dgm:cxn modelId="{1FAD55B1-B794-4021-A6DC-8466652E43FE}" srcId="{8CE30388-A56F-4367-86D7-8D05FDEDC2C3}" destId="{3C298905-8AC8-4A47-85F5-45165C88D2EE}" srcOrd="3" destOrd="0" parTransId="{6E4B99EA-5DDD-4B71-AED1-CF8FA4EDC647}" sibTransId="{6768EC7C-0E9B-47C7-B945-043DC800D424}"/>
    <dgm:cxn modelId="{315E6139-9EB8-4FE6-8ACD-4530A6FA8BB7}" type="presParOf" srcId="{64D75D9A-FF4E-4370-B6D9-6A5AF2C322F7}" destId="{0A1F29DF-627D-4952-A45D-827F8178A362}" srcOrd="0" destOrd="0" presId="urn:microsoft.com/office/officeart/2005/8/layout/hChevron3"/>
    <dgm:cxn modelId="{4C8C1D4A-ED48-4B61-877C-5D4A3B282B9B}" type="presParOf" srcId="{64D75D9A-FF4E-4370-B6D9-6A5AF2C322F7}" destId="{2F99F344-8C2D-41ED-BD1B-81DD34BEFA77}" srcOrd="1" destOrd="0" presId="urn:microsoft.com/office/officeart/2005/8/layout/hChevron3"/>
    <dgm:cxn modelId="{7D8F8CC7-3BD3-4295-A3A8-DDCAA7E904D8}" type="presParOf" srcId="{64D75D9A-FF4E-4370-B6D9-6A5AF2C322F7}" destId="{2543E2AC-0CB2-4D89-B1EB-F82E770ECDEB}" srcOrd="2" destOrd="0" presId="urn:microsoft.com/office/officeart/2005/8/layout/hChevron3"/>
    <dgm:cxn modelId="{AD65B9D4-23E5-481F-9258-FB806AD83E00}" type="presParOf" srcId="{64D75D9A-FF4E-4370-B6D9-6A5AF2C322F7}" destId="{0D38806F-7B88-4EBB-8D39-A92F6F564E5B}" srcOrd="3" destOrd="0" presId="urn:microsoft.com/office/officeart/2005/8/layout/hChevron3"/>
    <dgm:cxn modelId="{64151D97-3669-464E-816C-93EE4E1E8C3F}" type="presParOf" srcId="{64D75D9A-FF4E-4370-B6D9-6A5AF2C322F7}" destId="{9D5D118C-473E-4927-83F9-CEA2D18A92A4}" srcOrd="4" destOrd="0" presId="urn:microsoft.com/office/officeart/2005/8/layout/hChevron3"/>
    <dgm:cxn modelId="{D3D723D0-70E9-4AE5-8AE2-1B9C6CD1B5E7}" type="presParOf" srcId="{64D75D9A-FF4E-4370-B6D9-6A5AF2C322F7}" destId="{A15F121D-F7CA-4D5C-9A0B-7BA38B5D2F13}" srcOrd="5" destOrd="0" presId="urn:microsoft.com/office/officeart/2005/8/layout/hChevron3"/>
    <dgm:cxn modelId="{40F5FAA4-BEDA-4650-8F33-0A9997D17AEA}" type="presParOf" srcId="{64D75D9A-FF4E-4370-B6D9-6A5AF2C322F7}" destId="{C48683AF-7EE2-4B72-82B9-5FACEF8A04E5}"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E952C161-C486-4CC1-B04B-84B4CD198E0B}" type="doc">
      <dgm:prSet loTypeId="urn:microsoft.com/office/officeart/2005/8/layout/bList2#8" loCatId="list" qsTypeId="urn:microsoft.com/office/officeart/2005/8/quickstyle/simple1" qsCatId="simple" csTypeId="urn:microsoft.com/office/officeart/2005/8/colors/accent1_2" csCatId="accent1" phldr="1"/>
      <dgm:spPr/>
    </dgm:pt>
    <dgm:pt modelId="{1B2153C5-A0F3-498F-9B26-25985A5C73A7}">
      <dgm:prSet phldrT="[Text]"/>
      <dgm:spPr/>
      <dgm:t>
        <a:bodyPr/>
        <a:lstStyle/>
        <a:p>
          <a:r>
            <a:rPr lang="en-US" dirty="0" smtClean="0"/>
            <a:t>Matthew Fong</a:t>
          </a:r>
          <a:endParaRPr lang="en-US" dirty="0"/>
        </a:p>
      </dgm:t>
    </dgm:pt>
    <dgm:pt modelId="{4BBB1719-F6E2-45FD-B1F8-8F28EBCE1F7D}" type="parTrans" cxnId="{58D45CF7-C2B8-4C37-ADC5-E718E2869244}">
      <dgm:prSet/>
      <dgm:spPr/>
      <dgm:t>
        <a:bodyPr/>
        <a:lstStyle/>
        <a:p>
          <a:endParaRPr lang="en-US"/>
        </a:p>
      </dgm:t>
    </dgm:pt>
    <dgm:pt modelId="{006BA3EA-C955-4911-935D-111C2F430B29}" type="sibTrans" cxnId="{58D45CF7-C2B8-4C37-ADC5-E718E2869244}">
      <dgm:prSet/>
      <dgm:spPr/>
      <dgm:t>
        <a:bodyPr/>
        <a:lstStyle/>
        <a:p>
          <a:endParaRPr lang="en-US"/>
        </a:p>
      </dgm:t>
    </dgm:pt>
    <dgm:pt modelId="{435EF7E2-7965-40D0-A7B0-9603D82A5243}">
      <dgm:prSet phldrT="[Text]" custT="1"/>
      <dgm:spPr/>
      <dgm:t>
        <a:bodyPr/>
        <a:lstStyle/>
        <a:p>
          <a:r>
            <a:rPr lang="en-US" sz="2400" b="1" dirty="0" smtClean="0">
              <a:solidFill>
                <a:schemeClr val="accent1"/>
              </a:solidFill>
            </a:rPr>
            <a:t>Investment Pool Manager</a:t>
          </a:r>
          <a:endParaRPr lang="en-US" sz="2400" b="1" dirty="0">
            <a:solidFill>
              <a:schemeClr val="accent1"/>
            </a:solidFill>
          </a:endParaRPr>
        </a:p>
      </dgm:t>
    </dgm:pt>
    <dgm:pt modelId="{115E058B-0BED-4F55-9961-83A55D3E5561}" type="parTrans" cxnId="{2E594624-DD60-4E10-ADBD-7F1E2EF63113}">
      <dgm:prSet/>
      <dgm:spPr/>
      <dgm:t>
        <a:bodyPr/>
        <a:lstStyle/>
        <a:p>
          <a:endParaRPr lang="en-US"/>
        </a:p>
      </dgm:t>
    </dgm:pt>
    <dgm:pt modelId="{4C755786-850F-4F0B-81A4-389514531758}" type="sibTrans" cxnId="{2E594624-DD60-4E10-ADBD-7F1E2EF63113}">
      <dgm:prSet/>
      <dgm:spPr/>
      <dgm:t>
        <a:bodyPr/>
        <a:lstStyle/>
        <a:p>
          <a:endParaRPr lang="en-US"/>
        </a:p>
      </dgm:t>
    </dgm:pt>
    <dgm:pt modelId="{09DDF040-21ED-4C9A-97F5-225A4C09642A}">
      <dgm:prSet phldrT="[Text]"/>
      <dgm:spPr/>
      <dgm:t>
        <a:bodyPr/>
        <a:lstStyle/>
        <a:p>
          <a:r>
            <a:rPr lang="en-US" sz="2000" dirty="0" smtClean="0">
              <a:solidFill>
                <a:srgbClr val="000000"/>
              </a:solidFill>
            </a:rPr>
            <a:t>Sell Investment Pool Units</a:t>
          </a:r>
          <a:endParaRPr lang="en-US" sz="2000" b="1" dirty="0">
            <a:solidFill>
              <a:srgbClr val="000000"/>
            </a:solidFill>
          </a:endParaRPr>
        </a:p>
      </dgm:t>
    </dgm:pt>
    <dgm:pt modelId="{BD2C06F1-C07A-4939-87D0-82993408306C}" type="parTrans" cxnId="{56C0292B-06D1-4D7B-B6CB-D0A2FB794CFD}">
      <dgm:prSet/>
      <dgm:spPr/>
      <dgm:t>
        <a:bodyPr/>
        <a:lstStyle/>
        <a:p>
          <a:endParaRPr lang="en-US"/>
        </a:p>
      </dgm:t>
    </dgm:pt>
    <dgm:pt modelId="{DA694FD2-B25D-4982-ABDB-6FC8BE668D54}" type="sibTrans" cxnId="{56C0292B-06D1-4D7B-B6CB-D0A2FB794CFD}">
      <dgm:prSet/>
      <dgm:spPr/>
      <dgm:t>
        <a:bodyPr/>
        <a:lstStyle/>
        <a:p>
          <a:endParaRPr lang="en-US"/>
        </a:p>
      </dgm:t>
    </dgm:pt>
    <dgm:pt modelId="{C79D6686-01F7-4981-9C02-CDFF7A397F1F}">
      <dgm:prSet/>
      <dgm:spPr/>
      <dgm:t>
        <a:bodyPr/>
        <a:lstStyle/>
        <a:p>
          <a:r>
            <a:rPr lang="en-US" sz="2000" dirty="0" smtClean="0">
              <a:solidFill>
                <a:srgbClr val="000000"/>
              </a:solidFill>
            </a:rPr>
            <a:t>Transfer Investment Pool Units</a:t>
          </a:r>
        </a:p>
      </dgm:t>
    </dgm:pt>
    <dgm:pt modelId="{7B2B6586-5F77-466B-B035-63BA3DD4DCEC}" type="parTrans" cxnId="{3F2FB89C-D3AC-4543-A4D7-EB61F29F8AA9}">
      <dgm:prSet/>
      <dgm:spPr/>
      <dgm:t>
        <a:bodyPr/>
        <a:lstStyle/>
        <a:p>
          <a:endParaRPr lang="en-US"/>
        </a:p>
      </dgm:t>
    </dgm:pt>
    <dgm:pt modelId="{30381EA7-9843-40E6-9475-81659154C2B2}" type="sibTrans" cxnId="{3F2FB89C-D3AC-4543-A4D7-EB61F29F8AA9}">
      <dgm:prSet/>
      <dgm:spPr/>
      <dgm:t>
        <a:bodyPr/>
        <a:lstStyle/>
        <a:p>
          <a:endParaRPr lang="en-US"/>
        </a:p>
      </dgm:t>
    </dgm:pt>
    <dgm:pt modelId="{D67C09AE-D598-43A1-AE92-E0BC61E316C2}" type="pres">
      <dgm:prSet presAssocID="{E952C161-C486-4CC1-B04B-84B4CD198E0B}" presName="diagram" presStyleCnt="0">
        <dgm:presLayoutVars>
          <dgm:dir/>
          <dgm:animLvl val="lvl"/>
          <dgm:resizeHandles val="exact"/>
        </dgm:presLayoutVars>
      </dgm:prSet>
      <dgm:spPr/>
    </dgm:pt>
    <dgm:pt modelId="{4DE7A22B-D572-44FD-BC54-150084A902A7}" type="pres">
      <dgm:prSet presAssocID="{1B2153C5-A0F3-498F-9B26-25985A5C73A7}" presName="compNode" presStyleCnt="0"/>
      <dgm:spPr/>
    </dgm:pt>
    <dgm:pt modelId="{B2C71097-B805-4F20-A1C0-36613D8FD7FC}" type="pres">
      <dgm:prSet presAssocID="{1B2153C5-A0F3-498F-9B26-25985A5C73A7}" presName="childRect" presStyleLbl="bgAcc1" presStyleIdx="0" presStyleCnt="1" custScaleX="122107" custScaleY="141938" custLinFactNeighborY="-388">
        <dgm:presLayoutVars>
          <dgm:bulletEnabled val="1"/>
        </dgm:presLayoutVars>
      </dgm:prSet>
      <dgm:spPr/>
      <dgm:t>
        <a:bodyPr/>
        <a:lstStyle/>
        <a:p>
          <a:endParaRPr lang="en-US"/>
        </a:p>
      </dgm:t>
    </dgm:pt>
    <dgm:pt modelId="{1290155E-54E9-4101-95DF-A2BA37062E56}" type="pres">
      <dgm:prSet presAssocID="{1B2153C5-A0F3-498F-9B26-25985A5C73A7}" presName="parentText" presStyleLbl="node1" presStyleIdx="0" presStyleCnt="0">
        <dgm:presLayoutVars>
          <dgm:chMax val="0"/>
          <dgm:bulletEnabled val="1"/>
        </dgm:presLayoutVars>
      </dgm:prSet>
      <dgm:spPr/>
      <dgm:t>
        <a:bodyPr/>
        <a:lstStyle/>
        <a:p>
          <a:endParaRPr lang="en-US"/>
        </a:p>
      </dgm:t>
    </dgm:pt>
    <dgm:pt modelId="{D27F472F-8F53-4B09-B043-A83E4EC2C075}" type="pres">
      <dgm:prSet presAssocID="{1B2153C5-A0F3-498F-9B26-25985A5C73A7}" presName="parentRect" presStyleLbl="alignNode1" presStyleIdx="0" presStyleCnt="1" custScaleX="122107" custScaleY="115904" custLinFactNeighborX="-191" custLinFactNeighborY="41286"/>
      <dgm:spPr/>
      <dgm:t>
        <a:bodyPr/>
        <a:lstStyle/>
        <a:p>
          <a:endParaRPr lang="en-US"/>
        </a:p>
      </dgm:t>
    </dgm:pt>
    <dgm:pt modelId="{DA600B1E-B823-4DD0-AE9B-7914245B8D83}" type="pres">
      <dgm:prSet presAssocID="{1B2153C5-A0F3-498F-9B26-25985A5C73A7}" presName="adorn" presStyleLbl="fgAccFollowNode1" presStyleIdx="0" presStyleCnt="1" custLinFactNeighborX="18952" custLinFactNeighborY="34601"/>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EF058A4E-0BF3-49B1-8A84-4FEBE925DAA5}" type="presOf" srcId="{435EF7E2-7965-40D0-A7B0-9603D82A5243}" destId="{B2C71097-B805-4F20-A1C0-36613D8FD7FC}" srcOrd="0" destOrd="0" presId="urn:microsoft.com/office/officeart/2005/8/layout/bList2#8"/>
    <dgm:cxn modelId="{58D45CF7-C2B8-4C37-ADC5-E718E2869244}" srcId="{E952C161-C486-4CC1-B04B-84B4CD198E0B}" destId="{1B2153C5-A0F3-498F-9B26-25985A5C73A7}" srcOrd="0" destOrd="0" parTransId="{4BBB1719-F6E2-45FD-B1F8-8F28EBCE1F7D}" sibTransId="{006BA3EA-C955-4911-935D-111C2F430B29}"/>
    <dgm:cxn modelId="{586FD086-DDDD-4430-8525-25BE0853D697}" type="presOf" srcId="{E952C161-C486-4CC1-B04B-84B4CD198E0B}" destId="{D67C09AE-D598-43A1-AE92-E0BC61E316C2}" srcOrd="0" destOrd="0" presId="urn:microsoft.com/office/officeart/2005/8/layout/bList2#8"/>
    <dgm:cxn modelId="{56C0292B-06D1-4D7B-B6CB-D0A2FB794CFD}" srcId="{1B2153C5-A0F3-498F-9B26-25985A5C73A7}" destId="{09DDF040-21ED-4C9A-97F5-225A4C09642A}" srcOrd="1" destOrd="0" parTransId="{BD2C06F1-C07A-4939-87D0-82993408306C}" sibTransId="{DA694FD2-B25D-4982-ABDB-6FC8BE668D54}"/>
    <dgm:cxn modelId="{D12A0538-8F14-40B4-8581-3430A2D3E949}" type="presOf" srcId="{1B2153C5-A0F3-498F-9B26-25985A5C73A7}" destId="{D27F472F-8F53-4B09-B043-A83E4EC2C075}" srcOrd="1" destOrd="0" presId="urn:microsoft.com/office/officeart/2005/8/layout/bList2#8"/>
    <dgm:cxn modelId="{9FDF53C8-6C9B-449B-8776-EE1B4B1633A5}" type="presOf" srcId="{C79D6686-01F7-4981-9C02-CDFF7A397F1F}" destId="{B2C71097-B805-4F20-A1C0-36613D8FD7FC}" srcOrd="0" destOrd="2" presId="urn:microsoft.com/office/officeart/2005/8/layout/bList2#8"/>
    <dgm:cxn modelId="{2E594624-DD60-4E10-ADBD-7F1E2EF63113}" srcId="{1B2153C5-A0F3-498F-9B26-25985A5C73A7}" destId="{435EF7E2-7965-40D0-A7B0-9603D82A5243}" srcOrd="0" destOrd="0" parTransId="{115E058B-0BED-4F55-9961-83A55D3E5561}" sibTransId="{4C755786-850F-4F0B-81A4-389514531758}"/>
    <dgm:cxn modelId="{3F2FB89C-D3AC-4543-A4D7-EB61F29F8AA9}" srcId="{1B2153C5-A0F3-498F-9B26-25985A5C73A7}" destId="{C79D6686-01F7-4981-9C02-CDFF7A397F1F}" srcOrd="2" destOrd="0" parTransId="{7B2B6586-5F77-466B-B035-63BA3DD4DCEC}" sibTransId="{30381EA7-9843-40E6-9475-81659154C2B2}"/>
    <dgm:cxn modelId="{01821652-03D4-4E1B-BCBF-5DB63F03626C}" type="presOf" srcId="{09DDF040-21ED-4C9A-97F5-225A4C09642A}" destId="{B2C71097-B805-4F20-A1C0-36613D8FD7FC}" srcOrd="0" destOrd="1" presId="urn:microsoft.com/office/officeart/2005/8/layout/bList2#8"/>
    <dgm:cxn modelId="{81AC3DEC-52E5-47A2-8E38-1DD83E1A60BA}" type="presOf" srcId="{1B2153C5-A0F3-498F-9B26-25985A5C73A7}" destId="{1290155E-54E9-4101-95DF-A2BA37062E56}" srcOrd="0" destOrd="0" presId="urn:microsoft.com/office/officeart/2005/8/layout/bList2#8"/>
    <dgm:cxn modelId="{BF0521F0-9130-4131-A7CF-AC98CB4D884B}" type="presParOf" srcId="{D67C09AE-D598-43A1-AE92-E0BC61E316C2}" destId="{4DE7A22B-D572-44FD-BC54-150084A902A7}" srcOrd="0" destOrd="0" presId="urn:microsoft.com/office/officeart/2005/8/layout/bList2#8"/>
    <dgm:cxn modelId="{40A54606-742E-4321-BEF0-9D8F0E531395}" type="presParOf" srcId="{4DE7A22B-D572-44FD-BC54-150084A902A7}" destId="{B2C71097-B805-4F20-A1C0-36613D8FD7FC}" srcOrd="0" destOrd="0" presId="urn:microsoft.com/office/officeart/2005/8/layout/bList2#8"/>
    <dgm:cxn modelId="{0910C644-2B59-4844-B825-11C782219509}" type="presParOf" srcId="{4DE7A22B-D572-44FD-BC54-150084A902A7}" destId="{1290155E-54E9-4101-95DF-A2BA37062E56}" srcOrd="1" destOrd="0" presId="urn:microsoft.com/office/officeart/2005/8/layout/bList2#8"/>
    <dgm:cxn modelId="{83A96E01-05BC-4AEC-BA6A-F6981155B4D4}" type="presParOf" srcId="{4DE7A22B-D572-44FD-BC54-150084A902A7}" destId="{D27F472F-8F53-4B09-B043-A83E4EC2C075}" srcOrd="2" destOrd="0" presId="urn:microsoft.com/office/officeart/2005/8/layout/bList2#8"/>
    <dgm:cxn modelId="{D2D8B788-1F84-4319-89DC-34D710F3CFEC}" type="presParOf" srcId="{4DE7A22B-D572-44FD-BC54-150084A902A7}" destId="{DA600B1E-B823-4DD0-AE9B-7914245B8D83}" srcOrd="3" destOrd="0" presId="urn:microsoft.com/office/officeart/2005/8/layout/bList2#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E30388-A56F-4367-86D7-8D05FDEDC2C3}"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en-US"/>
        </a:p>
      </dgm:t>
    </dgm:pt>
    <dgm:pt modelId="{A0D23868-9243-4C45-B9F2-8C3124949F22}">
      <dgm:prSet phldrT="[Text]" custT="1"/>
      <dgm:spPr>
        <a:solidFill>
          <a:srgbClr val="0F74BB"/>
        </a:solidFill>
      </dgm:spPr>
      <dgm:t>
        <a:bodyPr/>
        <a:lstStyle/>
        <a:p>
          <a:r>
            <a:rPr lang="en-US" sz="1050" dirty="0" smtClean="0">
              <a:solidFill>
                <a:schemeClr val="bg1"/>
              </a:solidFill>
            </a:rPr>
            <a:t>Investment Pool</a:t>
          </a:r>
          <a:endParaRPr lang="en-US" sz="1050" dirty="0">
            <a:solidFill>
              <a:schemeClr val="bg1"/>
            </a:solidFill>
          </a:endParaRPr>
        </a:p>
      </dgm:t>
    </dgm:pt>
    <dgm:pt modelId="{835AD941-CC14-4D13-A898-A2ED3B2AEBC5}" type="parTrans" cxnId="{0387FD06-D8DF-42D6-B182-ADA932216232}">
      <dgm:prSet/>
      <dgm:spPr/>
      <dgm:t>
        <a:bodyPr/>
        <a:lstStyle/>
        <a:p>
          <a:endParaRPr lang="en-US" sz="2000"/>
        </a:p>
      </dgm:t>
    </dgm:pt>
    <dgm:pt modelId="{FCFCD733-E08A-4DC2-A75B-19BCAD8BF683}" type="sibTrans" cxnId="{0387FD06-D8DF-42D6-B182-ADA932216232}">
      <dgm:prSet/>
      <dgm:spPr/>
      <dgm:t>
        <a:bodyPr/>
        <a:lstStyle/>
        <a:p>
          <a:endParaRPr lang="en-US" sz="2000"/>
        </a:p>
      </dgm:t>
    </dgm:pt>
    <dgm:pt modelId="{E3905091-3EAD-4019-B968-26681D71C9F1}">
      <dgm:prSet phldrT="[Text]" custT="1"/>
      <dgm:spPr>
        <a:solidFill>
          <a:srgbClr val="FFCE33"/>
        </a:solidFill>
      </dgm:spPr>
      <dgm:t>
        <a:bodyPr/>
        <a:lstStyle/>
        <a:p>
          <a:r>
            <a:rPr lang="en-US" sz="1050" dirty="0" smtClean="0">
              <a:solidFill>
                <a:srgbClr val="002060"/>
              </a:solidFill>
            </a:rPr>
            <a:t>Investment Classifications</a:t>
          </a:r>
          <a:endParaRPr lang="en-US" sz="1050" dirty="0">
            <a:solidFill>
              <a:srgbClr val="002060"/>
            </a:solidFill>
          </a:endParaRPr>
        </a:p>
      </dgm:t>
    </dgm:pt>
    <dgm:pt modelId="{B3D0494D-EB35-42E2-9882-1D35C51AA5A9}" type="parTrans" cxnId="{8EF97CB2-6FEE-4E8F-A52D-139C032B21A1}">
      <dgm:prSet/>
      <dgm:spPr/>
      <dgm:t>
        <a:bodyPr/>
        <a:lstStyle/>
        <a:p>
          <a:endParaRPr lang="en-US" sz="2000"/>
        </a:p>
      </dgm:t>
    </dgm:pt>
    <dgm:pt modelId="{459622A9-D941-426E-B04B-DA7D36C031F7}" type="sibTrans" cxnId="{8EF97CB2-6FEE-4E8F-A52D-139C032B21A1}">
      <dgm:prSet/>
      <dgm:spPr/>
      <dgm:t>
        <a:bodyPr/>
        <a:lstStyle/>
        <a:p>
          <a:endParaRPr lang="en-US" sz="2000"/>
        </a:p>
      </dgm:t>
    </dgm:pt>
    <dgm:pt modelId="{8EEECE21-38AB-4903-8EF9-497FF7A9C304}">
      <dgm:prSet phldrT="[Text]" custT="1"/>
      <dgm:spPr>
        <a:solidFill>
          <a:schemeClr val="accent1"/>
        </a:solidFill>
      </dgm:spPr>
      <dgm:t>
        <a:bodyPr/>
        <a:lstStyle/>
        <a:p>
          <a:r>
            <a:rPr lang="en-US" sz="1050" dirty="0" smtClean="0"/>
            <a:t>Investment Statement Line Types</a:t>
          </a:r>
          <a:endParaRPr lang="en-US" sz="1050" dirty="0"/>
        </a:p>
      </dgm:t>
    </dgm:pt>
    <dgm:pt modelId="{B6E9E489-A417-4E4F-BC75-6A24BFAE1005}" type="parTrans" cxnId="{2A2846FE-8D9E-4015-B938-EA5AC71DF1D7}">
      <dgm:prSet/>
      <dgm:spPr/>
      <dgm:t>
        <a:bodyPr/>
        <a:lstStyle/>
        <a:p>
          <a:endParaRPr lang="en-US" sz="2000"/>
        </a:p>
      </dgm:t>
    </dgm:pt>
    <dgm:pt modelId="{E940BB31-E5D6-4BEB-858C-A71D2E84A4A1}" type="sibTrans" cxnId="{2A2846FE-8D9E-4015-B938-EA5AC71DF1D7}">
      <dgm:prSet/>
      <dgm:spPr/>
      <dgm:t>
        <a:bodyPr/>
        <a:lstStyle/>
        <a:p>
          <a:endParaRPr lang="en-US" sz="2000"/>
        </a:p>
      </dgm:t>
    </dgm:pt>
    <dgm:pt modelId="{3C298905-8AC8-4A47-85F5-45165C88D2EE}">
      <dgm:prSet phldrT="[Text]" custT="1"/>
      <dgm:spPr>
        <a:solidFill>
          <a:schemeClr val="accent1"/>
        </a:solidFill>
      </dgm:spPr>
      <dgm:t>
        <a:bodyPr/>
        <a:lstStyle/>
        <a:p>
          <a:r>
            <a:rPr lang="en-US" sz="1050" dirty="0" smtClean="0"/>
            <a:t>Investment Profiles</a:t>
          </a:r>
          <a:endParaRPr lang="en-US" sz="1050" dirty="0"/>
        </a:p>
      </dgm:t>
    </dgm:pt>
    <dgm:pt modelId="{6E4B99EA-5DDD-4B71-AED1-CF8FA4EDC647}" type="parTrans" cxnId="{1FAD55B1-B794-4021-A6DC-8466652E43FE}">
      <dgm:prSet/>
      <dgm:spPr/>
      <dgm:t>
        <a:bodyPr/>
        <a:lstStyle/>
        <a:p>
          <a:endParaRPr lang="en-US" sz="2000"/>
        </a:p>
      </dgm:t>
    </dgm:pt>
    <dgm:pt modelId="{6768EC7C-0E9B-47C7-B945-043DC800D424}" type="sibTrans" cxnId="{1FAD55B1-B794-4021-A6DC-8466652E43FE}">
      <dgm:prSet/>
      <dgm:spPr/>
      <dgm:t>
        <a:bodyPr/>
        <a:lstStyle/>
        <a:p>
          <a:endParaRPr lang="en-US" sz="2000"/>
        </a:p>
      </dgm:t>
    </dgm:pt>
    <dgm:pt modelId="{64D75D9A-FF4E-4370-B6D9-6A5AF2C322F7}" type="pres">
      <dgm:prSet presAssocID="{8CE30388-A56F-4367-86D7-8D05FDEDC2C3}" presName="Name0" presStyleCnt="0">
        <dgm:presLayoutVars>
          <dgm:dir/>
          <dgm:resizeHandles val="exact"/>
        </dgm:presLayoutVars>
      </dgm:prSet>
      <dgm:spPr/>
      <dgm:t>
        <a:bodyPr/>
        <a:lstStyle/>
        <a:p>
          <a:endParaRPr lang="en-US"/>
        </a:p>
      </dgm:t>
    </dgm:pt>
    <dgm:pt modelId="{0A1F29DF-627D-4952-A45D-827F8178A362}" type="pres">
      <dgm:prSet presAssocID="{A0D23868-9243-4C45-B9F2-8C3124949F22}" presName="parTxOnly" presStyleLbl="node1" presStyleIdx="0" presStyleCnt="4" custScaleY="121027">
        <dgm:presLayoutVars>
          <dgm:bulletEnabled val="1"/>
        </dgm:presLayoutVars>
      </dgm:prSet>
      <dgm:spPr/>
      <dgm:t>
        <a:bodyPr/>
        <a:lstStyle/>
        <a:p>
          <a:endParaRPr lang="en-US"/>
        </a:p>
      </dgm:t>
    </dgm:pt>
    <dgm:pt modelId="{2F99F344-8C2D-41ED-BD1B-81DD34BEFA77}" type="pres">
      <dgm:prSet presAssocID="{FCFCD733-E08A-4DC2-A75B-19BCAD8BF683}" presName="parSpace" presStyleCnt="0"/>
      <dgm:spPr/>
    </dgm:pt>
    <dgm:pt modelId="{2543E2AC-0CB2-4D89-B1EB-F82E770ECDEB}" type="pres">
      <dgm:prSet presAssocID="{E3905091-3EAD-4019-B968-26681D71C9F1}" presName="parTxOnly" presStyleLbl="node1" presStyleIdx="1" presStyleCnt="4" custScaleY="121027">
        <dgm:presLayoutVars>
          <dgm:bulletEnabled val="1"/>
        </dgm:presLayoutVars>
      </dgm:prSet>
      <dgm:spPr/>
      <dgm:t>
        <a:bodyPr/>
        <a:lstStyle/>
        <a:p>
          <a:endParaRPr lang="en-US"/>
        </a:p>
      </dgm:t>
    </dgm:pt>
    <dgm:pt modelId="{0D38806F-7B88-4EBB-8D39-A92F6F564E5B}" type="pres">
      <dgm:prSet presAssocID="{459622A9-D941-426E-B04B-DA7D36C031F7}" presName="parSpace" presStyleCnt="0"/>
      <dgm:spPr/>
    </dgm:pt>
    <dgm:pt modelId="{9D5D118C-473E-4927-83F9-CEA2D18A92A4}" type="pres">
      <dgm:prSet presAssocID="{8EEECE21-38AB-4903-8EF9-497FF7A9C304}" presName="parTxOnly" presStyleLbl="node1" presStyleIdx="2" presStyleCnt="4" custScaleY="121027">
        <dgm:presLayoutVars>
          <dgm:bulletEnabled val="1"/>
        </dgm:presLayoutVars>
      </dgm:prSet>
      <dgm:spPr/>
      <dgm:t>
        <a:bodyPr/>
        <a:lstStyle/>
        <a:p>
          <a:endParaRPr lang="en-US"/>
        </a:p>
      </dgm:t>
    </dgm:pt>
    <dgm:pt modelId="{A15F121D-F7CA-4D5C-9A0B-7BA38B5D2F13}" type="pres">
      <dgm:prSet presAssocID="{E940BB31-E5D6-4BEB-858C-A71D2E84A4A1}" presName="parSpace" presStyleCnt="0"/>
      <dgm:spPr/>
    </dgm:pt>
    <dgm:pt modelId="{C48683AF-7EE2-4B72-82B9-5FACEF8A04E5}" type="pres">
      <dgm:prSet presAssocID="{3C298905-8AC8-4A47-85F5-45165C88D2EE}" presName="parTxOnly" presStyleLbl="node1" presStyleIdx="3" presStyleCnt="4" custScaleY="121027">
        <dgm:presLayoutVars>
          <dgm:bulletEnabled val="1"/>
        </dgm:presLayoutVars>
      </dgm:prSet>
      <dgm:spPr/>
      <dgm:t>
        <a:bodyPr/>
        <a:lstStyle/>
        <a:p>
          <a:endParaRPr lang="en-US"/>
        </a:p>
      </dgm:t>
    </dgm:pt>
  </dgm:ptLst>
  <dgm:cxnLst>
    <dgm:cxn modelId="{8EF97CB2-6FEE-4E8F-A52D-139C032B21A1}" srcId="{8CE30388-A56F-4367-86D7-8D05FDEDC2C3}" destId="{E3905091-3EAD-4019-B968-26681D71C9F1}" srcOrd="1" destOrd="0" parTransId="{B3D0494D-EB35-42E2-9882-1D35C51AA5A9}" sibTransId="{459622A9-D941-426E-B04B-DA7D36C031F7}"/>
    <dgm:cxn modelId="{7C838B9D-D984-425B-93FA-51A65288365E}" type="presOf" srcId="{8EEECE21-38AB-4903-8EF9-497FF7A9C304}" destId="{9D5D118C-473E-4927-83F9-CEA2D18A92A4}" srcOrd="0" destOrd="0" presId="urn:microsoft.com/office/officeart/2005/8/layout/hChevron3"/>
    <dgm:cxn modelId="{0387FD06-D8DF-42D6-B182-ADA932216232}" srcId="{8CE30388-A56F-4367-86D7-8D05FDEDC2C3}" destId="{A0D23868-9243-4C45-B9F2-8C3124949F22}" srcOrd="0" destOrd="0" parTransId="{835AD941-CC14-4D13-A898-A2ED3B2AEBC5}" sibTransId="{FCFCD733-E08A-4DC2-A75B-19BCAD8BF683}"/>
    <dgm:cxn modelId="{0B12567A-546E-4905-847E-B2152DDF7C5D}" type="presOf" srcId="{E3905091-3EAD-4019-B968-26681D71C9F1}" destId="{2543E2AC-0CB2-4D89-B1EB-F82E770ECDEB}" srcOrd="0" destOrd="0" presId="urn:microsoft.com/office/officeart/2005/8/layout/hChevron3"/>
    <dgm:cxn modelId="{47BF3612-8CF4-4B06-AD0B-95FDB289CB95}" type="presOf" srcId="{3C298905-8AC8-4A47-85F5-45165C88D2EE}" destId="{C48683AF-7EE2-4B72-82B9-5FACEF8A04E5}" srcOrd="0" destOrd="0" presId="urn:microsoft.com/office/officeart/2005/8/layout/hChevron3"/>
    <dgm:cxn modelId="{1FAD55B1-B794-4021-A6DC-8466652E43FE}" srcId="{8CE30388-A56F-4367-86D7-8D05FDEDC2C3}" destId="{3C298905-8AC8-4A47-85F5-45165C88D2EE}" srcOrd="3" destOrd="0" parTransId="{6E4B99EA-5DDD-4B71-AED1-CF8FA4EDC647}" sibTransId="{6768EC7C-0E9B-47C7-B945-043DC800D424}"/>
    <dgm:cxn modelId="{2A2846FE-8D9E-4015-B938-EA5AC71DF1D7}" srcId="{8CE30388-A56F-4367-86D7-8D05FDEDC2C3}" destId="{8EEECE21-38AB-4903-8EF9-497FF7A9C304}" srcOrd="2" destOrd="0" parTransId="{B6E9E489-A417-4E4F-BC75-6A24BFAE1005}" sibTransId="{E940BB31-E5D6-4BEB-858C-A71D2E84A4A1}"/>
    <dgm:cxn modelId="{7EE7DE5A-92D6-4CE2-8C94-8DC2CFC184C9}" type="presOf" srcId="{8CE30388-A56F-4367-86D7-8D05FDEDC2C3}" destId="{64D75D9A-FF4E-4370-B6D9-6A5AF2C322F7}" srcOrd="0" destOrd="0" presId="urn:microsoft.com/office/officeart/2005/8/layout/hChevron3"/>
    <dgm:cxn modelId="{5FA62857-DC9D-44B1-8B8D-6B8BD513D319}" type="presOf" srcId="{A0D23868-9243-4C45-B9F2-8C3124949F22}" destId="{0A1F29DF-627D-4952-A45D-827F8178A362}" srcOrd="0" destOrd="0" presId="urn:microsoft.com/office/officeart/2005/8/layout/hChevron3"/>
    <dgm:cxn modelId="{159A7D30-EB5D-438B-8966-0CE110F53DFF}" type="presParOf" srcId="{64D75D9A-FF4E-4370-B6D9-6A5AF2C322F7}" destId="{0A1F29DF-627D-4952-A45D-827F8178A362}" srcOrd="0" destOrd="0" presId="urn:microsoft.com/office/officeart/2005/8/layout/hChevron3"/>
    <dgm:cxn modelId="{BBCEA09B-8DE6-465F-8D68-CA0C1460C2CB}" type="presParOf" srcId="{64D75D9A-FF4E-4370-B6D9-6A5AF2C322F7}" destId="{2F99F344-8C2D-41ED-BD1B-81DD34BEFA77}" srcOrd="1" destOrd="0" presId="urn:microsoft.com/office/officeart/2005/8/layout/hChevron3"/>
    <dgm:cxn modelId="{76929DEC-17A1-42BD-9639-9510EA5E4793}" type="presParOf" srcId="{64D75D9A-FF4E-4370-B6D9-6A5AF2C322F7}" destId="{2543E2AC-0CB2-4D89-B1EB-F82E770ECDEB}" srcOrd="2" destOrd="0" presId="urn:microsoft.com/office/officeart/2005/8/layout/hChevron3"/>
    <dgm:cxn modelId="{90203DA8-C31C-4DBE-BD1F-7C142257AEF9}" type="presParOf" srcId="{64D75D9A-FF4E-4370-B6D9-6A5AF2C322F7}" destId="{0D38806F-7B88-4EBB-8D39-A92F6F564E5B}" srcOrd="3" destOrd="0" presId="urn:microsoft.com/office/officeart/2005/8/layout/hChevron3"/>
    <dgm:cxn modelId="{19CBDE74-1AAC-4523-BBDE-FB9FF7324435}" type="presParOf" srcId="{64D75D9A-FF4E-4370-B6D9-6A5AF2C322F7}" destId="{9D5D118C-473E-4927-83F9-CEA2D18A92A4}" srcOrd="4" destOrd="0" presId="urn:microsoft.com/office/officeart/2005/8/layout/hChevron3"/>
    <dgm:cxn modelId="{C86D7BD3-A533-4E7E-9F27-49BA9FD6226A}" type="presParOf" srcId="{64D75D9A-FF4E-4370-B6D9-6A5AF2C322F7}" destId="{A15F121D-F7CA-4D5C-9A0B-7BA38B5D2F13}" srcOrd="5" destOrd="0" presId="urn:microsoft.com/office/officeart/2005/8/layout/hChevron3"/>
    <dgm:cxn modelId="{BAE88A16-03F8-47EB-AF0F-803B7E458F97}" type="presParOf" srcId="{64D75D9A-FF4E-4370-B6D9-6A5AF2C322F7}" destId="{C48683AF-7EE2-4B72-82B9-5FACEF8A04E5}"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E30388-A56F-4367-86D7-8D05FDEDC2C3}"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en-US"/>
        </a:p>
      </dgm:t>
    </dgm:pt>
    <dgm:pt modelId="{A0D23868-9243-4C45-B9F2-8C3124949F22}">
      <dgm:prSet phldrT="[Text]" custT="1"/>
      <dgm:spPr>
        <a:solidFill>
          <a:srgbClr val="0F74BB"/>
        </a:solidFill>
      </dgm:spPr>
      <dgm:t>
        <a:bodyPr/>
        <a:lstStyle/>
        <a:p>
          <a:r>
            <a:rPr lang="en-US" sz="1050" dirty="0" smtClean="0">
              <a:solidFill>
                <a:schemeClr val="bg1"/>
              </a:solidFill>
            </a:rPr>
            <a:t>Investment Pool</a:t>
          </a:r>
          <a:endParaRPr lang="en-US" sz="1050" dirty="0">
            <a:solidFill>
              <a:schemeClr val="bg1"/>
            </a:solidFill>
          </a:endParaRPr>
        </a:p>
      </dgm:t>
    </dgm:pt>
    <dgm:pt modelId="{835AD941-CC14-4D13-A898-A2ED3B2AEBC5}" type="parTrans" cxnId="{0387FD06-D8DF-42D6-B182-ADA932216232}">
      <dgm:prSet/>
      <dgm:spPr/>
      <dgm:t>
        <a:bodyPr/>
        <a:lstStyle/>
        <a:p>
          <a:endParaRPr lang="en-US" sz="2000"/>
        </a:p>
      </dgm:t>
    </dgm:pt>
    <dgm:pt modelId="{FCFCD733-E08A-4DC2-A75B-19BCAD8BF683}" type="sibTrans" cxnId="{0387FD06-D8DF-42D6-B182-ADA932216232}">
      <dgm:prSet/>
      <dgm:spPr/>
      <dgm:t>
        <a:bodyPr/>
        <a:lstStyle/>
        <a:p>
          <a:endParaRPr lang="en-US" sz="2000"/>
        </a:p>
      </dgm:t>
    </dgm:pt>
    <dgm:pt modelId="{E3905091-3EAD-4019-B968-26681D71C9F1}">
      <dgm:prSet phldrT="[Text]" custT="1"/>
      <dgm:spPr>
        <a:solidFill>
          <a:schemeClr val="accent1"/>
        </a:solidFill>
      </dgm:spPr>
      <dgm:t>
        <a:bodyPr/>
        <a:lstStyle/>
        <a:p>
          <a:r>
            <a:rPr lang="en-US" sz="1050" dirty="0" smtClean="0"/>
            <a:t>Investment Classifications</a:t>
          </a:r>
          <a:endParaRPr lang="en-US" sz="1050" dirty="0"/>
        </a:p>
      </dgm:t>
    </dgm:pt>
    <dgm:pt modelId="{B3D0494D-EB35-42E2-9882-1D35C51AA5A9}" type="parTrans" cxnId="{8EF97CB2-6FEE-4E8F-A52D-139C032B21A1}">
      <dgm:prSet/>
      <dgm:spPr/>
      <dgm:t>
        <a:bodyPr/>
        <a:lstStyle/>
        <a:p>
          <a:endParaRPr lang="en-US" sz="2000"/>
        </a:p>
      </dgm:t>
    </dgm:pt>
    <dgm:pt modelId="{459622A9-D941-426E-B04B-DA7D36C031F7}" type="sibTrans" cxnId="{8EF97CB2-6FEE-4E8F-A52D-139C032B21A1}">
      <dgm:prSet/>
      <dgm:spPr/>
      <dgm:t>
        <a:bodyPr/>
        <a:lstStyle/>
        <a:p>
          <a:endParaRPr lang="en-US" sz="2000"/>
        </a:p>
      </dgm:t>
    </dgm:pt>
    <dgm:pt modelId="{8EEECE21-38AB-4903-8EF9-497FF7A9C304}">
      <dgm:prSet phldrT="[Text]" custT="1"/>
      <dgm:spPr>
        <a:solidFill>
          <a:srgbClr val="FFCE33"/>
        </a:solidFill>
      </dgm:spPr>
      <dgm:t>
        <a:bodyPr/>
        <a:lstStyle/>
        <a:p>
          <a:r>
            <a:rPr lang="en-US" sz="1050" dirty="0" smtClean="0">
              <a:solidFill>
                <a:srgbClr val="002060"/>
              </a:solidFill>
            </a:rPr>
            <a:t>Investment Statement Line Types</a:t>
          </a:r>
          <a:endParaRPr lang="en-US" sz="1050" dirty="0">
            <a:solidFill>
              <a:srgbClr val="002060"/>
            </a:solidFill>
          </a:endParaRPr>
        </a:p>
      </dgm:t>
    </dgm:pt>
    <dgm:pt modelId="{B6E9E489-A417-4E4F-BC75-6A24BFAE1005}" type="parTrans" cxnId="{2A2846FE-8D9E-4015-B938-EA5AC71DF1D7}">
      <dgm:prSet/>
      <dgm:spPr/>
      <dgm:t>
        <a:bodyPr/>
        <a:lstStyle/>
        <a:p>
          <a:endParaRPr lang="en-US" sz="2000"/>
        </a:p>
      </dgm:t>
    </dgm:pt>
    <dgm:pt modelId="{E940BB31-E5D6-4BEB-858C-A71D2E84A4A1}" type="sibTrans" cxnId="{2A2846FE-8D9E-4015-B938-EA5AC71DF1D7}">
      <dgm:prSet/>
      <dgm:spPr/>
      <dgm:t>
        <a:bodyPr/>
        <a:lstStyle/>
        <a:p>
          <a:endParaRPr lang="en-US" sz="2000"/>
        </a:p>
      </dgm:t>
    </dgm:pt>
    <dgm:pt modelId="{3C298905-8AC8-4A47-85F5-45165C88D2EE}">
      <dgm:prSet phldrT="[Text]" custT="1"/>
      <dgm:spPr>
        <a:solidFill>
          <a:schemeClr val="accent1"/>
        </a:solidFill>
      </dgm:spPr>
      <dgm:t>
        <a:bodyPr/>
        <a:lstStyle/>
        <a:p>
          <a:r>
            <a:rPr lang="en-US" sz="1050" dirty="0" smtClean="0"/>
            <a:t>Investment Profiles</a:t>
          </a:r>
          <a:endParaRPr lang="en-US" sz="1050" dirty="0"/>
        </a:p>
      </dgm:t>
    </dgm:pt>
    <dgm:pt modelId="{6E4B99EA-5DDD-4B71-AED1-CF8FA4EDC647}" type="parTrans" cxnId="{1FAD55B1-B794-4021-A6DC-8466652E43FE}">
      <dgm:prSet/>
      <dgm:spPr/>
      <dgm:t>
        <a:bodyPr/>
        <a:lstStyle/>
        <a:p>
          <a:endParaRPr lang="en-US" sz="2000"/>
        </a:p>
      </dgm:t>
    </dgm:pt>
    <dgm:pt modelId="{6768EC7C-0E9B-47C7-B945-043DC800D424}" type="sibTrans" cxnId="{1FAD55B1-B794-4021-A6DC-8466652E43FE}">
      <dgm:prSet/>
      <dgm:spPr/>
      <dgm:t>
        <a:bodyPr/>
        <a:lstStyle/>
        <a:p>
          <a:endParaRPr lang="en-US" sz="2000"/>
        </a:p>
      </dgm:t>
    </dgm:pt>
    <dgm:pt modelId="{64D75D9A-FF4E-4370-B6D9-6A5AF2C322F7}" type="pres">
      <dgm:prSet presAssocID="{8CE30388-A56F-4367-86D7-8D05FDEDC2C3}" presName="Name0" presStyleCnt="0">
        <dgm:presLayoutVars>
          <dgm:dir/>
          <dgm:resizeHandles val="exact"/>
        </dgm:presLayoutVars>
      </dgm:prSet>
      <dgm:spPr/>
      <dgm:t>
        <a:bodyPr/>
        <a:lstStyle/>
        <a:p>
          <a:endParaRPr lang="en-US"/>
        </a:p>
      </dgm:t>
    </dgm:pt>
    <dgm:pt modelId="{0A1F29DF-627D-4952-A45D-827F8178A362}" type="pres">
      <dgm:prSet presAssocID="{A0D23868-9243-4C45-B9F2-8C3124949F22}" presName="parTxOnly" presStyleLbl="node1" presStyleIdx="0" presStyleCnt="4" custScaleY="121027">
        <dgm:presLayoutVars>
          <dgm:bulletEnabled val="1"/>
        </dgm:presLayoutVars>
      </dgm:prSet>
      <dgm:spPr/>
      <dgm:t>
        <a:bodyPr/>
        <a:lstStyle/>
        <a:p>
          <a:endParaRPr lang="en-US"/>
        </a:p>
      </dgm:t>
    </dgm:pt>
    <dgm:pt modelId="{2F99F344-8C2D-41ED-BD1B-81DD34BEFA77}" type="pres">
      <dgm:prSet presAssocID="{FCFCD733-E08A-4DC2-A75B-19BCAD8BF683}" presName="parSpace" presStyleCnt="0"/>
      <dgm:spPr/>
    </dgm:pt>
    <dgm:pt modelId="{2543E2AC-0CB2-4D89-B1EB-F82E770ECDEB}" type="pres">
      <dgm:prSet presAssocID="{E3905091-3EAD-4019-B968-26681D71C9F1}" presName="parTxOnly" presStyleLbl="node1" presStyleIdx="1" presStyleCnt="4" custScaleY="121027">
        <dgm:presLayoutVars>
          <dgm:bulletEnabled val="1"/>
        </dgm:presLayoutVars>
      </dgm:prSet>
      <dgm:spPr/>
      <dgm:t>
        <a:bodyPr/>
        <a:lstStyle/>
        <a:p>
          <a:endParaRPr lang="en-US"/>
        </a:p>
      </dgm:t>
    </dgm:pt>
    <dgm:pt modelId="{0D38806F-7B88-4EBB-8D39-A92F6F564E5B}" type="pres">
      <dgm:prSet presAssocID="{459622A9-D941-426E-B04B-DA7D36C031F7}" presName="parSpace" presStyleCnt="0"/>
      <dgm:spPr/>
    </dgm:pt>
    <dgm:pt modelId="{9D5D118C-473E-4927-83F9-CEA2D18A92A4}" type="pres">
      <dgm:prSet presAssocID="{8EEECE21-38AB-4903-8EF9-497FF7A9C304}" presName="parTxOnly" presStyleLbl="node1" presStyleIdx="2" presStyleCnt="4" custScaleY="121027">
        <dgm:presLayoutVars>
          <dgm:bulletEnabled val="1"/>
        </dgm:presLayoutVars>
      </dgm:prSet>
      <dgm:spPr/>
      <dgm:t>
        <a:bodyPr/>
        <a:lstStyle/>
        <a:p>
          <a:endParaRPr lang="en-US"/>
        </a:p>
      </dgm:t>
    </dgm:pt>
    <dgm:pt modelId="{A15F121D-F7CA-4D5C-9A0B-7BA38B5D2F13}" type="pres">
      <dgm:prSet presAssocID="{E940BB31-E5D6-4BEB-858C-A71D2E84A4A1}" presName="parSpace" presStyleCnt="0"/>
      <dgm:spPr/>
    </dgm:pt>
    <dgm:pt modelId="{C48683AF-7EE2-4B72-82B9-5FACEF8A04E5}" type="pres">
      <dgm:prSet presAssocID="{3C298905-8AC8-4A47-85F5-45165C88D2EE}" presName="parTxOnly" presStyleLbl="node1" presStyleIdx="3" presStyleCnt="4" custScaleY="121027">
        <dgm:presLayoutVars>
          <dgm:bulletEnabled val="1"/>
        </dgm:presLayoutVars>
      </dgm:prSet>
      <dgm:spPr/>
      <dgm:t>
        <a:bodyPr/>
        <a:lstStyle/>
        <a:p>
          <a:endParaRPr lang="en-US"/>
        </a:p>
      </dgm:t>
    </dgm:pt>
  </dgm:ptLst>
  <dgm:cxnLst>
    <dgm:cxn modelId="{0387FD06-D8DF-42D6-B182-ADA932216232}" srcId="{8CE30388-A56F-4367-86D7-8D05FDEDC2C3}" destId="{A0D23868-9243-4C45-B9F2-8C3124949F22}" srcOrd="0" destOrd="0" parTransId="{835AD941-CC14-4D13-A898-A2ED3B2AEBC5}" sibTransId="{FCFCD733-E08A-4DC2-A75B-19BCAD8BF683}"/>
    <dgm:cxn modelId="{2A2846FE-8D9E-4015-B938-EA5AC71DF1D7}" srcId="{8CE30388-A56F-4367-86D7-8D05FDEDC2C3}" destId="{8EEECE21-38AB-4903-8EF9-497FF7A9C304}" srcOrd="2" destOrd="0" parTransId="{B6E9E489-A417-4E4F-BC75-6A24BFAE1005}" sibTransId="{E940BB31-E5D6-4BEB-858C-A71D2E84A4A1}"/>
    <dgm:cxn modelId="{A74EF951-5EF0-479D-9B40-0550A4F51C3F}" type="presOf" srcId="{8CE30388-A56F-4367-86D7-8D05FDEDC2C3}" destId="{64D75D9A-FF4E-4370-B6D9-6A5AF2C322F7}" srcOrd="0" destOrd="0" presId="urn:microsoft.com/office/officeart/2005/8/layout/hChevron3"/>
    <dgm:cxn modelId="{8EF97CB2-6FEE-4E8F-A52D-139C032B21A1}" srcId="{8CE30388-A56F-4367-86D7-8D05FDEDC2C3}" destId="{E3905091-3EAD-4019-B968-26681D71C9F1}" srcOrd="1" destOrd="0" parTransId="{B3D0494D-EB35-42E2-9882-1D35C51AA5A9}" sibTransId="{459622A9-D941-426E-B04B-DA7D36C031F7}"/>
    <dgm:cxn modelId="{4AE7C09D-CA94-4683-B414-E44195B7CDD7}" type="presOf" srcId="{E3905091-3EAD-4019-B968-26681D71C9F1}" destId="{2543E2AC-0CB2-4D89-B1EB-F82E770ECDEB}" srcOrd="0" destOrd="0" presId="urn:microsoft.com/office/officeart/2005/8/layout/hChevron3"/>
    <dgm:cxn modelId="{151B2992-A81B-4CA1-B429-0B75001BB018}" type="presOf" srcId="{3C298905-8AC8-4A47-85F5-45165C88D2EE}" destId="{C48683AF-7EE2-4B72-82B9-5FACEF8A04E5}" srcOrd="0" destOrd="0" presId="urn:microsoft.com/office/officeart/2005/8/layout/hChevron3"/>
    <dgm:cxn modelId="{8E7A7B53-F661-4F5D-B37F-68935FEAF37A}" type="presOf" srcId="{8EEECE21-38AB-4903-8EF9-497FF7A9C304}" destId="{9D5D118C-473E-4927-83F9-CEA2D18A92A4}" srcOrd="0" destOrd="0" presId="urn:microsoft.com/office/officeart/2005/8/layout/hChevron3"/>
    <dgm:cxn modelId="{DFF62390-EEE2-42A4-8619-01F7751AB29B}" type="presOf" srcId="{A0D23868-9243-4C45-B9F2-8C3124949F22}" destId="{0A1F29DF-627D-4952-A45D-827F8178A362}" srcOrd="0" destOrd="0" presId="urn:microsoft.com/office/officeart/2005/8/layout/hChevron3"/>
    <dgm:cxn modelId="{1FAD55B1-B794-4021-A6DC-8466652E43FE}" srcId="{8CE30388-A56F-4367-86D7-8D05FDEDC2C3}" destId="{3C298905-8AC8-4A47-85F5-45165C88D2EE}" srcOrd="3" destOrd="0" parTransId="{6E4B99EA-5DDD-4B71-AED1-CF8FA4EDC647}" sibTransId="{6768EC7C-0E9B-47C7-B945-043DC800D424}"/>
    <dgm:cxn modelId="{FB5AFBED-F2B9-4F67-92FC-E9F0CE72F262}" type="presParOf" srcId="{64D75D9A-FF4E-4370-B6D9-6A5AF2C322F7}" destId="{0A1F29DF-627D-4952-A45D-827F8178A362}" srcOrd="0" destOrd="0" presId="urn:microsoft.com/office/officeart/2005/8/layout/hChevron3"/>
    <dgm:cxn modelId="{A9649230-F1D0-4068-B6EA-DCB17B3BF14F}" type="presParOf" srcId="{64D75D9A-FF4E-4370-B6D9-6A5AF2C322F7}" destId="{2F99F344-8C2D-41ED-BD1B-81DD34BEFA77}" srcOrd="1" destOrd="0" presId="urn:microsoft.com/office/officeart/2005/8/layout/hChevron3"/>
    <dgm:cxn modelId="{4BC95DF4-04F7-4260-AC67-D93C5566F697}" type="presParOf" srcId="{64D75D9A-FF4E-4370-B6D9-6A5AF2C322F7}" destId="{2543E2AC-0CB2-4D89-B1EB-F82E770ECDEB}" srcOrd="2" destOrd="0" presId="urn:microsoft.com/office/officeart/2005/8/layout/hChevron3"/>
    <dgm:cxn modelId="{08BF486D-E1F7-4C9C-BA68-CE5E6516A319}" type="presParOf" srcId="{64D75D9A-FF4E-4370-B6D9-6A5AF2C322F7}" destId="{0D38806F-7B88-4EBB-8D39-A92F6F564E5B}" srcOrd="3" destOrd="0" presId="urn:microsoft.com/office/officeart/2005/8/layout/hChevron3"/>
    <dgm:cxn modelId="{19B3FC42-0455-43B4-91DD-43E98E162758}" type="presParOf" srcId="{64D75D9A-FF4E-4370-B6D9-6A5AF2C322F7}" destId="{9D5D118C-473E-4927-83F9-CEA2D18A92A4}" srcOrd="4" destOrd="0" presId="urn:microsoft.com/office/officeart/2005/8/layout/hChevron3"/>
    <dgm:cxn modelId="{07997A59-6259-4A13-B46D-C764FC3A47BE}" type="presParOf" srcId="{64D75D9A-FF4E-4370-B6D9-6A5AF2C322F7}" destId="{A15F121D-F7CA-4D5C-9A0B-7BA38B5D2F13}" srcOrd="5" destOrd="0" presId="urn:microsoft.com/office/officeart/2005/8/layout/hChevron3"/>
    <dgm:cxn modelId="{3F6B05E8-3E90-4ABE-8327-442A7B0FC91E}" type="presParOf" srcId="{64D75D9A-FF4E-4370-B6D9-6A5AF2C322F7}" destId="{C48683AF-7EE2-4B72-82B9-5FACEF8A04E5}"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CE30388-A56F-4367-86D7-8D05FDEDC2C3}"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en-US"/>
        </a:p>
      </dgm:t>
    </dgm:pt>
    <dgm:pt modelId="{A0D23868-9243-4C45-B9F2-8C3124949F22}">
      <dgm:prSet phldrT="[Text]" custT="1"/>
      <dgm:spPr>
        <a:solidFill>
          <a:srgbClr val="0F74BB"/>
        </a:solidFill>
      </dgm:spPr>
      <dgm:t>
        <a:bodyPr/>
        <a:lstStyle/>
        <a:p>
          <a:r>
            <a:rPr lang="en-US" sz="1050" dirty="0" smtClean="0">
              <a:solidFill>
                <a:schemeClr val="bg1"/>
              </a:solidFill>
            </a:rPr>
            <a:t>Investment Pool</a:t>
          </a:r>
          <a:endParaRPr lang="en-US" sz="1050" dirty="0">
            <a:solidFill>
              <a:schemeClr val="bg1"/>
            </a:solidFill>
          </a:endParaRPr>
        </a:p>
      </dgm:t>
    </dgm:pt>
    <dgm:pt modelId="{835AD941-CC14-4D13-A898-A2ED3B2AEBC5}" type="parTrans" cxnId="{0387FD06-D8DF-42D6-B182-ADA932216232}">
      <dgm:prSet/>
      <dgm:spPr/>
      <dgm:t>
        <a:bodyPr/>
        <a:lstStyle/>
        <a:p>
          <a:endParaRPr lang="en-US" sz="2000"/>
        </a:p>
      </dgm:t>
    </dgm:pt>
    <dgm:pt modelId="{FCFCD733-E08A-4DC2-A75B-19BCAD8BF683}" type="sibTrans" cxnId="{0387FD06-D8DF-42D6-B182-ADA932216232}">
      <dgm:prSet/>
      <dgm:spPr/>
      <dgm:t>
        <a:bodyPr/>
        <a:lstStyle/>
        <a:p>
          <a:endParaRPr lang="en-US" sz="2000"/>
        </a:p>
      </dgm:t>
    </dgm:pt>
    <dgm:pt modelId="{E3905091-3EAD-4019-B968-26681D71C9F1}">
      <dgm:prSet phldrT="[Text]" custT="1"/>
      <dgm:spPr>
        <a:solidFill>
          <a:schemeClr val="accent1"/>
        </a:solidFill>
      </dgm:spPr>
      <dgm:t>
        <a:bodyPr/>
        <a:lstStyle/>
        <a:p>
          <a:r>
            <a:rPr lang="en-US" sz="1050" dirty="0" smtClean="0"/>
            <a:t>Investment Classifications</a:t>
          </a:r>
          <a:endParaRPr lang="en-US" sz="1050" dirty="0"/>
        </a:p>
      </dgm:t>
    </dgm:pt>
    <dgm:pt modelId="{B3D0494D-EB35-42E2-9882-1D35C51AA5A9}" type="parTrans" cxnId="{8EF97CB2-6FEE-4E8F-A52D-139C032B21A1}">
      <dgm:prSet/>
      <dgm:spPr/>
      <dgm:t>
        <a:bodyPr/>
        <a:lstStyle/>
        <a:p>
          <a:endParaRPr lang="en-US" sz="2000"/>
        </a:p>
      </dgm:t>
    </dgm:pt>
    <dgm:pt modelId="{459622A9-D941-426E-B04B-DA7D36C031F7}" type="sibTrans" cxnId="{8EF97CB2-6FEE-4E8F-A52D-139C032B21A1}">
      <dgm:prSet/>
      <dgm:spPr/>
      <dgm:t>
        <a:bodyPr/>
        <a:lstStyle/>
        <a:p>
          <a:endParaRPr lang="en-US" sz="2000"/>
        </a:p>
      </dgm:t>
    </dgm:pt>
    <dgm:pt modelId="{8EEECE21-38AB-4903-8EF9-497FF7A9C304}">
      <dgm:prSet phldrT="[Text]" custT="1"/>
      <dgm:spPr>
        <a:solidFill>
          <a:schemeClr val="accent1"/>
        </a:solidFill>
      </dgm:spPr>
      <dgm:t>
        <a:bodyPr/>
        <a:lstStyle/>
        <a:p>
          <a:r>
            <a:rPr lang="en-US" sz="1050" dirty="0" smtClean="0"/>
            <a:t>Investment Statement Line Types</a:t>
          </a:r>
          <a:endParaRPr lang="en-US" sz="1050" dirty="0"/>
        </a:p>
      </dgm:t>
    </dgm:pt>
    <dgm:pt modelId="{B6E9E489-A417-4E4F-BC75-6A24BFAE1005}" type="parTrans" cxnId="{2A2846FE-8D9E-4015-B938-EA5AC71DF1D7}">
      <dgm:prSet/>
      <dgm:spPr/>
      <dgm:t>
        <a:bodyPr/>
        <a:lstStyle/>
        <a:p>
          <a:endParaRPr lang="en-US" sz="2000"/>
        </a:p>
      </dgm:t>
    </dgm:pt>
    <dgm:pt modelId="{E940BB31-E5D6-4BEB-858C-A71D2E84A4A1}" type="sibTrans" cxnId="{2A2846FE-8D9E-4015-B938-EA5AC71DF1D7}">
      <dgm:prSet/>
      <dgm:spPr/>
      <dgm:t>
        <a:bodyPr/>
        <a:lstStyle/>
        <a:p>
          <a:endParaRPr lang="en-US" sz="2000"/>
        </a:p>
      </dgm:t>
    </dgm:pt>
    <dgm:pt modelId="{3C298905-8AC8-4A47-85F5-45165C88D2EE}">
      <dgm:prSet phldrT="[Text]" custT="1"/>
      <dgm:spPr>
        <a:solidFill>
          <a:srgbClr val="FFCE33"/>
        </a:solidFill>
      </dgm:spPr>
      <dgm:t>
        <a:bodyPr/>
        <a:lstStyle/>
        <a:p>
          <a:r>
            <a:rPr lang="en-US" sz="1050" dirty="0" smtClean="0">
              <a:solidFill>
                <a:srgbClr val="002060"/>
              </a:solidFill>
            </a:rPr>
            <a:t>Investment Profiles</a:t>
          </a:r>
          <a:endParaRPr lang="en-US" sz="1050" dirty="0">
            <a:solidFill>
              <a:srgbClr val="002060"/>
            </a:solidFill>
          </a:endParaRPr>
        </a:p>
      </dgm:t>
    </dgm:pt>
    <dgm:pt modelId="{6E4B99EA-5DDD-4B71-AED1-CF8FA4EDC647}" type="parTrans" cxnId="{1FAD55B1-B794-4021-A6DC-8466652E43FE}">
      <dgm:prSet/>
      <dgm:spPr/>
      <dgm:t>
        <a:bodyPr/>
        <a:lstStyle/>
        <a:p>
          <a:endParaRPr lang="en-US" sz="2000"/>
        </a:p>
      </dgm:t>
    </dgm:pt>
    <dgm:pt modelId="{6768EC7C-0E9B-47C7-B945-043DC800D424}" type="sibTrans" cxnId="{1FAD55B1-B794-4021-A6DC-8466652E43FE}">
      <dgm:prSet/>
      <dgm:spPr/>
      <dgm:t>
        <a:bodyPr/>
        <a:lstStyle/>
        <a:p>
          <a:endParaRPr lang="en-US" sz="2000"/>
        </a:p>
      </dgm:t>
    </dgm:pt>
    <dgm:pt modelId="{64D75D9A-FF4E-4370-B6D9-6A5AF2C322F7}" type="pres">
      <dgm:prSet presAssocID="{8CE30388-A56F-4367-86D7-8D05FDEDC2C3}" presName="Name0" presStyleCnt="0">
        <dgm:presLayoutVars>
          <dgm:dir/>
          <dgm:resizeHandles val="exact"/>
        </dgm:presLayoutVars>
      </dgm:prSet>
      <dgm:spPr/>
      <dgm:t>
        <a:bodyPr/>
        <a:lstStyle/>
        <a:p>
          <a:endParaRPr lang="en-US"/>
        </a:p>
      </dgm:t>
    </dgm:pt>
    <dgm:pt modelId="{0A1F29DF-627D-4952-A45D-827F8178A362}" type="pres">
      <dgm:prSet presAssocID="{A0D23868-9243-4C45-B9F2-8C3124949F22}" presName="parTxOnly" presStyleLbl="node1" presStyleIdx="0" presStyleCnt="4" custScaleY="121027">
        <dgm:presLayoutVars>
          <dgm:bulletEnabled val="1"/>
        </dgm:presLayoutVars>
      </dgm:prSet>
      <dgm:spPr/>
      <dgm:t>
        <a:bodyPr/>
        <a:lstStyle/>
        <a:p>
          <a:endParaRPr lang="en-US"/>
        </a:p>
      </dgm:t>
    </dgm:pt>
    <dgm:pt modelId="{2F99F344-8C2D-41ED-BD1B-81DD34BEFA77}" type="pres">
      <dgm:prSet presAssocID="{FCFCD733-E08A-4DC2-A75B-19BCAD8BF683}" presName="parSpace" presStyleCnt="0"/>
      <dgm:spPr/>
    </dgm:pt>
    <dgm:pt modelId="{2543E2AC-0CB2-4D89-B1EB-F82E770ECDEB}" type="pres">
      <dgm:prSet presAssocID="{E3905091-3EAD-4019-B968-26681D71C9F1}" presName="parTxOnly" presStyleLbl="node1" presStyleIdx="1" presStyleCnt="4" custScaleY="121027">
        <dgm:presLayoutVars>
          <dgm:bulletEnabled val="1"/>
        </dgm:presLayoutVars>
      </dgm:prSet>
      <dgm:spPr/>
      <dgm:t>
        <a:bodyPr/>
        <a:lstStyle/>
        <a:p>
          <a:endParaRPr lang="en-US"/>
        </a:p>
      </dgm:t>
    </dgm:pt>
    <dgm:pt modelId="{0D38806F-7B88-4EBB-8D39-A92F6F564E5B}" type="pres">
      <dgm:prSet presAssocID="{459622A9-D941-426E-B04B-DA7D36C031F7}" presName="parSpace" presStyleCnt="0"/>
      <dgm:spPr/>
    </dgm:pt>
    <dgm:pt modelId="{9D5D118C-473E-4927-83F9-CEA2D18A92A4}" type="pres">
      <dgm:prSet presAssocID="{8EEECE21-38AB-4903-8EF9-497FF7A9C304}" presName="parTxOnly" presStyleLbl="node1" presStyleIdx="2" presStyleCnt="4" custScaleY="121027">
        <dgm:presLayoutVars>
          <dgm:bulletEnabled val="1"/>
        </dgm:presLayoutVars>
      </dgm:prSet>
      <dgm:spPr/>
      <dgm:t>
        <a:bodyPr/>
        <a:lstStyle/>
        <a:p>
          <a:endParaRPr lang="en-US"/>
        </a:p>
      </dgm:t>
    </dgm:pt>
    <dgm:pt modelId="{A15F121D-F7CA-4D5C-9A0B-7BA38B5D2F13}" type="pres">
      <dgm:prSet presAssocID="{E940BB31-E5D6-4BEB-858C-A71D2E84A4A1}" presName="parSpace" presStyleCnt="0"/>
      <dgm:spPr/>
    </dgm:pt>
    <dgm:pt modelId="{C48683AF-7EE2-4B72-82B9-5FACEF8A04E5}" type="pres">
      <dgm:prSet presAssocID="{3C298905-8AC8-4A47-85F5-45165C88D2EE}" presName="parTxOnly" presStyleLbl="node1" presStyleIdx="3" presStyleCnt="4" custScaleY="121027">
        <dgm:presLayoutVars>
          <dgm:bulletEnabled val="1"/>
        </dgm:presLayoutVars>
      </dgm:prSet>
      <dgm:spPr/>
      <dgm:t>
        <a:bodyPr/>
        <a:lstStyle/>
        <a:p>
          <a:endParaRPr lang="en-US"/>
        </a:p>
      </dgm:t>
    </dgm:pt>
  </dgm:ptLst>
  <dgm:cxnLst>
    <dgm:cxn modelId="{0387FD06-D8DF-42D6-B182-ADA932216232}" srcId="{8CE30388-A56F-4367-86D7-8D05FDEDC2C3}" destId="{A0D23868-9243-4C45-B9F2-8C3124949F22}" srcOrd="0" destOrd="0" parTransId="{835AD941-CC14-4D13-A898-A2ED3B2AEBC5}" sibTransId="{FCFCD733-E08A-4DC2-A75B-19BCAD8BF683}"/>
    <dgm:cxn modelId="{6F15368A-5198-4BBA-A12B-2C05381D8AFA}" type="presOf" srcId="{8CE30388-A56F-4367-86D7-8D05FDEDC2C3}" destId="{64D75D9A-FF4E-4370-B6D9-6A5AF2C322F7}" srcOrd="0" destOrd="0" presId="urn:microsoft.com/office/officeart/2005/8/layout/hChevron3"/>
    <dgm:cxn modelId="{2A2846FE-8D9E-4015-B938-EA5AC71DF1D7}" srcId="{8CE30388-A56F-4367-86D7-8D05FDEDC2C3}" destId="{8EEECE21-38AB-4903-8EF9-497FF7A9C304}" srcOrd="2" destOrd="0" parTransId="{B6E9E489-A417-4E4F-BC75-6A24BFAE1005}" sibTransId="{E940BB31-E5D6-4BEB-858C-A71D2E84A4A1}"/>
    <dgm:cxn modelId="{8AE4AE66-82A8-43F4-80B5-4A75E0A2D95D}" type="presOf" srcId="{8EEECE21-38AB-4903-8EF9-497FF7A9C304}" destId="{9D5D118C-473E-4927-83F9-CEA2D18A92A4}" srcOrd="0" destOrd="0" presId="urn:microsoft.com/office/officeart/2005/8/layout/hChevron3"/>
    <dgm:cxn modelId="{6CDC0C5E-5F0E-451D-8505-D13F48B1D004}" type="presOf" srcId="{3C298905-8AC8-4A47-85F5-45165C88D2EE}" destId="{C48683AF-7EE2-4B72-82B9-5FACEF8A04E5}" srcOrd="0" destOrd="0" presId="urn:microsoft.com/office/officeart/2005/8/layout/hChevron3"/>
    <dgm:cxn modelId="{8EF97CB2-6FEE-4E8F-A52D-139C032B21A1}" srcId="{8CE30388-A56F-4367-86D7-8D05FDEDC2C3}" destId="{E3905091-3EAD-4019-B968-26681D71C9F1}" srcOrd="1" destOrd="0" parTransId="{B3D0494D-EB35-42E2-9882-1D35C51AA5A9}" sibTransId="{459622A9-D941-426E-B04B-DA7D36C031F7}"/>
    <dgm:cxn modelId="{27F6CC8F-55E3-4F4D-A7D4-BD80651BD998}" type="presOf" srcId="{E3905091-3EAD-4019-B968-26681D71C9F1}" destId="{2543E2AC-0CB2-4D89-B1EB-F82E770ECDEB}" srcOrd="0" destOrd="0" presId="urn:microsoft.com/office/officeart/2005/8/layout/hChevron3"/>
    <dgm:cxn modelId="{97448B56-4C2F-41BC-B688-E8D3EECF67D8}" type="presOf" srcId="{A0D23868-9243-4C45-B9F2-8C3124949F22}" destId="{0A1F29DF-627D-4952-A45D-827F8178A362}" srcOrd="0" destOrd="0" presId="urn:microsoft.com/office/officeart/2005/8/layout/hChevron3"/>
    <dgm:cxn modelId="{1FAD55B1-B794-4021-A6DC-8466652E43FE}" srcId="{8CE30388-A56F-4367-86D7-8D05FDEDC2C3}" destId="{3C298905-8AC8-4A47-85F5-45165C88D2EE}" srcOrd="3" destOrd="0" parTransId="{6E4B99EA-5DDD-4B71-AED1-CF8FA4EDC647}" sibTransId="{6768EC7C-0E9B-47C7-B945-043DC800D424}"/>
    <dgm:cxn modelId="{B5F3ED65-1FFD-4233-9D03-589D20AE8277}" type="presParOf" srcId="{64D75D9A-FF4E-4370-B6D9-6A5AF2C322F7}" destId="{0A1F29DF-627D-4952-A45D-827F8178A362}" srcOrd="0" destOrd="0" presId="urn:microsoft.com/office/officeart/2005/8/layout/hChevron3"/>
    <dgm:cxn modelId="{35559160-2D45-497E-A419-96B83AA65103}" type="presParOf" srcId="{64D75D9A-FF4E-4370-B6D9-6A5AF2C322F7}" destId="{2F99F344-8C2D-41ED-BD1B-81DD34BEFA77}" srcOrd="1" destOrd="0" presId="urn:microsoft.com/office/officeart/2005/8/layout/hChevron3"/>
    <dgm:cxn modelId="{F666FC7E-ED72-4CCE-BE94-947C47485FBE}" type="presParOf" srcId="{64D75D9A-FF4E-4370-B6D9-6A5AF2C322F7}" destId="{2543E2AC-0CB2-4D89-B1EB-F82E770ECDEB}" srcOrd="2" destOrd="0" presId="urn:microsoft.com/office/officeart/2005/8/layout/hChevron3"/>
    <dgm:cxn modelId="{BB1E4F71-9ABA-46BD-A6DD-4EBEC050841E}" type="presParOf" srcId="{64D75D9A-FF4E-4370-B6D9-6A5AF2C322F7}" destId="{0D38806F-7B88-4EBB-8D39-A92F6F564E5B}" srcOrd="3" destOrd="0" presId="urn:microsoft.com/office/officeart/2005/8/layout/hChevron3"/>
    <dgm:cxn modelId="{FAF3F4EA-9072-4E67-85FE-1914B80FCB32}" type="presParOf" srcId="{64D75D9A-FF4E-4370-B6D9-6A5AF2C322F7}" destId="{9D5D118C-473E-4927-83F9-CEA2D18A92A4}" srcOrd="4" destOrd="0" presId="urn:microsoft.com/office/officeart/2005/8/layout/hChevron3"/>
    <dgm:cxn modelId="{51416414-44D5-4B2F-A13F-E20340B561D7}" type="presParOf" srcId="{64D75D9A-FF4E-4370-B6D9-6A5AF2C322F7}" destId="{A15F121D-F7CA-4D5C-9A0B-7BA38B5D2F13}" srcOrd="5" destOrd="0" presId="urn:microsoft.com/office/officeart/2005/8/layout/hChevron3"/>
    <dgm:cxn modelId="{5C228908-246A-47EA-AE1B-7A9F10C57F0F}" type="presParOf" srcId="{64D75D9A-FF4E-4370-B6D9-6A5AF2C322F7}" destId="{C48683AF-7EE2-4B72-82B9-5FACEF8A04E5}"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952C161-C486-4CC1-B04B-84B4CD198E0B}" type="doc">
      <dgm:prSet loTypeId="urn:microsoft.com/office/officeart/2005/8/layout/bList2#8" loCatId="list" qsTypeId="urn:microsoft.com/office/officeart/2005/8/quickstyle/simple1" qsCatId="simple" csTypeId="urn:microsoft.com/office/officeart/2005/8/colors/accent1_2" csCatId="accent1" phldr="1"/>
      <dgm:spPr/>
    </dgm:pt>
    <dgm:pt modelId="{1B2153C5-A0F3-498F-9B26-25985A5C73A7}">
      <dgm:prSet phldrT="[Text]"/>
      <dgm:spPr/>
      <dgm:t>
        <a:bodyPr/>
        <a:lstStyle/>
        <a:p>
          <a:r>
            <a:rPr lang="en-US" dirty="0" smtClean="0"/>
            <a:t>Matthew Fong</a:t>
          </a:r>
          <a:endParaRPr lang="en-US" dirty="0"/>
        </a:p>
      </dgm:t>
    </dgm:pt>
    <dgm:pt modelId="{4BBB1719-F6E2-45FD-B1F8-8F28EBCE1F7D}" type="parTrans" cxnId="{58D45CF7-C2B8-4C37-ADC5-E718E2869244}">
      <dgm:prSet/>
      <dgm:spPr/>
      <dgm:t>
        <a:bodyPr/>
        <a:lstStyle/>
        <a:p>
          <a:endParaRPr lang="en-US"/>
        </a:p>
      </dgm:t>
    </dgm:pt>
    <dgm:pt modelId="{006BA3EA-C955-4911-935D-111C2F430B29}" type="sibTrans" cxnId="{58D45CF7-C2B8-4C37-ADC5-E718E2869244}">
      <dgm:prSet/>
      <dgm:spPr/>
      <dgm:t>
        <a:bodyPr/>
        <a:lstStyle/>
        <a:p>
          <a:endParaRPr lang="en-US"/>
        </a:p>
      </dgm:t>
    </dgm:pt>
    <dgm:pt modelId="{435EF7E2-7965-40D0-A7B0-9603D82A5243}">
      <dgm:prSet phldrT="[Text]" custT="1"/>
      <dgm:spPr/>
      <dgm:t>
        <a:bodyPr/>
        <a:lstStyle/>
        <a:p>
          <a:r>
            <a:rPr lang="en-US" sz="2400" b="1" dirty="0" smtClean="0">
              <a:solidFill>
                <a:schemeClr val="accent1"/>
              </a:solidFill>
            </a:rPr>
            <a:t>Investment Pool Manager</a:t>
          </a:r>
          <a:endParaRPr lang="en-US" sz="2400" b="1" dirty="0">
            <a:solidFill>
              <a:schemeClr val="accent1"/>
            </a:solidFill>
          </a:endParaRPr>
        </a:p>
      </dgm:t>
    </dgm:pt>
    <dgm:pt modelId="{115E058B-0BED-4F55-9961-83A55D3E5561}" type="parTrans" cxnId="{2E594624-DD60-4E10-ADBD-7F1E2EF63113}">
      <dgm:prSet/>
      <dgm:spPr/>
      <dgm:t>
        <a:bodyPr/>
        <a:lstStyle/>
        <a:p>
          <a:endParaRPr lang="en-US"/>
        </a:p>
      </dgm:t>
    </dgm:pt>
    <dgm:pt modelId="{4C755786-850F-4F0B-81A4-389514531758}" type="sibTrans" cxnId="{2E594624-DD60-4E10-ADBD-7F1E2EF63113}">
      <dgm:prSet/>
      <dgm:spPr/>
      <dgm:t>
        <a:bodyPr/>
        <a:lstStyle/>
        <a:p>
          <a:endParaRPr lang="en-US"/>
        </a:p>
      </dgm:t>
    </dgm:pt>
    <dgm:pt modelId="{09DDF040-21ED-4C9A-97F5-225A4C09642A}">
      <dgm:prSet phldrT="[Text]"/>
      <dgm:spPr/>
      <dgm:t>
        <a:bodyPr/>
        <a:lstStyle/>
        <a:p>
          <a:r>
            <a:rPr lang="en-US" sz="2000" dirty="0" smtClean="0"/>
            <a:t>Investment Pool</a:t>
          </a:r>
          <a:endParaRPr lang="en-US" sz="2000" b="1" dirty="0">
            <a:solidFill>
              <a:schemeClr val="accent1"/>
            </a:solidFill>
          </a:endParaRPr>
        </a:p>
      </dgm:t>
    </dgm:pt>
    <dgm:pt modelId="{BD2C06F1-C07A-4939-87D0-82993408306C}" type="parTrans" cxnId="{56C0292B-06D1-4D7B-B6CB-D0A2FB794CFD}">
      <dgm:prSet/>
      <dgm:spPr/>
      <dgm:t>
        <a:bodyPr/>
        <a:lstStyle/>
        <a:p>
          <a:endParaRPr lang="en-US"/>
        </a:p>
      </dgm:t>
    </dgm:pt>
    <dgm:pt modelId="{DA694FD2-B25D-4982-ABDB-6FC8BE668D54}" type="sibTrans" cxnId="{56C0292B-06D1-4D7B-B6CB-D0A2FB794CFD}">
      <dgm:prSet/>
      <dgm:spPr/>
      <dgm:t>
        <a:bodyPr/>
        <a:lstStyle/>
        <a:p>
          <a:endParaRPr lang="en-US"/>
        </a:p>
      </dgm:t>
    </dgm:pt>
    <dgm:pt modelId="{D67C09AE-D598-43A1-AE92-E0BC61E316C2}" type="pres">
      <dgm:prSet presAssocID="{E952C161-C486-4CC1-B04B-84B4CD198E0B}" presName="diagram" presStyleCnt="0">
        <dgm:presLayoutVars>
          <dgm:dir/>
          <dgm:animLvl val="lvl"/>
          <dgm:resizeHandles val="exact"/>
        </dgm:presLayoutVars>
      </dgm:prSet>
      <dgm:spPr/>
    </dgm:pt>
    <dgm:pt modelId="{4DE7A22B-D572-44FD-BC54-150084A902A7}" type="pres">
      <dgm:prSet presAssocID="{1B2153C5-A0F3-498F-9B26-25985A5C73A7}" presName="compNode" presStyleCnt="0"/>
      <dgm:spPr/>
    </dgm:pt>
    <dgm:pt modelId="{B2C71097-B805-4F20-A1C0-36613D8FD7FC}" type="pres">
      <dgm:prSet presAssocID="{1B2153C5-A0F3-498F-9B26-25985A5C73A7}" presName="childRect" presStyleLbl="bgAcc1" presStyleIdx="0" presStyleCnt="1" custScaleX="122107" custScaleY="141938" custLinFactNeighborY="-388">
        <dgm:presLayoutVars>
          <dgm:bulletEnabled val="1"/>
        </dgm:presLayoutVars>
      </dgm:prSet>
      <dgm:spPr/>
      <dgm:t>
        <a:bodyPr/>
        <a:lstStyle/>
        <a:p>
          <a:endParaRPr lang="en-US"/>
        </a:p>
      </dgm:t>
    </dgm:pt>
    <dgm:pt modelId="{1290155E-54E9-4101-95DF-A2BA37062E56}" type="pres">
      <dgm:prSet presAssocID="{1B2153C5-A0F3-498F-9B26-25985A5C73A7}" presName="parentText" presStyleLbl="node1" presStyleIdx="0" presStyleCnt="0">
        <dgm:presLayoutVars>
          <dgm:chMax val="0"/>
          <dgm:bulletEnabled val="1"/>
        </dgm:presLayoutVars>
      </dgm:prSet>
      <dgm:spPr/>
      <dgm:t>
        <a:bodyPr/>
        <a:lstStyle/>
        <a:p>
          <a:endParaRPr lang="en-US"/>
        </a:p>
      </dgm:t>
    </dgm:pt>
    <dgm:pt modelId="{D27F472F-8F53-4B09-B043-A83E4EC2C075}" type="pres">
      <dgm:prSet presAssocID="{1B2153C5-A0F3-498F-9B26-25985A5C73A7}" presName="parentRect" presStyleLbl="alignNode1" presStyleIdx="0" presStyleCnt="1" custScaleX="122107" custScaleY="115904" custLinFactNeighborX="-191" custLinFactNeighborY="41286"/>
      <dgm:spPr/>
      <dgm:t>
        <a:bodyPr/>
        <a:lstStyle/>
        <a:p>
          <a:endParaRPr lang="en-US"/>
        </a:p>
      </dgm:t>
    </dgm:pt>
    <dgm:pt modelId="{DA600B1E-B823-4DD0-AE9B-7914245B8D83}" type="pres">
      <dgm:prSet presAssocID="{1B2153C5-A0F3-498F-9B26-25985A5C73A7}" presName="adorn" presStyleLbl="fgAccFollowNode1" presStyleIdx="0" presStyleCnt="1" custLinFactNeighborX="18952" custLinFactNeighborY="34601"/>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5E2CF5BD-B4CA-45F1-849C-844D33C09B17}" type="presOf" srcId="{435EF7E2-7965-40D0-A7B0-9603D82A5243}" destId="{B2C71097-B805-4F20-A1C0-36613D8FD7FC}" srcOrd="0" destOrd="0" presId="urn:microsoft.com/office/officeart/2005/8/layout/bList2#8"/>
    <dgm:cxn modelId="{EC122F1A-2BD9-4F81-8E01-ECCE22C1AD49}" type="presOf" srcId="{1B2153C5-A0F3-498F-9B26-25985A5C73A7}" destId="{1290155E-54E9-4101-95DF-A2BA37062E56}" srcOrd="0" destOrd="0" presId="urn:microsoft.com/office/officeart/2005/8/layout/bList2#8"/>
    <dgm:cxn modelId="{58D45CF7-C2B8-4C37-ADC5-E718E2869244}" srcId="{E952C161-C486-4CC1-B04B-84B4CD198E0B}" destId="{1B2153C5-A0F3-498F-9B26-25985A5C73A7}" srcOrd="0" destOrd="0" parTransId="{4BBB1719-F6E2-45FD-B1F8-8F28EBCE1F7D}" sibTransId="{006BA3EA-C955-4911-935D-111C2F430B29}"/>
    <dgm:cxn modelId="{56C0292B-06D1-4D7B-B6CB-D0A2FB794CFD}" srcId="{1B2153C5-A0F3-498F-9B26-25985A5C73A7}" destId="{09DDF040-21ED-4C9A-97F5-225A4C09642A}" srcOrd="1" destOrd="0" parTransId="{BD2C06F1-C07A-4939-87D0-82993408306C}" sibTransId="{DA694FD2-B25D-4982-ABDB-6FC8BE668D54}"/>
    <dgm:cxn modelId="{D4E27277-58A9-42BC-9641-8F9885F2361A}" type="presOf" srcId="{09DDF040-21ED-4C9A-97F5-225A4C09642A}" destId="{B2C71097-B805-4F20-A1C0-36613D8FD7FC}" srcOrd="0" destOrd="1" presId="urn:microsoft.com/office/officeart/2005/8/layout/bList2#8"/>
    <dgm:cxn modelId="{2E594624-DD60-4E10-ADBD-7F1E2EF63113}" srcId="{1B2153C5-A0F3-498F-9B26-25985A5C73A7}" destId="{435EF7E2-7965-40D0-A7B0-9603D82A5243}" srcOrd="0" destOrd="0" parTransId="{115E058B-0BED-4F55-9961-83A55D3E5561}" sibTransId="{4C755786-850F-4F0B-81A4-389514531758}"/>
    <dgm:cxn modelId="{61272A30-5C90-42E8-8222-B6DF625BFCEB}" type="presOf" srcId="{1B2153C5-A0F3-498F-9B26-25985A5C73A7}" destId="{D27F472F-8F53-4B09-B043-A83E4EC2C075}" srcOrd="1" destOrd="0" presId="urn:microsoft.com/office/officeart/2005/8/layout/bList2#8"/>
    <dgm:cxn modelId="{A56070DF-9232-41DB-9F66-BDA4BB449447}" type="presOf" srcId="{E952C161-C486-4CC1-B04B-84B4CD198E0B}" destId="{D67C09AE-D598-43A1-AE92-E0BC61E316C2}" srcOrd="0" destOrd="0" presId="urn:microsoft.com/office/officeart/2005/8/layout/bList2#8"/>
    <dgm:cxn modelId="{4480CCEC-E17E-4537-BEFC-91EB1F396B53}" type="presParOf" srcId="{D67C09AE-D598-43A1-AE92-E0BC61E316C2}" destId="{4DE7A22B-D572-44FD-BC54-150084A902A7}" srcOrd="0" destOrd="0" presId="urn:microsoft.com/office/officeart/2005/8/layout/bList2#8"/>
    <dgm:cxn modelId="{C0B991C1-8F39-4806-A46E-689226B67EED}" type="presParOf" srcId="{4DE7A22B-D572-44FD-BC54-150084A902A7}" destId="{B2C71097-B805-4F20-A1C0-36613D8FD7FC}" srcOrd="0" destOrd="0" presId="urn:microsoft.com/office/officeart/2005/8/layout/bList2#8"/>
    <dgm:cxn modelId="{C4E70074-0263-44C2-8D1D-5FF1EAB8659E}" type="presParOf" srcId="{4DE7A22B-D572-44FD-BC54-150084A902A7}" destId="{1290155E-54E9-4101-95DF-A2BA37062E56}" srcOrd="1" destOrd="0" presId="urn:microsoft.com/office/officeart/2005/8/layout/bList2#8"/>
    <dgm:cxn modelId="{09C12DC7-C02A-42E2-B3D9-C4A25108F074}" type="presParOf" srcId="{4DE7A22B-D572-44FD-BC54-150084A902A7}" destId="{D27F472F-8F53-4B09-B043-A83E4EC2C075}" srcOrd="2" destOrd="0" presId="urn:microsoft.com/office/officeart/2005/8/layout/bList2#8"/>
    <dgm:cxn modelId="{ACEAA962-8A0D-43D1-9FD1-64B687F5EC2D}" type="presParOf" srcId="{4DE7A22B-D572-44FD-BC54-150084A902A7}" destId="{DA600B1E-B823-4DD0-AE9B-7914245B8D83}" srcOrd="3" destOrd="0" presId="urn:microsoft.com/office/officeart/2005/8/layout/bList2#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CE30388-A56F-4367-86D7-8D05FDEDC2C3}"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en-US"/>
        </a:p>
      </dgm:t>
    </dgm:pt>
    <dgm:pt modelId="{A0D23868-9243-4C45-B9F2-8C3124949F22}">
      <dgm:prSet phldrT="[Text]" custT="1"/>
      <dgm:spPr>
        <a:solidFill>
          <a:srgbClr val="F6A01A"/>
        </a:solidFill>
      </dgm:spPr>
      <dgm:t>
        <a:bodyPr/>
        <a:lstStyle/>
        <a:p>
          <a:r>
            <a:rPr lang="en-US" sz="1050" dirty="0" smtClean="0"/>
            <a:t>Gift / Donor Set Up</a:t>
          </a:r>
          <a:endParaRPr lang="en-US" sz="1050" dirty="0"/>
        </a:p>
      </dgm:t>
    </dgm:pt>
    <dgm:pt modelId="{835AD941-CC14-4D13-A898-A2ED3B2AEBC5}" type="parTrans" cxnId="{0387FD06-D8DF-42D6-B182-ADA932216232}">
      <dgm:prSet/>
      <dgm:spPr/>
      <dgm:t>
        <a:bodyPr/>
        <a:lstStyle/>
        <a:p>
          <a:endParaRPr lang="en-US" sz="2000"/>
        </a:p>
      </dgm:t>
    </dgm:pt>
    <dgm:pt modelId="{FCFCD733-E08A-4DC2-A75B-19BCAD8BF683}" type="sibTrans" cxnId="{0387FD06-D8DF-42D6-B182-ADA932216232}">
      <dgm:prSet/>
      <dgm:spPr/>
      <dgm:t>
        <a:bodyPr/>
        <a:lstStyle/>
        <a:p>
          <a:endParaRPr lang="en-US" sz="2000"/>
        </a:p>
      </dgm:t>
    </dgm:pt>
    <dgm:pt modelId="{E3905091-3EAD-4019-B968-26681D71C9F1}">
      <dgm:prSet phldrT="[Text]" custT="1"/>
      <dgm:spPr>
        <a:solidFill>
          <a:schemeClr val="accent1"/>
        </a:solidFill>
      </dgm:spPr>
      <dgm:t>
        <a:bodyPr/>
        <a:lstStyle/>
        <a:p>
          <a:r>
            <a:rPr lang="en-US" sz="1050" dirty="0" smtClean="0"/>
            <a:t>Create Donor / Donor Contribution</a:t>
          </a:r>
          <a:endParaRPr lang="en-US" sz="1050" dirty="0"/>
        </a:p>
      </dgm:t>
    </dgm:pt>
    <dgm:pt modelId="{B3D0494D-EB35-42E2-9882-1D35C51AA5A9}" type="parTrans" cxnId="{8EF97CB2-6FEE-4E8F-A52D-139C032B21A1}">
      <dgm:prSet/>
      <dgm:spPr/>
      <dgm:t>
        <a:bodyPr/>
        <a:lstStyle/>
        <a:p>
          <a:endParaRPr lang="en-US" sz="2000"/>
        </a:p>
      </dgm:t>
    </dgm:pt>
    <dgm:pt modelId="{459622A9-D941-426E-B04B-DA7D36C031F7}" type="sibTrans" cxnId="{8EF97CB2-6FEE-4E8F-A52D-139C032B21A1}">
      <dgm:prSet/>
      <dgm:spPr/>
      <dgm:t>
        <a:bodyPr/>
        <a:lstStyle/>
        <a:p>
          <a:endParaRPr lang="en-US" sz="2000"/>
        </a:p>
      </dgm:t>
    </dgm:pt>
    <dgm:pt modelId="{8EEECE21-38AB-4903-8EF9-497FF7A9C304}">
      <dgm:prSet phldrT="[Text]" custT="1"/>
      <dgm:spPr>
        <a:solidFill>
          <a:schemeClr val="accent1"/>
        </a:solidFill>
      </dgm:spPr>
      <dgm:t>
        <a:bodyPr/>
        <a:lstStyle/>
        <a:p>
          <a:r>
            <a:rPr lang="en-US" sz="1050" dirty="0" smtClean="0"/>
            <a:t>Purchase Investment Pool Units</a:t>
          </a:r>
          <a:endParaRPr lang="en-US" sz="1050" dirty="0"/>
        </a:p>
      </dgm:t>
    </dgm:pt>
    <dgm:pt modelId="{B6E9E489-A417-4E4F-BC75-6A24BFAE1005}" type="parTrans" cxnId="{2A2846FE-8D9E-4015-B938-EA5AC71DF1D7}">
      <dgm:prSet/>
      <dgm:spPr/>
      <dgm:t>
        <a:bodyPr/>
        <a:lstStyle/>
        <a:p>
          <a:endParaRPr lang="en-US" sz="2000"/>
        </a:p>
      </dgm:t>
    </dgm:pt>
    <dgm:pt modelId="{E940BB31-E5D6-4BEB-858C-A71D2E84A4A1}" type="sibTrans" cxnId="{2A2846FE-8D9E-4015-B938-EA5AC71DF1D7}">
      <dgm:prSet/>
      <dgm:spPr/>
      <dgm:t>
        <a:bodyPr/>
        <a:lstStyle/>
        <a:p>
          <a:endParaRPr lang="en-US" sz="2000"/>
        </a:p>
      </dgm:t>
    </dgm:pt>
    <dgm:pt modelId="{46EF8B1D-53A3-4EFB-8B74-B129F522A66E}">
      <dgm:prSet phldrT="[Text]" custT="1"/>
      <dgm:spPr>
        <a:solidFill>
          <a:srgbClr val="0070C0"/>
        </a:solidFill>
      </dgm:spPr>
      <dgm:t>
        <a:bodyPr/>
        <a:lstStyle/>
        <a:p>
          <a:r>
            <a:rPr lang="en-US" sz="1050" dirty="0" smtClean="0"/>
            <a:t>Create Gift</a:t>
          </a:r>
          <a:endParaRPr lang="en-US" sz="1050" dirty="0"/>
        </a:p>
      </dgm:t>
    </dgm:pt>
    <dgm:pt modelId="{E19B3B61-4D0C-4065-B737-EED0CFFDF370}" type="parTrans" cxnId="{A7488E6D-7302-42CE-B2E3-59C8E5127BD1}">
      <dgm:prSet/>
      <dgm:spPr/>
      <dgm:t>
        <a:bodyPr/>
        <a:lstStyle/>
        <a:p>
          <a:endParaRPr lang="en-US"/>
        </a:p>
      </dgm:t>
    </dgm:pt>
    <dgm:pt modelId="{1AA02208-F9BA-47A4-B5A6-85FA484723F7}" type="sibTrans" cxnId="{A7488E6D-7302-42CE-B2E3-59C8E5127BD1}">
      <dgm:prSet/>
      <dgm:spPr/>
      <dgm:t>
        <a:bodyPr/>
        <a:lstStyle/>
        <a:p>
          <a:endParaRPr lang="en-US"/>
        </a:p>
      </dgm:t>
    </dgm:pt>
    <dgm:pt modelId="{36FFDABA-EDED-4179-991C-E49578598676}">
      <dgm:prSet phldrT="[Text]" custT="1"/>
      <dgm:spPr>
        <a:solidFill>
          <a:schemeClr val="accent1"/>
        </a:solidFill>
      </dgm:spPr>
      <dgm:t>
        <a:bodyPr/>
        <a:lstStyle/>
        <a:p>
          <a:r>
            <a:rPr lang="en-US" sz="1050" dirty="0" smtClean="0"/>
            <a:t>Create Gift Hierarchy</a:t>
          </a:r>
          <a:endParaRPr lang="en-US" sz="1050" dirty="0"/>
        </a:p>
      </dgm:t>
    </dgm:pt>
    <dgm:pt modelId="{A1038038-CCBB-40D6-BE35-350AC744F7D2}" type="parTrans" cxnId="{9A1AF550-A9CE-4850-8F06-536668D1436E}">
      <dgm:prSet/>
      <dgm:spPr/>
      <dgm:t>
        <a:bodyPr/>
        <a:lstStyle/>
        <a:p>
          <a:endParaRPr lang="en-US"/>
        </a:p>
      </dgm:t>
    </dgm:pt>
    <dgm:pt modelId="{DD34F9A6-B69B-4095-9F03-D4BF61EDEEDD}" type="sibTrans" cxnId="{9A1AF550-A9CE-4850-8F06-536668D1436E}">
      <dgm:prSet/>
      <dgm:spPr/>
      <dgm:t>
        <a:bodyPr/>
        <a:lstStyle/>
        <a:p>
          <a:endParaRPr lang="en-US"/>
        </a:p>
      </dgm:t>
    </dgm:pt>
    <dgm:pt modelId="{64D75D9A-FF4E-4370-B6D9-6A5AF2C322F7}" type="pres">
      <dgm:prSet presAssocID="{8CE30388-A56F-4367-86D7-8D05FDEDC2C3}" presName="Name0" presStyleCnt="0">
        <dgm:presLayoutVars>
          <dgm:dir/>
          <dgm:resizeHandles val="exact"/>
        </dgm:presLayoutVars>
      </dgm:prSet>
      <dgm:spPr/>
      <dgm:t>
        <a:bodyPr/>
        <a:lstStyle/>
        <a:p>
          <a:endParaRPr lang="en-US"/>
        </a:p>
      </dgm:t>
    </dgm:pt>
    <dgm:pt modelId="{0A1F29DF-627D-4952-A45D-827F8178A362}" type="pres">
      <dgm:prSet presAssocID="{A0D23868-9243-4C45-B9F2-8C3124949F22}" presName="parTxOnly" presStyleLbl="node1" presStyleIdx="0" presStyleCnt="5" custScaleY="121027" custLinFactNeighborX="-1655">
        <dgm:presLayoutVars>
          <dgm:bulletEnabled val="1"/>
        </dgm:presLayoutVars>
      </dgm:prSet>
      <dgm:spPr/>
      <dgm:t>
        <a:bodyPr/>
        <a:lstStyle/>
        <a:p>
          <a:endParaRPr lang="en-US"/>
        </a:p>
      </dgm:t>
    </dgm:pt>
    <dgm:pt modelId="{2F99F344-8C2D-41ED-BD1B-81DD34BEFA77}" type="pres">
      <dgm:prSet presAssocID="{FCFCD733-E08A-4DC2-A75B-19BCAD8BF683}" presName="parSpace" presStyleCnt="0"/>
      <dgm:spPr/>
    </dgm:pt>
    <dgm:pt modelId="{AF634773-2F4A-4DAB-80A7-CD86E0445E3C}" type="pres">
      <dgm:prSet presAssocID="{46EF8B1D-53A3-4EFB-8B74-B129F522A66E}" presName="parTxOnly" presStyleLbl="node1" presStyleIdx="1" presStyleCnt="5" custLinFactNeighborY="-879">
        <dgm:presLayoutVars>
          <dgm:bulletEnabled val="1"/>
        </dgm:presLayoutVars>
      </dgm:prSet>
      <dgm:spPr/>
      <dgm:t>
        <a:bodyPr/>
        <a:lstStyle/>
        <a:p>
          <a:endParaRPr lang="en-US"/>
        </a:p>
      </dgm:t>
    </dgm:pt>
    <dgm:pt modelId="{262E5DDA-081D-439B-840A-6E06C04EB60A}" type="pres">
      <dgm:prSet presAssocID="{1AA02208-F9BA-47A4-B5A6-85FA484723F7}" presName="parSpace" presStyleCnt="0"/>
      <dgm:spPr/>
    </dgm:pt>
    <dgm:pt modelId="{BA00D18C-5BDD-44F2-97EB-CFCCFDF35A62}" type="pres">
      <dgm:prSet presAssocID="{36FFDABA-EDED-4179-991C-E49578598676}" presName="parTxOnly" presStyleLbl="node1" presStyleIdx="2" presStyleCnt="5">
        <dgm:presLayoutVars>
          <dgm:bulletEnabled val="1"/>
        </dgm:presLayoutVars>
      </dgm:prSet>
      <dgm:spPr/>
      <dgm:t>
        <a:bodyPr/>
        <a:lstStyle/>
        <a:p>
          <a:endParaRPr lang="en-US"/>
        </a:p>
      </dgm:t>
    </dgm:pt>
    <dgm:pt modelId="{357AE116-D152-4A86-909F-AC384EF148AA}" type="pres">
      <dgm:prSet presAssocID="{DD34F9A6-B69B-4095-9F03-D4BF61EDEEDD}" presName="parSpace" presStyleCnt="0"/>
      <dgm:spPr/>
    </dgm:pt>
    <dgm:pt modelId="{2543E2AC-0CB2-4D89-B1EB-F82E770ECDEB}" type="pres">
      <dgm:prSet presAssocID="{E3905091-3EAD-4019-B968-26681D71C9F1}" presName="parTxOnly" presStyleLbl="node1" presStyleIdx="3" presStyleCnt="5" custScaleY="121027">
        <dgm:presLayoutVars>
          <dgm:bulletEnabled val="1"/>
        </dgm:presLayoutVars>
      </dgm:prSet>
      <dgm:spPr/>
      <dgm:t>
        <a:bodyPr/>
        <a:lstStyle/>
        <a:p>
          <a:endParaRPr lang="en-US"/>
        </a:p>
      </dgm:t>
    </dgm:pt>
    <dgm:pt modelId="{0D38806F-7B88-4EBB-8D39-A92F6F564E5B}" type="pres">
      <dgm:prSet presAssocID="{459622A9-D941-426E-B04B-DA7D36C031F7}" presName="parSpace" presStyleCnt="0"/>
      <dgm:spPr/>
    </dgm:pt>
    <dgm:pt modelId="{9D5D118C-473E-4927-83F9-CEA2D18A92A4}" type="pres">
      <dgm:prSet presAssocID="{8EEECE21-38AB-4903-8EF9-497FF7A9C304}" presName="parTxOnly" presStyleLbl="node1" presStyleIdx="4" presStyleCnt="5" custScaleY="121027" custLinFactNeighborY="-1064">
        <dgm:presLayoutVars>
          <dgm:bulletEnabled val="1"/>
        </dgm:presLayoutVars>
      </dgm:prSet>
      <dgm:spPr/>
      <dgm:t>
        <a:bodyPr/>
        <a:lstStyle/>
        <a:p>
          <a:endParaRPr lang="en-US"/>
        </a:p>
      </dgm:t>
    </dgm:pt>
  </dgm:ptLst>
  <dgm:cxnLst>
    <dgm:cxn modelId="{E52F7BD7-B083-4521-81B7-E7BCCD30F79D}" type="presOf" srcId="{46EF8B1D-53A3-4EFB-8B74-B129F522A66E}" destId="{AF634773-2F4A-4DAB-80A7-CD86E0445E3C}" srcOrd="0" destOrd="0" presId="urn:microsoft.com/office/officeart/2005/8/layout/hChevron3"/>
    <dgm:cxn modelId="{8EF97CB2-6FEE-4E8F-A52D-139C032B21A1}" srcId="{8CE30388-A56F-4367-86D7-8D05FDEDC2C3}" destId="{E3905091-3EAD-4019-B968-26681D71C9F1}" srcOrd="3" destOrd="0" parTransId="{B3D0494D-EB35-42E2-9882-1D35C51AA5A9}" sibTransId="{459622A9-D941-426E-B04B-DA7D36C031F7}"/>
    <dgm:cxn modelId="{E043ACEF-F415-46E8-A53E-0EF07A798B1F}" type="presOf" srcId="{36FFDABA-EDED-4179-991C-E49578598676}" destId="{BA00D18C-5BDD-44F2-97EB-CFCCFDF35A62}" srcOrd="0" destOrd="0" presId="urn:microsoft.com/office/officeart/2005/8/layout/hChevron3"/>
    <dgm:cxn modelId="{9A1AF550-A9CE-4850-8F06-536668D1436E}" srcId="{8CE30388-A56F-4367-86D7-8D05FDEDC2C3}" destId="{36FFDABA-EDED-4179-991C-E49578598676}" srcOrd="2" destOrd="0" parTransId="{A1038038-CCBB-40D6-BE35-350AC744F7D2}" sibTransId="{DD34F9A6-B69B-4095-9F03-D4BF61EDEEDD}"/>
    <dgm:cxn modelId="{0387FD06-D8DF-42D6-B182-ADA932216232}" srcId="{8CE30388-A56F-4367-86D7-8D05FDEDC2C3}" destId="{A0D23868-9243-4C45-B9F2-8C3124949F22}" srcOrd="0" destOrd="0" parTransId="{835AD941-CC14-4D13-A898-A2ED3B2AEBC5}" sibTransId="{FCFCD733-E08A-4DC2-A75B-19BCAD8BF683}"/>
    <dgm:cxn modelId="{F25C0A63-7009-4D18-8A9E-53FE609C7719}" type="presOf" srcId="{A0D23868-9243-4C45-B9F2-8C3124949F22}" destId="{0A1F29DF-627D-4952-A45D-827F8178A362}" srcOrd="0" destOrd="0" presId="urn:microsoft.com/office/officeart/2005/8/layout/hChevron3"/>
    <dgm:cxn modelId="{A2E32735-DDC8-49CF-89AE-90112DD654A6}" type="presOf" srcId="{8CE30388-A56F-4367-86D7-8D05FDEDC2C3}" destId="{64D75D9A-FF4E-4370-B6D9-6A5AF2C322F7}" srcOrd="0" destOrd="0" presId="urn:microsoft.com/office/officeart/2005/8/layout/hChevron3"/>
    <dgm:cxn modelId="{F16025AE-4FC8-4156-BC41-9405F72604FD}" type="presOf" srcId="{8EEECE21-38AB-4903-8EF9-497FF7A9C304}" destId="{9D5D118C-473E-4927-83F9-CEA2D18A92A4}" srcOrd="0" destOrd="0" presId="urn:microsoft.com/office/officeart/2005/8/layout/hChevron3"/>
    <dgm:cxn modelId="{2A2846FE-8D9E-4015-B938-EA5AC71DF1D7}" srcId="{8CE30388-A56F-4367-86D7-8D05FDEDC2C3}" destId="{8EEECE21-38AB-4903-8EF9-497FF7A9C304}" srcOrd="4" destOrd="0" parTransId="{B6E9E489-A417-4E4F-BC75-6A24BFAE1005}" sibTransId="{E940BB31-E5D6-4BEB-858C-A71D2E84A4A1}"/>
    <dgm:cxn modelId="{A7488E6D-7302-42CE-B2E3-59C8E5127BD1}" srcId="{8CE30388-A56F-4367-86D7-8D05FDEDC2C3}" destId="{46EF8B1D-53A3-4EFB-8B74-B129F522A66E}" srcOrd="1" destOrd="0" parTransId="{E19B3B61-4D0C-4065-B737-EED0CFFDF370}" sibTransId="{1AA02208-F9BA-47A4-B5A6-85FA484723F7}"/>
    <dgm:cxn modelId="{AB01811D-0E38-425C-8552-468895E9B5F7}" type="presOf" srcId="{E3905091-3EAD-4019-B968-26681D71C9F1}" destId="{2543E2AC-0CB2-4D89-B1EB-F82E770ECDEB}" srcOrd="0" destOrd="0" presId="urn:microsoft.com/office/officeart/2005/8/layout/hChevron3"/>
    <dgm:cxn modelId="{E5F6904A-D0BE-4859-BB8D-8713E720EBE8}" type="presParOf" srcId="{64D75D9A-FF4E-4370-B6D9-6A5AF2C322F7}" destId="{0A1F29DF-627D-4952-A45D-827F8178A362}" srcOrd="0" destOrd="0" presId="urn:microsoft.com/office/officeart/2005/8/layout/hChevron3"/>
    <dgm:cxn modelId="{405454D3-DA92-4321-A7E9-39FC003B0C3A}" type="presParOf" srcId="{64D75D9A-FF4E-4370-B6D9-6A5AF2C322F7}" destId="{2F99F344-8C2D-41ED-BD1B-81DD34BEFA77}" srcOrd="1" destOrd="0" presId="urn:microsoft.com/office/officeart/2005/8/layout/hChevron3"/>
    <dgm:cxn modelId="{0E0525EB-0A83-43C5-9666-4B3D6B014738}" type="presParOf" srcId="{64D75D9A-FF4E-4370-B6D9-6A5AF2C322F7}" destId="{AF634773-2F4A-4DAB-80A7-CD86E0445E3C}" srcOrd="2" destOrd="0" presId="urn:microsoft.com/office/officeart/2005/8/layout/hChevron3"/>
    <dgm:cxn modelId="{F4648467-73F2-447C-8C7E-3EEC2F800247}" type="presParOf" srcId="{64D75D9A-FF4E-4370-B6D9-6A5AF2C322F7}" destId="{262E5DDA-081D-439B-840A-6E06C04EB60A}" srcOrd="3" destOrd="0" presId="urn:microsoft.com/office/officeart/2005/8/layout/hChevron3"/>
    <dgm:cxn modelId="{E43B497A-DAA8-48BF-8B70-908E68DB58B8}" type="presParOf" srcId="{64D75D9A-FF4E-4370-B6D9-6A5AF2C322F7}" destId="{BA00D18C-5BDD-44F2-97EB-CFCCFDF35A62}" srcOrd="4" destOrd="0" presId="urn:microsoft.com/office/officeart/2005/8/layout/hChevron3"/>
    <dgm:cxn modelId="{8FA5F2F9-65BC-4849-90BD-EDF1ACA46483}" type="presParOf" srcId="{64D75D9A-FF4E-4370-B6D9-6A5AF2C322F7}" destId="{357AE116-D152-4A86-909F-AC384EF148AA}" srcOrd="5" destOrd="0" presId="urn:microsoft.com/office/officeart/2005/8/layout/hChevron3"/>
    <dgm:cxn modelId="{CBCFC861-CC9A-4007-A8C9-80B975E89845}" type="presParOf" srcId="{64D75D9A-FF4E-4370-B6D9-6A5AF2C322F7}" destId="{2543E2AC-0CB2-4D89-B1EB-F82E770ECDEB}" srcOrd="6" destOrd="0" presId="urn:microsoft.com/office/officeart/2005/8/layout/hChevron3"/>
    <dgm:cxn modelId="{25396C02-72E2-4A40-8141-BBBE3B4F69A5}" type="presParOf" srcId="{64D75D9A-FF4E-4370-B6D9-6A5AF2C322F7}" destId="{0D38806F-7B88-4EBB-8D39-A92F6F564E5B}" srcOrd="7" destOrd="0" presId="urn:microsoft.com/office/officeart/2005/8/layout/hChevron3"/>
    <dgm:cxn modelId="{9F024275-5074-4BCE-AE13-F4F8FB52B24D}" type="presParOf" srcId="{64D75D9A-FF4E-4370-B6D9-6A5AF2C322F7}" destId="{9D5D118C-473E-4927-83F9-CEA2D18A92A4}"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CE30388-A56F-4367-86D7-8D05FDEDC2C3}"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en-US"/>
        </a:p>
      </dgm:t>
    </dgm:pt>
    <dgm:pt modelId="{A0D23868-9243-4C45-B9F2-8C3124949F22}">
      <dgm:prSet phldrT="[Text]" custT="1"/>
      <dgm:spPr>
        <a:solidFill>
          <a:srgbClr val="0068AC"/>
        </a:solidFill>
      </dgm:spPr>
      <dgm:t>
        <a:bodyPr/>
        <a:lstStyle/>
        <a:p>
          <a:r>
            <a:rPr lang="en-US" sz="1050" dirty="0" smtClean="0"/>
            <a:t>Gift / Donor Set Up</a:t>
          </a:r>
          <a:endParaRPr lang="en-US" sz="1050" dirty="0"/>
        </a:p>
      </dgm:t>
    </dgm:pt>
    <dgm:pt modelId="{835AD941-CC14-4D13-A898-A2ED3B2AEBC5}" type="parTrans" cxnId="{0387FD06-D8DF-42D6-B182-ADA932216232}">
      <dgm:prSet/>
      <dgm:spPr/>
      <dgm:t>
        <a:bodyPr/>
        <a:lstStyle/>
        <a:p>
          <a:endParaRPr lang="en-US" sz="2000"/>
        </a:p>
      </dgm:t>
    </dgm:pt>
    <dgm:pt modelId="{FCFCD733-E08A-4DC2-A75B-19BCAD8BF683}" type="sibTrans" cxnId="{0387FD06-D8DF-42D6-B182-ADA932216232}">
      <dgm:prSet/>
      <dgm:spPr/>
      <dgm:t>
        <a:bodyPr/>
        <a:lstStyle/>
        <a:p>
          <a:endParaRPr lang="en-US" sz="2000"/>
        </a:p>
      </dgm:t>
    </dgm:pt>
    <dgm:pt modelId="{E3905091-3EAD-4019-B968-26681D71C9F1}">
      <dgm:prSet phldrT="[Text]" custT="1"/>
      <dgm:spPr>
        <a:solidFill>
          <a:schemeClr val="accent1"/>
        </a:solidFill>
      </dgm:spPr>
      <dgm:t>
        <a:bodyPr/>
        <a:lstStyle/>
        <a:p>
          <a:r>
            <a:rPr lang="en-US" sz="1050" dirty="0" smtClean="0"/>
            <a:t>Create Donor / Donor Contribution</a:t>
          </a:r>
          <a:endParaRPr lang="en-US" sz="1050" dirty="0"/>
        </a:p>
      </dgm:t>
    </dgm:pt>
    <dgm:pt modelId="{B3D0494D-EB35-42E2-9882-1D35C51AA5A9}" type="parTrans" cxnId="{8EF97CB2-6FEE-4E8F-A52D-139C032B21A1}">
      <dgm:prSet/>
      <dgm:spPr/>
      <dgm:t>
        <a:bodyPr/>
        <a:lstStyle/>
        <a:p>
          <a:endParaRPr lang="en-US" sz="2000"/>
        </a:p>
      </dgm:t>
    </dgm:pt>
    <dgm:pt modelId="{459622A9-D941-426E-B04B-DA7D36C031F7}" type="sibTrans" cxnId="{8EF97CB2-6FEE-4E8F-A52D-139C032B21A1}">
      <dgm:prSet/>
      <dgm:spPr/>
      <dgm:t>
        <a:bodyPr/>
        <a:lstStyle/>
        <a:p>
          <a:endParaRPr lang="en-US" sz="2000"/>
        </a:p>
      </dgm:t>
    </dgm:pt>
    <dgm:pt modelId="{8EEECE21-38AB-4903-8EF9-497FF7A9C304}">
      <dgm:prSet phldrT="[Text]" custT="1"/>
      <dgm:spPr>
        <a:solidFill>
          <a:schemeClr val="accent1"/>
        </a:solidFill>
      </dgm:spPr>
      <dgm:t>
        <a:bodyPr/>
        <a:lstStyle/>
        <a:p>
          <a:r>
            <a:rPr lang="en-US" sz="1050" dirty="0" smtClean="0"/>
            <a:t>Purchase Investment Pool Units</a:t>
          </a:r>
          <a:endParaRPr lang="en-US" sz="1050" dirty="0"/>
        </a:p>
      </dgm:t>
    </dgm:pt>
    <dgm:pt modelId="{B6E9E489-A417-4E4F-BC75-6A24BFAE1005}" type="parTrans" cxnId="{2A2846FE-8D9E-4015-B938-EA5AC71DF1D7}">
      <dgm:prSet/>
      <dgm:spPr/>
      <dgm:t>
        <a:bodyPr/>
        <a:lstStyle/>
        <a:p>
          <a:endParaRPr lang="en-US" sz="2000"/>
        </a:p>
      </dgm:t>
    </dgm:pt>
    <dgm:pt modelId="{E940BB31-E5D6-4BEB-858C-A71D2E84A4A1}" type="sibTrans" cxnId="{2A2846FE-8D9E-4015-B938-EA5AC71DF1D7}">
      <dgm:prSet/>
      <dgm:spPr/>
      <dgm:t>
        <a:bodyPr/>
        <a:lstStyle/>
        <a:p>
          <a:endParaRPr lang="en-US" sz="2000"/>
        </a:p>
      </dgm:t>
    </dgm:pt>
    <dgm:pt modelId="{46EF8B1D-53A3-4EFB-8B74-B129F522A66E}">
      <dgm:prSet phldrT="[Text]" custT="1"/>
      <dgm:spPr>
        <a:solidFill>
          <a:srgbClr val="F5A01A"/>
        </a:solidFill>
      </dgm:spPr>
      <dgm:t>
        <a:bodyPr/>
        <a:lstStyle/>
        <a:p>
          <a:r>
            <a:rPr lang="en-US" sz="1050" dirty="0" smtClean="0"/>
            <a:t>Create Gift</a:t>
          </a:r>
          <a:endParaRPr lang="en-US" sz="1050" dirty="0"/>
        </a:p>
      </dgm:t>
    </dgm:pt>
    <dgm:pt modelId="{E19B3B61-4D0C-4065-B737-EED0CFFDF370}" type="parTrans" cxnId="{A7488E6D-7302-42CE-B2E3-59C8E5127BD1}">
      <dgm:prSet/>
      <dgm:spPr/>
      <dgm:t>
        <a:bodyPr/>
        <a:lstStyle/>
        <a:p>
          <a:endParaRPr lang="en-US"/>
        </a:p>
      </dgm:t>
    </dgm:pt>
    <dgm:pt modelId="{1AA02208-F9BA-47A4-B5A6-85FA484723F7}" type="sibTrans" cxnId="{A7488E6D-7302-42CE-B2E3-59C8E5127BD1}">
      <dgm:prSet/>
      <dgm:spPr/>
      <dgm:t>
        <a:bodyPr/>
        <a:lstStyle/>
        <a:p>
          <a:endParaRPr lang="en-US"/>
        </a:p>
      </dgm:t>
    </dgm:pt>
    <dgm:pt modelId="{36FFDABA-EDED-4179-991C-E49578598676}">
      <dgm:prSet phldrT="[Text]" custT="1"/>
      <dgm:spPr>
        <a:solidFill>
          <a:schemeClr val="accent1"/>
        </a:solidFill>
      </dgm:spPr>
      <dgm:t>
        <a:bodyPr/>
        <a:lstStyle/>
        <a:p>
          <a:r>
            <a:rPr lang="en-US" sz="1050" dirty="0" smtClean="0"/>
            <a:t>Create Gift Hierarchy</a:t>
          </a:r>
          <a:endParaRPr lang="en-US" sz="1050" dirty="0"/>
        </a:p>
      </dgm:t>
    </dgm:pt>
    <dgm:pt modelId="{A1038038-CCBB-40D6-BE35-350AC744F7D2}" type="parTrans" cxnId="{9A1AF550-A9CE-4850-8F06-536668D1436E}">
      <dgm:prSet/>
      <dgm:spPr/>
      <dgm:t>
        <a:bodyPr/>
        <a:lstStyle/>
        <a:p>
          <a:endParaRPr lang="en-US"/>
        </a:p>
      </dgm:t>
    </dgm:pt>
    <dgm:pt modelId="{DD34F9A6-B69B-4095-9F03-D4BF61EDEEDD}" type="sibTrans" cxnId="{9A1AF550-A9CE-4850-8F06-536668D1436E}">
      <dgm:prSet/>
      <dgm:spPr/>
      <dgm:t>
        <a:bodyPr/>
        <a:lstStyle/>
        <a:p>
          <a:endParaRPr lang="en-US"/>
        </a:p>
      </dgm:t>
    </dgm:pt>
    <dgm:pt modelId="{64D75D9A-FF4E-4370-B6D9-6A5AF2C322F7}" type="pres">
      <dgm:prSet presAssocID="{8CE30388-A56F-4367-86D7-8D05FDEDC2C3}" presName="Name0" presStyleCnt="0">
        <dgm:presLayoutVars>
          <dgm:dir/>
          <dgm:resizeHandles val="exact"/>
        </dgm:presLayoutVars>
      </dgm:prSet>
      <dgm:spPr/>
      <dgm:t>
        <a:bodyPr/>
        <a:lstStyle/>
        <a:p>
          <a:endParaRPr lang="en-US"/>
        </a:p>
      </dgm:t>
    </dgm:pt>
    <dgm:pt modelId="{0A1F29DF-627D-4952-A45D-827F8178A362}" type="pres">
      <dgm:prSet presAssocID="{A0D23868-9243-4C45-B9F2-8C3124949F22}" presName="parTxOnly" presStyleLbl="node1" presStyleIdx="0" presStyleCnt="5" custScaleY="121027" custLinFactNeighborX="-1655">
        <dgm:presLayoutVars>
          <dgm:bulletEnabled val="1"/>
        </dgm:presLayoutVars>
      </dgm:prSet>
      <dgm:spPr/>
      <dgm:t>
        <a:bodyPr/>
        <a:lstStyle/>
        <a:p>
          <a:endParaRPr lang="en-US"/>
        </a:p>
      </dgm:t>
    </dgm:pt>
    <dgm:pt modelId="{2F99F344-8C2D-41ED-BD1B-81DD34BEFA77}" type="pres">
      <dgm:prSet presAssocID="{FCFCD733-E08A-4DC2-A75B-19BCAD8BF683}" presName="parSpace" presStyleCnt="0"/>
      <dgm:spPr/>
    </dgm:pt>
    <dgm:pt modelId="{AF634773-2F4A-4DAB-80A7-CD86E0445E3C}" type="pres">
      <dgm:prSet presAssocID="{46EF8B1D-53A3-4EFB-8B74-B129F522A66E}" presName="parTxOnly" presStyleLbl="node1" presStyleIdx="1" presStyleCnt="5" custLinFactNeighborY="-879">
        <dgm:presLayoutVars>
          <dgm:bulletEnabled val="1"/>
        </dgm:presLayoutVars>
      </dgm:prSet>
      <dgm:spPr/>
      <dgm:t>
        <a:bodyPr/>
        <a:lstStyle/>
        <a:p>
          <a:endParaRPr lang="en-US"/>
        </a:p>
      </dgm:t>
    </dgm:pt>
    <dgm:pt modelId="{262E5DDA-081D-439B-840A-6E06C04EB60A}" type="pres">
      <dgm:prSet presAssocID="{1AA02208-F9BA-47A4-B5A6-85FA484723F7}" presName="parSpace" presStyleCnt="0"/>
      <dgm:spPr/>
    </dgm:pt>
    <dgm:pt modelId="{BA00D18C-5BDD-44F2-97EB-CFCCFDF35A62}" type="pres">
      <dgm:prSet presAssocID="{36FFDABA-EDED-4179-991C-E49578598676}" presName="parTxOnly" presStyleLbl="node1" presStyleIdx="2" presStyleCnt="5">
        <dgm:presLayoutVars>
          <dgm:bulletEnabled val="1"/>
        </dgm:presLayoutVars>
      </dgm:prSet>
      <dgm:spPr/>
      <dgm:t>
        <a:bodyPr/>
        <a:lstStyle/>
        <a:p>
          <a:endParaRPr lang="en-US"/>
        </a:p>
      </dgm:t>
    </dgm:pt>
    <dgm:pt modelId="{357AE116-D152-4A86-909F-AC384EF148AA}" type="pres">
      <dgm:prSet presAssocID="{DD34F9A6-B69B-4095-9F03-D4BF61EDEEDD}" presName="parSpace" presStyleCnt="0"/>
      <dgm:spPr/>
    </dgm:pt>
    <dgm:pt modelId="{2543E2AC-0CB2-4D89-B1EB-F82E770ECDEB}" type="pres">
      <dgm:prSet presAssocID="{E3905091-3EAD-4019-B968-26681D71C9F1}" presName="parTxOnly" presStyleLbl="node1" presStyleIdx="3" presStyleCnt="5" custScaleY="121027">
        <dgm:presLayoutVars>
          <dgm:bulletEnabled val="1"/>
        </dgm:presLayoutVars>
      </dgm:prSet>
      <dgm:spPr/>
      <dgm:t>
        <a:bodyPr/>
        <a:lstStyle/>
        <a:p>
          <a:endParaRPr lang="en-US"/>
        </a:p>
      </dgm:t>
    </dgm:pt>
    <dgm:pt modelId="{0D38806F-7B88-4EBB-8D39-A92F6F564E5B}" type="pres">
      <dgm:prSet presAssocID="{459622A9-D941-426E-B04B-DA7D36C031F7}" presName="parSpace" presStyleCnt="0"/>
      <dgm:spPr/>
    </dgm:pt>
    <dgm:pt modelId="{9D5D118C-473E-4927-83F9-CEA2D18A92A4}" type="pres">
      <dgm:prSet presAssocID="{8EEECE21-38AB-4903-8EF9-497FF7A9C304}" presName="parTxOnly" presStyleLbl="node1" presStyleIdx="4" presStyleCnt="5" custScaleY="121027" custLinFactNeighborY="-1064">
        <dgm:presLayoutVars>
          <dgm:bulletEnabled val="1"/>
        </dgm:presLayoutVars>
      </dgm:prSet>
      <dgm:spPr/>
      <dgm:t>
        <a:bodyPr/>
        <a:lstStyle/>
        <a:p>
          <a:endParaRPr lang="en-US"/>
        </a:p>
      </dgm:t>
    </dgm:pt>
  </dgm:ptLst>
  <dgm:cxnLst>
    <dgm:cxn modelId="{0387FD06-D8DF-42D6-B182-ADA932216232}" srcId="{8CE30388-A56F-4367-86D7-8D05FDEDC2C3}" destId="{A0D23868-9243-4C45-B9F2-8C3124949F22}" srcOrd="0" destOrd="0" parTransId="{835AD941-CC14-4D13-A898-A2ED3B2AEBC5}" sibTransId="{FCFCD733-E08A-4DC2-A75B-19BCAD8BF683}"/>
    <dgm:cxn modelId="{34DA7EE8-0377-42DC-9A1D-2A3FB35A7F41}" type="presOf" srcId="{8EEECE21-38AB-4903-8EF9-497FF7A9C304}" destId="{9D5D118C-473E-4927-83F9-CEA2D18A92A4}" srcOrd="0" destOrd="0" presId="urn:microsoft.com/office/officeart/2005/8/layout/hChevron3"/>
    <dgm:cxn modelId="{0C0FA789-7A13-4224-81CD-D95AA0C80014}" type="presOf" srcId="{8CE30388-A56F-4367-86D7-8D05FDEDC2C3}" destId="{64D75D9A-FF4E-4370-B6D9-6A5AF2C322F7}" srcOrd="0" destOrd="0" presId="urn:microsoft.com/office/officeart/2005/8/layout/hChevron3"/>
    <dgm:cxn modelId="{9A1AF550-A9CE-4850-8F06-536668D1436E}" srcId="{8CE30388-A56F-4367-86D7-8D05FDEDC2C3}" destId="{36FFDABA-EDED-4179-991C-E49578598676}" srcOrd="2" destOrd="0" parTransId="{A1038038-CCBB-40D6-BE35-350AC744F7D2}" sibTransId="{DD34F9A6-B69B-4095-9F03-D4BF61EDEEDD}"/>
    <dgm:cxn modelId="{2A2846FE-8D9E-4015-B938-EA5AC71DF1D7}" srcId="{8CE30388-A56F-4367-86D7-8D05FDEDC2C3}" destId="{8EEECE21-38AB-4903-8EF9-497FF7A9C304}" srcOrd="4" destOrd="0" parTransId="{B6E9E489-A417-4E4F-BC75-6A24BFAE1005}" sibTransId="{E940BB31-E5D6-4BEB-858C-A71D2E84A4A1}"/>
    <dgm:cxn modelId="{5B1B9D42-BD8E-4A70-A1B0-1D25987991DB}" type="presOf" srcId="{36FFDABA-EDED-4179-991C-E49578598676}" destId="{BA00D18C-5BDD-44F2-97EB-CFCCFDF35A62}" srcOrd="0" destOrd="0" presId="urn:microsoft.com/office/officeart/2005/8/layout/hChevron3"/>
    <dgm:cxn modelId="{8EF97CB2-6FEE-4E8F-A52D-139C032B21A1}" srcId="{8CE30388-A56F-4367-86D7-8D05FDEDC2C3}" destId="{E3905091-3EAD-4019-B968-26681D71C9F1}" srcOrd="3" destOrd="0" parTransId="{B3D0494D-EB35-42E2-9882-1D35C51AA5A9}" sibTransId="{459622A9-D941-426E-B04B-DA7D36C031F7}"/>
    <dgm:cxn modelId="{A7488E6D-7302-42CE-B2E3-59C8E5127BD1}" srcId="{8CE30388-A56F-4367-86D7-8D05FDEDC2C3}" destId="{46EF8B1D-53A3-4EFB-8B74-B129F522A66E}" srcOrd="1" destOrd="0" parTransId="{E19B3B61-4D0C-4065-B737-EED0CFFDF370}" sibTransId="{1AA02208-F9BA-47A4-B5A6-85FA484723F7}"/>
    <dgm:cxn modelId="{A5992166-A99F-46A0-84B2-A9A246F7F35E}" type="presOf" srcId="{A0D23868-9243-4C45-B9F2-8C3124949F22}" destId="{0A1F29DF-627D-4952-A45D-827F8178A362}" srcOrd="0" destOrd="0" presId="urn:microsoft.com/office/officeart/2005/8/layout/hChevron3"/>
    <dgm:cxn modelId="{0E0FFDA2-D2D6-4DE3-B508-D853E938E7EA}" type="presOf" srcId="{E3905091-3EAD-4019-B968-26681D71C9F1}" destId="{2543E2AC-0CB2-4D89-B1EB-F82E770ECDEB}" srcOrd="0" destOrd="0" presId="urn:microsoft.com/office/officeart/2005/8/layout/hChevron3"/>
    <dgm:cxn modelId="{A9A344A1-1C33-456B-9428-62310A687C92}" type="presOf" srcId="{46EF8B1D-53A3-4EFB-8B74-B129F522A66E}" destId="{AF634773-2F4A-4DAB-80A7-CD86E0445E3C}" srcOrd="0" destOrd="0" presId="urn:microsoft.com/office/officeart/2005/8/layout/hChevron3"/>
    <dgm:cxn modelId="{306BF7DB-9029-4DB7-A78B-09219BC08491}" type="presParOf" srcId="{64D75D9A-FF4E-4370-B6D9-6A5AF2C322F7}" destId="{0A1F29DF-627D-4952-A45D-827F8178A362}" srcOrd="0" destOrd="0" presId="urn:microsoft.com/office/officeart/2005/8/layout/hChevron3"/>
    <dgm:cxn modelId="{FE6489FB-4E09-40E4-B0CC-E0B9B84A1202}" type="presParOf" srcId="{64D75D9A-FF4E-4370-B6D9-6A5AF2C322F7}" destId="{2F99F344-8C2D-41ED-BD1B-81DD34BEFA77}" srcOrd="1" destOrd="0" presId="urn:microsoft.com/office/officeart/2005/8/layout/hChevron3"/>
    <dgm:cxn modelId="{10CDFA68-90B4-487C-9A4D-27637A213BD0}" type="presParOf" srcId="{64D75D9A-FF4E-4370-B6D9-6A5AF2C322F7}" destId="{AF634773-2F4A-4DAB-80A7-CD86E0445E3C}" srcOrd="2" destOrd="0" presId="urn:microsoft.com/office/officeart/2005/8/layout/hChevron3"/>
    <dgm:cxn modelId="{7176AD2A-6873-4322-BC7B-2C8DB9E51422}" type="presParOf" srcId="{64D75D9A-FF4E-4370-B6D9-6A5AF2C322F7}" destId="{262E5DDA-081D-439B-840A-6E06C04EB60A}" srcOrd="3" destOrd="0" presId="urn:microsoft.com/office/officeart/2005/8/layout/hChevron3"/>
    <dgm:cxn modelId="{E3266DF1-E84D-4712-B8A8-CAE43DB352D2}" type="presParOf" srcId="{64D75D9A-FF4E-4370-B6D9-6A5AF2C322F7}" destId="{BA00D18C-5BDD-44F2-97EB-CFCCFDF35A62}" srcOrd="4" destOrd="0" presId="urn:microsoft.com/office/officeart/2005/8/layout/hChevron3"/>
    <dgm:cxn modelId="{0AD10E74-34B0-44F8-9E2B-726B5CCAAE14}" type="presParOf" srcId="{64D75D9A-FF4E-4370-B6D9-6A5AF2C322F7}" destId="{357AE116-D152-4A86-909F-AC384EF148AA}" srcOrd="5" destOrd="0" presId="urn:microsoft.com/office/officeart/2005/8/layout/hChevron3"/>
    <dgm:cxn modelId="{9899600A-FEF0-4CD5-9064-872C2963ACE6}" type="presParOf" srcId="{64D75D9A-FF4E-4370-B6D9-6A5AF2C322F7}" destId="{2543E2AC-0CB2-4D89-B1EB-F82E770ECDEB}" srcOrd="6" destOrd="0" presId="urn:microsoft.com/office/officeart/2005/8/layout/hChevron3"/>
    <dgm:cxn modelId="{F744DFBC-5B14-47BB-AB57-0D20C043925F}" type="presParOf" srcId="{64D75D9A-FF4E-4370-B6D9-6A5AF2C322F7}" destId="{0D38806F-7B88-4EBB-8D39-A92F6F564E5B}" srcOrd="7" destOrd="0" presId="urn:microsoft.com/office/officeart/2005/8/layout/hChevron3"/>
    <dgm:cxn modelId="{6C0E3B44-2636-4DF0-9F3B-D35B8B05F4C6}" type="presParOf" srcId="{64D75D9A-FF4E-4370-B6D9-6A5AF2C322F7}" destId="{9D5D118C-473E-4927-83F9-CEA2D18A92A4}"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CE30388-A56F-4367-86D7-8D05FDEDC2C3}"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en-US"/>
        </a:p>
      </dgm:t>
    </dgm:pt>
    <dgm:pt modelId="{A0D23868-9243-4C45-B9F2-8C3124949F22}">
      <dgm:prSet phldrT="[Text]" custT="1"/>
      <dgm:spPr>
        <a:solidFill>
          <a:srgbClr val="0F74BB"/>
        </a:solidFill>
      </dgm:spPr>
      <dgm:t>
        <a:bodyPr/>
        <a:lstStyle/>
        <a:p>
          <a:r>
            <a:rPr lang="en-US" sz="1050" dirty="0" smtClean="0"/>
            <a:t>Gift / Donor Set Up</a:t>
          </a:r>
          <a:endParaRPr lang="en-US" sz="1050" dirty="0"/>
        </a:p>
      </dgm:t>
    </dgm:pt>
    <dgm:pt modelId="{835AD941-CC14-4D13-A898-A2ED3B2AEBC5}" type="parTrans" cxnId="{0387FD06-D8DF-42D6-B182-ADA932216232}">
      <dgm:prSet/>
      <dgm:spPr/>
      <dgm:t>
        <a:bodyPr/>
        <a:lstStyle/>
        <a:p>
          <a:endParaRPr lang="en-US" sz="2000"/>
        </a:p>
      </dgm:t>
    </dgm:pt>
    <dgm:pt modelId="{FCFCD733-E08A-4DC2-A75B-19BCAD8BF683}" type="sibTrans" cxnId="{0387FD06-D8DF-42D6-B182-ADA932216232}">
      <dgm:prSet/>
      <dgm:spPr/>
      <dgm:t>
        <a:bodyPr/>
        <a:lstStyle/>
        <a:p>
          <a:endParaRPr lang="en-US" sz="2000"/>
        </a:p>
      </dgm:t>
    </dgm:pt>
    <dgm:pt modelId="{E3905091-3EAD-4019-B968-26681D71C9F1}">
      <dgm:prSet phldrT="[Text]" custT="1"/>
      <dgm:spPr>
        <a:solidFill>
          <a:schemeClr val="accent1"/>
        </a:solidFill>
      </dgm:spPr>
      <dgm:t>
        <a:bodyPr/>
        <a:lstStyle/>
        <a:p>
          <a:r>
            <a:rPr lang="en-US" sz="1050" dirty="0" smtClean="0"/>
            <a:t>Create Donor / Donor Contribution</a:t>
          </a:r>
          <a:endParaRPr lang="en-US" sz="1050" dirty="0"/>
        </a:p>
      </dgm:t>
    </dgm:pt>
    <dgm:pt modelId="{B3D0494D-EB35-42E2-9882-1D35C51AA5A9}" type="parTrans" cxnId="{8EF97CB2-6FEE-4E8F-A52D-139C032B21A1}">
      <dgm:prSet/>
      <dgm:spPr/>
      <dgm:t>
        <a:bodyPr/>
        <a:lstStyle/>
        <a:p>
          <a:endParaRPr lang="en-US" sz="2000"/>
        </a:p>
      </dgm:t>
    </dgm:pt>
    <dgm:pt modelId="{459622A9-D941-426E-B04B-DA7D36C031F7}" type="sibTrans" cxnId="{8EF97CB2-6FEE-4E8F-A52D-139C032B21A1}">
      <dgm:prSet/>
      <dgm:spPr/>
      <dgm:t>
        <a:bodyPr/>
        <a:lstStyle/>
        <a:p>
          <a:endParaRPr lang="en-US" sz="2000"/>
        </a:p>
      </dgm:t>
    </dgm:pt>
    <dgm:pt modelId="{8EEECE21-38AB-4903-8EF9-497FF7A9C304}">
      <dgm:prSet phldrT="[Text]" custT="1"/>
      <dgm:spPr>
        <a:solidFill>
          <a:schemeClr val="accent1"/>
        </a:solidFill>
      </dgm:spPr>
      <dgm:t>
        <a:bodyPr/>
        <a:lstStyle/>
        <a:p>
          <a:r>
            <a:rPr lang="en-US" sz="1050" dirty="0" smtClean="0"/>
            <a:t>Purchase Investment Pool Units</a:t>
          </a:r>
          <a:endParaRPr lang="en-US" sz="1050" dirty="0"/>
        </a:p>
      </dgm:t>
    </dgm:pt>
    <dgm:pt modelId="{B6E9E489-A417-4E4F-BC75-6A24BFAE1005}" type="parTrans" cxnId="{2A2846FE-8D9E-4015-B938-EA5AC71DF1D7}">
      <dgm:prSet/>
      <dgm:spPr/>
      <dgm:t>
        <a:bodyPr/>
        <a:lstStyle/>
        <a:p>
          <a:endParaRPr lang="en-US" sz="2000"/>
        </a:p>
      </dgm:t>
    </dgm:pt>
    <dgm:pt modelId="{E940BB31-E5D6-4BEB-858C-A71D2E84A4A1}" type="sibTrans" cxnId="{2A2846FE-8D9E-4015-B938-EA5AC71DF1D7}">
      <dgm:prSet/>
      <dgm:spPr/>
      <dgm:t>
        <a:bodyPr/>
        <a:lstStyle/>
        <a:p>
          <a:endParaRPr lang="en-US" sz="2000"/>
        </a:p>
      </dgm:t>
    </dgm:pt>
    <dgm:pt modelId="{46EF8B1D-53A3-4EFB-8B74-B129F522A66E}">
      <dgm:prSet phldrT="[Text]" custT="1"/>
      <dgm:spPr>
        <a:solidFill>
          <a:srgbClr val="0070C0"/>
        </a:solidFill>
      </dgm:spPr>
      <dgm:t>
        <a:bodyPr/>
        <a:lstStyle/>
        <a:p>
          <a:r>
            <a:rPr lang="en-US" sz="1050" dirty="0" smtClean="0"/>
            <a:t>Create Gift</a:t>
          </a:r>
          <a:endParaRPr lang="en-US" sz="1050" dirty="0"/>
        </a:p>
      </dgm:t>
    </dgm:pt>
    <dgm:pt modelId="{E19B3B61-4D0C-4065-B737-EED0CFFDF370}" type="parTrans" cxnId="{A7488E6D-7302-42CE-B2E3-59C8E5127BD1}">
      <dgm:prSet/>
      <dgm:spPr/>
      <dgm:t>
        <a:bodyPr/>
        <a:lstStyle/>
        <a:p>
          <a:endParaRPr lang="en-US"/>
        </a:p>
      </dgm:t>
    </dgm:pt>
    <dgm:pt modelId="{1AA02208-F9BA-47A4-B5A6-85FA484723F7}" type="sibTrans" cxnId="{A7488E6D-7302-42CE-B2E3-59C8E5127BD1}">
      <dgm:prSet/>
      <dgm:spPr/>
      <dgm:t>
        <a:bodyPr/>
        <a:lstStyle/>
        <a:p>
          <a:endParaRPr lang="en-US"/>
        </a:p>
      </dgm:t>
    </dgm:pt>
    <dgm:pt modelId="{36FFDABA-EDED-4179-991C-E49578598676}">
      <dgm:prSet phldrT="[Text]" custT="1"/>
      <dgm:spPr>
        <a:solidFill>
          <a:srgbClr val="F6A01A"/>
        </a:solidFill>
      </dgm:spPr>
      <dgm:t>
        <a:bodyPr/>
        <a:lstStyle/>
        <a:p>
          <a:r>
            <a:rPr lang="en-US" sz="1050" dirty="0" smtClean="0"/>
            <a:t>Create Gift Hierarchy</a:t>
          </a:r>
          <a:endParaRPr lang="en-US" sz="1050" dirty="0"/>
        </a:p>
      </dgm:t>
    </dgm:pt>
    <dgm:pt modelId="{A1038038-CCBB-40D6-BE35-350AC744F7D2}" type="parTrans" cxnId="{9A1AF550-A9CE-4850-8F06-536668D1436E}">
      <dgm:prSet/>
      <dgm:spPr/>
      <dgm:t>
        <a:bodyPr/>
        <a:lstStyle/>
        <a:p>
          <a:endParaRPr lang="en-US"/>
        </a:p>
      </dgm:t>
    </dgm:pt>
    <dgm:pt modelId="{DD34F9A6-B69B-4095-9F03-D4BF61EDEEDD}" type="sibTrans" cxnId="{9A1AF550-A9CE-4850-8F06-536668D1436E}">
      <dgm:prSet/>
      <dgm:spPr/>
      <dgm:t>
        <a:bodyPr/>
        <a:lstStyle/>
        <a:p>
          <a:endParaRPr lang="en-US"/>
        </a:p>
      </dgm:t>
    </dgm:pt>
    <dgm:pt modelId="{64D75D9A-FF4E-4370-B6D9-6A5AF2C322F7}" type="pres">
      <dgm:prSet presAssocID="{8CE30388-A56F-4367-86D7-8D05FDEDC2C3}" presName="Name0" presStyleCnt="0">
        <dgm:presLayoutVars>
          <dgm:dir/>
          <dgm:resizeHandles val="exact"/>
        </dgm:presLayoutVars>
      </dgm:prSet>
      <dgm:spPr/>
      <dgm:t>
        <a:bodyPr/>
        <a:lstStyle/>
        <a:p>
          <a:endParaRPr lang="en-US"/>
        </a:p>
      </dgm:t>
    </dgm:pt>
    <dgm:pt modelId="{0A1F29DF-627D-4952-A45D-827F8178A362}" type="pres">
      <dgm:prSet presAssocID="{A0D23868-9243-4C45-B9F2-8C3124949F22}" presName="parTxOnly" presStyleLbl="node1" presStyleIdx="0" presStyleCnt="5" custScaleY="121027" custLinFactNeighborX="-1655">
        <dgm:presLayoutVars>
          <dgm:bulletEnabled val="1"/>
        </dgm:presLayoutVars>
      </dgm:prSet>
      <dgm:spPr/>
      <dgm:t>
        <a:bodyPr/>
        <a:lstStyle/>
        <a:p>
          <a:endParaRPr lang="en-US"/>
        </a:p>
      </dgm:t>
    </dgm:pt>
    <dgm:pt modelId="{2F99F344-8C2D-41ED-BD1B-81DD34BEFA77}" type="pres">
      <dgm:prSet presAssocID="{FCFCD733-E08A-4DC2-A75B-19BCAD8BF683}" presName="parSpace" presStyleCnt="0"/>
      <dgm:spPr/>
    </dgm:pt>
    <dgm:pt modelId="{AF634773-2F4A-4DAB-80A7-CD86E0445E3C}" type="pres">
      <dgm:prSet presAssocID="{46EF8B1D-53A3-4EFB-8B74-B129F522A66E}" presName="parTxOnly" presStyleLbl="node1" presStyleIdx="1" presStyleCnt="5" custLinFactNeighborY="-879">
        <dgm:presLayoutVars>
          <dgm:bulletEnabled val="1"/>
        </dgm:presLayoutVars>
      </dgm:prSet>
      <dgm:spPr/>
      <dgm:t>
        <a:bodyPr/>
        <a:lstStyle/>
        <a:p>
          <a:endParaRPr lang="en-US"/>
        </a:p>
      </dgm:t>
    </dgm:pt>
    <dgm:pt modelId="{262E5DDA-081D-439B-840A-6E06C04EB60A}" type="pres">
      <dgm:prSet presAssocID="{1AA02208-F9BA-47A4-B5A6-85FA484723F7}" presName="parSpace" presStyleCnt="0"/>
      <dgm:spPr/>
    </dgm:pt>
    <dgm:pt modelId="{BA00D18C-5BDD-44F2-97EB-CFCCFDF35A62}" type="pres">
      <dgm:prSet presAssocID="{36FFDABA-EDED-4179-991C-E49578598676}" presName="parTxOnly" presStyleLbl="node1" presStyleIdx="2" presStyleCnt="5">
        <dgm:presLayoutVars>
          <dgm:bulletEnabled val="1"/>
        </dgm:presLayoutVars>
      </dgm:prSet>
      <dgm:spPr/>
      <dgm:t>
        <a:bodyPr/>
        <a:lstStyle/>
        <a:p>
          <a:endParaRPr lang="en-US"/>
        </a:p>
      </dgm:t>
    </dgm:pt>
    <dgm:pt modelId="{357AE116-D152-4A86-909F-AC384EF148AA}" type="pres">
      <dgm:prSet presAssocID="{DD34F9A6-B69B-4095-9F03-D4BF61EDEEDD}" presName="parSpace" presStyleCnt="0"/>
      <dgm:spPr/>
    </dgm:pt>
    <dgm:pt modelId="{2543E2AC-0CB2-4D89-B1EB-F82E770ECDEB}" type="pres">
      <dgm:prSet presAssocID="{E3905091-3EAD-4019-B968-26681D71C9F1}" presName="parTxOnly" presStyleLbl="node1" presStyleIdx="3" presStyleCnt="5" custScaleY="121027">
        <dgm:presLayoutVars>
          <dgm:bulletEnabled val="1"/>
        </dgm:presLayoutVars>
      </dgm:prSet>
      <dgm:spPr/>
      <dgm:t>
        <a:bodyPr/>
        <a:lstStyle/>
        <a:p>
          <a:endParaRPr lang="en-US"/>
        </a:p>
      </dgm:t>
    </dgm:pt>
    <dgm:pt modelId="{0D38806F-7B88-4EBB-8D39-A92F6F564E5B}" type="pres">
      <dgm:prSet presAssocID="{459622A9-D941-426E-B04B-DA7D36C031F7}" presName="parSpace" presStyleCnt="0"/>
      <dgm:spPr/>
    </dgm:pt>
    <dgm:pt modelId="{9D5D118C-473E-4927-83F9-CEA2D18A92A4}" type="pres">
      <dgm:prSet presAssocID="{8EEECE21-38AB-4903-8EF9-497FF7A9C304}" presName="parTxOnly" presStyleLbl="node1" presStyleIdx="4" presStyleCnt="5" custScaleY="121027" custLinFactNeighborY="-1064">
        <dgm:presLayoutVars>
          <dgm:bulletEnabled val="1"/>
        </dgm:presLayoutVars>
      </dgm:prSet>
      <dgm:spPr/>
      <dgm:t>
        <a:bodyPr/>
        <a:lstStyle/>
        <a:p>
          <a:endParaRPr lang="en-US"/>
        </a:p>
      </dgm:t>
    </dgm:pt>
  </dgm:ptLst>
  <dgm:cxnLst>
    <dgm:cxn modelId="{8EF97CB2-6FEE-4E8F-A52D-139C032B21A1}" srcId="{8CE30388-A56F-4367-86D7-8D05FDEDC2C3}" destId="{E3905091-3EAD-4019-B968-26681D71C9F1}" srcOrd="3" destOrd="0" parTransId="{B3D0494D-EB35-42E2-9882-1D35C51AA5A9}" sibTransId="{459622A9-D941-426E-B04B-DA7D36C031F7}"/>
    <dgm:cxn modelId="{CEBC4B6A-4FB1-4453-97F2-BF107AD96F47}" type="presOf" srcId="{8CE30388-A56F-4367-86D7-8D05FDEDC2C3}" destId="{64D75D9A-FF4E-4370-B6D9-6A5AF2C322F7}" srcOrd="0" destOrd="0" presId="urn:microsoft.com/office/officeart/2005/8/layout/hChevron3"/>
    <dgm:cxn modelId="{9A1AF550-A9CE-4850-8F06-536668D1436E}" srcId="{8CE30388-A56F-4367-86D7-8D05FDEDC2C3}" destId="{36FFDABA-EDED-4179-991C-E49578598676}" srcOrd="2" destOrd="0" parTransId="{A1038038-CCBB-40D6-BE35-350AC744F7D2}" sibTransId="{DD34F9A6-B69B-4095-9F03-D4BF61EDEEDD}"/>
    <dgm:cxn modelId="{62D9B219-F849-446F-8257-27ED7FA369C9}" type="presOf" srcId="{8EEECE21-38AB-4903-8EF9-497FF7A9C304}" destId="{9D5D118C-473E-4927-83F9-CEA2D18A92A4}" srcOrd="0" destOrd="0" presId="urn:microsoft.com/office/officeart/2005/8/layout/hChevron3"/>
    <dgm:cxn modelId="{0387FD06-D8DF-42D6-B182-ADA932216232}" srcId="{8CE30388-A56F-4367-86D7-8D05FDEDC2C3}" destId="{A0D23868-9243-4C45-B9F2-8C3124949F22}" srcOrd="0" destOrd="0" parTransId="{835AD941-CC14-4D13-A898-A2ED3B2AEBC5}" sibTransId="{FCFCD733-E08A-4DC2-A75B-19BCAD8BF683}"/>
    <dgm:cxn modelId="{9CD90A4A-C42D-4914-AFD6-B5F64DED7756}" type="presOf" srcId="{A0D23868-9243-4C45-B9F2-8C3124949F22}" destId="{0A1F29DF-627D-4952-A45D-827F8178A362}" srcOrd="0" destOrd="0" presId="urn:microsoft.com/office/officeart/2005/8/layout/hChevron3"/>
    <dgm:cxn modelId="{2A2846FE-8D9E-4015-B938-EA5AC71DF1D7}" srcId="{8CE30388-A56F-4367-86D7-8D05FDEDC2C3}" destId="{8EEECE21-38AB-4903-8EF9-497FF7A9C304}" srcOrd="4" destOrd="0" parTransId="{B6E9E489-A417-4E4F-BC75-6A24BFAE1005}" sibTransId="{E940BB31-E5D6-4BEB-858C-A71D2E84A4A1}"/>
    <dgm:cxn modelId="{A7488E6D-7302-42CE-B2E3-59C8E5127BD1}" srcId="{8CE30388-A56F-4367-86D7-8D05FDEDC2C3}" destId="{46EF8B1D-53A3-4EFB-8B74-B129F522A66E}" srcOrd="1" destOrd="0" parTransId="{E19B3B61-4D0C-4065-B737-EED0CFFDF370}" sibTransId="{1AA02208-F9BA-47A4-B5A6-85FA484723F7}"/>
    <dgm:cxn modelId="{4039A4A5-9CAD-47D8-A987-89FD24159A14}" type="presOf" srcId="{E3905091-3EAD-4019-B968-26681D71C9F1}" destId="{2543E2AC-0CB2-4D89-B1EB-F82E770ECDEB}" srcOrd="0" destOrd="0" presId="urn:microsoft.com/office/officeart/2005/8/layout/hChevron3"/>
    <dgm:cxn modelId="{53AB4C4B-21CC-4DBE-8083-FF075DA6355B}" type="presOf" srcId="{36FFDABA-EDED-4179-991C-E49578598676}" destId="{BA00D18C-5BDD-44F2-97EB-CFCCFDF35A62}" srcOrd="0" destOrd="0" presId="urn:microsoft.com/office/officeart/2005/8/layout/hChevron3"/>
    <dgm:cxn modelId="{B960471F-14F6-45E5-B820-741690C9A2BF}" type="presOf" srcId="{46EF8B1D-53A3-4EFB-8B74-B129F522A66E}" destId="{AF634773-2F4A-4DAB-80A7-CD86E0445E3C}" srcOrd="0" destOrd="0" presId="urn:microsoft.com/office/officeart/2005/8/layout/hChevron3"/>
    <dgm:cxn modelId="{DD68568D-ACA2-4D05-8797-48B3207E2B36}" type="presParOf" srcId="{64D75D9A-FF4E-4370-B6D9-6A5AF2C322F7}" destId="{0A1F29DF-627D-4952-A45D-827F8178A362}" srcOrd="0" destOrd="0" presId="urn:microsoft.com/office/officeart/2005/8/layout/hChevron3"/>
    <dgm:cxn modelId="{8603779F-8C69-4F58-8591-9CF07714A18B}" type="presParOf" srcId="{64D75D9A-FF4E-4370-B6D9-6A5AF2C322F7}" destId="{2F99F344-8C2D-41ED-BD1B-81DD34BEFA77}" srcOrd="1" destOrd="0" presId="urn:microsoft.com/office/officeart/2005/8/layout/hChevron3"/>
    <dgm:cxn modelId="{AB1CFB3D-A356-4904-AA2D-B539247E95BC}" type="presParOf" srcId="{64D75D9A-FF4E-4370-B6D9-6A5AF2C322F7}" destId="{AF634773-2F4A-4DAB-80A7-CD86E0445E3C}" srcOrd="2" destOrd="0" presId="urn:microsoft.com/office/officeart/2005/8/layout/hChevron3"/>
    <dgm:cxn modelId="{67BBC0D2-A377-4A99-9E7B-5F586F644B29}" type="presParOf" srcId="{64D75D9A-FF4E-4370-B6D9-6A5AF2C322F7}" destId="{262E5DDA-081D-439B-840A-6E06C04EB60A}" srcOrd="3" destOrd="0" presId="urn:microsoft.com/office/officeart/2005/8/layout/hChevron3"/>
    <dgm:cxn modelId="{552817E0-0284-411B-863A-E917DB10D5BC}" type="presParOf" srcId="{64D75D9A-FF4E-4370-B6D9-6A5AF2C322F7}" destId="{BA00D18C-5BDD-44F2-97EB-CFCCFDF35A62}" srcOrd="4" destOrd="0" presId="urn:microsoft.com/office/officeart/2005/8/layout/hChevron3"/>
    <dgm:cxn modelId="{E9BCC127-2E75-4569-91F3-B8CB550C6105}" type="presParOf" srcId="{64D75D9A-FF4E-4370-B6D9-6A5AF2C322F7}" destId="{357AE116-D152-4A86-909F-AC384EF148AA}" srcOrd="5" destOrd="0" presId="urn:microsoft.com/office/officeart/2005/8/layout/hChevron3"/>
    <dgm:cxn modelId="{8C3F7045-7D5A-4E31-BD5C-02C36BE3733D}" type="presParOf" srcId="{64D75D9A-FF4E-4370-B6D9-6A5AF2C322F7}" destId="{2543E2AC-0CB2-4D89-B1EB-F82E770ECDEB}" srcOrd="6" destOrd="0" presId="urn:microsoft.com/office/officeart/2005/8/layout/hChevron3"/>
    <dgm:cxn modelId="{E7FCEDC2-5FA2-4E6A-9F1C-B4FCB5B3B85E}" type="presParOf" srcId="{64D75D9A-FF4E-4370-B6D9-6A5AF2C322F7}" destId="{0D38806F-7B88-4EBB-8D39-A92F6F564E5B}" srcOrd="7" destOrd="0" presId="urn:microsoft.com/office/officeart/2005/8/layout/hChevron3"/>
    <dgm:cxn modelId="{15CB16F6-AE9E-4F5A-A8F2-B8A74EB98A32}" type="presParOf" srcId="{64D75D9A-FF4E-4370-B6D9-6A5AF2C322F7}" destId="{9D5D118C-473E-4927-83F9-CEA2D18A92A4}"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F91A3-7A94-4902-9FAB-CBF04804F15C}">
      <dsp:nvSpPr>
        <dsp:cNvPr id="0" name=""/>
        <dsp:cNvSpPr/>
      </dsp:nvSpPr>
      <dsp:spPr>
        <a:xfrm>
          <a:off x="2" y="0"/>
          <a:ext cx="8525058" cy="3171256"/>
        </a:xfrm>
        <a:prstGeom prst="rightArrow">
          <a:avLst/>
        </a:prstGeom>
        <a:solidFill>
          <a:schemeClr val="accent1"/>
        </a:solidFill>
        <a:ln>
          <a:noFill/>
        </a:ln>
        <a:effectLst/>
      </dsp:spPr>
      <dsp:style>
        <a:lnRef idx="0">
          <a:scrgbClr r="0" g="0" b="0"/>
        </a:lnRef>
        <a:fillRef idx="1">
          <a:scrgbClr r="0" g="0" b="0"/>
        </a:fillRef>
        <a:effectRef idx="0">
          <a:scrgbClr r="0" g="0" b="0"/>
        </a:effectRef>
        <a:fontRef idx="minor"/>
      </dsp:style>
    </dsp:sp>
    <dsp:sp modelId="{C0175B22-9169-470E-9161-915930114E86}">
      <dsp:nvSpPr>
        <dsp:cNvPr id="0" name=""/>
        <dsp:cNvSpPr/>
      </dsp:nvSpPr>
      <dsp:spPr>
        <a:xfrm>
          <a:off x="48224" y="924383"/>
          <a:ext cx="844058" cy="1268502"/>
        </a:xfrm>
        <a:prstGeom prst="roundRect">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solidFill>
            </a:rPr>
            <a:t>Create Investment Pool</a:t>
          </a:r>
          <a:endParaRPr lang="en-US" sz="1000" kern="1200" dirty="0">
            <a:solidFill>
              <a:schemeClr val="tx1"/>
            </a:solidFill>
          </a:endParaRPr>
        </a:p>
      </dsp:txBody>
      <dsp:txXfrm>
        <a:off x="89428" y="965587"/>
        <a:ext cx="761650" cy="1186094"/>
      </dsp:txXfrm>
    </dsp:sp>
    <dsp:sp modelId="{1D8E575A-8237-46EF-B072-98E96B3C969D}">
      <dsp:nvSpPr>
        <dsp:cNvPr id="0" name=""/>
        <dsp:cNvSpPr/>
      </dsp:nvSpPr>
      <dsp:spPr>
        <a:xfrm>
          <a:off x="934719" y="945579"/>
          <a:ext cx="1098590" cy="1268502"/>
        </a:xfrm>
        <a:prstGeom prst="roundRect">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solidFill>
            </a:rPr>
            <a:t>Maintain Investment Classification</a:t>
          </a:r>
          <a:endParaRPr lang="en-US" sz="1000" kern="1200" dirty="0">
            <a:solidFill>
              <a:schemeClr val="tx1"/>
            </a:solidFill>
          </a:endParaRPr>
        </a:p>
      </dsp:txBody>
      <dsp:txXfrm>
        <a:off x="988348" y="999208"/>
        <a:ext cx="991332" cy="1161244"/>
      </dsp:txXfrm>
    </dsp:sp>
    <dsp:sp modelId="{9B00FC22-0CA9-4268-B0F5-372717B5916C}">
      <dsp:nvSpPr>
        <dsp:cNvPr id="0" name=""/>
        <dsp:cNvSpPr/>
      </dsp:nvSpPr>
      <dsp:spPr>
        <a:xfrm>
          <a:off x="2066493" y="945579"/>
          <a:ext cx="1098590" cy="1268502"/>
        </a:xfrm>
        <a:prstGeom prst="roundRect">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solidFill>
            </a:rPr>
            <a:t>Maintain Investment Statement Line Types</a:t>
          </a:r>
          <a:endParaRPr lang="en-US" sz="1000" kern="1200" dirty="0">
            <a:solidFill>
              <a:schemeClr val="tx1"/>
            </a:solidFill>
          </a:endParaRPr>
        </a:p>
      </dsp:txBody>
      <dsp:txXfrm>
        <a:off x="2120122" y="999208"/>
        <a:ext cx="991332" cy="1161244"/>
      </dsp:txXfrm>
    </dsp:sp>
    <dsp:sp modelId="{9CE11B94-A4E5-4934-848A-EB7282FD58FD}">
      <dsp:nvSpPr>
        <dsp:cNvPr id="0" name=""/>
        <dsp:cNvSpPr/>
      </dsp:nvSpPr>
      <dsp:spPr>
        <a:xfrm>
          <a:off x="3196817" y="945567"/>
          <a:ext cx="789414" cy="1268502"/>
        </a:xfrm>
        <a:prstGeom prst="roundRect">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solidFill>
            </a:rPr>
            <a:t>Create investment Profiles</a:t>
          </a:r>
          <a:endParaRPr lang="en-US" sz="1000" kern="1200" dirty="0">
            <a:solidFill>
              <a:schemeClr val="tx1"/>
            </a:solidFill>
          </a:endParaRPr>
        </a:p>
      </dsp:txBody>
      <dsp:txXfrm>
        <a:off x="3235353" y="984103"/>
        <a:ext cx="712342" cy="1191430"/>
      </dsp:txXfrm>
    </dsp:sp>
    <dsp:sp modelId="{41E2F9C7-7D6F-403B-9048-22AAF4B47556}">
      <dsp:nvSpPr>
        <dsp:cNvPr id="0" name=""/>
        <dsp:cNvSpPr/>
      </dsp:nvSpPr>
      <dsp:spPr>
        <a:xfrm>
          <a:off x="4043848" y="945567"/>
          <a:ext cx="785217" cy="1268502"/>
        </a:xfrm>
        <a:prstGeom prst="roundRect">
          <a:avLst/>
        </a:prstGeom>
        <a:solidFill>
          <a:schemeClr val="accent5">
            <a:lumMod val="40000"/>
            <a:lumOff val="60000"/>
            <a:alpha val="48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Create Gift</a:t>
          </a:r>
          <a:endParaRPr lang="en-US" sz="1000" kern="1200" dirty="0"/>
        </a:p>
      </dsp:txBody>
      <dsp:txXfrm>
        <a:off x="4082179" y="983898"/>
        <a:ext cx="708555" cy="1191840"/>
      </dsp:txXfrm>
    </dsp:sp>
    <dsp:sp modelId="{20823644-E2BB-4BEF-99D8-D18F13BB9967}">
      <dsp:nvSpPr>
        <dsp:cNvPr id="0" name=""/>
        <dsp:cNvSpPr/>
      </dsp:nvSpPr>
      <dsp:spPr>
        <a:xfrm>
          <a:off x="4890879" y="945567"/>
          <a:ext cx="769068" cy="1268502"/>
        </a:xfrm>
        <a:prstGeom prst="roundRect">
          <a:avLst/>
        </a:prstGeom>
        <a:solidFill>
          <a:schemeClr val="accent5">
            <a:lumMod val="40000"/>
            <a:lumOff val="60000"/>
            <a:alpha val="48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Create Donor</a:t>
          </a:r>
          <a:endParaRPr lang="en-US" sz="1000" kern="1200" dirty="0"/>
        </a:p>
      </dsp:txBody>
      <dsp:txXfrm>
        <a:off x="4928422" y="983110"/>
        <a:ext cx="693982" cy="1193416"/>
      </dsp:txXfrm>
    </dsp:sp>
    <dsp:sp modelId="{8725B1A2-4008-4E27-8C37-F354D6B775B4}">
      <dsp:nvSpPr>
        <dsp:cNvPr id="0" name=""/>
        <dsp:cNvSpPr/>
      </dsp:nvSpPr>
      <dsp:spPr>
        <a:xfrm>
          <a:off x="5667094" y="945579"/>
          <a:ext cx="1098590" cy="1268502"/>
        </a:xfrm>
        <a:prstGeom prst="roundRect">
          <a:avLst/>
        </a:prstGeom>
        <a:solidFill>
          <a:schemeClr val="accent5">
            <a:lumMod val="40000"/>
            <a:lumOff val="60000"/>
            <a:alpha val="48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Create Donor Contribution</a:t>
          </a:r>
          <a:endParaRPr lang="en-US" sz="1000" kern="1200" dirty="0"/>
        </a:p>
      </dsp:txBody>
      <dsp:txXfrm>
        <a:off x="5720723" y="999208"/>
        <a:ext cx="991332" cy="1161244"/>
      </dsp:txXfrm>
    </dsp:sp>
    <dsp:sp modelId="{144D9520-CA3A-4CAB-848C-9A8D8972E782}">
      <dsp:nvSpPr>
        <dsp:cNvPr id="0" name=""/>
        <dsp:cNvSpPr/>
      </dsp:nvSpPr>
      <dsp:spPr>
        <a:xfrm>
          <a:off x="6797419" y="945573"/>
          <a:ext cx="886661" cy="1283787"/>
        </a:xfrm>
        <a:prstGeom prst="roundRect">
          <a:avLst/>
        </a:prstGeom>
        <a:solidFill>
          <a:schemeClr val="accent4">
            <a:alpha val="78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Buy Shares in the Investment Pool</a:t>
          </a:r>
          <a:endParaRPr lang="en-US" sz="1000" kern="1200" dirty="0"/>
        </a:p>
      </dsp:txBody>
      <dsp:txXfrm>
        <a:off x="6840702" y="988856"/>
        <a:ext cx="800095" cy="119722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1F29DF-627D-4952-A45D-827F8178A362}">
      <dsp:nvSpPr>
        <dsp:cNvPr id="0" name=""/>
        <dsp:cNvSpPr/>
      </dsp:nvSpPr>
      <dsp:spPr>
        <a:xfrm>
          <a:off x="0" y="0"/>
          <a:ext cx="1994750" cy="684076"/>
        </a:xfrm>
        <a:prstGeom prst="homePlate">
          <a:avLst/>
        </a:prstGeom>
        <a:solidFill>
          <a:srgbClr val="0F74B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lvl="0" algn="ctr" defTabSz="466725">
            <a:lnSpc>
              <a:spcPct val="90000"/>
            </a:lnSpc>
            <a:spcBef>
              <a:spcPct val="0"/>
            </a:spcBef>
            <a:spcAft>
              <a:spcPct val="35000"/>
            </a:spcAft>
          </a:pPr>
          <a:r>
            <a:rPr lang="en-US" sz="1050" kern="1200" dirty="0" smtClean="0"/>
            <a:t>Gift / Donor Set Up</a:t>
          </a:r>
          <a:endParaRPr lang="en-US" sz="1050" kern="1200" dirty="0"/>
        </a:p>
      </dsp:txBody>
      <dsp:txXfrm>
        <a:off x="0" y="0"/>
        <a:ext cx="1823731" cy="684076"/>
      </dsp:txXfrm>
    </dsp:sp>
    <dsp:sp modelId="{AF634773-2F4A-4DAB-80A7-CD86E0445E3C}">
      <dsp:nvSpPr>
        <dsp:cNvPr id="0" name=""/>
        <dsp:cNvSpPr/>
      </dsp:nvSpPr>
      <dsp:spPr>
        <a:xfrm>
          <a:off x="1596823" y="0"/>
          <a:ext cx="1994750" cy="684076"/>
        </a:xfrm>
        <a:prstGeom prst="chevron">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66725">
            <a:lnSpc>
              <a:spcPct val="90000"/>
            </a:lnSpc>
            <a:spcBef>
              <a:spcPct val="0"/>
            </a:spcBef>
            <a:spcAft>
              <a:spcPct val="35000"/>
            </a:spcAft>
          </a:pPr>
          <a:r>
            <a:rPr lang="en-US" sz="1050" kern="1200" dirty="0" smtClean="0"/>
            <a:t>Create Gift</a:t>
          </a:r>
          <a:endParaRPr lang="en-US" sz="1050" kern="1200" dirty="0"/>
        </a:p>
      </dsp:txBody>
      <dsp:txXfrm>
        <a:off x="1938861" y="0"/>
        <a:ext cx="1310674" cy="684076"/>
      </dsp:txXfrm>
    </dsp:sp>
    <dsp:sp modelId="{BA00D18C-5BDD-44F2-97EB-CFCCFDF35A62}">
      <dsp:nvSpPr>
        <dsp:cNvPr id="0" name=""/>
        <dsp:cNvSpPr/>
      </dsp:nvSpPr>
      <dsp:spPr>
        <a:xfrm>
          <a:off x="3192623" y="0"/>
          <a:ext cx="1994750" cy="684076"/>
        </a:xfrm>
        <a:prstGeom prst="chevron">
          <a:avLst/>
        </a:prstGeom>
        <a:solidFill>
          <a:srgbClr val="0F74B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66725">
            <a:lnSpc>
              <a:spcPct val="90000"/>
            </a:lnSpc>
            <a:spcBef>
              <a:spcPct val="0"/>
            </a:spcBef>
            <a:spcAft>
              <a:spcPct val="35000"/>
            </a:spcAft>
          </a:pPr>
          <a:r>
            <a:rPr lang="en-US" sz="1050" kern="1200" dirty="0" smtClean="0"/>
            <a:t>Create Gift Hierarchy</a:t>
          </a:r>
          <a:endParaRPr lang="en-US" sz="1050" kern="1200" dirty="0"/>
        </a:p>
      </dsp:txBody>
      <dsp:txXfrm>
        <a:off x="3534661" y="0"/>
        <a:ext cx="1310674" cy="684076"/>
      </dsp:txXfrm>
    </dsp:sp>
    <dsp:sp modelId="{2543E2AC-0CB2-4D89-B1EB-F82E770ECDEB}">
      <dsp:nvSpPr>
        <dsp:cNvPr id="0" name=""/>
        <dsp:cNvSpPr/>
      </dsp:nvSpPr>
      <dsp:spPr>
        <a:xfrm>
          <a:off x="4788423" y="0"/>
          <a:ext cx="1994750" cy="684076"/>
        </a:xfrm>
        <a:prstGeom prst="chevron">
          <a:avLst/>
        </a:prstGeom>
        <a:solidFill>
          <a:srgbClr val="F6A01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66725">
            <a:lnSpc>
              <a:spcPct val="90000"/>
            </a:lnSpc>
            <a:spcBef>
              <a:spcPct val="0"/>
            </a:spcBef>
            <a:spcAft>
              <a:spcPct val="35000"/>
            </a:spcAft>
          </a:pPr>
          <a:r>
            <a:rPr lang="en-US" sz="1050" kern="1200" dirty="0" smtClean="0"/>
            <a:t>Create Donor / Donor Contribution</a:t>
          </a:r>
          <a:endParaRPr lang="en-US" sz="1050" kern="1200" dirty="0"/>
        </a:p>
      </dsp:txBody>
      <dsp:txXfrm>
        <a:off x="5130461" y="0"/>
        <a:ext cx="1310674" cy="684076"/>
      </dsp:txXfrm>
    </dsp:sp>
    <dsp:sp modelId="{9D5D118C-473E-4927-83F9-CEA2D18A92A4}">
      <dsp:nvSpPr>
        <dsp:cNvPr id="0" name=""/>
        <dsp:cNvSpPr/>
      </dsp:nvSpPr>
      <dsp:spPr>
        <a:xfrm>
          <a:off x="6384223" y="0"/>
          <a:ext cx="1994750" cy="684076"/>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66725">
            <a:lnSpc>
              <a:spcPct val="90000"/>
            </a:lnSpc>
            <a:spcBef>
              <a:spcPct val="0"/>
            </a:spcBef>
            <a:spcAft>
              <a:spcPct val="35000"/>
            </a:spcAft>
          </a:pPr>
          <a:r>
            <a:rPr lang="en-US" sz="1050" kern="1200" dirty="0" smtClean="0"/>
            <a:t>Purchase Investment Pool Units</a:t>
          </a:r>
          <a:endParaRPr lang="en-US" sz="1050" kern="1200" dirty="0"/>
        </a:p>
      </dsp:txBody>
      <dsp:txXfrm>
        <a:off x="6726261" y="0"/>
        <a:ext cx="1310674" cy="68407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1F29DF-627D-4952-A45D-827F8178A362}">
      <dsp:nvSpPr>
        <dsp:cNvPr id="0" name=""/>
        <dsp:cNvSpPr/>
      </dsp:nvSpPr>
      <dsp:spPr>
        <a:xfrm>
          <a:off x="0" y="0"/>
          <a:ext cx="1994750" cy="684076"/>
        </a:xfrm>
        <a:prstGeom prst="homePlate">
          <a:avLst/>
        </a:prstGeom>
        <a:solidFill>
          <a:srgbClr val="0F74B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lvl="0" algn="ctr" defTabSz="466725">
            <a:lnSpc>
              <a:spcPct val="90000"/>
            </a:lnSpc>
            <a:spcBef>
              <a:spcPct val="0"/>
            </a:spcBef>
            <a:spcAft>
              <a:spcPct val="35000"/>
            </a:spcAft>
          </a:pPr>
          <a:r>
            <a:rPr lang="en-US" sz="1050" kern="1200" dirty="0" smtClean="0"/>
            <a:t>Gift / Donor Set Up</a:t>
          </a:r>
          <a:endParaRPr lang="en-US" sz="1050" kern="1200" dirty="0"/>
        </a:p>
      </dsp:txBody>
      <dsp:txXfrm>
        <a:off x="0" y="0"/>
        <a:ext cx="1823731" cy="684076"/>
      </dsp:txXfrm>
    </dsp:sp>
    <dsp:sp modelId="{AF634773-2F4A-4DAB-80A7-CD86E0445E3C}">
      <dsp:nvSpPr>
        <dsp:cNvPr id="0" name=""/>
        <dsp:cNvSpPr/>
      </dsp:nvSpPr>
      <dsp:spPr>
        <a:xfrm>
          <a:off x="1596823" y="0"/>
          <a:ext cx="1994750" cy="684076"/>
        </a:xfrm>
        <a:prstGeom prst="chevron">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66725">
            <a:lnSpc>
              <a:spcPct val="90000"/>
            </a:lnSpc>
            <a:spcBef>
              <a:spcPct val="0"/>
            </a:spcBef>
            <a:spcAft>
              <a:spcPct val="35000"/>
            </a:spcAft>
          </a:pPr>
          <a:r>
            <a:rPr lang="en-US" sz="1050" kern="1200" dirty="0" smtClean="0"/>
            <a:t>Create Gift</a:t>
          </a:r>
          <a:endParaRPr lang="en-US" sz="1050" kern="1200" dirty="0"/>
        </a:p>
      </dsp:txBody>
      <dsp:txXfrm>
        <a:off x="1938861" y="0"/>
        <a:ext cx="1310674" cy="684076"/>
      </dsp:txXfrm>
    </dsp:sp>
    <dsp:sp modelId="{BA00D18C-5BDD-44F2-97EB-CFCCFDF35A62}">
      <dsp:nvSpPr>
        <dsp:cNvPr id="0" name=""/>
        <dsp:cNvSpPr/>
      </dsp:nvSpPr>
      <dsp:spPr>
        <a:xfrm>
          <a:off x="3192623" y="0"/>
          <a:ext cx="1994750" cy="684076"/>
        </a:xfrm>
        <a:prstGeom prst="chevron">
          <a:avLst/>
        </a:prstGeom>
        <a:solidFill>
          <a:srgbClr val="0F74B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66725">
            <a:lnSpc>
              <a:spcPct val="90000"/>
            </a:lnSpc>
            <a:spcBef>
              <a:spcPct val="0"/>
            </a:spcBef>
            <a:spcAft>
              <a:spcPct val="35000"/>
            </a:spcAft>
          </a:pPr>
          <a:r>
            <a:rPr lang="en-US" sz="1050" kern="1200" dirty="0" smtClean="0"/>
            <a:t>Create Gift Hierarchy</a:t>
          </a:r>
          <a:endParaRPr lang="en-US" sz="1050" kern="1200" dirty="0"/>
        </a:p>
      </dsp:txBody>
      <dsp:txXfrm>
        <a:off x="3534661" y="0"/>
        <a:ext cx="1310674" cy="684076"/>
      </dsp:txXfrm>
    </dsp:sp>
    <dsp:sp modelId="{2543E2AC-0CB2-4D89-B1EB-F82E770ECDEB}">
      <dsp:nvSpPr>
        <dsp:cNvPr id="0" name=""/>
        <dsp:cNvSpPr/>
      </dsp:nvSpPr>
      <dsp:spPr>
        <a:xfrm>
          <a:off x="4788423" y="0"/>
          <a:ext cx="1994750" cy="684076"/>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66725">
            <a:lnSpc>
              <a:spcPct val="90000"/>
            </a:lnSpc>
            <a:spcBef>
              <a:spcPct val="0"/>
            </a:spcBef>
            <a:spcAft>
              <a:spcPct val="35000"/>
            </a:spcAft>
          </a:pPr>
          <a:r>
            <a:rPr lang="en-US" sz="1050" kern="1200" dirty="0" smtClean="0"/>
            <a:t>Create Donor / Donor Contribution</a:t>
          </a:r>
          <a:endParaRPr lang="en-US" sz="1050" kern="1200" dirty="0"/>
        </a:p>
      </dsp:txBody>
      <dsp:txXfrm>
        <a:off x="5130461" y="0"/>
        <a:ext cx="1310674" cy="684076"/>
      </dsp:txXfrm>
    </dsp:sp>
    <dsp:sp modelId="{9D5D118C-473E-4927-83F9-CEA2D18A92A4}">
      <dsp:nvSpPr>
        <dsp:cNvPr id="0" name=""/>
        <dsp:cNvSpPr/>
      </dsp:nvSpPr>
      <dsp:spPr>
        <a:xfrm>
          <a:off x="6384223" y="0"/>
          <a:ext cx="1994750" cy="684076"/>
        </a:xfrm>
        <a:prstGeom prst="chevron">
          <a:avLst/>
        </a:prstGeom>
        <a:solidFill>
          <a:srgbClr val="F6A01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66725">
            <a:lnSpc>
              <a:spcPct val="90000"/>
            </a:lnSpc>
            <a:spcBef>
              <a:spcPct val="0"/>
            </a:spcBef>
            <a:spcAft>
              <a:spcPct val="35000"/>
            </a:spcAft>
          </a:pPr>
          <a:r>
            <a:rPr lang="en-US" sz="1050" kern="1200" dirty="0" smtClean="0"/>
            <a:t>Purchase Investment Pool Units</a:t>
          </a:r>
          <a:endParaRPr lang="en-US" sz="1050" kern="1200" dirty="0"/>
        </a:p>
      </dsp:txBody>
      <dsp:txXfrm>
        <a:off x="6726261" y="0"/>
        <a:ext cx="1310674" cy="68407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C71097-B805-4F20-A1C0-36613D8FD7FC}">
      <dsp:nvSpPr>
        <dsp:cNvPr id="0" name=""/>
        <dsp:cNvSpPr/>
      </dsp:nvSpPr>
      <dsp:spPr>
        <a:xfrm>
          <a:off x="1578972" y="0"/>
          <a:ext cx="3776255" cy="3276702"/>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91440" rIns="30480" bIns="30480" numCol="1" spcCol="1270" anchor="t" anchorCtr="0">
          <a:noAutofit/>
        </a:bodyPr>
        <a:lstStyle/>
        <a:p>
          <a:pPr marL="228600" lvl="1" indent="-228600" algn="l" defTabSz="1066800">
            <a:lnSpc>
              <a:spcPct val="90000"/>
            </a:lnSpc>
            <a:spcBef>
              <a:spcPct val="0"/>
            </a:spcBef>
            <a:spcAft>
              <a:spcPct val="15000"/>
            </a:spcAft>
            <a:buChar char="••"/>
          </a:pPr>
          <a:r>
            <a:rPr lang="en-US" sz="2400" b="1" kern="1200" dirty="0" smtClean="0">
              <a:solidFill>
                <a:schemeClr val="accent1"/>
              </a:solidFill>
            </a:rPr>
            <a:t>Investment Pool Manager</a:t>
          </a:r>
          <a:endParaRPr lang="en-US" sz="2400" b="1" kern="1200" dirty="0">
            <a:solidFill>
              <a:schemeClr val="accent1"/>
            </a:solidFill>
          </a:endParaRPr>
        </a:p>
        <a:p>
          <a:pPr marL="228600" lvl="1" indent="-228600" algn="l" defTabSz="889000">
            <a:lnSpc>
              <a:spcPct val="90000"/>
            </a:lnSpc>
            <a:spcBef>
              <a:spcPct val="0"/>
            </a:spcBef>
            <a:spcAft>
              <a:spcPct val="15000"/>
            </a:spcAft>
            <a:buChar char="••"/>
          </a:pPr>
          <a:r>
            <a:rPr lang="en-US" sz="2000" kern="1200" dirty="0" smtClean="0"/>
            <a:t>Create Gift, and Gift Hierarchy</a:t>
          </a:r>
          <a:endParaRPr lang="en-US" sz="2000" b="1" kern="1200" dirty="0">
            <a:solidFill>
              <a:schemeClr val="accent1"/>
            </a:solidFill>
          </a:endParaRPr>
        </a:p>
        <a:p>
          <a:pPr marL="228600" lvl="1" indent="-228600" algn="l" defTabSz="889000">
            <a:lnSpc>
              <a:spcPct val="90000"/>
            </a:lnSpc>
            <a:spcBef>
              <a:spcPct val="0"/>
            </a:spcBef>
            <a:spcAft>
              <a:spcPct val="15000"/>
            </a:spcAft>
            <a:buChar char="••"/>
          </a:pPr>
          <a:r>
            <a:rPr lang="en-US" sz="2000" kern="1200" dirty="0" smtClean="0"/>
            <a:t>Create a Donor</a:t>
          </a:r>
        </a:p>
        <a:p>
          <a:pPr marL="228600" lvl="1" indent="-228600" algn="l" defTabSz="889000">
            <a:lnSpc>
              <a:spcPct val="90000"/>
            </a:lnSpc>
            <a:spcBef>
              <a:spcPct val="0"/>
            </a:spcBef>
            <a:spcAft>
              <a:spcPct val="15000"/>
            </a:spcAft>
            <a:buChar char="••"/>
          </a:pPr>
          <a:r>
            <a:rPr lang="en-US" sz="2000" kern="1200" dirty="0" smtClean="0"/>
            <a:t>Create a Donor Contribution</a:t>
          </a:r>
        </a:p>
        <a:p>
          <a:pPr marL="228600" lvl="1" indent="-228600" algn="l" defTabSz="889000">
            <a:lnSpc>
              <a:spcPct val="90000"/>
            </a:lnSpc>
            <a:spcBef>
              <a:spcPct val="0"/>
            </a:spcBef>
            <a:spcAft>
              <a:spcPct val="15000"/>
            </a:spcAft>
            <a:buChar char="••"/>
          </a:pPr>
          <a:r>
            <a:rPr lang="en-US" sz="2000" kern="1200" dirty="0" smtClean="0"/>
            <a:t>Purchase Investment Pool Units</a:t>
          </a:r>
        </a:p>
        <a:p>
          <a:pPr marL="228600" lvl="1" indent="-228600" algn="l" defTabSz="889000">
            <a:lnSpc>
              <a:spcPct val="90000"/>
            </a:lnSpc>
            <a:spcBef>
              <a:spcPct val="0"/>
            </a:spcBef>
            <a:spcAft>
              <a:spcPct val="15000"/>
            </a:spcAft>
            <a:buChar char="••"/>
          </a:pPr>
          <a:endParaRPr lang="en-US" sz="2000" kern="1200" dirty="0" smtClean="0"/>
        </a:p>
      </dsp:txBody>
      <dsp:txXfrm>
        <a:off x="1655749" y="76777"/>
        <a:ext cx="3622701" cy="3199925"/>
      </dsp:txXfrm>
    </dsp:sp>
    <dsp:sp modelId="{D27F472F-8F53-4B09-B043-A83E4EC2C075}">
      <dsp:nvSpPr>
        <dsp:cNvPr id="0" name=""/>
        <dsp:cNvSpPr/>
      </dsp:nvSpPr>
      <dsp:spPr>
        <a:xfrm>
          <a:off x="1573065" y="2888050"/>
          <a:ext cx="3776255" cy="1150549"/>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0" rIns="54610" bIns="0" numCol="1" spcCol="1270" anchor="ctr" anchorCtr="0">
          <a:noAutofit/>
        </a:bodyPr>
        <a:lstStyle/>
        <a:p>
          <a:pPr lvl="0" algn="l" defTabSz="1911350">
            <a:lnSpc>
              <a:spcPct val="90000"/>
            </a:lnSpc>
            <a:spcBef>
              <a:spcPct val="0"/>
            </a:spcBef>
            <a:spcAft>
              <a:spcPct val="35000"/>
            </a:spcAft>
          </a:pPr>
          <a:r>
            <a:rPr lang="en-US" sz="4300" kern="1200" dirty="0" smtClean="0"/>
            <a:t>Matthew Fong</a:t>
          </a:r>
          <a:endParaRPr lang="en-US" sz="4300" kern="1200" dirty="0"/>
        </a:p>
      </dsp:txBody>
      <dsp:txXfrm>
        <a:off x="1573065" y="2888050"/>
        <a:ext cx="2659335" cy="1150549"/>
      </dsp:txXfrm>
    </dsp:sp>
    <dsp:sp modelId="{DA600B1E-B823-4DD0-AE9B-7914245B8D83}">
      <dsp:nvSpPr>
        <dsp:cNvPr id="0" name=""/>
        <dsp:cNvSpPr/>
      </dsp:nvSpPr>
      <dsp:spPr>
        <a:xfrm>
          <a:off x="4391304" y="2956197"/>
          <a:ext cx="1082402" cy="108240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1F29DF-627D-4952-A45D-827F8178A362}">
      <dsp:nvSpPr>
        <dsp:cNvPr id="0" name=""/>
        <dsp:cNvSpPr/>
      </dsp:nvSpPr>
      <dsp:spPr>
        <a:xfrm>
          <a:off x="6560" y="0"/>
          <a:ext cx="4658291" cy="684076"/>
        </a:xfrm>
        <a:prstGeom prst="homePlate">
          <a:avLst/>
        </a:prstGeom>
        <a:solidFill>
          <a:srgbClr val="0068A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lvl="0" algn="ctr" defTabSz="466725">
            <a:lnSpc>
              <a:spcPct val="90000"/>
            </a:lnSpc>
            <a:spcBef>
              <a:spcPct val="0"/>
            </a:spcBef>
            <a:spcAft>
              <a:spcPct val="35000"/>
            </a:spcAft>
          </a:pPr>
          <a:r>
            <a:rPr lang="en-US" sz="1050" kern="1200" dirty="0" smtClean="0"/>
            <a:t>Record Investment Statement </a:t>
          </a:r>
          <a:endParaRPr lang="en-US" sz="1050" kern="1200" dirty="0"/>
        </a:p>
      </dsp:txBody>
      <dsp:txXfrm>
        <a:off x="6560" y="0"/>
        <a:ext cx="4487272" cy="684076"/>
      </dsp:txXfrm>
    </dsp:sp>
    <dsp:sp modelId="{9D5D118C-473E-4927-83F9-CEA2D18A92A4}">
      <dsp:nvSpPr>
        <dsp:cNvPr id="0" name=""/>
        <dsp:cNvSpPr/>
      </dsp:nvSpPr>
      <dsp:spPr>
        <a:xfrm>
          <a:off x="3733194" y="0"/>
          <a:ext cx="4658291" cy="684076"/>
        </a:xfrm>
        <a:prstGeom prst="chevron">
          <a:avLst/>
        </a:prstGeom>
        <a:solidFill>
          <a:srgbClr val="0068A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66725">
            <a:lnSpc>
              <a:spcPct val="90000"/>
            </a:lnSpc>
            <a:spcBef>
              <a:spcPct val="0"/>
            </a:spcBef>
            <a:spcAft>
              <a:spcPct val="35000"/>
            </a:spcAft>
          </a:pPr>
          <a:r>
            <a:rPr lang="en-US" sz="1050" kern="1200" dirty="0" smtClean="0"/>
            <a:t>Record Investment Pool Valuation</a:t>
          </a:r>
          <a:endParaRPr lang="en-US" sz="1050" kern="1200" dirty="0"/>
        </a:p>
      </dsp:txBody>
      <dsp:txXfrm>
        <a:off x="4075232" y="0"/>
        <a:ext cx="3974215" cy="68407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1F29DF-627D-4952-A45D-827F8178A362}">
      <dsp:nvSpPr>
        <dsp:cNvPr id="0" name=""/>
        <dsp:cNvSpPr/>
      </dsp:nvSpPr>
      <dsp:spPr>
        <a:xfrm>
          <a:off x="6560" y="0"/>
          <a:ext cx="4658291" cy="684076"/>
        </a:xfrm>
        <a:prstGeom prst="homePlate">
          <a:avLst/>
        </a:prstGeom>
        <a:solidFill>
          <a:srgbClr val="F6A01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lvl="0" algn="ctr" defTabSz="466725">
            <a:lnSpc>
              <a:spcPct val="90000"/>
            </a:lnSpc>
            <a:spcBef>
              <a:spcPct val="0"/>
            </a:spcBef>
            <a:spcAft>
              <a:spcPct val="35000"/>
            </a:spcAft>
          </a:pPr>
          <a:r>
            <a:rPr lang="en-US" sz="1050" kern="1200" dirty="0" smtClean="0"/>
            <a:t>Record Investment Statement </a:t>
          </a:r>
          <a:endParaRPr lang="en-US" sz="1050" kern="1200" dirty="0"/>
        </a:p>
      </dsp:txBody>
      <dsp:txXfrm>
        <a:off x="6560" y="0"/>
        <a:ext cx="4487272" cy="684076"/>
      </dsp:txXfrm>
    </dsp:sp>
    <dsp:sp modelId="{9D5D118C-473E-4927-83F9-CEA2D18A92A4}">
      <dsp:nvSpPr>
        <dsp:cNvPr id="0" name=""/>
        <dsp:cNvSpPr/>
      </dsp:nvSpPr>
      <dsp:spPr>
        <a:xfrm>
          <a:off x="3733194" y="0"/>
          <a:ext cx="4658291" cy="684076"/>
        </a:xfrm>
        <a:prstGeom prst="chevron">
          <a:avLst/>
        </a:prstGeom>
        <a:solidFill>
          <a:srgbClr val="0068A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66725">
            <a:lnSpc>
              <a:spcPct val="90000"/>
            </a:lnSpc>
            <a:spcBef>
              <a:spcPct val="0"/>
            </a:spcBef>
            <a:spcAft>
              <a:spcPct val="35000"/>
            </a:spcAft>
          </a:pPr>
          <a:r>
            <a:rPr lang="en-US" sz="1050" kern="1200" dirty="0" smtClean="0"/>
            <a:t>Record Investment Pool Valuation</a:t>
          </a:r>
          <a:endParaRPr lang="en-US" sz="1050" kern="1200" dirty="0"/>
        </a:p>
      </dsp:txBody>
      <dsp:txXfrm>
        <a:off x="4075232" y="0"/>
        <a:ext cx="3974215" cy="68407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1F29DF-627D-4952-A45D-827F8178A362}">
      <dsp:nvSpPr>
        <dsp:cNvPr id="0" name=""/>
        <dsp:cNvSpPr/>
      </dsp:nvSpPr>
      <dsp:spPr>
        <a:xfrm>
          <a:off x="6560" y="0"/>
          <a:ext cx="4658291" cy="684076"/>
        </a:xfrm>
        <a:prstGeom prst="homePlate">
          <a:avLst/>
        </a:prstGeom>
        <a:solidFill>
          <a:srgbClr val="0F74B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lvl="0" algn="ctr" defTabSz="466725">
            <a:lnSpc>
              <a:spcPct val="90000"/>
            </a:lnSpc>
            <a:spcBef>
              <a:spcPct val="0"/>
            </a:spcBef>
            <a:spcAft>
              <a:spcPct val="35000"/>
            </a:spcAft>
          </a:pPr>
          <a:r>
            <a:rPr lang="en-US" sz="1050" kern="1200" dirty="0" smtClean="0"/>
            <a:t>Record Investment Statement </a:t>
          </a:r>
          <a:endParaRPr lang="en-US" sz="1050" kern="1200" dirty="0"/>
        </a:p>
      </dsp:txBody>
      <dsp:txXfrm>
        <a:off x="6560" y="0"/>
        <a:ext cx="4487272" cy="684076"/>
      </dsp:txXfrm>
    </dsp:sp>
    <dsp:sp modelId="{9D5D118C-473E-4927-83F9-CEA2D18A92A4}">
      <dsp:nvSpPr>
        <dsp:cNvPr id="0" name=""/>
        <dsp:cNvSpPr/>
      </dsp:nvSpPr>
      <dsp:spPr>
        <a:xfrm>
          <a:off x="3733194" y="0"/>
          <a:ext cx="4658291" cy="684076"/>
        </a:xfrm>
        <a:prstGeom prst="chevron">
          <a:avLst/>
        </a:prstGeom>
        <a:solidFill>
          <a:srgbClr val="F6A01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66725">
            <a:lnSpc>
              <a:spcPct val="90000"/>
            </a:lnSpc>
            <a:spcBef>
              <a:spcPct val="0"/>
            </a:spcBef>
            <a:spcAft>
              <a:spcPct val="35000"/>
            </a:spcAft>
          </a:pPr>
          <a:r>
            <a:rPr lang="en-US" sz="1050" kern="1200" dirty="0" smtClean="0"/>
            <a:t>Record Investment Pool Valuation</a:t>
          </a:r>
          <a:endParaRPr lang="en-US" sz="1050" kern="1200" dirty="0"/>
        </a:p>
      </dsp:txBody>
      <dsp:txXfrm>
        <a:off x="4075232" y="0"/>
        <a:ext cx="3974215" cy="68407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C71097-B805-4F20-A1C0-36613D8FD7FC}">
      <dsp:nvSpPr>
        <dsp:cNvPr id="0" name=""/>
        <dsp:cNvSpPr/>
      </dsp:nvSpPr>
      <dsp:spPr>
        <a:xfrm>
          <a:off x="1578972" y="0"/>
          <a:ext cx="3776255" cy="3276702"/>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91440" rIns="30480" bIns="30480" numCol="1" spcCol="1270" anchor="t" anchorCtr="0">
          <a:noAutofit/>
        </a:bodyPr>
        <a:lstStyle/>
        <a:p>
          <a:pPr marL="228600" lvl="1" indent="-228600" algn="l" defTabSz="1066800">
            <a:lnSpc>
              <a:spcPct val="90000"/>
            </a:lnSpc>
            <a:spcBef>
              <a:spcPct val="0"/>
            </a:spcBef>
            <a:spcAft>
              <a:spcPct val="15000"/>
            </a:spcAft>
            <a:buChar char="••"/>
          </a:pPr>
          <a:r>
            <a:rPr lang="en-US" sz="2400" b="1" kern="1200" dirty="0" smtClean="0">
              <a:solidFill>
                <a:schemeClr val="accent1"/>
              </a:solidFill>
            </a:rPr>
            <a:t>Investment Pool Manager</a:t>
          </a:r>
          <a:endParaRPr lang="en-US" sz="2400" b="1" kern="1200" dirty="0">
            <a:solidFill>
              <a:schemeClr val="accent1"/>
            </a:solidFill>
          </a:endParaRPr>
        </a:p>
        <a:p>
          <a:pPr marL="228600" lvl="1" indent="-228600" algn="l" defTabSz="889000">
            <a:lnSpc>
              <a:spcPct val="90000"/>
            </a:lnSpc>
            <a:spcBef>
              <a:spcPct val="0"/>
            </a:spcBef>
            <a:spcAft>
              <a:spcPct val="15000"/>
            </a:spcAft>
            <a:buChar char="••"/>
          </a:pPr>
          <a:r>
            <a:rPr lang="en-US" sz="2000" kern="1200" dirty="0" smtClean="0"/>
            <a:t>Record Investment Statement</a:t>
          </a:r>
          <a:endParaRPr lang="en-US" sz="2000" b="1" kern="1200" dirty="0">
            <a:solidFill>
              <a:schemeClr val="accent1"/>
            </a:solidFill>
          </a:endParaRPr>
        </a:p>
        <a:p>
          <a:pPr marL="228600" lvl="1" indent="-228600" algn="l" defTabSz="889000">
            <a:lnSpc>
              <a:spcPct val="90000"/>
            </a:lnSpc>
            <a:spcBef>
              <a:spcPct val="0"/>
            </a:spcBef>
            <a:spcAft>
              <a:spcPct val="15000"/>
            </a:spcAft>
            <a:buChar char="••"/>
          </a:pPr>
          <a:r>
            <a:rPr lang="en-US" sz="2000" kern="1200" dirty="0" smtClean="0"/>
            <a:t>Record Investment Pool Valuation</a:t>
          </a:r>
        </a:p>
      </dsp:txBody>
      <dsp:txXfrm>
        <a:off x="1655749" y="76777"/>
        <a:ext cx="3622701" cy="3199925"/>
      </dsp:txXfrm>
    </dsp:sp>
    <dsp:sp modelId="{D27F472F-8F53-4B09-B043-A83E4EC2C075}">
      <dsp:nvSpPr>
        <dsp:cNvPr id="0" name=""/>
        <dsp:cNvSpPr/>
      </dsp:nvSpPr>
      <dsp:spPr>
        <a:xfrm>
          <a:off x="1573065" y="2888050"/>
          <a:ext cx="3776255" cy="1150549"/>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0" rIns="54610" bIns="0" numCol="1" spcCol="1270" anchor="ctr" anchorCtr="0">
          <a:noAutofit/>
        </a:bodyPr>
        <a:lstStyle/>
        <a:p>
          <a:pPr lvl="0" algn="l" defTabSz="1911350">
            <a:lnSpc>
              <a:spcPct val="90000"/>
            </a:lnSpc>
            <a:spcBef>
              <a:spcPct val="0"/>
            </a:spcBef>
            <a:spcAft>
              <a:spcPct val="35000"/>
            </a:spcAft>
          </a:pPr>
          <a:r>
            <a:rPr lang="en-US" sz="4300" kern="1200" dirty="0" smtClean="0"/>
            <a:t>Matthew Fong</a:t>
          </a:r>
          <a:endParaRPr lang="en-US" sz="4300" kern="1200" dirty="0"/>
        </a:p>
      </dsp:txBody>
      <dsp:txXfrm>
        <a:off x="1573065" y="2888050"/>
        <a:ext cx="2659335" cy="1150549"/>
      </dsp:txXfrm>
    </dsp:sp>
    <dsp:sp modelId="{DA600B1E-B823-4DD0-AE9B-7914245B8D83}">
      <dsp:nvSpPr>
        <dsp:cNvPr id="0" name=""/>
        <dsp:cNvSpPr/>
      </dsp:nvSpPr>
      <dsp:spPr>
        <a:xfrm>
          <a:off x="4391304" y="2956197"/>
          <a:ext cx="1082402" cy="108240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1F29DF-627D-4952-A45D-827F8178A362}">
      <dsp:nvSpPr>
        <dsp:cNvPr id="0" name=""/>
        <dsp:cNvSpPr/>
      </dsp:nvSpPr>
      <dsp:spPr>
        <a:xfrm>
          <a:off x="6560" y="0"/>
          <a:ext cx="4658291" cy="684076"/>
        </a:xfrm>
        <a:prstGeom prst="homePlate">
          <a:avLst/>
        </a:prstGeom>
        <a:solidFill>
          <a:srgbClr val="F6A01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lvl="0" algn="ctr" defTabSz="466725">
            <a:lnSpc>
              <a:spcPct val="90000"/>
            </a:lnSpc>
            <a:spcBef>
              <a:spcPct val="0"/>
            </a:spcBef>
            <a:spcAft>
              <a:spcPct val="35000"/>
            </a:spcAft>
          </a:pPr>
          <a:r>
            <a:rPr lang="en-US" sz="1050" kern="1200" dirty="0" smtClean="0"/>
            <a:t>Pool Payout</a:t>
          </a:r>
          <a:endParaRPr lang="en-US" sz="1050" kern="1200" dirty="0"/>
        </a:p>
      </dsp:txBody>
      <dsp:txXfrm>
        <a:off x="6560" y="0"/>
        <a:ext cx="4487272" cy="684076"/>
      </dsp:txXfrm>
    </dsp:sp>
    <dsp:sp modelId="{9D5D118C-473E-4927-83F9-CEA2D18A92A4}">
      <dsp:nvSpPr>
        <dsp:cNvPr id="0" name=""/>
        <dsp:cNvSpPr/>
      </dsp:nvSpPr>
      <dsp:spPr>
        <a:xfrm>
          <a:off x="3733194" y="0"/>
          <a:ext cx="4658291" cy="684076"/>
        </a:xfrm>
        <a:prstGeom prst="chevron">
          <a:avLst/>
        </a:prstGeom>
        <a:solidFill>
          <a:srgbClr val="0068A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66725">
            <a:lnSpc>
              <a:spcPct val="90000"/>
            </a:lnSpc>
            <a:spcBef>
              <a:spcPct val="0"/>
            </a:spcBef>
            <a:spcAft>
              <a:spcPct val="35000"/>
            </a:spcAft>
          </a:pPr>
          <a:r>
            <a:rPr lang="en-US" sz="1050" kern="1200" dirty="0" smtClean="0"/>
            <a:t>Transactions in Investment Pool Units</a:t>
          </a:r>
          <a:endParaRPr lang="en-US" sz="1050" kern="1200" dirty="0"/>
        </a:p>
      </dsp:txBody>
      <dsp:txXfrm>
        <a:off x="4075232" y="0"/>
        <a:ext cx="3974215" cy="68407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C71097-B805-4F20-A1C0-36613D8FD7FC}">
      <dsp:nvSpPr>
        <dsp:cNvPr id="0" name=""/>
        <dsp:cNvSpPr/>
      </dsp:nvSpPr>
      <dsp:spPr>
        <a:xfrm>
          <a:off x="1578972" y="0"/>
          <a:ext cx="3776255" cy="3276702"/>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91440" rIns="30480" bIns="30480" numCol="1" spcCol="1270" anchor="t" anchorCtr="0">
          <a:noAutofit/>
        </a:bodyPr>
        <a:lstStyle/>
        <a:p>
          <a:pPr marL="228600" lvl="1" indent="-228600" algn="l" defTabSz="1066800">
            <a:lnSpc>
              <a:spcPct val="90000"/>
            </a:lnSpc>
            <a:spcBef>
              <a:spcPct val="0"/>
            </a:spcBef>
            <a:spcAft>
              <a:spcPct val="15000"/>
            </a:spcAft>
            <a:buChar char="••"/>
          </a:pPr>
          <a:r>
            <a:rPr lang="en-US" sz="2400" b="1" kern="1200" dirty="0" smtClean="0">
              <a:solidFill>
                <a:schemeClr val="accent1"/>
              </a:solidFill>
            </a:rPr>
            <a:t>Investment Pool Manager</a:t>
          </a:r>
          <a:endParaRPr lang="en-US" sz="2400" b="1" kern="1200" dirty="0">
            <a:solidFill>
              <a:schemeClr val="accent1"/>
            </a:solidFill>
          </a:endParaRPr>
        </a:p>
        <a:p>
          <a:pPr marL="228600" lvl="1" indent="-228600" algn="l" defTabSz="889000">
            <a:lnSpc>
              <a:spcPct val="90000"/>
            </a:lnSpc>
            <a:spcBef>
              <a:spcPct val="0"/>
            </a:spcBef>
            <a:spcAft>
              <a:spcPct val="15000"/>
            </a:spcAft>
            <a:buChar char="••"/>
          </a:pPr>
          <a:r>
            <a:rPr lang="en-US" sz="2000" kern="1200" dirty="0" smtClean="0"/>
            <a:t>Create Payout</a:t>
          </a:r>
          <a:endParaRPr lang="en-US" sz="2000" b="1" kern="1200" dirty="0">
            <a:solidFill>
              <a:schemeClr val="accent1"/>
            </a:solidFill>
          </a:endParaRPr>
        </a:p>
        <a:p>
          <a:pPr marL="228600" lvl="1" indent="-228600" algn="l" defTabSz="889000">
            <a:lnSpc>
              <a:spcPct val="90000"/>
            </a:lnSpc>
            <a:spcBef>
              <a:spcPct val="0"/>
            </a:spcBef>
            <a:spcAft>
              <a:spcPct val="15000"/>
            </a:spcAft>
            <a:buChar char="••"/>
          </a:pPr>
          <a:r>
            <a:rPr lang="en-US" sz="2000" kern="1200" dirty="0" smtClean="0"/>
            <a:t>Run Catch-up</a:t>
          </a:r>
        </a:p>
      </dsp:txBody>
      <dsp:txXfrm>
        <a:off x="1655749" y="76777"/>
        <a:ext cx="3622701" cy="3199925"/>
      </dsp:txXfrm>
    </dsp:sp>
    <dsp:sp modelId="{D27F472F-8F53-4B09-B043-A83E4EC2C075}">
      <dsp:nvSpPr>
        <dsp:cNvPr id="0" name=""/>
        <dsp:cNvSpPr/>
      </dsp:nvSpPr>
      <dsp:spPr>
        <a:xfrm>
          <a:off x="1573065" y="2888050"/>
          <a:ext cx="3776255" cy="1150549"/>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0" rIns="54610" bIns="0" numCol="1" spcCol="1270" anchor="ctr" anchorCtr="0">
          <a:noAutofit/>
        </a:bodyPr>
        <a:lstStyle/>
        <a:p>
          <a:pPr lvl="0" algn="l" defTabSz="1911350">
            <a:lnSpc>
              <a:spcPct val="90000"/>
            </a:lnSpc>
            <a:spcBef>
              <a:spcPct val="0"/>
            </a:spcBef>
            <a:spcAft>
              <a:spcPct val="35000"/>
            </a:spcAft>
          </a:pPr>
          <a:r>
            <a:rPr lang="en-US" sz="4300" kern="1200" dirty="0" smtClean="0"/>
            <a:t>Matthew Fong</a:t>
          </a:r>
          <a:endParaRPr lang="en-US" sz="4300" kern="1200" dirty="0"/>
        </a:p>
      </dsp:txBody>
      <dsp:txXfrm>
        <a:off x="1573065" y="2888050"/>
        <a:ext cx="2659335" cy="1150549"/>
      </dsp:txXfrm>
    </dsp:sp>
    <dsp:sp modelId="{DA600B1E-B823-4DD0-AE9B-7914245B8D83}">
      <dsp:nvSpPr>
        <dsp:cNvPr id="0" name=""/>
        <dsp:cNvSpPr/>
      </dsp:nvSpPr>
      <dsp:spPr>
        <a:xfrm>
          <a:off x="4391304" y="2956197"/>
          <a:ext cx="1082402" cy="108240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1F29DF-627D-4952-A45D-827F8178A362}">
      <dsp:nvSpPr>
        <dsp:cNvPr id="0" name=""/>
        <dsp:cNvSpPr/>
      </dsp:nvSpPr>
      <dsp:spPr>
        <a:xfrm>
          <a:off x="6560" y="0"/>
          <a:ext cx="4658291" cy="684076"/>
        </a:xfrm>
        <a:prstGeom prst="homePlate">
          <a:avLst/>
        </a:prstGeom>
        <a:solidFill>
          <a:srgbClr val="0F74B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lvl="0" algn="ctr" defTabSz="466725">
            <a:lnSpc>
              <a:spcPct val="90000"/>
            </a:lnSpc>
            <a:spcBef>
              <a:spcPct val="0"/>
            </a:spcBef>
            <a:spcAft>
              <a:spcPct val="35000"/>
            </a:spcAft>
          </a:pPr>
          <a:r>
            <a:rPr lang="en-US" sz="1050" kern="1200" dirty="0" smtClean="0"/>
            <a:t>Pool Payout</a:t>
          </a:r>
          <a:endParaRPr lang="en-US" sz="1050" kern="1200" dirty="0"/>
        </a:p>
      </dsp:txBody>
      <dsp:txXfrm>
        <a:off x="6560" y="0"/>
        <a:ext cx="4487272" cy="684076"/>
      </dsp:txXfrm>
    </dsp:sp>
    <dsp:sp modelId="{9D5D118C-473E-4927-83F9-CEA2D18A92A4}">
      <dsp:nvSpPr>
        <dsp:cNvPr id="0" name=""/>
        <dsp:cNvSpPr/>
      </dsp:nvSpPr>
      <dsp:spPr>
        <a:xfrm>
          <a:off x="3733194" y="0"/>
          <a:ext cx="4658291" cy="684076"/>
        </a:xfrm>
        <a:prstGeom prst="chevron">
          <a:avLst/>
        </a:prstGeom>
        <a:solidFill>
          <a:srgbClr val="F6A01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66725">
            <a:lnSpc>
              <a:spcPct val="90000"/>
            </a:lnSpc>
            <a:spcBef>
              <a:spcPct val="0"/>
            </a:spcBef>
            <a:spcAft>
              <a:spcPct val="35000"/>
            </a:spcAft>
          </a:pPr>
          <a:r>
            <a:rPr lang="en-US" sz="1050" kern="1200" dirty="0" smtClean="0"/>
            <a:t>Transactions in Investment Pool Units</a:t>
          </a:r>
          <a:endParaRPr lang="en-US" sz="1050" kern="1200" dirty="0"/>
        </a:p>
      </dsp:txBody>
      <dsp:txXfrm>
        <a:off x="4075232" y="0"/>
        <a:ext cx="3974215" cy="6840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1F29DF-627D-4952-A45D-827F8178A362}">
      <dsp:nvSpPr>
        <dsp:cNvPr id="0" name=""/>
        <dsp:cNvSpPr/>
      </dsp:nvSpPr>
      <dsp:spPr>
        <a:xfrm>
          <a:off x="2162" y="0"/>
          <a:ext cx="2169946" cy="684076"/>
        </a:xfrm>
        <a:prstGeom prst="homePlat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lvl="0" algn="ctr" defTabSz="466725">
            <a:lnSpc>
              <a:spcPct val="90000"/>
            </a:lnSpc>
            <a:spcBef>
              <a:spcPct val="0"/>
            </a:spcBef>
            <a:spcAft>
              <a:spcPct val="35000"/>
            </a:spcAft>
          </a:pPr>
          <a:r>
            <a:rPr lang="en-US" sz="1050" kern="1200" dirty="0" smtClean="0">
              <a:solidFill>
                <a:srgbClr val="002060"/>
              </a:solidFill>
            </a:rPr>
            <a:t>Investment Pool</a:t>
          </a:r>
          <a:endParaRPr lang="en-US" sz="1050" kern="1200" dirty="0">
            <a:solidFill>
              <a:srgbClr val="002060"/>
            </a:solidFill>
          </a:endParaRPr>
        </a:p>
      </dsp:txBody>
      <dsp:txXfrm>
        <a:off x="2162" y="0"/>
        <a:ext cx="1998927" cy="684076"/>
      </dsp:txXfrm>
    </dsp:sp>
    <dsp:sp modelId="{2543E2AC-0CB2-4D89-B1EB-F82E770ECDEB}">
      <dsp:nvSpPr>
        <dsp:cNvPr id="0" name=""/>
        <dsp:cNvSpPr/>
      </dsp:nvSpPr>
      <dsp:spPr>
        <a:xfrm>
          <a:off x="1738120" y="0"/>
          <a:ext cx="2169946" cy="684076"/>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66725">
            <a:lnSpc>
              <a:spcPct val="90000"/>
            </a:lnSpc>
            <a:spcBef>
              <a:spcPct val="0"/>
            </a:spcBef>
            <a:spcAft>
              <a:spcPct val="35000"/>
            </a:spcAft>
          </a:pPr>
          <a:r>
            <a:rPr lang="en-US" sz="1050" kern="1200" dirty="0" smtClean="0"/>
            <a:t>Investment Classifications</a:t>
          </a:r>
          <a:endParaRPr lang="en-US" sz="1050" kern="1200" dirty="0"/>
        </a:p>
      </dsp:txBody>
      <dsp:txXfrm>
        <a:off x="2080158" y="0"/>
        <a:ext cx="1485870" cy="684076"/>
      </dsp:txXfrm>
    </dsp:sp>
    <dsp:sp modelId="{9D5D118C-473E-4927-83F9-CEA2D18A92A4}">
      <dsp:nvSpPr>
        <dsp:cNvPr id="0" name=""/>
        <dsp:cNvSpPr/>
      </dsp:nvSpPr>
      <dsp:spPr>
        <a:xfrm>
          <a:off x="3474077" y="0"/>
          <a:ext cx="2169946" cy="684076"/>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66725">
            <a:lnSpc>
              <a:spcPct val="90000"/>
            </a:lnSpc>
            <a:spcBef>
              <a:spcPct val="0"/>
            </a:spcBef>
            <a:spcAft>
              <a:spcPct val="35000"/>
            </a:spcAft>
          </a:pPr>
          <a:r>
            <a:rPr lang="en-US" sz="1050" kern="1200" dirty="0" smtClean="0"/>
            <a:t>Investment Statement Line Types</a:t>
          </a:r>
          <a:endParaRPr lang="en-US" sz="1050" kern="1200" dirty="0"/>
        </a:p>
      </dsp:txBody>
      <dsp:txXfrm>
        <a:off x="3816115" y="0"/>
        <a:ext cx="1485870" cy="684076"/>
      </dsp:txXfrm>
    </dsp:sp>
    <dsp:sp modelId="{C48683AF-7EE2-4B72-82B9-5FACEF8A04E5}">
      <dsp:nvSpPr>
        <dsp:cNvPr id="0" name=""/>
        <dsp:cNvSpPr/>
      </dsp:nvSpPr>
      <dsp:spPr>
        <a:xfrm>
          <a:off x="5210034" y="0"/>
          <a:ext cx="2169946" cy="684076"/>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66725">
            <a:lnSpc>
              <a:spcPct val="90000"/>
            </a:lnSpc>
            <a:spcBef>
              <a:spcPct val="0"/>
            </a:spcBef>
            <a:spcAft>
              <a:spcPct val="35000"/>
            </a:spcAft>
          </a:pPr>
          <a:r>
            <a:rPr lang="en-US" sz="1050" kern="1200" dirty="0" smtClean="0"/>
            <a:t>Investment Profiles</a:t>
          </a:r>
          <a:endParaRPr lang="en-US" sz="1050" kern="1200" dirty="0"/>
        </a:p>
      </dsp:txBody>
      <dsp:txXfrm>
        <a:off x="5552072" y="0"/>
        <a:ext cx="1485870" cy="68407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C71097-B805-4F20-A1C0-36613D8FD7FC}">
      <dsp:nvSpPr>
        <dsp:cNvPr id="0" name=""/>
        <dsp:cNvSpPr/>
      </dsp:nvSpPr>
      <dsp:spPr>
        <a:xfrm>
          <a:off x="1578972" y="0"/>
          <a:ext cx="3776255" cy="3276702"/>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91440" rIns="30480" bIns="30480" numCol="1" spcCol="1270" anchor="t" anchorCtr="0">
          <a:noAutofit/>
        </a:bodyPr>
        <a:lstStyle/>
        <a:p>
          <a:pPr marL="228600" lvl="1" indent="-228600" algn="l" defTabSz="1066800">
            <a:lnSpc>
              <a:spcPct val="90000"/>
            </a:lnSpc>
            <a:spcBef>
              <a:spcPct val="0"/>
            </a:spcBef>
            <a:spcAft>
              <a:spcPct val="15000"/>
            </a:spcAft>
            <a:buChar char="••"/>
          </a:pPr>
          <a:r>
            <a:rPr lang="en-US" sz="2400" b="1" kern="1200" dirty="0" smtClean="0">
              <a:solidFill>
                <a:schemeClr val="accent1"/>
              </a:solidFill>
            </a:rPr>
            <a:t>Investment Pool Manager</a:t>
          </a:r>
          <a:endParaRPr lang="en-US" sz="2400" b="1" kern="1200" dirty="0">
            <a:solidFill>
              <a:schemeClr val="accent1"/>
            </a:solidFill>
          </a:endParaRPr>
        </a:p>
        <a:p>
          <a:pPr marL="228600" lvl="1" indent="-228600" algn="l" defTabSz="889000">
            <a:lnSpc>
              <a:spcPct val="90000"/>
            </a:lnSpc>
            <a:spcBef>
              <a:spcPct val="0"/>
            </a:spcBef>
            <a:spcAft>
              <a:spcPct val="15000"/>
            </a:spcAft>
            <a:buChar char="••"/>
          </a:pPr>
          <a:r>
            <a:rPr lang="en-US" sz="2000" kern="1200" dirty="0" smtClean="0">
              <a:solidFill>
                <a:srgbClr val="000000"/>
              </a:solidFill>
            </a:rPr>
            <a:t>Sell Investment Pool Units</a:t>
          </a:r>
          <a:endParaRPr lang="en-US" sz="2000" b="1" kern="1200" dirty="0">
            <a:solidFill>
              <a:srgbClr val="000000"/>
            </a:solidFill>
          </a:endParaRPr>
        </a:p>
        <a:p>
          <a:pPr marL="228600" lvl="1" indent="-228600" algn="l" defTabSz="889000">
            <a:lnSpc>
              <a:spcPct val="90000"/>
            </a:lnSpc>
            <a:spcBef>
              <a:spcPct val="0"/>
            </a:spcBef>
            <a:spcAft>
              <a:spcPct val="15000"/>
            </a:spcAft>
            <a:buChar char="••"/>
          </a:pPr>
          <a:r>
            <a:rPr lang="en-US" sz="2000" kern="1200" dirty="0" smtClean="0">
              <a:solidFill>
                <a:srgbClr val="000000"/>
              </a:solidFill>
            </a:rPr>
            <a:t>Transfer Investment Pool Units</a:t>
          </a:r>
        </a:p>
      </dsp:txBody>
      <dsp:txXfrm>
        <a:off x="1655749" y="76777"/>
        <a:ext cx="3622701" cy="3199925"/>
      </dsp:txXfrm>
    </dsp:sp>
    <dsp:sp modelId="{D27F472F-8F53-4B09-B043-A83E4EC2C075}">
      <dsp:nvSpPr>
        <dsp:cNvPr id="0" name=""/>
        <dsp:cNvSpPr/>
      </dsp:nvSpPr>
      <dsp:spPr>
        <a:xfrm>
          <a:off x="1573065" y="2888050"/>
          <a:ext cx="3776255" cy="1150549"/>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0" rIns="54610" bIns="0" numCol="1" spcCol="1270" anchor="ctr" anchorCtr="0">
          <a:noAutofit/>
        </a:bodyPr>
        <a:lstStyle/>
        <a:p>
          <a:pPr lvl="0" algn="l" defTabSz="1911350">
            <a:lnSpc>
              <a:spcPct val="90000"/>
            </a:lnSpc>
            <a:spcBef>
              <a:spcPct val="0"/>
            </a:spcBef>
            <a:spcAft>
              <a:spcPct val="35000"/>
            </a:spcAft>
          </a:pPr>
          <a:r>
            <a:rPr lang="en-US" sz="4300" kern="1200" dirty="0" smtClean="0"/>
            <a:t>Matthew Fong</a:t>
          </a:r>
          <a:endParaRPr lang="en-US" sz="4300" kern="1200" dirty="0"/>
        </a:p>
      </dsp:txBody>
      <dsp:txXfrm>
        <a:off x="1573065" y="2888050"/>
        <a:ext cx="2659335" cy="1150549"/>
      </dsp:txXfrm>
    </dsp:sp>
    <dsp:sp modelId="{DA600B1E-B823-4DD0-AE9B-7914245B8D83}">
      <dsp:nvSpPr>
        <dsp:cNvPr id="0" name=""/>
        <dsp:cNvSpPr/>
      </dsp:nvSpPr>
      <dsp:spPr>
        <a:xfrm>
          <a:off x="4391304" y="2956197"/>
          <a:ext cx="1082402" cy="108240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1F29DF-627D-4952-A45D-827F8178A362}">
      <dsp:nvSpPr>
        <dsp:cNvPr id="0" name=""/>
        <dsp:cNvSpPr/>
      </dsp:nvSpPr>
      <dsp:spPr>
        <a:xfrm>
          <a:off x="2162" y="0"/>
          <a:ext cx="2169946" cy="684076"/>
        </a:xfrm>
        <a:prstGeom prst="homePlate">
          <a:avLst/>
        </a:prstGeom>
        <a:solidFill>
          <a:srgbClr val="0F74B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lvl="0" algn="ctr" defTabSz="466725">
            <a:lnSpc>
              <a:spcPct val="90000"/>
            </a:lnSpc>
            <a:spcBef>
              <a:spcPct val="0"/>
            </a:spcBef>
            <a:spcAft>
              <a:spcPct val="35000"/>
            </a:spcAft>
          </a:pPr>
          <a:r>
            <a:rPr lang="en-US" sz="1050" kern="1200" dirty="0" smtClean="0">
              <a:solidFill>
                <a:schemeClr val="bg1"/>
              </a:solidFill>
            </a:rPr>
            <a:t>Investment Pool</a:t>
          </a:r>
          <a:endParaRPr lang="en-US" sz="1050" kern="1200" dirty="0">
            <a:solidFill>
              <a:schemeClr val="bg1"/>
            </a:solidFill>
          </a:endParaRPr>
        </a:p>
      </dsp:txBody>
      <dsp:txXfrm>
        <a:off x="2162" y="0"/>
        <a:ext cx="1998927" cy="684076"/>
      </dsp:txXfrm>
    </dsp:sp>
    <dsp:sp modelId="{2543E2AC-0CB2-4D89-B1EB-F82E770ECDEB}">
      <dsp:nvSpPr>
        <dsp:cNvPr id="0" name=""/>
        <dsp:cNvSpPr/>
      </dsp:nvSpPr>
      <dsp:spPr>
        <a:xfrm>
          <a:off x="1738120" y="0"/>
          <a:ext cx="2169946" cy="684076"/>
        </a:xfrm>
        <a:prstGeom prst="chevron">
          <a:avLst/>
        </a:prstGeom>
        <a:solidFill>
          <a:srgbClr val="FFCE3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66725">
            <a:lnSpc>
              <a:spcPct val="90000"/>
            </a:lnSpc>
            <a:spcBef>
              <a:spcPct val="0"/>
            </a:spcBef>
            <a:spcAft>
              <a:spcPct val="35000"/>
            </a:spcAft>
          </a:pPr>
          <a:r>
            <a:rPr lang="en-US" sz="1050" kern="1200" dirty="0" smtClean="0">
              <a:solidFill>
                <a:srgbClr val="002060"/>
              </a:solidFill>
            </a:rPr>
            <a:t>Investment Classifications</a:t>
          </a:r>
          <a:endParaRPr lang="en-US" sz="1050" kern="1200" dirty="0">
            <a:solidFill>
              <a:srgbClr val="002060"/>
            </a:solidFill>
          </a:endParaRPr>
        </a:p>
      </dsp:txBody>
      <dsp:txXfrm>
        <a:off x="2080158" y="0"/>
        <a:ext cx="1485870" cy="684076"/>
      </dsp:txXfrm>
    </dsp:sp>
    <dsp:sp modelId="{9D5D118C-473E-4927-83F9-CEA2D18A92A4}">
      <dsp:nvSpPr>
        <dsp:cNvPr id="0" name=""/>
        <dsp:cNvSpPr/>
      </dsp:nvSpPr>
      <dsp:spPr>
        <a:xfrm>
          <a:off x="3474077" y="0"/>
          <a:ext cx="2169946" cy="684076"/>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66725">
            <a:lnSpc>
              <a:spcPct val="90000"/>
            </a:lnSpc>
            <a:spcBef>
              <a:spcPct val="0"/>
            </a:spcBef>
            <a:spcAft>
              <a:spcPct val="35000"/>
            </a:spcAft>
          </a:pPr>
          <a:r>
            <a:rPr lang="en-US" sz="1050" kern="1200" dirty="0" smtClean="0"/>
            <a:t>Investment Statement Line Types</a:t>
          </a:r>
          <a:endParaRPr lang="en-US" sz="1050" kern="1200" dirty="0"/>
        </a:p>
      </dsp:txBody>
      <dsp:txXfrm>
        <a:off x="3816115" y="0"/>
        <a:ext cx="1485870" cy="684076"/>
      </dsp:txXfrm>
    </dsp:sp>
    <dsp:sp modelId="{C48683AF-7EE2-4B72-82B9-5FACEF8A04E5}">
      <dsp:nvSpPr>
        <dsp:cNvPr id="0" name=""/>
        <dsp:cNvSpPr/>
      </dsp:nvSpPr>
      <dsp:spPr>
        <a:xfrm>
          <a:off x="5210034" y="0"/>
          <a:ext cx="2169946" cy="684076"/>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66725">
            <a:lnSpc>
              <a:spcPct val="90000"/>
            </a:lnSpc>
            <a:spcBef>
              <a:spcPct val="0"/>
            </a:spcBef>
            <a:spcAft>
              <a:spcPct val="35000"/>
            </a:spcAft>
          </a:pPr>
          <a:r>
            <a:rPr lang="en-US" sz="1050" kern="1200" dirty="0" smtClean="0"/>
            <a:t>Investment Profiles</a:t>
          </a:r>
          <a:endParaRPr lang="en-US" sz="1050" kern="1200" dirty="0"/>
        </a:p>
      </dsp:txBody>
      <dsp:txXfrm>
        <a:off x="5552072" y="0"/>
        <a:ext cx="1485870" cy="6840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1F29DF-627D-4952-A45D-827F8178A362}">
      <dsp:nvSpPr>
        <dsp:cNvPr id="0" name=""/>
        <dsp:cNvSpPr/>
      </dsp:nvSpPr>
      <dsp:spPr>
        <a:xfrm>
          <a:off x="2162" y="0"/>
          <a:ext cx="2169946" cy="684076"/>
        </a:xfrm>
        <a:prstGeom prst="homePlate">
          <a:avLst/>
        </a:prstGeom>
        <a:solidFill>
          <a:srgbClr val="0F74B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lvl="0" algn="ctr" defTabSz="466725">
            <a:lnSpc>
              <a:spcPct val="90000"/>
            </a:lnSpc>
            <a:spcBef>
              <a:spcPct val="0"/>
            </a:spcBef>
            <a:spcAft>
              <a:spcPct val="35000"/>
            </a:spcAft>
          </a:pPr>
          <a:r>
            <a:rPr lang="en-US" sz="1050" kern="1200" dirty="0" smtClean="0">
              <a:solidFill>
                <a:schemeClr val="bg1"/>
              </a:solidFill>
            </a:rPr>
            <a:t>Investment Pool</a:t>
          </a:r>
          <a:endParaRPr lang="en-US" sz="1050" kern="1200" dirty="0">
            <a:solidFill>
              <a:schemeClr val="bg1"/>
            </a:solidFill>
          </a:endParaRPr>
        </a:p>
      </dsp:txBody>
      <dsp:txXfrm>
        <a:off x="2162" y="0"/>
        <a:ext cx="1998927" cy="684076"/>
      </dsp:txXfrm>
    </dsp:sp>
    <dsp:sp modelId="{2543E2AC-0CB2-4D89-B1EB-F82E770ECDEB}">
      <dsp:nvSpPr>
        <dsp:cNvPr id="0" name=""/>
        <dsp:cNvSpPr/>
      </dsp:nvSpPr>
      <dsp:spPr>
        <a:xfrm>
          <a:off x="1738120" y="0"/>
          <a:ext cx="2169946" cy="684076"/>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66725">
            <a:lnSpc>
              <a:spcPct val="90000"/>
            </a:lnSpc>
            <a:spcBef>
              <a:spcPct val="0"/>
            </a:spcBef>
            <a:spcAft>
              <a:spcPct val="35000"/>
            </a:spcAft>
          </a:pPr>
          <a:r>
            <a:rPr lang="en-US" sz="1050" kern="1200" dirty="0" smtClean="0"/>
            <a:t>Investment Classifications</a:t>
          </a:r>
          <a:endParaRPr lang="en-US" sz="1050" kern="1200" dirty="0"/>
        </a:p>
      </dsp:txBody>
      <dsp:txXfrm>
        <a:off x="2080158" y="0"/>
        <a:ext cx="1485870" cy="684076"/>
      </dsp:txXfrm>
    </dsp:sp>
    <dsp:sp modelId="{9D5D118C-473E-4927-83F9-CEA2D18A92A4}">
      <dsp:nvSpPr>
        <dsp:cNvPr id="0" name=""/>
        <dsp:cNvSpPr/>
      </dsp:nvSpPr>
      <dsp:spPr>
        <a:xfrm>
          <a:off x="3474077" y="0"/>
          <a:ext cx="2169946" cy="684076"/>
        </a:xfrm>
        <a:prstGeom prst="chevron">
          <a:avLst/>
        </a:prstGeom>
        <a:solidFill>
          <a:srgbClr val="FFCE3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66725">
            <a:lnSpc>
              <a:spcPct val="90000"/>
            </a:lnSpc>
            <a:spcBef>
              <a:spcPct val="0"/>
            </a:spcBef>
            <a:spcAft>
              <a:spcPct val="35000"/>
            </a:spcAft>
          </a:pPr>
          <a:r>
            <a:rPr lang="en-US" sz="1050" kern="1200" dirty="0" smtClean="0">
              <a:solidFill>
                <a:srgbClr val="002060"/>
              </a:solidFill>
            </a:rPr>
            <a:t>Investment Statement Line Types</a:t>
          </a:r>
          <a:endParaRPr lang="en-US" sz="1050" kern="1200" dirty="0">
            <a:solidFill>
              <a:srgbClr val="002060"/>
            </a:solidFill>
          </a:endParaRPr>
        </a:p>
      </dsp:txBody>
      <dsp:txXfrm>
        <a:off x="3816115" y="0"/>
        <a:ext cx="1485870" cy="684076"/>
      </dsp:txXfrm>
    </dsp:sp>
    <dsp:sp modelId="{C48683AF-7EE2-4B72-82B9-5FACEF8A04E5}">
      <dsp:nvSpPr>
        <dsp:cNvPr id="0" name=""/>
        <dsp:cNvSpPr/>
      </dsp:nvSpPr>
      <dsp:spPr>
        <a:xfrm>
          <a:off x="5210034" y="0"/>
          <a:ext cx="2169946" cy="684076"/>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66725">
            <a:lnSpc>
              <a:spcPct val="90000"/>
            </a:lnSpc>
            <a:spcBef>
              <a:spcPct val="0"/>
            </a:spcBef>
            <a:spcAft>
              <a:spcPct val="35000"/>
            </a:spcAft>
          </a:pPr>
          <a:r>
            <a:rPr lang="en-US" sz="1050" kern="1200" dirty="0" smtClean="0"/>
            <a:t>Investment Profiles</a:t>
          </a:r>
          <a:endParaRPr lang="en-US" sz="1050" kern="1200" dirty="0"/>
        </a:p>
      </dsp:txBody>
      <dsp:txXfrm>
        <a:off x="5552072" y="0"/>
        <a:ext cx="1485870" cy="6840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1F29DF-627D-4952-A45D-827F8178A362}">
      <dsp:nvSpPr>
        <dsp:cNvPr id="0" name=""/>
        <dsp:cNvSpPr/>
      </dsp:nvSpPr>
      <dsp:spPr>
        <a:xfrm>
          <a:off x="2162" y="0"/>
          <a:ext cx="2169946" cy="684076"/>
        </a:xfrm>
        <a:prstGeom prst="homePlate">
          <a:avLst/>
        </a:prstGeom>
        <a:solidFill>
          <a:srgbClr val="0F74B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lvl="0" algn="ctr" defTabSz="466725">
            <a:lnSpc>
              <a:spcPct val="90000"/>
            </a:lnSpc>
            <a:spcBef>
              <a:spcPct val="0"/>
            </a:spcBef>
            <a:spcAft>
              <a:spcPct val="35000"/>
            </a:spcAft>
          </a:pPr>
          <a:r>
            <a:rPr lang="en-US" sz="1050" kern="1200" dirty="0" smtClean="0">
              <a:solidFill>
                <a:schemeClr val="bg1"/>
              </a:solidFill>
            </a:rPr>
            <a:t>Investment Pool</a:t>
          </a:r>
          <a:endParaRPr lang="en-US" sz="1050" kern="1200" dirty="0">
            <a:solidFill>
              <a:schemeClr val="bg1"/>
            </a:solidFill>
          </a:endParaRPr>
        </a:p>
      </dsp:txBody>
      <dsp:txXfrm>
        <a:off x="2162" y="0"/>
        <a:ext cx="1998927" cy="684076"/>
      </dsp:txXfrm>
    </dsp:sp>
    <dsp:sp modelId="{2543E2AC-0CB2-4D89-B1EB-F82E770ECDEB}">
      <dsp:nvSpPr>
        <dsp:cNvPr id="0" name=""/>
        <dsp:cNvSpPr/>
      </dsp:nvSpPr>
      <dsp:spPr>
        <a:xfrm>
          <a:off x="1738120" y="0"/>
          <a:ext cx="2169946" cy="684076"/>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66725">
            <a:lnSpc>
              <a:spcPct val="90000"/>
            </a:lnSpc>
            <a:spcBef>
              <a:spcPct val="0"/>
            </a:spcBef>
            <a:spcAft>
              <a:spcPct val="35000"/>
            </a:spcAft>
          </a:pPr>
          <a:r>
            <a:rPr lang="en-US" sz="1050" kern="1200" dirty="0" smtClean="0"/>
            <a:t>Investment Classifications</a:t>
          </a:r>
          <a:endParaRPr lang="en-US" sz="1050" kern="1200" dirty="0"/>
        </a:p>
      </dsp:txBody>
      <dsp:txXfrm>
        <a:off x="2080158" y="0"/>
        <a:ext cx="1485870" cy="684076"/>
      </dsp:txXfrm>
    </dsp:sp>
    <dsp:sp modelId="{9D5D118C-473E-4927-83F9-CEA2D18A92A4}">
      <dsp:nvSpPr>
        <dsp:cNvPr id="0" name=""/>
        <dsp:cNvSpPr/>
      </dsp:nvSpPr>
      <dsp:spPr>
        <a:xfrm>
          <a:off x="3474077" y="0"/>
          <a:ext cx="2169946" cy="684076"/>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66725">
            <a:lnSpc>
              <a:spcPct val="90000"/>
            </a:lnSpc>
            <a:spcBef>
              <a:spcPct val="0"/>
            </a:spcBef>
            <a:spcAft>
              <a:spcPct val="35000"/>
            </a:spcAft>
          </a:pPr>
          <a:r>
            <a:rPr lang="en-US" sz="1050" kern="1200" dirty="0" smtClean="0"/>
            <a:t>Investment Statement Line Types</a:t>
          </a:r>
          <a:endParaRPr lang="en-US" sz="1050" kern="1200" dirty="0"/>
        </a:p>
      </dsp:txBody>
      <dsp:txXfrm>
        <a:off x="3816115" y="0"/>
        <a:ext cx="1485870" cy="684076"/>
      </dsp:txXfrm>
    </dsp:sp>
    <dsp:sp modelId="{C48683AF-7EE2-4B72-82B9-5FACEF8A04E5}">
      <dsp:nvSpPr>
        <dsp:cNvPr id="0" name=""/>
        <dsp:cNvSpPr/>
      </dsp:nvSpPr>
      <dsp:spPr>
        <a:xfrm>
          <a:off x="5210034" y="0"/>
          <a:ext cx="2169946" cy="684076"/>
        </a:xfrm>
        <a:prstGeom prst="chevron">
          <a:avLst/>
        </a:prstGeom>
        <a:solidFill>
          <a:srgbClr val="FFCE3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66725">
            <a:lnSpc>
              <a:spcPct val="90000"/>
            </a:lnSpc>
            <a:spcBef>
              <a:spcPct val="0"/>
            </a:spcBef>
            <a:spcAft>
              <a:spcPct val="35000"/>
            </a:spcAft>
          </a:pPr>
          <a:r>
            <a:rPr lang="en-US" sz="1050" kern="1200" dirty="0" smtClean="0">
              <a:solidFill>
                <a:srgbClr val="002060"/>
              </a:solidFill>
            </a:rPr>
            <a:t>Investment Profiles</a:t>
          </a:r>
          <a:endParaRPr lang="en-US" sz="1050" kern="1200" dirty="0">
            <a:solidFill>
              <a:srgbClr val="002060"/>
            </a:solidFill>
          </a:endParaRPr>
        </a:p>
      </dsp:txBody>
      <dsp:txXfrm>
        <a:off x="5552072" y="0"/>
        <a:ext cx="1485870" cy="68407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C71097-B805-4F20-A1C0-36613D8FD7FC}">
      <dsp:nvSpPr>
        <dsp:cNvPr id="0" name=""/>
        <dsp:cNvSpPr/>
      </dsp:nvSpPr>
      <dsp:spPr>
        <a:xfrm>
          <a:off x="1578972" y="0"/>
          <a:ext cx="3776255" cy="3276702"/>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91440" rIns="30480" bIns="30480" numCol="1" spcCol="1270" anchor="t" anchorCtr="0">
          <a:noAutofit/>
        </a:bodyPr>
        <a:lstStyle/>
        <a:p>
          <a:pPr marL="228600" lvl="1" indent="-228600" algn="l" defTabSz="1066800">
            <a:lnSpc>
              <a:spcPct val="90000"/>
            </a:lnSpc>
            <a:spcBef>
              <a:spcPct val="0"/>
            </a:spcBef>
            <a:spcAft>
              <a:spcPct val="15000"/>
            </a:spcAft>
            <a:buChar char="••"/>
          </a:pPr>
          <a:r>
            <a:rPr lang="en-US" sz="2400" b="1" kern="1200" dirty="0" smtClean="0">
              <a:solidFill>
                <a:schemeClr val="accent1"/>
              </a:solidFill>
            </a:rPr>
            <a:t>Investment Pool Manager</a:t>
          </a:r>
          <a:endParaRPr lang="en-US" sz="2400" b="1" kern="1200" dirty="0">
            <a:solidFill>
              <a:schemeClr val="accent1"/>
            </a:solidFill>
          </a:endParaRPr>
        </a:p>
        <a:p>
          <a:pPr marL="228600" lvl="1" indent="-228600" algn="l" defTabSz="889000">
            <a:lnSpc>
              <a:spcPct val="90000"/>
            </a:lnSpc>
            <a:spcBef>
              <a:spcPct val="0"/>
            </a:spcBef>
            <a:spcAft>
              <a:spcPct val="15000"/>
            </a:spcAft>
            <a:buChar char="••"/>
          </a:pPr>
          <a:r>
            <a:rPr lang="en-US" sz="2000" kern="1200" dirty="0" smtClean="0"/>
            <a:t>Investment Pool</a:t>
          </a:r>
          <a:endParaRPr lang="en-US" sz="2000" b="1" kern="1200" dirty="0">
            <a:solidFill>
              <a:schemeClr val="accent1"/>
            </a:solidFill>
          </a:endParaRPr>
        </a:p>
      </dsp:txBody>
      <dsp:txXfrm>
        <a:off x="1655749" y="76777"/>
        <a:ext cx="3622701" cy="3199925"/>
      </dsp:txXfrm>
    </dsp:sp>
    <dsp:sp modelId="{D27F472F-8F53-4B09-B043-A83E4EC2C075}">
      <dsp:nvSpPr>
        <dsp:cNvPr id="0" name=""/>
        <dsp:cNvSpPr/>
      </dsp:nvSpPr>
      <dsp:spPr>
        <a:xfrm>
          <a:off x="1573065" y="2888050"/>
          <a:ext cx="3776255" cy="1150549"/>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0" rIns="54610" bIns="0" numCol="1" spcCol="1270" anchor="ctr" anchorCtr="0">
          <a:noAutofit/>
        </a:bodyPr>
        <a:lstStyle/>
        <a:p>
          <a:pPr lvl="0" algn="l" defTabSz="1911350">
            <a:lnSpc>
              <a:spcPct val="90000"/>
            </a:lnSpc>
            <a:spcBef>
              <a:spcPct val="0"/>
            </a:spcBef>
            <a:spcAft>
              <a:spcPct val="35000"/>
            </a:spcAft>
          </a:pPr>
          <a:r>
            <a:rPr lang="en-US" sz="4300" kern="1200" dirty="0" smtClean="0"/>
            <a:t>Matthew Fong</a:t>
          </a:r>
          <a:endParaRPr lang="en-US" sz="4300" kern="1200" dirty="0"/>
        </a:p>
      </dsp:txBody>
      <dsp:txXfrm>
        <a:off x="1573065" y="2888050"/>
        <a:ext cx="2659335" cy="1150549"/>
      </dsp:txXfrm>
    </dsp:sp>
    <dsp:sp modelId="{DA600B1E-B823-4DD0-AE9B-7914245B8D83}">
      <dsp:nvSpPr>
        <dsp:cNvPr id="0" name=""/>
        <dsp:cNvSpPr/>
      </dsp:nvSpPr>
      <dsp:spPr>
        <a:xfrm>
          <a:off x="4391304" y="2956197"/>
          <a:ext cx="1082402" cy="108240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1F29DF-627D-4952-A45D-827F8178A362}">
      <dsp:nvSpPr>
        <dsp:cNvPr id="0" name=""/>
        <dsp:cNvSpPr/>
      </dsp:nvSpPr>
      <dsp:spPr>
        <a:xfrm>
          <a:off x="0" y="0"/>
          <a:ext cx="1994750" cy="684076"/>
        </a:xfrm>
        <a:prstGeom prst="homePlate">
          <a:avLst/>
        </a:prstGeom>
        <a:solidFill>
          <a:srgbClr val="F6A01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lvl="0" algn="ctr" defTabSz="466725">
            <a:lnSpc>
              <a:spcPct val="90000"/>
            </a:lnSpc>
            <a:spcBef>
              <a:spcPct val="0"/>
            </a:spcBef>
            <a:spcAft>
              <a:spcPct val="35000"/>
            </a:spcAft>
          </a:pPr>
          <a:r>
            <a:rPr lang="en-US" sz="1050" kern="1200" dirty="0" smtClean="0"/>
            <a:t>Gift / Donor Set Up</a:t>
          </a:r>
          <a:endParaRPr lang="en-US" sz="1050" kern="1200" dirty="0"/>
        </a:p>
      </dsp:txBody>
      <dsp:txXfrm>
        <a:off x="0" y="0"/>
        <a:ext cx="1823731" cy="684076"/>
      </dsp:txXfrm>
    </dsp:sp>
    <dsp:sp modelId="{AF634773-2F4A-4DAB-80A7-CD86E0445E3C}">
      <dsp:nvSpPr>
        <dsp:cNvPr id="0" name=""/>
        <dsp:cNvSpPr/>
      </dsp:nvSpPr>
      <dsp:spPr>
        <a:xfrm>
          <a:off x="1596823" y="0"/>
          <a:ext cx="1994750" cy="684076"/>
        </a:xfrm>
        <a:prstGeom prst="chevron">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66725">
            <a:lnSpc>
              <a:spcPct val="90000"/>
            </a:lnSpc>
            <a:spcBef>
              <a:spcPct val="0"/>
            </a:spcBef>
            <a:spcAft>
              <a:spcPct val="35000"/>
            </a:spcAft>
          </a:pPr>
          <a:r>
            <a:rPr lang="en-US" sz="1050" kern="1200" dirty="0" smtClean="0"/>
            <a:t>Create Gift</a:t>
          </a:r>
          <a:endParaRPr lang="en-US" sz="1050" kern="1200" dirty="0"/>
        </a:p>
      </dsp:txBody>
      <dsp:txXfrm>
        <a:off x="1938861" y="0"/>
        <a:ext cx="1310674" cy="684076"/>
      </dsp:txXfrm>
    </dsp:sp>
    <dsp:sp modelId="{BA00D18C-5BDD-44F2-97EB-CFCCFDF35A62}">
      <dsp:nvSpPr>
        <dsp:cNvPr id="0" name=""/>
        <dsp:cNvSpPr/>
      </dsp:nvSpPr>
      <dsp:spPr>
        <a:xfrm>
          <a:off x="3192623" y="0"/>
          <a:ext cx="1994750" cy="684076"/>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66725">
            <a:lnSpc>
              <a:spcPct val="90000"/>
            </a:lnSpc>
            <a:spcBef>
              <a:spcPct val="0"/>
            </a:spcBef>
            <a:spcAft>
              <a:spcPct val="35000"/>
            </a:spcAft>
          </a:pPr>
          <a:r>
            <a:rPr lang="en-US" sz="1050" kern="1200" dirty="0" smtClean="0"/>
            <a:t>Create Gift Hierarchy</a:t>
          </a:r>
          <a:endParaRPr lang="en-US" sz="1050" kern="1200" dirty="0"/>
        </a:p>
      </dsp:txBody>
      <dsp:txXfrm>
        <a:off x="3534661" y="0"/>
        <a:ext cx="1310674" cy="684076"/>
      </dsp:txXfrm>
    </dsp:sp>
    <dsp:sp modelId="{2543E2AC-0CB2-4D89-B1EB-F82E770ECDEB}">
      <dsp:nvSpPr>
        <dsp:cNvPr id="0" name=""/>
        <dsp:cNvSpPr/>
      </dsp:nvSpPr>
      <dsp:spPr>
        <a:xfrm>
          <a:off x="4788423" y="0"/>
          <a:ext cx="1994750" cy="684076"/>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66725">
            <a:lnSpc>
              <a:spcPct val="90000"/>
            </a:lnSpc>
            <a:spcBef>
              <a:spcPct val="0"/>
            </a:spcBef>
            <a:spcAft>
              <a:spcPct val="35000"/>
            </a:spcAft>
          </a:pPr>
          <a:r>
            <a:rPr lang="en-US" sz="1050" kern="1200" dirty="0" smtClean="0"/>
            <a:t>Create Donor / Donor Contribution</a:t>
          </a:r>
          <a:endParaRPr lang="en-US" sz="1050" kern="1200" dirty="0"/>
        </a:p>
      </dsp:txBody>
      <dsp:txXfrm>
        <a:off x="5130461" y="0"/>
        <a:ext cx="1310674" cy="684076"/>
      </dsp:txXfrm>
    </dsp:sp>
    <dsp:sp modelId="{9D5D118C-473E-4927-83F9-CEA2D18A92A4}">
      <dsp:nvSpPr>
        <dsp:cNvPr id="0" name=""/>
        <dsp:cNvSpPr/>
      </dsp:nvSpPr>
      <dsp:spPr>
        <a:xfrm>
          <a:off x="6384223" y="0"/>
          <a:ext cx="1994750" cy="684076"/>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66725">
            <a:lnSpc>
              <a:spcPct val="90000"/>
            </a:lnSpc>
            <a:spcBef>
              <a:spcPct val="0"/>
            </a:spcBef>
            <a:spcAft>
              <a:spcPct val="35000"/>
            </a:spcAft>
          </a:pPr>
          <a:r>
            <a:rPr lang="en-US" sz="1050" kern="1200" dirty="0" smtClean="0"/>
            <a:t>Purchase Investment Pool Units</a:t>
          </a:r>
          <a:endParaRPr lang="en-US" sz="1050" kern="1200" dirty="0"/>
        </a:p>
      </dsp:txBody>
      <dsp:txXfrm>
        <a:off x="6726261" y="0"/>
        <a:ext cx="1310674" cy="68407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1F29DF-627D-4952-A45D-827F8178A362}">
      <dsp:nvSpPr>
        <dsp:cNvPr id="0" name=""/>
        <dsp:cNvSpPr/>
      </dsp:nvSpPr>
      <dsp:spPr>
        <a:xfrm>
          <a:off x="0" y="0"/>
          <a:ext cx="1994750" cy="684076"/>
        </a:xfrm>
        <a:prstGeom prst="homePlate">
          <a:avLst/>
        </a:prstGeom>
        <a:solidFill>
          <a:srgbClr val="0068A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lvl="0" algn="ctr" defTabSz="466725">
            <a:lnSpc>
              <a:spcPct val="90000"/>
            </a:lnSpc>
            <a:spcBef>
              <a:spcPct val="0"/>
            </a:spcBef>
            <a:spcAft>
              <a:spcPct val="35000"/>
            </a:spcAft>
          </a:pPr>
          <a:r>
            <a:rPr lang="en-US" sz="1050" kern="1200" dirty="0" smtClean="0"/>
            <a:t>Gift / Donor Set Up</a:t>
          </a:r>
          <a:endParaRPr lang="en-US" sz="1050" kern="1200" dirty="0"/>
        </a:p>
      </dsp:txBody>
      <dsp:txXfrm>
        <a:off x="0" y="0"/>
        <a:ext cx="1823731" cy="684076"/>
      </dsp:txXfrm>
    </dsp:sp>
    <dsp:sp modelId="{AF634773-2F4A-4DAB-80A7-CD86E0445E3C}">
      <dsp:nvSpPr>
        <dsp:cNvPr id="0" name=""/>
        <dsp:cNvSpPr/>
      </dsp:nvSpPr>
      <dsp:spPr>
        <a:xfrm>
          <a:off x="1596823" y="0"/>
          <a:ext cx="1994750" cy="684076"/>
        </a:xfrm>
        <a:prstGeom prst="chevron">
          <a:avLst/>
        </a:prstGeom>
        <a:solidFill>
          <a:srgbClr val="F5A01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66725">
            <a:lnSpc>
              <a:spcPct val="90000"/>
            </a:lnSpc>
            <a:spcBef>
              <a:spcPct val="0"/>
            </a:spcBef>
            <a:spcAft>
              <a:spcPct val="35000"/>
            </a:spcAft>
          </a:pPr>
          <a:r>
            <a:rPr lang="en-US" sz="1050" kern="1200" dirty="0" smtClean="0"/>
            <a:t>Create Gift</a:t>
          </a:r>
          <a:endParaRPr lang="en-US" sz="1050" kern="1200" dirty="0"/>
        </a:p>
      </dsp:txBody>
      <dsp:txXfrm>
        <a:off x="1938861" y="0"/>
        <a:ext cx="1310674" cy="684076"/>
      </dsp:txXfrm>
    </dsp:sp>
    <dsp:sp modelId="{BA00D18C-5BDD-44F2-97EB-CFCCFDF35A62}">
      <dsp:nvSpPr>
        <dsp:cNvPr id="0" name=""/>
        <dsp:cNvSpPr/>
      </dsp:nvSpPr>
      <dsp:spPr>
        <a:xfrm>
          <a:off x="3192623" y="0"/>
          <a:ext cx="1994750" cy="684076"/>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66725">
            <a:lnSpc>
              <a:spcPct val="90000"/>
            </a:lnSpc>
            <a:spcBef>
              <a:spcPct val="0"/>
            </a:spcBef>
            <a:spcAft>
              <a:spcPct val="35000"/>
            </a:spcAft>
          </a:pPr>
          <a:r>
            <a:rPr lang="en-US" sz="1050" kern="1200" dirty="0" smtClean="0"/>
            <a:t>Create Gift Hierarchy</a:t>
          </a:r>
          <a:endParaRPr lang="en-US" sz="1050" kern="1200" dirty="0"/>
        </a:p>
      </dsp:txBody>
      <dsp:txXfrm>
        <a:off x="3534661" y="0"/>
        <a:ext cx="1310674" cy="684076"/>
      </dsp:txXfrm>
    </dsp:sp>
    <dsp:sp modelId="{2543E2AC-0CB2-4D89-B1EB-F82E770ECDEB}">
      <dsp:nvSpPr>
        <dsp:cNvPr id="0" name=""/>
        <dsp:cNvSpPr/>
      </dsp:nvSpPr>
      <dsp:spPr>
        <a:xfrm>
          <a:off x="4788423" y="0"/>
          <a:ext cx="1994750" cy="684076"/>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66725">
            <a:lnSpc>
              <a:spcPct val="90000"/>
            </a:lnSpc>
            <a:spcBef>
              <a:spcPct val="0"/>
            </a:spcBef>
            <a:spcAft>
              <a:spcPct val="35000"/>
            </a:spcAft>
          </a:pPr>
          <a:r>
            <a:rPr lang="en-US" sz="1050" kern="1200" dirty="0" smtClean="0"/>
            <a:t>Create Donor / Donor Contribution</a:t>
          </a:r>
          <a:endParaRPr lang="en-US" sz="1050" kern="1200" dirty="0"/>
        </a:p>
      </dsp:txBody>
      <dsp:txXfrm>
        <a:off x="5130461" y="0"/>
        <a:ext cx="1310674" cy="684076"/>
      </dsp:txXfrm>
    </dsp:sp>
    <dsp:sp modelId="{9D5D118C-473E-4927-83F9-CEA2D18A92A4}">
      <dsp:nvSpPr>
        <dsp:cNvPr id="0" name=""/>
        <dsp:cNvSpPr/>
      </dsp:nvSpPr>
      <dsp:spPr>
        <a:xfrm>
          <a:off x="6384223" y="0"/>
          <a:ext cx="1994750" cy="684076"/>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66725">
            <a:lnSpc>
              <a:spcPct val="90000"/>
            </a:lnSpc>
            <a:spcBef>
              <a:spcPct val="0"/>
            </a:spcBef>
            <a:spcAft>
              <a:spcPct val="35000"/>
            </a:spcAft>
          </a:pPr>
          <a:r>
            <a:rPr lang="en-US" sz="1050" kern="1200" dirty="0" smtClean="0"/>
            <a:t>Purchase Investment Pool Units</a:t>
          </a:r>
          <a:endParaRPr lang="en-US" sz="1050" kern="1200" dirty="0"/>
        </a:p>
      </dsp:txBody>
      <dsp:txXfrm>
        <a:off x="6726261" y="0"/>
        <a:ext cx="1310674" cy="68407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1F29DF-627D-4952-A45D-827F8178A362}">
      <dsp:nvSpPr>
        <dsp:cNvPr id="0" name=""/>
        <dsp:cNvSpPr/>
      </dsp:nvSpPr>
      <dsp:spPr>
        <a:xfrm>
          <a:off x="0" y="0"/>
          <a:ext cx="1994750" cy="684076"/>
        </a:xfrm>
        <a:prstGeom prst="homePlate">
          <a:avLst/>
        </a:prstGeom>
        <a:solidFill>
          <a:srgbClr val="0F74B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lvl="0" algn="ctr" defTabSz="466725">
            <a:lnSpc>
              <a:spcPct val="90000"/>
            </a:lnSpc>
            <a:spcBef>
              <a:spcPct val="0"/>
            </a:spcBef>
            <a:spcAft>
              <a:spcPct val="35000"/>
            </a:spcAft>
          </a:pPr>
          <a:r>
            <a:rPr lang="en-US" sz="1050" kern="1200" dirty="0" smtClean="0"/>
            <a:t>Gift / Donor Set Up</a:t>
          </a:r>
          <a:endParaRPr lang="en-US" sz="1050" kern="1200" dirty="0"/>
        </a:p>
      </dsp:txBody>
      <dsp:txXfrm>
        <a:off x="0" y="0"/>
        <a:ext cx="1823731" cy="684076"/>
      </dsp:txXfrm>
    </dsp:sp>
    <dsp:sp modelId="{AF634773-2F4A-4DAB-80A7-CD86E0445E3C}">
      <dsp:nvSpPr>
        <dsp:cNvPr id="0" name=""/>
        <dsp:cNvSpPr/>
      </dsp:nvSpPr>
      <dsp:spPr>
        <a:xfrm>
          <a:off x="1596823" y="0"/>
          <a:ext cx="1994750" cy="684076"/>
        </a:xfrm>
        <a:prstGeom prst="chevron">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66725">
            <a:lnSpc>
              <a:spcPct val="90000"/>
            </a:lnSpc>
            <a:spcBef>
              <a:spcPct val="0"/>
            </a:spcBef>
            <a:spcAft>
              <a:spcPct val="35000"/>
            </a:spcAft>
          </a:pPr>
          <a:r>
            <a:rPr lang="en-US" sz="1050" kern="1200" dirty="0" smtClean="0"/>
            <a:t>Create Gift</a:t>
          </a:r>
          <a:endParaRPr lang="en-US" sz="1050" kern="1200" dirty="0"/>
        </a:p>
      </dsp:txBody>
      <dsp:txXfrm>
        <a:off x="1938861" y="0"/>
        <a:ext cx="1310674" cy="684076"/>
      </dsp:txXfrm>
    </dsp:sp>
    <dsp:sp modelId="{BA00D18C-5BDD-44F2-97EB-CFCCFDF35A62}">
      <dsp:nvSpPr>
        <dsp:cNvPr id="0" name=""/>
        <dsp:cNvSpPr/>
      </dsp:nvSpPr>
      <dsp:spPr>
        <a:xfrm>
          <a:off x="3192623" y="0"/>
          <a:ext cx="1994750" cy="684076"/>
        </a:xfrm>
        <a:prstGeom prst="chevron">
          <a:avLst/>
        </a:prstGeom>
        <a:solidFill>
          <a:srgbClr val="F6A01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66725">
            <a:lnSpc>
              <a:spcPct val="90000"/>
            </a:lnSpc>
            <a:spcBef>
              <a:spcPct val="0"/>
            </a:spcBef>
            <a:spcAft>
              <a:spcPct val="35000"/>
            </a:spcAft>
          </a:pPr>
          <a:r>
            <a:rPr lang="en-US" sz="1050" kern="1200" dirty="0" smtClean="0"/>
            <a:t>Create Gift Hierarchy</a:t>
          </a:r>
          <a:endParaRPr lang="en-US" sz="1050" kern="1200" dirty="0"/>
        </a:p>
      </dsp:txBody>
      <dsp:txXfrm>
        <a:off x="3534661" y="0"/>
        <a:ext cx="1310674" cy="684076"/>
      </dsp:txXfrm>
    </dsp:sp>
    <dsp:sp modelId="{2543E2AC-0CB2-4D89-B1EB-F82E770ECDEB}">
      <dsp:nvSpPr>
        <dsp:cNvPr id="0" name=""/>
        <dsp:cNvSpPr/>
      </dsp:nvSpPr>
      <dsp:spPr>
        <a:xfrm>
          <a:off x="4788423" y="0"/>
          <a:ext cx="1994750" cy="684076"/>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66725">
            <a:lnSpc>
              <a:spcPct val="90000"/>
            </a:lnSpc>
            <a:spcBef>
              <a:spcPct val="0"/>
            </a:spcBef>
            <a:spcAft>
              <a:spcPct val="35000"/>
            </a:spcAft>
          </a:pPr>
          <a:r>
            <a:rPr lang="en-US" sz="1050" kern="1200" dirty="0" smtClean="0"/>
            <a:t>Create Donor / Donor Contribution</a:t>
          </a:r>
          <a:endParaRPr lang="en-US" sz="1050" kern="1200" dirty="0"/>
        </a:p>
      </dsp:txBody>
      <dsp:txXfrm>
        <a:off x="5130461" y="0"/>
        <a:ext cx="1310674" cy="684076"/>
      </dsp:txXfrm>
    </dsp:sp>
    <dsp:sp modelId="{9D5D118C-473E-4927-83F9-CEA2D18A92A4}">
      <dsp:nvSpPr>
        <dsp:cNvPr id="0" name=""/>
        <dsp:cNvSpPr/>
      </dsp:nvSpPr>
      <dsp:spPr>
        <a:xfrm>
          <a:off x="6384223" y="0"/>
          <a:ext cx="1994750" cy="684076"/>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66725">
            <a:lnSpc>
              <a:spcPct val="90000"/>
            </a:lnSpc>
            <a:spcBef>
              <a:spcPct val="0"/>
            </a:spcBef>
            <a:spcAft>
              <a:spcPct val="35000"/>
            </a:spcAft>
          </a:pPr>
          <a:r>
            <a:rPr lang="en-US" sz="1050" kern="1200" dirty="0" smtClean="0"/>
            <a:t>Purchase Investment Pool Units</a:t>
          </a:r>
          <a:endParaRPr lang="en-US" sz="1050" kern="1200" dirty="0"/>
        </a:p>
      </dsp:txBody>
      <dsp:txXfrm>
        <a:off x="6726261" y="0"/>
        <a:ext cx="1310674" cy="68407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bList2#8">
  <dgm:title val=""/>
  <dgm:desc val=""/>
  <dgm:catLst>
    <dgm:cat type="list" pri="7000"/>
    <dgm:cat type="convert" pri="16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bList2#8">
  <dgm:title val=""/>
  <dgm:desc val=""/>
  <dgm:catLst>
    <dgm:cat type="list" pri="7000"/>
    <dgm:cat type="convert" pri="16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bList2#8">
  <dgm:title val=""/>
  <dgm:desc val=""/>
  <dgm:catLst>
    <dgm:cat type="list" pri="7000"/>
    <dgm:cat type="convert" pri="16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bList2#8">
  <dgm:title val=""/>
  <dgm:desc val=""/>
  <dgm:catLst>
    <dgm:cat type="list" pri="7000"/>
    <dgm:cat type="convert" pri="16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bList2#8">
  <dgm:title val=""/>
  <dgm:desc val=""/>
  <dgm:catLst>
    <dgm:cat type="list" pri="7000"/>
    <dgm:cat type="convert" pri="16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F8A5B9-D8CE-48F4-8307-A5BD99B9772F}" type="datetimeFigureOut">
              <a:rPr lang="en-US" smtClean="0"/>
              <a:t>9/14/2017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39D4B7-91D4-4610-9427-7DE43E8838AF}" type="slidenum">
              <a:rPr lang="en-US" smtClean="0"/>
              <a:t>‹#›</a:t>
            </a:fld>
            <a:endParaRPr lang="en-US" dirty="0"/>
          </a:p>
        </p:txBody>
      </p:sp>
    </p:spTree>
    <p:extLst>
      <p:ext uri="{BB962C8B-B14F-4D97-AF65-F5344CB8AC3E}">
        <p14:creationId xmlns:p14="http://schemas.microsoft.com/office/powerpoint/2010/main" val="2962088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D22E7C-CE56-4581-956F-C20F96B0B492}" type="datetimeFigureOut">
              <a:rPr lang="en-US" smtClean="0"/>
              <a:t>9/14/2017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1490A1-A535-4809-9C00-23A56030EAB4}" type="slidenum">
              <a:rPr lang="en-US" smtClean="0"/>
              <a:t>‹#›</a:t>
            </a:fld>
            <a:endParaRPr lang="en-US" dirty="0"/>
          </a:p>
        </p:txBody>
      </p:sp>
    </p:spTree>
    <p:extLst>
      <p:ext uri="{BB962C8B-B14F-4D97-AF65-F5344CB8AC3E}">
        <p14:creationId xmlns:p14="http://schemas.microsoft.com/office/powerpoint/2010/main" val="1939193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1</a:t>
            </a:fld>
            <a:endParaRPr lang="en-US" dirty="0"/>
          </a:p>
        </p:txBody>
      </p:sp>
    </p:spTree>
    <p:extLst>
      <p:ext uri="{BB962C8B-B14F-4D97-AF65-F5344CB8AC3E}">
        <p14:creationId xmlns:p14="http://schemas.microsoft.com/office/powerpoint/2010/main" val="2071713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10</a:t>
            </a:fld>
            <a:endParaRPr lang="en-US" dirty="0"/>
          </a:p>
        </p:txBody>
      </p:sp>
    </p:spTree>
    <p:extLst>
      <p:ext uri="{BB962C8B-B14F-4D97-AF65-F5344CB8AC3E}">
        <p14:creationId xmlns:p14="http://schemas.microsoft.com/office/powerpoint/2010/main" val="1766700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for Consultants</a:t>
            </a:r>
          </a:p>
          <a:p>
            <a:pPr marL="171450" indent="-171450">
              <a:buFont typeface="Arial" panose="020B0604020202020204" pitchFamily="34" charset="0"/>
              <a:buChar char="•"/>
            </a:pPr>
            <a:r>
              <a:rPr lang="en-US" dirty="0"/>
              <a:t>The above diagram displays the </a:t>
            </a:r>
            <a:r>
              <a:rPr lang="en-US" dirty="0" err="1"/>
              <a:t>touchpoints</a:t>
            </a:r>
            <a:r>
              <a:rPr lang="en-US" dirty="0"/>
              <a:t> for the product being </a:t>
            </a:r>
            <a:r>
              <a:rPr lang="en-US" dirty="0" smtClean="0"/>
              <a:t>reviewed.</a:t>
            </a:r>
            <a:endParaRPr lang="en-US" dirty="0"/>
          </a:p>
          <a:p>
            <a:pPr marL="171450" indent="-171450">
              <a:buFont typeface="Arial" panose="020B0604020202020204" pitchFamily="34" charset="0"/>
              <a:buChar char="•"/>
            </a:pPr>
            <a:r>
              <a:rPr lang="en-US" dirty="0"/>
              <a:t>Selecting the diagram will display the full size diagram in the Workday </a:t>
            </a:r>
            <a:r>
              <a:rPr lang="en-US" dirty="0" err="1"/>
              <a:t>Touchpoints</a:t>
            </a:r>
            <a:r>
              <a:rPr lang="en-US" dirty="0"/>
              <a:t> </a:t>
            </a:r>
            <a:r>
              <a:rPr lang="en-US" dirty="0" smtClean="0"/>
              <a:t>Kit.</a:t>
            </a:r>
            <a:endParaRPr lang="en-US" dirty="0"/>
          </a:p>
          <a:p>
            <a:pPr marL="171450" indent="-171450">
              <a:buFont typeface="Arial" panose="020B0604020202020204" pitchFamily="34" charset="0"/>
              <a:buChar char="•"/>
            </a:pPr>
            <a:r>
              <a:rPr lang="en-US" dirty="0"/>
              <a:t>Please note that the </a:t>
            </a:r>
            <a:r>
              <a:rPr lang="en-US" dirty="0" err="1"/>
              <a:t>Touchpoints</a:t>
            </a:r>
            <a:r>
              <a:rPr lang="en-US" dirty="0"/>
              <a:t> Kit is NOT directly available to customers, but please present the </a:t>
            </a:r>
            <a:r>
              <a:rPr lang="en-US" dirty="0" err="1"/>
              <a:t>touchpoints</a:t>
            </a:r>
            <a:r>
              <a:rPr lang="en-US" dirty="0"/>
              <a:t> diagrams during your design workshop so the customer understands how the product under review fits into the entire Workday unified </a:t>
            </a:r>
            <a:r>
              <a:rPr lang="en-US" dirty="0" smtClean="0"/>
              <a:t>solution.</a:t>
            </a:r>
            <a:endParaRPr lang="en-US" dirty="0"/>
          </a:p>
          <a:p>
            <a:pPr marL="171450" indent="-171450">
              <a:buFont typeface="Arial" panose="020B0604020202020204" pitchFamily="34" charset="0"/>
              <a:buChar char="•"/>
            </a:pPr>
            <a:r>
              <a:rPr lang="en-US" dirty="0"/>
              <a:t>Also present the related heat maps during your design workshops so your customer understands the important design decisions at the </a:t>
            </a:r>
            <a:r>
              <a:rPr lang="en-US" dirty="0" err="1"/>
              <a:t>touchpoints</a:t>
            </a:r>
            <a:r>
              <a:rPr lang="en-US" dirty="0"/>
              <a:t> and the shared configuration attributes between Workday products.</a:t>
            </a:r>
          </a:p>
          <a:p>
            <a:pPr marL="171450" indent="-171450">
              <a:buFont typeface="Arial" panose="020B0604020202020204" pitchFamily="34" charset="0"/>
              <a:buChar char="•"/>
            </a:pPr>
            <a:r>
              <a:rPr lang="en-US" dirty="0"/>
              <a:t>Ensure that you have reviewed the </a:t>
            </a:r>
            <a:r>
              <a:rPr lang="en-US" dirty="0" err="1"/>
              <a:t>Touchpoints</a:t>
            </a:r>
            <a:r>
              <a:rPr lang="en-US" dirty="0"/>
              <a:t> Kit before your design session and you are familiar with the contents.</a:t>
            </a:r>
          </a:p>
          <a:p>
            <a:pPr marL="171450" indent="-171450">
              <a:buFont typeface="Arial" panose="020B0604020202020204" pitchFamily="34" charset="0"/>
              <a:buChar char="•"/>
            </a:pPr>
            <a:r>
              <a:rPr lang="en-US" dirty="0"/>
              <a:t>The </a:t>
            </a:r>
            <a:r>
              <a:rPr lang="en-US" dirty="0" err="1"/>
              <a:t>Touchpoints</a:t>
            </a:r>
            <a:r>
              <a:rPr lang="en-US" dirty="0"/>
              <a:t> Kit is NOT available to </a:t>
            </a:r>
            <a:r>
              <a:rPr lang="en-US" dirty="0" smtClean="0"/>
              <a:t>customers.</a:t>
            </a:r>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11</a:t>
            </a:fld>
            <a:endParaRPr lang="en-US" dirty="0"/>
          </a:p>
        </p:txBody>
      </p:sp>
    </p:spTree>
    <p:extLst>
      <p:ext uri="{BB962C8B-B14F-4D97-AF65-F5344CB8AC3E}">
        <p14:creationId xmlns:p14="http://schemas.microsoft.com/office/powerpoint/2010/main" val="2645926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12</a:t>
            </a:fld>
            <a:endParaRPr lang="en-US" dirty="0"/>
          </a:p>
        </p:txBody>
      </p:sp>
    </p:spTree>
    <p:extLst>
      <p:ext uri="{BB962C8B-B14F-4D97-AF65-F5344CB8AC3E}">
        <p14:creationId xmlns:p14="http://schemas.microsoft.com/office/powerpoint/2010/main" val="2831229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13</a:t>
            </a:fld>
            <a:endParaRPr lang="en-US" dirty="0"/>
          </a:p>
        </p:txBody>
      </p:sp>
    </p:spTree>
    <p:extLst>
      <p:ext uri="{BB962C8B-B14F-4D97-AF65-F5344CB8AC3E}">
        <p14:creationId xmlns:p14="http://schemas.microsoft.com/office/powerpoint/2010/main" val="252803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14</a:t>
            </a:fld>
            <a:endParaRPr lang="en-US" dirty="0"/>
          </a:p>
        </p:txBody>
      </p:sp>
    </p:spTree>
    <p:extLst>
      <p:ext uri="{BB962C8B-B14F-4D97-AF65-F5344CB8AC3E}">
        <p14:creationId xmlns:p14="http://schemas.microsoft.com/office/powerpoint/2010/main" val="2831947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15</a:t>
            </a:fld>
            <a:endParaRPr lang="en-US" dirty="0"/>
          </a:p>
        </p:txBody>
      </p:sp>
    </p:spTree>
    <p:extLst>
      <p:ext uri="{BB962C8B-B14F-4D97-AF65-F5344CB8AC3E}">
        <p14:creationId xmlns:p14="http://schemas.microsoft.com/office/powerpoint/2010/main" val="2052154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16</a:t>
            </a:fld>
            <a:endParaRPr lang="en-US" dirty="0"/>
          </a:p>
        </p:txBody>
      </p:sp>
    </p:spTree>
    <p:extLst>
      <p:ext uri="{BB962C8B-B14F-4D97-AF65-F5344CB8AC3E}">
        <p14:creationId xmlns:p14="http://schemas.microsoft.com/office/powerpoint/2010/main" val="802749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17</a:t>
            </a:fld>
            <a:endParaRPr lang="en-US" dirty="0"/>
          </a:p>
        </p:txBody>
      </p:sp>
    </p:spTree>
    <p:extLst>
      <p:ext uri="{BB962C8B-B14F-4D97-AF65-F5344CB8AC3E}">
        <p14:creationId xmlns:p14="http://schemas.microsoft.com/office/powerpoint/2010/main" val="50951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18</a:t>
            </a:fld>
            <a:endParaRPr lang="en-US" dirty="0"/>
          </a:p>
        </p:txBody>
      </p:sp>
    </p:spTree>
    <p:extLst>
      <p:ext uri="{BB962C8B-B14F-4D97-AF65-F5344CB8AC3E}">
        <p14:creationId xmlns:p14="http://schemas.microsoft.com/office/powerpoint/2010/main" val="24163411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19</a:t>
            </a:fld>
            <a:endParaRPr lang="en-US" dirty="0"/>
          </a:p>
        </p:txBody>
      </p:sp>
    </p:spTree>
    <p:extLst>
      <p:ext uri="{BB962C8B-B14F-4D97-AF65-F5344CB8AC3E}">
        <p14:creationId xmlns:p14="http://schemas.microsoft.com/office/powerpoint/2010/main" val="4088357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2</a:t>
            </a:fld>
            <a:endParaRPr lang="en-US" dirty="0"/>
          </a:p>
        </p:txBody>
      </p:sp>
    </p:spTree>
    <p:extLst>
      <p:ext uri="{BB962C8B-B14F-4D97-AF65-F5344CB8AC3E}">
        <p14:creationId xmlns:p14="http://schemas.microsoft.com/office/powerpoint/2010/main" val="8971484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20</a:t>
            </a:fld>
            <a:endParaRPr lang="en-US" dirty="0"/>
          </a:p>
        </p:txBody>
      </p:sp>
    </p:spTree>
    <p:extLst>
      <p:ext uri="{BB962C8B-B14F-4D97-AF65-F5344CB8AC3E}">
        <p14:creationId xmlns:p14="http://schemas.microsoft.com/office/powerpoint/2010/main" val="11506240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21</a:t>
            </a:fld>
            <a:endParaRPr lang="en-US" dirty="0"/>
          </a:p>
        </p:txBody>
      </p:sp>
    </p:spTree>
    <p:extLst>
      <p:ext uri="{BB962C8B-B14F-4D97-AF65-F5344CB8AC3E}">
        <p14:creationId xmlns:p14="http://schemas.microsoft.com/office/powerpoint/2010/main" val="31481948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22</a:t>
            </a:fld>
            <a:endParaRPr lang="en-US" dirty="0"/>
          </a:p>
        </p:txBody>
      </p:sp>
    </p:spTree>
    <p:extLst>
      <p:ext uri="{BB962C8B-B14F-4D97-AF65-F5344CB8AC3E}">
        <p14:creationId xmlns:p14="http://schemas.microsoft.com/office/powerpoint/2010/main" val="34440956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23</a:t>
            </a:fld>
            <a:endParaRPr lang="en-US" dirty="0"/>
          </a:p>
        </p:txBody>
      </p:sp>
    </p:spTree>
    <p:extLst>
      <p:ext uri="{BB962C8B-B14F-4D97-AF65-F5344CB8AC3E}">
        <p14:creationId xmlns:p14="http://schemas.microsoft.com/office/powerpoint/2010/main" val="40571313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24</a:t>
            </a:fld>
            <a:endParaRPr lang="en-US" dirty="0"/>
          </a:p>
        </p:txBody>
      </p:sp>
    </p:spTree>
    <p:extLst>
      <p:ext uri="{BB962C8B-B14F-4D97-AF65-F5344CB8AC3E}">
        <p14:creationId xmlns:p14="http://schemas.microsoft.com/office/powerpoint/2010/main" val="23145710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FF0000"/>
                </a:solidFill>
              </a:rPr>
              <a:t>Note: Where possible, use screen shots to illustrate</a:t>
            </a:r>
          </a:p>
          <a:p>
            <a:endParaRPr lang="en-US" dirty="0" smtClean="0">
              <a:solidFill>
                <a:srgbClr val="FF0000"/>
              </a:solidFill>
            </a:endParaRPr>
          </a:p>
          <a:p>
            <a:pPr lvl="0"/>
            <a:r>
              <a:rPr lang="en-US" dirty="0" smtClean="0"/>
              <a:t>New or modified configuration tasks/ pages/ options/ capabilities</a:t>
            </a:r>
          </a:p>
          <a:p>
            <a:pPr lvl="1"/>
            <a:r>
              <a:rPr lang="en-US" dirty="0" smtClean="0"/>
              <a:t>New or changed pages.</a:t>
            </a:r>
          </a:p>
          <a:p>
            <a:pPr lvl="1"/>
            <a:r>
              <a:rPr lang="en-US" dirty="0" smtClean="0"/>
              <a:t>New or changed fields or other page controls.</a:t>
            </a:r>
          </a:p>
          <a:p>
            <a:pPr lvl="1"/>
            <a:r>
              <a:rPr lang="en-US" dirty="0" smtClean="0"/>
              <a:t>New or changed field values.</a:t>
            </a:r>
          </a:p>
          <a:p>
            <a:pPr lvl="1"/>
            <a:r>
              <a:rPr lang="en-US" dirty="0" smtClean="0"/>
              <a:t>Other new or modified options/ capabilities.</a:t>
            </a:r>
          </a:p>
          <a:p>
            <a:pPr lvl="0"/>
            <a:endParaRPr lang="en-US" dirty="0" smtClean="0"/>
          </a:p>
          <a:p>
            <a:pPr lvl="0"/>
            <a:r>
              <a:rPr lang="en-US" dirty="0" smtClean="0"/>
              <a:t>New or modified user tasks and pages, or other downstream impacts (end result of setup).</a:t>
            </a:r>
          </a:p>
          <a:p>
            <a:r>
              <a:rPr lang="en-US" dirty="0" smtClean="0">
                <a:solidFill>
                  <a:srgbClr val="FF0000"/>
                </a:solidFill>
              </a:rPr>
              <a:t>Changes/enhancements; provide text in PPT slides and notes to accompany screen shots.</a:t>
            </a:r>
          </a:p>
          <a:p>
            <a:endParaRPr lang="en-US" dirty="0" smtClean="0">
              <a:solidFill>
                <a:srgbClr val="FF0000"/>
              </a:solidFill>
            </a:endParaRPr>
          </a:p>
          <a:p>
            <a:pPr lvl="0"/>
            <a:r>
              <a:rPr lang="en-US" dirty="0" smtClean="0"/>
              <a:t>If Changes Are To BPs:</a:t>
            </a:r>
          </a:p>
          <a:p>
            <a:pPr lvl="1"/>
            <a:r>
              <a:rPr lang="en-US" dirty="0" smtClean="0"/>
              <a:t>Describe new/ modified BPs that support this feature.</a:t>
            </a:r>
          </a:p>
          <a:p>
            <a:pPr lvl="1"/>
            <a:r>
              <a:rPr lang="en-US" dirty="0" smtClean="0"/>
              <a:t>If applicable, list other BPs that can include the new BP as a subtask.</a:t>
            </a:r>
          </a:p>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25</a:t>
            </a:fld>
            <a:endParaRPr lang="en-US" dirty="0"/>
          </a:p>
        </p:txBody>
      </p:sp>
    </p:spTree>
    <p:extLst>
      <p:ext uri="{BB962C8B-B14F-4D97-AF65-F5344CB8AC3E}">
        <p14:creationId xmlns:p14="http://schemas.microsoft.com/office/powerpoint/2010/main" val="31454329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28</a:t>
            </a:fld>
            <a:endParaRPr lang="en-US" dirty="0"/>
          </a:p>
        </p:txBody>
      </p:sp>
    </p:spTree>
    <p:extLst>
      <p:ext uri="{BB962C8B-B14F-4D97-AF65-F5344CB8AC3E}">
        <p14:creationId xmlns:p14="http://schemas.microsoft.com/office/powerpoint/2010/main" val="17903797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29</a:t>
            </a:fld>
            <a:endParaRPr lang="en-US" dirty="0"/>
          </a:p>
        </p:txBody>
      </p:sp>
    </p:spTree>
    <p:extLst>
      <p:ext uri="{BB962C8B-B14F-4D97-AF65-F5344CB8AC3E}">
        <p14:creationId xmlns:p14="http://schemas.microsoft.com/office/powerpoint/2010/main" val="31594572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30</a:t>
            </a:fld>
            <a:endParaRPr lang="en-US" dirty="0"/>
          </a:p>
        </p:txBody>
      </p:sp>
    </p:spTree>
    <p:extLst>
      <p:ext uri="{BB962C8B-B14F-4D97-AF65-F5344CB8AC3E}">
        <p14:creationId xmlns:p14="http://schemas.microsoft.com/office/powerpoint/2010/main" val="10413348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31</a:t>
            </a:fld>
            <a:endParaRPr lang="en-US" dirty="0"/>
          </a:p>
        </p:txBody>
      </p:sp>
    </p:spTree>
    <p:extLst>
      <p:ext uri="{BB962C8B-B14F-4D97-AF65-F5344CB8AC3E}">
        <p14:creationId xmlns:p14="http://schemas.microsoft.com/office/powerpoint/2010/main" val="1050912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D1490A1-A535-4809-9C00-23A56030EAB4}"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7885109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32</a:t>
            </a:fld>
            <a:endParaRPr lang="en-US" dirty="0"/>
          </a:p>
        </p:txBody>
      </p:sp>
    </p:spTree>
    <p:extLst>
      <p:ext uri="{BB962C8B-B14F-4D97-AF65-F5344CB8AC3E}">
        <p14:creationId xmlns:p14="http://schemas.microsoft.com/office/powerpoint/2010/main" val="40522617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33</a:t>
            </a:fld>
            <a:endParaRPr lang="en-US" dirty="0"/>
          </a:p>
        </p:txBody>
      </p:sp>
    </p:spTree>
    <p:extLst>
      <p:ext uri="{BB962C8B-B14F-4D97-AF65-F5344CB8AC3E}">
        <p14:creationId xmlns:p14="http://schemas.microsoft.com/office/powerpoint/2010/main" val="20866765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34</a:t>
            </a:fld>
            <a:endParaRPr lang="en-US" dirty="0"/>
          </a:p>
        </p:txBody>
      </p:sp>
    </p:spTree>
    <p:extLst>
      <p:ext uri="{BB962C8B-B14F-4D97-AF65-F5344CB8AC3E}">
        <p14:creationId xmlns:p14="http://schemas.microsoft.com/office/powerpoint/2010/main" val="3256590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35</a:t>
            </a:fld>
            <a:endParaRPr lang="en-US" dirty="0"/>
          </a:p>
        </p:txBody>
      </p:sp>
    </p:spTree>
    <p:extLst>
      <p:ext uri="{BB962C8B-B14F-4D97-AF65-F5344CB8AC3E}">
        <p14:creationId xmlns:p14="http://schemas.microsoft.com/office/powerpoint/2010/main" val="1470751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36</a:t>
            </a:fld>
            <a:endParaRPr lang="en-US" dirty="0"/>
          </a:p>
        </p:txBody>
      </p:sp>
    </p:spTree>
    <p:extLst>
      <p:ext uri="{BB962C8B-B14F-4D97-AF65-F5344CB8AC3E}">
        <p14:creationId xmlns:p14="http://schemas.microsoft.com/office/powerpoint/2010/main" val="9034208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37</a:t>
            </a:fld>
            <a:endParaRPr lang="en-US" dirty="0"/>
          </a:p>
        </p:txBody>
      </p:sp>
    </p:spTree>
    <p:extLst>
      <p:ext uri="{BB962C8B-B14F-4D97-AF65-F5344CB8AC3E}">
        <p14:creationId xmlns:p14="http://schemas.microsoft.com/office/powerpoint/2010/main" val="9899533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38</a:t>
            </a:fld>
            <a:endParaRPr lang="en-US" dirty="0"/>
          </a:p>
        </p:txBody>
      </p:sp>
    </p:spTree>
    <p:extLst>
      <p:ext uri="{BB962C8B-B14F-4D97-AF65-F5344CB8AC3E}">
        <p14:creationId xmlns:p14="http://schemas.microsoft.com/office/powerpoint/2010/main" val="24026607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39</a:t>
            </a:fld>
            <a:endParaRPr lang="en-US" dirty="0"/>
          </a:p>
        </p:txBody>
      </p:sp>
    </p:spTree>
    <p:extLst>
      <p:ext uri="{BB962C8B-B14F-4D97-AF65-F5344CB8AC3E}">
        <p14:creationId xmlns:p14="http://schemas.microsoft.com/office/powerpoint/2010/main" val="34353816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40</a:t>
            </a:fld>
            <a:endParaRPr lang="en-US" dirty="0"/>
          </a:p>
        </p:txBody>
      </p:sp>
    </p:spTree>
    <p:extLst>
      <p:ext uri="{BB962C8B-B14F-4D97-AF65-F5344CB8AC3E}">
        <p14:creationId xmlns:p14="http://schemas.microsoft.com/office/powerpoint/2010/main" val="22899009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41</a:t>
            </a:fld>
            <a:endParaRPr lang="en-US" dirty="0"/>
          </a:p>
        </p:txBody>
      </p:sp>
    </p:spTree>
    <p:extLst>
      <p:ext uri="{BB962C8B-B14F-4D97-AF65-F5344CB8AC3E}">
        <p14:creationId xmlns:p14="http://schemas.microsoft.com/office/powerpoint/2010/main" val="3474108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D1490A1-A535-4809-9C00-23A56030EAB4}"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8343878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42</a:t>
            </a:fld>
            <a:endParaRPr lang="en-US" dirty="0"/>
          </a:p>
        </p:txBody>
      </p:sp>
    </p:spTree>
    <p:extLst>
      <p:ext uri="{BB962C8B-B14F-4D97-AF65-F5344CB8AC3E}">
        <p14:creationId xmlns:p14="http://schemas.microsoft.com/office/powerpoint/2010/main" val="35225382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43</a:t>
            </a:fld>
            <a:endParaRPr lang="en-US" dirty="0"/>
          </a:p>
        </p:txBody>
      </p:sp>
    </p:spTree>
    <p:extLst>
      <p:ext uri="{BB962C8B-B14F-4D97-AF65-F5344CB8AC3E}">
        <p14:creationId xmlns:p14="http://schemas.microsoft.com/office/powerpoint/2010/main" val="5886834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44</a:t>
            </a:fld>
            <a:endParaRPr lang="en-US" dirty="0"/>
          </a:p>
        </p:txBody>
      </p:sp>
    </p:spTree>
    <p:extLst>
      <p:ext uri="{BB962C8B-B14F-4D97-AF65-F5344CB8AC3E}">
        <p14:creationId xmlns:p14="http://schemas.microsoft.com/office/powerpoint/2010/main" val="34778290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45</a:t>
            </a:fld>
            <a:endParaRPr lang="en-US" dirty="0"/>
          </a:p>
        </p:txBody>
      </p:sp>
    </p:spTree>
    <p:extLst>
      <p:ext uri="{BB962C8B-B14F-4D97-AF65-F5344CB8AC3E}">
        <p14:creationId xmlns:p14="http://schemas.microsoft.com/office/powerpoint/2010/main" val="12368508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46</a:t>
            </a:fld>
            <a:endParaRPr lang="en-US" dirty="0"/>
          </a:p>
        </p:txBody>
      </p:sp>
    </p:spTree>
    <p:extLst>
      <p:ext uri="{BB962C8B-B14F-4D97-AF65-F5344CB8AC3E}">
        <p14:creationId xmlns:p14="http://schemas.microsoft.com/office/powerpoint/2010/main" val="42701957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47</a:t>
            </a:fld>
            <a:endParaRPr lang="en-US" dirty="0"/>
          </a:p>
        </p:txBody>
      </p:sp>
    </p:spTree>
    <p:extLst>
      <p:ext uri="{BB962C8B-B14F-4D97-AF65-F5344CB8AC3E}">
        <p14:creationId xmlns:p14="http://schemas.microsoft.com/office/powerpoint/2010/main" val="37480515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48</a:t>
            </a:fld>
            <a:endParaRPr lang="en-US" dirty="0"/>
          </a:p>
        </p:txBody>
      </p:sp>
    </p:spTree>
    <p:extLst>
      <p:ext uri="{BB962C8B-B14F-4D97-AF65-F5344CB8AC3E}">
        <p14:creationId xmlns:p14="http://schemas.microsoft.com/office/powerpoint/2010/main" val="18115510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49</a:t>
            </a:fld>
            <a:endParaRPr lang="en-US" dirty="0"/>
          </a:p>
        </p:txBody>
      </p:sp>
    </p:spTree>
    <p:extLst>
      <p:ext uri="{BB962C8B-B14F-4D97-AF65-F5344CB8AC3E}">
        <p14:creationId xmlns:p14="http://schemas.microsoft.com/office/powerpoint/2010/main" val="18115510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50</a:t>
            </a:fld>
            <a:endParaRPr lang="en-US" dirty="0"/>
          </a:p>
        </p:txBody>
      </p:sp>
    </p:spTree>
    <p:extLst>
      <p:ext uri="{BB962C8B-B14F-4D97-AF65-F5344CB8AC3E}">
        <p14:creationId xmlns:p14="http://schemas.microsoft.com/office/powerpoint/2010/main" val="3292397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51</a:t>
            </a:fld>
            <a:endParaRPr lang="en-US" dirty="0"/>
          </a:p>
        </p:txBody>
      </p:sp>
    </p:spTree>
    <p:extLst>
      <p:ext uri="{BB962C8B-B14F-4D97-AF65-F5344CB8AC3E}">
        <p14:creationId xmlns:p14="http://schemas.microsoft.com/office/powerpoint/2010/main" val="3955058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a:buNone/>
            </a:pPr>
            <a:endParaRPr lang="en-US" baseline="0" dirty="0" smtClean="0"/>
          </a:p>
        </p:txBody>
      </p:sp>
      <p:sp>
        <p:nvSpPr>
          <p:cNvPr id="4" name="Slide Number Placeholder 3"/>
          <p:cNvSpPr>
            <a:spLocks noGrp="1"/>
          </p:cNvSpPr>
          <p:nvPr>
            <p:ph type="sldNum" sz="quarter" idx="10"/>
          </p:nvPr>
        </p:nvSpPr>
        <p:spPr/>
        <p:txBody>
          <a:bodyPr/>
          <a:lstStyle/>
          <a:p>
            <a:fld id="{ED98A9E7-5C6E-D445-A397-90000283636D}"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40256177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52</a:t>
            </a:fld>
            <a:endParaRPr lang="en-US" dirty="0"/>
          </a:p>
        </p:txBody>
      </p:sp>
    </p:spTree>
    <p:extLst>
      <p:ext uri="{BB962C8B-B14F-4D97-AF65-F5344CB8AC3E}">
        <p14:creationId xmlns:p14="http://schemas.microsoft.com/office/powerpoint/2010/main" val="7038509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53</a:t>
            </a:fld>
            <a:endParaRPr lang="en-US" dirty="0"/>
          </a:p>
        </p:txBody>
      </p:sp>
    </p:spTree>
    <p:extLst>
      <p:ext uri="{BB962C8B-B14F-4D97-AF65-F5344CB8AC3E}">
        <p14:creationId xmlns:p14="http://schemas.microsoft.com/office/powerpoint/2010/main" val="234008134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55</a:t>
            </a:fld>
            <a:endParaRPr lang="en-US" dirty="0"/>
          </a:p>
        </p:txBody>
      </p:sp>
    </p:spTree>
    <p:extLst>
      <p:ext uri="{BB962C8B-B14F-4D97-AF65-F5344CB8AC3E}">
        <p14:creationId xmlns:p14="http://schemas.microsoft.com/office/powerpoint/2010/main" val="17263244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57</a:t>
            </a:fld>
            <a:endParaRPr lang="en-US" dirty="0"/>
          </a:p>
        </p:txBody>
      </p:sp>
    </p:spTree>
    <p:extLst>
      <p:ext uri="{BB962C8B-B14F-4D97-AF65-F5344CB8AC3E}">
        <p14:creationId xmlns:p14="http://schemas.microsoft.com/office/powerpoint/2010/main" val="20860594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58</a:t>
            </a:fld>
            <a:endParaRPr lang="en-US" dirty="0"/>
          </a:p>
        </p:txBody>
      </p:sp>
    </p:spTree>
    <p:extLst>
      <p:ext uri="{BB962C8B-B14F-4D97-AF65-F5344CB8AC3E}">
        <p14:creationId xmlns:p14="http://schemas.microsoft.com/office/powerpoint/2010/main" val="4130292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822143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7</a:t>
            </a:fld>
            <a:endParaRPr lang="en-US" dirty="0"/>
          </a:p>
        </p:txBody>
      </p:sp>
    </p:spTree>
    <p:extLst>
      <p:ext uri="{BB962C8B-B14F-4D97-AF65-F5344CB8AC3E}">
        <p14:creationId xmlns:p14="http://schemas.microsoft.com/office/powerpoint/2010/main" val="1813666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8</a:t>
            </a:fld>
            <a:endParaRPr lang="en-US" dirty="0"/>
          </a:p>
        </p:txBody>
      </p:sp>
    </p:spTree>
    <p:extLst>
      <p:ext uri="{BB962C8B-B14F-4D97-AF65-F5344CB8AC3E}">
        <p14:creationId xmlns:p14="http://schemas.microsoft.com/office/powerpoint/2010/main" val="3286636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9</a:t>
            </a:fld>
            <a:endParaRPr lang="en-US" dirty="0"/>
          </a:p>
        </p:txBody>
      </p:sp>
    </p:spTree>
    <p:extLst>
      <p:ext uri="{BB962C8B-B14F-4D97-AF65-F5344CB8AC3E}">
        <p14:creationId xmlns:p14="http://schemas.microsoft.com/office/powerpoint/2010/main" val="3549122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Master" Target="../slideMasters/slideMaster1.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slideMaster" Target="../slideMasters/slideMaster1.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 Type="http://schemas.openxmlformats.org/officeDocument/2006/relationships/tags" Target="../tags/tag36.xml"/><Relationship Id="rId16" Type="http://schemas.openxmlformats.org/officeDocument/2006/relationships/tags" Target="../tags/tag50.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19" Type="http://schemas.openxmlformats.org/officeDocument/2006/relationships/image" Target="../media/image1.emf"/><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15686" y="1067144"/>
            <a:ext cx="8551863" cy="3750601"/>
          </a:xfrm>
        </p:spPr>
        <p:txBody>
          <a:bodyPr vert="horz" lIns="91440" tIns="45720" rIns="91440" bIns="45720" rtlCol="0">
            <a:normAutofit/>
          </a:bodyPr>
          <a:lstStyle>
            <a:lvl1pPr>
              <a:spcBef>
                <a:spcPts val="600"/>
              </a:spcBef>
              <a:spcAft>
                <a:spcPts val="600"/>
              </a:spcAft>
              <a:defRPr lang="en-US" sz="2000" smtClean="0"/>
            </a:lvl1pPr>
            <a:lvl2pPr marL="398463" indent="-169863">
              <a:spcBef>
                <a:spcPts val="0"/>
              </a:spcBef>
              <a:spcAft>
                <a:spcPts val="600"/>
              </a:spcAft>
              <a:buFont typeface="Arial" panose="020B0604020202020204" pitchFamily="34" charset="0"/>
              <a:buChar char="‒"/>
              <a:defRPr lang="en-US" sz="1600" smtClean="0"/>
            </a:lvl2pPr>
            <a:lvl3pPr marL="574675" indent="-176213">
              <a:spcBef>
                <a:spcPts val="0"/>
              </a:spcBef>
              <a:spcAft>
                <a:spcPts val="600"/>
              </a:spcAft>
              <a:buFont typeface="Wingdings" panose="05000000000000000000" pitchFamily="2" charset="2"/>
              <a:buChar char="§"/>
              <a:defRPr lang="en-US" sz="1400" smtClean="0"/>
            </a:lvl3pPr>
            <a:lvl4pPr>
              <a:defRPr lang="en-US" sz="1400" smtClean="0"/>
            </a:lvl4pPr>
            <a:lvl5pPr>
              <a:defRPr lang="en-US" sz="1400"/>
            </a:lvl5pPr>
          </a:lstStyle>
          <a:p>
            <a:pPr marL="169863" lvl="0" indent="-169863"/>
            <a:r>
              <a:rPr lang="en-US" dirty="0" smtClean="0"/>
              <a:t>Click to edit Master text styles</a:t>
            </a:r>
          </a:p>
          <a:p>
            <a:pPr marL="457200" lvl="1" indent="-228600">
              <a:buChar char="‒"/>
            </a:pPr>
            <a:r>
              <a:rPr lang="en-US" dirty="0" smtClean="0"/>
              <a:t>Second level</a:t>
            </a:r>
          </a:p>
          <a:p>
            <a:pPr lvl="2"/>
            <a:r>
              <a:rPr lang="en-US" dirty="0" smtClean="0"/>
              <a:t>Third level</a:t>
            </a:r>
          </a:p>
        </p:txBody>
      </p:sp>
      <p:sp>
        <p:nvSpPr>
          <p:cNvPr id="4" name="Title 3"/>
          <p:cNvSpPr>
            <a:spLocks noGrp="1"/>
          </p:cNvSpPr>
          <p:nvPr>
            <p:ph type="title"/>
          </p:nvPr>
        </p:nvSpPr>
        <p:spPr>
          <a:xfrm>
            <a:off x="0" y="-3763"/>
            <a:ext cx="9144000" cy="865896"/>
          </a:xfr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chorCtr="0">
            <a:normAutofit/>
          </a:bodyPr>
          <a:lstStyle>
            <a:lvl1pPr algn="ctr">
              <a:defRPr lang="en-US" dirty="0">
                <a:solidFill>
                  <a:schemeClr val="bg1"/>
                </a:solidFill>
              </a:defRPr>
            </a:lvl1pPr>
          </a:lstStyle>
          <a:p>
            <a:pPr marL="91440" lvl="0" indent="-91440" algn="ctr" defTabSz="914400" fontAlgn="auto">
              <a:spcBef>
                <a:spcPts val="1200"/>
              </a:spcBef>
              <a:buClr>
                <a:schemeClr val="tx2"/>
              </a:buClr>
            </a:pPr>
            <a:r>
              <a:rPr lang="en-US" dirty="0" smtClean="0"/>
              <a:t>Click to edit Master title style</a:t>
            </a:r>
            <a:endParaRPr lang="en-US" dirty="0"/>
          </a:p>
        </p:txBody>
      </p:sp>
      <p:sp>
        <p:nvSpPr>
          <p:cNvPr id="8" name="Footer Placeholder 3"/>
          <p:cNvSpPr>
            <a:spLocks noGrp="1"/>
          </p:cNvSpPr>
          <p:nvPr>
            <p:ph type="ftr" sz="quarter" idx="3"/>
          </p:nvPr>
        </p:nvSpPr>
        <p:spPr>
          <a:xfrm>
            <a:off x="0" y="4868863"/>
            <a:ext cx="3086100" cy="274637"/>
          </a:xfrm>
          <a:prstGeom prst="rect">
            <a:avLst/>
          </a:prstGeom>
        </p:spPr>
        <p:txBody>
          <a:bodyPr vert="horz" lIns="91440" tIns="45720" rIns="91440" bIns="45720" rtlCol="0" anchor="b"/>
          <a:lstStyle>
            <a:lvl1pPr algn="l">
              <a:defRPr sz="800">
                <a:solidFill>
                  <a:schemeClr val="tx1">
                    <a:tint val="75000"/>
                  </a:schemeClr>
                </a:solidFill>
              </a:defRPr>
            </a:lvl1pPr>
          </a:lstStyle>
          <a:p>
            <a:r>
              <a:rPr lang="en-US" dirty="0" smtClean="0"/>
              <a:t>Workday Confidential</a:t>
            </a:r>
            <a:endParaRPr lang="en-US" dirty="0"/>
          </a:p>
        </p:txBody>
      </p:sp>
    </p:spTree>
    <p:extLst>
      <p:ext uri="{BB962C8B-B14F-4D97-AF65-F5344CB8AC3E}">
        <p14:creationId xmlns:p14="http://schemas.microsoft.com/office/powerpoint/2010/main" val="18097538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Blue Background">
    <p:bg>
      <p:bgPr>
        <a:solidFill>
          <a:schemeClr val="accent1"/>
        </a:solidFill>
        <a:effectLst/>
      </p:bgPr>
    </p:bg>
    <p:spTree>
      <p:nvGrpSpPr>
        <p:cNvPr id="1" name=""/>
        <p:cNvGrpSpPr/>
        <p:nvPr/>
      </p:nvGrpSpPr>
      <p:grpSpPr>
        <a:xfrm>
          <a:off x="0" y="0"/>
          <a:ext cx="0" cy="0"/>
          <a:chOff x="0" y="0"/>
          <a:chExt cx="0" cy="0"/>
        </a:xfrm>
      </p:grpSpPr>
      <p:sp>
        <p:nvSpPr>
          <p:cNvPr id="2" name="Footer Placeholder 3"/>
          <p:cNvSpPr>
            <a:spLocks noGrp="1"/>
          </p:cNvSpPr>
          <p:nvPr>
            <p:ph type="ftr" sz="quarter" idx="3"/>
          </p:nvPr>
        </p:nvSpPr>
        <p:spPr>
          <a:xfrm>
            <a:off x="0" y="4868863"/>
            <a:ext cx="3086100" cy="274637"/>
          </a:xfrm>
          <a:prstGeom prst="rect">
            <a:avLst/>
          </a:prstGeom>
        </p:spPr>
        <p:txBody>
          <a:bodyPr vert="horz" lIns="91440" tIns="45720" rIns="91440" bIns="45720" rtlCol="0" anchor="b"/>
          <a:lstStyle>
            <a:lvl1pPr algn="l">
              <a:defRPr sz="800">
                <a:solidFill>
                  <a:schemeClr val="bg1"/>
                </a:solidFill>
              </a:defRPr>
            </a:lvl1pPr>
          </a:lstStyle>
          <a:p>
            <a:r>
              <a:rPr lang="en-US" dirty="0" smtClean="0"/>
              <a:t>Workday Confidential</a:t>
            </a:r>
            <a:endParaRPr lang="en-US" dirty="0"/>
          </a:p>
        </p:txBody>
      </p:sp>
    </p:spTree>
    <p:extLst>
      <p:ext uri="{BB962C8B-B14F-4D97-AF65-F5344CB8AC3E}">
        <p14:creationId xmlns:p14="http://schemas.microsoft.com/office/powerpoint/2010/main" val="7704690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Left">
    <p:spTree>
      <p:nvGrpSpPr>
        <p:cNvPr id="1" name=""/>
        <p:cNvGrpSpPr/>
        <p:nvPr/>
      </p:nvGrpSpPr>
      <p:grpSpPr>
        <a:xfrm>
          <a:off x="0" y="0"/>
          <a:ext cx="0" cy="0"/>
          <a:chOff x="0" y="0"/>
          <a:chExt cx="0" cy="0"/>
        </a:xfrm>
      </p:grpSpPr>
      <p:sp>
        <p:nvSpPr>
          <p:cNvPr id="4" name="Title 3"/>
          <p:cNvSpPr>
            <a:spLocks noGrp="1"/>
          </p:cNvSpPr>
          <p:nvPr>
            <p:ph type="title"/>
          </p:nvPr>
        </p:nvSpPr>
        <p:spPr>
          <a:xfrm>
            <a:off x="0" y="-3763"/>
            <a:ext cx="9144000" cy="865896"/>
          </a:xfr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chorCtr="0">
            <a:normAutofit/>
          </a:bodyPr>
          <a:lstStyle>
            <a:lvl1pPr algn="ctr">
              <a:defRPr lang="en-US" dirty="0">
                <a:solidFill>
                  <a:schemeClr val="bg1"/>
                </a:solidFill>
              </a:defRPr>
            </a:lvl1pPr>
          </a:lstStyle>
          <a:p>
            <a:pPr marL="91440" lvl="0" indent="-91440" algn="ctr" defTabSz="914400" fontAlgn="auto">
              <a:spcBef>
                <a:spcPts val="1200"/>
              </a:spcBef>
              <a:buClr>
                <a:schemeClr val="tx2"/>
              </a:buClr>
            </a:pPr>
            <a:r>
              <a:rPr lang="en-US" dirty="0" smtClean="0"/>
              <a:t>Click to edit Master title style</a:t>
            </a:r>
            <a:endParaRPr lang="en-US" dirty="0"/>
          </a:p>
        </p:txBody>
      </p:sp>
      <p:sp>
        <p:nvSpPr>
          <p:cNvPr id="7" name="Text Placeholder 6"/>
          <p:cNvSpPr>
            <a:spLocks noGrp="1"/>
          </p:cNvSpPr>
          <p:nvPr>
            <p:ph type="body" sz="quarter" idx="12"/>
          </p:nvPr>
        </p:nvSpPr>
        <p:spPr>
          <a:xfrm>
            <a:off x="320040" y="1067144"/>
            <a:ext cx="4051663" cy="3722139"/>
          </a:xfrm>
        </p:spPr>
        <p:txBody>
          <a:bodyPr>
            <a:normAutofit/>
          </a:bodyPr>
          <a:lstStyle>
            <a:lvl1pPr marL="169863" indent="-169863">
              <a:spcBef>
                <a:spcPts val="600"/>
              </a:spcBef>
              <a:spcAft>
                <a:spcPts val="600"/>
              </a:spcAft>
              <a:defRPr sz="2000"/>
            </a:lvl1pPr>
            <a:lvl2pPr marL="457200" indent="-228600">
              <a:spcBef>
                <a:spcPts val="0"/>
              </a:spcBef>
              <a:spcAft>
                <a:spcPts val="600"/>
              </a:spcAft>
              <a:buFont typeface="Arial" panose="020B0604020202020204" pitchFamily="34" charset="0"/>
              <a:buChar char="‒"/>
              <a:defRPr sz="1600"/>
            </a:lvl2pPr>
            <a:lvl3pPr marL="574675" indent="-176213">
              <a:spcBef>
                <a:spcPts val="0"/>
              </a:spcBef>
              <a:spcAft>
                <a:spcPts val="600"/>
              </a:spcAft>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Footer Placeholder 3"/>
          <p:cNvSpPr>
            <a:spLocks noGrp="1"/>
          </p:cNvSpPr>
          <p:nvPr>
            <p:ph type="ftr" sz="quarter" idx="3"/>
          </p:nvPr>
        </p:nvSpPr>
        <p:spPr>
          <a:xfrm>
            <a:off x="0" y="4868863"/>
            <a:ext cx="3086100" cy="274637"/>
          </a:xfrm>
          <a:prstGeom prst="rect">
            <a:avLst/>
          </a:prstGeom>
        </p:spPr>
        <p:txBody>
          <a:bodyPr vert="horz" lIns="91440" tIns="45720" rIns="91440" bIns="45720" rtlCol="0" anchor="b"/>
          <a:lstStyle>
            <a:lvl1pPr algn="l">
              <a:defRPr sz="800">
                <a:solidFill>
                  <a:schemeClr val="tx1">
                    <a:tint val="75000"/>
                  </a:schemeClr>
                </a:solidFill>
              </a:defRPr>
            </a:lvl1pPr>
          </a:lstStyle>
          <a:p>
            <a:r>
              <a:rPr lang="en-US" dirty="0" smtClean="0"/>
              <a:t>Workday Confidential</a:t>
            </a:r>
            <a:endParaRPr lang="en-US" dirty="0"/>
          </a:p>
        </p:txBody>
      </p:sp>
    </p:spTree>
    <p:extLst>
      <p:ext uri="{BB962C8B-B14F-4D97-AF65-F5344CB8AC3E}">
        <p14:creationId xmlns:p14="http://schemas.microsoft.com/office/powerpoint/2010/main" val="407156927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p:cNvSpPr>
            <a:spLocks noGrp="1"/>
          </p:cNvSpPr>
          <p:nvPr>
            <p:ph type="title"/>
          </p:nvPr>
        </p:nvSpPr>
        <p:spPr>
          <a:xfrm>
            <a:off x="0" y="-3763"/>
            <a:ext cx="9144000" cy="865896"/>
          </a:xfr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chorCtr="0">
            <a:normAutofit/>
          </a:bodyPr>
          <a:lstStyle>
            <a:lvl1pPr algn="ctr">
              <a:defRPr lang="en-US" dirty="0">
                <a:solidFill>
                  <a:schemeClr val="bg1"/>
                </a:solidFill>
              </a:defRPr>
            </a:lvl1pPr>
          </a:lstStyle>
          <a:p>
            <a:pPr marL="91440" lvl="0" indent="-91440" algn="ctr" defTabSz="914400" fontAlgn="auto">
              <a:spcBef>
                <a:spcPts val="1200"/>
              </a:spcBef>
              <a:buClr>
                <a:schemeClr val="tx2"/>
              </a:buClr>
            </a:pPr>
            <a:r>
              <a:rPr lang="en-US" dirty="0" smtClean="0"/>
              <a:t>Click to edit Master title style</a:t>
            </a:r>
            <a:endParaRPr lang="en-US" dirty="0"/>
          </a:p>
        </p:txBody>
      </p:sp>
      <p:sp>
        <p:nvSpPr>
          <p:cNvPr id="6" name="Footer Placeholder 3"/>
          <p:cNvSpPr>
            <a:spLocks noGrp="1"/>
          </p:cNvSpPr>
          <p:nvPr>
            <p:ph type="ftr" sz="quarter" idx="3"/>
          </p:nvPr>
        </p:nvSpPr>
        <p:spPr>
          <a:xfrm>
            <a:off x="0" y="4868863"/>
            <a:ext cx="3086100" cy="274637"/>
          </a:xfrm>
          <a:prstGeom prst="rect">
            <a:avLst/>
          </a:prstGeom>
        </p:spPr>
        <p:txBody>
          <a:bodyPr vert="horz" lIns="91440" tIns="45720" rIns="91440" bIns="45720" rtlCol="0" anchor="b"/>
          <a:lstStyle>
            <a:lvl1pPr algn="l">
              <a:defRPr sz="800">
                <a:solidFill>
                  <a:schemeClr val="tx1">
                    <a:tint val="75000"/>
                  </a:schemeClr>
                </a:solidFill>
              </a:defRPr>
            </a:lvl1pPr>
          </a:lstStyle>
          <a:p>
            <a:r>
              <a:rPr lang="en-US" dirty="0" smtClean="0"/>
              <a:t>Workday Confidential</a:t>
            </a:r>
            <a:endParaRPr lang="en-US" dirty="0"/>
          </a:p>
        </p:txBody>
      </p:sp>
    </p:spTree>
    <p:extLst>
      <p:ext uri="{BB962C8B-B14F-4D97-AF65-F5344CB8AC3E}">
        <p14:creationId xmlns:p14="http://schemas.microsoft.com/office/powerpoint/2010/main" val="8565119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ank White Background">
    <p:spTree>
      <p:nvGrpSpPr>
        <p:cNvPr id="1" name=""/>
        <p:cNvGrpSpPr/>
        <p:nvPr/>
      </p:nvGrpSpPr>
      <p:grpSpPr>
        <a:xfrm>
          <a:off x="0" y="0"/>
          <a:ext cx="0" cy="0"/>
          <a:chOff x="0" y="0"/>
          <a:chExt cx="0" cy="0"/>
        </a:xfrm>
      </p:grpSpPr>
      <p:sp>
        <p:nvSpPr>
          <p:cNvPr id="2" name="Footer Placeholder 3"/>
          <p:cNvSpPr>
            <a:spLocks noGrp="1"/>
          </p:cNvSpPr>
          <p:nvPr>
            <p:ph type="ftr" sz="quarter" idx="3"/>
          </p:nvPr>
        </p:nvSpPr>
        <p:spPr>
          <a:xfrm>
            <a:off x="0" y="4868863"/>
            <a:ext cx="3086100" cy="274637"/>
          </a:xfrm>
          <a:prstGeom prst="rect">
            <a:avLst/>
          </a:prstGeom>
        </p:spPr>
        <p:txBody>
          <a:bodyPr vert="horz" lIns="91440" tIns="45720" rIns="91440" bIns="45720" rtlCol="0" anchor="b"/>
          <a:lstStyle>
            <a:lvl1pPr algn="l">
              <a:defRPr sz="800">
                <a:solidFill>
                  <a:schemeClr val="tx1">
                    <a:tint val="75000"/>
                  </a:schemeClr>
                </a:solidFill>
              </a:defRPr>
            </a:lvl1pPr>
          </a:lstStyle>
          <a:p>
            <a:r>
              <a:rPr lang="en-US" dirty="0" smtClean="0"/>
              <a:t>Workday Confidential</a:t>
            </a:r>
            <a:endParaRPr lang="en-US" dirty="0"/>
          </a:p>
        </p:txBody>
      </p:sp>
    </p:spTree>
    <p:extLst>
      <p:ext uri="{BB962C8B-B14F-4D97-AF65-F5344CB8AC3E}">
        <p14:creationId xmlns:p14="http://schemas.microsoft.com/office/powerpoint/2010/main" val="127736105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Blank Blue Background">
    <p:bg>
      <p:bgPr>
        <a:solidFill>
          <a:schemeClr val="accent1"/>
        </a:solidFill>
        <a:effectLst/>
      </p:bgPr>
    </p:bg>
    <p:spTree>
      <p:nvGrpSpPr>
        <p:cNvPr id="1" name=""/>
        <p:cNvGrpSpPr/>
        <p:nvPr/>
      </p:nvGrpSpPr>
      <p:grpSpPr>
        <a:xfrm>
          <a:off x="0" y="0"/>
          <a:ext cx="0" cy="0"/>
          <a:chOff x="0" y="0"/>
          <a:chExt cx="0" cy="0"/>
        </a:xfrm>
      </p:grpSpPr>
      <p:sp>
        <p:nvSpPr>
          <p:cNvPr id="2" name="Footer Placeholder 3"/>
          <p:cNvSpPr>
            <a:spLocks noGrp="1"/>
          </p:cNvSpPr>
          <p:nvPr>
            <p:ph type="ftr" sz="quarter" idx="3"/>
          </p:nvPr>
        </p:nvSpPr>
        <p:spPr>
          <a:xfrm>
            <a:off x="0" y="4868863"/>
            <a:ext cx="3086100" cy="274637"/>
          </a:xfrm>
          <a:prstGeom prst="rect">
            <a:avLst/>
          </a:prstGeom>
        </p:spPr>
        <p:txBody>
          <a:bodyPr vert="horz" lIns="91440" tIns="45720" rIns="91440" bIns="45720" rtlCol="0" anchor="b"/>
          <a:lstStyle>
            <a:lvl1pPr algn="l">
              <a:defRPr sz="800">
                <a:solidFill>
                  <a:schemeClr val="bg1"/>
                </a:solidFill>
              </a:defRPr>
            </a:lvl1pPr>
          </a:lstStyle>
          <a:p>
            <a:r>
              <a:rPr lang="en-US" dirty="0" smtClean="0"/>
              <a:t>Workday Confidential</a:t>
            </a:r>
            <a:endParaRPr lang="en-US" dirty="0"/>
          </a:p>
        </p:txBody>
      </p:sp>
    </p:spTree>
    <p:extLst>
      <p:ext uri="{BB962C8B-B14F-4D97-AF65-F5344CB8AC3E}">
        <p14:creationId xmlns:p14="http://schemas.microsoft.com/office/powerpoint/2010/main" val="264478224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Title">
    <p:bg>
      <p:bgPr>
        <a:solidFill>
          <a:schemeClr val="accent1"/>
        </a:solidFill>
        <a:effectLst/>
      </p:bgPr>
    </p:bg>
    <p:spTree>
      <p:nvGrpSpPr>
        <p:cNvPr id="1" name=""/>
        <p:cNvGrpSpPr/>
        <p:nvPr/>
      </p:nvGrpSpPr>
      <p:grpSpPr>
        <a:xfrm>
          <a:off x="0" y="0"/>
          <a:ext cx="0" cy="0"/>
          <a:chOff x="0" y="0"/>
          <a:chExt cx="0" cy="0"/>
        </a:xfrm>
      </p:grpSpPr>
      <p:sp>
        <p:nvSpPr>
          <p:cNvPr id="38" name="Rectangle 37"/>
          <p:cNvSpPr/>
          <p:nvPr userDrawn="1"/>
        </p:nvSpPr>
        <p:spPr>
          <a:xfrm>
            <a:off x="0" y="3060022"/>
            <a:ext cx="9144000" cy="1628775"/>
          </a:xfrm>
          <a:prstGeom prst="rect">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indent="-91440" algn="ctr">
              <a:spcBef>
                <a:spcPts val="1200"/>
              </a:spcBef>
              <a:buClr>
                <a:schemeClr val="tx2"/>
              </a:buClr>
            </a:pPr>
            <a:endParaRPr lang="en-US" dirty="0">
              <a:solidFill>
                <a:schemeClr val="bg1"/>
              </a:solidFill>
            </a:endParaRPr>
          </a:p>
        </p:txBody>
      </p:sp>
      <p:sp>
        <p:nvSpPr>
          <p:cNvPr id="21" name="cloud" hidden="1"/>
          <p:cNvSpPr>
            <a:spLocks noChangeAspect="1"/>
          </p:cNvSpPr>
          <p:nvPr userDrawn="1">
            <p:custDataLst>
              <p:tags r:id="rId1"/>
            </p:custDataLst>
          </p:nvPr>
        </p:nvSpPr>
        <p:spPr bwMode="auto">
          <a:xfrm>
            <a:off x="1163748" y="297817"/>
            <a:ext cx="1370909" cy="712550"/>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22" name="cloud" hidden="1"/>
          <p:cNvSpPr>
            <a:spLocks noChangeAspect="1"/>
          </p:cNvSpPr>
          <p:nvPr userDrawn="1">
            <p:custDataLst>
              <p:tags r:id="rId2"/>
            </p:custDataLst>
          </p:nvPr>
        </p:nvSpPr>
        <p:spPr bwMode="auto">
          <a:xfrm>
            <a:off x="4737750" y="859290"/>
            <a:ext cx="812944" cy="422540"/>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23" name="cloud" hidden="1"/>
          <p:cNvSpPr>
            <a:spLocks noChangeAspect="1"/>
          </p:cNvSpPr>
          <p:nvPr userDrawn="1">
            <p:custDataLst>
              <p:tags r:id="rId3"/>
            </p:custDataLst>
          </p:nvPr>
        </p:nvSpPr>
        <p:spPr bwMode="auto">
          <a:xfrm>
            <a:off x="7384887" y="1692855"/>
            <a:ext cx="406472" cy="211270"/>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24" name="cloud" hidden="1"/>
          <p:cNvSpPr>
            <a:spLocks noChangeAspect="1"/>
          </p:cNvSpPr>
          <p:nvPr userDrawn="1">
            <p:custDataLst>
              <p:tags r:id="rId4"/>
            </p:custDataLst>
          </p:nvPr>
        </p:nvSpPr>
        <p:spPr bwMode="auto">
          <a:xfrm>
            <a:off x="2035229" y="2308829"/>
            <a:ext cx="203237" cy="105635"/>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25" name="cloud" hidden="1"/>
          <p:cNvSpPr>
            <a:spLocks noChangeAspect="1"/>
          </p:cNvSpPr>
          <p:nvPr userDrawn="1">
            <p:custDataLst>
              <p:tags r:id="rId5"/>
            </p:custDataLst>
          </p:nvPr>
        </p:nvSpPr>
        <p:spPr bwMode="auto">
          <a:xfrm>
            <a:off x="2883524" y="1640037"/>
            <a:ext cx="203237" cy="105635"/>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26" name="cloud" hidden="1"/>
          <p:cNvSpPr>
            <a:spLocks noChangeAspect="1"/>
          </p:cNvSpPr>
          <p:nvPr userDrawn="1">
            <p:custDataLst>
              <p:tags r:id="rId6"/>
            </p:custDataLst>
          </p:nvPr>
        </p:nvSpPr>
        <p:spPr bwMode="auto">
          <a:xfrm>
            <a:off x="7791359" y="4204831"/>
            <a:ext cx="1365447" cy="70971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27" name="cloud" hidden="1"/>
          <p:cNvSpPr>
            <a:spLocks noChangeAspect="1"/>
          </p:cNvSpPr>
          <p:nvPr userDrawn="1">
            <p:custDataLst>
              <p:tags r:id="rId7"/>
            </p:custDataLst>
          </p:nvPr>
        </p:nvSpPr>
        <p:spPr bwMode="auto">
          <a:xfrm>
            <a:off x="5304134" y="4491266"/>
            <a:ext cx="682723" cy="354856"/>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28" name="cloud" hidden="1"/>
          <p:cNvSpPr>
            <a:spLocks noChangeAspect="1"/>
          </p:cNvSpPr>
          <p:nvPr userDrawn="1">
            <p:custDataLst>
              <p:tags r:id="rId8"/>
            </p:custDataLst>
          </p:nvPr>
        </p:nvSpPr>
        <p:spPr bwMode="auto">
          <a:xfrm>
            <a:off x="7538176" y="3244977"/>
            <a:ext cx="506366" cy="26319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29" name="cloud" hidden="1"/>
          <p:cNvSpPr>
            <a:spLocks noChangeAspect="1"/>
          </p:cNvSpPr>
          <p:nvPr userDrawn="1">
            <p:custDataLst>
              <p:tags r:id="rId9"/>
            </p:custDataLst>
          </p:nvPr>
        </p:nvSpPr>
        <p:spPr bwMode="auto">
          <a:xfrm>
            <a:off x="6254202" y="1121569"/>
            <a:ext cx="308333" cy="160261"/>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30" name="cloud" hidden="1"/>
          <p:cNvSpPr>
            <a:spLocks noChangeAspect="1"/>
          </p:cNvSpPr>
          <p:nvPr userDrawn="1">
            <p:custDataLst>
              <p:tags r:id="rId10"/>
            </p:custDataLst>
          </p:nvPr>
        </p:nvSpPr>
        <p:spPr bwMode="auto">
          <a:xfrm>
            <a:off x="631080" y="1422913"/>
            <a:ext cx="519353" cy="26994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31" name="cloud" hidden="1"/>
          <p:cNvSpPr>
            <a:spLocks noChangeAspect="1"/>
          </p:cNvSpPr>
          <p:nvPr userDrawn="1">
            <p:custDataLst>
              <p:tags r:id="rId11"/>
            </p:custDataLst>
          </p:nvPr>
        </p:nvSpPr>
        <p:spPr bwMode="auto">
          <a:xfrm>
            <a:off x="3017008" y="4682819"/>
            <a:ext cx="506366" cy="26319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32" name="cloud" hidden="1"/>
          <p:cNvSpPr>
            <a:spLocks noChangeAspect="1"/>
          </p:cNvSpPr>
          <p:nvPr userDrawn="1">
            <p:custDataLst>
              <p:tags r:id="rId12"/>
            </p:custDataLst>
          </p:nvPr>
        </p:nvSpPr>
        <p:spPr bwMode="auto">
          <a:xfrm>
            <a:off x="631080" y="3818562"/>
            <a:ext cx="1365447" cy="70971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37" name="cloud" hidden="1"/>
          <p:cNvSpPr>
            <a:spLocks noChangeAspect="1"/>
          </p:cNvSpPr>
          <p:nvPr userDrawn="1">
            <p:custDataLst>
              <p:tags r:id="rId13"/>
            </p:custDataLst>
          </p:nvPr>
        </p:nvSpPr>
        <p:spPr bwMode="auto">
          <a:xfrm>
            <a:off x="1442730" y="3081684"/>
            <a:ext cx="406472" cy="211270"/>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33" name="cloud" hidden="1"/>
          <p:cNvSpPr>
            <a:spLocks noChangeAspect="1"/>
          </p:cNvSpPr>
          <p:nvPr userDrawn="1">
            <p:custDataLst>
              <p:tags r:id="rId14"/>
            </p:custDataLst>
          </p:nvPr>
        </p:nvSpPr>
        <p:spPr bwMode="auto">
          <a:xfrm>
            <a:off x="631080" y="2616522"/>
            <a:ext cx="203237" cy="105635"/>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34" name="cloud" hidden="1"/>
          <p:cNvSpPr>
            <a:spLocks noChangeAspect="1"/>
          </p:cNvSpPr>
          <p:nvPr userDrawn="1">
            <p:custDataLst>
              <p:tags r:id="rId15"/>
            </p:custDataLst>
          </p:nvPr>
        </p:nvSpPr>
        <p:spPr bwMode="auto">
          <a:xfrm>
            <a:off x="8248639" y="2259560"/>
            <a:ext cx="656503" cy="341227"/>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35" name="cloud" hidden="1"/>
          <p:cNvSpPr>
            <a:spLocks noChangeAspect="1"/>
          </p:cNvSpPr>
          <p:nvPr userDrawn="1">
            <p:custDataLst>
              <p:tags r:id="rId16"/>
            </p:custDataLst>
          </p:nvPr>
        </p:nvSpPr>
        <p:spPr bwMode="auto">
          <a:xfrm>
            <a:off x="6709971" y="149578"/>
            <a:ext cx="1365447" cy="70971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36" name="cloud" hidden="1"/>
          <p:cNvSpPr>
            <a:spLocks noChangeAspect="1"/>
          </p:cNvSpPr>
          <p:nvPr userDrawn="1">
            <p:custDataLst>
              <p:tags r:id="rId17"/>
            </p:custDataLst>
          </p:nvPr>
        </p:nvSpPr>
        <p:spPr bwMode="auto">
          <a:xfrm>
            <a:off x="3523375" y="589348"/>
            <a:ext cx="519353" cy="26994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2" name="Title 1"/>
          <p:cNvSpPr>
            <a:spLocks noGrp="1"/>
          </p:cNvSpPr>
          <p:nvPr>
            <p:ph type="ctrTitle"/>
          </p:nvPr>
        </p:nvSpPr>
        <p:spPr>
          <a:xfrm>
            <a:off x="685800" y="3074367"/>
            <a:ext cx="7772400" cy="1102519"/>
          </a:xfrm>
        </p:spPr>
        <p:txBody>
          <a:bodyPr vert="horz" lIns="91440" tIns="45720" rIns="91440" bIns="45720" rtlCol="0" anchor="ctr">
            <a:normAutofit/>
          </a:bodyPr>
          <a:lstStyle>
            <a:lvl1pPr algn="ctr">
              <a:defRPr lang="en-US" dirty="0">
                <a:solidFill>
                  <a:schemeClr val="accent1"/>
                </a:solidFill>
              </a:defRPr>
            </a:lvl1pPr>
          </a:lstStyle>
          <a:p>
            <a:pPr marL="0" lvl="0" indent="0" algn="ctr" defTabSz="914400">
              <a:spcBef>
                <a:spcPct val="20000"/>
              </a:spcBef>
              <a:buClr>
                <a:srgbClr val="0067AB"/>
              </a:buClr>
              <a:buFont typeface="Arial" panose="020B0604020202020204" pitchFamily="34" charset="0"/>
            </a:pPr>
            <a:r>
              <a:rPr lang="en-US" smtClean="0"/>
              <a:t>Click to edit Master title style</a:t>
            </a:r>
            <a:endParaRPr lang="en-US" dirty="0"/>
          </a:p>
        </p:txBody>
      </p:sp>
      <p:sp>
        <p:nvSpPr>
          <p:cNvPr id="3" name="Subtitle 2"/>
          <p:cNvSpPr>
            <a:spLocks noGrp="1"/>
          </p:cNvSpPr>
          <p:nvPr>
            <p:ph type="subTitle" idx="1"/>
          </p:nvPr>
        </p:nvSpPr>
        <p:spPr>
          <a:xfrm>
            <a:off x="1371600" y="3891377"/>
            <a:ext cx="6400800" cy="338554"/>
          </a:xfrm>
          <a:noFill/>
        </p:spPr>
        <p:txBody>
          <a:bodyPr vert="horz" wrap="square" lIns="91440" tIns="45720" rIns="91440" bIns="45720" rtlCol="0">
            <a:spAutoFit/>
          </a:bodyPr>
          <a:lstStyle>
            <a:lvl1pPr marL="285750" indent="-285750" algn="ctr">
              <a:buNone/>
              <a:defRPr lang="en-US" sz="1600" baseline="0" dirty="0">
                <a:solidFill>
                  <a:schemeClr val="accent5">
                    <a:alpha val="50000"/>
                  </a:schemeClr>
                </a:solidFill>
                <a:latin typeface="+mj-lt"/>
              </a:defRPr>
            </a:lvl1pPr>
          </a:lstStyle>
          <a:p>
            <a:pPr lvl="0" indent="0" algn="ctr"/>
            <a:r>
              <a:rPr lang="en-US" dirty="0" smtClean="0"/>
              <a:t>Click to edit Master subtitle style</a:t>
            </a:r>
            <a:endParaRPr lang="en-US" dirty="0"/>
          </a:p>
        </p:txBody>
      </p:sp>
      <p:sp>
        <p:nvSpPr>
          <p:cNvPr id="10" name="Freeform 11"/>
          <p:cNvSpPr>
            <a:spLocks/>
          </p:cNvSpPr>
          <p:nvPr userDrawn="1"/>
        </p:nvSpPr>
        <p:spPr bwMode="auto">
          <a:xfrm>
            <a:off x="3150694" y="3137943"/>
            <a:ext cx="2842613" cy="155011"/>
          </a:xfrm>
          <a:custGeom>
            <a:avLst/>
            <a:gdLst>
              <a:gd name="T0" fmla="*/ 0 w 6135"/>
              <a:gd name="T1" fmla="*/ 0 h 368"/>
              <a:gd name="T2" fmla="*/ 2726 w 6135"/>
              <a:gd name="T3" fmla="*/ 0 h 368"/>
              <a:gd name="T4" fmla="*/ 3090 w 6135"/>
              <a:gd name="T5" fmla="*/ 368 h 368"/>
              <a:gd name="T6" fmla="*/ 3440 w 6135"/>
              <a:gd name="T7" fmla="*/ 0 h 368"/>
              <a:gd name="T8" fmla="*/ 6135 w 6135"/>
              <a:gd name="T9" fmla="*/ 0 h 368"/>
            </a:gdLst>
            <a:ahLst/>
            <a:cxnLst>
              <a:cxn ang="0">
                <a:pos x="T0" y="T1"/>
              </a:cxn>
              <a:cxn ang="0">
                <a:pos x="T2" y="T3"/>
              </a:cxn>
              <a:cxn ang="0">
                <a:pos x="T4" y="T5"/>
              </a:cxn>
              <a:cxn ang="0">
                <a:pos x="T6" y="T7"/>
              </a:cxn>
              <a:cxn ang="0">
                <a:pos x="T8" y="T9"/>
              </a:cxn>
            </a:cxnLst>
            <a:rect l="0" t="0" r="r" b="b"/>
            <a:pathLst>
              <a:path w="6135" h="368">
                <a:moveTo>
                  <a:pt x="0" y="0"/>
                </a:moveTo>
                <a:lnTo>
                  <a:pt x="2726" y="0"/>
                </a:lnTo>
                <a:lnTo>
                  <a:pt x="3090" y="368"/>
                </a:lnTo>
                <a:lnTo>
                  <a:pt x="3440" y="0"/>
                </a:lnTo>
                <a:lnTo>
                  <a:pt x="6135" y="0"/>
                </a:lnTo>
              </a:path>
            </a:pathLst>
          </a:custGeom>
          <a:ln w="38100" cap="rnd">
            <a:solidFill>
              <a:schemeClr val="bg1">
                <a:alpha val="50000"/>
              </a:schemeClr>
            </a:solidFill>
          </a:ln>
          <a:extLst/>
        </p:spPr>
        <p:style>
          <a:lnRef idx="1">
            <a:schemeClr val="accent1"/>
          </a:lnRef>
          <a:fillRef idx="0">
            <a:schemeClr val="accent1"/>
          </a:fillRef>
          <a:effectRef idx="0">
            <a:schemeClr val="accent1"/>
          </a:effectRef>
          <a:fontRef idx="minor">
            <a:schemeClr val="tx1"/>
          </a:fontRef>
        </p:style>
        <p:txBody>
          <a:bodyPr vert="horz" wrap="square" lIns="68580" tIns="34290" rIns="68580" bIns="34290" numCol="1" anchor="t" anchorCtr="0" compatLnSpc="1">
            <a:prstTxWarp prst="textNoShape">
              <a:avLst/>
            </a:prstTxWarp>
          </a:bodyPr>
          <a:lstStyle/>
          <a:p>
            <a:endParaRPr lang="en-US" sz="1350" dirty="0">
              <a:solidFill>
                <a:srgbClr val="666666"/>
              </a:solidFill>
            </a:endParaRPr>
          </a:p>
        </p:txBody>
      </p:sp>
      <p:grpSp>
        <p:nvGrpSpPr>
          <p:cNvPr id="39" name="Group 38"/>
          <p:cNvGrpSpPr>
            <a:grpSpLocks noChangeAspect="1"/>
          </p:cNvGrpSpPr>
          <p:nvPr userDrawn="1"/>
        </p:nvGrpSpPr>
        <p:grpSpPr>
          <a:xfrm>
            <a:off x="2653086" y="1058690"/>
            <a:ext cx="3837828" cy="1542093"/>
            <a:chOff x="2960265" y="2491587"/>
            <a:chExt cx="3117110" cy="1252498"/>
          </a:xfrm>
        </p:grpSpPr>
        <p:sp>
          <p:nvSpPr>
            <p:cNvPr id="40" name="Freeform 6"/>
            <p:cNvSpPr>
              <a:spLocks/>
            </p:cNvSpPr>
            <p:nvPr/>
          </p:nvSpPr>
          <p:spPr bwMode="auto">
            <a:xfrm>
              <a:off x="3770531" y="2491587"/>
              <a:ext cx="1637975" cy="608013"/>
            </a:xfrm>
            <a:custGeom>
              <a:avLst/>
              <a:gdLst>
                <a:gd name="T0" fmla="*/ 1359 w 23176"/>
                <a:gd name="T1" fmla="*/ 8141 h 8603"/>
                <a:gd name="T2" fmla="*/ 11589 w 23176"/>
                <a:gd name="T3" fmla="*/ 1367 h 8603"/>
                <a:gd name="T4" fmla="*/ 21818 w 23176"/>
                <a:gd name="T5" fmla="*/ 8141 h 8603"/>
                <a:gd name="T6" fmla="*/ 21818 w 23176"/>
                <a:gd name="T7" fmla="*/ 8141 h 8603"/>
                <a:gd name="T8" fmla="*/ 22476 w 23176"/>
                <a:gd name="T9" fmla="*/ 8603 h 8603"/>
                <a:gd name="T10" fmla="*/ 23176 w 23176"/>
                <a:gd name="T11" fmla="*/ 7903 h 8603"/>
                <a:gd name="T12" fmla="*/ 23127 w 23176"/>
                <a:gd name="T13" fmla="*/ 7637 h 8603"/>
                <a:gd name="T14" fmla="*/ 11589 w 23176"/>
                <a:gd name="T15" fmla="*/ 0 h 8603"/>
                <a:gd name="T16" fmla="*/ 51 w 23176"/>
                <a:gd name="T17" fmla="*/ 7634 h 8603"/>
                <a:gd name="T18" fmla="*/ 0 w 23176"/>
                <a:gd name="T19" fmla="*/ 7903 h 8603"/>
                <a:gd name="T20" fmla="*/ 701 w 23176"/>
                <a:gd name="T21" fmla="*/ 8603 h 8603"/>
                <a:gd name="T22" fmla="*/ 1359 w 23176"/>
                <a:gd name="T23" fmla="*/ 8141 h 8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76" h="8603">
                  <a:moveTo>
                    <a:pt x="1359" y="8141"/>
                  </a:moveTo>
                  <a:cubicBezTo>
                    <a:pt x="3052" y="4159"/>
                    <a:pt x="6995" y="1367"/>
                    <a:pt x="11589" y="1367"/>
                  </a:cubicBezTo>
                  <a:cubicBezTo>
                    <a:pt x="16182" y="1367"/>
                    <a:pt x="20124" y="4159"/>
                    <a:pt x="21818" y="8141"/>
                  </a:cubicBezTo>
                  <a:cubicBezTo>
                    <a:pt x="21818" y="8141"/>
                    <a:pt x="21818" y="8141"/>
                    <a:pt x="21818" y="8141"/>
                  </a:cubicBezTo>
                  <a:cubicBezTo>
                    <a:pt x="21915" y="8410"/>
                    <a:pt x="22173" y="8603"/>
                    <a:pt x="22476" y="8603"/>
                  </a:cubicBezTo>
                  <a:cubicBezTo>
                    <a:pt x="22863" y="8603"/>
                    <a:pt x="23176" y="8290"/>
                    <a:pt x="23176" y="7903"/>
                  </a:cubicBezTo>
                  <a:cubicBezTo>
                    <a:pt x="23176" y="7808"/>
                    <a:pt x="23161" y="7719"/>
                    <a:pt x="23127" y="7637"/>
                  </a:cubicBezTo>
                  <a:cubicBezTo>
                    <a:pt x="21216" y="3147"/>
                    <a:pt x="16769" y="0"/>
                    <a:pt x="11589" y="0"/>
                  </a:cubicBezTo>
                  <a:cubicBezTo>
                    <a:pt x="6410" y="0"/>
                    <a:pt x="1964" y="3146"/>
                    <a:pt x="51" y="7634"/>
                  </a:cubicBezTo>
                  <a:cubicBezTo>
                    <a:pt x="15" y="7715"/>
                    <a:pt x="0" y="7808"/>
                    <a:pt x="0" y="7903"/>
                  </a:cubicBezTo>
                  <a:cubicBezTo>
                    <a:pt x="0" y="8290"/>
                    <a:pt x="315" y="8603"/>
                    <a:pt x="701" y="8603"/>
                  </a:cubicBezTo>
                  <a:cubicBezTo>
                    <a:pt x="1004" y="8603"/>
                    <a:pt x="1254" y="8412"/>
                    <a:pt x="1359" y="8141"/>
                  </a:cubicBezTo>
                </a:path>
              </a:pathLst>
            </a:custGeom>
            <a:solidFill>
              <a:schemeClr val="bg2"/>
            </a:solidFill>
            <a:ln w="9525">
              <a:noFill/>
              <a:round/>
              <a:headEnd/>
              <a:tailEnd/>
            </a:ln>
          </p:spPr>
          <p:txBody>
            <a:bodyPr vert="horz" wrap="square" lIns="68580" tIns="34290" rIns="68580" bIns="34290" numCol="1" anchor="t" anchorCtr="0" compatLnSpc="1">
              <a:prstTxWarp prst="textNoShape">
                <a:avLst/>
              </a:prstTxWarp>
            </a:bodyPr>
            <a:lstStyle/>
            <a:p>
              <a:endParaRPr lang="en-US" sz="788" dirty="0"/>
            </a:p>
          </p:txBody>
        </p:sp>
        <p:sp>
          <p:nvSpPr>
            <p:cNvPr id="41" name="Freeform 7"/>
            <p:cNvSpPr>
              <a:spLocks/>
            </p:cNvSpPr>
            <p:nvPr/>
          </p:nvSpPr>
          <p:spPr bwMode="auto">
            <a:xfrm>
              <a:off x="2960265" y="3223435"/>
              <a:ext cx="549133" cy="367495"/>
            </a:xfrm>
            <a:custGeom>
              <a:avLst/>
              <a:gdLst>
                <a:gd name="T0" fmla="*/ 6453 w 7770"/>
                <a:gd name="T1" fmla="*/ 5005 h 5200"/>
                <a:gd name="T2" fmla="*/ 6160 w 7770"/>
                <a:gd name="T3" fmla="*/ 5200 h 5200"/>
                <a:gd name="T4" fmla="*/ 5227 w 7770"/>
                <a:gd name="T5" fmla="*/ 5200 h 5200"/>
                <a:gd name="T6" fmla="*/ 4958 w 7770"/>
                <a:gd name="T7" fmla="*/ 5005 h 5200"/>
                <a:gd name="T8" fmla="*/ 4077 w 7770"/>
                <a:gd name="T9" fmla="*/ 1704 h 5200"/>
                <a:gd name="T10" fmla="*/ 3897 w 7770"/>
                <a:gd name="T11" fmla="*/ 593 h 5200"/>
                <a:gd name="T12" fmla="*/ 3719 w 7770"/>
                <a:gd name="T13" fmla="*/ 1704 h 5200"/>
                <a:gd name="T14" fmla="*/ 2837 w 7770"/>
                <a:gd name="T15" fmla="*/ 5005 h 5200"/>
                <a:gd name="T16" fmla="*/ 2543 w 7770"/>
                <a:gd name="T17" fmla="*/ 5200 h 5200"/>
                <a:gd name="T18" fmla="*/ 1596 w 7770"/>
                <a:gd name="T19" fmla="*/ 5200 h 5200"/>
                <a:gd name="T20" fmla="*/ 1329 w 7770"/>
                <a:gd name="T21" fmla="*/ 5005 h 5200"/>
                <a:gd name="T22" fmla="*/ 37 w 7770"/>
                <a:gd name="T23" fmla="*/ 259 h 5200"/>
                <a:gd name="T24" fmla="*/ 242 w 7770"/>
                <a:gd name="T25" fmla="*/ 0 h 5200"/>
                <a:gd name="T26" fmla="*/ 842 w 7770"/>
                <a:gd name="T27" fmla="*/ 0 h 5200"/>
                <a:gd name="T28" fmla="*/ 1137 w 7770"/>
                <a:gd name="T29" fmla="*/ 217 h 5200"/>
                <a:gd name="T30" fmla="*/ 1955 w 7770"/>
                <a:gd name="T31" fmla="*/ 3603 h 5200"/>
                <a:gd name="T32" fmla="*/ 2109 w 7770"/>
                <a:gd name="T33" fmla="*/ 4757 h 5200"/>
                <a:gd name="T34" fmla="*/ 2324 w 7770"/>
                <a:gd name="T35" fmla="*/ 3614 h 5200"/>
                <a:gd name="T36" fmla="*/ 3233 w 7770"/>
                <a:gd name="T37" fmla="*/ 206 h 5200"/>
                <a:gd name="T38" fmla="*/ 3539 w 7770"/>
                <a:gd name="T39" fmla="*/ 0 h 5200"/>
                <a:gd name="T40" fmla="*/ 4281 w 7770"/>
                <a:gd name="T41" fmla="*/ 0 h 5200"/>
                <a:gd name="T42" fmla="*/ 4601 w 7770"/>
                <a:gd name="T43" fmla="*/ 217 h 5200"/>
                <a:gd name="T44" fmla="*/ 5520 w 7770"/>
                <a:gd name="T45" fmla="*/ 3614 h 5200"/>
                <a:gd name="T46" fmla="*/ 5725 w 7770"/>
                <a:gd name="T47" fmla="*/ 4757 h 5200"/>
                <a:gd name="T48" fmla="*/ 5903 w 7770"/>
                <a:gd name="T49" fmla="*/ 3614 h 5200"/>
                <a:gd name="T50" fmla="*/ 6658 w 7770"/>
                <a:gd name="T51" fmla="*/ 206 h 5200"/>
                <a:gd name="T52" fmla="*/ 6966 w 7770"/>
                <a:gd name="T53" fmla="*/ 0 h 5200"/>
                <a:gd name="T54" fmla="*/ 7528 w 7770"/>
                <a:gd name="T55" fmla="*/ 0 h 5200"/>
                <a:gd name="T56" fmla="*/ 7732 w 7770"/>
                <a:gd name="T57" fmla="*/ 248 h 5200"/>
                <a:gd name="T58" fmla="*/ 6453 w 7770"/>
                <a:gd name="T59" fmla="*/ 5005 h 5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770" h="5200">
                  <a:moveTo>
                    <a:pt x="6453" y="5005"/>
                  </a:moveTo>
                  <a:cubicBezTo>
                    <a:pt x="6416" y="5125"/>
                    <a:pt x="6327" y="5200"/>
                    <a:pt x="6160" y="5200"/>
                  </a:cubicBezTo>
                  <a:cubicBezTo>
                    <a:pt x="5227" y="5200"/>
                    <a:pt x="5227" y="5200"/>
                    <a:pt x="5227" y="5200"/>
                  </a:cubicBezTo>
                  <a:cubicBezTo>
                    <a:pt x="5075" y="5200"/>
                    <a:pt x="4998" y="5157"/>
                    <a:pt x="4958" y="5005"/>
                  </a:cubicBezTo>
                  <a:cubicBezTo>
                    <a:pt x="4077" y="1704"/>
                    <a:pt x="4077" y="1704"/>
                    <a:pt x="4077" y="1704"/>
                  </a:cubicBezTo>
                  <a:cubicBezTo>
                    <a:pt x="3987" y="1370"/>
                    <a:pt x="3948" y="982"/>
                    <a:pt x="3897" y="593"/>
                  </a:cubicBezTo>
                  <a:cubicBezTo>
                    <a:pt x="3859" y="982"/>
                    <a:pt x="3808" y="1380"/>
                    <a:pt x="3719" y="1704"/>
                  </a:cubicBezTo>
                  <a:cubicBezTo>
                    <a:pt x="2837" y="5005"/>
                    <a:pt x="2837" y="5005"/>
                    <a:pt x="2837" y="5005"/>
                  </a:cubicBezTo>
                  <a:cubicBezTo>
                    <a:pt x="2811" y="5125"/>
                    <a:pt x="2709" y="5200"/>
                    <a:pt x="2543" y="5200"/>
                  </a:cubicBezTo>
                  <a:cubicBezTo>
                    <a:pt x="1596" y="5200"/>
                    <a:pt x="1596" y="5200"/>
                    <a:pt x="1596" y="5200"/>
                  </a:cubicBezTo>
                  <a:cubicBezTo>
                    <a:pt x="1444" y="5200"/>
                    <a:pt x="1366" y="5157"/>
                    <a:pt x="1329" y="5005"/>
                  </a:cubicBezTo>
                  <a:cubicBezTo>
                    <a:pt x="37" y="259"/>
                    <a:pt x="37" y="259"/>
                    <a:pt x="37" y="259"/>
                  </a:cubicBezTo>
                  <a:cubicBezTo>
                    <a:pt x="0" y="97"/>
                    <a:pt x="101" y="0"/>
                    <a:pt x="242" y="0"/>
                  </a:cubicBezTo>
                  <a:cubicBezTo>
                    <a:pt x="842" y="0"/>
                    <a:pt x="842" y="0"/>
                    <a:pt x="842" y="0"/>
                  </a:cubicBezTo>
                  <a:cubicBezTo>
                    <a:pt x="1008" y="0"/>
                    <a:pt x="1098" y="55"/>
                    <a:pt x="1137" y="217"/>
                  </a:cubicBezTo>
                  <a:cubicBezTo>
                    <a:pt x="1955" y="3603"/>
                    <a:pt x="1955" y="3603"/>
                    <a:pt x="1955" y="3603"/>
                  </a:cubicBezTo>
                  <a:cubicBezTo>
                    <a:pt x="2043" y="3992"/>
                    <a:pt x="2070" y="4392"/>
                    <a:pt x="2109" y="4757"/>
                  </a:cubicBezTo>
                  <a:cubicBezTo>
                    <a:pt x="2172" y="4401"/>
                    <a:pt x="2223" y="3981"/>
                    <a:pt x="2324" y="3614"/>
                  </a:cubicBezTo>
                  <a:cubicBezTo>
                    <a:pt x="3233" y="206"/>
                    <a:pt x="3233" y="206"/>
                    <a:pt x="3233" y="206"/>
                  </a:cubicBezTo>
                  <a:cubicBezTo>
                    <a:pt x="3272" y="65"/>
                    <a:pt x="3386" y="0"/>
                    <a:pt x="3539" y="0"/>
                  </a:cubicBezTo>
                  <a:cubicBezTo>
                    <a:pt x="4281" y="0"/>
                    <a:pt x="4281" y="0"/>
                    <a:pt x="4281" y="0"/>
                  </a:cubicBezTo>
                  <a:cubicBezTo>
                    <a:pt x="4433" y="0"/>
                    <a:pt x="4562" y="76"/>
                    <a:pt x="4601" y="217"/>
                  </a:cubicBezTo>
                  <a:cubicBezTo>
                    <a:pt x="5520" y="3614"/>
                    <a:pt x="5520" y="3614"/>
                    <a:pt x="5520" y="3614"/>
                  </a:cubicBezTo>
                  <a:cubicBezTo>
                    <a:pt x="5623" y="3981"/>
                    <a:pt x="5675" y="4391"/>
                    <a:pt x="5725" y="4757"/>
                  </a:cubicBezTo>
                  <a:cubicBezTo>
                    <a:pt x="5776" y="4400"/>
                    <a:pt x="5827" y="3981"/>
                    <a:pt x="5903" y="3614"/>
                  </a:cubicBezTo>
                  <a:cubicBezTo>
                    <a:pt x="6658" y="206"/>
                    <a:pt x="6658" y="206"/>
                    <a:pt x="6658" y="206"/>
                  </a:cubicBezTo>
                  <a:cubicBezTo>
                    <a:pt x="6684" y="65"/>
                    <a:pt x="6812" y="0"/>
                    <a:pt x="6966" y="0"/>
                  </a:cubicBezTo>
                  <a:cubicBezTo>
                    <a:pt x="7528" y="0"/>
                    <a:pt x="7528" y="0"/>
                    <a:pt x="7528" y="0"/>
                  </a:cubicBezTo>
                  <a:cubicBezTo>
                    <a:pt x="7668" y="0"/>
                    <a:pt x="7770" y="87"/>
                    <a:pt x="7732" y="248"/>
                  </a:cubicBezTo>
                  <a:lnTo>
                    <a:pt x="6453" y="5005"/>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p>
          </p:txBody>
        </p:sp>
        <p:sp>
          <p:nvSpPr>
            <p:cNvPr id="42" name="Freeform 8"/>
            <p:cNvSpPr>
              <a:spLocks noEditPoints="1"/>
            </p:cNvSpPr>
            <p:nvPr/>
          </p:nvSpPr>
          <p:spPr bwMode="auto">
            <a:xfrm>
              <a:off x="3598736" y="3217063"/>
              <a:ext cx="345026" cy="377129"/>
            </a:xfrm>
            <a:custGeom>
              <a:avLst/>
              <a:gdLst>
                <a:gd name="T0" fmla="*/ 2429 w 4882"/>
                <a:gd name="T1" fmla="*/ 723 h 5336"/>
                <a:gd name="T2" fmla="*/ 1061 w 4882"/>
                <a:gd name="T3" fmla="*/ 2654 h 5336"/>
                <a:gd name="T4" fmla="*/ 2429 w 4882"/>
                <a:gd name="T5" fmla="*/ 4624 h 5336"/>
                <a:gd name="T6" fmla="*/ 3796 w 4882"/>
                <a:gd name="T7" fmla="*/ 2654 h 5336"/>
                <a:gd name="T8" fmla="*/ 2429 w 4882"/>
                <a:gd name="T9" fmla="*/ 723 h 5336"/>
                <a:gd name="T10" fmla="*/ 2454 w 4882"/>
                <a:gd name="T11" fmla="*/ 5336 h 5336"/>
                <a:gd name="T12" fmla="*/ 0 w 4882"/>
                <a:gd name="T13" fmla="*/ 2654 h 5336"/>
                <a:gd name="T14" fmla="*/ 2454 w 4882"/>
                <a:gd name="T15" fmla="*/ 0 h 5336"/>
                <a:gd name="T16" fmla="*/ 4882 w 4882"/>
                <a:gd name="T17" fmla="*/ 2654 h 5336"/>
                <a:gd name="T18" fmla="*/ 2454 w 4882"/>
                <a:gd name="T19" fmla="*/ 5336 h 5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2" h="5336">
                  <a:moveTo>
                    <a:pt x="2429" y="723"/>
                  </a:moveTo>
                  <a:cubicBezTo>
                    <a:pt x="1547" y="723"/>
                    <a:pt x="1061" y="1359"/>
                    <a:pt x="1061" y="2654"/>
                  </a:cubicBezTo>
                  <a:cubicBezTo>
                    <a:pt x="1061" y="3982"/>
                    <a:pt x="1547" y="4624"/>
                    <a:pt x="2429" y="4624"/>
                  </a:cubicBezTo>
                  <a:cubicBezTo>
                    <a:pt x="3311" y="4624"/>
                    <a:pt x="3796" y="3982"/>
                    <a:pt x="3796" y="2654"/>
                  </a:cubicBezTo>
                  <a:cubicBezTo>
                    <a:pt x="3796" y="1359"/>
                    <a:pt x="3311" y="723"/>
                    <a:pt x="2429" y="723"/>
                  </a:cubicBezTo>
                  <a:moveTo>
                    <a:pt x="2454" y="5336"/>
                  </a:moveTo>
                  <a:cubicBezTo>
                    <a:pt x="972" y="5336"/>
                    <a:pt x="0" y="4316"/>
                    <a:pt x="0" y="2654"/>
                  </a:cubicBezTo>
                  <a:cubicBezTo>
                    <a:pt x="0" y="1003"/>
                    <a:pt x="972" y="0"/>
                    <a:pt x="2454" y="0"/>
                  </a:cubicBezTo>
                  <a:cubicBezTo>
                    <a:pt x="3937" y="0"/>
                    <a:pt x="4882" y="1003"/>
                    <a:pt x="4882" y="2654"/>
                  </a:cubicBezTo>
                  <a:cubicBezTo>
                    <a:pt x="4882" y="4316"/>
                    <a:pt x="3937" y="5336"/>
                    <a:pt x="2454" y="5336"/>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p>
          </p:txBody>
        </p:sp>
        <p:sp>
          <p:nvSpPr>
            <p:cNvPr id="43" name="Freeform 9"/>
            <p:cNvSpPr>
              <a:spLocks/>
            </p:cNvSpPr>
            <p:nvPr/>
          </p:nvSpPr>
          <p:spPr bwMode="auto">
            <a:xfrm>
              <a:off x="4069632" y="3217063"/>
              <a:ext cx="224034" cy="373658"/>
            </a:xfrm>
            <a:custGeom>
              <a:avLst/>
              <a:gdLst>
                <a:gd name="T0" fmla="*/ 2978 w 3170"/>
                <a:gd name="T1" fmla="*/ 822 h 5287"/>
                <a:gd name="T2" fmla="*/ 2606 w 3170"/>
                <a:gd name="T3" fmla="*/ 1013 h 5287"/>
                <a:gd name="T4" fmla="*/ 1892 w 3170"/>
                <a:gd name="T5" fmla="*/ 895 h 5287"/>
                <a:gd name="T6" fmla="*/ 1023 w 3170"/>
                <a:gd name="T7" fmla="*/ 2256 h 5287"/>
                <a:gd name="T8" fmla="*/ 1023 w 3170"/>
                <a:gd name="T9" fmla="*/ 5073 h 5287"/>
                <a:gd name="T10" fmla="*/ 754 w 3170"/>
                <a:gd name="T11" fmla="*/ 5287 h 5287"/>
                <a:gd name="T12" fmla="*/ 268 w 3170"/>
                <a:gd name="T13" fmla="*/ 5287 h 5287"/>
                <a:gd name="T14" fmla="*/ 0 w 3170"/>
                <a:gd name="T15" fmla="*/ 5073 h 5287"/>
                <a:gd name="T16" fmla="*/ 0 w 3170"/>
                <a:gd name="T17" fmla="*/ 304 h 5287"/>
                <a:gd name="T18" fmla="*/ 268 w 3170"/>
                <a:gd name="T19" fmla="*/ 87 h 5287"/>
                <a:gd name="T20" fmla="*/ 562 w 3170"/>
                <a:gd name="T21" fmla="*/ 87 h 5287"/>
                <a:gd name="T22" fmla="*/ 831 w 3170"/>
                <a:gd name="T23" fmla="*/ 250 h 5287"/>
                <a:gd name="T24" fmla="*/ 1010 w 3170"/>
                <a:gd name="T25" fmla="*/ 832 h 5287"/>
                <a:gd name="T26" fmla="*/ 2441 w 3170"/>
                <a:gd name="T27" fmla="*/ 0 h 5287"/>
                <a:gd name="T28" fmla="*/ 3106 w 3170"/>
                <a:gd name="T29" fmla="*/ 378 h 5287"/>
                <a:gd name="T30" fmla="*/ 2978 w 3170"/>
                <a:gd name="T31" fmla="*/ 822 h 5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70" h="5287">
                  <a:moveTo>
                    <a:pt x="2978" y="822"/>
                  </a:moveTo>
                  <a:cubicBezTo>
                    <a:pt x="2940" y="971"/>
                    <a:pt x="2825" y="1068"/>
                    <a:pt x="2606" y="1013"/>
                  </a:cubicBezTo>
                  <a:cubicBezTo>
                    <a:pt x="2428" y="971"/>
                    <a:pt x="2135" y="895"/>
                    <a:pt x="1892" y="895"/>
                  </a:cubicBezTo>
                  <a:cubicBezTo>
                    <a:pt x="1521" y="895"/>
                    <a:pt x="1023" y="1317"/>
                    <a:pt x="1023" y="2256"/>
                  </a:cubicBezTo>
                  <a:cubicBezTo>
                    <a:pt x="1023" y="5073"/>
                    <a:pt x="1023" y="5073"/>
                    <a:pt x="1023" y="5073"/>
                  </a:cubicBezTo>
                  <a:cubicBezTo>
                    <a:pt x="1023" y="5191"/>
                    <a:pt x="894" y="5287"/>
                    <a:pt x="754" y="5287"/>
                  </a:cubicBezTo>
                  <a:cubicBezTo>
                    <a:pt x="268" y="5287"/>
                    <a:pt x="268" y="5287"/>
                    <a:pt x="268" y="5287"/>
                  </a:cubicBezTo>
                  <a:cubicBezTo>
                    <a:pt x="128" y="5287"/>
                    <a:pt x="0" y="5191"/>
                    <a:pt x="0" y="5073"/>
                  </a:cubicBezTo>
                  <a:cubicBezTo>
                    <a:pt x="0" y="304"/>
                    <a:pt x="0" y="304"/>
                    <a:pt x="0" y="304"/>
                  </a:cubicBezTo>
                  <a:cubicBezTo>
                    <a:pt x="0" y="175"/>
                    <a:pt x="128" y="87"/>
                    <a:pt x="268" y="87"/>
                  </a:cubicBezTo>
                  <a:cubicBezTo>
                    <a:pt x="562" y="87"/>
                    <a:pt x="562" y="87"/>
                    <a:pt x="562" y="87"/>
                  </a:cubicBezTo>
                  <a:cubicBezTo>
                    <a:pt x="690" y="87"/>
                    <a:pt x="792" y="142"/>
                    <a:pt x="831" y="250"/>
                  </a:cubicBezTo>
                  <a:cubicBezTo>
                    <a:pt x="1010" y="832"/>
                    <a:pt x="1010" y="832"/>
                    <a:pt x="1010" y="832"/>
                  </a:cubicBezTo>
                  <a:cubicBezTo>
                    <a:pt x="1368" y="326"/>
                    <a:pt x="1853" y="0"/>
                    <a:pt x="2441" y="0"/>
                  </a:cubicBezTo>
                  <a:cubicBezTo>
                    <a:pt x="2850" y="0"/>
                    <a:pt x="3170" y="162"/>
                    <a:pt x="3106" y="378"/>
                  </a:cubicBezTo>
                  <a:lnTo>
                    <a:pt x="2978" y="822"/>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p>
          </p:txBody>
        </p:sp>
        <p:sp>
          <p:nvSpPr>
            <p:cNvPr id="44" name="Freeform 10"/>
            <p:cNvSpPr>
              <a:spLocks noEditPoints="1"/>
            </p:cNvSpPr>
            <p:nvPr/>
          </p:nvSpPr>
          <p:spPr bwMode="auto">
            <a:xfrm>
              <a:off x="4807912" y="3045268"/>
              <a:ext cx="316124" cy="547218"/>
            </a:xfrm>
            <a:custGeom>
              <a:avLst/>
              <a:gdLst>
                <a:gd name="T0" fmla="*/ 2261 w 4473"/>
                <a:gd name="T1" fmla="*/ 3110 h 7743"/>
                <a:gd name="T2" fmla="*/ 1405 w 4473"/>
                <a:gd name="T3" fmla="*/ 3532 h 7743"/>
                <a:gd name="T4" fmla="*/ 1086 w 4473"/>
                <a:gd name="T5" fmla="*/ 5072 h 7743"/>
                <a:gd name="T6" fmla="*/ 2248 w 4473"/>
                <a:gd name="T7" fmla="*/ 7028 h 7743"/>
                <a:gd name="T8" fmla="*/ 3500 w 4473"/>
                <a:gd name="T9" fmla="*/ 5093 h 7743"/>
                <a:gd name="T10" fmla="*/ 2261 w 4473"/>
                <a:gd name="T11" fmla="*/ 3110 h 7743"/>
                <a:gd name="T12" fmla="*/ 4205 w 4473"/>
                <a:gd name="T13" fmla="*/ 7657 h 7743"/>
                <a:gd name="T14" fmla="*/ 3935 w 4473"/>
                <a:gd name="T15" fmla="*/ 7657 h 7743"/>
                <a:gd name="T16" fmla="*/ 3604 w 4473"/>
                <a:gd name="T17" fmla="*/ 7440 h 7743"/>
                <a:gd name="T18" fmla="*/ 3500 w 4473"/>
                <a:gd name="T19" fmla="*/ 7006 h 7743"/>
                <a:gd name="T20" fmla="*/ 2006 w 4473"/>
                <a:gd name="T21" fmla="*/ 7743 h 7743"/>
                <a:gd name="T22" fmla="*/ 0 w 4473"/>
                <a:gd name="T23" fmla="*/ 5083 h 7743"/>
                <a:gd name="T24" fmla="*/ 613 w 4473"/>
                <a:gd name="T25" fmla="*/ 2980 h 7743"/>
                <a:gd name="T26" fmla="*/ 2044 w 4473"/>
                <a:gd name="T27" fmla="*/ 2395 h 7743"/>
                <a:gd name="T28" fmla="*/ 3476 w 4473"/>
                <a:gd name="T29" fmla="*/ 3164 h 7743"/>
                <a:gd name="T30" fmla="*/ 3476 w 4473"/>
                <a:gd name="T31" fmla="*/ 216 h 7743"/>
                <a:gd name="T32" fmla="*/ 3745 w 4473"/>
                <a:gd name="T33" fmla="*/ 0 h 7743"/>
                <a:gd name="T34" fmla="*/ 4205 w 4473"/>
                <a:gd name="T35" fmla="*/ 0 h 7743"/>
                <a:gd name="T36" fmla="*/ 4473 w 4473"/>
                <a:gd name="T37" fmla="*/ 216 h 7743"/>
                <a:gd name="T38" fmla="*/ 4473 w 4473"/>
                <a:gd name="T39" fmla="*/ 7440 h 7743"/>
                <a:gd name="T40" fmla="*/ 4205 w 4473"/>
                <a:gd name="T41" fmla="*/ 7657 h 7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73" h="7743">
                  <a:moveTo>
                    <a:pt x="2261" y="3110"/>
                  </a:moveTo>
                  <a:cubicBezTo>
                    <a:pt x="1877" y="3110"/>
                    <a:pt x="1584" y="3251"/>
                    <a:pt x="1405" y="3532"/>
                  </a:cubicBezTo>
                  <a:cubicBezTo>
                    <a:pt x="1226" y="3814"/>
                    <a:pt x="1086" y="4281"/>
                    <a:pt x="1086" y="5072"/>
                  </a:cubicBezTo>
                  <a:cubicBezTo>
                    <a:pt x="1086" y="6459"/>
                    <a:pt x="1444" y="7028"/>
                    <a:pt x="2248" y="7028"/>
                  </a:cubicBezTo>
                  <a:cubicBezTo>
                    <a:pt x="3080" y="7028"/>
                    <a:pt x="3500" y="6394"/>
                    <a:pt x="3500" y="5093"/>
                  </a:cubicBezTo>
                  <a:cubicBezTo>
                    <a:pt x="3500" y="3803"/>
                    <a:pt x="3040" y="3110"/>
                    <a:pt x="2261" y="3110"/>
                  </a:cubicBezTo>
                  <a:moveTo>
                    <a:pt x="4205" y="7657"/>
                  </a:moveTo>
                  <a:cubicBezTo>
                    <a:pt x="3935" y="7657"/>
                    <a:pt x="3935" y="7657"/>
                    <a:pt x="3935" y="7657"/>
                  </a:cubicBezTo>
                  <a:cubicBezTo>
                    <a:pt x="3745" y="7657"/>
                    <a:pt x="3642" y="7592"/>
                    <a:pt x="3604" y="7440"/>
                  </a:cubicBezTo>
                  <a:cubicBezTo>
                    <a:pt x="3500" y="7006"/>
                    <a:pt x="3500" y="7006"/>
                    <a:pt x="3500" y="7006"/>
                  </a:cubicBezTo>
                  <a:cubicBezTo>
                    <a:pt x="3131" y="7537"/>
                    <a:pt x="2670" y="7743"/>
                    <a:pt x="2006" y="7743"/>
                  </a:cubicBezTo>
                  <a:cubicBezTo>
                    <a:pt x="689" y="7743"/>
                    <a:pt x="0" y="6838"/>
                    <a:pt x="0" y="5083"/>
                  </a:cubicBezTo>
                  <a:cubicBezTo>
                    <a:pt x="0" y="4010"/>
                    <a:pt x="178" y="3478"/>
                    <a:pt x="613" y="2980"/>
                  </a:cubicBezTo>
                  <a:cubicBezTo>
                    <a:pt x="946" y="2600"/>
                    <a:pt x="1495" y="2395"/>
                    <a:pt x="2044" y="2395"/>
                  </a:cubicBezTo>
                  <a:cubicBezTo>
                    <a:pt x="2670" y="2395"/>
                    <a:pt x="3143" y="2655"/>
                    <a:pt x="3476" y="3164"/>
                  </a:cubicBezTo>
                  <a:cubicBezTo>
                    <a:pt x="3476" y="216"/>
                    <a:pt x="3476" y="216"/>
                    <a:pt x="3476" y="216"/>
                  </a:cubicBezTo>
                  <a:cubicBezTo>
                    <a:pt x="3476" y="87"/>
                    <a:pt x="3604" y="0"/>
                    <a:pt x="3745" y="0"/>
                  </a:cubicBezTo>
                  <a:cubicBezTo>
                    <a:pt x="4205" y="0"/>
                    <a:pt x="4205" y="0"/>
                    <a:pt x="4205" y="0"/>
                  </a:cubicBezTo>
                  <a:cubicBezTo>
                    <a:pt x="4345" y="0"/>
                    <a:pt x="4473" y="87"/>
                    <a:pt x="4473" y="216"/>
                  </a:cubicBezTo>
                  <a:cubicBezTo>
                    <a:pt x="4473" y="7440"/>
                    <a:pt x="4473" y="7440"/>
                    <a:pt x="4473" y="7440"/>
                  </a:cubicBezTo>
                  <a:cubicBezTo>
                    <a:pt x="4473" y="7559"/>
                    <a:pt x="4344" y="7657"/>
                    <a:pt x="4205" y="7657"/>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p>
          </p:txBody>
        </p:sp>
        <p:sp>
          <p:nvSpPr>
            <p:cNvPr id="45" name="Freeform 11"/>
            <p:cNvSpPr>
              <a:spLocks/>
            </p:cNvSpPr>
            <p:nvPr/>
          </p:nvSpPr>
          <p:spPr bwMode="auto">
            <a:xfrm>
              <a:off x="4413340" y="3051640"/>
              <a:ext cx="303199" cy="539858"/>
            </a:xfrm>
            <a:custGeom>
              <a:avLst/>
              <a:gdLst>
                <a:gd name="T0" fmla="*/ 4052 w 4290"/>
                <a:gd name="T1" fmla="*/ 7639 h 7639"/>
                <a:gd name="T2" fmla="*/ 3273 w 4290"/>
                <a:gd name="T3" fmla="*/ 7639 h 7639"/>
                <a:gd name="T4" fmla="*/ 2966 w 4290"/>
                <a:gd name="T5" fmla="*/ 7454 h 7639"/>
                <a:gd name="T6" fmla="*/ 997 w 4290"/>
                <a:gd name="T7" fmla="*/ 4952 h 7639"/>
                <a:gd name="T8" fmla="*/ 997 w 4290"/>
                <a:gd name="T9" fmla="*/ 7422 h 7639"/>
                <a:gd name="T10" fmla="*/ 728 w 4290"/>
                <a:gd name="T11" fmla="*/ 7639 h 7639"/>
                <a:gd name="T12" fmla="*/ 268 w 4290"/>
                <a:gd name="T13" fmla="*/ 7639 h 7639"/>
                <a:gd name="T14" fmla="*/ 0 w 4290"/>
                <a:gd name="T15" fmla="*/ 7422 h 7639"/>
                <a:gd name="T16" fmla="*/ 0 w 4290"/>
                <a:gd name="T17" fmla="*/ 215 h 7639"/>
                <a:gd name="T18" fmla="*/ 268 w 4290"/>
                <a:gd name="T19" fmla="*/ 0 h 7639"/>
                <a:gd name="T20" fmla="*/ 728 w 4290"/>
                <a:gd name="T21" fmla="*/ 0 h 7639"/>
                <a:gd name="T22" fmla="*/ 997 w 4290"/>
                <a:gd name="T23" fmla="*/ 215 h 7639"/>
                <a:gd name="T24" fmla="*/ 997 w 4290"/>
                <a:gd name="T25" fmla="*/ 4854 h 7639"/>
                <a:gd name="T26" fmla="*/ 3026 w 4290"/>
                <a:gd name="T27" fmla="*/ 2600 h 7639"/>
                <a:gd name="T28" fmla="*/ 3359 w 4290"/>
                <a:gd name="T29" fmla="*/ 2438 h 7639"/>
                <a:gd name="T30" fmla="*/ 4048 w 4290"/>
                <a:gd name="T31" fmla="*/ 2438 h 7639"/>
                <a:gd name="T32" fmla="*/ 4188 w 4290"/>
                <a:gd name="T33" fmla="*/ 2697 h 7639"/>
                <a:gd name="T34" fmla="*/ 2033 w 4290"/>
                <a:gd name="T35" fmla="*/ 4864 h 7639"/>
                <a:gd name="T36" fmla="*/ 4193 w 4290"/>
                <a:gd name="T37" fmla="*/ 7379 h 7639"/>
                <a:gd name="T38" fmla="*/ 4052 w 4290"/>
                <a:gd name="T39" fmla="*/ 7639 h 7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90" h="7639">
                  <a:moveTo>
                    <a:pt x="4052" y="7639"/>
                  </a:moveTo>
                  <a:cubicBezTo>
                    <a:pt x="3273" y="7639"/>
                    <a:pt x="3273" y="7639"/>
                    <a:pt x="3273" y="7639"/>
                  </a:cubicBezTo>
                  <a:cubicBezTo>
                    <a:pt x="3145" y="7639"/>
                    <a:pt x="3041" y="7562"/>
                    <a:pt x="2966" y="7454"/>
                  </a:cubicBezTo>
                  <a:cubicBezTo>
                    <a:pt x="997" y="4952"/>
                    <a:pt x="997" y="4952"/>
                    <a:pt x="997" y="4952"/>
                  </a:cubicBezTo>
                  <a:cubicBezTo>
                    <a:pt x="997" y="7422"/>
                    <a:pt x="997" y="7422"/>
                    <a:pt x="997" y="7422"/>
                  </a:cubicBezTo>
                  <a:cubicBezTo>
                    <a:pt x="997" y="7541"/>
                    <a:pt x="870" y="7639"/>
                    <a:pt x="728" y="7639"/>
                  </a:cubicBezTo>
                  <a:cubicBezTo>
                    <a:pt x="268" y="7639"/>
                    <a:pt x="268" y="7639"/>
                    <a:pt x="268" y="7639"/>
                  </a:cubicBezTo>
                  <a:cubicBezTo>
                    <a:pt x="128" y="7639"/>
                    <a:pt x="0" y="7541"/>
                    <a:pt x="0" y="7422"/>
                  </a:cubicBezTo>
                  <a:cubicBezTo>
                    <a:pt x="0" y="215"/>
                    <a:pt x="0" y="215"/>
                    <a:pt x="0" y="215"/>
                  </a:cubicBezTo>
                  <a:cubicBezTo>
                    <a:pt x="0" y="84"/>
                    <a:pt x="129" y="0"/>
                    <a:pt x="268" y="0"/>
                  </a:cubicBezTo>
                  <a:cubicBezTo>
                    <a:pt x="728" y="0"/>
                    <a:pt x="728" y="0"/>
                    <a:pt x="728" y="0"/>
                  </a:cubicBezTo>
                  <a:cubicBezTo>
                    <a:pt x="870" y="0"/>
                    <a:pt x="997" y="84"/>
                    <a:pt x="997" y="215"/>
                  </a:cubicBezTo>
                  <a:cubicBezTo>
                    <a:pt x="997" y="4854"/>
                    <a:pt x="997" y="4854"/>
                    <a:pt x="997" y="4854"/>
                  </a:cubicBezTo>
                  <a:cubicBezTo>
                    <a:pt x="3026" y="2600"/>
                    <a:pt x="3026" y="2600"/>
                    <a:pt x="3026" y="2600"/>
                  </a:cubicBezTo>
                  <a:cubicBezTo>
                    <a:pt x="3089" y="2514"/>
                    <a:pt x="3192" y="2438"/>
                    <a:pt x="3359" y="2438"/>
                  </a:cubicBezTo>
                  <a:cubicBezTo>
                    <a:pt x="4048" y="2438"/>
                    <a:pt x="4048" y="2438"/>
                    <a:pt x="4048" y="2438"/>
                  </a:cubicBezTo>
                  <a:cubicBezTo>
                    <a:pt x="4226" y="2438"/>
                    <a:pt x="4290" y="2589"/>
                    <a:pt x="4188" y="2697"/>
                  </a:cubicBezTo>
                  <a:cubicBezTo>
                    <a:pt x="2033" y="4864"/>
                    <a:pt x="2033" y="4864"/>
                    <a:pt x="2033" y="4864"/>
                  </a:cubicBezTo>
                  <a:cubicBezTo>
                    <a:pt x="4193" y="7379"/>
                    <a:pt x="4193" y="7379"/>
                    <a:pt x="4193" y="7379"/>
                  </a:cubicBezTo>
                  <a:cubicBezTo>
                    <a:pt x="4283" y="7487"/>
                    <a:pt x="4231" y="7639"/>
                    <a:pt x="4052" y="7639"/>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p>
          </p:txBody>
        </p:sp>
        <p:sp>
          <p:nvSpPr>
            <p:cNvPr id="46" name="Freeform 12"/>
            <p:cNvSpPr>
              <a:spLocks/>
            </p:cNvSpPr>
            <p:nvPr/>
          </p:nvSpPr>
          <p:spPr bwMode="auto">
            <a:xfrm>
              <a:off x="5651418" y="3223435"/>
              <a:ext cx="345654" cy="520650"/>
            </a:xfrm>
            <a:custGeom>
              <a:avLst/>
              <a:gdLst>
                <a:gd name="T0" fmla="*/ 52 w 4891"/>
                <a:gd name="T1" fmla="*/ 214 h 7367"/>
                <a:gd name="T2" fmla="*/ 282 w 4891"/>
                <a:gd name="T3" fmla="*/ 0 h 7367"/>
                <a:gd name="T4" fmla="*/ 884 w 4891"/>
                <a:gd name="T5" fmla="*/ 0 h 7367"/>
                <a:gd name="T6" fmla="*/ 1221 w 4891"/>
                <a:gd name="T7" fmla="*/ 214 h 7367"/>
                <a:gd name="T8" fmla="*/ 2411 w 4891"/>
                <a:gd name="T9" fmla="*/ 3356 h 7367"/>
                <a:gd name="T10" fmla="*/ 2546 w 4891"/>
                <a:gd name="T11" fmla="*/ 3898 h 7367"/>
                <a:gd name="T12" fmla="*/ 2761 w 4891"/>
                <a:gd name="T13" fmla="*/ 3164 h 7367"/>
                <a:gd name="T14" fmla="*/ 3716 w 4891"/>
                <a:gd name="T15" fmla="*/ 202 h 7367"/>
                <a:gd name="T16" fmla="*/ 4042 w 4891"/>
                <a:gd name="T17" fmla="*/ 0 h 7367"/>
                <a:gd name="T18" fmla="*/ 4621 w 4891"/>
                <a:gd name="T19" fmla="*/ 0 h 7367"/>
                <a:gd name="T20" fmla="*/ 4850 w 4891"/>
                <a:gd name="T21" fmla="*/ 214 h 7367"/>
                <a:gd name="T22" fmla="*/ 2868 w 4891"/>
                <a:gd name="T23" fmla="*/ 5919 h 7367"/>
                <a:gd name="T24" fmla="*/ 1599 w 4891"/>
                <a:gd name="T25" fmla="*/ 7218 h 7367"/>
                <a:gd name="T26" fmla="*/ 1316 w 4891"/>
                <a:gd name="T27" fmla="*/ 7325 h 7367"/>
                <a:gd name="T28" fmla="*/ 966 w 4891"/>
                <a:gd name="T29" fmla="*/ 7231 h 7367"/>
                <a:gd name="T30" fmla="*/ 778 w 4891"/>
                <a:gd name="T31" fmla="*/ 6931 h 7367"/>
                <a:gd name="T32" fmla="*/ 912 w 4891"/>
                <a:gd name="T33" fmla="*/ 6633 h 7367"/>
                <a:gd name="T34" fmla="*/ 1113 w 4891"/>
                <a:gd name="T35" fmla="*/ 6557 h 7367"/>
                <a:gd name="T36" fmla="*/ 2149 w 4891"/>
                <a:gd name="T37" fmla="*/ 5118 h 7367"/>
                <a:gd name="T38" fmla="*/ 52 w 4891"/>
                <a:gd name="T39" fmla="*/ 214 h 7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91" h="7367">
                  <a:moveTo>
                    <a:pt x="52" y="214"/>
                  </a:moveTo>
                  <a:cubicBezTo>
                    <a:pt x="0" y="95"/>
                    <a:pt x="134" y="0"/>
                    <a:pt x="282" y="0"/>
                  </a:cubicBezTo>
                  <a:cubicBezTo>
                    <a:pt x="884" y="0"/>
                    <a:pt x="884" y="0"/>
                    <a:pt x="884" y="0"/>
                  </a:cubicBezTo>
                  <a:cubicBezTo>
                    <a:pt x="1045" y="0"/>
                    <a:pt x="1166" y="75"/>
                    <a:pt x="1221" y="214"/>
                  </a:cubicBezTo>
                  <a:cubicBezTo>
                    <a:pt x="2411" y="3356"/>
                    <a:pt x="2411" y="3356"/>
                    <a:pt x="2411" y="3356"/>
                  </a:cubicBezTo>
                  <a:cubicBezTo>
                    <a:pt x="2464" y="3506"/>
                    <a:pt x="2518" y="3728"/>
                    <a:pt x="2546" y="3898"/>
                  </a:cubicBezTo>
                  <a:cubicBezTo>
                    <a:pt x="2585" y="3739"/>
                    <a:pt x="2666" y="3430"/>
                    <a:pt x="2761" y="3164"/>
                  </a:cubicBezTo>
                  <a:cubicBezTo>
                    <a:pt x="3716" y="202"/>
                    <a:pt x="3716" y="202"/>
                    <a:pt x="3716" y="202"/>
                  </a:cubicBezTo>
                  <a:cubicBezTo>
                    <a:pt x="3757" y="65"/>
                    <a:pt x="3878" y="0"/>
                    <a:pt x="4042" y="0"/>
                  </a:cubicBezTo>
                  <a:cubicBezTo>
                    <a:pt x="4621" y="0"/>
                    <a:pt x="4621" y="0"/>
                    <a:pt x="4621" y="0"/>
                  </a:cubicBezTo>
                  <a:cubicBezTo>
                    <a:pt x="4769" y="0"/>
                    <a:pt x="4891" y="95"/>
                    <a:pt x="4850" y="214"/>
                  </a:cubicBezTo>
                  <a:cubicBezTo>
                    <a:pt x="2868" y="5919"/>
                    <a:pt x="2868" y="5919"/>
                    <a:pt x="2868" y="5919"/>
                  </a:cubicBezTo>
                  <a:cubicBezTo>
                    <a:pt x="2665" y="6504"/>
                    <a:pt x="2274" y="6962"/>
                    <a:pt x="1599" y="7218"/>
                  </a:cubicBezTo>
                  <a:cubicBezTo>
                    <a:pt x="1316" y="7325"/>
                    <a:pt x="1316" y="7325"/>
                    <a:pt x="1316" y="7325"/>
                  </a:cubicBezTo>
                  <a:cubicBezTo>
                    <a:pt x="1195" y="7367"/>
                    <a:pt x="1034" y="7334"/>
                    <a:pt x="966" y="7231"/>
                  </a:cubicBezTo>
                  <a:cubicBezTo>
                    <a:pt x="778" y="6931"/>
                    <a:pt x="778" y="6931"/>
                    <a:pt x="778" y="6931"/>
                  </a:cubicBezTo>
                  <a:cubicBezTo>
                    <a:pt x="723" y="6845"/>
                    <a:pt x="790" y="6675"/>
                    <a:pt x="912" y="6633"/>
                  </a:cubicBezTo>
                  <a:cubicBezTo>
                    <a:pt x="1113" y="6557"/>
                    <a:pt x="1113" y="6557"/>
                    <a:pt x="1113" y="6557"/>
                  </a:cubicBezTo>
                  <a:cubicBezTo>
                    <a:pt x="1618" y="6374"/>
                    <a:pt x="1989" y="5822"/>
                    <a:pt x="2149" y="5118"/>
                  </a:cubicBezTo>
                  <a:lnTo>
                    <a:pt x="52" y="214"/>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p>
          </p:txBody>
        </p:sp>
        <p:sp>
          <p:nvSpPr>
            <p:cNvPr id="47" name="Freeform 13"/>
            <p:cNvSpPr>
              <a:spLocks noEditPoints="1"/>
            </p:cNvSpPr>
            <p:nvPr/>
          </p:nvSpPr>
          <p:spPr bwMode="auto">
            <a:xfrm>
              <a:off x="5253376" y="3217063"/>
              <a:ext cx="325399" cy="375991"/>
            </a:xfrm>
            <a:custGeom>
              <a:avLst/>
              <a:gdLst>
                <a:gd name="T0" fmla="*/ 2328 w 4604"/>
                <a:gd name="T1" fmla="*/ 4604 h 5320"/>
                <a:gd name="T2" fmla="*/ 1062 w 4604"/>
                <a:gd name="T3" fmla="*/ 2659 h 5320"/>
                <a:gd name="T4" fmla="*/ 2328 w 4604"/>
                <a:gd name="T5" fmla="*/ 725 h 5320"/>
                <a:gd name="T6" fmla="*/ 3627 w 4604"/>
                <a:gd name="T7" fmla="*/ 2659 h 5320"/>
                <a:gd name="T8" fmla="*/ 2328 w 4604"/>
                <a:gd name="T9" fmla="*/ 4604 h 5320"/>
                <a:gd name="T10" fmla="*/ 2352 w 4604"/>
                <a:gd name="T11" fmla="*/ 0 h 5320"/>
                <a:gd name="T12" fmla="*/ 0 w 4604"/>
                <a:gd name="T13" fmla="*/ 2658 h 5320"/>
                <a:gd name="T14" fmla="*/ 2278 w 4604"/>
                <a:gd name="T15" fmla="*/ 5320 h 5320"/>
                <a:gd name="T16" fmla="*/ 2280 w 4604"/>
                <a:gd name="T17" fmla="*/ 5320 h 5320"/>
                <a:gd name="T18" fmla="*/ 3630 w 4604"/>
                <a:gd name="T19" fmla="*/ 4584 h 5320"/>
                <a:gd name="T20" fmla="*/ 3731 w 4604"/>
                <a:gd name="T21" fmla="*/ 5030 h 5320"/>
                <a:gd name="T22" fmla="*/ 4065 w 4604"/>
                <a:gd name="T23" fmla="*/ 5246 h 5320"/>
                <a:gd name="T24" fmla="*/ 4333 w 4604"/>
                <a:gd name="T25" fmla="*/ 5246 h 5320"/>
                <a:gd name="T26" fmla="*/ 4602 w 4604"/>
                <a:gd name="T27" fmla="*/ 5030 h 5320"/>
                <a:gd name="T28" fmla="*/ 4604 w 4604"/>
                <a:gd name="T29" fmla="*/ 2645 h 5320"/>
                <a:gd name="T30" fmla="*/ 4604 w 4604"/>
                <a:gd name="T31" fmla="*/ 2645 h 5320"/>
                <a:gd name="T32" fmla="*/ 2352 w 4604"/>
                <a:gd name="T33" fmla="*/ 0 h 5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04" h="5320">
                  <a:moveTo>
                    <a:pt x="2328" y="4604"/>
                  </a:moveTo>
                  <a:cubicBezTo>
                    <a:pt x="1445" y="4604"/>
                    <a:pt x="1062" y="3988"/>
                    <a:pt x="1062" y="2659"/>
                  </a:cubicBezTo>
                  <a:cubicBezTo>
                    <a:pt x="1062" y="1362"/>
                    <a:pt x="1445" y="725"/>
                    <a:pt x="2328" y="725"/>
                  </a:cubicBezTo>
                  <a:cubicBezTo>
                    <a:pt x="3211" y="725"/>
                    <a:pt x="3627" y="1362"/>
                    <a:pt x="3627" y="2659"/>
                  </a:cubicBezTo>
                  <a:cubicBezTo>
                    <a:pt x="3627" y="3988"/>
                    <a:pt x="3211" y="4604"/>
                    <a:pt x="2328" y="4604"/>
                  </a:cubicBezTo>
                  <a:moveTo>
                    <a:pt x="2352" y="0"/>
                  </a:moveTo>
                  <a:cubicBezTo>
                    <a:pt x="868" y="0"/>
                    <a:pt x="0" y="1007"/>
                    <a:pt x="0" y="2658"/>
                  </a:cubicBezTo>
                  <a:cubicBezTo>
                    <a:pt x="0" y="4324"/>
                    <a:pt x="890" y="5320"/>
                    <a:pt x="2278" y="5320"/>
                  </a:cubicBezTo>
                  <a:cubicBezTo>
                    <a:pt x="2280" y="5320"/>
                    <a:pt x="2280" y="5320"/>
                    <a:pt x="2280" y="5320"/>
                  </a:cubicBezTo>
                  <a:cubicBezTo>
                    <a:pt x="2875" y="5320"/>
                    <a:pt x="3260" y="5114"/>
                    <a:pt x="3630" y="4584"/>
                  </a:cubicBezTo>
                  <a:cubicBezTo>
                    <a:pt x="3731" y="5030"/>
                    <a:pt x="3731" y="5030"/>
                    <a:pt x="3731" y="5030"/>
                  </a:cubicBezTo>
                  <a:cubicBezTo>
                    <a:pt x="3769" y="5181"/>
                    <a:pt x="3872" y="5246"/>
                    <a:pt x="4065" y="5246"/>
                  </a:cubicBezTo>
                  <a:cubicBezTo>
                    <a:pt x="4333" y="5246"/>
                    <a:pt x="4333" y="5246"/>
                    <a:pt x="4333" y="5246"/>
                  </a:cubicBezTo>
                  <a:cubicBezTo>
                    <a:pt x="4475" y="5246"/>
                    <a:pt x="4602" y="5148"/>
                    <a:pt x="4602" y="5030"/>
                  </a:cubicBezTo>
                  <a:cubicBezTo>
                    <a:pt x="4604" y="2645"/>
                    <a:pt x="4604" y="2645"/>
                    <a:pt x="4604" y="2645"/>
                  </a:cubicBezTo>
                  <a:cubicBezTo>
                    <a:pt x="4604" y="2645"/>
                    <a:pt x="4604" y="2645"/>
                    <a:pt x="4604" y="2645"/>
                  </a:cubicBezTo>
                  <a:cubicBezTo>
                    <a:pt x="4604" y="993"/>
                    <a:pt x="3839" y="0"/>
                    <a:pt x="2352" y="0"/>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p>
          </p:txBody>
        </p:sp>
        <p:sp>
          <p:nvSpPr>
            <p:cNvPr id="48" name="Freeform 14"/>
            <p:cNvSpPr>
              <a:spLocks noEditPoints="1"/>
            </p:cNvSpPr>
            <p:nvPr/>
          </p:nvSpPr>
          <p:spPr bwMode="auto">
            <a:xfrm>
              <a:off x="5978852" y="3490731"/>
              <a:ext cx="98523" cy="98733"/>
            </a:xfrm>
            <a:custGeom>
              <a:avLst/>
              <a:gdLst>
                <a:gd name="T0" fmla="*/ 596 w 1394"/>
                <a:gd name="T1" fmla="*/ 642 h 1397"/>
                <a:gd name="T2" fmla="*/ 687 w 1394"/>
                <a:gd name="T3" fmla="*/ 642 h 1397"/>
                <a:gd name="T4" fmla="*/ 807 w 1394"/>
                <a:gd name="T5" fmla="*/ 614 h 1397"/>
                <a:gd name="T6" fmla="*/ 846 w 1394"/>
                <a:gd name="T7" fmla="*/ 532 h 1397"/>
                <a:gd name="T8" fmla="*/ 807 w 1394"/>
                <a:gd name="T9" fmla="*/ 445 h 1397"/>
                <a:gd name="T10" fmla="*/ 677 w 1394"/>
                <a:gd name="T11" fmla="*/ 417 h 1397"/>
                <a:gd name="T12" fmla="*/ 596 w 1394"/>
                <a:gd name="T13" fmla="*/ 417 h 1397"/>
                <a:gd name="T14" fmla="*/ 596 w 1394"/>
                <a:gd name="T15" fmla="*/ 642 h 1397"/>
                <a:gd name="T16" fmla="*/ 710 w 1394"/>
                <a:gd name="T17" fmla="*/ 297 h 1397"/>
                <a:gd name="T18" fmla="*/ 958 w 1394"/>
                <a:gd name="T19" fmla="*/ 353 h 1397"/>
                <a:gd name="T20" fmla="*/ 1040 w 1394"/>
                <a:gd name="T21" fmla="*/ 520 h 1397"/>
                <a:gd name="T22" fmla="*/ 996 w 1394"/>
                <a:gd name="T23" fmla="*/ 651 h 1397"/>
                <a:gd name="T24" fmla="*/ 872 w 1394"/>
                <a:gd name="T25" fmla="*/ 727 h 1397"/>
                <a:gd name="T26" fmla="*/ 1044 w 1394"/>
                <a:gd name="T27" fmla="*/ 1072 h 1397"/>
                <a:gd name="T28" fmla="*/ 835 w 1394"/>
                <a:gd name="T29" fmla="*/ 1072 h 1397"/>
                <a:gd name="T30" fmla="*/ 687 w 1394"/>
                <a:gd name="T31" fmla="*/ 755 h 1397"/>
                <a:gd name="T32" fmla="*/ 595 w 1394"/>
                <a:gd name="T33" fmla="*/ 755 h 1397"/>
                <a:gd name="T34" fmla="*/ 595 w 1394"/>
                <a:gd name="T35" fmla="*/ 1072 h 1397"/>
                <a:gd name="T36" fmla="*/ 407 w 1394"/>
                <a:gd name="T37" fmla="*/ 1072 h 1397"/>
                <a:gd name="T38" fmla="*/ 407 w 1394"/>
                <a:gd name="T39" fmla="*/ 297 h 1397"/>
                <a:gd name="T40" fmla="*/ 710 w 1394"/>
                <a:gd name="T41" fmla="*/ 297 h 1397"/>
                <a:gd name="T42" fmla="*/ 476 w 1394"/>
                <a:gd name="T43" fmla="*/ 158 h 1397"/>
                <a:gd name="T44" fmla="*/ 292 w 1394"/>
                <a:gd name="T45" fmla="*/ 280 h 1397"/>
                <a:gd name="T46" fmla="*/ 162 w 1394"/>
                <a:gd name="T47" fmla="*/ 474 h 1397"/>
                <a:gd name="T48" fmla="*/ 116 w 1394"/>
                <a:gd name="T49" fmla="*/ 698 h 1397"/>
                <a:gd name="T50" fmla="*/ 158 w 1394"/>
                <a:gd name="T51" fmla="*/ 919 h 1397"/>
                <a:gd name="T52" fmla="*/ 282 w 1394"/>
                <a:gd name="T53" fmla="*/ 1105 h 1397"/>
                <a:gd name="T54" fmla="*/ 472 w 1394"/>
                <a:gd name="T55" fmla="*/ 1235 h 1397"/>
                <a:gd name="T56" fmla="*/ 695 w 1394"/>
                <a:gd name="T57" fmla="*/ 1281 h 1397"/>
                <a:gd name="T58" fmla="*/ 914 w 1394"/>
                <a:gd name="T59" fmla="*/ 1237 h 1397"/>
                <a:gd name="T60" fmla="*/ 1107 w 1394"/>
                <a:gd name="T61" fmla="*/ 1111 h 1397"/>
                <a:gd name="T62" fmla="*/ 1234 w 1394"/>
                <a:gd name="T63" fmla="*/ 926 h 1397"/>
                <a:gd name="T64" fmla="*/ 1278 w 1394"/>
                <a:gd name="T65" fmla="*/ 709 h 1397"/>
                <a:gd name="T66" fmla="*/ 1237 w 1394"/>
                <a:gd name="T67" fmla="*/ 478 h 1397"/>
                <a:gd name="T68" fmla="*/ 1114 w 1394"/>
                <a:gd name="T69" fmla="*/ 289 h 1397"/>
                <a:gd name="T70" fmla="*/ 924 w 1394"/>
                <a:gd name="T71" fmla="*/ 158 h 1397"/>
                <a:gd name="T72" fmla="*/ 696 w 1394"/>
                <a:gd name="T73" fmla="*/ 115 h 1397"/>
                <a:gd name="T74" fmla="*/ 476 w 1394"/>
                <a:gd name="T75" fmla="*/ 158 h 1397"/>
                <a:gd name="T76" fmla="*/ 967 w 1394"/>
                <a:gd name="T77" fmla="*/ 53 h 1397"/>
                <a:gd name="T78" fmla="*/ 1196 w 1394"/>
                <a:gd name="T79" fmla="*/ 209 h 1397"/>
                <a:gd name="T80" fmla="*/ 1341 w 1394"/>
                <a:gd name="T81" fmla="*/ 432 h 1397"/>
                <a:gd name="T82" fmla="*/ 1394 w 1394"/>
                <a:gd name="T83" fmla="*/ 699 h 1397"/>
                <a:gd name="T84" fmla="*/ 1339 w 1394"/>
                <a:gd name="T85" fmla="*/ 968 h 1397"/>
                <a:gd name="T86" fmla="*/ 1188 w 1394"/>
                <a:gd name="T87" fmla="*/ 1194 h 1397"/>
                <a:gd name="T88" fmla="*/ 960 w 1394"/>
                <a:gd name="T89" fmla="*/ 1345 h 1397"/>
                <a:gd name="T90" fmla="*/ 696 w 1394"/>
                <a:gd name="T91" fmla="*/ 1397 h 1397"/>
                <a:gd name="T92" fmla="*/ 428 w 1394"/>
                <a:gd name="T93" fmla="*/ 1343 h 1397"/>
                <a:gd name="T94" fmla="*/ 200 w 1394"/>
                <a:gd name="T95" fmla="*/ 1185 h 1397"/>
                <a:gd name="T96" fmla="*/ 52 w 1394"/>
                <a:gd name="T97" fmla="*/ 963 h 1397"/>
                <a:gd name="T98" fmla="*/ 0 w 1394"/>
                <a:gd name="T99" fmla="*/ 699 h 1397"/>
                <a:gd name="T100" fmla="*/ 26 w 1394"/>
                <a:gd name="T101" fmla="*/ 513 h 1397"/>
                <a:gd name="T102" fmla="*/ 102 w 1394"/>
                <a:gd name="T103" fmla="*/ 336 h 1397"/>
                <a:gd name="T104" fmla="*/ 352 w 1394"/>
                <a:gd name="T105" fmla="*/ 88 h 1397"/>
                <a:gd name="T106" fmla="*/ 695 w 1394"/>
                <a:gd name="T107" fmla="*/ 0 h 1397"/>
                <a:gd name="T108" fmla="*/ 967 w 1394"/>
                <a:gd name="T109" fmla="*/ 53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94" h="1397">
                  <a:moveTo>
                    <a:pt x="596" y="642"/>
                  </a:moveTo>
                  <a:cubicBezTo>
                    <a:pt x="687" y="642"/>
                    <a:pt x="687" y="642"/>
                    <a:pt x="687" y="642"/>
                  </a:cubicBezTo>
                  <a:cubicBezTo>
                    <a:pt x="743" y="642"/>
                    <a:pt x="783" y="632"/>
                    <a:pt x="807" y="614"/>
                  </a:cubicBezTo>
                  <a:cubicBezTo>
                    <a:pt x="833" y="597"/>
                    <a:pt x="846" y="570"/>
                    <a:pt x="846" y="532"/>
                  </a:cubicBezTo>
                  <a:cubicBezTo>
                    <a:pt x="846" y="493"/>
                    <a:pt x="833" y="465"/>
                    <a:pt x="807" y="445"/>
                  </a:cubicBezTo>
                  <a:cubicBezTo>
                    <a:pt x="778" y="427"/>
                    <a:pt x="735" y="417"/>
                    <a:pt x="677" y="417"/>
                  </a:cubicBezTo>
                  <a:cubicBezTo>
                    <a:pt x="596" y="417"/>
                    <a:pt x="596" y="417"/>
                    <a:pt x="596" y="417"/>
                  </a:cubicBezTo>
                  <a:cubicBezTo>
                    <a:pt x="596" y="642"/>
                    <a:pt x="596" y="642"/>
                    <a:pt x="596" y="642"/>
                  </a:cubicBezTo>
                  <a:close/>
                  <a:moveTo>
                    <a:pt x="710" y="297"/>
                  </a:moveTo>
                  <a:cubicBezTo>
                    <a:pt x="820" y="297"/>
                    <a:pt x="902" y="316"/>
                    <a:pt x="958" y="353"/>
                  </a:cubicBezTo>
                  <a:cubicBezTo>
                    <a:pt x="1013" y="391"/>
                    <a:pt x="1040" y="445"/>
                    <a:pt x="1040" y="520"/>
                  </a:cubicBezTo>
                  <a:cubicBezTo>
                    <a:pt x="1040" y="572"/>
                    <a:pt x="1026" y="614"/>
                    <a:pt x="996" y="651"/>
                  </a:cubicBezTo>
                  <a:cubicBezTo>
                    <a:pt x="965" y="687"/>
                    <a:pt x="924" y="711"/>
                    <a:pt x="872" y="727"/>
                  </a:cubicBezTo>
                  <a:cubicBezTo>
                    <a:pt x="1044" y="1072"/>
                    <a:pt x="1044" y="1072"/>
                    <a:pt x="1044" y="1072"/>
                  </a:cubicBezTo>
                  <a:cubicBezTo>
                    <a:pt x="835" y="1072"/>
                    <a:pt x="835" y="1072"/>
                    <a:pt x="835" y="1072"/>
                  </a:cubicBezTo>
                  <a:cubicBezTo>
                    <a:pt x="687" y="755"/>
                    <a:pt x="687" y="755"/>
                    <a:pt x="687" y="755"/>
                  </a:cubicBezTo>
                  <a:cubicBezTo>
                    <a:pt x="595" y="755"/>
                    <a:pt x="595" y="755"/>
                    <a:pt x="595" y="755"/>
                  </a:cubicBezTo>
                  <a:cubicBezTo>
                    <a:pt x="595" y="1072"/>
                    <a:pt x="595" y="1072"/>
                    <a:pt x="595" y="1072"/>
                  </a:cubicBezTo>
                  <a:cubicBezTo>
                    <a:pt x="407" y="1072"/>
                    <a:pt x="407" y="1072"/>
                    <a:pt x="407" y="1072"/>
                  </a:cubicBezTo>
                  <a:cubicBezTo>
                    <a:pt x="407" y="297"/>
                    <a:pt x="407" y="297"/>
                    <a:pt x="407" y="297"/>
                  </a:cubicBezTo>
                  <a:cubicBezTo>
                    <a:pt x="710" y="297"/>
                    <a:pt x="710" y="297"/>
                    <a:pt x="710" y="297"/>
                  </a:cubicBezTo>
                  <a:close/>
                  <a:moveTo>
                    <a:pt x="476" y="158"/>
                  </a:moveTo>
                  <a:cubicBezTo>
                    <a:pt x="407" y="184"/>
                    <a:pt x="345" y="226"/>
                    <a:pt x="292" y="280"/>
                  </a:cubicBezTo>
                  <a:cubicBezTo>
                    <a:pt x="234" y="336"/>
                    <a:pt x="192" y="402"/>
                    <a:pt x="162" y="474"/>
                  </a:cubicBezTo>
                  <a:cubicBezTo>
                    <a:pt x="131" y="545"/>
                    <a:pt x="116" y="621"/>
                    <a:pt x="116" y="698"/>
                  </a:cubicBezTo>
                  <a:cubicBezTo>
                    <a:pt x="116" y="775"/>
                    <a:pt x="128" y="849"/>
                    <a:pt x="158" y="919"/>
                  </a:cubicBezTo>
                  <a:cubicBezTo>
                    <a:pt x="186" y="987"/>
                    <a:pt x="229" y="1051"/>
                    <a:pt x="282" y="1105"/>
                  </a:cubicBezTo>
                  <a:cubicBezTo>
                    <a:pt x="338" y="1161"/>
                    <a:pt x="401" y="1205"/>
                    <a:pt x="472" y="1235"/>
                  </a:cubicBezTo>
                  <a:cubicBezTo>
                    <a:pt x="543" y="1267"/>
                    <a:pt x="617" y="1281"/>
                    <a:pt x="695" y="1281"/>
                  </a:cubicBezTo>
                  <a:cubicBezTo>
                    <a:pt x="770" y="1281"/>
                    <a:pt x="843" y="1267"/>
                    <a:pt x="914" y="1237"/>
                  </a:cubicBezTo>
                  <a:cubicBezTo>
                    <a:pt x="984" y="1208"/>
                    <a:pt x="1050" y="1166"/>
                    <a:pt x="1107" y="1111"/>
                  </a:cubicBezTo>
                  <a:cubicBezTo>
                    <a:pt x="1161" y="1059"/>
                    <a:pt x="1204" y="997"/>
                    <a:pt x="1234" y="926"/>
                  </a:cubicBezTo>
                  <a:cubicBezTo>
                    <a:pt x="1263" y="857"/>
                    <a:pt x="1278" y="783"/>
                    <a:pt x="1278" y="709"/>
                  </a:cubicBezTo>
                  <a:cubicBezTo>
                    <a:pt x="1278" y="626"/>
                    <a:pt x="1264" y="549"/>
                    <a:pt x="1237" y="478"/>
                  </a:cubicBezTo>
                  <a:cubicBezTo>
                    <a:pt x="1209" y="409"/>
                    <a:pt x="1167" y="345"/>
                    <a:pt x="1114" y="289"/>
                  </a:cubicBezTo>
                  <a:cubicBezTo>
                    <a:pt x="1056" y="232"/>
                    <a:pt x="994" y="188"/>
                    <a:pt x="924" y="158"/>
                  </a:cubicBezTo>
                  <a:cubicBezTo>
                    <a:pt x="853" y="130"/>
                    <a:pt x="778" y="115"/>
                    <a:pt x="696" y="115"/>
                  </a:cubicBezTo>
                  <a:cubicBezTo>
                    <a:pt x="617" y="115"/>
                    <a:pt x="543" y="128"/>
                    <a:pt x="476" y="158"/>
                  </a:cubicBezTo>
                  <a:moveTo>
                    <a:pt x="967" y="53"/>
                  </a:moveTo>
                  <a:cubicBezTo>
                    <a:pt x="1053" y="90"/>
                    <a:pt x="1129" y="141"/>
                    <a:pt x="1196" y="209"/>
                  </a:cubicBezTo>
                  <a:cubicBezTo>
                    <a:pt x="1258" y="274"/>
                    <a:pt x="1309" y="349"/>
                    <a:pt x="1341" y="432"/>
                  </a:cubicBezTo>
                  <a:cubicBezTo>
                    <a:pt x="1376" y="517"/>
                    <a:pt x="1394" y="605"/>
                    <a:pt x="1394" y="699"/>
                  </a:cubicBezTo>
                  <a:cubicBezTo>
                    <a:pt x="1394" y="795"/>
                    <a:pt x="1376" y="884"/>
                    <a:pt x="1339" y="968"/>
                  </a:cubicBezTo>
                  <a:cubicBezTo>
                    <a:pt x="1305" y="1054"/>
                    <a:pt x="1256" y="1128"/>
                    <a:pt x="1188" y="1194"/>
                  </a:cubicBezTo>
                  <a:cubicBezTo>
                    <a:pt x="1121" y="1258"/>
                    <a:pt x="1044" y="1308"/>
                    <a:pt x="960" y="1345"/>
                  </a:cubicBezTo>
                  <a:cubicBezTo>
                    <a:pt x="875" y="1379"/>
                    <a:pt x="788" y="1397"/>
                    <a:pt x="696" y="1397"/>
                  </a:cubicBezTo>
                  <a:cubicBezTo>
                    <a:pt x="603" y="1397"/>
                    <a:pt x="512" y="1378"/>
                    <a:pt x="428" y="1343"/>
                  </a:cubicBezTo>
                  <a:cubicBezTo>
                    <a:pt x="344" y="1306"/>
                    <a:pt x="267" y="1253"/>
                    <a:pt x="200" y="1185"/>
                  </a:cubicBezTo>
                  <a:cubicBezTo>
                    <a:pt x="134" y="1120"/>
                    <a:pt x="86" y="1045"/>
                    <a:pt x="52" y="963"/>
                  </a:cubicBezTo>
                  <a:cubicBezTo>
                    <a:pt x="17" y="878"/>
                    <a:pt x="0" y="791"/>
                    <a:pt x="0" y="699"/>
                  </a:cubicBezTo>
                  <a:cubicBezTo>
                    <a:pt x="0" y="636"/>
                    <a:pt x="10" y="574"/>
                    <a:pt x="26" y="513"/>
                  </a:cubicBezTo>
                  <a:cubicBezTo>
                    <a:pt x="42" y="453"/>
                    <a:pt x="68" y="393"/>
                    <a:pt x="102" y="336"/>
                  </a:cubicBezTo>
                  <a:cubicBezTo>
                    <a:pt x="165" y="229"/>
                    <a:pt x="248" y="148"/>
                    <a:pt x="352" y="88"/>
                  </a:cubicBezTo>
                  <a:cubicBezTo>
                    <a:pt x="455" y="28"/>
                    <a:pt x="570" y="0"/>
                    <a:pt x="695" y="0"/>
                  </a:cubicBezTo>
                  <a:cubicBezTo>
                    <a:pt x="791" y="0"/>
                    <a:pt x="881" y="16"/>
                    <a:pt x="967" y="53"/>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p>
          </p:txBody>
        </p:sp>
      </p:grpSp>
    </p:spTree>
    <p:extLst>
      <p:ext uri="{BB962C8B-B14F-4D97-AF65-F5344CB8AC3E}">
        <p14:creationId xmlns:p14="http://schemas.microsoft.com/office/powerpoint/2010/main" val="4243104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fill="hold" grpId="0" nodeType="withEffect">
                                  <p:stCondLst>
                                    <p:cond delay="2000"/>
                                  </p:stCondLst>
                                  <p:childTnLst>
                                    <p:animMotion origin="layout" path="M 3.05556E-6 -4.93827E-7 L -0.11979 -4.93827E-7 " pathEditMode="relative" rAng="0" ptsTypes="AA">
                                      <p:cBhvr>
                                        <p:cTn id="6" dur="3000" fill="hold"/>
                                        <p:tgtEl>
                                          <p:spTgt spid="21"/>
                                        </p:tgtEl>
                                        <p:attrNameLst>
                                          <p:attrName>ppt_x</p:attrName>
                                          <p:attrName>ppt_y</p:attrName>
                                        </p:attrNameLst>
                                      </p:cBhvr>
                                      <p:rCtr x="-5990" y="0"/>
                                    </p:animMotion>
                                  </p:childTnLst>
                                </p:cTn>
                              </p:par>
                              <p:par>
                                <p:cTn id="7" presetID="1" presetClass="emph" presetSubtype="2" repeatCount="indefinite" accel="50000" decel="50000" autoRev="1" fill="hold" nodeType="withEffect">
                                  <p:stCondLst>
                                    <p:cond delay="2000"/>
                                  </p:stCondLst>
                                  <p:childTnLst>
                                    <p:animClr clrSpc="rgb" dir="cw">
                                      <p:cBhvr>
                                        <p:cTn id="8" dur="1500" fill="hold"/>
                                        <p:tgtEl>
                                          <p:spTgt spid="21"/>
                                        </p:tgtEl>
                                        <p:attrNameLst>
                                          <p:attrName>fillcolor</p:attrName>
                                        </p:attrNameLst>
                                      </p:cBhvr>
                                      <p:to>
                                        <a:schemeClr val="bg1"/>
                                      </p:to>
                                    </p:animClr>
                                    <p:set>
                                      <p:cBhvr>
                                        <p:cTn id="9" dur="1500" fill="hold"/>
                                        <p:tgtEl>
                                          <p:spTgt spid="21"/>
                                        </p:tgtEl>
                                        <p:attrNameLst>
                                          <p:attrName>fill.type</p:attrName>
                                        </p:attrNameLst>
                                      </p:cBhvr>
                                      <p:to>
                                        <p:strVal val="solid"/>
                                      </p:to>
                                    </p:set>
                                    <p:set>
                                      <p:cBhvr>
                                        <p:cTn id="10" dur="1500" fill="hold"/>
                                        <p:tgtEl>
                                          <p:spTgt spid="21"/>
                                        </p:tgtEl>
                                        <p:attrNameLst>
                                          <p:attrName>fill.on</p:attrName>
                                        </p:attrNameLst>
                                      </p:cBhvr>
                                      <p:to>
                                        <p:strVal val="true"/>
                                      </p:to>
                                    </p:set>
                                  </p:childTnLst>
                                </p:cTn>
                              </p:par>
                              <p:par>
                                <p:cTn id="11" presetID="35" presetClass="path" presetSubtype="0" repeatCount="indefinite" fill="hold" grpId="0" nodeType="withEffect">
                                  <p:stCondLst>
                                    <p:cond delay="0"/>
                                  </p:stCondLst>
                                  <p:childTnLst>
                                    <p:animMotion origin="layout" path="M 0 -4.69136E-6 L -0.08021 -4.69136E-6 " pathEditMode="relative" rAng="0" ptsTypes="AA">
                                      <p:cBhvr>
                                        <p:cTn id="12" dur="3000" fill="hold"/>
                                        <p:tgtEl>
                                          <p:spTgt spid="22"/>
                                        </p:tgtEl>
                                        <p:attrNameLst>
                                          <p:attrName>ppt_x</p:attrName>
                                          <p:attrName>ppt_y</p:attrName>
                                        </p:attrNameLst>
                                      </p:cBhvr>
                                      <p:rCtr x="-4010" y="0"/>
                                    </p:animMotion>
                                  </p:childTnLst>
                                </p:cTn>
                              </p:par>
                              <p:par>
                                <p:cTn id="13" presetID="1" presetClass="emph" presetSubtype="2" repeatCount="indefinite" accel="50000" decel="50000" autoRev="1" fill="hold" nodeType="withEffect">
                                  <p:stCondLst>
                                    <p:cond delay="0"/>
                                  </p:stCondLst>
                                  <p:childTnLst>
                                    <p:animClr clrSpc="rgb" dir="cw">
                                      <p:cBhvr>
                                        <p:cTn id="14" dur="1500" fill="hold"/>
                                        <p:tgtEl>
                                          <p:spTgt spid="22"/>
                                        </p:tgtEl>
                                        <p:attrNameLst>
                                          <p:attrName>fillcolor</p:attrName>
                                        </p:attrNameLst>
                                      </p:cBhvr>
                                      <p:to>
                                        <a:schemeClr val="bg1"/>
                                      </p:to>
                                    </p:animClr>
                                    <p:set>
                                      <p:cBhvr>
                                        <p:cTn id="15" dur="1500" fill="hold"/>
                                        <p:tgtEl>
                                          <p:spTgt spid="22"/>
                                        </p:tgtEl>
                                        <p:attrNameLst>
                                          <p:attrName>fill.type</p:attrName>
                                        </p:attrNameLst>
                                      </p:cBhvr>
                                      <p:to>
                                        <p:strVal val="solid"/>
                                      </p:to>
                                    </p:set>
                                    <p:set>
                                      <p:cBhvr>
                                        <p:cTn id="16" dur="1500" fill="hold"/>
                                        <p:tgtEl>
                                          <p:spTgt spid="22"/>
                                        </p:tgtEl>
                                        <p:attrNameLst>
                                          <p:attrName>fill.on</p:attrName>
                                        </p:attrNameLst>
                                      </p:cBhvr>
                                      <p:to>
                                        <p:strVal val="true"/>
                                      </p:to>
                                    </p:set>
                                  </p:childTnLst>
                                </p:cTn>
                              </p:par>
                              <p:par>
                                <p:cTn id="17" presetID="35" presetClass="path" presetSubtype="0" repeatCount="indefinite" fill="hold" grpId="0" nodeType="withEffect">
                                  <p:stCondLst>
                                    <p:cond delay="700"/>
                                  </p:stCondLst>
                                  <p:childTnLst>
                                    <p:animMotion origin="layout" path="M -1.11111E-6 -2.71605E-6 L -0.05625 -2.71605E-6 " pathEditMode="relative" rAng="0" ptsTypes="AA">
                                      <p:cBhvr>
                                        <p:cTn id="18" dur="3000" fill="hold"/>
                                        <p:tgtEl>
                                          <p:spTgt spid="23"/>
                                        </p:tgtEl>
                                        <p:attrNameLst>
                                          <p:attrName>ppt_x</p:attrName>
                                          <p:attrName>ppt_y</p:attrName>
                                        </p:attrNameLst>
                                      </p:cBhvr>
                                      <p:rCtr x="-2812" y="0"/>
                                    </p:animMotion>
                                  </p:childTnLst>
                                </p:cTn>
                              </p:par>
                              <p:par>
                                <p:cTn id="19" presetID="1" presetClass="emph" presetSubtype="2" repeatCount="indefinite" accel="50000" decel="50000" autoRev="1" fill="hold" nodeType="withEffect">
                                  <p:stCondLst>
                                    <p:cond delay="700"/>
                                  </p:stCondLst>
                                  <p:childTnLst>
                                    <p:animClr clrSpc="rgb" dir="cw">
                                      <p:cBhvr>
                                        <p:cTn id="20" dur="1500" fill="hold"/>
                                        <p:tgtEl>
                                          <p:spTgt spid="23"/>
                                        </p:tgtEl>
                                        <p:attrNameLst>
                                          <p:attrName>fillcolor</p:attrName>
                                        </p:attrNameLst>
                                      </p:cBhvr>
                                      <p:to>
                                        <a:schemeClr val="bg1"/>
                                      </p:to>
                                    </p:animClr>
                                    <p:set>
                                      <p:cBhvr>
                                        <p:cTn id="21" dur="1500" fill="hold"/>
                                        <p:tgtEl>
                                          <p:spTgt spid="23"/>
                                        </p:tgtEl>
                                        <p:attrNameLst>
                                          <p:attrName>fill.type</p:attrName>
                                        </p:attrNameLst>
                                      </p:cBhvr>
                                      <p:to>
                                        <p:strVal val="solid"/>
                                      </p:to>
                                    </p:set>
                                    <p:set>
                                      <p:cBhvr>
                                        <p:cTn id="22" dur="1500" fill="hold"/>
                                        <p:tgtEl>
                                          <p:spTgt spid="23"/>
                                        </p:tgtEl>
                                        <p:attrNameLst>
                                          <p:attrName>fill.on</p:attrName>
                                        </p:attrNameLst>
                                      </p:cBhvr>
                                      <p:to>
                                        <p:strVal val="true"/>
                                      </p:to>
                                    </p:set>
                                  </p:childTnLst>
                                </p:cTn>
                              </p:par>
                              <p:par>
                                <p:cTn id="23" presetID="35" presetClass="path" presetSubtype="0" repeatCount="indefinite" fill="hold" grpId="0" nodeType="withEffect">
                                  <p:stCondLst>
                                    <p:cond delay="700"/>
                                  </p:stCondLst>
                                  <p:childTnLst>
                                    <p:animMotion origin="layout" path="M -5.55556E-7 -6.17284E-7 L -0.03229 -6.17284E-7 " pathEditMode="relative" rAng="0" ptsTypes="AA">
                                      <p:cBhvr>
                                        <p:cTn id="24" dur="3000" fill="hold"/>
                                        <p:tgtEl>
                                          <p:spTgt spid="24"/>
                                        </p:tgtEl>
                                        <p:attrNameLst>
                                          <p:attrName>ppt_x</p:attrName>
                                          <p:attrName>ppt_y</p:attrName>
                                        </p:attrNameLst>
                                      </p:cBhvr>
                                      <p:rCtr x="-1615" y="0"/>
                                    </p:animMotion>
                                  </p:childTnLst>
                                </p:cTn>
                              </p:par>
                              <p:par>
                                <p:cTn id="25" presetID="1" presetClass="emph" presetSubtype="2" repeatCount="indefinite" accel="50000" decel="50000" autoRev="1" fill="hold" nodeType="withEffect">
                                  <p:stCondLst>
                                    <p:cond delay="750"/>
                                  </p:stCondLst>
                                  <p:childTnLst>
                                    <p:animClr clrSpc="rgb" dir="cw">
                                      <p:cBhvr>
                                        <p:cTn id="26" dur="1500" fill="hold"/>
                                        <p:tgtEl>
                                          <p:spTgt spid="24"/>
                                        </p:tgtEl>
                                        <p:attrNameLst>
                                          <p:attrName>fillcolor</p:attrName>
                                        </p:attrNameLst>
                                      </p:cBhvr>
                                      <p:to>
                                        <a:schemeClr val="bg1"/>
                                      </p:to>
                                    </p:animClr>
                                    <p:set>
                                      <p:cBhvr>
                                        <p:cTn id="27" dur="1500" fill="hold"/>
                                        <p:tgtEl>
                                          <p:spTgt spid="24"/>
                                        </p:tgtEl>
                                        <p:attrNameLst>
                                          <p:attrName>fill.type</p:attrName>
                                        </p:attrNameLst>
                                      </p:cBhvr>
                                      <p:to>
                                        <p:strVal val="solid"/>
                                      </p:to>
                                    </p:set>
                                    <p:set>
                                      <p:cBhvr>
                                        <p:cTn id="28" dur="1500" fill="hold"/>
                                        <p:tgtEl>
                                          <p:spTgt spid="24"/>
                                        </p:tgtEl>
                                        <p:attrNameLst>
                                          <p:attrName>fill.on</p:attrName>
                                        </p:attrNameLst>
                                      </p:cBhvr>
                                      <p:to>
                                        <p:strVal val="true"/>
                                      </p:to>
                                    </p:set>
                                  </p:childTnLst>
                                </p:cTn>
                              </p:par>
                              <p:par>
                                <p:cTn id="29" presetID="35" presetClass="path" presetSubtype="0" repeatCount="indefinite" fill="hold" grpId="0" nodeType="withEffect">
                                  <p:stCondLst>
                                    <p:cond delay="1250"/>
                                  </p:stCondLst>
                                  <p:childTnLst>
                                    <p:animMotion origin="layout" path="M 1.11111E-6 -2.34568E-6 L -0.03854 -2.34568E-6 " pathEditMode="relative" rAng="0" ptsTypes="AA">
                                      <p:cBhvr>
                                        <p:cTn id="30" dur="3250" fill="hold"/>
                                        <p:tgtEl>
                                          <p:spTgt spid="25"/>
                                        </p:tgtEl>
                                        <p:attrNameLst>
                                          <p:attrName>ppt_x</p:attrName>
                                          <p:attrName>ppt_y</p:attrName>
                                        </p:attrNameLst>
                                      </p:cBhvr>
                                      <p:rCtr x="-1927" y="0"/>
                                    </p:animMotion>
                                  </p:childTnLst>
                                </p:cTn>
                              </p:par>
                              <p:par>
                                <p:cTn id="31" presetID="1" presetClass="emph" presetSubtype="2" repeatCount="indefinite" accel="50000" decel="50000" autoRev="1" fill="hold" nodeType="withEffect">
                                  <p:stCondLst>
                                    <p:cond delay="1250"/>
                                  </p:stCondLst>
                                  <p:childTnLst>
                                    <p:animClr clrSpc="rgb" dir="cw">
                                      <p:cBhvr>
                                        <p:cTn id="32" dur="1650" fill="hold"/>
                                        <p:tgtEl>
                                          <p:spTgt spid="25"/>
                                        </p:tgtEl>
                                        <p:attrNameLst>
                                          <p:attrName>fillcolor</p:attrName>
                                        </p:attrNameLst>
                                      </p:cBhvr>
                                      <p:to>
                                        <a:schemeClr val="bg1"/>
                                      </p:to>
                                    </p:animClr>
                                    <p:set>
                                      <p:cBhvr>
                                        <p:cTn id="33" dur="1650" fill="hold"/>
                                        <p:tgtEl>
                                          <p:spTgt spid="25"/>
                                        </p:tgtEl>
                                        <p:attrNameLst>
                                          <p:attrName>fill.type</p:attrName>
                                        </p:attrNameLst>
                                      </p:cBhvr>
                                      <p:to>
                                        <p:strVal val="solid"/>
                                      </p:to>
                                    </p:set>
                                    <p:set>
                                      <p:cBhvr>
                                        <p:cTn id="34" dur="1650" fill="hold"/>
                                        <p:tgtEl>
                                          <p:spTgt spid="25"/>
                                        </p:tgtEl>
                                        <p:attrNameLst>
                                          <p:attrName>fill.on</p:attrName>
                                        </p:attrNameLst>
                                      </p:cBhvr>
                                      <p:to>
                                        <p:strVal val="true"/>
                                      </p:to>
                                    </p:set>
                                  </p:childTnLst>
                                </p:cTn>
                              </p:par>
                              <p:par>
                                <p:cTn id="35" presetID="35" presetClass="path" presetSubtype="0" repeatCount="indefinite" fill="hold" grpId="0" nodeType="withEffect">
                                  <p:stCondLst>
                                    <p:cond delay="800"/>
                                  </p:stCondLst>
                                  <p:childTnLst>
                                    <p:animMotion origin="layout" path="M 3.88889E-6 2.46914E-7 L -0.125 2.46914E-7 " pathEditMode="relative" rAng="0" ptsTypes="AA">
                                      <p:cBhvr>
                                        <p:cTn id="36" dur="3000" fill="hold"/>
                                        <p:tgtEl>
                                          <p:spTgt spid="26"/>
                                        </p:tgtEl>
                                        <p:attrNameLst>
                                          <p:attrName>ppt_x</p:attrName>
                                          <p:attrName>ppt_y</p:attrName>
                                        </p:attrNameLst>
                                      </p:cBhvr>
                                      <p:rCtr x="-6250" y="0"/>
                                    </p:animMotion>
                                  </p:childTnLst>
                                </p:cTn>
                              </p:par>
                              <p:par>
                                <p:cTn id="37" presetID="1" presetClass="emph" presetSubtype="2" repeatCount="indefinite" accel="50000" decel="50000" autoRev="1" fill="hold" nodeType="withEffect">
                                  <p:stCondLst>
                                    <p:cond delay="800"/>
                                  </p:stCondLst>
                                  <p:childTnLst>
                                    <p:animClr clrSpc="rgb" dir="cw">
                                      <p:cBhvr>
                                        <p:cTn id="38" dur="1500" fill="hold"/>
                                        <p:tgtEl>
                                          <p:spTgt spid="26"/>
                                        </p:tgtEl>
                                        <p:attrNameLst>
                                          <p:attrName>fillcolor</p:attrName>
                                        </p:attrNameLst>
                                      </p:cBhvr>
                                      <p:to>
                                        <a:schemeClr val="bg1"/>
                                      </p:to>
                                    </p:animClr>
                                    <p:set>
                                      <p:cBhvr>
                                        <p:cTn id="39" dur="1500" fill="hold"/>
                                        <p:tgtEl>
                                          <p:spTgt spid="26"/>
                                        </p:tgtEl>
                                        <p:attrNameLst>
                                          <p:attrName>fill.type</p:attrName>
                                        </p:attrNameLst>
                                      </p:cBhvr>
                                      <p:to>
                                        <p:strVal val="solid"/>
                                      </p:to>
                                    </p:set>
                                    <p:set>
                                      <p:cBhvr>
                                        <p:cTn id="40" dur="1500" fill="hold"/>
                                        <p:tgtEl>
                                          <p:spTgt spid="26"/>
                                        </p:tgtEl>
                                        <p:attrNameLst>
                                          <p:attrName>fill.on</p:attrName>
                                        </p:attrNameLst>
                                      </p:cBhvr>
                                      <p:to>
                                        <p:strVal val="true"/>
                                      </p:to>
                                    </p:set>
                                  </p:childTnLst>
                                </p:cTn>
                              </p:par>
                              <p:par>
                                <p:cTn id="41" presetID="35" presetClass="path" presetSubtype="0" repeatCount="indefinite" fill="hold" grpId="0" nodeType="withEffect">
                                  <p:stCondLst>
                                    <p:cond delay="1000"/>
                                  </p:stCondLst>
                                  <p:childTnLst>
                                    <p:animMotion origin="layout" path="M -1.11111E-6 3.95062E-6 L -0.08021 3.95062E-6 " pathEditMode="relative" rAng="0" ptsTypes="AA">
                                      <p:cBhvr>
                                        <p:cTn id="42" dur="3000" fill="hold"/>
                                        <p:tgtEl>
                                          <p:spTgt spid="27"/>
                                        </p:tgtEl>
                                        <p:attrNameLst>
                                          <p:attrName>ppt_x</p:attrName>
                                          <p:attrName>ppt_y</p:attrName>
                                        </p:attrNameLst>
                                      </p:cBhvr>
                                      <p:rCtr x="-4010" y="0"/>
                                    </p:animMotion>
                                  </p:childTnLst>
                                </p:cTn>
                              </p:par>
                              <p:par>
                                <p:cTn id="43" presetID="1" presetClass="emph" presetSubtype="2" repeatCount="indefinite" accel="50000" decel="50000" autoRev="1" fill="hold" nodeType="withEffect">
                                  <p:stCondLst>
                                    <p:cond delay="1000"/>
                                  </p:stCondLst>
                                  <p:childTnLst>
                                    <p:animClr clrSpc="rgb" dir="cw">
                                      <p:cBhvr>
                                        <p:cTn id="44" dur="1500" fill="hold"/>
                                        <p:tgtEl>
                                          <p:spTgt spid="27"/>
                                        </p:tgtEl>
                                        <p:attrNameLst>
                                          <p:attrName>fillcolor</p:attrName>
                                        </p:attrNameLst>
                                      </p:cBhvr>
                                      <p:to>
                                        <a:schemeClr val="bg1"/>
                                      </p:to>
                                    </p:animClr>
                                    <p:set>
                                      <p:cBhvr>
                                        <p:cTn id="45" dur="1500" fill="hold"/>
                                        <p:tgtEl>
                                          <p:spTgt spid="27"/>
                                        </p:tgtEl>
                                        <p:attrNameLst>
                                          <p:attrName>fill.type</p:attrName>
                                        </p:attrNameLst>
                                      </p:cBhvr>
                                      <p:to>
                                        <p:strVal val="solid"/>
                                      </p:to>
                                    </p:set>
                                    <p:set>
                                      <p:cBhvr>
                                        <p:cTn id="46" dur="1500" fill="hold"/>
                                        <p:tgtEl>
                                          <p:spTgt spid="27"/>
                                        </p:tgtEl>
                                        <p:attrNameLst>
                                          <p:attrName>fill.on</p:attrName>
                                        </p:attrNameLst>
                                      </p:cBhvr>
                                      <p:to>
                                        <p:strVal val="true"/>
                                      </p:to>
                                    </p:set>
                                  </p:childTnLst>
                                </p:cTn>
                              </p:par>
                              <p:par>
                                <p:cTn id="47" presetID="35" presetClass="path" presetSubtype="0" repeatCount="indefinite" fill="hold" grpId="0" nodeType="withEffect">
                                  <p:stCondLst>
                                    <p:cond delay="800"/>
                                  </p:stCondLst>
                                  <p:childTnLst>
                                    <p:animMotion origin="layout" path="M 2.77778E-7 -1.48148E-6 L -0.06354 -1.48148E-6 " pathEditMode="relative" rAng="0" ptsTypes="AA">
                                      <p:cBhvr>
                                        <p:cTn id="48" dur="3000" fill="hold"/>
                                        <p:tgtEl>
                                          <p:spTgt spid="28"/>
                                        </p:tgtEl>
                                        <p:attrNameLst>
                                          <p:attrName>ppt_x</p:attrName>
                                          <p:attrName>ppt_y</p:attrName>
                                        </p:attrNameLst>
                                      </p:cBhvr>
                                      <p:rCtr x="-3177" y="0"/>
                                    </p:animMotion>
                                  </p:childTnLst>
                                </p:cTn>
                              </p:par>
                              <p:par>
                                <p:cTn id="49" presetID="1" presetClass="emph" presetSubtype="2" repeatCount="indefinite" accel="50000" decel="50000" autoRev="1" fill="hold" nodeType="withEffect">
                                  <p:stCondLst>
                                    <p:cond delay="750"/>
                                  </p:stCondLst>
                                  <p:childTnLst>
                                    <p:animClr clrSpc="rgb" dir="cw">
                                      <p:cBhvr>
                                        <p:cTn id="50" dur="1500" fill="hold"/>
                                        <p:tgtEl>
                                          <p:spTgt spid="28"/>
                                        </p:tgtEl>
                                        <p:attrNameLst>
                                          <p:attrName>fillcolor</p:attrName>
                                        </p:attrNameLst>
                                      </p:cBhvr>
                                      <p:to>
                                        <a:schemeClr val="bg1"/>
                                      </p:to>
                                    </p:animClr>
                                    <p:set>
                                      <p:cBhvr>
                                        <p:cTn id="51" dur="1500" fill="hold"/>
                                        <p:tgtEl>
                                          <p:spTgt spid="28"/>
                                        </p:tgtEl>
                                        <p:attrNameLst>
                                          <p:attrName>fill.type</p:attrName>
                                        </p:attrNameLst>
                                      </p:cBhvr>
                                      <p:to>
                                        <p:strVal val="solid"/>
                                      </p:to>
                                    </p:set>
                                    <p:set>
                                      <p:cBhvr>
                                        <p:cTn id="52" dur="1500" fill="hold"/>
                                        <p:tgtEl>
                                          <p:spTgt spid="28"/>
                                        </p:tgtEl>
                                        <p:attrNameLst>
                                          <p:attrName>fill.on</p:attrName>
                                        </p:attrNameLst>
                                      </p:cBhvr>
                                      <p:to>
                                        <p:strVal val="true"/>
                                      </p:to>
                                    </p:set>
                                  </p:childTnLst>
                                </p:cTn>
                              </p:par>
                              <p:par>
                                <p:cTn id="53" presetID="35" presetClass="path" presetSubtype="0" repeatCount="indefinite" fill="hold" grpId="0" nodeType="withEffect">
                                  <p:stCondLst>
                                    <p:cond delay="250"/>
                                  </p:stCondLst>
                                  <p:childTnLst>
                                    <p:animMotion origin="layout" path="M 1.94444E-6 -1.97531E-6 L -0.03542 -1.97531E-6 " pathEditMode="relative" rAng="0" ptsTypes="AA">
                                      <p:cBhvr>
                                        <p:cTn id="54" dur="3000" fill="hold"/>
                                        <p:tgtEl>
                                          <p:spTgt spid="29"/>
                                        </p:tgtEl>
                                        <p:attrNameLst>
                                          <p:attrName>ppt_x</p:attrName>
                                          <p:attrName>ppt_y</p:attrName>
                                        </p:attrNameLst>
                                      </p:cBhvr>
                                      <p:rCtr x="-1771" y="0"/>
                                    </p:animMotion>
                                  </p:childTnLst>
                                </p:cTn>
                              </p:par>
                              <p:par>
                                <p:cTn id="55" presetID="1" presetClass="emph" presetSubtype="2" repeatCount="indefinite" accel="50000" decel="50000" autoRev="1" fill="hold" nodeType="withEffect">
                                  <p:stCondLst>
                                    <p:cond delay="250"/>
                                  </p:stCondLst>
                                  <p:childTnLst>
                                    <p:animClr clrSpc="rgb" dir="cw">
                                      <p:cBhvr>
                                        <p:cTn id="56" dur="1500" fill="hold"/>
                                        <p:tgtEl>
                                          <p:spTgt spid="29"/>
                                        </p:tgtEl>
                                        <p:attrNameLst>
                                          <p:attrName>fillcolor</p:attrName>
                                        </p:attrNameLst>
                                      </p:cBhvr>
                                      <p:to>
                                        <a:schemeClr val="bg1"/>
                                      </p:to>
                                    </p:animClr>
                                    <p:set>
                                      <p:cBhvr>
                                        <p:cTn id="57" dur="1500" fill="hold"/>
                                        <p:tgtEl>
                                          <p:spTgt spid="29"/>
                                        </p:tgtEl>
                                        <p:attrNameLst>
                                          <p:attrName>fill.type</p:attrName>
                                        </p:attrNameLst>
                                      </p:cBhvr>
                                      <p:to>
                                        <p:strVal val="solid"/>
                                      </p:to>
                                    </p:set>
                                    <p:set>
                                      <p:cBhvr>
                                        <p:cTn id="58" dur="1500" fill="hold"/>
                                        <p:tgtEl>
                                          <p:spTgt spid="29"/>
                                        </p:tgtEl>
                                        <p:attrNameLst>
                                          <p:attrName>fill.on</p:attrName>
                                        </p:attrNameLst>
                                      </p:cBhvr>
                                      <p:to>
                                        <p:strVal val="true"/>
                                      </p:to>
                                    </p:set>
                                  </p:childTnLst>
                                </p:cTn>
                              </p:par>
                              <p:par>
                                <p:cTn id="59" presetID="35" presetClass="path" presetSubtype="0" repeatCount="indefinite" fill="hold" grpId="0" nodeType="withEffect">
                                  <p:stCondLst>
                                    <p:cond delay="1750"/>
                                  </p:stCondLst>
                                  <p:childTnLst>
                                    <p:animMotion origin="layout" path="M 4.16667E-6 2.22222E-6 L -0.08021 2.22222E-6 " pathEditMode="relative" rAng="0" ptsTypes="AA">
                                      <p:cBhvr>
                                        <p:cTn id="60" dur="3000" fill="hold"/>
                                        <p:tgtEl>
                                          <p:spTgt spid="30"/>
                                        </p:tgtEl>
                                        <p:attrNameLst>
                                          <p:attrName>ppt_x</p:attrName>
                                          <p:attrName>ppt_y</p:attrName>
                                        </p:attrNameLst>
                                      </p:cBhvr>
                                      <p:rCtr x="-4010" y="0"/>
                                    </p:animMotion>
                                  </p:childTnLst>
                                </p:cTn>
                              </p:par>
                              <p:par>
                                <p:cTn id="61" presetID="1" presetClass="emph" presetSubtype="2" repeatCount="indefinite" accel="50000" decel="50000" autoRev="1" fill="hold" nodeType="withEffect">
                                  <p:stCondLst>
                                    <p:cond delay="1750"/>
                                  </p:stCondLst>
                                  <p:childTnLst>
                                    <p:animClr clrSpc="rgb" dir="cw">
                                      <p:cBhvr>
                                        <p:cTn id="62" dur="1500" fill="hold"/>
                                        <p:tgtEl>
                                          <p:spTgt spid="30"/>
                                        </p:tgtEl>
                                        <p:attrNameLst>
                                          <p:attrName>fillcolor</p:attrName>
                                        </p:attrNameLst>
                                      </p:cBhvr>
                                      <p:to>
                                        <a:schemeClr val="bg1"/>
                                      </p:to>
                                    </p:animClr>
                                    <p:set>
                                      <p:cBhvr>
                                        <p:cTn id="63" dur="1500" fill="hold"/>
                                        <p:tgtEl>
                                          <p:spTgt spid="30"/>
                                        </p:tgtEl>
                                        <p:attrNameLst>
                                          <p:attrName>fill.type</p:attrName>
                                        </p:attrNameLst>
                                      </p:cBhvr>
                                      <p:to>
                                        <p:strVal val="solid"/>
                                      </p:to>
                                    </p:set>
                                    <p:set>
                                      <p:cBhvr>
                                        <p:cTn id="64" dur="1500" fill="hold"/>
                                        <p:tgtEl>
                                          <p:spTgt spid="30"/>
                                        </p:tgtEl>
                                        <p:attrNameLst>
                                          <p:attrName>fill.on</p:attrName>
                                        </p:attrNameLst>
                                      </p:cBhvr>
                                      <p:to>
                                        <p:strVal val="true"/>
                                      </p:to>
                                    </p:set>
                                  </p:childTnLst>
                                </p:cTn>
                              </p:par>
                              <p:par>
                                <p:cTn id="65" presetID="35" presetClass="path" presetSubtype="0" repeatCount="indefinite" fill="hold" grpId="0" nodeType="withEffect">
                                  <p:stCondLst>
                                    <p:cond delay="100"/>
                                  </p:stCondLst>
                                  <p:childTnLst>
                                    <p:animMotion origin="layout" path="M 4.72222E-6 -1.11111E-6 L -0.03959 -1.11111E-6 " pathEditMode="relative" rAng="0" ptsTypes="AA">
                                      <p:cBhvr>
                                        <p:cTn id="66" dur="3500" fill="hold"/>
                                        <p:tgtEl>
                                          <p:spTgt spid="31"/>
                                        </p:tgtEl>
                                        <p:attrNameLst>
                                          <p:attrName>ppt_x</p:attrName>
                                          <p:attrName>ppt_y</p:attrName>
                                        </p:attrNameLst>
                                      </p:cBhvr>
                                      <p:rCtr x="-1979" y="0"/>
                                    </p:animMotion>
                                  </p:childTnLst>
                                </p:cTn>
                              </p:par>
                              <p:par>
                                <p:cTn id="67" presetID="1" presetClass="emph" presetSubtype="2" repeatCount="indefinite" accel="50000" decel="50000" autoRev="1" fill="hold" nodeType="withEffect">
                                  <p:stCondLst>
                                    <p:cond delay="100"/>
                                  </p:stCondLst>
                                  <p:childTnLst>
                                    <p:animClr clrSpc="rgb" dir="cw">
                                      <p:cBhvr>
                                        <p:cTn id="68" dur="1750" fill="hold"/>
                                        <p:tgtEl>
                                          <p:spTgt spid="31"/>
                                        </p:tgtEl>
                                        <p:attrNameLst>
                                          <p:attrName>fillcolor</p:attrName>
                                        </p:attrNameLst>
                                      </p:cBhvr>
                                      <p:to>
                                        <a:schemeClr val="bg1"/>
                                      </p:to>
                                    </p:animClr>
                                    <p:set>
                                      <p:cBhvr>
                                        <p:cTn id="69" dur="1750" fill="hold"/>
                                        <p:tgtEl>
                                          <p:spTgt spid="31"/>
                                        </p:tgtEl>
                                        <p:attrNameLst>
                                          <p:attrName>fill.type</p:attrName>
                                        </p:attrNameLst>
                                      </p:cBhvr>
                                      <p:to>
                                        <p:strVal val="solid"/>
                                      </p:to>
                                    </p:set>
                                    <p:set>
                                      <p:cBhvr>
                                        <p:cTn id="70" dur="1750" fill="hold"/>
                                        <p:tgtEl>
                                          <p:spTgt spid="31"/>
                                        </p:tgtEl>
                                        <p:attrNameLst>
                                          <p:attrName>fill.on</p:attrName>
                                        </p:attrNameLst>
                                      </p:cBhvr>
                                      <p:to>
                                        <p:strVal val="true"/>
                                      </p:to>
                                    </p:set>
                                  </p:childTnLst>
                                </p:cTn>
                              </p:par>
                              <p:par>
                                <p:cTn id="71" presetID="35" presetClass="path" presetSubtype="0" repeatCount="indefinite" fill="hold" grpId="0" nodeType="withEffect">
                                  <p:stCondLst>
                                    <p:cond delay="150"/>
                                  </p:stCondLst>
                                  <p:childTnLst>
                                    <p:animMotion origin="layout" path="M 0 -1.11111E-6 L -0.12396 -1.11111E-6 " pathEditMode="relative" rAng="0" ptsTypes="AA">
                                      <p:cBhvr>
                                        <p:cTn id="72" dur="3000" fill="hold"/>
                                        <p:tgtEl>
                                          <p:spTgt spid="32"/>
                                        </p:tgtEl>
                                        <p:attrNameLst>
                                          <p:attrName>ppt_x</p:attrName>
                                          <p:attrName>ppt_y</p:attrName>
                                        </p:attrNameLst>
                                      </p:cBhvr>
                                      <p:rCtr x="-6198" y="0"/>
                                    </p:animMotion>
                                  </p:childTnLst>
                                </p:cTn>
                              </p:par>
                              <p:par>
                                <p:cTn id="73" presetID="1" presetClass="emph" presetSubtype="2" repeatCount="indefinite" accel="50000" decel="50000" autoRev="1" fill="hold" nodeType="withEffect">
                                  <p:stCondLst>
                                    <p:cond delay="150"/>
                                  </p:stCondLst>
                                  <p:childTnLst>
                                    <p:animClr clrSpc="rgb" dir="cw">
                                      <p:cBhvr>
                                        <p:cTn id="74" dur="1500" fill="hold"/>
                                        <p:tgtEl>
                                          <p:spTgt spid="32"/>
                                        </p:tgtEl>
                                        <p:attrNameLst>
                                          <p:attrName>fillcolor</p:attrName>
                                        </p:attrNameLst>
                                      </p:cBhvr>
                                      <p:to>
                                        <a:schemeClr val="bg1"/>
                                      </p:to>
                                    </p:animClr>
                                    <p:set>
                                      <p:cBhvr>
                                        <p:cTn id="75" dur="1500" fill="hold"/>
                                        <p:tgtEl>
                                          <p:spTgt spid="32"/>
                                        </p:tgtEl>
                                        <p:attrNameLst>
                                          <p:attrName>fill.type</p:attrName>
                                        </p:attrNameLst>
                                      </p:cBhvr>
                                      <p:to>
                                        <p:strVal val="solid"/>
                                      </p:to>
                                    </p:set>
                                    <p:set>
                                      <p:cBhvr>
                                        <p:cTn id="76" dur="1500" fill="hold"/>
                                        <p:tgtEl>
                                          <p:spTgt spid="32"/>
                                        </p:tgtEl>
                                        <p:attrNameLst>
                                          <p:attrName>fill.on</p:attrName>
                                        </p:attrNameLst>
                                      </p:cBhvr>
                                      <p:to>
                                        <p:strVal val="true"/>
                                      </p:to>
                                    </p:set>
                                  </p:childTnLst>
                                </p:cTn>
                              </p:par>
                              <p:par>
                                <p:cTn id="77" presetID="35" presetClass="path" presetSubtype="0" repeatCount="indefinite" fill="hold" grpId="0" nodeType="withEffect">
                                  <p:stCondLst>
                                    <p:cond delay="200"/>
                                  </p:stCondLst>
                                  <p:childTnLst>
                                    <p:animMotion origin="layout" path="M 1.66667E-6 2.83951E-6 L -0.0125 2.83951E-6 " pathEditMode="relative" rAng="0" ptsTypes="AA">
                                      <p:cBhvr>
                                        <p:cTn id="78" dur="4000" fill="hold"/>
                                        <p:tgtEl>
                                          <p:spTgt spid="33"/>
                                        </p:tgtEl>
                                        <p:attrNameLst>
                                          <p:attrName>ppt_x</p:attrName>
                                          <p:attrName>ppt_y</p:attrName>
                                        </p:attrNameLst>
                                      </p:cBhvr>
                                      <p:rCtr x="-625" y="0"/>
                                    </p:animMotion>
                                  </p:childTnLst>
                                </p:cTn>
                              </p:par>
                              <p:par>
                                <p:cTn id="79" presetID="1" presetClass="emph" presetSubtype="2" repeatCount="indefinite" accel="50000" decel="50000" autoRev="1" fill="hold" nodeType="withEffect">
                                  <p:stCondLst>
                                    <p:cond delay="200"/>
                                  </p:stCondLst>
                                  <p:childTnLst>
                                    <p:animClr clrSpc="rgb" dir="cw">
                                      <p:cBhvr>
                                        <p:cTn id="80" dur="2000" fill="hold"/>
                                        <p:tgtEl>
                                          <p:spTgt spid="33"/>
                                        </p:tgtEl>
                                        <p:attrNameLst>
                                          <p:attrName>fillcolor</p:attrName>
                                        </p:attrNameLst>
                                      </p:cBhvr>
                                      <p:to>
                                        <a:schemeClr val="bg1"/>
                                      </p:to>
                                    </p:animClr>
                                    <p:set>
                                      <p:cBhvr>
                                        <p:cTn id="81" dur="2000" fill="hold"/>
                                        <p:tgtEl>
                                          <p:spTgt spid="33"/>
                                        </p:tgtEl>
                                        <p:attrNameLst>
                                          <p:attrName>fill.type</p:attrName>
                                        </p:attrNameLst>
                                      </p:cBhvr>
                                      <p:to>
                                        <p:strVal val="solid"/>
                                      </p:to>
                                    </p:set>
                                    <p:set>
                                      <p:cBhvr>
                                        <p:cTn id="82" dur="2000" fill="hold"/>
                                        <p:tgtEl>
                                          <p:spTgt spid="33"/>
                                        </p:tgtEl>
                                        <p:attrNameLst>
                                          <p:attrName>fill.on</p:attrName>
                                        </p:attrNameLst>
                                      </p:cBhvr>
                                      <p:to>
                                        <p:strVal val="true"/>
                                      </p:to>
                                    </p:set>
                                  </p:childTnLst>
                                </p:cTn>
                              </p:par>
                              <p:par>
                                <p:cTn id="83" presetID="35" presetClass="path" presetSubtype="0" repeatCount="indefinite" fill="hold" grpId="0" nodeType="withEffect">
                                  <p:stCondLst>
                                    <p:cond delay="400"/>
                                  </p:stCondLst>
                                  <p:childTnLst>
                                    <p:animMotion origin="layout" path="M -8.33333E-7 -2.22222E-6 L -0.08021 -2.22222E-6 " pathEditMode="relative" rAng="0" ptsTypes="AA">
                                      <p:cBhvr>
                                        <p:cTn id="84" dur="3000" fill="hold"/>
                                        <p:tgtEl>
                                          <p:spTgt spid="34"/>
                                        </p:tgtEl>
                                        <p:attrNameLst>
                                          <p:attrName>ppt_x</p:attrName>
                                          <p:attrName>ppt_y</p:attrName>
                                        </p:attrNameLst>
                                      </p:cBhvr>
                                      <p:rCtr x="-4010" y="0"/>
                                    </p:animMotion>
                                  </p:childTnLst>
                                </p:cTn>
                              </p:par>
                              <p:par>
                                <p:cTn id="85" presetID="1" presetClass="emph" presetSubtype="2" repeatCount="indefinite" accel="50000" decel="50000" autoRev="1" fill="hold" nodeType="withEffect">
                                  <p:stCondLst>
                                    <p:cond delay="400"/>
                                  </p:stCondLst>
                                  <p:childTnLst>
                                    <p:animClr clrSpc="rgb" dir="cw">
                                      <p:cBhvr>
                                        <p:cTn id="86" dur="1500" fill="hold"/>
                                        <p:tgtEl>
                                          <p:spTgt spid="34"/>
                                        </p:tgtEl>
                                        <p:attrNameLst>
                                          <p:attrName>fillcolor</p:attrName>
                                        </p:attrNameLst>
                                      </p:cBhvr>
                                      <p:to>
                                        <a:schemeClr val="bg1"/>
                                      </p:to>
                                    </p:animClr>
                                    <p:set>
                                      <p:cBhvr>
                                        <p:cTn id="87" dur="1500" fill="hold"/>
                                        <p:tgtEl>
                                          <p:spTgt spid="34"/>
                                        </p:tgtEl>
                                        <p:attrNameLst>
                                          <p:attrName>fill.type</p:attrName>
                                        </p:attrNameLst>
                                      </p:cBhvr>
                                      <p:to>
                                        <p:strVal val="solid"/>
                                      </p:to>
                                    </p:set>
                                    <p:set>
                                      <p:cBhvr>
                                        <p:cTn id="88" dur="1500" fill="hold"/>
                                        <p:tgtEl>
                                          <p:spTgt spid="34"/>
                                        </p:tgtEl>
                                        <p:attrNameLst>
                                          <p:attrName>fill.on</p:attrName>
                                        </p:attrNameLst>
                                      </p:cBhvr>
                                      <p:to>
                                        <p:strVal val="true"/>
                                      </p:to>
                                    </p:set>
                                  </p:childTnLst>
                                </p:cTn>
                              </p:par>
                              <p:par>
                                <p:cTn id="89" presetID="35" presetClass="path" presetSubtype="0" repeatCount="indefinite" fill="hold" grpId="0" nodeType="withEffect">
                                  <p:stCondLst>
                                    <p:cond delay="150"/>
                                  </p:stCondLst>
                                  <p:childTnLst>
                                    <p:animMotion origin="layout" path="M 3.05556E-6 4.93827E-7 L -0.12396 4.93827E-7 " pathEditMode="relative" rAng="0" ptsTypes="AA">
                                      <p:cBhvr>
                                        <p:cTn id="90" dur="3000" fill="hold"/>
                                        <p:tgtEl>
                                          <p:spTgt spid="35"/>
                                        </p:tgtEl>
                                        <p:attrNameLst>
                                          <p:attrName>ppt_x</p:attrName>
                                          <p:attrName>ppt_y</p:attrName>
                                        </p:attrNameLst>
                                      </p:cBhvr>
                                      <p:rCtr x="-6198" y="0"/>
                                    </p:animMotion>
                                  </p:childTnLst>
                                </p:cTn>
                              </p:par>
                              <p:par>
                                <p:cTn id="91" presetID="1" presetClass="emph" presetSubtype="2" repeatCount="indefinite" accel="50000" decel="50000" autoRev="1" fill="hold" nodeType="withEffect">
                                  <p:stCondLst>
                                    <p:cond delay="150"/>
                                  </p:stCondLst>
                                  <p:childTnLst>
                                    <p:animClr clrSpc="rgb" dir="cw">
                                      <p:cBhvr>
                                        <p:cTn id="92" dur="1500" fill="hold"/>
                                        <p:tgtEl>
                                          <p:spTgt spid="35"/>
                                        </p:tgtEl>
                                        <p:attrNameLst>
                                          <p:attrName>fillcolor</p:attrName>
                                        </p:attrNameLst>
                                      </p:cBhvr>
                                      <p:to>
                                        <a:schemeClr val="bg1"/>
                                      </p:to>
                                    </p:animClr>
                                    <p:set>
                                      <p:cBhvr>
                                        <p:cTn id="93" dur="1500" fill="hold"/>
                                        <p:tgtEl>
                                          <p:spTgt spid="35"/>
                                        </p:tgtEl>
                                        <p:attrNameLst>
                                          <p:attrName>fill.type</p:attrName>
                                        </p:attrNameLst>
                                      </p:cBhvr>
                                      <p:to>
                                        <p:strVal val="solid"/>
                                      </p:to>
                                    </p:set>
                                    <p:set>
                                      <p:cBhvr>
                                        <p:cTn id="94" dur="1500" fill="hold"/>
                                        <p:tgtEl>
                                          <p:spTgt spid="35"/>
                                        </p:tgtEl>
                                        <p:attrNameLst>
                                          <p:attrName>fill.on</p:attrName>
                                        </p:attrNameLst>
                                      </p:cBhvr>
                                      <p:to>
                                        <p:strVal val="true"/>
                                      </p:to>
                                    </p:set>
                                  </p:childTnLst>
                                </p:cTn>
                              </p:par>
                              <p:par>
                                <p:cTn id="95" presetID="35" presetClass="path" presetSubtype="0" repeatCount="indefinite" fill="hold" grpId="0" nodeType="withEffect">
                                  <p:stCondLst>
                                    <p:cond delay="1000"/>
                                  </p:stCondLst>
                                  <p:childTnLst>
                                    <p:animMotion origin="layout" path="M 4.72222E-6 -7.40741E-7 L -0.08021 -7.40741E-7 " pathEditMode="relative" rAng="0" ptsTypes="AA">
                                      <p:cBhvr>
                                        <p:cTn id="96" dur="3000" fill="hold"/>
                                        <p:tgtEl>
                                          <p:spTgt spid="36"/>
                                        </p:tgtEl>
                                        <p:attrNameLst>
                                          <p:attrName>ppt_x</p:attrName>
                                          <p:attrName>ppt_y</p:attrName>
                                        </p:attrNameLst>
                                      </p:cBhvr>
                                      <p:rCtr x="-4010" y="0"/>
                                    </p:animMotion>
                                  </p:childTnLst>
                                </p:cTn>
                              </p:par>
                              <p:par>
                                <p:cTn id="97" presetID="1" presetClass="emph" presetSubtype="2" repeatCount="indefinite" accel="50000" decel="50000" autoRev="1" fill="hold" nodeType="withEffect">
                                  <p:stCondLst>
                                    <p:cond delay="1000"/>
                                  </p:stCondLst>
                                  <p:childTnLst>
                                    <p:animClr clrSpc="rgb" dir="cw">
                                      <p:cBhvr>
                                        <p:cTn id="98" dur="1500" fill="hold"/>
                                        <p:tgtEl>
                                          <p:spTgt spid="36"/>
                                        </p:tgtEl>
                                        <p:attrNameLst>
                                          <p:attrName>fillcolor</p:attrName>
                                        </p:attrNameLst>
                                      </p:cBhvr>
                                      <p:to>
                                        <a:schemeClr val="bg1"/>
                                      </p:to>
                                    </p:animClr>
                                    <p:set>
                                      <p:cBhvr>
                                        <p:cTn id="99" dur="1500" fill="hold"/>
                                        <p:tgtEl>
                                          <p:spTgt spid="36"/>
                                        </p:tgtEl>
                                        <p:attrNameLst>
                                          <p:attrName>fill.type</p:attrName>
                                        </p:attrNameLst>
                                      </p:cBhvr>
                                      <p:to>
                                        <p:strVal val="solid"/>
                                      </p:to>
                                    </p:set>
                                    <p:set>
                                      <p:cBhvr>
                                        <p:cTn id="100" dur="1500" fill="hold"/>
                                        <p:tgtEl>
                                          <p:spTgt spid="36"/>
                                        </p:tgtEl>
                                        <p:attrNameLst>
                                          <p:attrName>fill.on</p:attrName>
                                        </p:attrNameLst>
                                      </p:cBhvr>
                                      <p:to>
                                        <p:strVal val="true"/>
                                      </p:to>
                                    </p:set>
                                  </p:childTnLst>
                                </p:cTn>
                              </p:par>
                              <p:par>
                                <p:cTn id="101" presetID="35" presetClass="path" presetSubtype="0" repeatCount="indefinite" fill="hold" grpId="0" nodeType="withEffect">
                                  <p:stCondLst>
                                    <p:cond delay="0"/>
                                  </p:stCondLst>
                                  <p:childTnLst>
                                    <p:animMotion origin="layout" path="M -4.72222E-6 -4.44444E-6 L -0.05625 -4.44444E-6 " pathEditMode="relative" rAng="0" ptsTypes="AA">
                                      <p:cBhvr>
                                        <p:cTn id="102" dur="3000" fill="hold"/>
                                        <p:tgtEl>
                                          <p:spTgt spid="37"/>
                                        </p:tgtEl>
                                        <p:attrNameLst>
                                          <p:attrName>ppt_x</p:attrName>
                                          <p:attrName>ppt_y</p:attrName>
                                        </p:attrNameLst>
                                      </p:cBhvr>
                                      <p:rCtr x="-2812" y="0"/>
                                    </p:animMotion>
                                  </p:childTnLst>
                                </p:cTn>
                              </p:par>
                              <p:par>
                                <p:cTn id="103" presetID="1" presetClass="emph" presetSubtype="2" repeatCount="indefinite" accel="50000" decel="50000" autoRev="1" fill="hold" nodeType="withEffect">
                                  <p:stCondLst>
                                    <p:cond delay="0"/>
                                  </p:stCondLst>
                                  <p:childTnLst>
                                    <p:animClr clrSpc="rgb" dir="cw">
                                      <p:cBhvr>
                                        <p:cTn id="104" dur="1500" fill="hold"/>
                                        <p:tgtEl>
                                          <p:spTgt spid="37"/>
                                        </p:tgtEl>
                                        <p:attrNameLst>
                                          <p:attrName>fillcolor</p:attrName>
                                        </p:attrNameLst>
                                      </p:cBhvr>
                                      <p:to>
                                        <a:schemeClr val="bg1"/>
                                      </p:to>
                                    </p:animClr>
                                    <p:set>
                                      <p:cBhvr>
                                        <p:cTn id="105" dur="1500" fill="hold"/>
                                        <p:tgtEl>
                                          <p:spTgt spid="37"/>
                                        </p:tgtEl>
                                        <p:attrNameLst>
                                          <p:attrName>fill.type</p:attrName>
                                        </p:attrNameLst>
                                      </p:cBhvr>
                                      <p:to>
                                        <p:strVal val="solid"/>
                                      </p:to>
                                    </p:set>
                                    <p:set>
                                      <p:cBhvr>
                                        <p:cTn id="106" dur="1500" fill="hold"/>
                                        <p:tgtEl>
                                          <p:spTgt spid="3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7" grpId="0" animBg="1"/>
      <p:bldP spid="33" grpId="0" animBg="1"/>
      <p:bldP spid="34" grpId="0" animBg="1"/>
      <p:bldP spid="35" grpId="0" animBg="1"/>
      <p:bldP spid="36"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no Tagline">
    <p:bg>
      <p:bgPr>
        <a:solidFill>
          <a:schemeClr val="accent1"/>
        </a:solidFill>
        <a:effectLst/>
      </p:bgPr>
    </p:bg>
    <p:spTree>
      <p:nvGrpSpPr>
        <p:cNvPr id="1" name=""/>
        <p:cNvGrpSpPr/>
        <p:nvPr/>
      </p:nvGrpSpPr>
      <p:grpSpPr>
        <a:xfrm>
          <a:off x="0" y="0"/>
          <a:ext cx="0" cy="0"/>
          <a:chOff x="0" y="0"/>
          <a:chExt cx="0" cy="0"/>
        </a:xfrm>
      </p:grpSpPr>
      <p:sp>
        <p:nvSpPr>
          <p:cNvPr id="21" name="cloud"/>
          <p:cNvSpPr>
            <a:spLocks noChangeAspect="1"/>
          </p:cNvSpPr>
          <p:nvPr userDrawn="1">
            <p:custDataLst>
              <p:tags r:id="rId1"/>
            </p:custDataLst>
          </p:nvPr>
        </p:nvSpPr>
        <p:spPr bwMode="auto">
          <a:xfrm>
            <a:off x="1163748" y="297817"/>
            <a:ext cx="1370909" cy="712550"/>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23" name="cloud"/>
          <p:cNvSpPr>
            <a:spLocks noChangeAspect="1"/>
          </p:cNvSpPr>
          <p:nvPr userDrawn="1">
            <p:custDataLst>
              <p:tags r:id="rId2"/>
            </p:custDataLst>
          </p:nvPr>
        </p:nvSpPr>
        <p:spPr bwMode="auto">
          <a:xfrm>
            <a:off x="7384887" y="1692855"/>
            <a:ext cx="406472" cy="211270"/>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24" name="cloud"/>
          <p:cNvSpPr>
            <a:spLocks noChangeAspect="1"/>
          </p:cNvSpPr>
          <p:nvPr userDrawn="1">
            <p:custDataLst>
              <p:tags r:id="rId3"/>
            </p:custDataLst>
          </p:nvPr>
        </p:nvSpPr>
        <p:spPr bwMode="auto">
          <a:xfrm>
            <a:off x="2035229" y="2308829"/>
            <a:ext cx="203237" cy="105635"/>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25" name="cloud"/>
          <p:cNvSpPr>
            <a:spLocks noChangeAspect="1"/>
          </p:cNvSpPr>
          <p:nvPr userDrawn="1">
            <p:custDataLst>
              <p:tags r:id="rId4"/>
            </p:custDataLst>
          </p:nvPr>
        </p:nvSpPr>
        <p:spPr bwMode="auto">
          <a:xfrm>
            <a:off x="2883524" y="1640037"/>
            <a:ext cx="203237" cy="105635"/>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26" name="cloud"/>
          <p:cNvSpPr>
            <a:spLocks noChangeAspect="1"/>
          </p:cNvSpPr>
          <p:nvPr userDrawn="1">
            <p:custDataLst>
              <p:tags r:id="rId5"/>
            </p:custDataLst>
          </p:nvPr>
        </p:nvSpPr>
        <p:spPr bwMode="auto">
          <a:xfrm>
            <a:off x="7791359" y="4204831"/>
            <a:ext cx="1365447" cy="70971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27" name="cloud"/>
          <p:cNvSpPr>
            <a:spLocks noChangeAspect="1"/>
          </p:cNvSpPr>
          <p:nvPr userDrawn="1">
            <p:custDataLst>
              <p:tags r:id="rId6"/>
            </p:custDataLst>
          </p:nvPr>
        </p:nvSpPr>
        <p:spPr bwMode="auto">
          <a:xfrm>
            <a:off x="5304134" y="4491266"/>
            <a:ext cx="682723" cy="354856"/>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28" name="cloud"/>
          <p:cNvSpPr>
            <a:spLocks noChangeAspect="1"/>
          </p:cNvSpPr>
          <p:nvPr userDrawn="1">
            <p:custDataLst>
              <p:tags r:id="rId7"/>
            </p:custDataLst>
          </p:nvPr>
        </p:nvSpPr>
        <p:spPr bwMode="auto">
          <a:xfrm>
            <a:off x="7538176" y="3244977"/>
            <a:ext cx="506366" cy="26319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29" name="cloud"/>
          <p:cNvSpPr>
            <a:spLocks noChangeAspect="1"/>
          </p:cNvSpPr>
          <p:nvPr userDrawn="1">
            <p:custDataLst>
              <p:tags r:id="rId8"/>
            </p:custDataLst>
          </p:nvPr>
        </p:nvSpPr>
        <p:spPr bwMode="auto">
          <a:xfrm>
            <a:off x="6254202" y="1121569"/>
            <a:ext cx="308333" cy="160261"/>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30" name="cloud"/>
          <p:cNvSpPr>
            <a:spLocks noChangeAspect="1"/>
          </p:cNvSpPr>
          <p:nvPr userDrawn="1">
            <p:custDataLst>
              <p:tags r:id="rId9"/>
            </p:custDataLst>
          </p:nvPr>
        </p:nvSpPr>
        <p:spPr bwMode="auto">
          <a:xfrm>
            <a:off x="631080" y="1422913"/>
            <a:ext cx="519353" cy="26994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31" name="cloud"/>
          <p:cNvSpPr>
            <a:spLocks noChangeAspect="1"/>
          </p:cNvSpPr>
          <p:nvPr userDrawn="1">
            <p:custDataLst>
              <p:tags r:id="rId10"/>
            </p:custDataLst>
          </p:nvPr>
        </p:nvSpPr>
        <p:spPr bwMode="auto">
          <a:xfrm>
            <a:off x="3017008" y="4682819"/>
            <a:ext cx="506366" cy="26319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32" name="cloud"/>
          <p:cNvSpPr>
            <a:spLocks noChangeAspect="1"/>
          </p:cNvSpPr>
          <p:nvPr userDrawn="1">
            <p:custDataLst>
              <p:tags r:id="rId11"/>
            </p:custDataLst>
          </p:nvPr>
        </p:nvSpPr>
        <p:spPr bwMode="auto">
          <a:xfrm>
            <a:off x="631080" y="3818562"/>
            <a:ext cx="1365447" cy="70971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33" name="cloud"/>
          <p:cNvSpPr>
            <a:spLocks noChangeAspect="1"/>
          </p:cNvSpPr>
          <p:nvPr userDrawn="1">
            <p:custDataLst>
              <p:tags r:id="rId12"/>
            </p:custDataLst>
          </p:nvPr>
        </p:nvSpPr>
        <p:spPr bwMode="auto">
          <a:xfrm>
            <a:off x="631080" y="2616522"/>
            <a:ext cx="203237" cy="105635"/>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34" name="cloud"/>
          <p:cNvSpPr>
            <a:spLocks noChangeAspect="1"/>
          </p:cNvSpPr>
          <p:nvPr userDrawn="1">
            <p:custDataLst>
              <p:tags r:id="rId13"/>
            </p:custDataLst>
          </p:nvPr>
        </p:nvSpPr>
        <p:spPr bwMode="auto">
          <a:xfrm>
            <a:off x="8248639" y="2259560"/>
            <a:ext cx="656503" cy="341227"/>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35" name="cloud"/>
          <p:cNvSpPr>
            <a:spLocks noChangeAspect="1"/>
          </p:cNvSpPr>
          <p:nvPr userDrawn="1">
            <p:custDataLst>
              <p:tags r:id="rId14"/>
            </p:custDataLst>
          </p:nvPr>
        </p:nvSpPr>
        <p:spPr bwMode="auto">
          <a:xfrm>
            <a:off x="6709971" y="149578"/>
            <a:ext cx="1365447" cy="70971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36" name="cloud"/>
          <p:cNvSpPr>
            <a:spLocks noChangeAspect="1"/>
          </p:cNvSpPr>
          <p:nvPr userDrawn="1">
            <p:custDataLst>
              <p:tags r:id="rId15"/>
            </p:custDataLst>
          </p:nvPr>
        </p:nvSpPr>
        <p:spPr bwMode="auto">
          <a:xfrm>
            <a:off x="3523375" y="589348"/>
            <a:ext cx="519353" cy="26994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37" name="cloud"/>
          <p:cNvSpPr>
            <a:spLocks noChangeAspect="1"/>
          </p:cNvSpPr>
          <p:nvPr userDrawn="1">
            <p:custDataLst>
              <p:tags r:id="rId16"/>
            </p:custDataLst>
          </p:nvPr>
        </p:nvSpPr>
        <p:spPr bwMode="auto">
          <a:xfrm>
            <a:off x="1442730" y="3081684"/>
            <a:ext cx="406472" cy="211270"/>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2" name="Title 1"/>
          <p:cNvSpPr>
            <a:spLocks noGrp="1"/>
          </p:cNvSpPr>
          <p:nvPr>
            <p:ph type="ctrTitle"/>
          </p:nvPr>
        </p:nvSpPr>
        <p:spPr>
          <a:xfrm>
            <a:off x="685800" y="3165077"/>
            <a:ext cx="7772400" cy="1102519"/>
          </a:xfrm>
        </p:spPr>
        <p:txBody>
          <a:bodyPr vert="horz" lIns="91440" tIns="45720" rIns="91440" bIns="45720" rtlCol="0" anchor="ctr">
            <a:normAutofit/>
          </a:bodyPr>
          <a:lstStyle>
            <a:lvl1pPr algn="ctr">
              <a:defRPr lang="en-US" dirty="0">
                <a:solidFill>
                  <a:schemeClr val="bg1"/>
                </a:solidFill>
              </a:defRPr>
            </a:lvl1pPr>
          </a:lstStyle>
          <a:p>
            <a:pPr marL="0" lvl="0" indent="0" algn="ctr" defTabSz="914400">
              <a:spcBef>
                <a:spcPct val="20000"/>
              </a:spcBef>
              <a:buClr>
                <a:srgbClr val="0067AB"/>
              </a:buClr>
              <a:buFont typeface="Arial" panose="020B0604020202020204" pitchFamily="34" charset="0"/>
            </a:pPr>
            <a:r>
              <a:rPr lang="en-US" smtClean="0"/>
              <a:t>Click to edit Master title style</a:t>
            </a:r>
            <a:endParaRPr lang="en-US" dirty="0"/>
          </a:p>
        </p:txBody>
      </p:sp>
      <p:sp>
        <p:nvSpPr>
          <p:cNvPr id="3" name="Subtitle 2"/>
          <p:cNvSpPr>
            <a:spLocks noGrp="1"/>
          </p:cNvSpPr>
          <p:nvPr>
            <p:ph type="subTitle" idx="1"/>
          </p:nvPr>
        </p:nvSpPr>
        <p:spPr>
          <a:xfrm>
            <a:off x="1371600" y="3982087"/>
            <a:ext cx="6400800" cy="338554"/>
          </a:xfrm>
          <a:noFill/>
        </p:spPr>
        <p:txBody>
          <a:bodyPr vert="horz" wrap="square" lIns="91440" tIns="45720" rIns="91440" bIns="45720" rtlCol="0">
            <a:spAutoFit/>
          </a:bodyPr>
          <a:lstStyle>
            <a:lvl1pPr marL="285750" indent="-285750" algn="ctr">
              <a:buNone/>
              <a:defRPr lang="en-US" sz="1600" baseline="0" dirty="0">
                <a:solidFill>
                  <a:schemeClr val="bg1">
                    <a:alpha val="50000"/>
                  </a:schemeClr>
                </a:solidFill>
                <a:latin typeface="+mj-lt"/>
              </a:defRPr>
            </a:lvl1pPr>
          </a:lstStyle>
          <a:p>
            <a:pPr lvl="0" indent="0" algn="ctr"/>
            <a:r>
              <a:rPr lang="en-US" dirty="0" smtClean="0"/>
              <a:t>Click to edit Master subtitle style</a:t>
            </a:r>
            <a:endParaRPr lang="en-US" dirty="0"/>
          </a:p>
        </p:txBody>
      </p:sp>
      <p:sp>
        <p:nvSpPr>
          <p:cNvPr id="10" name="Freeform 11"/>
          <p:cNvSpPr>
            <a:spLocks/>
          </p:cNvSpPr>
          <p:nvPr userDrawn="1"/>
        </p:nvSpPr>
        <p:spPr bwMode="auto">
          <a:xfrm>
            <a:off x="3150694" y="3228653"/>
            <a:ext cx="2842613" cy="155011"/>
          </a:xfrm>
          <a:custGeom>
            <a:avLst/>
            <a:gdLst>
              <a:gd name="T0" fmla="*/ 0 w 6135"/>
              <a:gd name="T1" fmla="*/ 0 h 368"/>
              <a:gd name="T2" fmla="*/ 2726 w 6135"/>
              <a:gd name="T3" fmla="*/ 0 h 368"/>
              <a:gd name="T4" fmla="*/ 3090 w 6135"/>
              <a:gd name="T5" fmla="*/ 368 h 368"/>
              <a:gd name="T6" fmla="*/ 3440 w 6135"/>
              <a:gd name="T7" fmla="*/ 0 h 368"/>
              <a:gd name="T8" fmla="*/ 6135 w 6135"/>
              <a:gd name="T9" fmla="*/ 0 h 368"/>
            </a:gdLst>
            <a:ahLst/>
            <a:cxnLst>
              <a:cxn ang="0">
                <a:pos x="T0" y="T1"/>
              </a:cxn>
              <a:cxn ang="0">
                <a:pos x="T2" y="T3"/>
              </a:cxn>
              <a:cxn ang="0">
                <a:pos x="T4" y="T5"/>
              </a:cxn>
              <a:cxn ang="0">
                <a:pos x="T6" y="T7"/>
              </a:cxn>
              <a:cxn ang="0">
                <a:pos x="T8" y="T9"/>
              </a:cxn>
            </a:cxnLst>
            <a:rect l="0" t="0" r="r" b="b"/>
            <a:pathLst>
              <a:path w="6135" h="368">
                <a:moveTo>
                  <a:pt x="0" y="0"/>
                </a:moveTo>
                <a:lnTo>
                  <a:pt x="2726" y="0"/>
                </a:lnTo>
                <a:lnTo>
                  <a:pt x="3090" y="368"/>
                </a:lnTo>
                <a:lnTo>
                  <a:pt x="3440" y="0"/>
                </a:lnTo>
                <a:lnTo>
                  <a:pt x="6135" y="0"/>
                </a:lnTo>
              </a:path>
            </a:pathLst>
          </a:custGeom>
          <a:ln w="38100" cap="rnd">
            <a:solidFill>
              <a:schemeClr val="bg1">
                <a:alpha val="50000"/>
              </a:schemeClr>
            </a:solidFill>
          </a:ln>
          <a:extLst/>
        </p:spPr>
        <p:style>
          <a:lnRef idx="1">
            <a:schemeClr val="accent1"/>
          </a:lnRef>
          <a:fillRef idx="0">
            <a:schemeClr val="accent1"/>
          </a:fillRef>
          <a:effectRef idx="0">
            <a:schemeClr val="accent1"/>
          </a:effectRef>
          <a:fontRef idx="minor">
            <a:schemeClr val="tx1"/>
          </a:fontRef>
        </p:style>
        <p:txBody>
          <a:bodyPr vert="horz" wrap="square" lIns="68580" tIns="34290" rIns="68580" bIns="34290" numCol="1" anchor="t" anchorCtr="0" compatLnSpc="1">
            <a:prstTxWarp prst="textNoShape">
              <a:avLst/>
            </a:prstTxWarp>
          </a:bodyPr>
          <a:lstStyle/>
          <a:p>
            <a:endParaRPr lang="en-US" sz="1350" dirty="0">
              <a:solidFill>
                <a:srgbClr val="666666"/>
              </a:solidFill>
            </a:endParaRPr>
          </a:p>
        </p:txBody>
      </p:sp>
      <p:grpSp>
        <p:nvGrpSpPr>
          <p:cNvPr id="38" name="Group 37"/>
          <p:cNvGrpSpPr>
            <a:grpSpLocks noChangeAspect="1"/>
          </p:cNvGrpSpPr>
          <p:nvPr userDrawn="1"/>
        </p:nvGrpSpPr>
        <p:grpSpPr>
          <a:xfrm>
            <a:off x="2653086" y="1221968"/>
            <a:ext cx="3837828" cy="1542093"/>
            <a:chOff x="2960265" y="2491587"/>
            <a:chExt cx="3117110" cy="1252498"/>
          </a:xfrm>
        </p:grpSpPr>
        <p:sp>
          <p:nvSpPr>
            <p:cNvPr id="39" name="Freeform 6"/>
            <p:cNvSpPr>
              <a:spLocks/>
            </p:cNvSpPr>
            <p:nvPr/>
          </p:nvSpPr>
          <p:spPr bwMode="auto">
            <a:xfrm>
              <a:off x="3770531" y="2491587"/>
              <a:ext cx="1637975" cy="608013"/>
            </a:xfrm>
            <a:custGeom>
              <a:avLst/>
              <a:gdLst>
                <a:gd name="T0" fmla="*/ 1359 w 23176"/>
                <a:gd name="T1" fmla="*/ 8141 h 8603"/>
                <a:gd name="T2" fmla="*/ 11589 w 23176"/>
                <a:gd name="T3" fmla="*/ 1367 h 8603"/>
                <a:gd name="T4" fmla="*/ 21818 w 23176"/>
                <a:gd name="T5" fmla="*/ 8141 h 8603"/>
                <a:gd name="T6" fmla="*/ 21818 w 23176"/>
                <a:gd name="T7" fmla="*/ 8141 h 8603"/>
                <a:gd name="T8" fmla="*/ 22476 w 23176"/>
                <a:gd name="T9" fmla="*/ 8603 h 8603"/>
                <a:gd name="T10" fmla="*/ 23176 w 23176"/>
                <a:gd name="T11" fmla="*/ 7903 h 8603"/>
                <a:gd name="T12" fmla="*/ 23127 w 23176"/>
                <a:gd name="T13" fmla="*/ 7637 h 8603"/>
                <a:gd name="T14" fmla="*/ 11589 w 23176"/>
                <a:gd name="T15" fmla="*/ 0 h 8603"/>
                <a:gd name="T16" fmla="*/ 51 w 23176"/>
                <a:gd name="T17" fmla="*/ 7634 h 8603"/>
                <a:gd name="T18" fmla="*/ 0 w 23176"/>
                <a:gd name="T19" fmla="*/ 7903 h 8603"/>
                <a:gd name="T20" fmla="*/ 701 w 23176"/>
                <a:gd name="T21" fmla="*/ 8603 h 8603"/>
                <a:gd name="T22" fmla="*/ 1359 w 23176"/>
                <a:gd name="T23" fmla="*/ 8141 h 8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76" h="8603">
                  <a:moveTo>
                    <a:pt x="1359" y="8141"/>
                  </a:moveTo>
                  <a:cubicBezTo>
                    <a:pt x="3052" y="4159"/>
                    <a:pt x="6995" y="1367"/>
                    <a:pt x="11589" y="1367"/>
                  </a:cubicBezTo>
                  <a:cubicBezTo>
                    <a:pt x="16182" y="1367"/>
                    <a:pt x="20124" y="4159"/>
                    <a:pt x="21818" y="8141"/>
                  </a:cubicBezTo>
                  <a:cubicBezTo>
                    <a:pt x="21818" y="8141"/>
                    <a:pt x="21818" y="8141"/>
                    <a:pt x="21818" y="8141"/>
                  </a:cubicBezTo>
                  <a:cubicBezTo>
                    <a:pt x="21915" y="8410"/>
                    <a:pt x="22173" y="8603"/>
                    <a:pt x="22476" y="8603"/>
                  </a:cubicBezTo>
                  <a:cubicBezTo>
                    <a:pt x="22863" y="8603"/>
                    <a:pt x="23176" y="8290"/>
                    <a:pt x="23176" y="7903"/>
                  </a:cubicBezTo>
                  <a:cubicBezTo>
                    <a:pt x="23176" y="7808"/>
                    <a:pt x="23161" y="7719"/>
                    <a:pt x="23127" y="7637"/>
                  </a:cubicBezTo>
                  <a:cubicBezTo>
                    <a:pt x="21216" y="3147"/>
                    <a:pt x="16769" y="0"/>
                    <a:pt x="11589" y="0"/>
                  </a:cubicBezTo>
                  <a:cubicBezTo>
                    <a:pt x="6410" y="0"/>
                    <a:pt x="1964" y="3146"/>
                    <a:pt x="51" y="7634"/>
                  </a:cubicBezTo>
                  <a:cubicBezTo>
                    <a:pt x="15" y="7715"/>
                    <a:pt x="0" y="7808"/>
                    <a:pt x="0" y="7903"/>
                  </a:cubicBezTo>
                  <a:cubicBezTo>
                    <a:pt x="0" y="8290"/>
                    <a:pt x="315" y="8603"/>
                    <a:pt x="701" y="8603"/>
                  </a:cubicBezTo>
                  <a:cubicBezTo>
                    <a:pt x="1004" y="8603"/>
                    <a:pt x="1254" y="8412"/>
                    <a:pt x="1359" y="8141"/>
                  </a:cubicBezTo>
                </a:path>
              </a:pathLst>
            </a:custGeom>
            <a:solidFill>
              <a:schemeClr val="bg2"/>
            </a:solidFill>
            <a:ln w="9525">
              <a:noFill/>
              <a:round/>
              <a:headEnd/>
              <a:tailEnd/>
            </a:ln>
          </p:spPr>
          <p:txBody>
            <a:bodyPr vert="horz" wrap="square" lIns="68580" tIns="34290" rIns="68580" bIns="34290" numCol="1" anchor="t" anchorCtr="0" compatLnSpc="1">
              <a:prstTxWarp prst="textNoShape">
                <a:avLst/>
              </a:prstTxWarp>
            </a:bodyPr>
            <a:lstStyle/>
            <a:p>
              <a:endParaRPr lang="en-US" sz="788" dirty="0"/>
            </a:p>
          </p:txBody>
        </p:sp>
        <p:sp>
          <p:nvSpPr>
            <p:cNvPr id="40" name="Freeform 7"/>
            <p:cNvSpPr>
              <a:spLocks/>
            </p:cNvSpPr>
            <p:nvPr/>
          </p:nvSpPr>
          <p:spPr bwMode="auto">
            <a:xfrm>
              <a:off x="2960265" y="3223435"/>
              <a:ext cx="549133" cy="367495"/>
            </a:xfrm>
            <a:custGeom>
              <a:avLst/>
              <a:gdLst>
                <a:gd name="T0" fmla="*/ 6453 w 7770"/>
                <a:gd name="T1" fmla="*/ 5005 h 5200"/>
                <a:gd name="T2" fmla="*/ 6160 w 7770"/>
                <a:gd name="T3" fmla="*/ 5200 h 5200"/>
                <a:gd name="T4" fmla="*/ 5227 w 7770"/>
                <a:gd name="T5" fmla="*/ 5200 h 5200"/>
                <a:gd name="T6" fmla="*/ 4958 w 7770"/>
                <a:gd name="T7" fmla="*/ 5005 h 5200"/>
                <a:gd name="T8" fmla="*/ 4077 w 7770"/>
                <a:gd name="T9" fmla="*/ 1704 h 5200"/>
                <a:gd name="T10" fmla="*/ 3897 w 7770"/>
                <a:gd name="T11" fmla="*/ 593 h 5200"/>
                <a:gd name="T12" fmla="*/ 3719 w 7770"/>
                <a:gd name="T13" fmla="*/ 1704 h 5200"/>
                <a:gd name="T14" fmla="*/ 2837 w 7770"/>
                <a:gd name="T15" fmla="*/ 5005 h 5200"/>
                <a:gd name="T16" fmla="*/ 2543 w 7770"/>
                <a:gd name="T17" fmla="*/ 5200 h 5200"/>
                <a:gd name="T18" fmla="*/ 1596 w 7770"/>
                <a:gd name="T19" fmla="*/ 5200 h 5200"/>
                <a:gd name="T20" fmla="*/ 1329 w 7770"/>
                <a:gd name="T21" fmla="*/ 5005 h 5200"/>
                <a:gd name="T22" fmla="*/ 37 w 7770"/>
                <a:gd name="T23" fmla="*/ 259 h 5200"/>
                <a:gd name="T24" fmla="*/ 242 w 7770"/>
                <a:gd name="T25" fmla="*/ 0 h 5200"/>
                <a:gd name="T26" fmla="*/ 842 w 7770"/>
                <a:gd name="T27" fmla="*/ 0 h 5200"/>
                <a:gd name="T28" fmla="*/ 1137 w 7770"/>
                <a:gd name="T29" fmla="*/ 217 h 5200"/>
                <a:gd name="T30" fmla="*/ 1955 w 7770"/>
                <a:gd name="T31" fmla="*/ 3603 h 5200"/>
                <a:gd name="T32" fmla="*/ 2109 w 7770"/>
                <a:gd name="T33" fmla="*/ 4757 h 5200"/>
                <a:gd name="T34" fmla="*/ 2324 w 7770"/>
                <a:gd name="T35" fmla="*/ 3614 h 5200"/>
                <a:gd name="T36" fmla="*/ 3233 w 7770"/>
                <a:gd name="T37" fmla="*/ 206 h 5200"/>
                <a:gd name="T38" fmla="*/ 3539 w 7770"/>
                <a:gd name="T39" fmla="*/ 0 h 5200"/>
                <a:gd name="T40" fmla="*/ 4281 w 7770"/>
                <a:gd name="T41" fmla="*/ 0 h 5200"/>
                <a:gd name="T42" fmla="*/ 4601 w 7770"/>
                <a:gd name="T43" fmla="*/ 217 h 5200"/>
                <a:gd name="T44" fmla="*/ 5520 w 7770"/>
                <a:gd name="T45" fmla="*/ 3614 h 5200"/>
                <a:gd name="T46" fmla="*/ 5725 w 7770"/>
                <a:gd name="T47" fmla="*/ 4757 h 5200"/>
                <a:gd name="T48" fmla="*/ 5903 w 7770"/>
                <a:gd name="T49" fmla="*/ 3614 h 5200"/>
                <a:gd name="T50" fmla="*/ 6658 w 7770"/>
                <a:gd name="T51" fmla="*/ 206 h 5200"/>
                <a:gd name="T52" fmla="*/ 6966 w 7770"/>
                <a:gd name="T53" fmla="*/ 0 h 5200"/>
                <a:gd name="T54" fmla="*/ 7528 w 7770"/>
                <a:gd name="T55" fmla="*/ 0 h 5200"/>
                <a:gd name="T56" fmla="*/ 7732 w 7770"/>
                <a:gd name="T57" fmla="*/ 248 h 5200"/>
                <a:gd name="T58" fmla="*/ 6453 w 7770"/>
                <a:gd name="T59" fmla="*/ 5005 h 5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770" h="5200">
                  <a:moveTo>
                    <a:pt x="6453" y="5005"/>
                  </a:moveTo>
                  <a:cubicBezTo>
                    <a:pt x="6416" y="5125"/>
                    <a:pt x="6327" y="5200"/>
                    <a:pt x="6160" y="5200"/>
                  </a:cubicBezTo>
                  <a:cubicBezTo>
                    <a:pt x="5227" y="5200"/>
                    <a:pt x="5227" y="5200"/>
                    <a:pt x="5227" y="5200"/>
                  </a:cubicBezTo>
                  <a:cubicBezTo>
                    <a:pt x="5075" y="5200"/>
                    <a:pt x="4998" y="5157"/>
                    <a:pt x="4958" y="5005"/>
                  </a:cubicBezTo>
                  <a:cubicBezTo>
                    <a:pt x="4077" y="1704"/>
                    <a:pt x="4077" y="1704"/>
                    <a:pt x="4077" y="1704"/>
                  </a:cubicBezTo>
                  <a:cubicBezTo>
                    <a:pt x="3987" y="1370"/>
                    <a:pt x="3948" y="982"/>
                    <a:pt x="3897" y="593"/>
                  </a:cubicBezTo>
                  <a:cubicBezTo>
                    <a:pt x="3859" y="982"/>
                    <a:pt x="3808" y="1380"/>
                    <a:pt x="3719" y="1704"/>
                  </a:cubicBezTo>
                  <a:cubicBezTo>
                    <a:pt x="2837" y="5005"/>
                    <a:pt x="2837" y="5005"/>
                    <a:pt x="2837" y="5005"/>
                  </a:cubicBezTo>
                  <a:cubicBezTo>
                    <a:pt x="2811" y="5125"/>
                    <a:pt x="2709" y="5200"/>
                    <a:pt x="2543" y="5200"/>
                  </a:cubicBezTo>
                  <a:cubicBezTo>
                    <a:pt x="1596" y="5200"/>
                    <a:pt x="1596" y="5200"/>
                    <a:pt x="1596" y="5200"/>
                  </a:cubicBezTo>
                  <a:cubicBezTo>
                    <a:pt x="1444" y="5200"/>
                    <a:pt x="1366" y="5157"/>
                    <a:pt x="1329" y="5005"/>
                  </a:cubicBezTo>
                  <a:cubicBezTo>
                    <a:pt x="37" y="259"/>
                    <a:pt x="37" y="259"/>
                    <a:pt x="37" y="259"/>
                  </a:cubicBezTo>
                  <a:cubicBezTo>
                    <a:pt x="0" y="97"/>
                    <a:pt x="101" y="0"/>
                    <a:pt x="242" y="0"/>
                  </a:cubicBezTo>
                  <a:cubicBezTo>
                    <a:pt x="842" y="0"/>
                    <a:pt x="842" y="0"/>
                    <a:pt x="842" y="0"/>
                  </a:cubicBezTo>
                  <a:cubicBezTo>
                    <a:pt x="1008" y="0"/>
                    <a:pt x="1098" y="55"/>
                    <a:pt x="1137" y="217"/>
                  </a:cubicBezTo>
                  <a:cubicBezTo>
                    <a:pt x="1955" y="3603"/>
                    <a:pt x="1955" y="3603"/>
                    <a:pt x="1955" y="3603"/>
                  </a:cubicBezTo>
                  <a:cubicBezTo>
                    <a:pt x="2043" y="3992"/>
                    <a:pt x="2070" y="4392"/>
                    <a:pt x="2109" y="4757"/>
                  </a:cubicBezTo>
                  <a:cubicBezTo>
                    <a:pt x="2172" y="4401"/>
                    <a:pt x="2223" y="3981"/>
                    <a:pt x="2324" y="3614"/>
                  </a:cubicBezTo>
                  <a:cubicBezTo>
                    <a:pt x="3233" y="206"/>
                    <a:pt x="3233" y="206"/>
                    <a:pt x="3233" y="206"/>
                  </a:cubicBezTo>
                  <a:cubicBezTo>
                    <a:pt x="3272" y="65"/>
                    <a:pt x="3386" y="0"/>
                    <a:pt x="3539" y="0"/>
                  </a:cubicBezTo>
                  <a:cubicBezTo>
                    <a:pt x="4281" y="0"/>
                    <a:pt x="4281" y="0"/>
                    <a:pt x="4281" y="0"/>
                  </a:cubicBezTo>
                  <a:cubicBezTo>
                    <a:pt x="4433" y="0"/>
                    <a:pt x="4562" y="76"/>
                    <a:pt x="4601" y="217"/>
                  </a:cubicBezTo>
                  <a:cubicBezTo>
                    <a:pt x="5520" y="3614"/>
                    <a:pt x="5520" y="3614"/>
                    <a:pt x="5520" y="3614"/>
                  </a:cubicBezTo>
                  <a:cubicBezTo>
                    <a:pt x="5623" y="3981"/>
                    <a:pt x="5675" y="4391"/>
                    <a:pt x="5725" y="4757"/>
                  </a:cubicBezTo>
                  <a:cubicBezTo>
                    <a:pt x="5776" y="4400"/>
                    <a:pt x="5827" y="3981"/>
                    <a:pt x="5903" y="3614"/>
                  </a:cubicBezTo>
                  <a:cubicBezTo>
                    <a:pt x="6658" y="206"/>
                    <a:pt x="6658" y="206"/>
                    <a:pt x="6658" y="206"/>
                  </a:cubicBezTo>
                  <a:cubicBezTo>
                    <a:pt x="6684" y="65"/>
                    <a:pt x="6812" y="0"/>
                    <a:pt x="6966" y="0"/>
                  </a:cubicBezTo>
                  <a:cubicBezTo>
                    <a:pt x="7528" y="0"/>
                    <a:pt x="7528" y="0"/>
                    <a:pt x="7528" y="0"/>
                  </a:cubicBezTo>
                  <a:cubicBezTo>
                    <a:pt x="7668" y="0"/>
                    <a:pt x="7770" y="87"/>
                    <a:pt x="7732" y="248"/>
                  </a:cubicBezTo>
                  <a:lnTo>
                    <a:pt x="6453" y="5005"/>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p>
          </p:txBody>
        </p:sp>
        <p:sp>
          <p:nvSpPr>
            <p:cNvPr id="41" name="Freeform 8"/>
            <p:cNvSpPr>
              <a:spLocks noEditPoints="1"/>
            </p:cNvSpPr>
            <p:nvPr/>
          </p:nvSpPr>
          <p:spPr bwMode="auto">
            <a:xfrm>
              <a:off x="3598736" y="3217063"/>
              <a:ext cx="345026" cy="377129"/>
            </a:xfrm>
            <a:custGeom>
              <a:avLst/>
              <a:gdLst>
                <a:gd name="T0" fmla="*/ 2429 w 4882"/>
                <a:gd name="T1" fmla="*/ 723 h 5336"/>
                <a:gd name="T2" fmla="*/ 1061 w 4882"/>
                <a:gd name="T3" fmla="*/ 2654 h 5336"/>
                <a:gd name="T4" fmla="*/ 2429 w 4882"/>
                <a:gd name="T5" fmla="*/ 4624 h 5336"/>
                <a:gd name="T6" fmla="*/ 3796 w 4882"/>
                <a:gd name="T7" fmla="*/ 2654 h 5336"/>
                <a:gd name="T8" fmla="*/ 2429 w 4882"/>
                <a:gd name="T9" fmla="*/ 723 h 5336"/>
                <a:gd name="T10" fmla="*/ 2454 w 4882"/>
                <a:gd name="T11" fmla="*/ 5336 h 5336"/>
                <a:gd name="T12" fmla="*/ 0 w 4882"/>
                <a:gd name="T13" fmla="*/ 2654 h 5336"/>
                <a:gd name="T14" fmla="*/ 2454 w 4882"/>
                <a:gd name="T15" fmla="*/ 0 h 5336"/>
                <a:gd name="T16" fmla="*/ 4882 w 4882"/>
                <a:gd name="T17" fmla="*/ 2654 h 5336"/>
                <a:gd name="T18" fmla="*/ 2454 w 4882"/>
                <a:gd name="T19" fmla="*/ 5336 h 5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2" h="5336">
                  <a:moveTo>
                    <a:pt x="2429" y="723"/>
                  </a:moveTo>
                  <a:cubicBezTo>
                    <a:pt x="1547" y="723"/>
                    <a:pt x="1061" y="1359"/>
                    <a:pt x="1061" y="2654"/>
                  </a:cubicBezTo>
                  <a:cubicBezTo>
                    <a:pt x="1061" y="3982"/>
                    <a:pt x="1547" y="4624"/>
                    <a:pt x="2429" y="4624"/>
                  </a:cubicBezTo>
                  <a:cubicBezTo>
                    <a:pt x="3311" y="4624"/>
                    <a:pt x="3796" y="3982"/>
                    <a:pt x="3796" y="2654"/>
                  </a:cubicBezTo>
                  <a:cubicBezTo>
                    <a:pt x="3796" y="1359"/>
                    <a:pt x="3311" y="723"/>
                    <a:pt x="2429" y="723"/>
                  </a:cubicBezTo>
                  <a:moveTo>
                    <a:pt x="2454" y="5336"/>
                  </a:moveTo>
                  <a:cubicBezTo>
                    <a:pt x="972" y="5336"/>
                    <a:pt x="0" y="4316"/>
                    <a:pt x="0" y="2654"/>
                  </a:cubicBezTo>
                  <a:cubicBezTo>
                    <a:pt x="0" y="1003"/>
                    <a:pt x="972" y="0"/>
                    <a:pt x="2454" y="0"/>
                  </a:cubicBezTo>
                  <a:cubicBezTo>
                    <a:pt x="3937" y="0"/>
                    <a:pt x="4882" y="1003"/>
                    <a:pt x="4882" y="2654"/>
                  </a:cubicBezTo>
                  <a:cubicBezTo>
                    <a:pt x="4882" y="4316"/>
                    <a:pt x="3937" y="5336"/>
                    <a:pt x="2454" y="5336"/>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p>
          </p:txBody>
        </p:sp>
        <p:sp>
          <p:nvSpPr>
            <p:cNvPr id="42" name="Freeform 9"/>
            <p:cNvSpPr>
              <a:spLocks/>
            </p:cNvSpPr>
            <p:nvPr/>
          </p:nvSpPr>
          <p:spPr bwMode="auto">
            <a:xfrm>
              <a:off x="4069632" y="3217063"/>
              <a:ext cx="224034" cy="373658"/>
            </a:xfrm>
            <a:custGeom>
              <a:avLst/>
              <a:gdLst>
                <a:gd name="T0" fmla="*/ 2978 w 3170"/>
                <a:gd name="T1" fmla="*/ 822 h 5287"/>
                <a:gd name="T2" fmla="*/ 2606 w 3170"/>
                <a:gd name="T3" fmla="*/ 1013 h 5287"/>
                <a:gd name="T4" fmla="*/ 1892 w 3170"/>
                <a:gd name="T5" fmla="*/ 895 h 5287"/>
                <a:gd name="T6" fmla="*/ 1023 w 3170"/>
                <a:gd name="T7" fmla="*/ 2256 h 5287"/>
                <a:gd name="T8" fmla="*/ 1023 w 3170"/>
                <a:gd name="T9" fmla="*/ 5073 h 5287"/>
                <a:gd name="T10" fmla="*/ 754 w 3170"/>
                <a:gd name="T11" fmla="*/ 5287 h 5287"/>
                <a:gd name="T12" fmla="*/ 268 w 3170"/>
                <a:gd name="T13" fmla="*/ 5287 h 5287"/>
                <a:gd name="T14" fmla="*/ 0 w 3170"/>
                <a:gd name="T15" fmla="*/ 5073 h 5287"/>
                <a:gd name="T16" fmla="*/ 0 w 3170"/>
                <a:gd name="T17" fmla="*/ 304 h 5287"/>
                <a:gd name="T18" fmla="*/ 268 w 3170"/>
                <a:gd name="T19" fmla="*/ 87 h 5287"/>
                <a:gd name="T20" fmla="*/ 562 w 3170"/>
                <a:gd name="T21" fmla="*/ 87 h 5287"/>
                <a:gd name="T22" fmla="*/ 831 w 3170"/>
                <a:gd name="T23" fmla="*/ 250 h 5287"/>
                <a:gd name="T24" fmla="*/ 1010 w 3170"/>
                <a:gd name="T25" fmla="*/ 832 h 5287"/>
                <a:gd name="T26" fmla="*/ 2441 w 3170"/>
                <a:gd name="T27" fmla="*/ 0 h 5287"/>
                <a:gd name="T28" fmla="*/ 3106 w 3170"/>
                <a:gd name="T29" fmla="*/ 378 h 5287"/>
                <a:gd name="T30" fmla="*/ 2978 w 3170"/>
                <a:gd name="T31" fmla="*/ 822 h 5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70" h="5287">
                  <a:moveTo>
                    <a:pt x="2978" y="822"/>
                  </a:moveTo>
                  <a:cubicBezTo>
                    <a:pt x="2940" y="971"/>
                    <a:pt x="2825" y="1068"/>
                    <a:pt x="2606" y="1013"/>
                  </a:cubicBezTo>
                  <a:cubicBezTo>
                    <a:pt x="2428" y="971"/>
                    <a:pt x="2135" y="895"/>
                    <a:pt x="1892" y="895"/>
                  </a:cubicBezTo>
                  <a:cubicBezTo>
                    <a:pt x="1521" y="895"/>
                    <a:pt x="1023" y="1317"/>
                    <a:pt x="1023" y="2256"/>
                  </a:cubicBezTo>
                  <a:cubicBezTo>
                    <a:pt x="1023" y="5073"/>
                    <a:pt x="1023" y="5073"/>
                    <a:pt x="1023" y="5073"/>
                  </a:cubicBezTo>
                  <a:cubicBezTo>
                    <a:pt x="1023" y="5191"/>
                    <a:pt x="894" y="5287"/>
                    <a:pt x="754" y="5287"/>
                  </a:cubicBezTo>
                  <a:cubicBezTo>
                    <a:pt x="268" y="5287"/>
                    <a:pt x="268" y="5287"/>
                    <a:pt x="268" y="5287"/>
                  </a:cubicBezTo>
                  <a:cubicBezTo>
                    <a:pt x="128" y="5287"/>
                    <a:pt x="0" y="5191"/>
                    <a:pt x="0" y="5073"/>
                  </a:cubicBezTo>
                  <a:cubicBezTo>
                    <a:pt x="0" y="304"/>
                    <a:pt x="0" y="304"/>
                    <a:pt x="0" y="304"/>
                  </a:cubicBezTo>
                  <a:cubicBezTo>
                    <a:pt x="0" y="175"/>
                    <a:pt x="128" y="87"/>
                    <a:pt x="268" y="87"/>
                  </a:cubicBezTo>
                  <a:cubicBezTo>
                    <a:pt x="562" y="87"/>
                    <a:pt x="562" y="87"/>
                    <a:pt x="562" y="87"/>
                  </a:cubicBezTo>
                  <a:cubicBezTo>
                    <a:pt x="690" y="87"/>
                    <a:pt x="792" y="142"/>
                    <a:pt x="831" y="250"/>
                  </a:cubicBezTo>
                  <a:cubicBezTo>
                    <a:pt x="1010" y="832"/>
                    <a:pt x="1010" y="832"/>
                    <a:pt x="1010" y="832"/>
                  </a:cubicBezTo>
                  <a:cubicBezTo>
                    <a:pt x="1368" y="326"/>
                    <a:pt x="1853" y="0"/>
                    <a:pt x="2441" y="0"/>
                  </a:cubicBezTo>
                  <a:cubicBezTo>
                    <a:pt x="2850" y="0"/>
                    <a:pt x="3170" y="162"/>
                    <a:pt x="3106" y="378"/>
                  </a:cubicBezTo>
                  <a:lnTo>
                    <a:pt x="2978" y="822"/>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p>
          </p:txBody>
        </p:sp>
        <p:sp>
          <p:nvSpPr>
            <p:cNvPr id="43" name="Freeform 10"/>
            <p:cNvSpPr>
              <a:spLocks noEditPoints="1"/>
            </p:cNvSpPr>
            <p:nvPr/>
          </p:nvSpPr>
          <p:spPr bwMode="auto">
            <a:xfrm>
              <a:off x="4807912" y="3045268"/>
              <a:ext cx="316124" cy="547218"/>
            </a:xfrm>
            <a:custGeom>
              <a:avLst/>
              <a:gdLst>
                <a:gd name="T0" fmla="*/ 2261 w 4473"/>
                <a:gd name="T1" fmla="*/ 3110 h 7743"/>
                <a:gd name="T2" fmla="*/ 1405 w 4473"/>
                <a:gd name="T3" fmla="*/ 3532 h 7743"/>
                <a:gd name="T4" fmla="*/ 1086 w 4473"/>
                <a:gd name="T5" fmla="*/ 5072 h 7743"/>
                <a:gd name="T6" fmla="*/ 2248 w 4473"/>
                <a:gd name="T7" fmla="*/ 7028 h 7743"/>
                <a:gd name="T8" fmla="*/ 3500 w 4473"/>
                <a:gd name="T9" fmla="*/ 5093 h 7743"/>
                <a:gd name="T10" fmla="*/ 2261 w 4473"/>
                <a:gd name="T11" fmla="*/ 3110 h 7743"/>
                <a:gd name="T12" fmla="*/ 4205 w 4473"/>
                <a:gd name="T13" fmla="*/ 7657 h 7743"/>
                <a:gd name="T14" fmla="*/ 3935 w 4473"/>
                <a:gd name="T15" fmla="*/ 7657 h 7743"/>
                <a:gd name="T16" fmla="*/ 3604 w 4473"/>
                <a:gd name="T17" fmla="*/ 7440 h 7743"/>
                <a:gd name="T18" fmla="*/ 3500 w 4473"/>
                <a:gd name="T19" fmla="*/ 7006 h 7743"/>
                <a:gd name="T20" fmla="*/ 2006 w 4473"/>
                <a:gd name="T21" fmla="*/ 7743 h 7743"/>
                <a:gd name="T22" fmla="*/ 0 w 4473"/>
                <a:gd name="T23" fmla="*/ 5083 h 7743"/>
                <a:gd name="T24" fmla="*/ 613 w 4473"/>
                <a:gd name="T25" fmla="*/ 2980 h 7743"/>
                <a:gd name="T26" fmla="*/ 2044 w 4473"/>
                <a:gd name="T27" fmla="*/ 2395 h 7743"/>
                <a:gd name="T28" fmla="*/ 3476 w 4473"/>
                <a:gd name="T29" fmla="*/ 3164 h 7743"/>
                <a:gd name="T30" fmla="*/ 3476 w 4473"/>
                <a:gd name="T31" fmla="*/ 216 h 7743"/>
                <a:gd name="T32" fmla="*/ 3745 w 4473"/>
                <a:gd name="T33" fmla="*/ 0 h 7743"/>
                <a:gd name="T34" fmla="*/ 4205 w 4473"/>
                <a:gd name="T35" fmla="*/ 0 h 7743"/>
                <a:gd name="T36" fmla="*/ 4473 w 4473"/>
                <a:gd name="T37" fmla="*/ 216 h 7743"/>
                <a:gd name="T38" fmla="*/ 4473 w 4473"/>
                <a:gd name="T39" fmla="*/ 7440 h 7743"/>
                <a:gd name="T40" fmla="*/ 4205 w 4473"/>
                <a:gd name="T41" fmla="*/ 7657 h 7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73" h="7743">
                  <a:moveTo>
                    <a:pt x="2261" y="3110"/>
                  </a:moveTo>
                  <a:cubicBezTo>
                    <a:pt x="1877" y="3110"/>
                    <a:pt x="1584" y="3251"/>
                    <a:pt x="1405" y="3532"/>
                  </a:cubicBezTo>
                  <a:cubicBezTo>
                    <a:pt x="1226" y="3814"/>
                    <a:pt x="1086" y="4281"/>
                    <a:pt x="1086" y="5072"/>
                  </a:cubicBezTo>
                  <a:cubicBezTo>
                    <a:pt x="1086" y="6459"/>
                    <a:pt x="1444" y="7028"/>
                    <a:pt x="2248" y="7028"/>
                  </a:cubicBezTo>
                  <a:cubicBezTo>
                    <a:pt x="3080" y="7028"/>
                    <a:pt x="3500" y="6394"/>
                    <a:pt x="3500" y="5093"/>
                  </a:cubicBezTo>
                  <a:cubicBezTo>
                    <a:pt x="3500" y="3803"/>
                    <a:pt x="3040" y="3110"/>
                    <a:pt x="2261" y="3110"/>
                  </a:cubicBezTo>
                  <a:moveTo>
                    <a:pt x="4205" y="7657"/>
                  </a:moveTo>
                  <a:cubicBezTo>
                    <a:pt x="3935" y="7657"/>
                    <a:pt x="3935" y="7657"/>
                    <a:pt x="3935" y="7657"/>
                  </a:cubicBezTo>
                  <a:cubicBezTo>
                    <a:pt x="3745" y="7657"/>
                    <a:pt x="3642" y="7592"/>
                    <a:pt x="3604" y="7440"/>
                  </a:cubicBezTo>
                  <a:cubicBezTo>
                    <a:pt x="3500" y="7006"/>
                    <a:pt x="3500" y="7006"/>
                    <a:pt x="3500" y="7006"/>
                  </a:cubicBezTo>
                  <a:cubicBezTo>
                    <a:pt x="3131" y="7537"/>
                    <a:pt x="2670" y="7743"/>
                    <a:pt x="2006" y="7743"/>
                  </a:cubicBezTo>
                  <a:cubicBezTo>
                    <a:pt x="689" y="7743"/>
                    <a:pt x="0" y="6838"/>
                    <a:pt x="0" y="5083"/>
                  </a:cubicBezTo>
                  <a:cubicBezTo>
                    <a:pt x="0" y="4010"/>
                    <a:pt x="178" y="3478"/>
                    <a:pt x="613" y="2980"/>
                  </a:cubicBezTo>
                  <a:cubicBezTo>
                    <a:pt x="946" y="2600"/>
                    <a:pt x="1495" y="2395"/>
                    <a:pt x="2044" y="2395"/>
                  </a:cubicBezTo>
                  <a:cubicBezTo>
                    <a:pt x="2670" y="2395"/>
                    <a:pt x="3143" y="2655"/>
                    <a:pt x="3476" y="3164"/>
                  </a:cubicBezTo>
                  <a:cubicBezTo>
                    <a:pt x="3476" y="216"/>
                    <a:pt x="3476" y="216"/>
                    <a:pt x="3476" y="216"/>
                  </a:cubicBezTo>
                  <a:cubicBezTo>
                    <a:pt x="3476" y="87"/>
                    <a:pt x="3604" y="0"/>
                    <a:pt x="3745" y="0"/>
                  </a:cubicBezTo>
                  <a:cubicBezTo>
                    <a:pt x="4205" y="0"/>
                    <a:pt x="4205" y="0"/>
                    <a:pt x="4205" y="0"/>
                  </a:cubicBezTo>
                  <a:cubicBezTo>
                    <a:pt x="4345" y="0"/>
                    <a:pt x="4473" y="87"/>
                    <a:pt x="4473" y="216"/>
                  </a:cubicBezTo>
                  <a:cubicBezTo>
                    <a:pt x="4473" y="7440"/>
                    <a:pt x="4473" y="7440"/>
                    <a:pt x="4473" y="7440"/>
                  </a:cubicBezTo>
                  <a:cubicBezTo>
                    <a:pt x="4473" y="7559"/>
                    <a:pt x="4344" y="7657"/>
                    <a:pt x="4205" y="7657"/>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p>
          </p:txBody>
        </p:sp>
        <p:sp>
          <p:nvSpPr>
            <p:cNvPr id="44" name="Freeform 11"/>
            <p:cNvSpPr>
              <a:spLocks/>
            </p:cNvSpPr>
            <p:nvPr/>
          </p:nvSpPr>
          <p:spPr bwMode="auto">
            <a:xfrm>
              <a:off x="4413340" y="3051640"/>
              <a:ext cx="303199" cy="539858"/>
            </a:xfrm>
            <a:custGeom>
              <a:avLst/>
              <a:gdLst>
                <a:gd name="T0" fmla="*/ 4052 w 4290"/>
                <a:gd name="T1" fmla="*/ 7639 h 7639"/>
                <a:gd name="T2" fmla="*/ 3273 w 4290"/>
                <a:gd name="T3" fmla="*/ 7639 h 7639"/>
                <a:gd name="T4" fmla="*/ 2966 w 4290"/>
                <a:gd name="T5" fmla="*/ 7454 h 7639"/>
                <a:gd name="T6" fmla="*/ 997 w 4290"/>
                <a:gd name="T7" fmla="*/ 4952 h 7639"/>
                <a:gd name="T8" fmla="*/ 997 w 4290"/>
                <a:gd name="T9" fmla="*/ 7422 h 7639"/>
                <a:gd name="T10" fmla="*/ 728 w 4290"/>
                <a:gd name="T11" fmla="*/ 7639 h 7639"/>
                <a:gd name="T12" fmla="*/ 268 w 4290"/>
                <a:gd name="T13" fmla="*/ 7639 h 7639"/>
                <a:gd name="T14" fmla="*/ 0 w 4290"/>
                <a:gd name="T15" fmla="*/ 7422 h 7639"/>
                <a:gd name="T16" fmla="*/ 0 w 4290"/>
                <a:gd name="T17" fmla="*/ 215 h 7639"/>
                <a:gd name="T18" fmla="*/ 268 w 4290"/>
                <a:gd name="T19" fmla="*/ 0 h 7639"/>
                <a:gd name="T20" fmla="*/ 728 w 4290"/>
                <a:gd name="T21" fmla="*/ 0 h 7639"/>
                <a:gd name="T22" fmla="*/ 997 w 4290"/>
                <a:gd name="T23" fmla="*/ 215 h 7639"/>
                <a:gd name="T24" fmla="*/ 997 w 4290"/>
                <a:gd name="T25" fmla="*/ 4854 h 7639"/>
                <a:gd name="T26" fmla="*/ 3026 w 4290"/>
                <a:gd name="T27" fmla="*/ 2600 h 7639"/>
                <a:gd name="T28" fmla="*/ 3359 w 4290"/>
                <a:gd name="T29" fmla="*/ 2438 h 7639"/>
                <a:gd name="T30" fmla="*/ 4048 w 4290"/>
                <a:gd name="T31" fmla="*/ 2438 h 7639"/>
                <a:gd name="T32" fmla="*/ 4188 w 4290"/>
                <a:gd name="T33" fmla="*/ 2697 h 7639"/>
                <a:gd name="T34" fmla="*/ 2033 w 4290"/>
                <a:gd name="T35" fmla="*/ 4864 h 7639"/>
                <a:gd name="T36" fmla="*/ 4193 w 4290"/>
                <a:gd name="T37" fmla="*/ 7379 h 7639"/>
                <a:gd name="T38" fmla="*/ 4052 w 4290"/>
                <a:gd name="T39" fmla="*/ 7639 h 7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90" h="7639">
                  <a:moveTo>
                    <a:pt x="4052" y="7639"/>
                  </a:moveTo>
                  <a:cubicBezTo>
                    <a:pt x="3273" y="7639"/>
                    <a:pt x="3273" y="7639"/>
                    <a:pt x="3273" y="7639"/>
                  </a:cubicBezTo>
                  <a:cubicBezTo>
                    <a:pt x="3145" y="7639"/>
                    <a:pt x="3041" y="7562"/>
                    <a:pt x="2966" y="7454"/>
                  </a:cubicBezTo>
                  <a:cubicBezTo>
                    <a:pt x="997" y="4952"/>
                    <a:pt x="997" y="4952"/>
                    <a:pt x="997" y="4952"/>
                  </a:cubicBezTo>
                  <a:cubicBezTo>
                    <a:pt x="997" y="7422"/>
                    <a:pt x="997" y="7422"/>
                    <a:pt x="997" y="7422"/>
                  </a:cubicBezTo>
                  <a:cubicBezTo>
                    <a:pt x="997" y="7541"/>
                    <a:pt x="870" y="7639"/>
                    <a:pt x="728" y="7639"/>
                  </a:cubicBezTo>
                  <a:cubicBezTo>
                    <a:pt x="268" y="7639"/>
                    <a:pt x="268" y="7639"/>
                    <a:pt x="268" y="7639"/>
                  </a:cubicBezTo>
                  <a:cubicBezTo>
                    <a:pt x="128" y="7639"/>
                    <a:pt x="0" y="7541"/>
                    <a:pt x="0" y="7422"/>
                  </a:cubicBezTo>
                  <a:cubicBezTo>
                    <a:pt x="0" y="215"/>
                    <a:pt x="0" y="215"/>
                    <a:pt x="0" y="215"/>
                  </a:cubicBezTo>
                  <a:cubicBezTo>
                    <a:pt x="0" y="84"/>
                    <a:pt x="129" y="0"/>
                    <a:pt x="268" y="0"/>
                  </a:cubicBezTo>
                  <a:cubicBezTo>
                    <a:pt x="728" y="0"/>
                    <a:pt x="728" y="0"/>
                    <a:pt x="728" y="0"/>
                  </a:cubicBezTo>
                  <a:cubicBezTo>
                    <a:pt x="870" y="0"/>
                    <a:pt x="997" y="84"/>
                    <a:pt x="997" y="215"/>
                  </a:cubicBezTo>
                  <a:cubicBezTo>
                    <a:pt x="997" y="4854"/>
                    <a:pt x="997" y="4854"/>
                    <a:pt x="997" y="4854"/>
                  </a:cubicBezTo>
                  <a:cubicBezTo>
                    <a:pt x="3026" y="2600"/>
                    <a:pt x="3026" y="2600"/>
                    <a:pt x="3026" y="2600"/>
                  </a:cubicBezTo>
                  <a:cubicBezTo>
                    <a:pt x="3089" y="2514"/>
                    <a:pt x="3192" y="2438"/>
                    <a:pt x="3359" y="2438"/>
                  </a:cubicBezTo>
                  <a:cubicBezTo>
                    <a:pt x="4048" y="2438"/>
                    <a:pt x="4048" y="2438"/>
                    <a:pt x="4048" y="2438"/>
                  </a:cubicBezTo>
                  <a:cubicBezTo>
                    <a:pt x="4226" y="2438"/>
                    <a:pt x="4290" y="2589"/>
                    <a:pt x="4188" y="2697"/>
                  </a:cubicBezTo>
                  <a:cubicBezTo>
                    <a:pt x="2033" y="4864"/>
                    <a:pt x="2033" y="4864"/>
                    <a:pt x="2033" y="4864"/>
                  </a:cubicBezTo>
                  <a:cubicBezTo>
                    <a:pt x="4193" y="7379"/>
                    <a:pt x="4193" y="7379"/>
                    <a:pt x="4193" y="7379"/>
                  </a:cubicBezTo>
                  <a:cubicBezTo>
                    <a:pt x="4283" y="7487"/>
                    <a:pt x="4231" y="7639"/>
                    <a:pt x="4052" y="7639"/>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p>
          </p:txBody>
        </p:sp>
        <p:sp>
          <p:nvSpPr>
            <p:cNvPr id="45" name="Freeform 12"/>
            <p:cNvSpPr>
              <a:spLocks/>
            </p:cNvSpPr>
            <p:nvPr/>
          </p:nvSpPr>
          <p:spPr bwMode="auto">
            <a:xfrm>
              <a:off x="5651418" y="3223435"/>
              <a:ext cx="345654" cy="520650"/>
            </a:xfrm>
            <a:custGeom>
              <a:avLst/>
              <a:gdLst>
                <a:gd name="T0" fmla="*/ 52 w 4891"/>
                <a:gd name="T1" fmla="*/ 214 h 7367"/>
                <a:gd name="T2" fmla="*/ 282 w 4891"/>
                <a:gd name="T3" fmla="*/ 0 h 7367"/>
                <a:gd name="T4" fmla="*/ 884 w 4891"/>
                <a:gd name="T5" fmla="*/ 0 h 7367"/>
                <a:gd name="T6" fmla="*/ 1221 w 4891"/>
                <a:gd name="T7" fmla="*/ 214 h 7367"/>
                <a:gd name="T8" fmla="*/ 2411 w 4891"/>
                <a:gd name="T9" fmla="*/ 3356 h 7367"/>
                <a:gd name="T10" fmla="*/ 2546 w 4891"/>
                <a:gd name="T11" fmla="*/ 3898 h 7367"/>
                <a:gd name="T12" fmla="*/ 2761 w 4891"/>
                <a:gd name="T13" fmla="*/ 3164 h 7367"/>
                <a:gd name="T14" fmla="*/ 3716 w 4891"/>
                <a:gd name="T15" fmla="*/ 202 h 7367"/>
                <a:gd name="T16" fmla="*/ 4042 w 4891"/>
                <a:gd name="T17" fmla="*/ 0 h 7367"/>
                <a:gd name="T18" fmla="*/ 4621 w 4891"/>
                <a:gd name="T19" fmla="*/ 0 h 7367"/>
                <a:gd name="T20" fmla="*/ 4850 w 4891"/>
                <a:gd name="T21" fmla="*/ 214 h 7367"/>
                <a:gd name="T22" fmla="*/ 2868 w 4891"/>
                <a:gd name="T23" fmla="*/ 5919 h 7367"/>
                <a:gd name="T24" fmla="*/ 1599 w 4891"/>
                <a:gd name="T25" fmla="*/ 7218 h 7367"/>
                <a:gd name="T26" fmla="*/ 1316 w 4891"/>
                <a:gd name="T27" fmla="*/ 7325 h 7367"/>
                <a:gd name="T28" fmla="*/ 966 w 4891"/>
                <a:gd name="T29" fmla="*/ 7231 h 7367"/>
                <a:gd name="T30" fmla="*/ 778 w 4891"/>
                <a:gd name="T31" fmla="*/ 6931 h 7367"/>
                <a:gd name="T32" fmla="*/ 912 w 4891"/>
                <a:gd name="T33" fmla="*/ 6633 h 7367"/>
                <a:gd name="T34" fmla="*/ 1113 w 4891"/>
                <a:gd name="T35" fmla="*/ 6557 h 7367"/>
                <a:gd name="T36" fmla="*/ 2149 w 4891"/>
                <a:gd name="T37" fmla="*/ 5118 h 7367"/>
                <a:gd name="T38" fmla="*/ 52 w 4891"/>
                <a:gd name="T39" fmla="*/ 214 h 7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91" h="7367">
                  <a:moveTo>
                    <a:pt x="52" y="214"/>
                  </a:moveTo>
                  <a:cubicBezTo>
                    <a:pt x="0" y="95"/>
                    <a:pt x="134" y="0"/>
                    <a:pt x="282" y="0"/>
                  </a:cubicBezTo>
                  <a:cubicBezTo>
                    <a:pt x="884" y="0"/>
                    <a:pt x="884" y="0"/>
                    <a:pt x="884" y="0"/>
                  </a:cubicBezTo>
                  <a:cubicBezTo>
                    <a:pt x="1045" y="0"/>
                    <a:pt x="1166" y="75"/>
                    <a:pt x="1221" y="214"/>
                  </a:cubicBezTo>
                  <a:cubicBezTo>
                    <a:pt x="2411" y="3356"/>
                    <a:pt x="2411" y="3356"/>
                    <a:pt x="2411" y="3356"/>
                  </a:cubicBezTo>
                  <a:cubicBezTo>
                    <a:pt x="2464" y="3506"/>
                    <a:pt x="2518" y="3728"/>
                    <a:pt x="2546" y="3898"/>
                  </a:cubicBezTo>
                  <a:cubicBezTo>
                    <a:pt x="2585" y="3739"/>
                    <a:pt x="2666" y="3430"/>
                    <a:pt x="2761" y="3164"/>
                  </a:cubicBezTo>
                  <a:cubicBezTo>
                    <a:pt x="3716" y="202"/>
                    <a:pt x="3716" y="202"/>
                    <a:pt x="3716" y="202"/>
                  </a:cubicBezTo>
                  <a:cubicBezTo>
                    <a:pt x="3757" y="65"/>
                    <a:pt x="3878" y="0"/>
                    <a:pt x="4042" y="0"/>
                  </a:cubicBezTo>
                  <a:cubicBezTo>
                    <a:pt x="4621" y="0"/>
                    <a:pt x="4621" y="0"/>
                    <a:pt x="4621" y="0"/>
                  </a:cubicBezTo>
                  <a:cubicBezTo>
                    <a:pt x="4769" y="0"/>
                    <a:pt x="4891" y="95"/>
                    <a:pt x="4850" y="214"/>
                  </a:cubicBezTo>
                  <a:cubicBezTo>
                    <a:pt x="2868" y="5919"/>
                    <a:pt x="2868" y="5919"/>
                    <a:pt x="2868" y="5919"/>
                  </a:cubicBezTo>
                  <a:cubicBezTo>
                    <a:pt x="2665" y="6504"/>
                    <a:pt x="2274" y="6962"/>
                    <a:pt x="1599" y="7218"/>
                  </a:cubicBezTo>
                  <a:cubicBezTo>
                    <a:pt x="1316" y="7325"/>
                    <a:pt x="1316" y="7325"/>
                    <a:pt x="1316" y="7325"/>
                  </a:cubicBezTo>
                  <a:cubicBezTo>
                    <a:pt x="1195" y="7367"/>
                    <a:pt x="1034" y="7334"/>
                    <a:pt x="966" y="7231"/>
                  </a:cubicBezTo>
                  <a:cubicBezTo>
                    <a:pt x="778" y="6931"/>
                    <a:pt x="778" y="6931"/>
                    <a:pt x="778" y="6931"/>
                  </a:cubicBezTo>
                  <a:cubicBezTo>
                    <a:pt x="723" y="6845"/>
                    <a:pt x="790" y="6675"/>
                    <a:pt x="912" y="6633"/>
                  </a:cubicBezTo>
                  <a:cubicBezTo>
                    <a:pt x="1113" y="6557"/>
                    <a:pt x="1113" y="6557"/>
                    <a:pt x="1113" y="6557"/>
                  </a:cubicBezTo>
                  <a:cubicBezTo>
                    <a:pt x="1618" y="6374"/>
                    <a:pt x="1989" y="5822"/>
                    <a:pt x="2149" y="5118"/>
                  </a:cubicBezTo>
                  <a:lnTo>
                    <a:pt x="52" y="214"/>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p>
          </p:txBody>
        </p:sp>
        <p:sp>
          <p:nvSpPr>
            <p:cNvPr id="46" name="Freeform 13"/>
            <p:cNvSpPr>
              <a:spLocks noEditPoints="1"/>
            </p:cNvSpPr>
            <p:nvPr/>
          </p:nvSpPr>
          <p:spPr bwMode="auto">
            <a:xfrm>
              <a:off x="5253376" y="3217063"/>
              <a:ext cx="325399" cy="375991"/>
            </a:xfrm>
            <a:custGeom>
              <a:avLst/>
              <a:gdLst>
                <a:gd name="T0" fmla="*/ 2328 w 4604"/>
                <a:gd name="T1" fmla="*/ 4604 h 5320"/>
                <a:gd name="T2" fmla="*/ 1062 w 4604"/>
                <a:gd name="T3" fmla="*/ 2659 h 5320"/>
                <a:gd name="T4" fmla="*/ 2328 w 4604"/>
                <a:gd name="T5" fmla="*/ 725 h 5320"/>
                <a:gd name="T6" fmla="*/ 3627 w 4604"/>
                <a:gd name="T7" fmla="*/ 2659 h 5320"/>
                <a:gd name="T8" fmla="*/ 2328 w 4604"/>
                <a:gd name="T9" fmla="*/ 4604 h 5320"/>
                <a:gd name="T10" fmla="*/ 2352 w 4604"/>
                <a:gd name="T11" fmla="*/ 0 h 5320"/>
                <a:gd name="T12" fmla="*/ 0 w 4604"/>
                <a:gd name="T13" fmla="*/ 2658 h 5320"/>
                <a:gd name="T14" fmla="*/ 2278 w 4604"/>
                <a:gd name="T15" fmla="*/ 5320 h 5320"/>
                <a:gd name="T16" fmla="*/ 2280 w 4604"/>
                <a:gd name="T17" fmla="*/ 5320 h 5320"/>
                <a:gd name="T18" fmla="*/ 3630 w 4604"/>
                <a:gd name="T19" fmla="*/ 4584 h 5320"/>
                <a:gd name="T20" fmla="*/ 3731 w 4604"/>
                <a:gd name="T21" fmla="*/ 5030 h 5320"/>
                <a:gd name="T22" fmla="*/ 4065 w 4604"/>
                <a:gd name="T23" fmla="*/ 5246 h 5320"/>
                <a:gd name="T24" fmla="*/ 4333 w 4604"/>
                <a:gd name="T25" fmla="*/ 5246 h 5320"/>
                <a:gd name="T26" fmla="*/ 4602 w 4604"/>
                <a:gd name="T27" fmla="*/ 5030 h 5320"/>
                <a:gd name="T28" fmla="*/ 4604 w 4604"/>
                <a:gd name="T29" fmla="*/ 2645 h 5320"/>
                <a:gd name="T30" fmla="*/ 4604 w 4604"/>
                <a:gd name="T31" fmla="*/ 2645 h 5320"/>
                <a:gd name="T32" fmla="*/ 2352 w 4604"/>
                <a:gd name="T33" fmla="*/ 0 h 5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04" h="5320">
                  <a:moveTo>
                    <a:pt x="2328" y="4604"/>
                  </a:moveTo>
                  <a:cubicBezTo>
                    <a:pt x="1445" y="4604"/>
                    <a:pt x="1062" y="3988"/>
                    <a:pt x="1062" y="2659"/>
                  </a:cubicBezTo>
                  <a:cubicBezTo>
                    <a:pt x="1062" y="1362"/>
                    <a:pt x="1445" y="725"/>
                    <a:pt x="2328" y="725"/>
                  </a:cubicBezTo>
                  <a:cubicBezTo>
                    <a:pt x="3211" y="725"/>
                    <a:pt x="3627" y="1362"/>
                    <a:pt x="3627" y="2659"/>
                  </a:cubicBezTo>
                  <a:cubicBezTo>
                    <a:pt x="3627" y="3988"/>
                    <a:pt x="3211" y="4604"/>
                    <a:pt x="2328" y="4604"/>
                  </a:cubicBezTo>
                  <a:moveTo>
                    <a:pt x="2352" y="0"/>
                  </a:moveTo>
                  <a:cubicBezTo>
                    <a:pt x="868" y="0"/>
                    <a:pt x="0" y="1007"/>
                    <a:pt x="0" y="2658"/>
                  </a:cubicBezTo>
                  <a:cubicBezTo>
                    <a:pt x="0" y="4324"/>
                    <a:pt x="890" y="5320"/>
                    <a:pt x="2278" y="5320"/>
                  </a:cubicBezTo>
                  <a:cubicBezTo>
                    <a:pt x="2280" y="5320"/>
                    <a:pt x="2280" y="5320"/>
                    <a:pt x="2280" y="5320"/>
                  </a:cubicBezTo>
                  <a:cubicBezTo>
                    <a:pt x="2875" y="5320"/>
                    <a:pt x="3260" y="5114"/>
                    <a:pt x="3630" y="4584"/>
                  </a:cubicBezTo>
                  <a:cubicBezTo>
                    <a:pt x="3731" y="5030"/>
                    <a:pt x="3731" y="5030"/>
                    <a:pt x="3731" y="5030"/>
                  </a:cubicBezTo>
                  <a:cubicBezTo>
                    <a:pt x="3769" y="5181"/>
                    <a:pt x="3872" y="5246"/>
                    <a:pt x="4065" y="5246"/>
                  </a:cubicBezTo>
                  <a:cubicBezTo>
                    <a:pt x="4333" y="5246"/>
                    <a:pt x="4333" y="5246"/>
                    <a:pt x="4333" y="5246"/>
                  </a:cubicBezTo>
                  <a:cubicBezTo>
                    <a:pt x="4475" y="5246"/>
                    <a:pt x="4602" y="5148"/>
                    <a:pt x="4602" y="5030"/>
                  </a:cubicBezTo>
                  <a:cubicBezTo>
                    <a:pt x="4604" y="2645"/>
                    <a:pt x="4604" y="2645"/>
                    <a:pt x="4604" y="2645"/>
                  </a:cubicBezTo>
                  <a:cubicBezTo>
                    <a:pt x="4604" y="2645"/>
                    <a:pt x="4604" y="2645"/>
                    <a:pt x="4604" y="2645"/>
                  </a:cubicBezTo>
                  <a:cubicBezTo>
                    <a:pt x="4604" y="993"/>
                    <a:pt x="3839" y="0"/>
                    <a:pt x="2352" y="0"/>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p>
          </p:txBody>
        </p:sp>
        <p:sp>
          <p:nvSpPr>
            <p:cNvPr id="47" name="Freeform 14"/>
            <p:cNvSpPr>
              <a:spLocks noEditPoints="1"/>
            </p:cNvSpPr>
            <p:nvPr/>
          </p:nvSpPr>
          <p:spPr bwMode="auto">
            <a:xfrm>
              <a:off x="5978852" y="3490731"/>
              <a:ext cx="98523" cy="98733"/>
            </a:xfrm>
            <a:custGeom>
              <a:avLst/>
              <a:gdLst>
                <a:gd name="T0" fmla="*/ 596 w 1394"/>
                <a:gd name="T1" fmla="*/ 642 h 1397"/>
                <a:gd name="T2" fmla="*/ 687 w 1394"/>
                <a:gd name="T3" fmla="*/ 642 h 1397"/>
                <a:gd name="T4" fmla="*/ 807 w 1394"/>
                <a:gd name="T5" fmla="*/ 614 h 1397"/>
                <a:gd name="T6" fmla="*/ 846 w 1394"/>
                <a:gd name="T7" fmla="*/ 532 h 1397"/>
                <a:gd name="T8" fmla="*/ 807 w 1394"/>
                <a:gd name="T9" fmla="*/ 445 h 1397"/>
                <a:gd name="T10" fmla="*/ 677 w 1394"/>
                <a:gd name="T11" fmla="*/ 417 h 1397"/>
                <a:gd name="T12" fmla="*/ 596 w 1394"/>
                <a:gd name="T13" fmla="*/ 417 h 1397"/>
                <a:gd name="T14" fmla="*/ 596 w 1394"/>
                <a:gd name="T15" fmla="*/ 642 h 1397"/>
                <a:gd name="T16" fmla="*/ 710 w 1394"/>
                <a:gd name="T17" fmla="*/ 297 h 1397"/>
                <a:gd name="T18" fmla="*/ 958 w 1394"/>
                <a:gd name="T19" fmla="*/ 353 h 1397"/>
                <a:gd name="T20" fmla="*/ 1040 w 1394"/>
                <a:gd name="T21" fmla="*/ 520 h 1397"/>
                <a:gd name="T22" fmla="*/ 996 w 1394"/>
                <a:gd name="T23" fmla="*/ 651 h 1397"/>
                <a:gd name="T24" fmla="*/ 872 w 1394"/>
                <a:gd name="T25" fmla="*/ 727 h 1397"/>
                <a:gd name="T26" fmla="*/ 1044 w 1394"/>
                <a:gd name="T27" fmla="*/ 1072 h 1397"/>
                <a:gd name="T28" fmla="*/ 835 w 1394"/>
                <a:gd name="T29" fmla="*/ 1072 h 1397"/>
                <a:gd name="T30" fmla="*/ 687 w 1394"/>
                <a:gd name="T31" fmla="*/ 755 h 1397"/>
                <a:gd name="T32" fmla="*/ 595 w 1394"/>
                <a:gd name="T33" fmla="*/ 755 h 1397"/>
                <a:gd name="T34" fmla="*/ 595 w 1394"/>
                <a:gd name="T35" fmla="*/ 1072 h 1397"/>
                <a:gd name="T36" fmla="*/ 407 w 1394"/>
                <a:gd name="T37" fmla="*/ 1072 h 1397"/>
                <a:gd name="T38" fmla="*/ 407 w 1394"/>
                <a:gd name="T39" fmla="*/ 297 h 1397"/>
                <a:gd name="T40" fmla="*/ 710 w 1394"/>
                <a:gd name="T41" fmla="*/ 297 h 1397"/>
                <a:gd name="T42" fmla="*/ 476 w 1394"/>
                <a:gd name="T43" fmla="*/ 158 h 1397"/>
                <a:gd name="T44" fmla="*/ 292 w 1394"/>
                <a:gd name="T45" fmla="*/ 280 h 1397"/>
                <a:gd name="T46" fmla="*/ 162 w 1394"/>
                <a:gd name="T47" fmla="*/ 474 h 1397"/>
                <a:gd name="T48" fmla="*/ 116 w 1394"/>
                <a:gd name="T49" fmla="*/ 698 h 1397"/>
                <a:gd name="T50" fmla="*/ 158 w 1394"/>
                <a:gd name="T51" fmla="*/ 919 h 1397"/>
                <a:gd name="T52" fmla="*/ 282 w 1394"/>
                <a:gd name="T53" fmla="*/ 1105 h 1397"/>
                <a:gd name="T54" fmla="*/ 472 w 1394"/>
                <a:gd name="T55" fmla="*/ 1235 h 1397"/>
                <a:gd name="T56" fmla="*/ 695 w 1394"/>
                <a:gd name="T57" fmla="*/ 1281 h 1397"/>
                <a:gd name="T58" fmla="*/ 914 w 1394"/>
                <a:gd name="T59" fmla="*/ 1237 h 1397"/>
                <a:gd name="T60" fmla="*/ 1107 w 1394"/>
                <a:gd name="T61" fmla="*/ 1111 h 1397"/>
                <a:gd name="T62" fmla="*/ 1234 w 1394"/>
                <a:gd name="T63" fmla="*/ 926 h 1397"/>
                <a:gd name="T64" fmla="*/ 1278 w 1394"/>
                <a:gd name="T65" fmla="*/ 709 h 1397"/>
                <a:gd name="T66" fmla="*/ 1237 w 1394"/>
                <a:gd name="T67" fmla="*/ 478 h 1397"/>
                <a:gd name="T68" fmla="*/ 1114 w 1394"/>
                <a:gd name="T69" fmla="*/ 289 h 1397"/>
                <a:gd name="T70" fmla="*/ 924 w 1394"/>
                <a:gd name="T71" fmla="*/ 158 h 1397"/>
                <a:gd name="T72" fmla="*/ 696 w 1394"/>
                <a:gd name="T73" fmla="*/ 115 h 1397"/>
                <a:gd name="T74" fmla="*/ 476 w 1394"/>
                <a:gd name="T75" fmla="*/ 158 h 1397"/>
                <a:gd name="T76" fmla="*/ 967 w 1394"/>
                <a:gd name="T77" fmla="*/ 53 h 1397"/>
                <a:gd name="T78" fmla="*/ 1196 w 1394"/>
                <a:gd name="T79" fmla="*/ 209 h 1397"/>
                <a:gd name="T80" fmla="*/ 1341 w 1394"/>
                <a:gd name="T81" fmla="*/ 432 h 1397"/>
                <a:gd name="T82" fmla="*/ 1394 w 1394"/>
                <a:gd name="T83" fmla="*/ 699 h 1397"/>
                <a:gd name="T84" fmla="*/ 1339 w 1394"/>
                <a:gd name="T85" fmla="*/ 968 h 1397"/>
                <a:gd name="T86" fmla="*/ 1188 w 1394"/>
                <a:gd name="T87" fmla="*/ 1194 h 1397"/>
                <a:gd name="T88" fmla="*/ 960 w 1394"/>
                <a:gd name="T89" fmla="*/ 1345 h 1397"/>
                <a:gd name="T90" fmla="*/ 696 w 1394"/>
                <a:gd name="T91" fmla="*/ 1397 h 1397"/>
                <a:gd name="T92" fmla="*/ 428 w 1394"/>
                <a:gd name="T93" fmla="*/ 1343 h 1397"/>
                <a:gd name="T94" fmla="*/ 200 w 1394"/>
                <a:gd name="T95" fmla="*/ 1185 h 1397"/>
                <a:gd name="T96" fmla="*/ 52 w 1394"/>
                <a:gd name="T97" fmla="*/ 963 h 1397"/>
                <a:gd name="T98" fmla="*/ 0 w 1394"/>
                <a:gd name="T99" fmla="*/ 699 h 1397"/>
                <a:gd name="T100" fmla="*/ 26 w 1394"/>
                <a:gd name="T101" fmla="*/ 513 h 1397"/>
                <a:gd name="T102" fmla="*/ 102 w 1394"/>
                <a:gd name="T103" fmla="*/ 336 h 1397"/>
                <a:gd name="T104" fmla="*/ 352 w 1394"/>
                <a:gd name="T105" fmla="*/ 88 h 1397"/>
                <a:gd name="T106" fmla="*/ 695 w 1394"/>
                <a:gd name="T107" fmla="*/ 0 h 1397"/>
                <a:gd name="T108" fmla="*/ 967 w 1394"/>
                <a:gd name="T109" fmla="*/ 53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94" h="1397">
                  <a:moveTo>
                    <a:pt x="596" y="642"/>
                  </a:moveTo>
                  <a:cubicBezTo>
                    <a:pt x="687" y="642"/>
                    <a:pt x="687" y="642"/>
                    <a:pt x="687" y="642"/>
                  </a:cubicBezTo>
                  <a:cubicBezTo>
                    <a:pt x="743" y="642"/>
                    <a:pt x="783" y="632"/>
                    <a:pt x="807" y="614"/>
                  </a:cubicBezTo>
                  <a:cubicBezTo>
                    <a:pt x="833" y="597"/>
                    <a:pt x="846" y="570"/>
                    <a:pt x="846" y="532"/>
                  </a:cubicBezTo>
                  <a:cubicBezTo>
                    <a:pt x="846" y="493"/>
                    <a:pt x="833" y="465"/>
                    <a:pt x="807" y="445"/>
                  </a:cubicBezTo>
                  <a:cubicBezTo>
                    <a:pt x="778" y="427"/>
                    <a:pt x="735" y="417"/>
                    <a:pt x="677" y="417"/>
                  </a:cubicBezTo>
                  <a:cubicBezTo>
                    <a:pt x="596" y="417"/>
                    <a:pt x="596" y="417"/>
                    <a:pt x="596" y="417"/>
                  </a:cubicBezTo>
                  <a:cubicBezTo>
                    <a:pt x="596" y="642"/>
                    <a:pt x="596" y="642"/>
                    <a:pt x="596" y="642"/>
                  </a:cubicBezTo>
                  <a:close/>
                  <a:moveTo>
                    <a:pt x="710" y="297"/>
                  </a:moveTo>
                  <a:cubicBezTo>
                    <a:pt x="820" y="297"/>
                    <a:pt x="902" y="316"/>
                    <a:pt x="958" y="353"/>
                  </a:cubicBezTo>
                  <a:cubicBezTo>
                    <a:pt x="1013" y="391"/>
                    <a:pt x="1040" y="445"/>
                    <a:pt x="1040" y="520"/>
                  </a:cubicBezTo>
                  <a:cubicBezTo>
                    <a:pt x="1040" y="572"/>
                    <a:pt x="1026" y="614"/>
                    <a:pt x="996" y="651"/>
                  </a:cubicBezTo>
                  <a:cubicBezTo>
                    <a:pt x="965" y="687"/>
                    <a:pt x="924" y="711"/>
                    <a:pt x="872" y="727"/>
                  </a:cubicBezTo>
                  <a:cubicBezTo>
                    <a:pt x="1044" y="1072"/>
                    <a:pt x="1044" y="1072"/>
                    <a:pt x="1044" y="1072"/>
                  </a:cubicBezTo>
                  <a:cubicBezTo>
                    <a:pt x="835" y="1072"/>
                    <a:pt x="835" y="1072"/>
                    <a:pt x="835" y="1072"/>
                  </a:cubicBezTo>
                  <a:cubicBezTo>
                    <a:pt x="687" y="755"/>
                    <a:pt x="687" y="755"/>
                    <a:pt x="687" y="755"/>
                  </a:cubicBezTo>
                  <a:cubicBezTo>
                    <a:pt x="595" y="755"/>
                    <a:pt x="595" y="755"/>
                    <a:pt x="595" y="755"/>
                  </a:cubicBezTo>
                  <a:cubicBezTo>
                    <a:pt x="595" y="1072"/>
                    <a:pt x="595" y="1072"/>
                    <a:pt x="595" y="1072"/>
                  </a:cubicBezTo>
                  <a:cubicBezTo>
                    <a:pt x="407" y="1072"/>
                    <a:pt x="407" y="1072"/>
                    <a:pt x="407" y="1072"/>
                  </a:cubicBezTo>
                  <a:cubicBezTo>
                    <a:pt x="407" y="297"/>
                    <a:pt x="407" y="297"/>
                    <a:pt x="407" y="297"/>
                  </a:cubicBezTo>
                  <a:cubicBezTo>
                    <a:pt x="710" y="297"/>
                    <a:pt x="710" y="297"/>
                    <a:pt x="710" y="297"/>
                  </a:cubicBezTo>
                  <a:close/>
                  <a:moveTo>
                    <a:pt x="476" y="158"/>
                  </a:moveTo>
                  <a:cubicBezTo>
                    <a:pt x="407" y="184"/>
                    <a:pt x="345" y="226"/>
                    <a:pt x="292" y="280"/>
                  </a:cubicBezTo>
                  <a:cubicBezTo>
                    <a:pt x="234" y="336"/>
                    <a:pt x="192" y="402"/>
                    <a:pt x="162" y="474"/>
                  </a:cubicBezTo>
                  <a:cubicBezTo>
                    <a:pt x="131" y="545"/>
                    <a:pt x="116" y="621"/>
                    <a:pt x="116" y="698"/>
                  </a:cubicBezTo>
                  <a:cubicBezTo>
                    <a:pt x="116" y="775"/>
                    <a:pt x="128" y="849"/>
                    <a:pt x="158" y="919"/>
                  </a:cubicBezTo>
                  <a:cubicBezTo>
                    <a:pt x="186" y="987"/>
                    <a:pt x="229" y="1051"/>
                    <a:pt x="282" y="1105"/>
                  </a:cubicBezTo>
                  <a:cubicBezTo>
                    <a:pt x="338" y="1161"/>
                    <a:pt x="401" y="1205"/>
                    <a:pt x="472" y="1235"/>
                  </a:cubicBezTo>
                  <a:cubicBezTo>
                    <a:pt x="543" y="1267"/>
                    <a:pt x="617" y="1281"/>
                    <a:pt x="695" y="1281"/>
                  </a:cubicBezTo>
                  <a:cubicBezTo>
                    <a:pt x="770" y="1281"/>
                    <a:pt x="843" y="1267"/>
                    <a:pt x="914" y="1237"/>
                  </a:cubicBezTo>
                  <a:cubicBezTo>
                    <a:pt x="984" y="1208"/>
                    <a:pt x="1050" y="1166"/>
                    <a:pt x="1107" y="1111"/>
                  </a:cubicBezTo>
                  <a:cubicBezTo>
                    <a:pt x="1161" y="1059"/>
                    <a:pt x="1204" y="997"/>
                    <a:pt x="1234" y="926"/>
                  </a:cubicBezTo>
                  <a:cubicBezTo>
                    <a:pt x="1263" y="857"/>
                    <a:pt x="1278" y="783"/>
                    <a:pt x="1278" y="709"/>
                  </a:cubicBezTo>
                  <a:cubicBezTo>
                    <a:pt x="1278" y="626"/>
                    <a:pt x="1264" y="549"/>
                    <a:pt x="1237" y="478"/>
                  </a:cubicBezTo>
                  <a:cubicBezTo>
                    <a:pt x="1209" y="409"/>
                    <a:pt x="1167" y="345"/>
                    <a:pt x="1114" y="289"/>
                  </a:cubicBezTo>
                  <a:cubicBezTo>
                    <a:pt x="1056" y="232"/>
                    <a:pt x="994" y="188"/>
                    <a:pt x="924" y="158"/>
                  </a:cubicBezTo>
                  <a:cubicBezTo>
                    <a:pt x="853" y="130"/>
                    <a:pt x="778" y="115"/>
                    <a:pt x="696" y="115"/>
                  </a:cubicBezTo>
                  <a:cubicBezTo>
                    <a:pt x="617" y="115"/>
                    <a:pt x="543" y="128"/>
                    <a:pt x="476" y="158"/>
                  </a:cubicBezTo>
                  <a:moveTo>
                    <a:pt x="967" y="53"/>
                  </a:moveTo>
                  <a:cubicBezTo>
                    <a:pt x="1053" y="90"/>
                    <a:pt x="1129" y="141"/>
                    <a:pt x="1196" y="209"/>
                  </a:cubicBezTo>
                  <a:cubicBezTo>
                    <a:pt x="1258" y="274"/>
                    <a:pt x="1309" y="349"/>
                    <a:pt x="1341" y="432"/>
                  </a:cubicBezTo>
                  <a:cubicBezTo>
                    <a:pt x="1376" y="517"/>
                    <a:pt x="1394" y="605"/>
                    <a:pt x="1394" y="699"/>
                  </a:cubicBezTo>
                  <a:cubicBezTo>
                    <a:pt x="1394" y="795"/>
                    <a:pt x="1376" y="884"/>
                    <a:pt x="1339" y="968"/>
                  </a:cubicBezTo>
                  <a:cubicBezTo>
                    <a:pt x="1305" y="1054"/>
                    <a:pt x="1256" y="1128"/>
                    <a:pt x="1188" y="1194"/>
                  </a:cubicBezTo>
                  <a:cubicBezTo>
                    <a:pt x="1121" y="1258"/>
                    <a:pt x="1044" y="1308"/>
                    <a:pt x="960" y="1345"/>
                  </a:cubicBezTo>
                  <a:cubicBezTo>
                    <a:pt x="875" y="1379"/>
                    <a:pt x="788" y="1397"/>
                    <a:pt x="696" y="1397"/>
                  </a:cubicBezTo>
                  <a:cubicBezTo>
                    <a:pt x="603" y="1397"/>
                    <a:pt x="512" y="1378"/>
                    <a:pt x="428" y="1343"/>
                  </a:cubicBezTo>
                  <a:cubicBezTo>
                    <a:pt x="344" y="1306"/>
                    <a:pt x="267" y="1253"/>
                    <a:pt x="200" y="1185"/>
                  </a:cubicBezTo>
                  <a:cubicBezTo>
                    <a:pt x="134" y="1120"/>
                    <a:pt x="86" y="1045"/>
                    <a:pt x="52" y="963"/>
                  </a:cubicBezTo>
                  <a:cubicBezTo>
                    <a:pt x="17" y="878"/>
                    <a:pt x="0" y="791"/>
                    <a:pt x="0" y="699"/>
                  </a:cubicBezTo>
                  <a:cubicBezTo>
                    <a:pt x="0" y="636"/>
                    <a:pt x="10" y="574"/>
                    <a:pt x="26" y="513"/>
                  </a:cubicBezTo>
                  <a:cubicBezTo>
                    <a:pt x="42" y="453"/>
                    <a:pt x="68" y="393"/>
                    <a:pt x="102" y="336"/>
                  </a:cubicBezTo>
                  <a:cubicBezTo>
                    <a:pt x="165" y="229"/>
                    <a:pt x="248" y="148"/>
                    <a:pt x="352" y="88"/>
                  </a:cubicBezTo>
                  <a:cubicBezTo>
                    <a:pt x="455" y="28"/>
                    <a:pt x="570" y="0"/>
                    <a:pt x="695" y="0"/>
                  </a:cubicBezTo>
                  <a:cubicBezTo>
                    <a:pt x="791" y="0"/>
                    <a:pt x="881" y="16"/>
                    <a:pt x="967" y="53"/>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p>
          </p:txBody>
        </p:sp>
      </p:grpSp>
      <p:sp>
        <p:nvSpPr>
          <p:cNvPr id="48" name="cloud"/>
          <p:cNvSpPr>
            <a:spLocks noChangeAspect="1"/>
          </p:cNvSpPr>
          <p:nvPr userDrawn="1">
            <p:custDataLst>
              <p:tags r:id="rId17"/>
            </p:custDataLst>
          </p:nvPr>
        </p:nvSpPr>
        <p:spPr bwMode="auto">
          <a:xfrm>
            <a:off x="4886780" y="778958"/>
            <a:ext cx="471524" cy="245081"/>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Tree>
    <p:extLst>
      <p:ext uri="{BB962C8B-B14F-4D97-AF65-F5344CB8AC3E}">
        <p14:creationId xmlns:p14="http://schemas.microsoft.com/office/powerpoint/2010/main" val="314741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50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par>
                                <p:cTn id="8" presetID="2" presetClass="entr" presetSubtype="4" decel="100000" fill="hold" grpId="0" nodeType="withEffect">
                                  <p:stCondLst>
                                    <p:cond delay="50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1000" fill="hold"/>
                                        <p:tgtEl>
                                          <p:spTgt spid="2"/>
                                        </p:tgtEl>
                                        <p:attrNameLst>
                                          <p:attrName>ppt_x</p:attrName>
                                        </p:attrNameLst>
                                      </p:cBhvr>
                                      <p:tavLst>
                                        <p:tav tm="0">
                                          <p:val>
                                            <p:strVal val="#ppt_x"/>
                                          </p:val>
                                        </p:tav>
                                        <p:tav tm="100000">
                                          <p:val>
                                            <p:strVal val="#ppt_x"/>
                                          </p:val>
                                        </p:tav>
                                      </p:tavLst>
                                    </p:anim>
                                    <p:anim calcmode="lin" valueType="num">
                                      <p:cBhvr additive="base">
                                        <p:cTn id="11" dur="1000" fill="hold"/>
                                        <p:tgtEl>
                                          <p:spTgt spid="2"/>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125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par>
                                <p:cTn id="15" presetID="35" presetClass="path" presetSubtype="0" repeatCount="indefinite" fill="hold" grpId="0" nodeType="withEffect">
                                  <p:stCondLst>
                                    <p:cond delay="2000"/>
                                  </p:stCondLst>
                                  <p:childTnLst>
                                    <p:animMotion origin="layout" path="M 3.05556E-6 -4.93827E-7 L -0.11979 -4.93827E-7 " pathEditMode="relative" rAng="0" ptsTypes="AA">
                                      <p:cBhvr>
                                        <p:cTn id="16" dur="3000" fill="hold"/>
                                        <p:tgtEl>
                                          <p:spTgt spid="21"/>
                                        </p:tgtEl>
                                        <p:attrNameLst>
                                          <p:attrName>ppt_x</p:attrName>
                                          <p:attrName>ppt_y</p:attrName>
                                        </p:attrNameLst>
                                      </p:cBhvr>
                                      <p:rCtr x="-5990" y="0"/>
                                    </p:animMotion>
                                  </p:childTnLst>
                                </p:cTn>
                              </p:par>
                              <p:par>
                                <p:cTn id="17" presetID="1" presetClass="emph" presetSubtype="2" repeatCount="indefinite" accel="50000" decel="50000" autoRev="1" fill="hold" nodeType="withEffect">
                                  <p:stCondLst>
                                    <p:cond delay="2000"/>
                                  </p:stCondLst>
                                  <p:childTnLst>
                                    <p:animClr clrSpc="rgb" dir="cw">
                                      <p:cBhvr>
                                        <p:cTn id="18" dur="1500" fill="hold"/>
                                        <p:tgtEl>
                                          <p:spTgt spid="21"/>
                                        </p:tgtEl>
                                        <p:attrNameLst>
                                          <p:attrName>fillcolor</p:attrName>
                                        </p:attrNameLst>
                                      </p:cBhvr>
                                      <p:to>
                                        <a:schemeClr val="bg1"/>
                                      </p:to>
                                    </p:animClr>
                                    <p:set>
                                      <p:cBhvr>
                                        <p:cTn id="19" dur="1500" fill="hold"/>
                                        <p:tgtEl>
                                          <p:spTgt spid="21"/>
                                        </p:tgtEl>
                                        <p:attrNameLst>
                                          <p:attrName>fill.type</p:attrName>
                                        </p:attrNameLst>
                                      </p:cBhvr>
                                      <p:to>
                                        <p:strVal val="solid"/>
                                      </p:to>
                                    </p:set>
                                    <p:set>
                                      <p:cBhvr>
                                        <p:cTn id="20" dur="1500" fill="hold"/>
                                        <p:tgtEl>
                                          <p:spTgt spid="21"/>
                                        </p:tgtEl>
                                        <p:attrNameLst>
                                          <p:attrName>fill.on</p:attrName>
                                        </p:attrNameLst>
                                      </p:cBhvr>
                                      <p:to>
                                        <p:strVal val="true"/>
                                      </p:to>
                                    </p:set>
                                  </p:childTnLst>
                                </p:cTn>
                              </p:par>
                              <p:par>
                                <p:cTn id="21" presetID="35" presetClass="path" presetSubtype="0" repeatCount="indefinite" fill="hold" grpId="0" nodeType="withEffect">
                                  <p:stCondLst>
                                    <p:cond delay="700"/>
                                  </p:stCondLst>
                                  <p:childTnLst>
                                    <p:animMotion origin="layout" path="M -1.11111E-6 -2.71605E-6 L -0.05625 -2.71605E-6 " pathEditMode="relative" rAng="0" ptsTypes="AA">
                                      <p:cBhvr>
                                        <p:cTn id="22" dur="3000" fill="hold"/>
                                        <p:tgtEl>
                                          <p:spTgt spid="23"/>
                                        </p:tgtEl>
                                        <p:attrNameLst>
                                          <p:attrName>ppt_x</p:attrName>
                                          <p:attrName>ppt_y</p:attrName>
                                        </p:attrNameLst>
                                      </p:cBhvr>
                                      <p:rCtr x="-2812" y="0"/>
                                    </p:animMotion>
                                  </p:childTnLst>
                                </p:cTn>
                              </p:par>
                              <p:par>
                                <p:cTn id="23" presetID="1" presetClass="emph" presetSubtype="2" repeatCount="indefinite" accel="50000" decel="50000" autoRev="1" fill="hold" nodeType="withEffect">
                                  <p:stCondLst>
                                    <p:cond delay="700"/>
                                  </p:stCondLst>
                                  <p:childTnLst>
                                    <p:animClr clrSpc="rgb" dir="cw">
                                      <p:cBhvr>
                                        <p:cTn id="24" dur="1500" fill="hold"/>
                                        <p:tgtEl>
                                          <p:spTgt spid="23"/>
                                        </p:tgtEl>
                                        <p:attrNameLst>
                                          <p:attrName>fillcolor</p:attrName>
                                        </p:attrNameLst>
                                      </p:cBhvr>
                                      <p:to>
                                        <a:schemeClr val="bg1"/>
                                      </p:to>
                                    </p:animClr>
                                    <p:set>
                                      <p:cBhvr>
                                        <p:cTn id="25" dur="1500" fill="hold"/>
                                        <p:tgtEl>
                                          <p:spTgt spid="23"/>
                                        </p:tgtEl>
                                        <p:attrNameLst>
                                          <p:attrName>fill.type</p:attrName>
                                        </p:attrNameLst>
                                      </p:cBhvr>
                                      <p:to>
                                        <p:strVal val="solid"/>
                                      </p:to>
                                    </p:set>
                                    <p:set>
                                      <p:cBhvr>
                                        <p:cTn id="26" dur="1500" fill="hold"/>
                                        <p:tgtEl>
                                          <p:spTgt spid="23"/>
                                        </p:tgtEl>
                                        <p:attrNameLst>
                                          <p:attrName>fill.on</p:attrName>
                                        </p:attrNameLst>
                                      </p:cBhvr>
                                      <p:to>
                                        <p:strVal val="true"/>
                                      </p:to>
                                    </p:set>
                                  </p:childTnLst>
                                </p:cTn>
                              </p:par>
                              <p:par>
                                <p:cTn id="27" presetID="35" presetClass="path" presetSubtype="0" repeatCount="indefinite" fill="hold" grpId="0" nodeType="withEffect">
                                  <p:stCondLst>
                                    <p:cond delay="700"/>
                                  </p:stCondLst>
                                  <p:childTnLst>
                                    <p:animMotion origin="layout" path="M -5.55556E-7 -6.17284E-7 L -0.03229 -6.17284E-7 " pathEditMode="relative" rAng="0" ptsTypes="AA">
                                      <p:cBhvr>
                                        <p:cTn id="28" dur="3000" fill="hold"/>
                                        <p:tgtEl>
                                          <p:spTgt spid="24"/>
                                        </p:tgtEl>
                                        <p:attrNameLst>
                                          <p:attrName>ppt_x</p:attrName>
                                          <p:attrName>ppt_y</p:attrName>
                                        </p:attrNameLst>
                                      </p:cBhvr>
                                      <p:rCtr x="-1615" y="0"/>
                                    </p:animMotion>
                                  </p:childTnLst>
                                </p:cTn>
                              </p:par>
                              <p:par>
                                <p:cTn id="29" presetID="1" presetClass="emph" presetSubtype="2" repeatCount="indefinite" accel="50000" decel="50000" autoRev="1" fill="hold" nodeType="withEffect">
                                  <p:stCondLst>
                                    <p:cond delay="750"/>
                                  </p:stCondLst>
                                  <p:childTnLst>
                                    <p:animClr clrSpc="rgb" dir="cw">
                                      <p:cBhvr>
                                        <p:cTn id="30" dur="1500" fill="hold"/>
                                        <p:tgtEl>
                                          <p:spTgt spid="24"/>
                                        </p:tgtEl>
                                        <p:attrNameLst>
                                          <p:attrName>fillcolor</p:attrName>
                                        </p:attrNameLst>
                                      </p:cBhvr>
                                      <p:to>
                                        <a:schemeClr val="bg1"/>
                                      </p:to>
                                    </p:animClr>
                                    <p:set>
                                      <p:cBhvr>
                                        <p:cTn id="31" dur="1500" fill="hold"/>
                                        <p:tgtEl>
                                          <p:spTgt spid="24"/>
                                        </p:tgtEl>
                                        <p:attrNameLst>
                                          <p:attrName>fill.type</p:attrName>
                                        </p:attrNameLst>
                                      </p:cBhvr>
                                      <p:to>
                                        <p:strVal val="solid"/>
                                      </p:to>
                                    </p:set>
                                    <p:set>
                                      <p:cBhvr>
                                        <p:cTn id="32" dur="1500" fill="hold"/>
                                        <p:tgtEl>
                                          <p:spTgt spid="24"/>
                                        </p:tgtEl>
                                        <p:attrNameLst>
                                          <p:attrName>fill.on</p:attrName>
                                        </p:attrNameLst>
                                      </p:cBhvr>
                                      <p:to>
                                        <p:strVal val="true"/>
                                      </p:to>
                                    </p:set>
                                  </p:childTnLst>
                                </p:cTn>
                              </p:par>
                              <p:par>
                                <p:cTn id="33" presetID="35" presetClass="path" presetSubtype="0" repeatCount="indefinite" fill="hold" grpId="0" nodeType="withEffect">
                                  <p:stCondLst>
                                    <p:cond delay="1250"/>
                                  </p:stCondLst>
                                  <p:childTnLst>
                                    <p:animMotion origin="layout" path="M 1.11111E-6 -2.34568E-6 L -0.03854 -2.34568E-6 " pathEditMode="relative" rAng="0" ptsTypes="AA">
                                      <p:cBhvr>
                                        <p:cTn id="34" dur="3250" fill="hold"/>
                                        <p:tgtEl>
                                          <p:spTgt spid="25"/>
                                        </p:tgtEl>
                                        <p:attrNameLst>
                                          <p:attrName>ppt_x</p:attrName>
                                          <p:attrName>ppt_y</p:attrName>
                                        </p:attrNameLst>
                                      </p:cBhvr>
                                      <p:rCtr x="-1927" y="0"/>
                                    </p:animMotion>
                                  </p:childTnLst>
                                </p:cTn>
                              </p:par>
                              <p:par>
                                <p:cTn id="35" presetID="1" presetClass="emph" presetSubtype="2" repeatCount="indefinite" accel="50000" decel="50000" autoRev="1" fill="hold" nodeType="withEffect">
                                  <p:stCondLst>
                                    <p:cond delay="1250"/>
                                  </p:stCondLst>
                                  <p:childTnLst>
                                    <p:animClr clrSpc="rgb" dir="cw">
                                      <p:cBhvr>
                                        <p:cTn id="36" dur="1650" fill="hold"/>
                                        <p:tgtEl>
                                          <p:spTgt spid="25"/>
                                        </p:tgtEl>
                                        <p:attrNameLst>
                                          <p:attrName>fillcolor</p:attrName>
                                        </p:attrNameLst>
                                      </p:cBhvr>
                                      <p:to>
                                        <a:schemeClr val="bg1"/>
                                      </p:to>
                                    </p:animClr>
                                    <p:set>
                                      <p:cBhvr>
                                        <p:cTn id="37" dur="1650" fill="hold"/>
                                        <p:tgtEl>
                                          <p:spTgt spid="25"/>
                                        </p:tgtEl>
                                        <p:attrNameLst>
                                          <p:attrName>fill.type</p:attrName>
                                        </p:attrNameLst>
                                      </p:cBhvr>
                                      <p:to>
                                        <p:strVal val="solid"/>
                                      </p:to>
                                    </p:set>
                                    <p:set>
                                      <p:cBhvr>
                                        <p:cTn id="38" dur="1650" fill="hold"/>
                                        <p:tgtEl>
                                          <p:spTgt spid="25"/>
                                        </p:tgtEl>
                                        <p:attrNameLst>
                                          <p:attrName>fill.on</p:attrName>
                                        </p:attrNameLst>
                                      </p:cBhvr>
                                      <p:to>
                                        <p:strVal val="true"/>
                                      </p:to>
                                    </p:set>
                                  </p:childTnLst>
                                </p:cTn>
                              </p:par>
                              <p:par>
                                <p:cTn id="39" presetID="35" presetClass="path" presetSubtype="0" repeatCount="indefinite" fill="hold" grpId="0" nodeType="withEffect">
                                  <p:stCondLst>
                                    <p:cond delay="800"/>
                                  </p:stCondLst>
                                  <p:childTnLst>
                                    <p:animMotion origin="layout" path="M 3.88889E-6 2.46914E-7 L -0.125 2.46914E-7 " pathEditMode="relative" rAng="0" ptsTypes="AA">
                                      <p:cBhvr>
                                        <p:cTn id="40" dur="3000" fill="hold"/>
                                        <p:tgtEl>
                                          <p:spTgt spid="26"/>
                                        </p:tgtEl>
                                        <p:attrNameLst>
                                          <p:attrName>ppt_x</p:attrName>
                                          <p:attrName>ppt_y</p:attrName>
                                        </p:attrNameLst>
                                      </p:cBhvr>
                                      <p:rCtr x="-6250" y="0"/>
                                    </p:animMotion>
                                  </p:childTnLst>
                                </p:cTn>
                              </p:par>
                              <p:par>
                                <p:cTn id="41" presetID="1" presetClass="emph" presetSubtype="2" repeatCount="indefinite" accel="50000" decel="50000" autoRev="1" fill="hold" nodeType="withEffect">
                                  <p:stCondLst>
                                    <p:cond delay="800"/>
                                  </p:stCondLst>
                                  <p:childTnLst>
                                    <p:animClr clrSpc="rgb" dir="cw">
                                      <p:cBhvr>
                                        <p:cTn id="42" dur="1500" fill="hold"/>
                                        <p:tgtEl>
                                          <p:spTgt spid="26"/>
                                        </p:tgtEl>
                                        <p:attrNameLst>
                                          <p:attrName>fillcolor</p:attrName>
                                        </p:attrNameLst>
                                      </p:cBhvr>
                                      <p:to>
                                        <a:schemeClr val="bg1"/>
                                      </p:to>
                                    </p:animClr>
                                    <p:set>
                                      <p:cBhvr>
                                        <p:cTn id="43" dur="1500" fill="hold"/>
                                        <p:tgtEl>
                                          <p:spTgt spid="26"/>
                                        </p:tgtEl>
                                        <p:attrNameLst>
                                          <p:attrName>fill.type</p:attrName>
                                        </p:attrNameLst>
                                      </p:cBhvr>
                                      <p:to>
                                        <p:strVal val="solid"/>
                                      </p:to>
                                    </p:set>
                                    <p:set>
                                      <p:cBhvr>
                                        <p:cTn id="44" dur="1500" fill="hold"/>
                                        <p:tgtEl>
                                          <p:spTgt spid="26"/>
                                        </p:tgtEl>
                                        <p:attrNameLst>
                                          <p:attrName>fill.on</p:attrName>
                                        </p:attrNameLst>
                                      </p:cBhvr>
                                      <p:to>
                                        <p:strVal val="true"/>
                                      </p:to>
                                    </p:set>
                                  </p:childTnLst>
                                </p:cTn>
                              </p:par>
                              <p:par>
                                <p:cTn id="45" presetID="35" presetClass="path" presetSubtype="0" repeatCount="indefinite" fill="hold" grpId="0" nodeType="withEffect">
                                  <p:stCondLst>
                                    <p:cond delay="1000"/>
                                  </p:stCondLst>
                                  <p:childTnLst>
                                    <p:animMotion origin="layout" path="M -1.11111E-6 3.95062E-6 L -0.08021 3.95062E-6 " pathEditMode="relative" rAng="0" ptsTypes="AA">
                                      <p:cBhvr>
                                        <p:cTn id="46" dur="3000" fill="hold"/>
                                        <p:tgtEl>
                                          <p:spTgt spid="27"/>
                                        </p:tgtEl>
                                        <p:attrNameLst>
                                          <p:attrName>ppt_x</p:attrName>
                                          <p:attrName>ppt_y</p:attrName>
                                        </p:attrNameLst>
                                      </p:cBhvr>
                                      <p:rCtr x="-4010" y="0"/>
                                    </p:animMotion>
                                  </p:childTnLst>
                                </p:cTn>
                              </p:par>
                              <p:par>
                                <p:cTn id="47" presetID="1" presetClass="emph" presetSubtype="2" repeatCount="indefinite" accel="50000" decel="50000" autoRev="1" fill="hold" nodeType="withEffect">
                                  <p:stCondLst>
                                    <p:cond delay="1000"/>
                                  </p:stCondLst>
                                  <p:childTnLst>
                                    <p:animClr clrSpc="rgb" dir="cw">
                                      <p:cBhvr>
                                        <p:cTn id="48" dur="1500" fill="hold"/>
                                        <p:tgtEl>
                                          <p:spTgt spid="27"/>
                                        </p:tgtEl>
                                        <p:attrNameLst>
                                          <p:attrName>fillcolor</p:attrName>
                                        </p:attrNameLst>
                                      </p:cBhvr>
                                      <p:to>
                                        <a:schemeClr val="bg1"/>
                                      </p:to>
                                    </p:animClr>
                                    <p:set>
                                      <p:cBhvr>
                                        <p:cTn id="49" dur="1500" fill="hold"/>
                                        <p:tgtEl>
                                          <p:spTgt spid="27"/>
                                        </p:tgtEl>
                                        <p:attrNameLst>
                                          <p:attrName>fill.type</p:attrName>
                                        </p:attrNameLst>
                                      </p:cBhvr>
                                      <p:to>
                                        <p:strVal val="solid"/>
                                      </p:to>
                                    </p:set>
                                    <p:set>
                                      <p:cBhvr>
                                        <p:cTn id="50" dur="1500" fill="hold"/>
                                        <p:tgtEl>
                                          <p:spTgt spid="27"/>
                                        </p:tgtEl>
                                        <p:attrNameLst>
                                          <p:attrName>fill.on</p:attrName>
                                        </p:attrNameLst>
                                      </p:cBhvr>
                                      <p:to>
                                        <p:strVal val="true"/>
                                      </p:to>
                                    </p:set>
                                  </p:childTnLst>
                                </p:cTn>
                              </p:par>
                              <p:par>
                                <p:cTn id="51" presetID="35" presetClass="path" presetSubtype="0" repeatCount="indefinite" fill="hold" grpId="0" nodeType="withEffect">
                                  <p:stCondLst>
                                    <p:cond delay="750"/>
                                  </p:stCondLst>
                                  <p:childTnLst>
                                    <p:animMotion origin="layout" path="M 2.77778E-7 -1.48148E-6 L -0.06354 -1.48148E-6 " pathEditMode="relative" rAng="0" ptsTypes="AA">
                                      <p:cBhvr>
                                        <p:cTn id="52" dur="3000" fill="hold"/>
                                        <p:tgtEl>
                                          <p:spTgt spid="28"/>
                                        </p:tgtEl>
                                        <p:attrNameLst>
                                          <p:attrName>ppt_x</p:attrName>
                                          <p:attrName>ppt_y</p:attrName>
                                        </p:attrNameLst>
                                      </p:cBhvr>
                                      <p:rCtr x="-3177" y="0"/>
                                    </p:animMotion>
                                  </p:childTnLst>
                                </p:cTn>
                              </p:par>
                              <p:par>
                                <p:cTn id="53" presetID="1" presetClass="emph" presetSubtype="2" repeatCount="indefinite" accel="50000" decel="50000" autoRev="1" fill="hold" nodeType="withEffect">
                                  <p:stCondLst>
                                    <p:cond delay="750"/>
                                  </p:stCondLst>
                                  <p:childTnLst>
                                    <p:animClr clrSpc="rgb" dir="cw">
                                      <p:cBhvr>
                                        <p:cTn id="54" dur="1500" fill="hold"/>
                                        <p:tgtEl>
                                          <p:spTgt spid="28"/>
                                        </p:tgtEl>
                                        <p:attrNameLst>
                                          <p:attrName>fillcolor</p:attrName>
                                        </p:attrNameLst>
                                      </p:cBhvr>
                                      <p:to>
                                        <a:schemeClr val="bg1"/>
                                      </p:to>
                                    </p:animClr>
                                    <p:set>
                                      <p:cBhvr>
                                        <p:cTn id="55" dur="1500" fill="hold"/>
                                        <p:tgtEl>
                                          <p:spTgt spid="28"/>
                                        </p:tgtEl>
                                        <p:attrNameLst>
                                          <p:attrName>fill.type</p:attrName>
                                        </p:attrNameLst>
                                      </p:cBhvr>
                                      <p:to>
                                        <p:strVal val="solid"/>
                                      </p:to>
                                    </p:set>
                                    <p:set>
                                      <p:cBhvr>
                                        <p:cTn id="56" dur="1500" fill="hold"/>
                                        <p:tgtEl>
                                          <p:spTgt spid="28"/>
                                        </p:tgtEl>
                                        <p:attrNameLst>
                                          <p:attrName>fill.on</p:attrName>
                                        </p:attrNameLst>
                                      </p:cBhvr>
                                      <p:to>
                                        <p:strVal val="true"/>
                                      </p:to>
                                    </p:set>
                                  </p:childTnLst>
                                </p:cTn>
                              </p:par>
                              <p:par>
                                <p:cTn id="57" presetID="35" presetClass="path" presetSubtype="0" repeatCount="indefinite" fill="hold" grpId="0" nodeType="withEffect">
                                  <p:stCondLst>
                                    <p:cond delay="250"/>
                                  </p:stCondLst>
                                  <p:childTnLst>
                                    <p:animMotion origin="layout" path="M 1.94444E-6 -1.97531E-6 L -0.03542 -1.97531E-6 " pathEditMode="relative" rAng="0" ptsTypes="AA">
                                      <p:cBhvr>
                                        <p:cTn id="58" dur="3000" fill="hold"/>
                                        <p:tgtEl>
                                          <p:spTgt spid="29"/>
                                        </p:tgtEl>
                                        <p:attrNameLst>
                                          <p:attrName>ppt_x</p:attrName>
                                          <p:attrName>ppt_y</p:attrName>
                                        </p:attrNameLst>
                                      </p:cBhvr>
                                      <p:rCtr x="-1771" y="0"/>
                                    </p:animMotion>
                                  </p:childTnLst>
                                </p:cTn>
                              </p:par>
                              <p:par>
                                <p:cTn id="59" presetID="1" presetClass="emph" presetSubtype="2" repeatCount="indefinite" accel="50000" decel="50000" autoRev="1" fill="hold" nodeType="withEffect">
                                  <p:stCondLst>
                                    <p:cond delay="250"/>
                                  </p:stCondLst>
                                  <p:childTnLst>
                                    <p:animClr clrSpc="rgb" dir="cw">
                                      <p:cBhvr>
                                        <p:cTn id="60" dur="1500" fill="hold"/>
                                        <p:tgtEl>
                                          <p:spTgt spid="29"/>
                                        </p:tgtEl>
                                        <p:attrNameLst>
                                          <p:attrName>fillcolor</p:attrName>
                                        </p:attrNameLst>
                                      </p:cBhvr>
                                      <p:to>
                                        <a:schemeClr val="bg1"/>
                                      </p:to>
                                    </p:animClr>
                                    <p:set>
                                      <p:cBhvr>
                                        <p:cTn id="61" dur="1500" fill="hold"/>
                                        <p:tgtEl>
                                          <p:spTgt spid="29"/>
                                        </p:tgtEl>
                                        <p:attrNameLst>
                                          <p:attrName>fill.type</p:attrName>
                                        </p:attrNameLst>
                                      </p:cBhvr>
                                      <p:to>
                                        <p:strVal val="solid"/>
                                      </p:to>
                                    </p:set>
                                    <p:set>
                                      <p:cBhvr>
                                        <p:cTn id="62" dur="1500" fill="hold"/>
                                        <p:tgtEl>
                                          <p:spTgt spid="29"/>
                                        </p:tgtEl>
                                        <p:attrNameLst>
                                          <p:attrName>fill.on</p:attrName>
                                        </p:attrNameLst>
                                      </p:cBhvr>
                                      <p:to>
                                        <p:strVal val="true"/>
                                      </p:to>
                                    </p:set>
                                  </p:childTnLst>
                                </p:cTn>
                              </p:par>
                              <p:par>
                                <p:cTn id="63" presetID="35" presetClass="path" presetSubtype="0" repeatCount="indefinite" fill="hold" grpId="0" nodeType="withEffect">
                                  <p:stCondLst>
                                    <p:cond delay="1750"/>
                                  </p:stCondLst>
                                  <p:childTnLst>
                                    <p:animMotion origin="layout" path="M 4.16667E-6 2.22222E-6 L -0.08021 2.22222E-6 " pathEditMode="relative" rAng="0" ptsTypes="AA">
                                      <p:cBhvr>
                                        <p:cTn id="64" dur="3000" fill="hold"/>
                                        <p:tgtEl>
                                          <p:spTgt spid="30"/>
                                        </p:tgtEl>
                                        <p:attrNameLst>
                                          <p:attrName>ppt_x</p:attrName>
                                          <p:attrName>ppt_y</p:attrName>
                                        </p:attrNameLst>
                                      </p:cBhvr>
                                      <p:rCtr x="-4010" y="0"/>
                                    </p:animMotion>
                                  </p:childTnLst>
                                </p:cTn>
                              </p:par>
                              <p:par>
                                <p:cTn id="65" presetID="1" presetClass="emph" presetSubtype="2" repeatCount="indefinite" accel="50000" decel="50000" autoRev="1" fill="hold" nodeType="withEffect">
                                  <p:stCondLst>
                                    <p:cond delay="1750"/>
                                  </p:stCondLst>
                                  <p:childTnLst>
                                    <p:animClr clrSpc="rgb" dir="cw">
                                      <p:cBhvr>
                                        <p:cTn id="66" dur="1500" fill="hold"/>
                                        <p:tgtEl>
                                          <p:spTgt spid="30"/>
                                        </p:tgtEl>
                                        <p:attrNameLst>
                                          <p:attrName>fillcolor</p:attrName>
                                        </p:attrNameLst>
                                      </p:cBhvr>
                                      <p:to>
                                        <a:schemeClr val="bg1"/>
                                      </p:to>
                                    </p:animClr>
                                    <p:set>
                                      <p:cBhvr>
                                        <p:cTn id="67" dur="1500" fill="hold"/>
                                        <p:tgtEl>
                                          <p:spTgt spid="30"/>
                                        </p:tgtEl>
                                        <p:attrNameLst>
                                          <p:attrName>fill.type</p:attrName>
                                        </p:attrNameLst>
                                      </p:cBhvr>
                                      <p:to>
                                        <p:strVal val="solid"/>
                                      </p:to>
                                    </p:set>
                                    <p:set>
                                      <p:cBhvr>
                                        <p:cTn id="68" dur="1500" fill="hold"/>
                                        <p:tgtEl>
                                          <p:spTgt spid="30"/>
                                        </p:tgtEl>
                                        <p:attrNameLst>
                                          <p:attrName>fill.on</p:attrName>
                                        </p:attrNameLst>
                                      </p:cBhvr>
                                      <p:to>
                                        <p:strVal val="true"/>
                                      </p:to>
                                    </p:set>
                                  </p:childTnLst>
                                </p:cTn>
                              </p:par>
                              <p:par>
                                <p:cTn id="69" presetID="35" presetClass="path" presetSubtype="0" repeatCount="indefinite" fill="hold" grpId="0" nodeType="withEffect">
                                  <p:stCondLst>
                                    <p:cond delay="100"/>
                                  </p:stCondLst>
                                  <p:childTnLst>
                                    <p:animMotion origin="layout" path="M 4.72222E-6 -1.11111E-6 L -0.03959 -1.11111E-6 " pathEditMode="relative" rAng="0" ptsTypes="AA">
                                      <p:cBhvr>
                                        <p:cTn id="70" dur="3500" fill="hold"/>
                                        <p:tgtEl>
                                          <p:spTgt spid="31"/>
                                        </p:tgtEl>
                                        <p:attrNameLst>
                                          <p:attrName>ppt_x</p:attrName>
                                          <p:attrName>ppt_y</p:attrName>
                                        </p:attrNameLst>
                                      </p:cBhvr>
                                      <p:rCtr x="-1979" y="0"/>
                                    </p:animMotion>
                                  </p:childTnLst>
                                </p:cTn>
                              </p:par>
                              <p:par>
                                <p:cTn id="71" presetID="1" presetClass="emph" presetSubtype="2" repeatCount="indefinite" accel="50000" decel="50000" autoRev="1" fill="hold" nodeType="withEffect">
                                  <p:stCondLst>
                                    <p:cond delay="100"/>
                                  </p:stCondLst>
                                  <p:childTnLst>
                                    <p:animClr clrSpc="rgb" dir="cw">
                                      <p:cBhvr>
                                        <p:cTn id="72" dur="1750" fill="hold"/>
                                        <p:tgtEl>
                                          <p:spTgt spid="31"/>
                                        </p:tgtEl>
                                        <p:attrNameLst>
                                          <p:attrName>fillcolor</p:attrName>
                                        </p:attrNameLst>
                                      </p:cBhvr>
                                      <p:to>
                                        <a:schemeClr val="bg1"/>
                                      </p:to>
                                    </p:animClr>
                                    <p:set>
                                      <p:cBhvr>
                                        <p:cTn id="73" dur="1750" fill="hold"/>
                                        <p:tgtEl>
                                          <p:spTgt spid="31"/>
                                        </p:tgtEl>
                                        <p:attrNameLst>
                                          <p:attrName>fill.type</p:attrName>
                                        </p:attrNameLst>
                                      </p:cBhvr>
                                      <p:to>
                                        <p:strVal val="solid"/>
                                      </p:to>
                                    </p:set>
                                    <p:set>
                                      <p:cBhvr>
                                        <p:cTn id="74" dur="1750" fill="hold"/>
                                        <p:tgtEl>
                                          <p:spTgt spid="31"/>
                                        </p:tgtEl>
                                        <p:attrNameLst>
                                          <p:attrName>fill.on</p:attrName>
                                        </p:attrNameLst>
                                      </p:cBhvr>
                                      <p:to>
                                        <p:strVal val="true"/>
                                      </p:to>
                                    </p:set>
                                  </p:childTnLst>
                                </p:cTn>
                              </p:par>
                              <p:par>
                                <p:cTn id="75" presetID="35" presetClass="path" presetSubtype="0" repeatCount="indefinite" fill="hold" grpId="0" nodeType="withEffect">
                                  <p:stCondLst>
                                    <p:cond delay="150"/>
                                  </p:stCondLst>
                                  <p:childTnLst>
                                    <p:animMotion origin="layout" path="M 0 -1.11111E-6 L -0.12396 -1.11111E-6 " pathEditMode="relative" rAng="0" ptsTypes="AA">
                                      <p:cBhvr>
                                        <p:cTn id="76" dur="3000" fill="hold"/>
                                        <p:tgtEl>
                                          <p:spTgt spid="32"/>
                                        </p:tgtEl>
                                        <p:attrNameLst>
                                          <p:attrName>ppt_x</p:attrName>
                                          <p:attrName>ppt_y</p:attrName>
                                        </p:attrNameLst>
                                      </p:cBhvr>
                                      <p:rCtr x="-6198" y="0"/>
                                    </p:animMotion>
                                  </p:childTnLst>
                                </p:cTn>
                              </p:par>
                              <p:par>
                                <p:cTn id="77" presetID="1" presetClass="emph" presetSubtype="2" repeatCount="indefinite" accel="50000" decel="50000" autoRev="1" fill="hold" nodeType="withEffect">
                                  <p:stCondLst>
                                    <p:cond delay="150"/>
                                  </p:stCondLst>
                                  <p:childTnLst>
                                    <p:animClr clrSpc="rgb" dir="cw">
                                      <p:cBhvr>
                                        <p:cTn id="78" dur="1500" fill="hold"/>
                                        <p:tgtEl>
                                          <p:spTgt spid="32"/>
                                        </p:tgtEl>
                                        <p:attrNameLst>
                                          <p:attrName>fillcolor</p:attrName>
                                        </p:attrNameLst>
                                      </p:cBhvr>
                                      <p:to>
                                        <a:schemeClr val="bg1"/>
                                      </p:to>
                                    </p:animClr>
                                    <p:set>
                                      <p:cBhvr>
                                        <p:cTn id="79" dur="1500" fill="hold"/>
                                        <p:tgtEl>
                                          <p:spTgt spid="32"/>
                                        </p:tgtEl>
                                        <p:attrNameLst>
                                          <p:attrName>fill.type</p:attrName>
                                        </p:attrNameLst>
                                      </p:cBhvr>
                                      <p:to>
                                        <p:strVal val="solid"/>
                                      </p:to>
                                    </p:set>
                                    <p:set>
                                      <p:cBhvr>
                                        <p:cTn id="80" dur="1500" fill="hold"/>
                                        <p:tgtEl>
                                          <p:spTgt spid="32"/>
                                        </p:tgtEl>
                                        <p:attrNameLst>
                                          <p:attrName>fill.on</p:attrName>
                                        </p:attrNameLst>
                                      </p:cBhvr>
                                      <p:to>
                                        <p:strVal val="true"/>
                                      </p:to>
                                    </p:set>
                                  </p:childTnLst>
                                </p:cTn>
                              </p:par>
                              <p:par>
                                <p:cTn id="81" presetID="35" presetClass="path" presetSubtype="0" repeatCount="indefinite" fill="hold" grpId="0" nodeType="withEffect">
                                  <p:stCondLst>
                                    <p:cond delay="200"/>
                                  </p:stCondLst>
                                  <p:childTnLst>
                                    <p:animMotion origin="layout" path="M 1.66667E-6 2.83951E-6 L -0.0125 2.83951E-6 " pathEditMode="relative" rAng="0" ptsTypes="AA">
                                      <p:cBhvr>
                                        <p:cTn id="82" dur="4000" fill="hold"/>
                                        <p:tgtEl>
                                          <p:spTgt spid="33"/>
                                        </p:tgtEl>
                                        <p:attrNameLst>
                                          <p:attrName>ppt_x</p:attrName>
                                          <p:attrName>ppt_y</p:attrName>
                                        </p:attrNameLst>
                                      </p:cBhvr>
                                      <p:rCtr x="-625" y="0"/>
                                    </p:animMotion>
                                  </p:childTnLst>
                                </p:cTn>
                              </p:par>
                              <p:par>
                                <p:cTn id="83" presetID="1" presetClass="emph" presetSubtype="2" repeatCount="indefinite" accel="50000" decel="50000" autoRev="1" fill="hold" nodeType="withEffect">
                                  <p:stCondLst>
                                    <p:cond delay="200"/>
                                  </p:stCondLst>
                                  <p:childTnLst>
                                    <p:animClr clrSpc="rgb" dir="cw">
                                      <p:cBhvr>
                                        <p:cTn id="84" dur="2000" fill="hold"/>
                                        <p:tgtEl>
                                          <p:spTgt spid="33"/>
                                        </p:tgtEl>
                                        <p:attrNameLst>
                                          <p:attrName>fillcolor</p:attrName>
                                        </p:attrNameLst>
                                      </p:cBhvr>
                                      <p:to>
                                        <a:schemeClr val="bg1"/>
                                      </p:to>
                                    </p:animClr>
                                    <p:set>
                                      <p:cBhvr>
                                        <p:cTn id="85" dur="2000" fill="hold"/>
                                        <p:tgtEl>
                                          <p:spTgt spid="33"/>
                                        </p:tgtEl>
                                        <p:attrNameLst>
                                          <p:attrName>fill.type</p:attrName>
                                        </p:attrNameLst>
                                      </p:cBhvr>
                                      <p:to>
                                        <p:strVal val="solid"/>
                                      </p:to>
                                    </p:set>
                                    <p:set>
                                      <p:cBhvr>
                                        <p:cTn id="86" dur="2000" fill="hold"/>
                                        <p:tgtEl>
                                          <p:spTgt spid="33"/>
                                        </p:tgtEl>
                                        <p:attrNameLst>
                                          <p:attrName>fill.on</p:attrName>
                                        </p:attrNameLst>
                                      </p:cBhvr>
                                      <p:to>
                                        <p:strVal val="true"/>
                                      </p:to>
                                    </p:set>
                                  </p:childTnLst>
                                </p:cTn>
                              </p:par>
                              <p:par>
                                <p:cTn id="87" presetID="35" presetClass="path" presetSubtype="0" repeatCount="indefinite" fill="hold" grpId="0" nodeType="withEffect">
                                  <p:stCondLst>
                                    <p:cond delay="400"/>
                                  </p:stCondLst>
                                  <p:childTnLst>
                                    <p:animMotion origin="layout" path="M -8.33333E-7 -2.22222E-6 L -0.08021 -2.22222E-6 " pathEditMode="relative" rAng="0" ptsTypes="AA">
                                      <p:cBhvr>
                                        <p:cTn id="88" dur="3000" fill="hold"/>
                                        <p:tgtEl>
                                          <p:spTgt spid="34"/>
                                        </p:tgtEl>
                                        <p:attrNameLst>
                                          <p:attrName>ppt_x</p:attrName>
                                          <p:attrName>ppt_y</p:attrName>
                                        </p:attrNameLst>
                                      </p:cBhvr>
                                      <p:rCtr x="-4010" y="0"/>
                                    </p:animMotion>
                                  </p:childTnLst>
                                </p:cTn>
                              </p:par>
                              <p:par>
                                <p:cTn id="89" presetID="1" presetClass="emph" presetSubtype="2" repeatCount="indefinite" accel="50000" decel="50000" autoRev="1" fill="hold" nodeType="withEffect">
                                  <p:stCondLst>
                                    <p:cond delay="400"/>
                                  </p:stCondLst>
                                  <p:childTnLst>
                                    <p:animClr clrSpc="rgb" dir="cw">
                                      <p:cBhvr>
                                        <p:cTn id="90" dur="1500" fill="hold"/>
                                        <p:tgtEl>
                                          <p:spTgt spid="34"/>
                                        </p:tgtEl>
                                        <p:attrNameLst>
                                          <p:attrName>fillcolor</p:attrName>
                                        </p:attrNameLst>
                                      </p:cBhvr>
                                      <p:to>
                                        <a:schemeClr val="bg1"/>
                                      </p:to>
                                    </p:animClr>
                                    <p:set>
                                      <p:cBhvr>
                                        <p:cTn id="91" dur="1500" fill="hold"/>
                                        <p:tgtEl>
                                          <p:spTgt spid="34"/>
                                        </p:tgtEl>
                                        <p:attrNameLst>
                                          <p:attrName>fill.type</p:attrName>
                                        </p:attrNameLst>
                                      </p:cBhvr>
                                      <p:to>
                                        <p:strVal val="solid"/>
                                      </p:to>
                                    </p:set>
                                    <p:set>
                                      <p:cBhvr>
                                        <p:cTn id="92" dur="1500" fill="hold"/>
                                        <p:tgtEl>
                                          <p:spTgt spid="34"/>
                                        </p:tgtEl>
                                        <p:attrNameLst>
                                          <p:attrName>fill.on</p:attrName>
                                        </p:attrNameLst>
                                      </p:cBhvr>
                                      <p:to>
                                        <p:strVal val="true"/>
                                      </p:to>
                                    </p:set>
                                  </p:childTnLst>
                                </p:cTn>
                              </p:par>
                              <p:par>
                                <p:cTn id="93" presetID="35" presetClass="path" presetSubtype="0" repeatCount="indefinite" fill="hold" grpId="0" nodeType="withEffect">
                                  <p:stCondLst>
                                    <p:cond delay="150"/>
                                  </p:stCondLst>
                                  <p:childTnLst>
                                    <p:animMotion origin="layout" path="M 3.05556E-6 4.93827E-7 L -0.12396 4.93827E-7 " pathEditMode="relative" rAng="0" ptsTypes="AA">
                                      <p:cBhvr>
                                        <p:cTn id="94" dur="3000" fill="hold"/>
                                        <p:tgtEl>
                                          <p:spTgt spid="35"/>
                                        </p:tgtEl>
                                        <p:attrNameLst>
                                          <p:attrName>ppt_x</p:attrName>
                                          <p:attrName>ppt_y</p:attrName>
                                        </p:attrNameLst>
                                      </p:cBhvr>
                                      <p:rCtr x="-6198" y="0"/>
                                    </p:animMotion>
                                  </p:childTnLst>
                                </p:cTn>
                              </p:par>
                              <p:par>
                                <p:cTn id="95" presetID="1" presetClass="emph" presetSubtype="2" repeatCount="indefinite" accel="50000" decel="50000" autoRev="1" fill="hold" nodeType="withEffect">
                                  <p:stCondLst>
                                    <p:cond delay="150"/>
                                  </p:stCondLst>
                                  <p:childTnLst>
                                    <p:animClr clrSpc="rgb" dir="cw">
                                      <p:cBhvr>
                                        <p:cTn id="96" dur="1500" fill="hold"/>
                                        <p:tgtEl>
                                          <p:spTgt spid="35"/>
                                        </p:tgtEl>
                                        <p:attrNameLst>
                                          <p:attrName>fillcolor</p:attrName>
                                        </p:attrNameLst>
                                      </p:cBhvr>
                                      <p:to>
                                        <a:schemeClr val="bg1"/>
                                      </p:to>
                                    </p:animClr>
                                    <p:set>
                                      <p:cBhvr>
                                        <p:cTn id="97" dur="1500" fill="hold"/>
                                        <p:tgtEl>
                                          <p:spTgt spid="35"/>
                                        </p:tgtEl>
                                        <p:attrNameLst>
                                          <p:attrName>fill.type</p:attrName>
                                        </p:attrNameLst>
                                      </p:cBhvr>
                                      <p:to>
                                        <p:strVal val="solid"/>
                                      </p:to>
                                    </p:set>
                                    <p:set>
                                      <p:cBhvr>
                                        <p:cTn id="98" dur="1500" fill="hold"/>
                                        <p:tgtEl>
                                          <p:spTgt spid="35"/>
                                        </p:tgtEl>
                                        <p:attrNameLst>
                                          <p:attrName>fill.on</p:attrName>
                                        </p:attrNameLst>
                                      </p:cBhvr>
                                      <p:to>
                                        <p:strVal val="true"/>
                                      </p:to>
                                    </p:set>
                                  </p:childTnLst>
                                </p:cTn>
                              </p:par>
                              <p:par>
                                <p:cTn id="99" presetID="35" presetClass="path" presetSubtype="0" repeatCount="indefinite" fill="hold" grpId="0" nodeType="withEffect">
                                  <p:stCondLst>
                                    <p:cond delay="1000"/>
                                  </p:stCondLst>
                                  <p:childTnLst>
                                    <p:animMotion origin="layout" path="M 4.72222E-6 -7.40741E-7 L -0.08021 -7.40741E-7 " pathEditMode="relative" rAng="0" ptsTypes="AA">
                                      <p:cBhvr>
                                        <p:cTn id="100" dur="3000" fill="hold"/>
                                        <p:tgtEl>
                                          <p:spTgt spid="36"/>
                                        </p:tgtEl>
                                        <p:attrNameLst>
                                          <p:attrName>ppt_x</p:attrName>
                                          <p:attrName>ppt_y</p:attrName>
                                        </p:attrNameLst>
                                      </p:cBhvr>
                                      <p:rCtr x="-4010" y="0"/>
                                    </p:animMotion>
                                  </p:childTnLst>
                                </p:cTn>
                              </p:par>
                              <p:par>
                                <p:cTn id="101" presetID="1" presetClass="emph" presetSubtype="2" repeatCount="indefinite" accel="50000" decel="50000" autoRev="1" fill="hold" nodeType="withEffect">
                                  <p:stCondLst>
                                    <p:cond delay="1000"/>
                                  </p:stCondLst>
                                  <p:childTnLst>
                                    <p:animClr clrSpc="rgb" dir="cw">
                                      <p:cBhvr>
                                        <p:cTn id="102" dur="1500" fill="hold"/>
                                        <p:tgtEl>
                                          <p:spTgt spid="36"/>
                                        </p:tgtEl>
                                        <p:attrNameLst>
                                          <p:attrName>fillcolor</p:attrName>
                                        </p:attrNameLst>
                                      </p:cBhvr>
                                      <p:to>
                                        <a:schemeClr val="bg1"/>
                                      </p:to>
                                    </p:animClr>
                                    <p:set>
                                      <p:cBhvr>
                                        <p:cTn id="103" dur="1500" fill="hold"/>
                                        <p:tgtEl>
                                          <p:spTgt spid="36"/>
                                        </p:tgtEl>
                                        <p:attrNameLst>
                                          <p:attrName>fill.type</p:attrName>
                                        </p:attrNameLst>
                                      </p:cBhvr>
                                      <p:to>
                                        <p:strVal val="solid"/>
                                      </p:to>
                                    </p:set>
                                    <p:set>
                                      <p:cBhvr>
                                        <p:cTn id="104" dur="1500" fill="hold"/>
                                        <p:tgtEl>
                                          <p:spTgt spid="36"/>
                                        </p:tgtEl>
                                        <p:attrNameLst>
                                          <p:attrName>fill.on</p:attrName>
                                        </p:attrNameLst>
                                      </p:cBhvr>
                                      <p:to>
                                        <p:strVal val="true"/>
                                      </p:to>
                                    </p:set>
                                  </p:childTnLst>
                                </p:cTn>
                              </p:par>
                              <p:par>
                                <p:cTn id="105" presetID="35" presetClass="path" presetSubtype="0" repeatCount="indefinite" fill="hold" grpId="0" nodeType="withEffect">
                                  <p:stCondLst>
                                    <p:cond delay="0"/>
                                  </p:stCondLst>
                                  <p:childTnLst>
                                    <p:animMotion origin="layout" path="M -4.72222E-6 -4.44444E-6 L -0.05625 -4.44444E-6 " pathEditMode="relative" rAng="0" ptsTypes="AA">
                                      <p:cBhvr>
                                        <p:cTn id="106" dur="3000" fill="hold"/>
                                        <p:tgtEl>
                                          <p:spTgt spid="37"/>
                                        </p:tgtEl>
                                        <p:attrNameLst>
                                          <p:attrName>ppt_x</p:attrName>
                                          <p:attrName>ppt_y</p:attrName>
                                        </p:attrNameLst>
                                      </p:cBhvr>
                                      <p:rCtr x="-2812" y="0"/>
                                    </p:animMotion>
                                  </p:childTnLst>
                                </p:cTn>
                              </p:par>
                              <p:par>
                                <p:cTn id="107" presetID="1" presetClass="emph" presetSubtype="2" repeatCount="indefinite" accel="50000" decel="50000" autoRev="1" fill="hold" nodeType="withEffect">
                                  <p:stCondLst>
                                    <p:cond delay="0"/>
                                  </p:stCondLst>
                                  <p:childTnLst>
                                    <p:animClr clrSpc="rgb" dir="cw">
                                      <p:cBhvr>
                                        <p:cTn id="108" dur="1500" fill="hold"/>
                                        <p:tgtEl>
                                          <p:spTgt spid="37"/>
                                        </p:tgtEl>
                                        <p:attrNameLst>
                                          <p:attrName>fillcolor</p:attrName>
                                        </p:attrNameLst>
                                      </p:cBhvr>
                                      <p:to>
                                        <a:schemeClr val="bg1"/>
                                      </p:to>
                                    </p:animClr>
                                    <p:set>
                                      <p:cBhvr>
                                        <p:cTn id="109" dur="1500" fill="hold"/>
                                        <p:tgtEl>
                                          <p:spTgt spid="37"/>
                                        </p:tgtEl>
                                        <p:attrNameLst>
                                          <p:attrName>fill.type</p:attrName>
                                        </p:attrNameLst>
                                      </p:cBhvr>
                                      <p:to>
                                        <p:strVal val="solid"/>
                                      </p:to>
                                    </p:set>
                                    <p:set>
                                      <p:cBhvr>
                                        <p:cTn id="110" dur="1500" fill="hold"/>
                                        <p:tgtEl>
                                          <p:spTgt spid="37"/>
                                        </p:tgtEl>
                                        <p:attrNameLst>
                                          <p:attrName>fill.on</p:attrName>
                                        </p:attrNameLst>
                                      </p:cBhvr>
                                      <p:to>
                                        <p:strVal val="true"/>
                                      </p:to>
                                    </p:set>
                                  </p:childTnLst>
                                </p:cTn>
                              </p:par>
                              <p:par>
                                <p:cTn id="111" presetID="10" presetClass="entr" presetSubtype="0" fill="hold" nodeType="withEffect">
                                  <p:stCondLst>
                                    <p:cond delay="10"/>
                                  </p:stCondLst>
                                  <p:childTnLst>
                                    <p:set>
                                      <p:cBhvr>
                                        <p:cTn id="112" dur="1" fill="hold">
                                          <p:stCondLst>
                                            <p:cond delay="0"/>
                                          </p:stCondLst>
                                        </p:cTn>
                                        <p:tgtEl>
                                          <p:spTgt spid="38"/>
                                        </p:tgtEl>
                                        <p:attrNameLst>
                                          <p:attrName>style.visibility</p:attrName>
                                        </p:attrNameLst>
                                      </p:cBhvr>
                                      <p:to>
                                        <p:strVal val="visible"/>
                                      </p:to>
                                    </p:set>
                                    <p:animEffect transition="in" filter="fade">
                                      <p:cBhvr>
                                        <p:cTn id="113" dur="500"/>
                                        <p:tgtEl>
                                          <p:spTgt spid="38"/>
                                        </p:tgtEl>
                                      </p:cBhvr>
                                    </p:animEffect>
                                  </p:childTnLst>
                                </p:cTn>
                              </p:par>
                              <p:par>
                                <p:cTn id="114" presetID="6" presetClass="emph" presetSubtype="0" fill="hold" nodeType="withEffect">
                                  <p:stCondLst>
                                    <p:cond delay="10"/>
                                  </p:stCondLst>
                                  <p:childTnLst>
                                    <p:animScale>
                                      <p:cBhvr>
                                        <p:cTn id="115" dur="10" fill="hold"/>
                                        <p:tgtEl>
                                          <p:spTgt spid="38"/>
                                        </p:tgtEl>
                                      </p:cBhvr>
                                      <p:by x="150000" y="150000"/>
                                    </p:animScale>
                                  </p:childTnLst>
                                </p:cTn>
                              </p:par>
                              <p:par>
                                <p:cTn id="116" presetID="6" presetClass="emph" presetSubtype="0" decel="100000" fill="hold" nodeType="withEffect">
                                  <p:stCondLst>
                                    <p:cond delay="10"/>
                                  </p:stCondLst>
                                  <p:childTnLst>
                                    <p:animScale>
                                      <p:cBhvr>
                                        <p:cTn id="117" dur="1000" fill="hold"/>
                                        <p:tgtEl>
                                          <p:spTgt spid="38"/>
                                        </p:tgtEl>
                                      </p:cBhvr>
                                      <p:by x="66670" y="66670"/>
                                    </p:animScale>
                                  </p:childTnLst>
                                </p:cTn>
                              </p:par>
                              <p:par>
                                <p:cTn id="118" presetID="35" presetClass="path" presetSubtype="0" repeatCount="indefinite" fill="hold" grpId="0" nodeType="withEffect">
                                  <p:stCondLst>
                                    <p:cond delay="0"/>
                                  </p:stCondLst>
                                  <p:childTnLst>
                                    <p:animMotion origin="layout" path="M 5.55556E-7 1.35802E-6 L -0.08021 1.35802E-6 " pathEditMode="relative" rAng="0" ptsTypes="AA">
                                      <p:cBhvr>
                                        <p:cTn id="119" dur="3000" fill="hold"/>
                                        <p:tgtEl>
                                          <p:spTgt spid="48"/>
                                        </p:tgtEl>
                                        <p:attrNameLst>
                                          <p:attrName>ppt_x</p:attrName>
                                          <p:attrName>ppt_y</p:attrName>
                                        </p:attrNameLst>
                                      </p:cBhvr>
                                      <p:rCtr x="-4010" y="0"/>
                                    </p:animMotion>
                                  </p:childTnLst>
                                </p:cTn>
                              </p:par>
                              <p:par>
                                <p:cTn id="120" presetID="1" presetClass="emph" presetSubtype="2" repeatCount="indefinite" accel="50000" decel="50000" autoRev="1" fill="hold" nodeType="withEffect">
                                  <p:stCondLst>
                                    <p:cond delay="0"/>
                                  </p:stCondLst>
                                  <p:childTnLst>
                                    <p:animClr clrSpc="rgb" dir="cw">
                                      <p:cBhvr>
                                        <p:cTn id="121" dur="1500" fill="hold"/>
                                        <p:tgtEl>
                                          <p:spTgt spid="48"/>
                                        </p:tgtEl>
                                        <p:attrNameLst>
                                          <p:attrName>fillcolor</p:attrName>
                                        </p:attrNameLst>
                                      </p:cBhvr>
                                      <p:to>
                                        <a:schemeClr val="bg1"/>
                                      </p:to>
                                    </p:animClr>
                                    <p:set>
                                      <p:cBhvr>
                                        <p:cTn id="122" dur="1500" fill="hold"/>
                                        <p:tgtEl>
                                          <p:spTgt spid="48"/>
                                        </p:tgtEl>
                                        <p:attrNameLst>
                                          <p:attrName>fill.type</p:attrName>
                                        </p:attrNameLst>
                                      </p:cBhvr>
                                      <p:to>
                                        <p:strVal val="solid"/>
                                      </p:to>
                                    </p:set>
                                    <p:set>
                                      <p:cBhvr>
                                        <p:cTn id="123" dur="1500" fill="hold"/>
                                        <p:tgtEl>
                                          <p:spTgt spid="4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2" grpId="0"/>
      <p:bldP spid="3" grpId="0" build="p">
        <p:tmplLst>
          <p:tmpl lvl="1">
            <p:tnLst>
              <p:par>
                <p:cTn presetID="10" presetClass="entr" presetSubtype="0" fill="hold" nodeType="withEffect">
                  <p:stCondLst>
                    <p:cond delay="125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10" grpId="0" animBg="1"/>
      <p:bldP spid="48"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with Tagline">
    <p:bg>
      <p:bgPr>
        <a:solidFill>
          <a:schemeClr val="accent1"/>
        </a:solidFill>
        <a:effectLst/>
      </p:bgPr>
    </p:bg>
    <p:spTree>
      <p:nvGrpSpPr>
        <p:cNvPr id="1" name=""/>
        <p:cNvGrpSpPr/>
        <p:nvPr/>
      </p:nvGrpSpPr>
      <p:grpSpPr>
        <a:xfrm>
          <a:off x="0" y="0"/>
          <a:ext cx="0" cy="0"/>
          <a:chOff x="0" y="0"/>
          <a:chExt cx="0" cy="0"/>
        </a:xfrm>
      </p:grpSpPr>
      <p:sp>
        <p:nvSpPr>
          <p:cNvPr id="21" name="cloud"/>
          <p:cNvSpPr>
            <a:spLocks noChangeAspect="1"/>
          </p:cNvSpPr>
          <p:nvPr userDrawn="1">
            <p:custDataLst>
              <p:tags r:id="rId1"/>
            </p:custDataLst>
          </p:nvPr>
        </p:nvSpPr>
        <p:spPr bwMode="auto">
          <a:xfrm>
            <a:off x="1163748" y="297817"/>
            <a:ext cx="1370909" cy="712550"/>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23" name="cloud"/>
          <p:cNvSpPr>
            <a:spLocks noChangeAspect="1"/>
          </p:cNvSpPr>
          <p:nvPr userDrawn="1">
            <p:custDataLst>
              <p:tags r:id="rId2"/>
            </p:custDataLst>
          </p:nvPr>
        </p:nvSpPr>
        <p:spPr bwMode="auto">
          <a:xfrm>
            <a:off x="7384887" y="1692855"/>
            <a:ext cx="406472" cy="211270"/>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24" name="cloud"/>
          <p:cNvSpPr>
            <a:spLocks noChangeAspect="1"/>
          </p:cNvSpPr>
          <p:nvPr userDrawn="1">
            <p:custDataLst>
              <p:tags r:id="rId3"/>
            </p:custDataLst>
          </p:nvPr>
        </p:nvSpPr>
        <p:spPr bwMode="auto">
          <a:xfrm>
            <a:off x="2035229" y="2308829"/>
            <a:ext cx="203237" cy="105635"/>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25" name="cloud"/>
          <p:cNvSpPr>
            <a:spLocks noChangeAspect="1"/>
          </p:cNvSpPr>
          <p:nvPr userDrawn="1">
            <p:custDataLst>
              <p:tags r:id="rId4"/>
            </p:custDataLst>
          </p:nvPr>
        </p:nvSpPr>
        <p:spPr bwMode="auto">
          <a:xfrm>
            <a:off x="2883524" y="1640037"/>
            <a:ext cx="203237" cy="105635"/>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26" name="cloud"/>
          <p:cNvSpPr>
            <a:spLocks noChangeAspect="1"/>
          </p:cNvSpPr>
          <p:nvPr userDrawn="1">
            <p:custDataLst>
              <p:tags r:id="rId5"/>
            </p:custDataLst>
          </p:nvPr>
        </p:nvSpPr>
        <p:spPr bwMode="auto">
          <a:xfrm>
            <a:off x="7791359" y="4204831"/>
            <a:ext cx="1365447" cy="70971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27" name="cloud"/>
          <p:cNvSpPr>
            <a:spLocks noChangeAspect="1"/>
          </p:cNvSpPr>
          <p:nvPr userDrawn="1">
            <p:custDataLst>
              <p:tags r:id="rId6"/>
            </p:custDataLst>
          </p:nvPr>
        </p:nvSpPr>
        <p:spPr bwMode="auto">
          <a:xfrm>
            <a:off x="5304134" y="4491266"/>
            <a:ext cx="682723" cy="354856"/>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28" name="cloud"/>
          <p:cNvSpPr>
            <a:spLocks noChangeAspect="1"/>
          </p:cNvSpPr>
          <p:nvPr userDrawn="1">
            <p:custDataLst>
              <p:tags r:id="rId7"/>
            </p:custDataLst>
          </p:nvPr>
        </p:nvSpPr>
        <p:spPr bwMode="auto">
          <a:xfrm>
            <a:off x="7538176" y="3244977"/>
            <a:ext cx="506366" cy="26319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29" name="cloud"/>
          <p:cNvSpPr>
            <a:spLocks noChangeAspect="1"/>
          </p:cNvSpPr>
          <p:nvPr userDrawn="1">
            <p:custDataLst>
              <p:tags r:id="rId8"/>
            </p:custDataLst>
          </p:nvPr>
        </p:nvSpPr>
        <p:spPr bwMode="auto">
          <a:xfrm>
            <a:off x="6254202" y="1121569"/>
            <a:ext cx="308333" cy="160261"/>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30" name="cloud"/>
          <p:cNvSpPr>
            <a:spLocks noChangeAspect="1"/>
          </p:cNvSpPr>
          <p:nvPr userDrawn="1">
            <p:custDataLst>
              <p:tags r:id="rId9"/>
            </p:custDataLst>
          </p:nvPr>
        </p:nvSpPr>
        <p:spPr bwMode="auto">
          <a:xfrm>
            <a:off x="631080" y="1422913"/>
            <a:ext cx="519353" cy="26994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31" name="cloud"/>
          <p:cNvSpPr>
            <a:spLocks noChangeAspect="1"/>
          </p:cNvSpPr>
          <p:nvPr userDrawn="1">
            <p:custDataLst>
              <p:tags r:id="rId10"/>
            </p:custDataLst>
          </p:nvPr>
        </p:nvSpPr>
        <p:spPr bwMode="auto">
          <a:xfrm>
            <a:off x="3017008" y="4682819"/>
            <a:ext cx="506366" cy="26319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32" name="cloud"/>
          <p:cNvSpPr>
            <a:spLocks noChangeAspect="1"/>
          </p:cNvSpPr>
          <p:nvPr userDrawn="1">
            <p:custDataLst>
              <p:tags r:id="rId11"/>
            </p:custDataLst>
          </p:nvPr>
        </p:nvSpPr>
        <p:spPr bwMode="auto">
          <a:xfrm>
            <a:off x="631080" y="3818562"/>
            <a:ext cx="1365447" cy="70971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33" name="cloud"/>
          <p:cNvSpPr>
            <a:spLocks noChangeAspect="1"/>
          </p:cNvSpPr>
          <p:nvPr userDrawn="1">
            <p:custDataLst>
              <p:tags r:id="rId12"/>
            </p:custDataLst>
          </p:nvPr>
        </p:nvSpPr>
        <p:spPr bwMode="auto">
          <a:xfrm>
            <a:off x="631080" y="2616522"/>
            <a:ext cx="203237" cy="105635"/>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34" name="cloud"/>
          <p:cNvSpPr>
            <a:spLocks noChangeAspect="1"/>
          </p:cNvSpPr>
          <p:nvPr userDrawn="1">
            <p:custDataLst>
              <p:tags r:id="rId13"/>
            </p:custDataLst>
          </p:nvPr>
        </p:nvSpPr>
        <p:spPr bwMode="auto">
          <a:xfrm>
            <a:off x="8248639" y="2259560"/>
            <a:ext cx="656503" cy="341227"/>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35" name="cloud"/>
          <p:cNvSpPr>
            <a:spLocks noChangeAspect="1"/>
          </p:cNvSpPr>
          <p:nvPr userDrawn="1">
            <p:custDataLst>
              <p:tags r:id="rId14"/>
            </p:custDataLst>
          </p:nvPr>
        </p:nvSpPr>
        <p:spPr bwMode="auto">
          <a:xfrm>
            <a:off x="6709971" y="149578"/>
            <a:ext cx="1365447" cy="70971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36" name="cloud"/>
          <p:cNvSpPr>
            <a:spLocks noChangeAspect="1"/>
          </p:cNvSpPr>
          <p:nvPr userDrawn="1">
            <p:custDataLst>
              <p:tags r:id="rId15"/>
            </p:custDataLst>
          </p:nvPr>
        </p:nvSpPr>
        <p:spPr bwMode="auto">
          <a:xfrm>
            <a:off x="3523375" y="589348"/>
            <a:ext cx="519353" cy="26994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37" name="cloud"/>
          <p:cNvSpPr>
            <a:spLocks noChangeAspect="1"/>
          </p:cNvSpPr>
          <p:nvPr userDrawn="1">
            <p:custDataLst>
              <p:tags r:id="rId16"/>
            </p:custDataLst>
          </p:nvPr>
        </p:nvSpPr>
        <p:spPr bwMode="auto">
          <a:xfrm>
            <a:off x="1442730" y="3081684"/>
            <a:ext cx="406472" cy="211270"/>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3" name="Subtitle 2"/>
          <p:cNvSpPr>
            <a:spLocks noGrp="1"/>
          </p:cNvSpPr>
          <p:nvPr>
            <p:ph type="subTitle" idx="1"/>
          </p:nvPr>
        </p:nvSpPr>
        <p:spPr>
          <a:xfrm>
            <a:off x="1371600" y="3729884"/>
            <a:ext cx="6400800" cy="338554"/>
          </a:xfrm>
          <a:noFill/>
        </p:spPr>
        <p:txBody>
          <a:bodyPr vert="horz" wrap="square" lIns="91440" tIns="45720" rIns="91440" bIns="45720" rtlCol="0">
            <a:spAutoFit/>
          </a:bodyPr>
          <a:lstStyle>
            <a:lvl1pPr marL="285750" indent="-285750" algn="ctr">
              <a:buNone/>
              <a:defRPr lang="en-US" sz="1600" baseline="0" dirty="0">
                <a:solidFill>
                  <a:schemeClr val="bg1">
                    <a:alpha val="50000"/>
                  </a:schemeClr>
                </a:solidFill>
                <a:latin typeface="+mj-lt"/>
              </a:defRPr>
            </a:lvl1pPr>
          </a:lstStyle>
          <a:p>
            <a:pPr lvl="0" indent="0" algn="ctr"/>
            <a:r>
              <a:rPr lang="en-US" dirty="0" smtClean="0"/>
              <a:t>Click to edit Master subtitle style</a:t>
            </a:r>
            <a:endParaRPr lang="en-US" dirty="0"/>
          </a:p>
        </p:txBody>
      </p:sp>
      <p:sp>
        <p:nvSpPr>
          <p:cNvPr id="39" name="cloud"/>
          <p:cNvSpPr>
            <a:spLocks noChangeAspect="1"/>
          </p:cNvSpPr>
          <p:nvPr userDrawn="1">
            <p:custDataLst>
              <p:tags r:id="rId17"/>
            </p:custDataLst>
          </p:nvPr>
        </p:nvSpPr>
        <p:spPr bwMode="auto">
          <a:xfrm>
            <a:off x="4886780" y="778958"/>
            <a:ext cx="471524" cy="245081"/>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grpSp>
        <p:nvGrpSpPr>
          <p:cNvPr id="53" name="Group 52"/>
          <p:cNvGrpSpPr>
            <a:grpSpLocks noChangeAspect="1"/>
          </p:cNvGrpSpPr>
          <p:nvPr userDrawn="1"/>
        </p:nvGrpSpPr>
        <p:grpSpPr>
          <a:xfrm>
            <a:off x="2653086" y="1213142"/>
            <a:ext cx="3837828" cy="1542093"/>
            <a:chOff x="2960265" y="2491587"/>
            <a:chExt cx="3117110" cy="1252498"/>
          </a:xfrm>
        </p:grpSpPr>
        <p:sp>
          <p:nvSpPr>
            <p:cNvPr id="54" name="Freeform 6"/>
            <p:cNvSpPr>
              <a:spLocks/>
            </p:cNvSpPr>
            <p:nvPr/>
          </p:nvSpPr>
          <p:spPr bwMode="auto">
            <a:xfrm>
              <a:off x="3770531" y="2491587"/>
              <a:ext cx="1637975" cy="608013"/>
            </a:xfrm>
            <a:custGeom>
              <a:avLst/>
              <a:gdLst>
                <a:gd name="T0" fmla="*/ 1359 w 23176"/>
                <a:gd name="T1" fmla="*/ 8141 h 8603"/>
                <a:gd name="T2" fmla="*/ 11589 w 23176"/>
                <a:gd name="T3" fmla="*/ 1367 h 8603"/>
                <a:gd name="T4" fmla="*/ 21818 w 23176"/>
                <a:gd name="T5" fmla="*/ 8141 h 8603"/>
                <a:gd name="T6" fmla="*/ 21818 w 23176"/>
                <a:gd name="T7" fmla="*/ 8141 h 8603"/>
                <a:gd name="T8" fmla="*/ 22476 w 23176"/>
                <a:gd name="T9" fmla="*/ 8603 h 8603"/>
                <a:gd name="T10" fmla="*/ 23176 w 23176"/>
                <a:gd name="T11" fmla="*/ 7903 h 8603"/>
                <a:gd name="T12" fmla="*/ 23127 w 23176"/>
                <a:gd name="T13" fmla="*/ 7637 h 8603"/>
                <a:gd name="T14" fmla="*/ 11589 w 23176"/>
                <a:gd name="T15" fmla="*/ 0 h 8603"/>
                <a:gd name="T16" fmla="*/ 51 w 23176"/>
                <a:gd name="T17" fmla="*/ 7634 h 8603"/>
                <a:gd name="T18" fmla="*/ 0 w 23176"/>
                <a:gd name="T19" fmla="*/ 7903 h 8603"/>
                <a:gd name="T20" fmla="*/ 701 w 23176"/>
                <a:gd name="T21" fmla="*/ 8603 h 8603"/>
                <a:gd name="T22" fmla="*/ 1359 w 23176"/>
                <a:gd name="T23" fmla="*/ 8141 h 8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76" h="8603">
                  <a:moveTo>
                    <a:pt x="1359" y="8141"/>
                  </a:moveTo>
                  <a:cubicBezTo>
                    <a:pt x="3052" y="4159"/>
                    <a:pt x="6995" y="1367"/>
                    <a:pt x="11589" y="1367"/>
                  </a:cubicBezTo>
                  <a:cubicBezTo>
                    <a:pt x="16182" y="1367"/>
                    <a:pt x="20124" y="4159"/>
                    <a:pt x="21818" y="8141"/>
                  </a:cubicBezTo>
                  <a:cubicBezTo>
                    <a:pt x="21818" y="8141"/>
                    <a:pt x="21818" y="8141"/>
                    <a:pt x="21818" y="8141"/>
                  </a:cubicBezTo>
                  <a:cubicBezTo>
                    <a:pt x="21915" y="8410"/>
                    <a:pt x="22173" y="8603"/>
                    <a:pt x="22476" y="8603"/>
                  </a:cubicBezTo>
                  <a:cubicBezTo>
                    <a:pt x="22863" y="8603"/>
                    <a:pt x="23176" y="8290"/>
                    <a:pt x="23176" y="7903"/>
                  </a:cubicBezTo>
                  <a:cubicBezTo>
                    <a:pt x="23176" y="7808"/>
                    <a:pt x="23161" y="7719"/>
                    <a:pt x="23127" y="7637"/>
                  </a:cubicBezTo>
                  <a:cubicBezTo>
                    <a:pt x="21216" y="3147"/>
                    <a:pt x="16769" y="0"/>
                    <a:pt x="11589" y="0"/>
                  </a:cubicBezTo>
                  <a:cubicBezTo>
                    <a:pt x="6410" y="0"/>
                    <a:pt x="1964" y="3146"/>
                    <a:pt x="51" y="7634"/>
                  </a:cubicBezTo>
                  <a:cubicBezTo>
                    <a:pt x="15" y="7715"/>
                    <a:pt x="0" y="7808"/>
                    <a:pt x="0" y="7903"/>
                  </a:cubicBezTo>
                  <a:cubicBezTo>
                    <a:pt x="0" y="8290"/>
                    <a:pt x="315" y="8603"/>
                    <a:pt x="701" y="8603"/>
                  </a:cubicBezTo>
                  <a:cubicBezTo>
                    <a:pt x="1004" y="8603"/>
                    <a:pt x="1254" y="8412"/>
                    <a:pt x="1359" y="8141"/>
                  </a:cubicBezTo>
                </a:path>
              </a:pathLst>
            </a:custGeom>
            <a:solidFill>
              <a:schemeClr val="bg2"/>
            </a:solidFill>
            <a:ln w="9525">
              <a:noFill/>
              <a:round/>
              <a:headEnd/>
              <a:tailEnd/>
            </a:ln>
          </p:spPr>
          <p:txBody>
            <a:bodyPr vert="horz" wrap="square" lIns="68580" tIns="34290" rIns="68580" bIns="34290" numCol="1" anchor="t" anchorCtr="0" compatLnSpc="1">
              <a:prstTxWarp prst="textNoShape">
                <a:avLst/>
              </a:prstTxWarp>
            </a:bodyPr>
            <a:lstStyle/>
            <a:p>
              <a:endParaRPr lang="en-US" sz="788" dirty="0"/>
            </a:p>
          </p:txBody>
        </p:sp>
        <p:sp>
          <p:nvSpPr>
            <p:cNvPr id="55" name="Freeform 7"/>
            <p:cNvSpPr>
              <a:spLocks/>
            </p:cNvSpPr>
            <p:nvPr/>
          </p:nvSpPr>
          <p:spPr bwMode="auto">
            <a:xfrm>
              <a:off x="2960265" y="3223435"/>
              <a:ext cx="549133" cy="367495"/>
            </a:xfrm>
            <a:custGeom>
              <a:avLst/>
              <a:gdLst>
                <a:gd name="T0" fmla="*/ 6453 w 7770"/>
                <a:gd name="T1" fmla="*/ 5005 h 5200"/>
                <a:gd name="T2" fmla="*/ 6160 w 7770"/>
                <a:gd name="T3" fmla="*/ 5200 h 5200"/>
                <a:gd name="T4" fmla="*/ 5227 w 7770"/>
                <a:gd name="T5" fmla="*/ 5200 h 5200"/>
                <a:gd name="T6" fmla="*/ 4958 w 7770"/>
                <a:gd name="T7" fmla="*/ 5005 h 5200"/>
                <a:gd name="T8" fmla="*/ 4077 w 7770"/>
                <a:gd name="T9" fmla="*/ 1704 h 5200"/>
                <a:gd name="T10" fmla="*/ 3897 w 7770"/>
                <a:gd name="T11" fmla="*/ 593 h 5200"/>
                <a:gd name="T12" fmla="*/ 3719 w 7770"/>
                <a:gd name="T13" fmla="*/ 1704 h 5200"/>
                <a:gd name="T14" fmla="*/ 2837 w 7770"/>
                <a:gd name="T15" fmla="*/ 5005 h 5200"/>
                <a:gd name="T16" fmla="*/ 2543 w 7770"/>
                <a:gd name="T17" fmla="*/ 5200 h 5200"/>
                <a:gd name="T18" fmla="*/ 1596 w 7770"/>
                <a:gd name="T19" fmla="*/ 5200 h 5200"/>
                <a:gd name="T20" fmla="*/ 1329 w 7770"/>
                <a:gd name="T21" fmla="*/ 5005 h 5200"/>
                <a:gd name="T22" fmla="*/ 37 w 7770"/>
                <a:gd name="T23" fmla="*/ 259 h 5200"/>
                <a:gd name="T24" fmla="*/ 242 w 7770"/>
                <a:gd name="T25" fmla="*/ 0 h 5200"/>
                <a:gd name="T26" fmla="*/ 842 w 7770"/>
                <a:gd name="T27" fmla="*/ 0 h 5200"/>
                <a:gd name="T28" fmla="*/ 1137 w 7770"/>
                <a:gd name="T29" fmla="*/ 217 h 5200"/>
                <a:gd name="T30" fmla="*/ 1955 w 7770"/>
                <a:gd name="T31" fmla="*/ 3603 h 5200"/>
                <a:gd name="T32" fmla="*/ 2109 w 7770"/>
                <a:gd name="T33" fmla="*/ 4757 h 5200"/>
                <a:gd name="T34" fmla="*/ 2324 w 7770"/>
                <a:gd name="T35" fmla="*/ 3614 h 5200"/>
                <a:gd name="T36" fmla="*/ 3233 w 7770"/>
                <a:gd name="T37" fmla="*/ 206 h 5200"/>
                <a:gd name="T38" fmla="*/ 3539 w 7770"/>
                <a:gd name="T39" fmla="*/ 0 h 5200"/>
                <a:gd name="T40" fmla="*/ 4281 w 7770"/>
                <a:gd name="T41" fmla="*/ 0 h 5200"/>
                <a:gd name="T42" fmla="*/ 4601 w 7770"/>
                <a:gd name="T43" fmla="*/ 217 h 5200"/>
                <a:gd name="T44" fmla="*/ 5520 w 7770"/>
                <a:gd name="T45" fmla="*/ 3614 h 5200"/>
                <a:gd name="T46" fmla="*/ 5725 w 7770"/>
                <a:gd name="T47" fmla="*/ 4757 h 5200"/>
                <a:gd name="T48" fmla="*/ 5903 w 7770"/>
                <a:gd name="T49" fmla="*/ 3614 h 5200"/>
                <a:gd name="T50" fmla="*/ 6658 w 7770"/>
                <a:gd name="T51" fmla="*/ 206 h 5200"/>
                <a:gd name="T52" fmla="*/ 6966 w 7770"/>
                <a:gd name="T53" fmla="*/ 0 h 5200"/>
                <a:gd name="T54" fmla="*/ 7528 w 7770"/>
                <a:gd name="T55" fmla="*/ 0 h 5200"/>
                <a:gd name="T56" fmla="*/ 7732 w 7770"/>
                <a:gd name="T57" fmla="*/ 248 h 5200"/>
                <a:gd name="T58" fmla="*/ 6453 w 7770"/>
                <a:gd name="T59" fmla="*/ 5005 h 5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770" h="5200">
                  <a:moveTo>
                    <a:pt x="6453" y="5005"/>
                  </a:moveTo>
                  <a:cubicBezTo>
                    <a:pt x="6416" y="5125"/>
                    <a:pt x="6327" y="5200"/>
                    <a:pt x="6160" y="5200"/>
                  </a:cubicBezTo>
                  <a:cubicBezTo>
                    <a:pt x="5227" y="5200"/>
                    <a:pt x="5227" y="5200"/>
                    <a:pt x="5227" y="5200"/>
                  </a:cubicBezTo>
                  <a:cubicBezTo>
                    <a:pt x="5075" y="5200"/>
                    <a:pt x="4998" y="5157"/>
                    <a:pt x="4958" y="5005"/>
                  </a:cubicBezTo>
                  <a:cubicBezTo>
                    <a:pt x="4077" y="1704"/>
                    <a:pt x="4077" y="1704"/>
                    <a:pt x="4077" y="1704"/>
                  </a:cubicBezTo>
                  <a:cubicBezTo>
                    <a:pt x="3987" y="1370"/>
                    <a:pt x="3948" y="982"/>
                    <a:pt x="3897" y="593"/>
                  </a:cubicBezTo>
                  <a:cubicBezTo>
                    <a:pt x="3859" y="982"/>
                    <a:pt x="3808" y="1380"/>
                    <a:pt x="3719" y="1704"/>
                  </a:cubicBezTo>
                  <a:cubicBezTo>
                    <a:pt x="2837" y="5005"/>
                    <a:pt x="2837" y="5005"/>
                    <a:pt x="2837" y="5005"/>
                  </a:cubicBezTo>
                  <a:cubicBezTo>
                    <a:pt x="2811" y="5125"/>
                    <a:pt x="2709" y="5200"/>
                    <a:pt x="2543" y="5200"/>
                  </a:cubicBezTo>
                  <a:cubicBezTo>
                    <a:pt x="1596" y="5200"/>
                    <a:pt x="1596" y="5200"/>
                    <a:pt x="1596" y="5200"/>
                  </a:cubicBezTo>
                  <a:cubicBezTo>
                    <a:pt x="1444" y="5200"/>
                    <a:pt x="1366" y="5157"/>
                    <a:pt x="1329" y="5005"/>
                  </a:cubicBezTo>
                  <a:cubicBezTo>
                    <a:pt x="37" y="259"/>
                    <a:pt x="37" y="259"/>
                    <a:pt x="37" y="259"/>
                  </a:cubicBezTo>
                  <a:cubicBezTo>
                    <a:pt x="0" y="97"/>
                    <a:pt x="101" y="0"/>
                    <a:pt x="242" y="0"/>
                  </a:cubicBezTo>
                  <a:cubicBezTo>
                    <a:pt x="842" y="0"/>
                    <a:pt x="842" y="0"/>
                    <a:pt x="842" y="0"/>
                  </a:cubicBezTo>
                  <a:cubicBezTo>
                    <a:pt x="1008" y="0"/>
                    <a:pt x="1098" y="55"/>
                    <a:pt x="1137" y="217"/>
                  </a:cubicBezTo>
                  <a:cubicBezTo>
                    <a:pt x="1955" y="3603"/>
                    <a:pt x="1955" y="3603"/>
                    <a:pt x="1955" y="3603"/>
                  </a:cubicBezTo>
                  <a:cubicBezTo>
                    <a:pt x="2043" y="3992"/>
                    <a:pt x="2070" y="4392"/>
                    <a:pt x="2109" y="4757"/>
                  </a:cubicBezTo>
                  <a:cubicBezTo>
                    <a:pt x="2172" y="4401"/>
                    <a:pt x="2223" y="3981"/>
                    <a:pt x="2324" y="3614"/>
                  </a:cubicBezTo>
                  <a:cubicBezTo>
                    <a:pt x="3233" y="206"/>
                    <a:pt x="3233" y="206"/>
                    <a:pt x="3233" y="206"/>
                  </a:cubicBezTo>
                  <a:cubicBezTo>
                    <a:pt x="3272" y="65"/>
                    <a:pt x="3386" y="0"/>
                    <a:pt x="3539" y="0"/>
                  </a:cubicBezTo>
                  <a:cubicBezTo>
                    <a:pt x="4281" y="0"/>
                    <a:pt x="4281" y="0"/>
                    <a:pt x="4281" y="0"/>
                  </a:cubicBezTo>
                  <a:cubicBezTo>
                    <a:pt x="4433" y="0"/>
                    <a:pt x="4562" y="76"/>
                    <a:pt x="4601" y="217"/>
                  </a:cubicBezTo>
                  <a:cubicBezTo>
                    <a:pt x="5520" y="3614"/>
                    <a:pt x="5520" y="3614"/>
                    <a:pt x="5520" y="3614"/>
                  </a:cubicBezTo>
                  <a:cubicBezTo>
                    <a:pt x="5623" y="3981"/>
                    <a:pt x="5675" y="4391"/>
                    <a:pt x="5725" y="4757"/>
                  </a:cubicBezTo>
                  <a:cubicBezTo>
                    <a:pt x="5776" y="4400"/>
                    <a:pt x="5827" y="3981"/>
                    <a:pt x="5903" y="3614"/>
                  </a:cubicBezTo>
                  <a:cubicBezTo>
                    <a:pt x="6658" y="206"/>
                    <a:pt x="6658" y="206"/>
                    <a:pt x="6658" y="206"/>
                  </a:cubicBezTo>
                  <a:cubicBezTo>
                    <a:pt x="6684" y="65"/>
                    <a:pt x="6812" y="0"/>
                    <a:pt x="6966" y="0"/>
                  </a:cubicBezTo>
                  <a:cubicBezTo>
                    <a:pt x="7528" y="0"/>
                    <a:pt x="7528" y="0"/>
                    <a:pt x="7528" y="0"/>
                  </a:cubicBezTo>
                  <a:cubicBezTo>
                    <a:pt x="7668" y="0"/>
                    <a:pt x="7770" y="87"/>
                    <a:pt x="7732" y="248"/>
                  </a:cubicBezTo>
                  <a:lnTo>
                    <a:pt x="6453" y="5005"/>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p>
          </p:txBody>
        </p:sp>
        <p:sp>
          <p:nvSpPr>
            <p:cNvPr id="56" name="Freeform 8"/>
            <p:cNvSpPr>
              <a:spLocks noEditPoints="1"/>
            </p:cNvSpPr>
            <p:nvPr/>
          </p:nvSpPr>
          <p:spPr bwMode="auto">
            <a:xfrm>
              <a:off x="3598736" y="3217063"/>
              <a:ext cx="345026" cy="377129"/>
            </a:xfrm>
            <a:custGeom>
              <a:avLst/>
              <a:gdLst>
                <a:gd name="T0" fmla="*/ 2429 w 4882"/>
                <a:gd name="T1" fmla="*/ 723 h 5336"/>
                <a:gd name="T2" fmla="*/ 1061 w 4882"/>
                <a:gd name="T3" fmla="*/ 2654 h 5336"/>
                <a:gd name="T4" fmla="*/ 2429 w 4882"/>
                <a:gd name="T5" fmla="*/ 4624 h 5336"/>
                <a:gd name="T6" fmla="*/ 3796 w 4882"/>
                <a:gd name="T7" fmla="*/ 2654 h 5336"/>
                <a:gd name="T8" fmla="*/ 2429 w 4882"/>
                <a:gd name="T9" fmla="*/ 723 h 5336"/>
                <a:gd name="T10" fmla="*/ 2454 w 4882"/>
                <a:gd name="T11" fmla="*/ 5336 h 5336"/>
                <a:gd name="T12" fmla="*/ 0 w 4882"/>
                <a:gd name="T13" fmla="*/ 2654 h 5336"/>
                <a:gd name="T14" fmla="*/ 2454 w 4882"/>
                <a:gd name="T15" fmla="*/ 0 h 5336"/>
                <a:gd name="T16" fmla="*/ 4882 w 4882"/>
                <a:gd name="T17" fmla="*/ 2654 h 5336"/>
                <a:gd name="T18" fmla="*/ 2454 w 4882"/>
                <a:gd name="T19" fmla="*/ 5336 h 5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2" h="5336">
                  <a:moveTo>
                    <a:pt x="2429" y="723"/>
                  </a:moveTo>
                  <a:cubicBezTo>
                    <a:pt x="1547" y="723"/>
                    <a:pt x="1061" y="1359"/>
                    <a:pt x="1061" y="2654"/>
                  </a:cubicBezTo>
                  <a:cubicBezTo>
                    <a:pt x="1061" y="3982"/>
                    <a:pt x="1547" y="4624"/>
                    <a:pt x="2429" y="4624"/>
                  </a:cubicBezTo>
                  <a:cubicBezTo>
                    <a:pt x="3311" y="4624"/>
                    <a:pt x="3796" y="3982"/>
                    <a:pt x="3796" y="2654"/>
                  </a:cubicBezTo>
                  <a:cubicBezTo>
                    <a:pt x="3796" y="1359"/>
                    <a:pt x="3311" y="723"/>
                    <a:pt x="2429" y="723"/>
                  </a:cubicBezTo>
                  <a:moveTo>
                    <a:pt x="2454" y="5336"/>
                  </a:moveTo>
                  <a:cubicBezTo>
                    <a:pt x="972" y="5336"/>
                    <a:pt x="0" y="4316"/>
                    <a:pt x="0" y="2654"/>
                  </a:cubicBezTo>
                  <a:cubicBezTo>
                    <a:pt x="0" y="1003"/>
                    <a:pt x="972" y="0"/>
                    <a:pt x="2454" y="0"/>
                  </a:cubicBezTo>
                  <a:cubicBezTo>
                    <a:pt x="3937" y="0"/>
                    <a:pt x="4882" y="1003"/>
                    <a:pt x="4882" y="2654"/>
                  </a:cubicBezTo>
                  <a:cubicBezTo>
                    <a:pt x="4882" y="4316"/>
                    <a:pt x="3937" y="5336"/>
                    <a:pt x="2454" y="5336"/>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p>
          </p:txBody>
        </p:sp>
        <p:sp>
          <p:nvSpPr>
            <p:cNvPr id="57" name="Freeform 9"/>
            <p:cNvSpPr>
              <a:spLocks/>
            </p:cNvSpPr>
            <p:nvPr/>
          </p:nvSpPr>
          <p:spPr bwMode="auto">
            <a:xfrm>
              <a:off x="4069632" y="3217063"/>
              <a:ext cx="224034" cy="373658"/>
            </a:xfrm>
            <a:custGeom>
              <a:avLst/>
              <a:gdLst>
                <a:gd name="T0" fmla="*/ 2978 w 3170"/>
                <a:gd name="T1" fmla="*/ 822 h 5287"/>
                <a:gd name="T2" fmla="*/ 2606 w 3170"/>
                <a:gd name="T3" fmla="*/ 1013 h 5287"/>
                <a:gd name="T4" fmla="*/ 1892 w 3170"/>
                <a:gd name="T5" fmla="*/ 895 h 5287"/>
                <a:gd name="T6" fmla="*/ 1023 w 3170"/>
                <a:gd name="T7" fmla="*/ 2256 h 5287"/>
                <a:gd name="T8" fmla="*/ 1023 w 3170"/>
                <a:gd name="T9" fmla="*/ 5073 h 5287"/>
                <a:gd name="T10" fmla="*/ 754 w 3170"/>
                <a:gd name="T11" fmla="*/ 5287 h 5287"/>
                <a:gd name="T12" fmla="*/ 268 w 3170"/>
                <a:gd name="T13" fmla="*/ 5287 h 5287"/>
                <a:gd name="T14" fmla="*/ 0 w 3170"/>
                <a:gd name="T15" fmla="*/ 5073 h 5287"/>
                <a:gd name="T16" fmla="*/ 0 w 3170"/>
                <a:gd name="T17" fmla="*/ 304 h 5287"/>
                <a:gd name="T18" fmla="*/ 268 w 3170"/>
                <a:gd name="T19" fmla="*/ 87 h 5287"/>
                <a:gd name="T20" fmla="*/ 562 w 3170"/>
                <a:gd name="T21" fmla="*/ 87 h 5287"/>
                <a:gd name="T22" fmla="*/ 831 w 3170"/>
                <a:gd name="T23" fmla="*/ 250 h 5287"/>
                <a:gd name="T24" fmla="*/ 1010 w 3170"/>
                <a:gd name="T25" fmla="*/ 832 h 5287"/>
                <a:gd name="T26" fmla="*/ 2441 w 3170"/>
                <a:gd name="T27" fmla="*/ 0 h 5287"/>
                <a:gd name="T28" fmla="*/ 3106 w 3170"/>
                <a:gd name="T29" fmla="*/ 378 h 5287"/>
                <a:gd name="T30" fmla="*/ 2978 w 3170"/>
                <a:gd name="T31" fmla="*/ 822 h 5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70" h="5287">
                  <a:moveTo>
                    <a:pt x="2978" y="822"/>
                  </a:moveTo>
                  <a:cubicBezTo>
                    <a:pt x="2940" y="971"/>
                    <a:pt x="2825" y="1068"/>
                    <a:pt x="2606" y="1013"/>
                  </a:cubicBezTo>
                  <a:cubicBezTo>
                    <a:pt x="2428" y="971"/>
                    <a:pt x="2135" y="895"/>
                    <a:pt x="1892" y="895"/>
                  </a:cubicBezTo>
                  <a:cubicBezTo>
                    <a:pt x="1521" y="895"/>
                    <a:pt x="1023" y="1317"/>
                    <a:pt x="1023" y="2256"/>
                  </a:cubicBezTo>
                  <a:cubicBezTo>
                    <a:pt x="1023" y="5073"/>
                    <a:pt x="1023" y="5073"/>
                    <a:pt x="1023" y="5073"/>
                  </a:cubicBezTo>
                  <a:cubicBezTo>
                    <a:pt x="1023" y="5191"/>
                    <a:pt x="894" y="5287"/>
                    <a:pt x="754" y="5287"/>
                  </a:cubicBezTo>
                  <a:cubicBezTo>
                    <a:pt x="268" y="5287"/>
                    <a:pt x="268" y="5287"/>
                    <a:pt x="268" y="5287"/>
                  </a:cubicBezTo>
                  <a:cubicBezTo>
                    <a:pt x="128" y="5287"/>
                    <a:pt x="0" y="5191"/>
                    <a:pt x="0" y="5073"/>
                  </a:cubicBezTo>
                  <a:cubicBezTo>
                    <a:pt x="0" y="304"/>
                    <a:pt x="0" y="304"/>
                    <a:pt x="0" y="304"/>
                  </a:cubicBezTo>
                  <a:cubicBezTo>
                    <a:pt x="0" y="175"/>
                    <a:pt x="128" y="87"/>
                    <a:pt x="268" y="87"/>
                  </a:cubicBezTo>
                  <a:cubicBezTo>
                    <a:pt x="562" y="87"/>
                    <a:pt x="562" y="87"/>
                    <a:pt x="562" y="87"/>
                  </a:cubicBezTo>
                  <a:cubicBezTo>
                    <a:pt x="690" y="87"/>
                    <a:pt x="792" y="142"/>
                    <a:pt x="831" y="250"/>
                  </a:cubicBezTo>
                  <a:cubicBezTo>
                    <a:pt x="1010" y="832"/>
                    <a:pt x="1010" y="832"/>
                    <a:pt x="1010" y="832"/>
                  </a:cubicBezTo>
                  <a:cubicBezTo>
                    <a:pt x="1368" y="326"/>
                    <a:pt x="1853" y="0"/>
                    <a:pt x="2441" y="0"/>
                  </a:cubicBezTo>
                  <a:cubicBezTo>
                    <a:pt x="2850" y="0"/>
                    <a:pt x="3170" y="162"/>
                    <a:pt x="3106" y="378"/>
                  </a:cubicBezTo>
                  <a:lnTo>
                    <a:pt x="2978" y="822"/>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p>
          </p:txBody>
        </p:sp>
        <p:sp>
          <p:nvSpPr>
            <p:cNvPr id="58" name="Freeform 10"/>
            <p:cNvSpPr>
              <a:spLocks noEditPoints="1"/>
            </p:cNvSpPr>
            <p:nvPr/>
          </p:nvSpPr>
          <p:spPr bwMode="auto">
            <a:xfrm>
              <a:off x="4807912" y="3045268"/>
              <a:ext cx="316124" cy="547218"/>
            </a:xfrm>
            <a:custGeom>
              <a:avLst/>
              <a:gdLst>
                <a:gd name="T0" fmla="*/ 2261 w 4473"/>
                <a:gd name="T1" fmla="*/ 3110 h 7743"/>
                <a:gd name="T2" fmla="*/ 1405 w 4473"/>
                <a:gd name="T3" fmla="*/ 3532 h 7743"/>
                <a:gd name="T4" fmla="*/ 1086 w 4473"/>
                <a:gd name="T5" fmla="*/ 5072 h 7743"/>
                <a:gd name="T6" fmla="*/ 2248 w 4473"/>
                <a:gd name="T7" fmla="*/ 7028 h 7743"/>
                <a:gd name="T8" fmla="*/ 3500 w 4473"/>
                <a:gd name="T9" fmla="*/ 5093 h 7743"/>
                <a:gd name="T10" fmla="*/ 2261 w 4473"/>
                <a:gd name="T11" fmla="*/ 3110 h 7743"/>
                <a:gd name="T12" fmla="*/ 4205 w 4473"/>
                <a:gd name="T13" fmla="*/ 7657 h 7743"/>
                <a:gd name="T14" fmla="*/ 3935 w 4473"/>
                <a:gd name="T15" fmla="*/ 7657 h 7743"/>
                <a:gd name="T16" fmla="*/ 3604 w 4473"/>
                <a:gd name="T17" fmla="*/ 7440 h 7743"/>
                <a:gd name="T18" fmla="*/ 3500 w 4473"/>
                <a:gd name="T19" fmla="*/ 7006 h 7743"/>
                <a:gd name="T20" fmla="*/ 2006 w 4473"/>
                <a:gd name="T21" fmla="*/ 7743 h 7743"/>
                <a:gd name="T22" fmla="*/ 0 w 4473"/>
                <a:gd name="T23" fmla="*/ 5083 h 7743"/>
                <a:gd name="T24" fmla="*/ 613 w 4473"/>
                <a:gd name="T25" fmla="*/ 2980 h 7743"/>
                <a:gd name="T26" fmla="*/ 2044 w 4473"/>
                <a:gd name="T27" fmla="*/ 2395 h 7743"/>
                <a:gd name="T28" fmla="*/ 3476 w 4473"/>
                <a:gd name="T29" fmla="*/ 3164 h 7743"/>
                <a:gd name="T30" fmla="*/ 3476 w 4473"/>
                <a:gd name="T31" fmla="*/ 216 h 7743"/>
                <a:gd name="T32" fmla="*/ 3745 w 4473"/>
                <a:gd name="T33" fmla="*/ 0 h 7743"/>
                <a:gd name="T34" fmla="*/ 4205 w 4473"/>
                <a:gd name="T35" fmla="*/ 0 h 7743"/>
                <a:gd name="T36" fmla="*/ 4473 w 4473"/>
                <a:gd name="T37" fmla="*/ 216 h 7743"/>
                <a:gd name="T38" fmla="*/ 4473 w 4473"/>
                <a:gd name="T39" fmla="*/ 7440 h 7743"/>
                <a:gd name="T40" fmla="*/ 4205 w 4473"/>
                <a:gd name="T41" fmla="*/ 7657 h 7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73" h="7743">
                  <a:moveTo>
                    <a:pt x="2261" y="3110"/>
                  </a:moveTo>
                  <a:cubicBezTo>
                    <a:pt x="1877" y="3110"/>
                    <a:pt x="1584" y="3251"/>
                    <a:pt x="1405" y="3532"/>
                  </a:cubicBezTo>
                  <a:cubicBezTo>
                    <a:pt x="1226" y="3814"/>
                    <a:pt x="1086" y="4281"/>
                    <a:pt x="1086" y="5072"/>
                  </a:cubicBezTo>
                  <a:cubicBezTo>
                    <a:pt x="1086" y="6459"/>
                    <a:pt x="1444" y="7028"/>
                    <a:pt x="2248" y="7028"/>
                  </a:cubicBezTo>
                  <a:cubicBezTo>
                    <a:pt x="3080" y="7028"/>
                    <a:pt x="3500" y="6394"/>
                    <a:pt x="3500" y="5093"/>
                  </a:cubicBezTo>
                  <a:cubicBezTo>
                    <a:pt x="3500" y="3803"/>
                    <a:pt x="3040" y="3110"/>
                    <a:pt x="2261" y="3110"/>
                  </a:cubicBezTo>
                  <a:moveTo>
                    <a:pt x="4205" y="7657"/>
                  </a:moveTo>
                  <a:cubicBezTo>
                    <a:pt x="3935" y="7657"/>
                    <a:pt x="3935" y="7657"/>
                    <a:pt x="3935" y="7657"/>
                  </a:cubicBezTo>
                  <a:cubicBezTo>
                    <a:pt x="3745" y="7657"/>
                    <a:pt x="3642" y="7592"/>
                    <a:pt x="3604" y="7440"/>
                  </a:cubicBezTo>
                  <a:cubicBezTo>
                    <a:pt x="3500" y="7006"/>
                    <a:pt x="3500" y="7006"/>
                    <a:pt x="3500" y="7006"/>
                  </a:cubicBezTo>
                  <a:cubicBezTo>
                    <a:pt x="3131" y="7537"/>
                    <a:pt x="2670" y="7743"/>
                    <a:pt x="2006" y="7743"/>
                  </a:cubicBezTo>
                  <a:cubicBezTo>
                    <a:pt x="689" y="7743"/>
                    <a:pt x="0" y="6838"/>
                    <a:pt x="0" y="5083"/>
                  </a:cubicBezTo>
                  <a:cubicBezTo>
                    <a:pt x="0" y="4010"/>
                    <a:pt x="178" y="3478"/>
                    <a:pt x="613" y="2980"/>
                  </a:cubicBezTo>
                  <a:cubicBezTo>
                    <a:pt x="946" y="2600"/>
                    <a:pt x="1495" y="2395"/>
                    <a:pt x="2044" y="2395"/>
                  </a:cubicBezTo>
                  <a:cubicBezTo>
                    <a:pt x="2670" y="2395"/>
                    <a:pt x="3143" y="2655"/>
                    <a:pt x="3476" y="3164"/>
                  </a:cubicBezTo>
                  <a:cubicBezTo>
                    <a:pt x="3476" y="216"/>
                    <a:pt x="3476" y="216"/>
                    <a:pt x="3476" y="216"/>
                  </a:cubicBezTo>
                  <a:cubicBezTo>
                    <a:pt x="3476" y="87"/>
                    <a:pt x="3604" y="0"/>
                    <a:pt x="3745" y="0"/>
                  </a:cubicBezTo>
                  <a:cubicBezTo>
                    <a:pt x="4205" y="0"/>
                    <a:pt x="4205" y="0"/>
                    <a:pt x="4205" y="0"/>
                  </a:cubicBezTo>
                  <a:cubicBezTo>
                    <a:pt x="4345" y="0"/>
                    <a:pt x="4473" y="87"/>
                    <a:pt x="4473" y="216"/>
                  </a:cubicBezTo>
                  <a:cubicBezTo>
                    <a:pt x="4473" y="7440"/>
                    <a:pt x="4473" y="7440"/>
                    <a:pt x="4473" y="7440"/>
                  </a:cubicBezTo>
                  <a:cubicBezTo>
                    <a:pt x="4473" y="7559"/>
                    <a:pt x="4344" y="7657"/>
                    <a:pt x="4205" y="7657"/>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p>
          </p:txBody>
        </p:sp>
        <p:sp>
          <p:nvSpPr>
            <p:cNvPr id="59" name="Freeform 11"/>
            <p:cNvSpPr>
              <a:spLocks/>
            </p:cNvSpPr>
            <p:nvPr/>
          </p:nvSpPr>
          <p:spPr bwMode="auto">
            <a:xfrm>
              <a:off x="4413340" y="3051640"/>
              <a:ext cx="303199" cy="539858"/>
            </a:xfrm>
            <a:custGeom>
              <a:avLst/>
              <a:gdLst>
                <a:gd name="T0" fmla="*/ 4052 w 4290"/>
                <a:gd name="T1" fmla="*/ 7639 h 7639"/>
                <a:gd name="T2" fmla="*/ 3273 w 4290"/>
                <a:gd name="T3" fmla="*/ 7639 h 7639"/>
                <a:gd name="T4" fmla="*/ 2966 w 4290"/>
                <a:gd name="T5" fmla="*/ 7454 h 7639"/>
                <a:gd name="T6" fmla="*/ 997 w 4290"/>
                <a:gd name="T7" fmla="*/ 4952 h 7639"/>
                <a:gd name="T8" fmla="*/ 997 w 4290"/>
                <a:gd name="T9" fmla="*/ 7422 h 7639"/>
                <a:gd name="T10" fmla="*/ 728 w 4290"/>
                <a:gd name="T11" fmla="*/ 7639 h 7639"/>
                <a:gd name="T12" fmla="*/ 268 w 4290"/>
                <a:gd name="T13" fmla="*/ 7639 h 7639"/>
                <a:gd name="T14" fmla="*/ 0 w 4290"/>
                <a:gd name="T15" fmla="*/ 7422 h 7639"/>
                <a:gd name="T16" fmla="*/ 0 w 4290"/>
                <a:gd name="T17" fmla="*/ 215 h 7639"/>
                <a:gd name="T18" fmla="*/ 268 w 4290"/>
                <a:gd name="T19" fmla="*/ 0 h 7639"/>
                <a:gd name="T20" fmla="*/ 728 w 4290"/>
                <a:gd name="T21" fmla="*/ 0 h 7639"/>
                <a:gd name="T22" fmla="*/ 997 w 4290"/>
                <a:gd name="T23" fmla="*/ 215 h 7639"/>
                <a:gd name="T24" fmla="*/ 997 w 4290"/>
                <a:gd name="T25" fmla="*/ 4854 h 7639"/>
                <a:gd name="T26" fmla="*/ 3026 w 4290"/>
                <a:gd name="T27" fmla="*/ 2600 h 7639"/>
                <a:gd name="T28" fmla="*/ 3359 w 4290"/>
                <a:gd name="T29" fmla="*/ 2438 h 7639"/>
                <a:gd name="T30" fmla="*/ 4048 w 4290"/>
                <a:gd name="T31" fmla="*/ 2438 h 7639"/>
                <a:gd name="T32" fmla="*/ 4188 w 4290"/>
                <a:gd name="T33" fmla="*/ 2697 h 7639"/>
                <a:gd name="T34" fmla="*/ 2033 w 4290"/>
                <a:gd name="T35" fmla="*/ 4864 h 7639"/>
                <a:gd name="T36" fmla="*/ 4193 w 4290"/>
                <a:gd name="T37" fmla="*/ 7379 h 7639"/>
                <a:gd name="T38" fmla="*/ 4052 w 4290"/>
                <a:gd name="T39" fmla="*/ 7639 h 7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90" h="7639">
                  <a:moveTo>
                    <a:pt x="4052" y="7639"/>
                  </a:moveTo>
                  <a:cubicBezTo>
                    <a:pt x="3273" y="7639"/>
                    <a:pt x="3273" y="7639"/>
                    <a:pt x="3273" y="7639"/>
                  </a:cubicBezTo>
                  <a:cubicBezTo>
                    <a:pt x="3145" y="7639"/>
                    <a:pt x="3041" y="7562"/>
                    <a:pt x="2966" y="7454"/>
                  </a:cubicBezTo>
                  <a:cubicBezTo>
                    <a:pt x="997" y="4952"/>
                    <a:pt x="997" y="4952"/>
                    <a:pt x="997" y="4952"/>
                  </a:cubicBezTo>
                  <a:cubicBezTo>
                    <a:pt x="997" y="7422"/>
                    <a:pt x="997" y="7422"/>
                    <a:pt x="997" y="7422"/>
                  </a:cubicBezTo>
                  <a:cubicBezTo>
                    <a:pt x="997" y="7541"/>
                    <a:pt x="870" y="7639"/>
                    <a:pt x="728" y="7639"/>
                  </a:cubicBezTo>
                  <a:cubicBezTo>
                    <a:pt x="268" y="7639"/>
                    <a:pt x="268" y="7639"/>
                    <a:pt x="268" y="7639"/>
                  </a:cubicBezTo>
                  <a:cubicBezTo>
                    <a:pt x="128" y="7639"/>
                    <a:pt x="0" y="7541"/>
                    <a:pt x="0" y="7422"/>
                  </a:cubicBezTo>
                  <a:cubicBezTo>
                    <a:pt x="0" y="215"/>
                    <a:pt x="0" y="215"/>
                    <a:pt x="0" y="215"/>
                  </a:cubicBezTo>
                  <a:cubicBezTo>
                    <a:pt x="0" y="84"/>
                    <a:pt x="129" y="0"/>
                    <a:pt x="268" y="0"/>
                  </a:cubicBezTo>
                  <a:cubicBezTo>
                    <a:pt x="728" y="0"/>
                    <a:pt x="728" y="0"/>
                    <a:pt x="728" y="0"/>
                  </a:cubicBezTo>
                  <a:cubicBezTo>
                    <a:pt x="870" y="0"/>
                    <a:pt x="997" y="84"/>
                    <a:pt x="997" y="215"/>
                  </a:cubicBezTo>
                  <a:cubicBezTo>
                    <a:pt x="997" y="4854"/>
                    <a:pt x="997" y="4854"/>
                    <a:pt x="997" y="4854"/>
                  </a:cubicBezTo>
                  <a:cubicBezTo>
                    <a:pt x="3026" y="2600"/>
                    <a:pt x="3026" y="2600"/>
                    <a:pt x="3026" y="2600"/>
                  </a:cubicBezTo>
                  <a:cubicBezTo>
                    <a:pt x="3089" y="2514"/>
                    <a:pt x="3192" y="2438"/>
                    <a:pt x="3359" y="2438"/>
                  </a:cubicBezTo>
                  <a:cubicBezTo>
                    <a:pt x="4048" y="2438"/>
                    <a:pt x="4048" y="2438"/>
                    <a:pt x="4048" y="2438"/>
                  </a:cubicBezTo>
                  <a:cubicBezTo>
                    <a:pt x="4226" y="2438"/>
                    <a:pt x="4290" y="2589"/>
                    <a:pt x="4188" y="2697"/>
                  </a:cubicBezTo>
                  <a:cubicBezTo>
                    <a:pt x="2033" y="4864"/>
                    <a:pt x="2033" y="4864"/>
                    <a:pt x="2033" y="4864"/>
                  </a:cubicBezTo>
                  <a:cubicBezTo>
                    <a:pt x="4193" y="7379"/>
                    <a:pt x="4193" y="7379"/>
                    <a:pt x="4193" y="7379"/>
                  </a:cubicBezTo>
                  <a:cubicBezTo>
                    <a:pt x="4283" y="7487"/>
                    <a:pt x="4231" y="7639"/>
                    <a:pt x="4052" y="7639"/>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p>
          </p:txBody>
        </p:sp>
        <p:sp>
          <p:nvSpPr>
            <p:cNvPr id="60" name="Freeform 12"/>
            <p:cNvSpPr>
              <a:spLocks/>
            </p:cNvSpPr>
            <p:nvPr/>
          </p:nvSpPr>
          <p:spPr bwMode="auto">
            <a:xfrm>
              <a:off x="5651418" y="3223435"/>
              <a:ext cx="345654" cy="520650"/>
            </a:xfrm>
            <a:custGeom>
              <a:avLst/>
              <a:gdLst>
                <a:gd name="T0" fmla="*/ 52 w 4891"/>
                <a:gd name="T1" fmla="*/ 214 h 7367"/>
                <a:gd name="T2" fmla="*/ 282 w 4891"/>
                <a:gd name="T3" fmla="*/ 0 h 7367"/>
                <a:gd name="T4" fmla="*/ 884 w 4891"/>
                <a:gd name="T5" fmla="*/ 0 h 7367"/>
                <a:gd name="T6" fmla="*/ 1221 w 4891"/>
                <a:gd name="T7" fmla="*/ 214 h 7367"/>
                <a:gd name="T8" fmla="*/ 2411 w 4891"/>
                <a:gd name="T9" fmla="*/ 3356 h 7367"/>
                <a:gd name="T10" fmla="*/ 2546 w 4891"/>
                <a:gd name="T11" fmla="*/ 3898 h 7367"/>
                <a:gd name="T12" fmla="*/ 2761 w 4891"/>
                <a:gd name="T13" fmla="*/ 3164 h 7367"/>
                <a:gd name="T14" fmla="*/ 3716 w 4891"/>
                <a:gd name="T15" fmla="*/ 202 h 7367"/>
                <a:gd name="T16" fmla="*/ 4042 w 4891"/>
                <a:gd name="T17" fmla="*/ 0 h 7367"/>
                <a:gd name="T18" fmla="*/ 4621 w 4891"/>
                <a:gd name="T19" fmla="*/ 0 h 7367"/>
                <a:gd name="T20" fmla="*/ 4850 w 4891"/>
                <a:gd name="T21" fmla="*/ 214 h 7367"/>
                <a:gd name="T22" fmla="*/ 2868 w 4891"/>
                <a:gd name="T23" fmla="*/ 5919 h 7367"/>
                <a:gd name="T24" fmla="*/ 1599 w 4891"/>
                <a:gd name="T25" fmla="*/ 7218 h 7367"/>
                <a:gd name="T26" fmla="*/ 1316 w 4891"/>
                <a:gd name="T27" fmla="*/ 7325 h 7367"/>
                <a:gd name="T28" fmla="*/ 966 w 4891"/>
                <a:gd name="T29" fmla="*/ 7231 h 7367"/>
                <a:gd name="T30" fmla="*/ 778 w 4891"/>
                <a:gd name="T31" fmla="*/ 6931 h 7367"/>
                <a:gd name="T32" fmla="*/ 912 w 4891"/>
                <a:gd name="T33" fmla="*/ 6633 h 7367"/>
                <a:gd name="T34" fmla="*/ 1113 w 4891"/>
                <a:gd name="T35" fmla="*/ 6557 h 7367"/>
                <a:gd name="T36" fmla="*/ 2149 w 4891"/>
                <a:gd name="T37" fmla="*/ 5118 h 7367"/>
                <a:gd name="T38" fmla="*/ 52 w 4891"/>
                <a:gd name="T39" fmla="*/ 214 h 7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91" h="7367">
                  <a:moveTo>
                    <a:pt x="52" y="214"/>
                  </a:moveTo>
                  <a:cubicBezTo>
                    <a:pt x="0" y="95"/>
                    <a:pt x="134" y="0"/>
                    <a:pt x="282" y="0"/>
                  </a:cubicBezTo>
                  <a:cubicBezTo>
                    <a:pt x="884" y="0"/>
                    <a:pt x="884" y="0"/>
                    <a:pt x="884" y="0"/>
                  </a:cubicBezTo>
                  <a:cubicBezTo>
                    <a:pt x="1045" y="0"/>
                    <a:pt x="1166" y="75"/>
                    <a:pt x="1221" y="214"/>
                  </a:cubicBezTo>
                  <a:cubicBezTo>
                    <a:pt x="2411" y="3356"/>
                    <a:pt x="2411" y="3356"/>
                    <a:pt x="2411" y="3356"/>
                  </a:cubicBezTo>
                  <a:cubicBezTo>
                    <a:pt x="2464" y="3506"/>
                    <a:pt x="2518" y="3728"/>
                    <a:pt x="2546" y="3898"/>
                  </a:cubicBezTo>
                  <a:cubicBezTo>
                    <a:pt x="2585" y="3739"/>
                    <a:pt x="2666" y="3430"/>
                    <a:pt x="2761" y="3164"/>
                  </a:cubicBezTo>
                  <a:cubicBezTo>
                    <a:pt x="3716" y="202"/>
                    <a:pt x="3716" y="202"/>
                    <a:pt x="3716" y="202"/>
                  </a:cubicBezTo>
                  <a:cubicBezTo>
                    <a:pt x="3757" y="65"/>
                    <a:pt x="3878" y="0"/>
                    <a:pt x="4042" y="0"/>
                  </a:cubicBezTo>
                  <a:cubicBezTo>
                    <a:pt x="4621" y="0"/>
                    <a:pt x="4621" y="0"/>
                    <a:pt x="4621" y="0"/>
                  </a:cubicBezTo>
                  <a:cubicBezTo>
                    <a:pt x="4769" y="0"/>
                    <a:pt x="4891" y="95"/>
                    <a:pt x="4850" y="214"/>
                  </a:cubicBezTo>
                  <a:cubicBezTo>
                    <a:pt x="2868" y="5919"/>
                    <a:pt x="2868" y="5919"/>
                    <a:pt x="2868" y="5919"/>
                  </a:cubicBezTo>
                  <a:cubicBezTo>
                    <a:pt x="2665" y="6504"/>
                    <a:pt x="2274" y="6962"/>
                    <a:pt x="1599" y="7218"/>
                  </a:cubicBezTo>
                  <a:cubicBezTo>
                    <a:pt x="1316" y="7325"/>
                    <a:pt x="1316" y="7325"/>
                    <a:pt x="1316" y="7325"/>
                  </a:cubicBezTo>
                  <a:cubicBezTo>
                    <a:pt x="1195" y="7367"/>
                    <a:pt x="1034" y="7334"/>
                    <a:pt x="966" y="7231"/>
                  </a:cubicBezTo>
                  <a:cubicBezTo>
                    <a:pt x="778" y="6931"/>
                    <a:pt x="778" y="6931"/>
                    <a:pt x="778" y="6931"/>
                  </a:cubicBezTo>
                  <a:cubicBezTo>
                    <a:pt x="723" y="6845"/>
                    <a:pt x="790" y="6675"/>
                    <a:pt x="912" y="6633"/>
                  </a:cubicBezTo>
                  <a:cubicBezTo>
                    <a:pt x="1113" y="6557"/>
                    <a:pt x="1113" y="6557"/>
                    <a:pt x="1113" y="6557"/>
                  </a:cubicBezTo>
                  <a:cubicBezTo>
                    <a:pt x="1618" y="6374"/>
                    <a:pt x="1989" y="5822"/>
                    <a:pt x="2149" y="5118"/>
                  </a:cubicBezTo>
                  <a:lnTo>
                    <a:pt x="52" y="214"/>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p>
          </p:txBody>
        </p:sp>
        <p:sp>
          <p:nvSpPr>
            <p:cNvPr id="61" name="Freeform 13"/>
            <p:cNvSpPr>
              <a:spLocks noEditPoints="1"/>
            </p:cNvSpPr>
            <p:nvPr/>
          </p:nvSpPr>
          <p:spPr bwMode="auto">
            <a:xfrm>
              <a:off x="5253376" y="3217063"/>
              <a:ext cx="325399" cy="375991"/>
            </a:xfrm>
            <a:custGeom>
              <a:avLst/>
              <a:gdLst>
                <a:gd name="T0" fmla="*/ 2328 w 4604"/>
                <a:gd name="T1" fmla="*/ 4604 h 5320"/>
                <a:gd name="T2" fmla="*/ 1062 w 4604"/>
                <a:gd name="T3" fmla="*/ 2659 h 5320"/>
                <a:gd name="T4" fmla="*/ 2328 w 4604"/>
                <a:gd name="T5" fmla="*/ 725 h 5320"/>
                <a:gd name="T6" fmla="*/ 3627 w 4604"/>
                <a:gd name="T7" fmla="*/ 2659 h 5320"/>
                <a:gd name="T8" fmla="*/ 2328 w 4604"/>
                <a:gd name="T9" fmla="*/ 4604 h 5320"/>
                <a:gd name="T10" fmla="*/ 2352 w 4604"/>
                <a:gd name="T11" fmla="*/ 0 h 5320"/>
                <a:gd name="T12" fmla="*/ 0 w 4604"/>
                <a:gd name="T13" fmla="*/ 2658 h 5320"/>
                <a:gd name="T14" fmla="*/ 2278 w 4604"/>
                <a:gd name="T15" fmla="*/ 5320 h 5320"/>
                <a:gd name="T16" fmla="*/ 2280 w 4604"/>
                <a:gd name="T17" fmla="*/ 5320 h 5320"/>
                <a:gd name="T18" fmla="*/ 3630 w 4604"/>
                <a:gd name="T19" fmla="*/ 4584 h 5320"/>
                <a:gd name="T20" fmla="*/ 3731 w 4604"/>
                <a:gd name="T21" fmla="*/ 5030 h 5320"/>
                <a:gd name="T22" fmla="*/ 4065 w 4604"/>
                <a:gd name="T23" fmla="*/ 5246 h 5320"/>
                <a:gd name="T24" fmla="*/ 4333 w 4604"/>
                <a:gd name="T25" fmla="*/ 5246 h 5320"/>
                <a:gd name="T26" fmla="*/ 4602 w 4604"/>
                <a:gd name="T27" fmla="*/ 5030 h 5320"/>
                <a:gd name="T28" fmla="*/ 4604 w 4604"/>
                <a:gd name="T29" fmla="*/ 2645 h 5320"/>
                <a:gd name="T30" fmla="*/ 4604 w 4604"/>
                <a:gd name="T31" fmla="*/ 2645 h 5320"/>
                <a:gd name="T32" fmla="*/ 2352 w 4604"/>
                <a:gd name="T33" fmla="*/ 0 h 5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04" h="5320">
                  <a:moveTo>
                    <a:pt x="2328" y="4604"/>
                  </a:moveTo>
                  <a:cubicBezTo>
                    <a:pt x="1445" y="4604"/>
                    <a:pt x="1062" y="3988"/>
                    <a:pt x="1062" y="2659"/>
                  </a:cubicBezTo>
                  <a:cubicBezTo>
                    <a:pt x="1062" y="1362"/>
                    <a:pt x="1445" y="725"/>
                    <a:pt x="2328" y="725"/>
                  </a:cubicBezTo>
                  <a:cubicBezTo>
                    <a:pt x="3211" y="725"/>
                    <a:pt x="3627" y="1362"/>
                    <a:pt x="3627" y="2659"/>
                  </a:cubicBezTo>
                  <a:cubicBezTo>
                    <a:pt x="3627" y="3988"/>
                    <a:pt x="3211" y="4604"/>
                    <a:pt x="2328" y="4604"/>
                  </a:cubicBezTo>
                  <a:moveTo>
                    <a:pt x="2352" y="0"/>
                  </a:moveTo>
                  <a:cubicBezTo>
                    <a:pt x="868" y="0"/>
                    <a:pt x="0" y="1007"/>
                    <a:pt x="0" y="2658"/>
                  </a:cubicBezTo>
                  <a:cubicBezTo>
                    <a:pt x="0" y="4324"/>
                    <a:pt x="890" y="5320"/>
                    <a:pt x="2278" y="5320"/>
                  </a:cubicBezTo>
                  <a:cubicBezTo>
                    <a:pt x="2280" y="5320"/>
                    <a:pt x="2280" y="5320"/>
                    <a:pt x="2280" y="5320"/>
                  </a:cubicBezTo>
                  <a:cubicBezTo>
                    <a:pt x="2875" y="5320"/>
                    <a:pt x="3260" y="5114"/>
                    <a:pt x="3630" y="4584"/>
                  </a:cubicBezTo>
                  <a:cubicBezTo>
                    <a:pt x="3731" y="5030"/>
                    <a:pt x="3731" y="5030"/>
                    <a:pt x="3731" y="5030"/>
                  </a:cubicBezTo>
                  <a:cubicBezTo>
                    <a:pt x="3769" y="5181"/>
                    <a:pt x="3872" y="5246"/>
                    <a:pt x="4065" y="5246"/>
                  </a:cubicBezTo>
                  <a:cubicBezTo>
                    <a:pt x="4333" y="5246"/>
                    <a:pt x="4333" y="5246"/>
                    <a:pt x="4333" y="5246"/>
                  </a:cubicBezTo>
                  <a:cubicBezTo>
                    <a:pt x="4475" y="5246"/>
                    <a:pt x="4602" y="5148"/>
                    <a:pt x="4602" y="5030"/>
                  </a:cubicBezTo>
                  <a:cubicBezTo>
                    <a:pt x="4604" y="2645"/>
                    <a:pt x="4604" y="2645"/>
                    <a:pt x="4604" y="2645"/>
                  </a:cubicBezTo>
                  <a:cubicBezTo>
                    <a:pt x="4604" y="2645"/>
                    <a:pt x="4604" y="2645"/>
                    <a:pt x="4604" y="2645"/>
                  </a:cubicBezTo>
                  <a:cubicBezTo>
                    <a:pt x="4604" y="993"/>
                    <a:pt x="3839" y="0"/>
                    <a:pt x="2352" y="0"/>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p>
          </p:txBody>
        </p:sp>
        <p:sp>
          <p:nvSpPr>
            <p:cNvPr id="62" name="Freeform 14"/>
            <p:cNvSpPr>
              <a:spLocks noEditPoints="1"/>
            </p:cNvSpPr>
            <p:nvPr/>
          </p:nvSpPr>
          <p:spPr bwMode="auto">
            <a:xfrm>
              <a:off x="5978852" y="3490731"/>
              <a:ext cx="98523" cy="98733"/>
            </a:xfrm>
            <a:custGeom>
              <a:avLst/>
              <a:gdLst>
                <a:gd name="T0" fmla="*/ 596 w 1394"/>
                <a:gd name="T1" fmla="*/ 642 h 1397"/>
                <a:gd name="T2" fmla="*/ 687 w 1394"/>
                <a:gd name="T3" fmla="*/ 642 h 1397"/>
                <a:gd name="T4" fmla="*/ 807 w 1394"/>
                <a:gd name="T5" fmla="*/ 614 h 1397"/>
                <a:gd name="T6" fmla="*/ 846 w 1394"/>
                <a:gd name="T7" fmla="*/ 532 h 1397"/>
                <a:gd name="T8" fmla="*/ 807 w 1394"/>
                <a:gd name="T9" fmla="*/ 445 h 1397"/>
                <a:gd name="T10" fmla="*/ 677 w 1394"/>
                <a:gd name="T11" fmla="*/ 417 h 1397"/>
                <a:gd name="T12" fmla="*/ 596 w 1394"/>
                <a:gd name="T13" fmla="*/ 417 h 1397"/>
                <a:gd name="T14" fmla="*/ 596 w 1394"/>
                <a:gd name="T15" fmla="*/ 642 h 1397"/>
                <a:gd name="T16" fmla="*/ 710 w 1394"/>
                <a:gd name="T17" fmla="*/ 297 h 1397"/>
                <a:gd name="T18" fmla="*/ 958 w 1394"/>
                <a:gd name="T19" fmla="*/ 353 h 1397"/>
                <a:gd name="T20" fmla="*/ 1040 w 1394"/>
                <a:gd name="T21" fmla="*/ 520 h 1397"/>
                <a:gd name="T22" fmla="*/ 996 w 1394"/>
                <a:gd name="T23" fmla="*/ 651 h 1397"/>
                <a:gd name="T24" fmla="*/ 872 w 1394"/>
                <a:gd name="T25" fmla="*/ 727 h 1397"/>
                <a:gd name="T26" fmla="*/ 1044 w 1394"/>
                <a:gd name="T27" fmla="*/ 1072 h 1397"/>
                <a:gd name="T28" fmla="*/ 835 w 1394"/>
                <a:gd name="T29" fmla="*/ 1072 h 1397"/>
                <a:gd name="T30" fmla="*/ 687 w 1394"/>
                <a:gd name="T31" fmla="*/ 755 h 1397"/>
                <a:gd name="T32" fmla="*/ 595 w 1394"/>
                <a:gd name="T33" fmla="*/ 755 h 1397"/>
                <a:gd name="T34" fmla="*/ 595 w 1394"/>
                <a:gd name="T35" fmla="*/ 1072 h 1397"/>
                <a:gd name="T36" fmla="*/ 407 w 1394"/>
                <a:gd name="T37" fmla="*/ 1072 h 1397"/>
                <a:gd name="T38" fmla="*/ 407 w 1394"/>
                <a:gd name="T39" fmla="*/ 297 h 1397"/>
                <a:gd name="T40" fmla="*/ 710 w 1394"/>
                <a:gd name="T41" fmla="*/ 297 h 1397"/>
                <a:gd name="T42" fmla="*/ 476 w 1394"/>
                <a:gd name="T43" fmla="*/ 158 h 1397"/>
                <a:gd name="T44" fmla="*/ 292 w 1394"/>
                <a:gd name="T45" fmla="*/ 280 h 1397"/>
                <a:gd name="T46" fmla="*/ 162 w 1394"/>
                <a:gd name="T47" fmla="*/ 474 h 1397"/>
                <a:gd name="T48" fmla="*/ 116 w 1394"/>
                <a:gd name="T49" fmla="*/ 698 h 1397"/>
                <a:gd name="T50" fmla="*/ 158 w 1394"/>
                <a:gd name="T51" fmla="*/ 919 h 1397"/>
                <a:gd name="T52" fmla="*/ 282 w 1394"/>
                <a:gd name="T53" fmla="*/ 1105 h 1397"/>
                <a:gd name="T54" fmla="*/ 472 w 1394"/>
                <a:gd name="T55" fmla="*/ 1235 h 1397"/>
                <a:gd name="T56" fmla="*/ 695 w 1394"/>
                <a:gd name="T57" fmla="*/ 1281 h 1397"/>
                <a:gd name="T58" fmla="*/ 914 w 1394"/>
                <a:gd name="T59" fmla="*/ 1237 h 1397"/>
                <a:gd name="T60" fmla="*/ 1107 w 1394"/>
                <a:gd name="T61" fmla="*/ 1111 h 1397"/>
                <a:gd name="T62" fmla="*/ 1234 w 1394"/>
                <a:gd name="T63" fmla="*/ 926 h 1397"/>
                <a:gd name="T64" fmla="*/ 1278 w 1394"/>
                <a:gd name="T65" fmla="*/ 709 h 1397"/>
                <a:gd name="T66" fmla="*/ 1237 w 1394"/>
                <a:gd name="T67" fmla="*/ 478 h 1397"/>
                <a:gd name="T68" fmla="*/ 1114 w 1394"/>
                <a:gd name="T69" fmla="*/ 289 h 1397"/>
                <a:gd name="T70" fmla="*/ 924 w 1394"/>
                <a:gd name="T71" fmla="*/ 158 h 1397"/>
                <a:gd name="T72" fmla="*/ 696 w 1394"/>
                <a:gd name="T73" fmla="*/ 115 h 1397"/>
                <a:gd name="T74" fmla="*/ 476 w 1394"/>
                <a:gd name="T75" fmla="*/ 158 h 1397"/>
                <a:gd name="T76" fmla="*/ 967 w 1394"/>
                <a:gd name="T77" fmla="*/ 53 h 1397"/>
                <a:gd name="T78" fmla="*/ 1196 w 1394"/>
                <a:gd name="T79" fmla="*/ 209 h 1397"/>
                <a:gd name="T80" fmla="*/ 1341 w 1394"/>
                <a:gd name="T81" fmla="*/ 432 h 1397"/>
                <a:gd name="T82" fmla="*/ 1394 w 1394"/>
                <a:gd name="T83" fmla="*/ 699 h 1397"/>
                <a:gd name="T84" fmla="*/ 1339 w 1394"/>
                <a:gd name="T85" fmla="*/ 968 h 1397"/>
                <a:gd name="T86" fmla="*/ 1188 w 1394"/>
                <a:gd name="T87" fmla="*/ 1194 h 1397"/>
                <a:gd name="T88" fmla="*/ 960 w 1394"/>
                <a:gd name="T89" fmla="*/ 1345 h 1397"/>
                <a:gd name="T90" fmla="*/ 696 w 1394"/>
                <a:gd name="T91" fmla="*/ 1397 h 1397"/>
                <a:gd name="T92" fmla="*/ 428 w 1394"/>
                <a:gd name="T93" fmla="*/ 1343 h 1397"/>
                <a:gd name="T94" fmla="*/ 200 w 1394"/>
                <a:gd name="T95" fmla="*/ 1185 h 1397"/>
                <a:gd name="T96" fmla="*/ 52 w 1394"/>
                <a:gd name="T97" fmla="*/ 963 h 1397"/>
                <a:gd name="T98" fmla="*/ 0 w 1394"/>
                <a:gd name="T99" fmla="*/ 699 h 1397"/>
                <a:gd name="T100" fmla="*/ 26 w 1394"/>
                <a:gd name="T101" fmla="*/ 513 h 1397"/>
                <a:gd name="T102" fmla="*/ 102 w 1394"/>
                <a:gd name="T103" fmla="*/ 336 h 1397"/>
                <a:gd name="T104" fmla="*/ 352 w 1394"/>
                <a:gd name="T105" fmla="*/ 88 h 1397"/>
                <a:gd name="T106" fmla="*/ 695 w 1394"/>
                <a:gd name="T107" fmla="*/ 0 h 1397"/>
                <a:gd name="T108" fmla="*/ 967 w 1394"/>
                <a:gd name="T109" fmla="*/ 53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94" h="1397">
                  <a:moveTo>
                    <a:pt x="596" y="642"/>
                  </a:moveTo>
                  <a:cubicBezTo>
                    <a:pt x="687" y="642"/>
                    <a:pt x="687" y="642"/>
                    <a:pt x="687" y="642"/>
                  </a:cubicBezTo>
                  <a:cubicBezTo>
                    <a:pt x="743" y="642"/>
                    <a:pt x="783" y="632"/>
                    <a:pt x="807" y="614"/>
                  </a:cubicBezTo>
                  <a:cubicBezTo>
                    <a:pt x="833" y="597"/>
                    <a:pt x="846" y="570"/>
                    <a:pt x="846" y="532"/>
                  </a:cubicBezTo>
                  <a:cubicBezTo>
                    <a:pt x="846" y="493"/>
                    <a:pt x="833" y="465"/>
                    <a:pt x="807" y="445"/>
                  </a:cubicBezTo>
                  <a:cubicBezTo>
                    <a:pt x="778" y="427"/>
                    <a:pt x="735" y="417"/>
                    <a:pt x="677" y="417"/>
                  </a:cubicBezTo>
                  <a:cubicBezTo>
                    <a:pt x="596" y="417"/>
                    <a:pt x="596" y="417"/>
                    <a:pt x="596" y="417"/>
                  </a:cubicBezTo>
                  <a:cubicBezTo>
                    <a:pt x="596" y="642"/>
                    <a:pt x="596" y="642"/>
                    <a:pt x="596" y="642"/>
                  </a:cubicBezTo>
                  <a:close/>
                  <a:moveTo>
                    <a:pt x="710" y="297"/>
                  </a:moveTo>
                  <a:cubicBezTo>
                    <a:pt x="820" y="297"/>
                    <a:pt x="902" y="316"/>
                    <a:pt x="958" y="353"/>
                  </a:cubicBezTo>
                  <a:cubicBezTo>
                    <a:pt x="1013" y="391"/>
                    <a:pt x="1040" y="445"/>
                    <a:pt x="1040" y="520"/>
                  </a:cubicBezTo>
                  <a:cubicBezTo>
                    <a:pt x="1040" y="572"/>
                    <a:pt x="1026" y="614"/>
                    <a:pt x="996" y="651"/>
                  </a:cubicBezTo>
                  <a:cubicBezTo>
                    <a:pt x="965" y="687"/>
                    <a:pt x="924" y="711"/>
                    <a:pt x="872" y="727"/>
                  </a:cubicBezTo>
                  <a:cubicBezTo>
                    <a:pt x="1044" y="1072"/>
                    <a:pt x="1044" y="1072"/>
                    <a:pt x="1044" y="1072"/>
                  </a:cubicBezTo>
                  <a:cubicBezTo>
                    <a:pt x="835" y="1072"/>
                    <a:pt x="835" y="1072"/>
                    <a:pt x="835" y="1072"/>
                  </a:cubicBezTo>
                  <a:cubicBezTo>
                    <a:pt x="687" y="755"/>
                    <a:pt x="687" y="755"/>
                    <a:pt x="687" y="755"/>
                  </a:cubicBezTo>
                  <a:cubicBezTo>
                    <a:pt x="595" y="755"/>
                    <a:pt x="595" y="755"/>
                    <a:pt x="595" y="755"/>
                  </a:cubicBezTo>
                  <a:cubicBezTo>
                    <a:pt x="595" y="1072"/>
                    <a:pt x="595" y="1072"/>
                    <a:pt x="595" y="1072"/>
                  </a:cubicBezTo>
                  <a:cubicBezTo>
                    <a:pt x="407" y="1072"/>
                    <a:pt x="407" y="1072"/>
                    <a:pt x="407" y="1072"/>
                  </a:cubicBezTo>
                  <a:cubicBezTo>
                    <a:pt x="407" y="297"/>
                    <a:pt x="407" y="297"/>
                    <a:pt x="407" y="297"/>
                  </a:cubicBezTo>
                  <a:cubicBezTo>
                    <a:pt x="710" y="297"/>
                    <a:pt x="710" y="297"/>
                    <a:pt x="710" y="297"/>
                  </a:cubicBezTo>
                  <a:close/>
                  <a:moveTo>
                    <a:pt x="476" y="158"/>
                  </a:moveTo>
                  <a:cubicBezTo>
                    <a:pt x="407" y="184"/>
                    <a:pt x="345" y="226"/>
                    <a:pt x="292" y="280"/>
                  </a:cubicBezTo>
                  <a:cubicBezTo>
                    <a:pt x="234" y="336"/>
                    <a:pt x="192" y="402"/>
                    <a:pt x="162" y="474"/>
                  </a:cubicBezTo>
                  <a:cubicBezTo>
                    <a:pt x="131" y="545"/>
                    <a:pt x="116" y="621"/>
                    <a:pt x="116" y="698"/>
                  </a:cubicBezTo>
                  <a:cubicBezTo>
                    <a:pt x="116" y="775"/>
                    <a:pt x="128" y="849"/>
                    <a:pt x="158" y="919"/>
                  </a:cubicBezTo>
                  <a:cubicBezTo>
                    <a:pt x="186" y="987"/>
                    <a:pt x="229" y="1051"/>
                    <a:pt x="282" y="1105"/>
                  </a:cubicBezTo>
                  <a:cubicBezTo>
                    <a:pt x="338" y="1161"/>
                    <a:pt x="401" y="1205"/>
                    <a:pt x="472" y="1235"/>
                  </a:cubicBezTo>
                  <a:cubicBezTo>
                    <a:pt x="543" y="1267"/>
                    <a:pt x="617" y="1281"/>
                    <a:pt x="695" y="1281"/>
                  </a:cubicBezTo>
                  <a:cubicBezTo>
                    <a:pt x="770" y="1281"/>
                    <a:pt x="843" y="1267"/>
                    <a:pt x="914" y="1237"/>
                  </a:cubicBezTo>
                  <a:cubicBezTo>
                    <a:pt x="984" y="1208"/>
                    <a:pt x="1050" y="1166"/>
                    <a:pt x="1107" y="1111"/>
                  </a:cubicBezTo>
                  <a:cubicBezTo>
                    <a:pt x="1161" y="1059"/>
                    <a:pt x="1204" y="997"/>
                    <a:pt x="1234" y="926"/>
                  </a:cubicBezTo>
                  <a:cubicBezTo>
                    <a:pt x="1263" y="857"/>
                    <a:pt x="1278" y="783"/>
                    <a:pt x="1278" y="709"/>
                  </a:cubicBezTo>
                  <a:cubicBezTo>
                    <a:pt x="1278" y="626"/>
                    <a:pt x="1264" y="549"/>
                    <a:pt x="1237" y="478"/>
                  </a:cubicBezTo>
                  <a:cubicBezTo>
                    <a:pt x="1209" y="409"/>
                    <a:pt x="1167" y="345"/>
                    <a:pt x="1114" y="289"/>
                  </a:cubicBezTo>
                  <a:cubicBezTo>
                    <a:pt x="1056" y="232"/>
                    <a:pt x="994" y="188"/>
                    <a:pt x="924" y="158"/>
                  </a:cubicBezTo>
                  <a:cubicBezTo>
                    <a:pt x="853" y="130"/>
                    <a:pt x="778" y="115"/>
                    <a:pt x="696" y="115"/>
                  </a:cubicBezTo>
                  <a:cubicBezTo>
                    <a:pt x="617" y="115"/>
                    <a:pt x="543" y="128"/>
                    <a:pt x="476" y="158"/>
                  </a:cubicBezTo>
                  <a:moveTo>
                    <a:pt x="967" y="53"/>
                  </a:moveTo>
                  <a:cubicBezTo>
                    <a:pt x="1053" y="90"/>
                    <a:pt x="1129" y="141"/>
                    <a:pt x="1196" y="209"/>
                  </a:cubicBezTo>
                  <a:cubicBezTo>
                    <a:pt x="1258" y="274"/>
                    <a:pt x="1309" y="349"/>
                    <a:pt x="1341" y="432"/>
                  </a:cubicBezTo>
                  <a:cubicBezTo>
                    <a:pt x="1376" y="517"/>
                    <a:pt x="1394" y="605"/>
                    <a:pt x="1394" y="699"/>
                  </a:cubicBezTo>
                  <a:cubicBezTo>
                    <a:pt x="1394" y="795"/>
                    <a:pt x="1376" y="884"/>
                    <a:pt x="1339" y="968"/>
                  </a:cubicBezTo>
                  <a:cubicBezTo>
                    <a:pt x="1305" y="1054"/>
                    <a:pt x="1256" y="1128"/>
                    <a:pt x="1188" y="1194"/>
                  </a:cubicBezTo>
                  <a:cubicBezTo>
                    <a:pt x="1121" y="1258"/>
                    <a:pt x="1044" y="1308"/>
                    <a:pt x="960" y="1345"/>
                  </a:cubicBezTo>
                  <a:cubicBezTo>
                    <a:pt x="875" y="1379"/>
                    <a:pt x="788" y="1397"/>
                    <a:pt x="696" y="1397"/>
                  </a:cubicBezTo>
                  <a:cubicBezTo>
                    <a:pt x="603" y="1397"/>
                    <a:pt x="512" y="1378"/>
                    <a:pt x="428" y="1343"/>
                  </a:cubicBezTo>
                  <a:cubicBezTo>
                    <a:pt x="344" y="1306"/>
                    <a:pt x="267" y="1253"/>
                    <a:pt x="200" y="1185"/>
                  </a:cubicBezTo>
                  <a:cubicBezTo>
                    <a:pt x="134" y="1120"/>
                    <a:pt x="86" y="1045"/>
                    <a:pt x="52" y="963"/>
                  </a:cubicBezTo>
                  <a:cubicBezTo>
                    <a:pt x="17" y="878"/>
                    <a:pt x="0" y="791"/>
                    <a:pt x="0" y="699"/>
                  </a:cubicBezTo>
                  <a:cubicBezTo>
                    <a:pt x="0" y="636"/>
                    <a:pt x="10" y="574"/>
                    <a:pt x="26" y="513"/>
                  </a:cubicBezTo>
                  <a:cubicBezTo>
                    <a:pt x="42" y="453"/>
                    <a:pt x="68" y="393"/>
                    <a:pt x="102" y="336"/>
                  </a:cubicBezTo>
                  <a:cubicBezTo>
                    <a:pt x="165" y="229"/>
                    <a:pt x="248" y="148"/>
                    <a:pt x="352" y="88"/>
                  </a:cubicBezTo>
                  <a:cubicBezTo>
                    <a:pt x="455" y="28"/>
                    <a:pt x="570" y="0"/>
                    <a:pt x="695" y="0"/>
                  </a:cubicBezTo>
                  <a:cubicBezTo>
                    <a:pt x="791" y="0"/>
                    <a:pt x="881" y="16"/>
                    <a:pt x="967" y="53"/>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p>
          </p:txBody>
        </p:sp>
      </p:grpSp>
      <p:grpSp>
        <p:nvGrpSpPr>
          <p:cNvPr id="63" name="Group 62"/>
          <p:cNvGrpSpPr/>
          <p:nvPr userDrawn="1"/>
        </p:nvGrpSpPr>
        <p:grpSpPr>
          <a:xfrm>
            <a:off x="2825884" y="2936973"/>
            <a:ext cx="3654015" cy="303632"/>
            <a:chOff x="2825884" y="2936973"/>
            <a:chExt cx="3654015" cy="303632"/>
          </a:xfrm>
        </p:grpSpPr>
        <p:pic>
          <p:nvPicPr>
            <p:cNvPr id="64" name="Picture 63"/>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2825884" y="2936973"/>
              <a:ext cx="3474720" cy="303632"/>
            </a:xfrm>
            <a:prstGeom prst="rect">
              <a:avLst/>
            </a:prstGeom>
          </p:spPr>
        </p:pic>
        <p:sp>
          <p:nvSpPr>
            <p:cNvPr id="65" name="TextBox 64"/>
            <p:cNvSpPr txBox="1"/>
            <p:nvPr userDrawn="1"/>
          </p:nvSpPr>
          <p:spPr>
            <a:xfrm>
              <a:off x="6179817" y="2940359"/>
              <a:ext cx="300082" cy="184666"/>
            </a:xfrm>
            <a:prstGeom prst="rect">
              <a:avLst/>
            </a:prstGeom>
            <a:noFill/>
          </p:spPr>
          <p:txBody>
            <a:bodyPr wrap="none" rtlCol="0">
              <a:spAutoFit/>
            </a:bodyPr>
            <a:lstStyle/>
            <a:p>
              <a:r>
                <a:rPr lang="en-US" sz="600" dirty="0" smtClean="0">
                  <a:solidFill>
                    <a:schemeClr val="bg1"/>
                  </a:solidFill>
                </a:rPr>
                <a:t>TM</a:t>
              </a:r>
            </a:p>
          </p:txBody>
        </p:sp>
      </p:grpSp>
    </p:spTree>
    <p:extLst>
      <p:ext uri="{BB962C8B-B14F-4D97-AF65-F5344CB8AC3E}">
        <p14:creationId xmlns:p14="http://schemas.microsoft.com/office/powerpoint/2010/main" val="326688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35" presetClass="path" presetSubtype="0" repeatCount="indefinite" fill="hold" grpId="0" nodeType="withEffect">
                                  <p:stCondLst>
                                    <p:cond delay="2000"/>
                                  </p:stCondLst>
                                  <p:childTnLst>
                                    <p:animMotion origin="layout" path="M 3.05556E-6 -4.93827E-7 L -0.11979 -4.93827E-7 " pathEditMode="relative" rAng="0" ptsTypes="AA">
                                      <p:cBhvr>
                                        <p:cTn id="9" dur="3000" fill="hold"/>
                                        <p:tgtEl>
                                          <p:spTgt spid="21"/>
                                        </p:tgtEl>
                                        <p:attrNameLst>
                                          <p:attrName>ppt_x</p:attrName>
                                          <p:attrName>ppt_y</p:attrName>
                                        </p:attrNameLst>
                                      </p:cBhvr>
                                      <p:rCtr x="-5990" y="0"/>
                                    </p:animMotion>
                                  </p:childTnLst>
                                </p:cTn>
                              </p:par>
                              <p:par>
                                <p:cTn id="10" presetID="1" presetClass="emph" presetSubtype="2" repeatCount="indefinite" accel="50000" decel="50000" autoRev="1" fill="hold" nodeType="withEffect">
                                  <p:stCondLst>
                                    <p:cond delay="2000"/>
                                  </p:stCondLst>
                                  <p:childTnLst>
                                    <p:animClr clrSpc="rgb" dir="cw">
                                      <p:cBhvr>
                                        <p:cTn id="11" dur="1500" fill="hold"/>
                                        <p:tgtEl>
                                          <p:spTgt spid="21"/>
                                        </p:tgtEl>
                                        <p:attrNameLst>
                                          <p:attrName>fillcolor</p:attrName>
                                        </p:attrNameLst>
                                      </p:cBhvr>
                                      <p:to>
                                        <a:schemeClr val="bg1"/>
                                      </p:to>
                                    </p:animClr>
                                    <p:set>
                                      <p:cBhvr>
                                        <p:cTn id="12" dur="1500" fill="hold"/>
                                        <p:tgtEl>
                                          <p:spTgt spid="21"/>
                                        </p:tgtEl>
                                        <p:attrNameLst>
                                          <p:attrName>fill.type</p:attrName>
                                        </p:attrNameLst>
                                      </p:cBhvr>
                                      <p:to>
                                        <p:strVal val="solid"/>
                                      </p:to>
                                    </p:set>
                                    <p:set>
                                      <p:cBhvr>
                                        <p:cTn id="13" dur="1500" fill="hold"/>
                                        <p:tgtEl>
                                          <p:spTgt spid="21"/>
                                        </p:tgtEl>
                                        <p:attrNameLst>
                                          <p:attrName>fill.on</p:attrName>
                                        </p:attrNameLst>
                                      </p:cBhvr>
                                      <p:to>
                                        <p:strVal val="true"/>
                                      </p:to>
                                    </p:set>
                                  </p:childTnLst>
                                </p:cTn>
                              </p:par>
                              <p:par>
                                <p:cTn id="14" presetID="35" presetClass="path" presetSubtype="0" repeatCount="indefinite" fill="hold" grpId="0" nodeType="withEffect">
                                  <p:stCondLst>
                                    <p:cond delay="700"/>
                                  </p:stCondLst>
                                  <p:childTnLst>
                                    <p:animMotion origin="layout" path="M -1.11111E-6 -2.71605E-6 L -0.05625 -2.71605E-6 " pathEditMode="relative" rAng="0" ptsTypes="AA">
                                      <p:cBhvr>
                                        <p:cTn id="15" dur="3000" fill="hold"/>
                                        <p:tgtEl>
                                          <p:spTgt spid="23"/>
                                        </p:tgtEl>
                                        <p:attrNameLst>
                                          <p:attrName>ppt_x</p:attrName>
                                          <p:attrName>ppt_y</p:attrName>
                                        </p:attrNameLst>
                                      </p:cBhvr>
                                      <p:rCtr x="-2812" y="0"/>
                                    </p:animMotion>
                                  </p:childTnLst>
                                </p:cTn>
                              </p:par>
                              <p:par>
                                <p:cTn id="16" presetID="1" presetClass="emph" presetSubtype="2" repeatCount="indefinite" accel="50000" decel="50000" autoRev="1" fill="hold" nodeType="withEffect">
                                  <p:stCondLst>
                                    <p:cond delay="700"/>
                                  </p:stCondLst>
                                  <p:childTnLst>
                                    <p:animClr clrSpc="rgb" dir="cw">
                                      <p:cBhvr>
                                        <p:cTn id="17" dur="1500" fill="hold"/>
                                        <p:tgtEl>
                                          <p:spTgt spid="23"/>
                                        </p:tgtEl>
                                        <p:attrNameLst>
                                          <p:attrName>fillcolor</p:attrName>
                                        </p:attrNameLst>
                                      </p:cBhvr>
                                      <p:to>
                                        <a:schemeClr val="bg1"/>
                                      </p:to>
                                    </p:animClr>
                                    <p:set>
                                      <p:cBhvr>
                                        <p:cTn id="18" dur="1500" fill="hold"/>
                                        <p:tgtEl>
                                          <p:spTgt spid="23"/>
                                        </p:tgtEl>
                                        <p:attrNameLst>
                                          <p:attrName>fill.type</p:attrName>
                                        </p:attrNameLst>
                                      </p:cBhvr>
                                      <p:to>
                                        <p:strVal val="solid"/>
                                      </p:to>
                                    </p:set>
                                    <p:set>
                                      <p:cBhvr>
                                        <p:cTn id="19" dur="1500" fill="hold"/>
                                        <p:tgtEl>
                                          <p:spTgt spid="23"/>
                                        </p:tgtEl>
                                        <p:attrNameLst>
                                          <p:attrName>fill.on</p:attrName>
                                        </p:attrNameLst>
                                      </p:cBhvr>
                                      <p:to>
                                        <p:strVal val="true"/>
                                      </p:to>
                                    </p:set>
                                  </p:childTnLst>
                                </p:cTn>
                              </p:par>
                              <p:par>
                                <p:cTn id="20" presetID="35" presetClass="path" presetSubtype="0" repeatCount="indefinite" fill="hold" grpId="0" nodeType="withEffect">
                                  <p:stCondLst>
                                    <p:cond delay="700"/>
                                  </p:stCondLst>
                                  <p:childTnLst>
                                    <p:animMotion origin="layout" path="M -5.55556E-7 -6.17284E-7 L -0.03229 -6.17284E-7 " pathEditMode="relative" rAng="0" ptsTypes="AA">
                                      <p:cBhvr>
                                        <p:cTn id="21" dur="3000" fill="hold"/>
                                        <p:tgtEl>
                                          <p:spTgt spid="24"/>
                                        </p:tgtEl>
                                        <p:attrNameLst>
                                          <p:attrName>ppt_x</p:attrName>
                                          <p:attrName>ppt_y</p:attrName>
                                        </p:attrNameLst>
                                      </p:cBhvr>
                                      <p:rCtr x="-1615" y="0"/>
                                    </p:animMotion>
                                  </p:childTnLst>
                                </p:cTn>
                              </p:par>
                              <p:par>
                                <p:cTn id="22" presetID="1" presetClass="emph" presetSubtype="2" repeatCount="indefinite" accel="50000" decel="50000" autoRev="1" fill="hold" nodeType="withEffect">
                                  <p:stCondLst>
                                    <p:cond delay="750"/>
                                  </p:stCondLst>
                                  <p:childTnLst>
                                    <p:animClr clrSpc="rgb" dir="cw">
                                      <p:cBhvr>
                                        <p:cTn id="23" dur="1500" fill="hold"/>
                                        <p:tgtEl>
                                          <p:spTgt spid="24"/>
                                        </p:tgtEl>
                                        <p:attrNameLst>
                                          <p:attrName>fillcolor</p:attrName>
                                        </p:attrNameLst>
                                      </p:cBhvr>
                                      <p:to>
                                        <a:schemeClr val="bg1"/>
                                      </p:to>
                                    </p:animClr>
                                    <p:set>
                                      <p:cBhvr>
                                        <p:cTn id="24" dur="1500" fill="hold"/>
                                        <p:tgtEl>
                                          <p:spTgt spid="24"/>
                                        </p:tgtEl>
                                        <p:attrNameLst>
                                          <p:attrName>fill.type</p:attrName>
                                        </p:attrNameLst>
                                      </p:cBhvr>
                                      <p:to>
                                        <p:strVal val="solid"/>
                                      </p:to>
                                    </p:set>
                                    <p:set>
                                      <p:cBhvr>
                                        <p:cTn id="25" dur="1500" fill="hold"/>
                                        <p:tgtEl>
                                          <p:spTgt spid="24"/>
                                        </p:tgtEl>
                                        <p:attrNameLst>
                                          <p:attrName>fill.on</p:attrName>
                                        </p:attrNameLst>
                                      </p:cBhvr>
                                      <p:to>
                                        <p:strVal val="true"/>
                                      </p:to>
                                    </p:set>
                                  </p:childTnLst>
                                </p:cTn>
                              </p:par>
                              <p:par>
                                <p:cTn id="26" presetID="35" presetClass="path" presetSubtype="0" repeatCount="indefinite" fill="hold" grpId="0" nodeType="withEffect">
                                  <p:stCondLst>
                                    <p:cond delay="1250"/>
                                  </p:stCondLst>
                                  <p:childTnLst>
                                    <p:animMotion origin="layout" path="M 1.11111E-6 -2.34568E-6 L -0.03854 -2.34568E-6 " pathEditMode="relative" rAng="0" ptsTypes="AA">
                                      <p:cBhvr>
                                        <p:cTn id="27" dur="3250" fill="hold"/>
                                        <p:tgtEl>
                                          <p:spTgt spid="25"/>
                                        </p:tgtEl>
                                        <p:attrNameLst>
                                          <p:attrName>ppt_x</p:attrName>
                                          <p:attrName>ppt_y</p:attrName>
                                        </p:attrNameLst>
                                      </p:cBhvr>
                                      <p:rCtr x="-1927" y="0"/>
                                    </p:animMotion>
                                  </p:childTnLst>
                                </p:cTn>
                              </p:par>
                              <p:par>
                                <p:cTn id="28" presetID="1" presetClass="emph" presetSubtype="2" repeatCount="indefinite" accel="50000" decel="50000" autoRev="1" fill="hold" nodeType="withEffect">
                                  <p:stCondLst>
                                    <p:cond delay="1250"/>
                                  </p:stCondLst>
                                  <p:childTnLst>
                                    <p:animClr clrSpc="rgb" dir="cw">
                                      <p:cBhvr>
                                        <p:cTn id="29" dur="1650" fill="hold"/>
                                        <p:tgtEl>
                                          <p:spTgt spid="25"/>
                                        </p:tgtEl>
                                        <p:attrNameLst>
                                          <p:attrName>fillcolor</p:attrName>
                                        </p:attrNameLst>
                                      </p:cBhvr>
                                      <p:to>
                                        <a:schemeClr val="bg1"/>
                                      </p:to>
                                    </p:animClr>
                                    <p:set>
                                      <p:cBhvr>
                                        <p:cTn id="30" dur="1650" fill="hold"/>
                                        <p:tgtEl>
                                          <p:spTgt spid="25"/>
                                        </p:tgtEl>
                                        <p:attrNameLst>
                                          <p:attrName>fill.type</p:attrName>
                                        </p:attrNameLst>
                                      </p:cBhvr>
                                      <p:to>
                                        <p:strVal val="solid"/>
                                      </p:to>
                                    </p:set>
                                    <p:set>
                                      <p:cBhvr>
                                        <p:cTn id="31" dur="1650" fill="hold"/>
                                        <p:tgtEl>
                                          <p:spTgt spid="25"/>
                                        </p:tgtEl>
                                        <p:attrNameLst>
                                          <p:attrName>fill.on</p:attrName>
                                        </p:attrNameLst>
                                      </p:cBhvr>
                                      <p:to>
                                        <p:strVal val="true"/>
                                      </p:to>
                                    </p:set>
                                  </p:childTnLst>
                                </p:cTn>
                              </p:par>
                              <p:par>
                                <p:cTn id="32" presetID="35" presetClass="path" presetSubtype="0" repeatCount="indefinite" fill="hold" grpId="0" nodeType="withEffect">
                                  <p:stCondLst>
                                    <p:cond delay="800"/>
                                  </p:stCondLst>
                                  <p:childTnLst>
                                    <p:animMotion origin="layout" path="M 3.88889E-6 2.46914E-7 L -0.125 2.46914E-7 " pathEditMode="relative" rAng="0" ptsTypes="AA">
                                      <p:cBhvr>
                                        <p:cTn id="33" dur="3000" fill="hold"/>
                                        <p:tgtEl>
                                          <p:spTgt spid="26"/>
                                        </p:tgtEl>
                                        <p:attrNameLst>
                                          <p:attrName>ppt_x</p:attrName>
                                          <p:attrName>ppt_y</p:attrName>
                                        </p:attrNameLst>
                                      </p:cBhvr>
                                      <p:rCtr x="-6250" y="0"/>
                                    </p:animMotion>
                                  </p:childTnLst>
                                </p:cTn>
                              </p:par>
                              <p:par>
                                <p:cTn id="34" presetID="1" presetClass="emph" presetSubtype="2" repeatCount="indefinite" accel="50000" decel="50000" autoRev="1" fill="hold" nodeType="withEffect">
                                  <p:stCondLst>
                                    <p:cond delay="800"/>
                                  </p:stCondLst>
                                  <p:childTnLst>
                                    <p:animClr clrSpc="rgb" dir="cw">
                                      <p:cBhvr>
                                        <p:cTn id="35" dur="1500" fill="hold"/>
                                        <p:tgtEl>
                                          <p:spTgt spid="26"/>
                                        </p:tgtEl>
                                        <p:attrNameLst>
                                          <p:attrName>fillcolor</p:attrName>
                                        </p:attrNameLst>
                                      </p:cBhvr>
                                      <p:to>
                                        <a:schemeClr val="bg1"/>
                                      </p:to>
                                    </p:animClr>
                                    <p:set>
                                      <p:cBhvr>
                                        <p:cTn id="36" dur="1500" fill="hold"/>
                                        <p:tgtEl>
                                          <p:spTgt spid="26"/>
                                        </p:tgtEl>
                                        <p:attrNameLst>
                                          <p:attrName>fill.type</p:attrName>
                                        </p:attrNameLst>
                                      </p:cBhvr>
                                      <p:to>
                                        <p:strVal val="solid"/>
                                      </p:to>
                                    </p:set>
                                    <p:set>
                                      <p:cBhvr>
                                        <p:cTn id="37" dur="1500" fill="hold"/>
                                        <p:tgtEl>
                                          <p:spTgt spid="26"/>
                                        </p:tgtEl>
                                        <p:attrNameLst>
                                          <p:attrName>fill.on</p:attrName>
                                        </p:attrNameLst>
                                      </p:cBhvr>
                                      <p:to>
                                        <p:strVal val="true"/>
                                      </p:to>
                                    </p:set>
                                  </p:childTnLst>
                                </p:cTn>
                              </p:par>
                              <p:par>
                                <p:cTn id="38" presetID="35" presetClass="path" presetSubtype="0" repeatCount="indefinite" fill="hold" grpId="0" nodeType="withEffect">
                                  <p:stCondLst>
                                    <p:cond delay="1000"/>
                                  </p:stCondLst>
                                  <p:childTnLst>
                                    <p:animMotion origin="layout" path="M -1.11111E-6 3.95062E-6 L -0.08021 3.95062E-6 " pathEditMode="relative" rAng="0" ptsTypes="AA">
                                      <p:cBhvr>
                                        <p:cTn id="39" dur="3000" fill="hold"/>
                                        <p:tgtEl>
                                          <p:spTgt spid="27"/>
                                        </p:tgtEl>
                                        <p:attrNameLst>
                                          <p:attrName>ppt_x</p:attrName>
                                          <p:attrName>ppt_y</p:attrName>
                                        </p:attrNameLst>
                                      </p:cBhvr>
                                      <p:rCtr x="-4010" y="0"/>
                                    </p:animMotion>
                                  </p:childTnLst>
                                </p:cTn>
                              </p:par>
                              <p:par>
                                <p:cTn id="40" presetID="1" presetClass="emph" presetSubtype="2" repeatCount="indefinite" accel="50000" decel="50000" autoRev="1" fill="hold" nodeType="withEffect">
                                  <p:stCondLst>
                                    <p:cond delay="1000"/>
                                  </p:stCondLst>
                                  <p:childTnLst>
                                    <p:animClr clrSpc="rgb" dir="cw">
                                      <p:cBhvr>
                                        <p:cTn id="41" dur="1500" fill="hold"/>
                                        <p:tgtEl>
                                          <p:spTgt spid="27"/>
                                        </p:tgtEl>
                                        <p:attrNameLst>
                                          <p:attrName>fillcolor</p:attrName>
                                        </p:attrNameLst>
                                      </p:cBhvr>
                                      <p:to>
                                        <a:schemeClr val="bg1"/>
                                      </p:to>
                                    </p:animClr>
                                    <p:set>
                                      <p:cBhvr>
                                        <p:cTn id="42" dur="1500" fill="hold"/>
                                        <p:tgtEl>
                                          <p:spTgt spid="27"/>
                                        </p:tgtEl>
                                        <p:attrNameLst>
                                          <p:attrName>fill.type</p:attrName>
                                        </p:attrNameLst>
                                      </p:cBhvr>
                                      <p:to>
                                        <p:strVal val="solid"/>
                                      </p:to>
                                    </p:set>
                                    <p:set>
                                      <p:cBhvr>
                                        <p:cTn id="43" dur="1500" fill="hold"/>
                                        <p:tgtEl>
                                          <p:spTgt spid="27"/>
                                        </p:tgtEl>
                                        <p:attrNameLst>
                                          <p:attrName>fill.on</p:attrName>
                                        </p:attrNameLst>
                                      </p:cBhvr>
                                      <p:to>
                                        <p:strVal val="true"/>
                                      </p:to>
                                    </p:set>
                                  </p:childTnLst>
                                </p:cTn>
                              </p:par>
                              <p:par>
                                <p:cTn id="44" presetID="35" presetClass="path" presetSubtype="0" repeatCount="indefinite" fill="hold" grpId="0" nodeType="withEffect">
                                  <p:stCondLst>
                                    <p:cond delay="750"/>
                                  </p:stCondLst>
                                  <p:childTnLst>
                                    <p:animMotion origin="layout" path="M 2.77778E-7 -1.48148E-6 L -0.06354 -1.48148E-6 " pathEditMode="relative" rAng="0" ptsTypes="AA">
                                      <p:cBhvr>
                                        <p:cTn id="45" dur="3000" fill="hold"/>
                                        <p:tgtEl>
                                          <p:spTgt spid="28"/>
                                        </p:tgtEl>
                                        <p:attrNameLst>
                                          <p:attrName>ppt_x</p:attrName>
                                          <p:attrName>ppt_y</p:attrName>
                                        </p:attrNameLst>
                                      </p:cBhvr>
                                      <p:rCtr x="-3177" y="0"/>
                                    </p:animMotion>
                                  </p:childTnLst>
                                </p:cTn>
                              </p:par>
                              <p:par>
                                <p:cTn id="46" presetID="1" presetClass="emph" presetSubtype="2" repeatCount="indefinite" accel="50000" decel="50000" autoRev="1" fill="hold" nodeType="withEffect">
                                  <p:stCondLst>
                                    <p:cond delay="750"/>
                                  </p:stCondLst>
                                  <p:childTnLst>
                                    <p:animClr clrSpc="rgb" dir="cw">
                                      <p:cBhvr>
                                        <p:cTn id="47" dur="1500" fill="hold"/>
                                        <p:tgtEl>
                                          <p:spTgt spid="28"/>
                                        </p:tgtEl>
                                        <p:attrNameLst>
                                          <p:attrName>fillcolor</p:attrName>
                                        </p:attrNameLst>
                                      </p:cBhvr>
                                      <p:to>
                                        <a:schemeClr val="bg1"/>
                                      </p:to>
                                    </p:animClr>
                                    <p:set>
                                      <p:cBhvr>
                                        <p:cTn id="48" dur="1500" fill="hold"/>
                                        <p:tgtEl>
                                          <p:spTgt spid="28"/>
                                        </p:tgtEl>
                                        <p:attrNameLst>
                                          <p:attrName>fill.type</p:attrName>
                                        </p:attrNameLst>
                                      </p:cBhvr>
                                      <p:to>
                                        <p:strVal val="solid"/>
                                      </p:to>
                                    </p:set>
                                    <p:set>
                                      <p:cBhvr>
                                        <p:cTn id="49" dur="1500" fill="hold"/>
                                        <p:tgtEl>
                                          <p:spTgt spid="28"/>
                                        </p:tgtEl>
                                        <p:attrNameLst>
                                          <p:attrName>fill.on</p:attrName>
                                        </p:attrNameLst>
                                      </p:cBhvr>
                                      <p:to>
                                        <p:strVal val="true"/>
                                      </p:to>
                                    </p:set>
                                  </p:childTnLst>
                                </p:cTn>
                              </p:par>
                              <p:par>
                                <p:cTn id="50" presetID="35" presetClass="path" presetSubtype="0" repeatCount="indefinite" fill="hold" grpId="0" nodeType="withEffect">
                                  <p:stCondLst>
                                    <p:cond delay="250"/>
                                  </p:stCondLst>
                                  <p:childTnLst>
                                    <p:animMotion origin="layout" path="M 1.94444E-6 -1.97531E-6 L -0.03542 -1.97531E-6 " pathEditMode="relative" rAng="0" ptsTypes="AA">
                                      <p:cBhvr>
                                        <p:cTn id="51" dur="3000" fill="hold"/>
                                        <p:tgtEl>
                                          <p:spTgt spid="29"/>
                                        </p:tgtEl>
                                        <p:attrNameLst>
                                          <p:attrName>ppt_x</p:attrName>
                                          <p:attrName>ppt_y</p:attrName>
                                        </p:attrNameLst>
                                      </p:cBhvr>
                                      <p:rCtr x="-1771" y="0"/>
                                    </p:animMotion>
                                  </p:childTnLst>
                                </p:cTn>
                              </p:par>
                              <p:par>
                                <p:cTn id="52" presetID="1" presetClass="emph" presetSubtype="2" repeatCount="indefinite" accel="50000" decel="50000" autoRev="1" fill="hold" nodeType="withEffect">
                                  <p:stCondLst>
                                    <p:cond delay="250"/>
                                  </p:stCondLst>
                                  <p:childTnLst>
                                    <p:animClr clrSpc="rgb" dir="cw">
                                      <p:cBhvr>
                                        <p:cTn id="53" dur="1500" fill="hold"/>
                                        <p:tgtEl>
                                          <p:spTgt spid="29"/>
                                        </p:tgtEl>
                                        <p:attrNameLst>
                                          <p:attrName>fillcolor</p:attrName>
                                        </p:attrNameLst>
                                      </p:cBhvr>
                                      <p:to>
                                        <a:schemeClr val="bg1"/>
                                      </p:to>
                                    </p:animClr>
                                    <p:set>
                                      <p:cBhvr>
                                        <p:cTn id="54" dur="1500" fill="hold"/>
                                        <p:tgtEl>
                                          <p:spTgt spid="29"/>
                                        </p:tgtEl>
                                        <p:attrNameLst>
                                          <p:attrName>fill.type</p:attrName>
                                        </p:attrNameLst>
                                      </p:cBhvr>
                                      <p:to>
                                        <p:strVal val="solid"/>
                                      </p:to>
                                    </p:set>
                                    <p:set>
                                      <p:cBhvr>
                                        <p:cTn id="55" dur="1500" fill="hold"/>
                                        <p:tgtEl>
                                          <p:spTgt spid="29"/>
                                        </p:tgtEl>
                                        <p:attrNameLst>
                                          <p:attrName>fill.on</p:attrName>
                                        </p:attrNameLst>
                                      </p:cBhvr>
                                      <p:to>
                                        <p:strVal val="true"/>
                                      </p:to>
                                    </p:set>
                                  </p:childTnLst>
                                </p:cTn>
                              </p:par>
                              <p:par>
                                <p:cTn id="56" presetID="35" presetClass="path" presetSubtype="0" repeatCount="indefinite" fill="hold" grpId="0" nodeType="withEffect">
                                  <p:stCondLst>
                                    <p:cond delay="1750"/>
                                  </p:stCondLst>
                                  <p:childTnLst>
                                    <p:animMotion origin="layout" path="M 4.16667E-6 2.22222E-6 L -0.08021 2.22222E-6 " pathEditMode="relative" rAng="0" ptsTypes="AA">
                                      <p:cBhvr>
                                        <p:cTn id="57" dur="3000" fill="hold"/>
                                        <p:tgtEl>
                                          <p:spTgt spid="30"/>
                                        </p:tgtEl>
                                        <p:attrNameLst>
                                          <p:attrName>ppt_x</p:attrName>
                                          <p:attrName>ppt_y</p:attrName>
                                        </p:attrNameLst>
                                      </p:cBhvr>
                                      <p:rCtr x="-4010" y="0"/>
                                    </p:animMotion>
                                  </p:childTnLst>
                                </p:cTn>
                              </p:par>
                              <p:par>
                                <p:cTn id="58" presetID="1" presetClass="emph" presetSubtype="2" repeatCount="indefinite" accel="50000" decel="50000" autoRev="1" fill="hold" nodeType="withEffect">
                                  <p:stCondLst>
                                    <p:cond delay="1750"/>
                                  </p:stCondLst>
                                  <p:childTnLst>
                                    <p:animClr clrSpc="rgb" dir="cw">
                                      <p:cBhvr>
                                        <p:cTn id="59" dur="1500" fill="hold"/>
                                        <p:tgtEl>
                                          <p:spTgt spid="30"/>
                                        </p:tgtEl>
                                        <p:attrNameLst>
                                          <p:attrName>fillcolor</p:attrName>
                                        </p:attrNameLst>
                                      </p:cBhvr>
                                      <p:to>
                                        <a:schemeClr val="bg1"/>
                                      </p:to>
                                    </p:animClr>
                                    <p:set>
                                      <p:cBhvr>
                                        <p:cTn id="60" dur="1500" fill="hold"/>
                                        <p:tgtEl>
                                          <p:spTgt spid="30"/>
                                        </p:tgtEl>
                                        <p:attrNameLst>
                                          <p:attrName>fill.type</p:attrName>
                                        </p:attrNameLst>
                                      </p:cBhvr>
                                      <p:to>
                                        <p:strVal val="solid"/>
                                      </p:to>
                                    </p:set>
                                    <p:set>
                                      <p:cBhvr>
                                        <p:cTn id="61" dur="1500" fill="hold"/>
                                        <p:tgtEl>
                                          <p:spTgt spid="30"/>
                                        </p:tgtEl>
                                        <p:attrNameLst>
                                          <p:attrName>fill.on</p:attrName>
                                        </p:attrNameLst>
                                      </p:cBhvr>
                                      <p:to>
                                        <p:strVal val="true"/>
                                      </p:to>
                                    </p:set>
                                  </p:childTnLst>
                                </p:cTn>
                              </p:par>
                              <p:par>
                                <p:cTn id="62" presetID="35" presetClass="path" presetSubtype="0" repeatCount="indefinite" fill="hold" grpId="0" nodeType="withEffect">
                                  <p:stCondLst>
                                    <p:cond delay="100"/>
                                  </p:stCondLst>
                                  <p:childTnLst>
                                    <p:animMotion origin="layout" path="M 4.72222E-6 -1.11111E-6 L -0.03959 -1.11111E-6 " pathEditMode="relative" rAng="0" ptsTypes="AA">
                                      <p:cBhvr>
                                        <p:cTn id="63" dur="3500" fill="hold"/>
                                        <p:tgtEl>
                                          <p:spTgt spid="31"/>
                                        </p:tgtEl>
                                        <p:attrNameLst>
                                          <p:attrName>ppt_x</p:attrName>
                                          <p:attrName>ppt_y</p:attrName>
                                        </p:attrNameLst>
                                      </p:cBhvr>
                                      <p:rCtr x="-1979" y="0"/>
                                    </p:animMotion>
                                  </p:childTnLst>
                                </p:cTn>
                              </p:par>
                              <p:par>
                                <p:cTn id="64" presetID="1" presetClass="emph" presetSubtype="2" repeatCount="indefinite" accel="50000" decel="50000" autoRev="1" fill="hold" nodeType="withEffect">
                                  <p:stCondLst>
                                    <p:cond delay="100"/>
                                  </p:stCondLst>
                                  <p:childTnLst>
                                    <p:animClr clrSpc="rgb" dir="cw">
                                      <p:cBhvr>
                                        <p:cTn id="65" dur="1750" fill="hold"/>
                                        <p:tgtEl>
                                          <p:spTgt spid="31"/>
                                        </p:tgtEl>
                                        <p:attrNameLst>
                                          <p:attrName>fillcolor</p:attrName>
                                        </p:attrNameLst>
                                      </p:cBhvr>
                                      <p:to>
                                        <a:schemeClr val="bg1"/>
                                      </p:to>
                                    </p:animClr>
                                    <p:set>
                                      <p:cBhvr>
                                        <p:cTn id="66" dur="1750" fill="hold"/>
                                        <p:tgtEl>
                                          <p:spTgt spid="31"/>
                                        </p:tgtEl>
                                        <p:attrNameLst>
                                          <p:attrName>fill.type</p:attrName>
                                        </p:attrNameLst>
                                      </p:cBhvr>
                                      <p:to>
                                        <p:strVal val="solid"/>
                                      </p:to>
                                    </p:set>
                                    <p:set>
                                      <p:cBhvr>
                                        <p:cTn id="67" dur="1750" fill="hold"/>
                                        <p:tgtEl>
                                          <p:spTgt spid="31"/>
                                        </p:tgtEl>
                                        <p:attrNameLst>
                                          <p:attrName>fill.on</p:attrName>
                                        </p:attrNameLst>
                                      </p:cBhvr>
                                      <p:to>
                                        <p:strVal val="true"/>
                                      </p:to>
                                    </p:set>
                                  </p:childTnLst>
                                </p:cTn>
                              </p:par>
                              <p:par>
                                <p:cTn id="68" presetID="35" presetClass="path" presetSubtype="0" repeatCount="indefinite" fill="hold" grpId="0" nodeType="withEffect">
                                  <p:stCondLst>
                                    <p:cond delay="150"/>
                                  </p:stCondLst>
                                  <p:childTnLst>
                                    <p:animMotion origin="layout" path="M 0 -1.11111E-6 L -0.12396 -1.11111E-6 " pathEditMode="relative" rAng="0" ptsTypes="AA">
                                      <p:cBhvr>
                                        <p:cTn id="69" dur="3000" fill="hold"/>
                                        <p:tgtEl>
                                          <p:spTgt spid="32"/>
                                        </p:tgtEl>
                                        <p:attrNameLst>
                                          <p:attrName>ppt_x</p:attrName>
                                          <p:attrName>ppt_y</p:attrName>
                                        </p:attrNameLst>
                                      </p:cBhvr>
                                      <p:rCtr x="-6198" y="0"/>
                                    </p:animMotion>
                                  </p:childTnLst>
                                </p:cTn>
                              </p:par>
                              <p:par>
                                <p:cTn id="70" presetID="1" presetClass="emph" presetSubtype="2" repeatCount="indefinite" accel="50000" decel="50000" autoRev="1" fill="hold" nodeType="withEffect">
                                  <p:stCondLst>
                                    <p:cond delay="150"/>
                                  </p:stCondLst>
                                  <p:childTnLst>
                                    <p:animClr clrSpc="rgb" dir="cw">
                                      <p:cBhvr>
                                        <p:cTn id="71" dur="1500" fill="hold"/>
                                        <p:tgtEl>
                                          <p:spTgt spid="32"/>
                                        </p:tgtEl>
                                        <p:attrNameLst>
                                          <p:attrName>fillcolor</p:attrName>
                                        </p:attrNameLst>
                                      </p:cBhvr>
                                      <p:to>
                                        <a:schemeClr val="bg1"/>
                                      </p:to>
                                    </p:animClr>
                                    <p:set>
                                      <p:cBhvr>
                                        <p:cTn id="72" dur="1500" fill="hold"/>
                                        <p:tgtEl>
                                          <p:spTgt spid="32"/>
                                        </p:tgtEl>
                                        <p:attrNameLst>
                                          <p:attrName>fill.type</p:attrName>
                                        </p:attrNameLst>
                                      </p:cBhvr>
                                      <p:to>
                                        <p:strVal val="solid"/>
                                      </p:to>
                                    </p:set>
                                    <p:set>
                                      <p:cBhvr>
                                        <p:cTn id="73" dur="1500" fill="hold"/>
                                        <p:tgtEl>
                                          <p:spTgt spid="32"/>
                                        </p:tgtEl>
                                        <p:attrNameLst>
                                          <p:attrName>fill.on</p:attrName>
                                        </p:attrNameLst>
                                      </p:cBhvr>
                                      <p:to>
                                        <p:strVal val="true"/>
                                      </p:to>
                                    </p:set>
                                  </p:childTnLst>
                                </p:cTn>
                              </p:par>
                              <p:par>
                                <p:cTn id="74" presetID="35" presetClass="path" presetSubtype="0" repeatCount="indefinite" fill="hold" grpId="0" nodeType="withEffect">
                                  <p:stCondLst>
                                    <p:cond delay="200"/>
                                  </p:stCondLst>
                                  <p:childTnLst>
                                    <p:animMotion origin="layout" path="M 1.66667E-6 2.83951E-6 L -0.0125 2.83951E-6 " pathEditMode="relative" rAng="0" ptsTypes="AA">
                                      <p:cBhvr>
                                        <p:cTn id="75" dur="4000" fill="hold"/>
                                        <p:tgtEl>
                                          <p:spTgt spid="33"/>
                                        </p:tgtEl>
                                        <p:attrNameLst>
                                          <p:attrName>ppt_x</p:attrName>
                                          <p:attrName>ppt_y</p:attrName>
                                        </p:attrNameLst>
                                      </p:cBhvr>
                                      <p:rCtr x="-625" y="0"/>
                                    </p:animMotion>
                                  </p:childTnLst>
                                </p:cTn>
                              </p:par>
                              <p:par>
                                <p:cTn id="76" presetID="1" presetClass="emph" presetSubtype="2" repeatCount="indefinite" accel="50000" decel="50000" autoRev="1" fill="hold" nodeType="withEffect">
                                  <p:stCondLst>
                                    <p:cond delay="200"/>
                                  </p:stCondLst>
                                  <p:childTnLst>
                                    <p:animClr clrSpc="rgb" dir="cw">
                                      <p:cBhvr>
                                        <p:cTn id="77" dur="2000" fill="hold"/>
                                        <p:tgtEl>
                                          <p:spTgt spid="33"/>
                                        </p:tgtEl>
                                        <p:attrNameLst>
                                          <p:attrName>fillcolor</p:attrName>
                                        </p:attrNameLst>
                                      </p:cBhvr>
                                      <p:to>
                                        <a:schemeClr val="bg1"/>
                                      </p:to>
                                    </p:animClr>
                                    <p:set>
                                      <p:cBhvr>
                                        <p:cTn id="78" dur="2000" fill="hold"/>
                                        <p:tgtEl>
                                          <p:spTgt spid="33"/>
                                        </p:tgtEl>
                                        <p:attrNameLst>
                                          <p:attrName>fill.type</p:attrName>
                                        </p:attrNameLst>
                                      </p:cBhvr>
                                      <p:to>
                                        <p:strVal val="solid"/>
                                      </p:to>
                                    </p:set>
                                    <p:set>
                                      <p:cBhvr>
                                        <p:cTn id="79" dur="2000" fill="hold"/>
                                        <p:tgtEl>
                                          <p:spTgt spid="33"/>
                                        </p:tgtEl>
                                        <p:attrNameLst>
                                          <p:attrName>fill.on</p:attrName>
                                        </p:attrNameLst>
                                      </p:cBhvr>
                                      <p:to>
                                        <p:strVal val="true"/>
                                      </p:to>
                                    </p:set>
                                  </p:childTnLst>
                                </p:cTn>
                              </p:par>
                              <p:par>
                                <p:cTn id="80" presetID="35" presetClass="path" presetSubtype="0" repeatCount="indefinite" fill="hold" grpId="0" nodeType="withEffect">
                                  <p:stCondLst>
                                    <p:cond delay="400"/>
                                  </p:stCondLst>
                                  <p:childTnLst>
                                    <p:animMotion origin="layout" path="M -8.33333E-7 -2.22222E-6 L -0.08021 -2.22222E-6 " pathEditMode="relative" rAng="0" ptsTypes="AA">
                                      <p:cBhvr>
                                        <p:cTn id="81" dur="3000" fill="hold"/>
                                        <p:tgtEl>
                                          <p:spTgt spid="34"/>
                                        </p:tgtEl>
                                        <p:attrNameLst>
                                          <p:attrName>ppt_x</p:attrName>
                                          <p:attrName>ppt_y</p:attrName>
                                        </p:attrNameLst>
                                      </p:cBhvr>
                                      <p:rCtr x="-4010" y="0"/>
                                    </p:animMotion>
                                  </p:childTnLst>
                                </p:cTn>
                              </p:par>
                              <p:par>
                                <p:cTn id="82" presetID="1" presetClass="emph" presetSubtype="2" repeatCount="indefinite" accel="50000" decel="50000" autoRev="1" fill="hold" nodeType="withEffect">
                                  <p:stCondLst>
                                    <p:cond delay="400"/>
                                  </p:stCondLst>
                                  <p:childTnLst>
                                    <p:animClr clrSpc="rgb" dir="cw">
                                      <p:cBhvr>
                                        <p:cTn id="83" dur="1500" fill="hold"/>
                                        <p:tgtEl>
                                          <p:spTgt spid="34"/>
                                        </p:tgtEl>
                                        <p:attrNameLst>
                                          <p:attrName>fillcolor</p:attrName>
                                        </p:attrNameLst>
                                      </p:cBhvr>
                                      <p:to>
                                        <a:schemeClr val="bg1"/>
                                      </p:to>
                                    </p:animClr>
                                    <p:set>
                                      <p:cBhvr>
                                        <p:cTn id="84" dur="1500" fill="hold"/>
                                        <p:tgtEl>
                                          <p:spTgt spid="34"/>
                                        </p:tgtEl>
                                        <p:attrNameLst>
                                          <p:attrName>fill.type</p:attrName>
                                        </p:attrNameLst>
                                      </p:cBhvr>
                                      <p:to>
                                        <p:strVal val="solid"/>
                                      </p:to>
                                    </p:set>
                                    <p:set>
                                      <p:cBhvr>
                                        <p:cTn id="85" dur="1500" fill="hold"/>
                                        <p:tgtEl>
                                          <p:spTgt spid="34"/>
                                        </p:tgtEl>
                                        <p:attrNameLst>
                                          <p:attrName>fill.on</p:attrName>
                                        </p:attrNameLst>
                                      </p:cBhvr>
                                      <p:to>
                                        <p:strVal val="true"/>
                                      </p:to>
                                    </p:set>
                                  </p:childTnLst>
                                </p:cTn>
                              </p:par>
                              <p:par>
                                <p:cTn id="86" presetID="35" presetClass="path" presetSubtype="0" repeatCount="indefinite" fill="hold" grpId="0" nodeType="withEffect">
                                  <p:stCondLst>
                                    <p:cond delay="150"/>
                                  </p:stCondLst>
                                  <p:childTnLst>
                                    <p:animMotion origin="layout" path="M 3.05556E-6 4.93827E-7 L -0.12396 4.93827E-7 " pathEditMode="relative" rAng="0" ptsTypes="AA">
                                      <p:cBhvr>
                                        <p:cTn id="87" dur="3000" fill="hold"/>
                                        <p:tgtEl>
                                          <p:spTgt spid="35"/>
                                        </p:tgtEl>
                                        <p:attrNameLst>
                                          <p:attrName>ppt_x</p:attrName>
                                          <p:attrName>ppt_y</p:attrName>
                                        </p:attrNameLst>
                                      </p:cBhvr>
                                      <p:rCtr x="-6198" y="0"/>
                                    </p:animMotion>
                                  </p:childTnLst>
                                </p:cTn>
                              </p:par>
                              <p:par>
                                <p:cTn id="88" presetID="1" presetClass="emph" presetSubtype="2" repeatCount="indefinite" accel="50000" decel="50000" autoRev="1" fill="hold" nodeType="withEffect">
                                  <p:stCondLst>
                                    <p:cond delay="150"/>
                                  </p:stCondLst>
                                  <p:childTnLst>
                                    <p:animClr clrSpc="rgb" dir="cw">
                                      <p:cBhvr>
                                        <p:cTn id="89" dur="1500" fill="hold"/>
                                        <p:tgtEl>
                                          <p:spTgt spid="35"/>
                                        </p:tgtEl>
                                        <p:attrNameLst>
                                          <p:attrName>fillcolor</p:attrName>
                                        </p:attrNameLst>
                                      </p:cBhvr>
                                      <p:to>
                                        <a:schemeClr val="bg1"/>
                                      </p:to>
                                    </p:animClr>
                                    <p:set>
                                      <p:cBhvr>
                                        <p:cTn id="90" dur="1500" fill="hold"/>
                                        <p:tgtEl>
                                          <p:spTgt spid="35"/>
                                        </p:tgtEl>
                                        <p:attrNameLst>
                                          <p:attrName>fill.type</p:attrName>
                                        </p:attrNameLst>
                                      </p:cBhvr>
                                      <p:to>
                                        <p:strVal val="solid"/>
                                      </p:to>
                                    </p:set>
                                    <p:set>
                                      <p:cBhvr>
                                        <p:cTn id="91" dur="1500" fill="hold"/>
                                        <p:tgtEl>
                                          <p:spTgt spid="35"/>
                                        </p:tgtEl>
                                        <p:attrNameLst>
                                          <p:attrName>fill.on</p:attrName>
                                        </p:attrNameLst>
                                      </p:cBhvr>
                                      <p:to>
                                        <p:strVal val="true"/>
                                      </p:to>
                                    </p:set>
                                  </p:childTnLst>
                                </p:cTn>
                              </p:par>
                              <p:par>
                                <p:cTn id="92" presetID="35" presetClass="path" presetSubtype="0" repeatCount="indefinite" fill="hold" grpId="0" nodeType="withEffect">
                                  <p:stCondLst>
                                    <p:cond delay="1000"/>
                                  </p:stCondLst>
                                  <p:childTnLst>
                                    <p:animMotion origin="layout" path="M 4.72222E-6 -7.40741E-7 L -0.08021 -7.40741E-7 " pathEditMode="relative" rAng="0" ptsTypes="AA">
                                      <p:cBhvr>
                                        <p:cTn id="93" dur="3000" fill="hold"/>
                                        <p:tgtEl>
                                          <p:spTgt spid="36"/>
                                        </p:tgtEl>
                                        <p:attrNameLst>
                                          <p:attrName>ppt_x</p:attrName>
                                          <p:attrName>ppt_y</p:attrName>
                                        </p:attrNameLst>
                                      </p:cBhvr>
                                      <p:rCtr x="-4010" y="0"/>
                                    </p:animMotion>
                                  </p:childTnLst>
                                </p:cTn>
                              </p:par>
                              <p:par>
                                <p:cTn id="94" presetID="1" presetClass="emph" presetSubtype="2" repeatCount="indefinite" accel="50000" decel="50000" autoRev="1" fill="hold" nodeType="withEffect">
                                  <p:stCondLst>
                                    <p:cond delay="1000"/>
                                  </p:stCondLst>
                                  <p:childTnLst>
                                    <p:animClr clrSpc="rgb" dir="cw">
                                      <p:cBhvr>
                                        <p:cTn id="95" dur="1500" fill="hold"/>
                                        <p:tgtEl>
                                          <p:spTgt spid="36"/>
                                        </p:tgtEl>
                                        <p:attrNameLst>
                                          <p:attrName>fillcolor</p:attrName>
                                        </p:attrNameLst>
                                      </p:cBhvr>
                                      <p:to>
                                        <a:schemeClr val="bg1"/>
                                      </p:to>
                                    </p:animClr>
                                    <p:set>
                                      <p:cBhvr>
                                        <p:cTn id="96" dur="1500" fill="hold"/>
                                        <p:tgtEl>
                                          <p:spTgt spid="36"/>
                                        </p:tgtEl>
                                        <p:attrNameLst>
                                          <p:attrName>fill.type</p:attrName>
                                        </p:attrNameLst>
                                      </p:cBhvr>
                                      <p:to>
                                        <p:strVal val="solid"/>
                                      </p:to>
                                    </p:set>
                                    <p:set>
                                      <p:cBhvr>
                                        <p:cTn id="97" dur="1500" fill="hold"/>
                                        <p:tgtEl>
                                          <p:spTgt spid="36"/>
                                        </p:tgtEl>
                                        <p:attrNameLst>
                                          <p:attrName>fill.on</p:attrName>
                                        </p:attrNameLst>
                                      </p:cBhvr>
                                      <p:to>
                                        <p:strVal val="true"/>
                                      </p:to>
                                    </p:set>
                                  </p:childTnLst>
                                </p:cTn>
                              </p:par>
                              <p:par>
                                <p:cTn id="98" presetID="35" presetClass="path" presetSubtype="0" repeatCount="indefinite" fill="hold" grpId="0" nodeType="withEffect">
                                  <p:stCondLst>
                                    <p:cond delay="0"/>
                                  </p:stCondLst>
                                  <p:childTnLst>
                                    <p:animMotion origin="layout" path="M -4.72222E-6 -4.44444E-6 L -0.05625 -4.44444E-6 " pathEditMode="relative" rAng="0" ptsTypes="AA">
                                      <p:cBhvr>
                                        <p:cTn id="99" dur="3000" fill="hold"/>
                                        <p:tgtEl>
                                          <p:spTgt spid="37"/>
                                        </p:tgtEl>
                                        <p:attrNameLst>
                                          <p:attrName>ppt_x</p:attrName>
                                          <p:attrName>ppt_y</p:attrName>
                                        </p:attrNameLst>
                                      </p:cBhvr>
                                      <p:rCtr x="-2812" y="0"/>
                                    </p:animMotion>
                                  </p:childTnLst>
                                </p:cTn>
                              </p:par>
                              <p:par>
                                <p:cTn id="100" presetID="1" presetClass="emph" presetSubtype="2" repeatCount="indefinite" accel="50000" decel="50000" autoRev="1" fill="hold" nodeType="withEffect">
                                  <p:stCondLst>
                                    <p:cond delay="0"/>
                                  </p:stCondLst>
                                  <p:childTnLst>
                                    <p:animClr clrSpc="rgb" dir="cw">
                                      <p:cBhvr>
                                        <p:cTn id="101" dur="1500" fill="hold"/>
                                        <p:tgtEl>
                                          <p:spTgt spid="37"/>
                                        </p:tgtEl>
                                        <p:attrNameLst>
                                          <p:attrName>fillcolor</p:attrName>
                                        </p:attrNameLst>
                                      </p:cBhvr>
                                      <p:to>
                                        <a:schemeClr val="bg1"/>
                                      </p:to>
                                    </p:animClr>
                                    <p:set>
                                      <p:cBhvr>
                                        <p:cTn id="102" dur="1500" fill="hold"/>
                                        <p:tgtEl>
                                          <p:spTgt spid="37"/>
                                        </p:tgtEl>
                                        <p:attrNameLst>
                                          <p:attrName>fill.type</p:attrName>
                                        </p:attrNameLst>
                                      </p:cBhvr>
                                      <p:to>
                                        <p:strVal val="solid"/>
                                      </p:to>
                                    </p:set>
                                    <p:set>
                                      <p:cBhvr>
                                        <p:cTn id="103" dur="1500" fill="hold"/>
                                        <p:tgtEl>
                                          <p:spTgt spid="37"/>
                                        </p:tgtEl>
                                        <p:attrNameLst>
                                          <p:attrName>fill.on</p:attrName>
                                        </p:attrNameLst>
                                      </p:cBhvr>
                                      <p:to>
                                        <p:strVal val="true"/>
                                      </p:to>
                                    </p:set>
                                  </p:childTnLst>
                                </p:cTn>
                              </p:par>
                              <p:par>
                                <p:cTn id="104" presetID="35" presetClass="path" presetSubtype="0" repeatCount="indefinite" fill="hold" grpId="0" nodeType="withEffect">
                                  <p:stCondLst>
                                    <p:cond delay="0"/>
                                  </p:stCondLst>
                                  <p:childTnLst>
                                    <p:animMotion origin="layout" path="M 5.55556E-7 1.35802E-6 L -0.08021 1.35802E-6 " pathEditMode="relative" rAng="0" ptsTypes="AA">
                                      <p:cBhvr>
                                        <p:cTn id="105" dur="3000" fill="hold"/>
                                        <p:tgtEl>
                                          <p:spTgt spid="39"/>
                                        </p:tgtEl>
                                        <p:attrNameLst>
                                          <p:attrName>ppt_x</p:attrName>
                                          <p:attrName>ppt_y</p:attrName>
                                        </p:attrNameLst>
                                      </p:cBhvr>
                                      <p:rCtr x="-4010" y="0"/>
                                    </p:animMotion>
                                  </p:childTnLst>
                                </p:cTn>
                              </p:par>
                              <p:par>
                                <p:cTn id="106" presetID="1" presetClass="emph" presetSubtype="2" repeatCount="indefinite" accel="50000" decel="50000" autoRev="1" fill="hold" nodeType="withEffect">
                                  <p:stCondLst>
                                    <p:cond delay="0"/>
                                  </p:stCondLst>
                                  <p:childTnLst>
                                    <p:animClr clrSpc="rgb" dir="cw">
                                      <p:cBhvr>
                                        <p:cTn id="107" dur="1500" fill="hold"/>
                                        <p:tgtEl>
                                          <p:spTgt spid="39"/>
                                        </p:tgtEl>
                                        <p:attrNameLst>
                                          <p:attrName>fillcolor</p:attrName>
                                        </p:attrNameLst>
                                      </p:cBhvr>
                                      <p:to>
                                        <a:schemeClr val="bg1"/>
                                      </p:to>
                                    </p:animClr>
                                    <p:set>
                                      <p:cBhvr>
                                        <p:cTn id="108" dur="1500" fill="hold"/>
                                        <p:tgtEl>
                                          <p:spTgt spid="39"/>
                                        </p:tgtEl>
                                        <p:attrNameLst>
                                          <p:attrName>fill.type</p:attrName>
                                        </p:attrNameLst>
                                      </p:cBhvr>
                                      <p:to>
                                        <p:strVal val="solid"/>
                                      </p:to>
                                    </p:set>
                                    <p:set>
                                      <p:cBhvr>
                                        <p:cTn id="109" dur="1500" fill="hold"/>
                                        <p:tgtEl>
                                          <p:spTgt spid="39"/>
                                        </p:tgtEl>
                                        <p:attrNameLst>
                                          <p:attrName>fill.on</p:attrName>
                                        </p:attrNameLst>
                                      </p:cBhvr>
                                      <p:to>
                                        <p:strVal val="true"/>
                                      </p:to>
                                    </p:set>
                                  </p:childTnLst>
                                </p:cTn>
                              </p:par>
                              <p:par>
                                <p:cTn id="110" presetID="10" presetClass="entr" presetSubtype="0" fill="hold" nodeType="withEffect">
                                  <p:stCondLst>
                                    <p:cond delay="10"/>
                                  </p:stCondLst>
                                  <p:childTnLst>
                                    <p:set>
                                      <p:cBhvr>
                                        <p:cTn id="111" dur="1" fill="hold">
                                          <p:stCondLst>
                                            <p:cond delay="0"/>
                                          </p:stCondLst>
                                        </p:cTn>
                                        <p:tgtEl>
                                          <p:spTgt spid="53"/>
                                        </p:tgtEl>
                                        <p:attrNameLst>
                                          <p:attrName>style.visibility</p:attrName>
                                        </p:attrNameLst>
                                      </p:cBhvr>
                                      <p:to>
                                        <p:strVal val="visible"/>
                                      </p:to>
                                    </p:set>
                                    <p:animEffect transition="in" filter="fade">
                                      <p:cBhvr>
                                        <p:cTn id="112" dur="500"/>
                                        <p:tgtEl>
                                          <p:spTgt spid="53"/>
                                        </p:tgtEl>
                                      </p:cBhvr>
                                    </p:animEffect>
                                  </p:childTnLst>
                                </p:cTn>
                              </p:par>
                              <p:par>
                                <p:cTn id="113" presetID="6" presetClass="emph" presetSubtype="0" fill="hold" nodeType="withEffect">
                                  <p:stCondLst>
                                    <p:cond delay="10"/>
                                  </p:stCondLst>
                                  <p:childTnLst>
                                    <p:animScale>
                                      <p:cBhvr>
                                        <p:cTn id="114" dur="10" fill="hold"/>
                                        <p:tgtEl>
                                          <p:spTgt spid="53"/>
                                        </p:tgtEl>
                                      </p:cBhvr>
                                      <p:by x="150000" y="150000"/>
                                    </p:animScale>
                                  </p:childTnLst>
                                </p:cTn>
                              </p:par>
                              <p:par>
                                <p:cTn id="115" presetID="6" presetClass="emph" presetSubtype="0" decel="100000" fill="hold" nodeType="withEffect">
                                  <p:stCondLst>
                                    <p:cond delay="10"/>
                                  </p:stCondLst>
                                  <p:childTnLst>
                                    <p:animScale>
                                      <p:cBhvr>
                                        <p:cTn id="116" dur="1000" fill="hold"/>
                                        <p:tgtEl>
                                          <p:spTgt spid="53"/>
                                        </p:tgtEl>
                                      </p:cBhvr>
                                      <p:by x="66670" y="66670"/>
                                    </p:animScale>
                                  </p:childTnLst>
                                </p:cTn>
                              </p:par>
                              <p:par>
                                <p:cTn id="117" presetID="42" presetClass="entr" presetSubtype="0" fill="hold" nodeType="withEffect">
                                  <p:stCondLst>
                                    <p:cond delay="0"/>
                                  </p:stCondLst>
                                  <p:childTnLst>
                                    <p:set>
                                      <p:cBhvr>
                                        <p:cTn id="118" dur="1" fill="hold">
                                          <p:stCondLst>
                                            <p:cond delay="0"/>
                                          </p:stCondLst>
                                        </p:cTn>
                                        <p:tgtEl>
                                          <p:spTgt spid="63"/>
                                        </p:tgtEl>
                                        <p:attrNameLst>
                                          <p:attrName>style.visibility</p:attrName>
                                        </p:attrNameLst>
                                      </p:cBhvr>
                                      <p:to>
                                        <p:strVal val="visible"/>
                                      </p:to>
                                    </p:set>
                                    <p:animEffect transition="in" filter="fade">
                                      <p:cBhvr>
                                        <p:cTn id="119" dur="1000"/>
                                        <p:tgtEl>
                                          <p:spTgt spid="63"/>
                                        </p:tgtEl>
                                      </p:cBhvr>
                                    </p:animEffect>
                                    <p:anim calcmode="lin" valueType="num">
                                      <p:cBhvr>
                                        <p:cTn id="120" dur="1000" fill="hold"/>
                                        <p:tgtEl>
                                          <p:spTgt spid="63"/>
                                        </p:tgtEl>
                                        <p:attrNameLst>
                                          <p:attrName>ppt_x</p:attrName>
                                        </p:attrNameLst>
                                      </p:cBhvr>
                                      <p:tavLst>
                                        <p:tav tm="0">
                                          <p:val>
                                            <p:strVal val="#ppt_x"/>
                                          </p:val>
                                        </p:tav>
                                        <p:tav tm="100000">
                                          <p:val>
                                            <p:strVal val="#ppt_x"/>
                                          </p:val>
                                        </p:tav>
                                      </p:tavLst>
                                    </p:anim>
                                    <p:anim calcmode="lin" valueType="num">
                                      <p:cBhvr>
                                        <p:cTn id="121"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 grpId="0" build="p">
        <p:tmplLst>
          <p:tmpl lvl="1">
            <p:tnLst>
              <p:par>
                <p:cTn presetID="10" presetClass="entr" presetSubtype="0" fill="hold" nodeType="withEffect">
                  <p:stCondLst>
                    <p:cond delay="125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39"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one line">
    <p:spTree>
      <p:nvGrpSpPr>
        <p:cNvPr id="1" name=""/>
        <p:cNvGrpSpPr/>
        <p:nvPr/>
      </p:nvGrpSpPr>
      <p:grpSpPr>
        <a:xfrm>
          <a:off x="0" y="0"/>
          <a:ext cx="0" cy="0"/>
          <a:chOff x="0" y="0"/>
          <a:chExt cx="0" cy="0"/>
        </a:xfrm>
      </p:grpSpPr>
      <p:sp>
        <p:nvSpPr>
          <p:cNvPr id="13" name="Rectangle 12"/>
          <p:cNvSpPr/>
          <p:nvPr/>
        </p:nvSpPr>
        <p:spPr>
          <a:xfrm>
            <a:off x="0" y="4743450"/>
            <a:ext cx="9144000" cy="400050"/>
          </a:xfrm>
          <a:prstGeom prst="rect">
            <a:avLst/>
          </a:prstGeom>
          <a:solidFill>
            <a:srgbClr val="0067A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91440" indent="-91440" algn="ctr" fontAlgn="auto">
              <a:spcBef>
                <a:spcPts val="1200"/>
              </a:spcBef>
              <a:buClr>
                <a:schemeClr val="tx2"/>
              </a:buClr>
            </a:pPr>
            <a:endParaRPr lang="en-US" sz="1400" b="1" dirty="0" smtClean="0">
              <a:solidFill>
                <a:schemeClr val="tx1"/>
              </a:solidFill>
            </a:endParaRPr>
          </a:p>
        </p:txBody>
      </p:sp>
      <p:sp>
        <p:nvSpPr>
          <p:cNvPr id="2" name="Title 1"/>
          <p:cNvSpPr>
            <a:spLocks noGrp="1"/>
          </p:cNvSpPr>
          <p:nvPr>
            <p:ph type="title" hasCustomPrompt="1"/>
          </p:nvPr>
        </p:nvSpPr>
        <p:spPr>
          <a:xfrm>
            <a:off x="304800" y="171450"/>
            <a:ext cx="8229600" cy="857250"/>
          </a:xfrm>
        </p:spPr>
        <p:txBody>
          <a:bodyPr anchor="t" anchorCtr="0"/>
          <a:lstStyle>
            <a:lvl1pPr>
              <a:defRPr sz="3200">
                <a:solidFill>
                  <a:srgbClr val="0067AB"/>
                </a:solidFill>
              </a:defRPr>
            </a:lvl1pPr>
          </a:lstStyle>
          <a:p>
            <a:r>
              <a:rPr lang="en-US" dirty="0" smtClean="0"/>
              <a:t>Page Title Goes Here</a:t>
            </a:r>
            <a:endParaRPr lang="en-US" dirty="0"/>
          </a:p>
        </p:txBody>
      </p:sp>
      <p:sp>
        <p:nvSpPr>
          <p:cNvPr id="3" name="Content Placeholder 2"/>
          <p:cNvSpPr>
            <a:spLocks noGrp="1"/>
          </p:cNvSpPr>
          <p:nvPr>
            <p:ph idx="1"/>
          </p:nvPr>
        </p:nvSpPr>
        <p:spPr>
          <a:xfrm>
            <a:off x="304800" y="964407"/>
            <a:ext cx="8229600" cy="3508772"/>
          </a:xfrm>
        </p:spPr>
        <p:txBody>
          <a:bodyPr/>
          <a:lstStyle>
            <a:lvl1pPr>
              <a:spcBef>
                <a:spcPts val="1200"/>
              </a:spcBef>
              <a:defRPr/>
            </a:lvl1pPr>
          </a:lstStyle>
          <a:p>
            <a:pPr lvl="0"/>
            <a:r>
              <a:rPr lang="en-US" smtClean="0"/>
              <a:t>Click to edit Master text styles</a:t>
            </a:r>
          </a:p>
          <a:p>
            <a:pPr lvl="1"/>
            <a:r>
              <a:rPr lang="en-US" smtClean="0"/>
              <a:t>Second level</a:t>
            </a:r>
          </a:p>
          <a:p>
            <a:pPr lvl="2"/>
            <a:r>
              <a:rPr lang="en-US" smtClean="0"/>
              <a:t>Third level</a:t>
            </a:r>
          </a:p>
        </p:txBody>
      </p:sp>
      <p:sp>
        <p:nvSpPr>
          <p:cNvPr id="5" name="Footer Placeholder 4"/>
          <p:cNvSpPr>
            <a:spLocks noGrp="1"/>
          </p:cNvSpPr>
          <p:nvPr>
            <p:ph type="ftr" sz="quarter" idx="11"/>
          </p:nvPr>
        </p:nvSpPr>
        <p:spPr>
          <a:xfrm>
            <a:off x="304800" y="4743450"/>
            <a:ext cx="2895600" cy="273844"/>
          </a:xfrm>
        </p:spPr>
        <p:txBody>
          <a:bodyPr/>
          <a:lstStyle>
            <a:lvl1pPr algn="l">
              <a:defRPr>
                <a:solidFill>
                  <a:schemeClr val="bg1"/>
                </a:solidFill>
              </a:defRPr>
            </a:lvl1pPr>
          </a:lstStyle>
          <a:p>
            <a:r>
              <a:rPr lang="en-US" dirty="0" smtClean="0"/>
              <a:t>WORKDAY CONFIDENTIAL</a:t>
            </a:r>
            <a:endParaRPr lang="en-US" dirty="0"/>
          </a:p>
        </p:txBody>
      </p:sp>
      <p:sp>
        <p:nvSpPr>
          <p:cNvPr id="15" name="Oval 14"/>
          <p:cNvSpPr/>
          <p:nvPr/>
        </p:nvSpPr>
        <p:spPr>
          <a:xfrm>
            <a:off x="7982712" y="4642866"/>
            <a:ext cx="838200" cy="628650"/>
          </a:xfrm>
          <a:prstGeom prst="ellipse">
            <a:avLst/>
          </a:prstGeom>
          <a:solidFill>
            <a:srgbClr val="0067A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91440" indent="-91440" algn="ctr" fontAlgn="auto">
              <a:spcBef>
                <a:spcPts val="1200"/>
              </a:spcBef>
              <a:buClr>
                <a:schemeClr val="tx2"/>
              </a:buClr>
            </a:pPr>
            <a:endParaRPr lang="en-US" sz="1400" b="1" dirty="0" smtClean="0">
              <a:solidFill>
                <a:schemeClr val="tx1"/>
              </a:solidFill>
            </a:endParaRPr>
          </a:p>
        </p:txBody>
      </p:sp>
      <p:pic>
        <p:nvPicPr>
          <p:cNvPr id="16" name="Picture 15" descr="Workday_logo_®-reverse.png"/>
          <p:cNvPicPr>
            <a:picLocks noChangeAspect="1"/>
          </p:cNvPicPr>
          <p:nvPr/>
        </p:nvPicPr>
        <p:blipFill>
          <a:blip r:embed="rId2" cstate="print"/>
          <a:srcRect l="10000" t="21428" r="8571" b="21429"/>
          <a:stretch>
            <a:fillRect/>
          </a:stretch>
        </p:blipFill>
        <p:spPr>
          <a:xfrm>
            <a:off x="7696200" y="4686300"/>
            <a:ext cx="1447800" cy="457200"/>
          </a:xfrm>
          <a:prstGeom prst="rect">
            <a:avLst/>
          </a:prstGeom>
        </p:spPr>
      </p:pic>
      <p:sp>
        <p:nvSpPr>
          <p:cNvPr id="9" name="Rectangle 8"/>
          <p:cNvSpPr/>
          <p:nvPr/>
        </p:nvSpPr>
        <p:spPr>
          <a:xfrm>
            <a:off x="0" y="1"/>
            <a:ext cx="9144000" cy="57150"/>
          </a:xfrm>
          <a:prstGeom prst="rect">
            <a:avLst/>
          </a:prstGeom>
          <a:solidFill>
            <a:srgbClr val="F5A01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91440" indent="-91440" algn="ctr" fontAlgn="auto">
              <a:spcBef>
                <a:spcPts val="1200"/>
              </a:spcBef>
              <a:buClr>
                <a:schemeClr val="tx2"/>
              </a:buClr>
            </a:pPr>
            <a:endParaRPr lang="en-US" sz="1400" b="1" dirty="0" smtClean="0">
              <a:solidFill>
                <a:schemeClr val="tx1"/>
              </a:solidFill>
            </a:endParaRPr>
          </a:p>
        </p:txBody>
      </p:sp>
      <p:sp>
        <p:nvSpPr>
          <p:cNvPr id="10" name="Rectangle 9"/>
          <p:cNvSpPr/>
          <p:nvPr userDrawn="1"/>
        </p:nvSpPr>
        <p:spPr>
          <a:xfrm>
            <a:off x="0" y="4743450"/>
            <a:ext cx="9144000" cy="400050"/>
          </a:xfrm>
          <a:prstGeom prst="rect">
            <a:avLst/>
          </a:prstGeom>
          <a:solidFill>
            <a:srgbClr val="0067A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91440" indent="-91440" algn="ctr" fontAlgn="auto">
              <a:spcBef>
                <a:spcPts val="1200"/>
              </a:spcBef>
              <a:buClr>
                <a:schemeClr val="tx2"/>
              </a:buClr>
            </a:pPr>
            <a:endParaRPr lang="en-US" sz="1400" b="1" dirty="0" smtClean="0">
              <a:solidFill>
                <a:schemeClr val="tx1"/>
              </a:solidFill>
            </a:endParaRPr>
          </a:p>
        </p:txBody>
      </p:sp>
      <p:sp>
        <p:nvSpPr>
          <p:cNvPr id="11" name="Oval 10"/>
          <p:cNvSpPr/>
          <p:nvPr userDrawn="1"/>
        </p:nvSpPr>
        <p:spPr>
          <a:xfrm>
            <a:off x="7982712" y="4642866"/>
            <a:ext cx="838200" cy="628650"/>
          </a:xfrm>
          <a:prstGeom prst="ellipse">
            <a:avLst/>
          </a:prstGeom>
          <a:solidFill>
            <a:srgbClr val="0067A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91440" indent="-91440" algn="ctr" fontAlgn="auto">
              <a:spcBef>
                <a:spcPts val="1200"/>
              </a:spcBef>
              <a:buClr>
                <a:schemeClr val="tx2"/>
              </a:buClr>
            </a:pPr>
            <a:endParaRPr lang="en-US" sz="1400" b="1" dirty="0" smtClean="0">
              <a:solidFill>
                <a:schemeClr val="tx1"/>
              </a:solidFill>
            </a:endParaRPr>
          </a:p>
        </p:txBody>
      </p:sp>
      <p:pic>
        <p:nvPicPr>
          <p:cNvPr id="12" name="Picture 11" descr="Workday_logo_®-reverse.png"/>
          <p:cNvPicPr>
            <a:picLocks noChangeAspect="1"/>
          </p:cNvPicPr>
          <p:nvPr userDrawn="1"/>
        </p:nvPicPr>
        <p:blipFill>
          <a:blip r:embed="rId2" cstate="print"/>
          <a:srcRect l="10000" t="21428" r="8571" b="21429"/>
          <a:stretch>
            <a:fillRect/>
          </a:stretch>
        </p:blipFill>
        <p:spPr>
          <a:xfrm>
            <a:off x="7696200" y="4686300"/>
            <a:ext cx="1447800" cy="457200"/>
          </a:xfrm>
          <a:prstGeom prst="rect">
            <a:avLst/>
          </a:prstGeom>
        </p:spPr>
      </p:pic>
      <p:sp>
        <p:nvSpPr>
          <p:cNvPr id="14" name="Rectangle 13"/>
          <p:cNvSpPr/>
          <p:nvPr userDrawn="1"/>
        </p:nvSpPr>
        <p:spPr>
          <a:xfrm>
            <a:off x="0" y="1"/>
            <a:ext cx="9144000" cy="57150"/>
          </a:xfrm>
          <a:prstGeom prst="rect">
            <a:avLst/>
          </a:prstGeom>
          <a:solidFill>
            <a:srgbClr val="F5A01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91440" indent="-91440" algn="ctr" fontAlgn="auto">
              <a:spcBef>
                <a:spcPts val="1200"/>
              </a:spcBef>
              <a:buClr>
                <a:schemeClr val="tx2"/>
              </a:buClr>
            </a:pPr>
            <a:endParaRPr lang="en-US" sz="1400" b="1" dirty="0" smtClean="0">
              <a:solidFill>
                <a:schemeClr val="tx1"/>
              </a:solidFill>
            </a:endParaRPr>
          </a:p>
        </p:txBody>
      </p:sp>
    </p:spTree>
    <p:extLst>
      <p:ext uri="{BB962C8B-B14F-4D97-AF65-F5344CB8AC3E}">
        <p14:creationId xmlns:p14="http://schemas.microsoft.com/office/powerpoint/2010/main" val="2666452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98835"/>
            <a:ext cx="8229600" cy="857250"/>
          </a:xfrm>
          <a:prstGeom prst="rect">
            <a:avLst/>
          </a:prstGeom>
        </p:spPr>
        <p:txBody>
          <a:bodyPr vert="horz" lIns="91440" tIns="45720" rIns="91440" bIns="4572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085850"/>
            <a:ext cx="8229600" cy="35087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Footer Placeholder 3"/>
          <p:cNvSpPr>
            <a:spLocks noGrp="1"/>
          </p:cNvSpPr>
          <p:nvPr>
            <p:ph type="ftr" sz="quarter" idx="3"/>
          </p:nvPr>
        </p:nvSpPr>
        <p:spPr>
          <a:xfrm>
            <a:off x="0" y="4868863"/>
            <a:ext cx="3086100" cy="274637"/>
          </a:xfrm>
          <a:prstGeom prst="rect">
            <a:avLst/>
          </a:prstGeom>
        </p:spPr>
        <p:txBody>
          <a:bodyPr vert="horz" lIns="91440" tIns="45720" rIns="91440" bIns="45720" rtlCol="0" anchor="b"/>
          <a:lstStyle>
            <a:lvl1pPr algn="l">
              <a:defRPr sz="800">
                <a:solidFill>
                  <a:schemeClr val="tx1">
                    <a:tint val="75000"/>
                  </a:schemeClr>
                </a:solidFill>
              </a:defRPr>
            </a:lvl1pPr>
          </a:lstStyle>
          <a:p>
            <a:r>
              <a:rPr lang="en-US" dirty="0" smtClean="0"/>
              <a:t>Workday Confidential</a:t>
            </a:r>
            <a:endParaRPr lang="en-US" dirty="0"/>
          </a:p>
        </p:txBody>
      </p:sp>
    </p:spTree>
    <p:extLst>
      <p:ext uri="{BB962C8B-B14F-4D97-AF65-F5344CB8AC3E}">
        <p14:creationId xmlns:p14="http://schemas.microsoft.com/office/powerpoint/2010/main" val="1560573805"/>
      </p:ext>
    </p:extLst>
  </p:cSld>
  <p:clrMap bg1="lt1" tx1="dk1" bg2="lt2" tx2="dk2" accent1="accent1" accent2="accent2" accent3="accent3" accent4="accent4" accent5="accent5" accent6="accent6" hlink="hlink" folHlink="folHlink"/>
  <p:sldLayoutIdLst>
    <p:sldLayoutId id="2147483671" r:id="rId1"/>
    <p:sldLayoutId id="2147483669" r:id="rId2"/>
    <p:sldLayoutId id="2147483668" r:id="rId3"/>
    <p:sldLayoutId id="2147483665" r:id="rId4"/>
    <p:sldLayoutId id="2147483675" r:id="rId5"/>
    <p:sldLayoutId id="2147483676" r:id="rId6"/>
    <p:sldLayoutId id="2147483677" r:id="rId7"/>
    <p:sldLayoutId id="2147483678" r:id="rId8"/>
    <p:sldLayoutId id="2147483680" r:id="rId9"/>
    <p:sldLayoutId id="2147483681" r:id="rId10"/>
  </p:sldLayoutIdLst>
  <p:timing>
    <p:tnLst>
      <p:par>
        <p:cTn id="1" dur="indefinite" restart="never" nodeType="tmRoot"/>
      </p:par>
    </p:tnLst>
  </p:timing>
  <p:hf sldNum="0" hdr="0" dt="0"/>
  <p:txStyles>
    <p:titleStyle>
      <a:lvl1pPr algn="l" defTabSz="685800" rtl="0" eaLnBrk="1" latinLnBrk="0" hangingPunct="1">
        <a:spcBef>
          <a:spcPct val="0"/>
        </a:spcBef>
        <a:buNone/>
        <a:defRPr lang="en-US" sz="2800" b="0" kern="1200" spc="81" dirty="0">
          <a:solidFill>
            <a:schemeClr val="accent1"/>
          </a:solidFill>
          <a:latin typeface="+mn-lt"/>
          <a:ea typeface="+mn-ea"/>
          <a:cs typeface="+mn-cs"/>
        </a:defRPr>
      </a:lvl1pPr>
    </p:titleStyle>
    <p:bodyStyle>
      <a:lvl1pPr marL="0" indent="-171450" algn="l" defTabSz="914400" rtl="0" eaLnBrk="1" latinLnBrk="0" hangingPunct="1">
        <a:spcBef>
          <a:spcPts val="600"/>
        </a:spcBef>
        <a:spcAft>
          <a:spcPts val="600"/>
        </a:spcAft>
        <a:buClr>
          <a:schemeClr val="bg2"/>
        </a:buClr>
        <a:buFont typeface="Arial" panose="020B0604020202020204" pitchFamily="34" charset="0"/>
        <a:buChar char="•"/>
        <a:defRPr lang="en-US" sz="1800" kern="1200" dirty="0" smtClean="0">
          <a:solidFill>
            <a:schemeClr val="tx1"/>
          </a:solidFill>
          <a:latin typeface="+mn-lt"/>
          <a:ea typeface="+mn-ea"/>
          <a:cs typeface="+mn-cs"/>
        </a:defRPr>
      </a:lvl1pPr>
      <a:lvl2pPr marL="398463" indent="-169863" algn="l" defTabSz="914400" rtl="0" eaLnBrk="1" latinLnBrk="0" hangingPunct="1">
        <a:spcBef>
          <a:spcPts val="600"/>
        </a:spcBef>
        <a:spcAft>
          <a:spcPts val="600"/>
        </a:spcAft>
        <a:buClr>
          <a:schemeClr val="bg2"/>
        </a:buClr>
        <a:buFont typeface="Arial" pitchFamily="34" charset="0"/>
        <a:buChar char="•"/>
        <a:defRPr lang="en-US" sz="1800" kern="1200" dirty="0" smtClean="0">
          <a:solidFill>
            <a:schemeClr val="tx1"/>
          </a:solidFill>
          <a:latin typeface="+mn-lt"/>
          <a:ea typeface="+mn-ea"/>
          <a:cs typeface="+mn-cs"/>
        </a:defRPr>
      </a:lvl2pPr>
      <a:lvl3pPr marL="574675" indent="-176213" algn="l" defTabSz="914400" rtl="0" eaLnBrk="1" latinLnBrk="0" hangingPunct="1">
        <a:spcBef>
          <a:spcPts val="600"/>
        </a:spcBef>
        <a:spcAft>
          <a:spcPts val="600"/>
        </a:spcAft>
        <a:buClr>
          <a:schemeClr val="bg2"/>
        </a:buClr>
        <a:buFont typeface="Arial" pitchFamily="34" charset="0"/>
        <a:buChar char="•"/>
        <a:defRPr lang="en-US" sz="1800" kern="1200" dirty="0" smtClean="0">
          <a:solidFill>
            <a:schemeClr val="tx1"/>
          </a:solidFill>
          <a:latin typeface="+mn-lt"/>
          <a:ea typeface="+mn-ea"/>
          <a:cs typeface="+mn-cs"/>
        </a:defRPr>
      </a:lvl3pPr>
      <a:lvl4pPr marL="1200150" indent="-171450" algn="l" defTabSz="685800" rtl="0" eaLnBrk="1" latinLnBrk="0" hangingPunct="1">
        <a:spcBef>
          <a:spcPct val="20000"/>
        </a:spcBef>
        <a:buClr>
          <a:srgbClr val="5D87A1"/>
        </a:buClr>
        <a:buFont typeface="Arial" pitchFamily="34" charset="0"/>
        <a:buChar char="–"/>
        <a:defRPr sz="1350" kern="1200">
          <a:solidFill>
            <a:schemeClr val="bg1">
              <a:lumMod val="50000"/>
            </a:schemeClr>
          </a:solidFill>
          <a:latin typeface="Arial" pitchFamily="34" charset="0"/>
          <a:ea typeface="+mn-ea"/>
          <a:cs typeface="Arial" pitchFamily="34" charset="0"/>
        </a:defRPr>
      </a:lvl4pPr>
      <a:lvl5pPr marL="1543050" indent="-171450" algn="l" defTabSz="685800" rtl="0" eaLnBrk="1" latinLnBrk="0" hangingPunct="1">
        <a:spcBef>
          <a:spcPct val="20000"/>
        </a:spcBef>
        <a:buClr>
          <a:srgbClr val="5D87A1"/>
        </a:buClr>
        <a:buFont typeface="Arial" pitchFamily="34" charset="0"/>
        <a:buChar char="»"/>
        <a:defRPr sz="1350" kern="1200">
          <a:solidFill>
            <a:schemeClr val="bg1">
              <a:lumMod val="50000"/>
            </a:schemeClr>
          </a:solidFill>
          <a:latin typeface="Arial" pitchFamily="34" charset="0"/>
          <a:ea typeface="+mn-ea"/>
          <a:cs typeface="Arial"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60.png"/><Relationship Id="rId7" Type="http://schemas.openxmlformats.org/officeDocument/2006/relationships/hyperlink" Target="https://community.workday.com/node/112026"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1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8" Type="http://schemas.openxmlformats.org/officeDocument/2006/relationships/image" Target="../media/image68.jpe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xml.rels><?xml version="1.0" encoding="UTF-8" standalone="yes"?>
<Relationships xmlns="http://schemas.openxmlformats.org/package/2006/relationships"><Relationship Id="rId8" Type="http://schemas.openxmlformats.org/officeDocument/2006/relationships/tags" Target="../tags/tag59.xml"/><Relationship Id="rId3" Type="http://schemas.openxmlformats.org/officeDocument/2006/relationships/tags" Target="../tags/tag54.xml"/><Relationship Id="rId7" Type="http://schemas.openxmlformats.org/officeDocument/2006/relationships/tags" Target="../tags/tag58.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image" Target="../media/image3.emf"/><Relationship Id="rId5" Type="http://schemas.openxmlformats.org/officeDocument/2006/relationships/tags" Target="../tags/tag56.xml"/><Relationship Id="rId10" Type="http://schemas.openxmlformats.org/officeDocument/2006/relationships/notesSlide" Target="../notesSlides/notesSlide3.xml"/><Relationship Id="rId4" Type="http://schemas.openxmlformats.org/officeDocument/2006/relationships/tags" Target="../tags/tag55.xml"/><Relationship Id="rId9"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1.xml.rels><?xml version="1.0" encoding="UTF-8" standalone="yes"?>
<Relationships xmlns="http://schemas.openxmlformats.org/package/2006/relationships"><Relationship Id="rId8" Type="http://schemas.openxmlformats.org/officeDocument/2006/relationships/image" Target="../media/image68.jpe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6.xml.rels><?xml version="1.0" encoding="UTF-8" standalone="yes"?>
<Relationships xmlns="http://schemas.openxmlformats.org/package/2006/relationships"><Relationship Id="rId8" Type="http://schemas.openxmlformats.org/officeDocument/2006/relationships/image" Target="../media/image68.jpe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39.xml.rels><?xml version="1.0" encoding="UTF-8" standalone="yes"?>
<Relationships xmlns="http://schemas.openxmlformats.org/package/2006/relationships"><Relationship Id="rId8" Type="http://schemas.openxmlformats.org/officeDocument/2006/relationships/image" Target="../media/image68.jpeg"/><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4.xml.rels><?xml version="1.0" encoding="UTF-8" standalone="yes"?>
<Relationships xmlns="http://schemas.openxmlformats.org/package/2006/relationships"><Relationship Id="rId26" Type="http://schemas.openxmlformats.org/officeDocument/2006/relationships/tags" Target="../tags/tag85.xml"/><Relationship Id="rId21" Type="http://schemas.openxmlformats.org/officeDocument/2006/relationships/tags" Target="../tags/tag80.xml"/><Relationship Id="rId42" Type="http://schemas.openxmlformats.org/officeDocument/2006/relationships/tags" Target="../tags/tag101.xml"/><Relationship Id="rId47" Type="http://schemas.openxmlformats.org/officeDocument/2006/relationships/tags" Target="../tags/tag106.xml"/><Relationship Id="rId63" Type="http://schemas.openxmlformats.org/officeDocument/2006/relationships/image" Target="../media/image10.png"/><Relationship Id="rId68" Type="http://schemas.openxmlformats.org/officeDocument/2006/relationships/image" Target="../media/image15.png"/><Relationship Id="rId84" Type="http://schemas.openxmlformats.org/officeDocument/2006/relationships/image" Target="../media/image31.jpeg"/><Relationship Id="rId89" Type="http://schemas.openxmlformats.org/officeDocument/2006/relationships/image" Target="../media/image36.png"/><Relationship Id="rId7" Type="http://schemas.openxmlformats.org/officeDocument/2006/relationships/tags" Target="../tags/tag66.xml"/><Relationship Id="rId71" Type="http://schemas.openxmlformats.org/officeDocument/2006/relationships/image" Target="../media/image18.png"/><Relationship Id="rId92" Type="http://schemas.openxmlformats.org/officeDocument/2006/relationships/image" Target="../media/image39.png"/><Relationship Id="rId2" Type="http://schemas.openxmlformats.org/officeDocument/2006/relationships/tags" Target="../tags/tag61.xml"/><Relationship Id="rId16" Type="http://schemas.openxmlformats.org/officeDocument/2006/relationships/tags" Target="../tags/tag75.xml"/><Relationship Id="rId29" Type="http://schemas.openxmlformats.org/officeDocument/2006/relationships/tags" Target="../tags/tag88.xml"/><Relationship Id="rId11" Type="http://schemas.openxmlformats.org/officeDocument/2006/relationships/tags" Target="../tags/tag70.xml"/><Relationship Id="rId24" Type="http://schemas.openxmlformats.org/officeDocument/2006/relationships/tags" Target="../tags/tag83.xml"/><Relationship Id="rId32" Type="http://schemas.openxmlformats.org/officeDocument/2006/relationships/tags" Target="../tags/tag91.xml"/><Relationship Id="rId37" Type="http://schemas.openxmlformats.org/officeDocument/2006/relationships/tags" Target="../tags/tag96.xml"/><Relationship Id="rId40" Type="http://schemas.openxmlformats.org/officeDocument/2006/relationships/tags" Target="../tags/tag99.xml"/><Relationship Id="rId45" Type="http://schemas.openxmlformats.org/officeDocument/2006/relationships/tags" Target="../tags/tag104.xml"/><Relationship Id="rId53" Type="http://schemas.openxmlformats.org/officeDocument/2006/relationships/tags" Target="../tags/tag112.xml"/><Relationship Id="rId58" Type="http://schemas.openxmlformats.org/officeDocument/2006/relationships/image" Target="../media/image6.png"/><Relationship Id="rId66" Type="http://schemas.openxmlformats.org/officeDocument/2006/relationships/image" Target="../media/image13.jpg"/><Relationship Id="rId74" Type="http://schemas.openxmlformats.org/officeDocument/2006/relationships/image" Target="../media/image21.png"/><Relationship Id="rId79" Type="http://schemas.openxmlformats.org/officeDocument/2006/relationships/image" Target="../media/image26.png"/><Relationship Id="rId87" Type="http://schemas.openxmlformats.org/officeDocument/2006/relationships/image" Target="../media/image34.jpeg"/><Relationship Id="rId102" Type="http://schemas.openxmlformats.org/officeDocument/2006/relationships/image" Target="../media/image48.gif"/><Relationship Id="rId5" Type="http://schemas.openxmlformats.org/officeDocument/2006/relationships/tags" Target="../tags/tag64.xml"/><Relationship Id="rId61" Type="http://schemas.openxmlformats.org/officeDocument/2006/relationships/image" Target="../media/image8.png"/><Relationship Id="rId82" Type="http://schemas.openxmlformats.org/officeDocument/2006/relationships/image" Target="../media/image29.png"/><Relationship Id="rId90" Type="http://schemas.openxmlformats.org/officeDocument/2006/relationships/image" Target="../media/image37.png"/><Relationship Id="rId95" Type="http://schemas.openxmlformats.org/officeDocument/2006/relationships/image" Target="../media/image42.jpeg"/><Relationship Id="rId19" Type="http://schemas.openxmlformats.org/officeDocument/2006/relationships/tags" Target="../tags/tag78.xml"/><Relationship Id="rId14" Type="http://schemas.openxmlformats.org/officeDocument/2006/relationships/tags" Target="../tags/tag73.xml"/><Relationship Id="rId22" Type="http://schemas.openxmlformats.org/officeDocument/2006/relationships/tags" Target="../tags/tag81.xml"/><Relationship Id="rId27" Type="http://schemas.openxmlformats.org/officeDocument/2006/relationships/tags" Target="../tags/tag86.xml"/><Relationship Id="rId30" Type="http://schemas.openxmlformats.org/officeDocument/2006/relationships/tags" Target="../tags/tag89.xml"/><Relationship Id="rId35" Type="http://schemas.openxmlformats.org/officeDocument/2006/relationships/tags" Target="../tags/tag94.xml"/><Relationship Id="rId43" Type="http://schemas.openxmlformats.org/officeDocument/2006/relationships/tags" Target="../tags/tag102.xml"/><Relationship Id="rId48" Type="http://schemas.openxmlformats.org/officeDocument/2006/relationships/tags" Target="../tags/tag107.xml"/><Relationship Id="rId56" Type="http://schemas.openxmlformats.org/officeDocument/2006/relationships/image" Target="../media/image4.jpeg"/><Relationship Id="rId64" Type="http://schemas.openxmlformats.org/officeDocument/2006/relationships/image" Target="../media/image11.png"/><Relationship Id="rId69" Type="http://schemas.openxmlformats.org/officeDocument/2006/relationships/image" Target="../media/image16.jpeg"/><Relationship Id="rId77" Type="http://schemas.openxmlformats.org/officeDocument/2006/relationships/image" Target="../media/image24.png"/><Relationship Id="rId100" Type="http://schemas.openxmlformats.org/officeDocument/2006/relationships/image" Target="../media/image47.png"/><Relationship Id="rId8" Type="http://schemas.openxmlformats.org/officeDocument/2006/relationships/tags" Target="../tags/tag67.xml"/><Relationship Id="rId51" Type="http://schemas.openxmlformats.org/officeDocument/2006/relationships/tags" Target="../tags/tag110.xml"/><Relationship Id="rId72" Type="http://schemas.openxmlformats.org/officeDocument/2006/relationships/image" Target="../media/image19.jpeg"/><Relationship Id="rId80" Type="http://schemas.openxmlformats.org/officeDocument/2006/relationships/image" Target="../media/image27.png"/><Relationship Id="rId85" Type="http://schemas.openxmlformats.org/officeDocument/2006/relationships/image" Target="../media/image32.png"/><Relationship Id="rId93" Type="http://schemas.openxmlformats.org/officeDocument/2006/relationships/image" Target="../media/image40.png"/><Relationship Id="rId98" Type="http://schemas.openxmlformats.org/officeDocument/2006/relationships/image" Target="../media/image45.png"/><Relationship Id="rId3" Type="http://schemas.openxmlformats.org/officeDocument/2006/relationships/tags" Target="../tags/tag62.xml"/><Relationship Id="rId12" Type="http://schemas.openxmlformats.org/officeDocument/2006/relationships/tags" Target="../tags/tag71.xml"/><Relationship Id="rId17" Type="http://schemas.openxmlformats.org/officeDocument/2006/relationships/tags" Target="../tags/tag76.xml"/><Relationship Id="rId25" Type="http://schemas.openxmlformats.org/officeDocument/2006/relationships/tags" Target="../tags/tag84.xml"/><Relationship Id="rId33" Type="http://schemas.openxmlformats.org/officeDocument/2006/relationships/tags" Target="../tags/tag92.xml"/><Relationship Id="rId38" Type="http://schemas.openxmlformats.org/officeDocument/2006/relationships/tags" Target="../tags/tag97.xml"/><Relationship Id="rId46" Type="http://schemas.openxmlformats.org/officeDocument/2006/relationships/tags" Target="../tags/tag105.xml"/><Relationship Id="rId59" Type="http://schemas.openxmlformats.org/officeDocument/2006/relationships/hyperlink" Target="http://www.flextronics.com/en/" TargetMode="External"/><Relationship Id="rId67" Type="http://schemas.openxmlformats.org/officeDocument/2006/relationships/image" Target="../media/image14.jpeg"/><Relationship Id="rId103" Type="http://schemas.openxmlformats.org/officeDocument/2006/relationships/image" Target="../media/image49.png"/><Relationship Id="rId20" Type="http://schemas.openxmlformats.org/officeDocument/2006/relationships/tags" Target="../tags/tag79.xml"/><Relationship Id="rId41" Type="http://schemas.openxmlformats.org/officeDocument/2006/relationships/tags" Target="../tags/tag100.xml"/><Relationship Id="rId54" Type="http://schemas.openxmlformats.org/officeDocument/2006/relationships/slideLayout" Target="../slideLayouts/slideLayout10.xml"/><Relationship Id="rId62" Type="http://schemas.openxmlformats.org/officeDocument/2006/relationships/image" Target="../media/image9.jpeg"/><Relationship Id="rId70" Type="http://schemas.openxmlformats.org/officeDocument/2006/relationships/image" Target="../media/image17.png"/><Relationship Id="rId75" Type="http://schemas.openxmlformats.org/officeDocument/2006/relationships/image" Target="../media/image22.jpeg"/><Relationship Id="rId83" Type="http://schemas.openxmlformats.org/officeDocument/2006/relationships/image" Target="../media/image30.png"/><Relationship Id="rId88" Type="http://schemas.openxmlformats.org/officeDocument/2006/relationships/image" Target="../media/image35.jpeg"/><Relationship Id="rId91" Type="http://schemas.openxmlformats.org/officeDocument/2006/relationships/image" Target="../media/image38.jpeg"/><Relationship Id="rId96" Type="http://schemas.openxmlformats.org/officeDocument/2006/relationships/image" Target="../media/image43.jpg"/><Relationship Id="rId1" Type="http://schemas.openxmlformats.org/officeDocument/2006/relationships/tags" Target="../tags/tag60.xml"/><Relationship Id="rId6" Type="http://schemas.openxmlformats.org/officeDocument/2006/relationships/tags" Target="../tags/tag65.xml"/><Relationship Id="rId15" Type="http://schemas.openxmlformats.org/officeDocument/2006/relationships/tags" Target="../tags/tag74.xml"/><Relationship Id="rId23" Type="http://schemas.openxmlformats.org/officeDocument/2006/relationships/tags" Target="../tags/tag82.xml"/><Relationship Id="rId28" Type="http://schemas.openxmlformats.org/officeDocument/2006/relationships/tags" Target="../tags/tag87.xml"/><Relationship Id="rId36" Type="http://schemas.openxmlformats.org/officeDocument/2006/relationships/tags" Target="../tags/tag95.xml"/><Relationship Id="rId49" Type="http://schemas.openxmlformats.org/officeDocument/2006/relationships/tags" Target="../tags/tag108.xml"/><Relationship Id="rId57" Type="http://schemas.openxmlformats.org/officeDocument/2006/relationships/image" Target="../media/image5.jpg"/><Relationship Id="rId10" Type="http://schemas.openxmlformats.org/officeDocument/2006/relationships/tags" Target="../tags/tag69.xml"/><Relationship Id="rId31" Type="http://schemas.openxmlformats.org/officeDocument/2006/relationships/tags" Target="../tags/tag90.xml"/><Relationship Id="rId44" Type="http://schemas.openxmlformats.org/officeDocument/2006/relationships/tags" Target="../tags/tag103.xml"/><Relationship Id="rId52" Type="http://schemas.openxmlformats.org/officeDocument/2006/relationships/tags" Target="../tags/tag111.xml"/><Relationship Id="rId60" Type="http://schemas.openxmlformats.org/officeDocument/2006/relationships/image" Target="../media/image7.gif"/><Relationship Id="rId65" Type="http://schemas.openxmlformats.org/officeDocument/2006/relationships/image" Target="../media/image12.jpeg"/><Relationship Id="rId73" Type="http://schemas.openxmlformats.org/officeDocument/2006/relationships/image" Target="../media/image20.png"/><Relationship Id="rId78" Type="http://schemas.openxmlformats.org/officeDocument/2006/relationships/image" Target="../media/image25.png"/><Relationship Id="rId81" Type="http://schemas.openxmlformats.org/officeDocument/2006/relationships/image" Target="../media/image28.gif"/><Relationship Id="rId86" Type="http://schemas.openxmlformats.org/officeDocument/2006/relationships/image" Target="../media/image33.jpg"/><Relationship Id="rId94" Type="http://schemas.openxmlformats.org/officeDocument/2006/relationships/image" Target="../media/image41.gif"/><Relationship Id="rId99" Type="http://schemas.openxmlformats.org/officeDocument/2006/relationships/image" Target="../media/image46.png"/><Relationship Id="rId101" Type="http://schemas.microsoft.com/office/2007/relationships/hdphoto" Target="../media/hdphoto1.wdp"/><Relationship Id="rId4" Type="http://schemas.openxmlformats.org/officeDocument/2006/relationships/tags" Target="../tags/tag63.xml"/><Relationship Id="rId9" Type="http://schemas.openxmlformats.org/officeDocument/2006/relationships/tags" Target="../tags/tag68.xml"/><Relationship Id="rId13" Type="http://schemas.openxmlformats.org/officeDocument/2006/relationships/tags" Target="../tags/tag72.xml"/><Relationship Id="rId18" Type="http://schemas.openxmlformats.org/officeDocument/2006/relationships/tags" Target="../tags/tag77.xml"/><Relationship Id="rId39" Type="http://schemas.openxmlformats.org/officeDocument/2006/relationships/tags" Target="../tags/tag98.xml"/><Relationship Id="rId34" Type="http://schemas.openxmlformats.org/officeDocument/2006/relationships/tags" Target="../tags/tag93.xml"/><Relationship Id="rId50" Type="http://schemas.openxmlformats.org/officeDocument/2006/relationships/tags" Target="../tags/tag109.xml"/><Relationship Id="rId55" Type="http://schemas.openxmlformats.org/officeDocument/2006/relationships/notesSlide" Target="../notesSlides/notesSlide4.xml"/><Relationship Id="rId76" Type="http://schemas.openxmlformats.org/officeDocument/2006/relationships/image" Target="../media/image23.png"/><Relationship Id="rId97" Type="http://schemas.openxmlformats.org/officeDocument/2006/relationships/image" Target="../media/image44.png"/><Relationship Id="rId104" Type="http://schemas.openxmlformats.org/officeDocument/2006/relationships/image" Target="../media/image50.png"/></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41.xml.rels><?xml version="1.0" encoding="UTF-8" standalone="yes"?>
<Relationships xmlns="http://schemas.openxmlformats.org/package/2006/relationships"><Relationship Id="rId8" Type="http://schemas.openxmlformats.org/officeDocument/2006/relationships/image" Target="../media/image68.jpeg"/><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39.xml"/><Relationship Id="rId1" Type="http://schemas.openxmlformats.org/officeDocument/2006/relationships/slideLayout" Target="../slideLayouts/slideLayout3.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1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54.png"/><Relationship Id="rId11" Type="http://schemas.openxmlformats.org/officeDocument/2006/relationships/image" Target="../media/image59.png"/><Relationship Id="rId5" Type="http://schemas.openxmlformats.org/officeDocument/2006/relationships/image" Target="../media/image53.png"/><Relationship Id="rId10" Type="http://schemas.openxmlformats.org/officeDocument/2006/relationships/image" Target="../media/image58.png"/><Relationship Id="rId4" Type="http://schemas.openxmlformats.org/officeDocument/2006/relationships/image" Target="../media/image52.png"/><Relationship Id="rId9" Type="http://schemas.openxmlformats.org/officeDocument/2006/relationships/image" Target="../media/image5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ctrTitle"/>
          </p:nvPr>
        </p:nvSpPr>
        <p:spPr/>
        <p:txBody>
          <a:bodyPr/>
          <a:lstStyle/>
          <a:p>
            <a:r>
              <a:rPr lang="en-US" dirty="0" smtClean="0"/>
              <a:t>Workday Endowment Accounting</a:t>
            </a:r>
            <a:endParaRPr lang="en-US" dirty="0"/>
          </a:p>
        </p:txBody>
      </p:sp>
      <p:sp>
        <p:nvSpPr>
          <p:cNvPr id="20" name="Subtitle 19"/>
          <p:cNvSpPr>
            <a:spLocks noGrp="1"/>
          </p:cNvSpPr>
          <p:nvPr>
            <p:ph type="subTitle" idx="1"/>
          </p:nvPr>
        </p:nvSpPr>
        <p:spPr/>
        <p:txBody>
          <a:bodyPr/>
          <a:lstStyle/>
          <a:p>
            <a:r>
              <a:rPr lang="en-US" dirty="0" smtClean="0"/>
              <a:t>Firstname Lastname, </a:t>
            </a:r>
            <a:r>
              <a:rPr lang="en-US" i="1" dirty="0" smtClean="0"/>
              <a:t>SVP Department</a:t>
            </a:r>
            <a:endParaRPr lang="en-US" i="1" dirty="0"/>
          </a:p>
        </p:txBody>
      </p:sp>
    </p:spTree>
    <p:extLst>
      <p:ext uri="{BB962C8B-B14F-4D97-AF65-F5344CB8AC3E}">
        <p14:creationId xmlns:p14="http://schemas.microsoft.com/office/powerpoint/2010/main" val="18622308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Endowments</a:t>
            </a:r>
            <a:endParaRPr lang="en-US" dirty="0"/>
          </a:p>
        </p:txBody>
      </p:sp>
    </p:spTree>
    <p:extLst>
      <p:ext uri="{BB962C8B-B14F-4D97-AF65-F5344CB8AC3E}">
        <p14:creationId xmlns:p14="http://schemas.microsoft.com/office/powerpoint/2010/main" val="377392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Touchpoints Context Diagram</a:t>
            </a:r>
            <a:endParaRPr lang="en-US" dirty="0"/>
          </a:p>
        </p:txBody>
      </p:sp>
      <p:sp>
        <p:nvSpPr>
          <p:cNvPr id="4" name="Footer Placeholder 3"/>
          <p:cNvSpPr>
            <a:spLocks noGrp="1"/>
          </p:cNvSpPr>
          <p:nvPr>
            <p:ph type="ftr" sz="quarter" idx="3"/>
          </p:nvPr>
        </p:nvSpPr>
        <p:spPr/>
        <p:txBody>
          <a:bodyPr/>
          <a:lstStyle/>
          <a:p>
            <a:r>
              <a:rPr lang="en-US" dirty="0" smtClean="0"/>
              <a:t>WORKDAY CONFIDENTIAL</a:t>
            </a:r>
            <a:endParaRPr lang="en-US" dirty="0"/>
          </a:p>
        </p:txBody>
      </p:sp>
      <p:sp>
        <p:nvSpPr>
          <p:cNvPr id="6" name="AutoShape 2" descr="https://community.workday.com/system/files/Grants.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4" descr="https://community.workday.com/system/files/Grants.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3041" y="1409839"/>
            <a:ext cx="2034311" cy="1091712"/>
          </a:xfrm>
          <a:prstGeom prst="rect">
            <a:avLst/>
          </a:prstGeom>
          <a:noFill/>
          <a:ln w="19050">
            <a:solidFill>
              <a:srgbClr val="0F74BB"/>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3041" y="2586211"/>
            <a:ext cx="2034311" cy="1051187"/>
          </a:xfrm>
          <a:prstGeom prst="rect">
            <a:avLst/>
          </a:prstGeom>
          <a:noFill/>
          <a:ln w="19050">
            <a:solidFill>
              <a:srgbClr val="0F74BB"/>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63041" y="3729784"/>
            <a:ext cx="2034311" cy="1084966"/>
          </a:xfrm>
          <a:prstGeom prst="rect">
            <a:avLst/>
          </a:prstGeom>
          <a:noFill/>
          <a:ln w="19050">
            <a:solidFill>
              <a:srgbClr val="0F74BB"/>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37494" y="1097381"/>
            <a:ext cx="972858" cy="239473"/>
          </a:xfrm>
          <a:prstGeom prst="rect">
            <a:avLst/>
          </a:prstGeom>
          <a:noFill/>
          <a:ln w="19050">
            <a:solidFill>
              <a:srgbClr val="0F74BB"/>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2595" y="1078132"/>
            <a:ext cx="6283300" cy="3797906"/>
          </a:xfrm>
          <a:prstGeom prst="rect">
            <a:avLst/>
          </a:prstGeom>
          <a:noFill/>
          <a:ln w="38100">
            <a:solidFill>
              <a:srgbClr val="0F74BB"/>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99379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Endowments Process Flow</a:t>
            </a:r>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8241" y="934455"/>
            <a:ext cx="5939588" cy="4094805"/>
          </a:xfrm>
          <a:prstGeom prst="rect">
            <a:avLst/>
          </a:prstGeom>
          <a:noFill/>
          <a:ln w="38100">
            <a:solidFill>
              <a:srgbClr val="0F74BB"/>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93271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Three Sections</a:t>
            </a:r>
            <a:endParaRPr lang="en-US" dirty="0"/>
          </a:p>
        </p:txBody>
      </p:sp>
      <p:sp>
        <p:nvSpPr>
          <p:cNvPr id="5" name="Text Placeholder 4"/>
          <p:cNvSpPr>
            <a:spLocks noGrp="1"/>
          </p:cNvSpPr>
          <p:nvPr>
            <p:ph type="body" sz="quarter" idx="12"/>
          </p:nvPr>
        </p:nvSpPr>
        <p:spPr>
          <a:xfrm>
            <a:off x="320040" y="1067144"/>
            <a:ext cx="8499107" cy="3722139"/>
          </a:xfrm>
        </p:spPr>
        <p:txBody>
          <a:bodyPr>
            <a:normAutofit/>
          </a:bodyPr>
          <a:lstStyle/>
          <a:p>
            <a:r>
              <a:rPr lang="en-US" b="1" dirty="0">
                <a:solidFill>
                  <a:srgbClr val="000000"/>
                </a:solidFill>
              </a:rPr>
              <a:t>Contribution to Investment Pool Process</a:t>
            </a:r>
          </a:p>
          <a:p>
            <a:pPr lvl="1"/>
            <a:r>
              <a:rPr lang="en-US" dirty="0">
                <a:solidFill>
                  <a:srgbClr val="000000"/>
                </a:solidFill>
              </a:rPr>
              <a:t>Establish the Investment Pool</a:t>
            </a:r>
          </a:p>
          <a:p>
            <a:pPr lvl="1"/>
            <a:r>
              <a:rPr lang="en-US" dirty="0">
                <a:solidFill>
                  <a:srgbClr val="000000"/>
                </a:solidFill>
              </a:rPr>
              <a:t>Record the Contribution</a:t>
            </a:r>
          </a:p>
          <a:p>
            <a:pPr lvl="1"/>
            <a:r>
              <a:rPr lang="en-US" dirty="0">
                <a:solidFill>
                  <a:srgbClr val="000000"/>
                </a:solidFill>
              </a:rPr>
              <a:t>Buy Shares </a:t>
            </a:r>
            <a:r>
              <a:rPr lang="en-US" b="1" dirty="0">
                <a:solidFill>
                  <a:srgbClr val="000000"/>
                </a:solidFill>
              </a:rPr>
              <a:t>in the Investment Pool</a:t>
            </a:r>
          </a:p>
          <a:p>
            <a:r>
              <a:rPr lang="en-US" b="1" dirty="0">
                <a:solidFill>
                  <a:srgbClr val="000000"/>
                </a:solidFill>
              </a:rPr>
              <a:t>Investment Pool Processes</a:t>
            </a:r>
          </a:p>
          <a:p>
            <a:pPr lvl="1"/>
            <a:r>
              <a:rPr lang="en-US" dirty="0">
                <a:solidFill>
                  <a:srgbClr val="000000"/>
                </a:solidFill>
              </a:rPr>
              <a:t>Record Investment Statements</a:t>
            </a:r>
          </a:p>
          <a:p>
            <a:pPr lvl="1"/>
            <a:r>
              <a:rPr lang="en-US" dirty="0">
                <a:solidFill>
                  <a:srgbClr val="000000"/>
                </a:solidFill>
              </a:rPr>
              <a:t>Record Investment Pool Valuation</a:t>
            </a:r>
          </a:p>
          <a:p>
            <a:r>
              <a:rPr lang="en-US" b="1" dirty="0">
                <a:solidFill>
                  <a:srgbClr val="000000"/>
                </a:solidFill>
              </a:rPr>
              <a:t>Distribution Processes</a:t>
            </a:r>
          </a:p>
          <a:p>
            <a:pPr lvl="1"/>
            <a:r>
              <a:rPr lang="en-US" dirty="0">
                <a:solidFill>
                  <a:srgbClr val="000000"/>
                </a:solidFill>
              </a:rPr>
              <a:t>Payouts</a:t>
            </a:r>
          </a:p>
          <a:p>
            <a:pPr lvl="1"/>
            <a:r>
              <a:rPr lang="en-US" dirty="0">
                <a:solidFill>
                  <a:srgbClr val="000000"/>
                </a:solidFill>
              </a:rPr>
              <a:t>Transactions in Investment Pool Units</a:t>
            </a:r>
          </a:p>
        </p:txBody>
      </p:sp>
      <p:sp>
        <p:nvSpPr>
          <p:cNvPr id="3" name="Footer Placeholder 2"/>
          <p:cNvSpPr>
            <a:spLocks noGrp="1"/>
          </p:cNvSpPr>
          <p:nvPr>
            <p:ph type="ftr" sz="quarter" idx="3"/>
          </p:nvPr>
        </p:nvSpPr>
        <p:spPr/>
        <p:txBody>
          <a:bodyPr/>
          <a:lstStyle/>
          <a:p>
            <a:r>
              <a:rPr lang="en-US" dirty="0" smtClean="0"/>
              <a:t>Workday Confidential</a:t>
            </a:r>
            <a:endParaRPr lang="en-US" dirty="0"/>
          </a:p>
        </p:txBody>
      </p:sp>
    </p:spTree>
    <p:extLst>
      <p:ext uri="{BB962C8B-B14F-4D97-AF65-F5344CB8AC3E}">
        <p14:creationId xmlns:p14="http://schemas.microsoft.com/office/powerpoint/2010/main" val="16891599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Contribution to Investment Pool </a:t>
            </a:r>
            <a:r>
              <a:rPr lang="en-US" dirty="0" smtClean="0"/>
              <a:t>Process</a:t>
            </a:r>
            <a:endParaRPr lang="en-US" dirty="0"/>
          </a:p>
        </p:txBody>
      </p:sp>
    </p:spTree>
    <p:extLst>
      <p:ext uri="{BB962C8B-B14F-4D97-AF65-F5344CB8AC3E}">
        <p14:creationId xmlns:p14="http://schemas.microsoft.com/office/powerpoint/2010/main" val="1281427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Contribution to Investment Pool Process</a:t>
            </a:r>
          </a:p>
        </p:txBody>
      </p:sp>
      <p:graphicFrame>
        <p:nvGraphicFramePr>
          <p:cNvPr id="6" name="Content Placeholder 10"/>
          <p:cNvGraphicFramePr>
            <a:graphicFrameLocks/>
          </p:cNvGraphicFramePr>
          <p:nvPr>
            <p:extLst>
              <p:ext uri="{D42A27DB-BD31-4B8C-83A1-F6EECF244321}">
                <p14:modId xmlns:p14="http://schemas.microsoft.com/office/powerpoint/2010/main" val="3360067567"/>
              </p:ext>
            </p:extLst>
          </p:nvPr>
        </p:nvGraphicFramePr>
        <p:xfrm>
          <a:off x="385004" y="1323440"/>
          <a:ext cx="8525063" cy="3171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86256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Investment Pools</a:t>
            </a:r>
            <a:endParaRPr lang="en-US" dirty="0"/>
          </a:p>
        </p:txBody>
      </p:sp>
      <p:sp>
        <p:nvSpPr>
          <p:cNvPr id="2" name="Text Placeholder 1"/>
          <p:cNvSpPr>
            <a:spLocks noGrp="1"/>
          </p:cNvSpPr>
          <p:nvPr>
            <p:ph type="body" sz="quarter" idx="12"/>
          </p:nvPr>
        </p:nvSpPr>
        <p:spPr>
          <a:xfrm>
            <a:off x="320040" y="1067145"/>
            <a:ext cx="2936507" cy="358598"/>
          </a:xfrm>
        </p:spPr>
        <p:txBody>
          <a:bodyPr>
            <a:noAutofit/>
          </a:bodyPr>
          <a:lstStyle/>
          <a:p>
            <a:pPr marL="0" indent="0">
              <a:buNone/>
            </a:pPr>
            <a:r>
              <a:rPr lang="en-US" sz="1600" b="1" dirty="0"/>
              <a:t>Investment pools contain shares owned by gifts and pool </a:t>
            </a:r>
            <a:r>
              <a:rPr lang="en-US" sz="1600" b="1" dirty="0" smtClean="0"/>
              <a:t>investments</a:t>
            </a:r>
            <a:endParaRPr lang="en-US" sz="1600" b="1" dirty="0"/>
          </a:p>
        </p:txBody>
      </p:sp>
      <p:pic>
        <p:nvPicPr>
          <p:cNvPr id="5" name="Picture 3"/>
          <p:cNvPicPr>
            <a:picLocks noChangeAspect="1" noChangeArrowheads="1"/>
          </p:cNvPicPr>
          <p:nvPr/>
        </p:nvPicPr>
        <p:blipFill>
          <a:blip r:embed="rId3" cstate="print"/>
          <a:srcRect/>
          <a:stretch>
            <a:fillRect/>
          </a:stretch>
        </p:blipFill>
        <p:spPr bwMode="auto">
          <a:xfrm>
            <a:off x="4034593" y="1313274"/>
            <a:ext cx="4735513" cy="3208594"/>
          </a:xfrm>
          <a:prstGeom prst="rect">
            <a:avLst/>
          </a:prstGeom>
          <a:noFill/>
          <a:ln w="38100">
            <a:solidFill>
              <a:srgbClr val="0F74BB"/>
            </a:solidFill>
            <a:miter lim="800000"/>
            <a:headEnd/>
            <a:tailEnd/>
          </a:ln>
          <a:effectLst/>
        </p:spPr>
      </p:pic>
      <p:sp>
        <p:nvSpPr>
          <p:cNvPr id="7" name="Cloud Callout 6"/>
          <p:cNvSpPr/>
          <p:nvPr/>
        </p:nvSpPr>
        <p:spPr>
          <a:xfrm>
            <a:off x="589547" y="2008963"/>
            <a:ext cx="2667000" cy="2590800"/>
          </a:xfrm>
          <a:prstGeom prst="cloudCallout">
            <a:avLst>
              <a:gd name="adj1" fmla="val 72939"/>
              <a:gd name="adj2" fmla="val -24531"/>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91440" indent="-91440" algn="ctr" fontAlgn="auto">
              <a:spcBef>
                <a:spcPts val="1200"/>
              </a:spcBef>
              <a:buClr>
                <a:schemeClr val="tx2"/>
              </a:buClr>
            </a:pPr>
            <a:r>
              <a:rPr lang="en-US" sz="1400" b="1" dirty="0" smtClean="0">
                <a:solidFill>
                  <a:schemeClr val="tx1"/>
                </a:solidFill>
              </a:rPr>
              <a:t>A unitized accounting system accounts for a gift’s interest in an investment pool on the basis of units or shares.</a:t>
            </a:r>
          </a:p>
        </p:txBody>
      </p:sp>
    </p:spTree>
    <p:extLst>
      <p:ext uri="{BB962C8B-B14F-4D97-AF65-F5344CB8AC3E}">
        <p14:creationId xmlns:p14="http://schemas.microsoft.com/office/powerpoint/2010/main" val="6597958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Investment </a:t>
            </a:r>
            <a:r>
              <a:rPr lang="en-US" dirty="0"/>
              <a:t>Pool Set-up</a:t>
            </a:r>
          </a:p>
        </p:txBody>
      </p:sp>
      <p:sp>
        <p:nvSpPr>
          <p:cNvPr id="3" name="Text Placeholder 2"/>
          <p:cNvSpPr>
            <a:spLocks noGrp="1"/>
          </p:cNvSpPr>
          <p:nvPr>
            <p:ph type="body" sz="quarter" idx="12"/>
          </p:nvPr>
        </p:nvSpPr>
        <p:spPr>
          <a:xfrm>
            <a:off x="342900" y="1730752"/>
            <a:ext cx="4051663" cy="3722139"/>
          </a:xfrm>
        </p:spPr>
        <p:txBody>
          <a:bodyPr>
            <a:normAutofit/>
          </a:bodyPr>
          <a:lstStyle/>
          <a:p>
            <a:r>
              <a:rPr lang="en-US" dirty="0">
                <a:solidFill>
                  <a:srgbClr val="000000"/>
                </a:solidFill>
              </a:rPr>
              <a:t>Payout Rate</a:t>
            </a:r>
          </a:p>
          <a:p>
            <a:r>
              <a:rPr lang="en-US" dirty="0">
                <a:solidFill>
                  <a:srgbClr val="000000"/>
                </a:solidFill>
              </a:rPr>
              <a:t>Payout Frequency</a:t>
            </a:r>
          </a:p>
          <a:p>
            <a:r>
              <a:rPr lang="en-US" dirty="0">
                <a:solidFill>
                  <a:srgbClr val="000000"/>
                </a:solidFill>
              </a:rPr>
              <a:t>Map to Revenue Categories</a:t>
            </a:r>
          </a:p>
          <a:p>
            <a:r>
              <a:rPr lang="en-US" dirty="0">
                <a:solidFill>
                  <a:srgbClr val="000000"/>
                </a:solidFill>
              </a:rPr>
              <a:t>Initial Unit </a:t>
            </a:r>
            <a:r>
              <a:rPr lang="en-US" dirty="0" smtClean="0">
                <a:solidFill>
                  <a:srgbClr val="000000"/>
                </a:solidFill>
              </a:rPr>
              <a:t>Rate</a:t>
            </a:r>
            <a:endParaRPr lang="en-US" dirty="0">
              <a:solidFill>
                <a:srgbClr val="000000"/>
              </a:solidFill>
            </a:endParaRPr>
          </a:p>
        </p:txBody>
      </p:sp>
      <p:sp>
        <p:nvSpPr>
          <p:cNvPr id="4" name="Footer Placeholder 3"/>
          <p:cNvSpPr>
            <a:spLocks noGrp="1"/>
          </p:cNvSpPr>
          <p:nvPr>
            <p:ph type="ftr" sz="quarter" idx="3"/>
          </p:nvPr>
        </p:nvSpPr>
        <p:spPr/>
        <p:txBody>
          <a:bodyPr/>
          <a:lstStyle/>
          <a:p>
            <a:r>
              <a:rPr lang="en-US" dirty="0" smtClean="0"/>
              <a:t>Workday Confidential</a:t>
            </a:r>
            <a:endParaRPr lang="en-US" dirty="0"/>
          </a:p>
        </p:txBody>
      </p:sp>
      <p:graphicFrame>
        <p:nvGraphicFramePr>
          <p:cNvPr id="5" name="Content Placeholder 10"/>
          <p:cNvGraphicFramePr>
            <a:graphicFrameLocks/>
          </p:cNvGraphicFramePr>
          <p:nvPr>
            <p:extLst>
              <p:ext uri="{D42A27DB-BD31-4B8C-83A1-F6EECF244321}">
                <p14:modId xmlns:p14="http://schemas.microsoft.com/office/powerpoint/2010/main" val="1071901233"/>
              </p:ext>
            </p:extLst>
          </p:nvPr>
        </p:nvGraphicFramePr>
        <p:xfrm>
          <a:off x="871537" y="966560"/>
          <a:ext cx="7382144" cy="6840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14241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Maintain Investment Classifications</a:t>
            </a:r>
          </a:p>
        </p:txBody>
      </p:sp>
      <p:sp>
        <p:nvSpPr>
          <p:cNvPr id="3" name="Text Placeholder 2"/>
          <p:cNvSpPr>
            <a:spLocks noGrp="1"/>
          </p:cNvSpPr>
          <p:nvPr>
            <p:ph type="body" sz="quarter" idx="12"/>
          </p:nvPr>
        </p:nvSpPr>
        <p:spPr>
          <a:xfrm>
            <a:off x="342900" y="1730752"/>
            <a:ext cx="4051663" cy="3722139"/>
          </a:xfrm>
        </p:spPr>
        <p:txBody>
          <a:bodyPr>
            <a:normAutofit/>
          </a:bodyPr>
          <a:lstStyle/>
          <a:p>
            <a:r>
              <a:rPr lang="en-US" sz="1400" dirty="0">
                <a:solidFill>
                  <a:srgbClr val="000000"/>
                </a:solidFill>
              </a:rPr>
              <a:t>Domain</a:t>
            </a:r>
          </a:p>
          <a:p>
            <a:r>
              <a:rPr lang="en-US" sz="1400" dirty="0">
                <a:solidFill>
                  <a:srgbClr val="000000"/>
                </a:solidFill>
              </a:rPr>
              <a:t>Manager Type</a:t>
            </a:r>
          </a:p>
          <a:p>
            <a:r>
              <a:rPr lang="en-US" sz="1400" dirty="0">
                <a:solidFill>
                  <a:srgbClr val="000000"/>
                </a:solidFill>
              </a:rPr>
              <a:t>Asset Class</a:t>
            </a:r>
          </a:p>
          <a:p>
            <a:r>
              <a:rPr lang="en-US" sz="1400" dirty="0">
                <a:solidFill>
                  <a:srgbClr val="000000"/>
                </a:solidFill>
              </a:rPr>
              <a:t>Fair Value Measurement</a:t>
            </a:r>
          </a:p>
          <a:p>
            <a:r>
              <a:rPr lang="en-US" sz="1400" dirty="0">
                <a:solidFill>
                  <a:srgbClr val="000000"/>
                </a:solidFill>
              </a:rPr>
              <a:t>Composite Grouping</a:t>
            </a:r>
          </a:p>
          <a:p>
            <a:r>
              <a:rPr lang="en-US" sz="1400" dirty="0">
                <a:solidFill>
                  <a:srgbClr val="000000"/>
                </a:solidFill>
              </a:rPr>
              <a:t>Investment Type</a:t>
            </a:r>
          </a:p>
          <a:p>
            <a:r>
              <a:rPr lang="en-US" sz="1400" dirty="0">
                <a:solidFill>
                  <a:srgbClr val="000000"/>
                </a:solidFill>
              </a:rPr>
              <a:t>Investment Subtype</a:t>
            </a:r>
          </a:p>
          <a:p>
            <a:r>
              <a:rPr lang="en-US" sz="1400" dirty="0">
                <a:solidFill>
                  <a:srgbClr val="000000"/>
                </a:solidFill>
              </a:rPr>
              <a:t>Geographic</a:t>
            </a:r>
          </a:p>
          <a:p>
            <a:r>
              <a:rPr lang="en-US" sz="1400" dirty="0">
                <a:solidFill>
                  <a:srgbClr val="000000"/>
                </a:solidFill>
              </a:rPr>
              <a:t>Market Cap Type </a:t>
            </a:r>
          </a:p>
        </p:txBody>
      </p:sp>
      <p:sp>
        <p:nvSpPr>
          <p:cNvPr id="4" name="Footer Placeholder 3"/>
          <p:cNvSpPr>
            <a:spLocks noGrp="1"/>
          </p:cNvSpPr>
          <p:nvPr>
            <p:ph type="ftr" sz="quarter" idx="3"/>
          </p:nvPr>
        </p:nvSpPr>
        <p:spPr/>
        <p:txBody>
          <a:bodyPr/>
          <a:lstStyle/>
          <a:p>
            <a:r>
              <a:rPr lang="en-US" dirty="0" smtClean="0"/>
              <a:t>Workday Confidential</a:t>
            </a:r>
            <a:endParaRPr lang="en-US" dirty="0"/>
          </a:p>
        </p:txBody>
      </p:sp>
      <p:graphicFrame>
        <p:nvGraphicFramePr>
          <p:cNvPr id="5" name="Content Placeholder 10"/>
          <p:cNvGraphicFramePr>
            <a:graphicFrameLocks/>
          </p:cNvGraphicFramePr>
          <p:nvPr>
            <p:extLst>
              <p:ext uri="{D42A27DB-BD31-4B8C-83A1-F6EECF244321}">
                <p14:modId xmlns:p14="http://schemas.microsoft.com/office/powerpoint/2010/main" val="2005337565"/>
              </p:ext>
            </p:extLst>
          </p:nvPr>
        </p:nvGraphicFramePr>
        <p:xfrm>
          <a:off x="871537" y="966560"/>
          <a:ext cx="7382144" cy="6840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121626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Investment Statement Line Types</a:t>
            </a:r>
          </a:p>
        </p:txBody>
      </p:sp>
      <p:sp>
        <p:nvSpPr>
          <p:cNvPr id="3" name="Text Placeholder 2"/>
          <p:cNvSpPr>
            <a:spLocks noGrp="1"/>
          </p:cNvSpPr>
          <p:nvPr>
            <p:ph type="body" sz="quarter" idx="12"/>
          </p:nvPr>
        </p:nvSpPr>
        <p:spPr>
          <a:xfrm>
            <a:off x="342900" y="1730752"/>
            <a:ext cx="4051663" cy="3722139"/>
          </a:xfrm>
        </p:spPr>
        <p:txBody>
          <a:bodyPr>
            <a:normAutofit/>
          </a:bodyPr>
          <a:lstStyle/>
          <a:p>
            <a:r>
              <a:rPr lang="en-US" dirty="0">
                <a:solidFill>
                  <a:srgbClr val="000000"/>
                </a:solidFill>
              </a:rPr>
              <a:t>Map to revenue or  spend categories</a:t>
            </a:r>
          </a:p>
        </p:txBody>
      </p:sp>
      <p:sp>
        <p:nvSpPr>
          <p:cNvPr id="4" name="Footer Placeholder 3"/>
          <p:cNvSpPr>
            <a:spLocks noGrp="1"/>
          </p:cNvSpPr>
          <p:nvPr>
            <p:ph type="ftr" sz="quarter" idx="3"/>
          </p:nvPr>
        </p:nvSpPr>
        <p:spPr/>
        <p:txBody>
          <a:bodyPr/>
          <a:lstStyle/>
          <a:p>
            <a:r>
              <a:rPr lang="en-US" dirty="0" smtClean="0"/>
              <a:t>Workday Confidential</a:t>
            </a:r>
            <a:endParaRPr lang="en-US" dirty="0"/>
          </a:p>
        </p:txBody>
      </p:sp>
      <p:graphicFrame>
        <p:nvGraphicFramePr>
          <p:cNvPr id="5" name="Content Placeholder 10"/>
          <p:cNvGraphicFramePr>
            <a:graphicFrameLocks/>
          </p:cNvGraphicFramePr>
          <p:nvPr>
            <p:extLst>
              <p:ext uri="{D42A27DB-BD31-4B8C-83A1-F6EECF244321}">
                <p14:modId xmlns:p14="http://schemas.microsoft.com/office/powerpoint/2010/main" val="646609792"/>
              </p:ext>
            </p:extLst>
          </p:nvPr>
        </p:nvGraphicFramePr>
        <p:xfrm>
          <a:off x="871537" y="966560"/>
          <a:ext cx="7382144" cy="6840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441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3"/>
          </p:nvPr>
        </p:nvSpPr>
        <p:spPr>
          <a:xfrm>
            <a:off x="315686" y="1067145"/>
            <a:ext cx="8551863" cy="3526120"/>
          </a:xfrm>
        </p:spPr>
        <p:txBody>
          <a:bodyPr numCol="2" spcCol="365760">
            <a:noAutofit/>
          </a:bodyPr>
          <a:lstStyle/>
          <a:p>
            <a:pPr indent="0">
              <a:buNone/>
            </a:pPr>
            <a:r>
              <a:rPr lang="en-US" sz="1200" dirty="0">
                <a:latin typeface="ClanOT Book" charset="0"/>
                <a:ea typeface="ClanOT Book" charset="0"/>
                <a:cs typeface="ClanOT Book" charset="0"/>
              </a:rPr>
              <a:t>This presentation may contain forward-looking statements for which there are risks, uncertainties, and assumptions. If the risks materialize or assumptions prove incorrect, Workday’s business results and directions could differ materially from results implied by the forward-looking statements. </a:t>
            </a:r>
            <a:endParaRPr lang="en-US" sz="1200" dirty="0" smtClean="0">
              <a:latin typeface="ClanOT Book" charset="0"/>
              <a:ea typeface="ClanOT Book" charset="0"/>
              <a:cs typeface="ClanOT Book" charset="0"/>
            </a:endParaRPr>
          </a:p>
          <a:p>
            <a:pPr indent="0">
              <a:buNone/>
            </a:pPr>
            <a:r>
              <a:rPr lang="en-US" sz="1200" dirty="0" smtClean="0">
                <a:latin typeface="ClanOT Book" charset="0"/>
                <a:ea typeface="ClanOT Book" charset="0"/>
                <a:cs typeface="ClanOT Book" charset="0"/>
              </a:rPr>
              <a:t>Forward-looking </a:t>
            </a:r>
            <a:r>
              <a:rPr lang="en-US" sz="1200" dirty="0">
                <a:latin typeface="ClanOT Book" charset="0"/>
                <a:ea typeface="ClanOT Book" charset="0"/>
                <a:cs typeface="ClanOT Book" charset="0"/>
              </a:rPr>
              <a:t>statements include any statements regarding strategies or plans for future operations; any statements concerning new features, enhancements or upgrades to our existing applications or plans for future applications; and any statements of belief. Further information on risks that could affect Workday’s results is included in our filings with the Securities and Exchange Commission which are available on the Workday investor relations webpage</a:t>
            </a:r>
            <a:r>
              <a:rPr lang="en-US" sz="1200" dirty="0" smtClean="0">
                <a:latin typeface="ClanOT Book" charset="0"/>
                <a:ea typeface="ClanOT Book" charset="0"/>
                <a:cs typeface="ClanOT Book" charset="0"/>
              </a:rPr>
              <a:t>:</a:t>
            </a:r>
            <a:endParaRPr lang="en-US" sz="1200" dirty="0">
              <a:latin typeface="ClanOT Book" charset="0"/>
              <a:ea typeface="ClanOT Book" charset="0"/>
              <a:cs typeface="ClanOT Book" charset="0"/>
            </a:endParaRPr>
          </a:p>
          <a:p>
            <a:pPr indent="0">
              <a:buNone/>
            </a:pPr>
            <a:r>
              <a:rPr lang="en-US" sz="1200" dirty="0">
                <a:latin typeface="ClanOT Medium" charset="0"/>
                <a:ea typeface="ClanOT Medium" charset="0"/>
                <a:cs typeface="ClanOT Medium" charset="0"/>
              </a:rPr>
              <a:t>W</a:t>
            </a:r>
            <a:r>
              <a:rPr lang="en-US" sz="1200" dirty="0" smtClean="0">
                <a:latin typeface="ClanOT Medium" charset="0"/>
                <a:ea typeface="ClanOT Medium" charset="0"/>
                <a:cs typeface="ClanOT Medium" charset="0"/>
              </a:rPr>
              <a:t>orkday.com/company/investor_relations.php</a:t>
            </a:r>
            <a:endParaRPr lang="en-US" sz="1200" dirty="0">
              <a:latin typeface="ClanOT Medium" charset="0"/>
              <a:ea typeface="ClanOT Medium" charset="0"/>
              <a:cs typeface="ClanOT Medium" charset="0"/>
            </a:endParaRPr>
          </a:p>
          <a:p>
            <a:pPr indent="0">
              <a:buNone/>
            </a:pPr>
            <a:r>
              <a:rPr lang="en-US" sz="1200" dirty="0">
                <a:latin typeface="ClanOT Book" charset="0"/>
                <a:ea typeface="ClanOT Book" charset="0"/>
                <a:cs typeface="ClanOT Book" charset="0"/>
              </a:rPr>
              <a:t>Workday assumes no obligation for and does not intend to update any forward-looking statements. </a:t>
            </a:r>
          </a:p>
          <a:p>
            <a:pPr indent="0">
              <a:buNone/>
            </a:pPr>
            <a:r>
              <a:rPr lang="en-US" sz="1200" dirty="0">
                <a:latin typeface="ClanOT Book" charset="0"/>
                <a:ea typeface="ClanOT Book" charset="0"/>
                <a:cs typeface="ClanOT Book" charset="0"/>
              </a:rPr>
              <a:t>Any unreleased services, features, functionality or enhancements referenced in any Workday document, roadmap, blog, our website, press release or public statement that are not currently available are subject to change at Workday’s discretion and may not be delivered as planned or at all. </a:t>
            </a:r>
          </a:p>
          <a:p>
            <a:pPr indent="0">
              <a:buNone/>
            </a:pPr>
            <a:r>
              <a:rPr lang="en-US" sz="1200" dirty="0">
                <a:latin typeface="ClanOT Book" charset="0"/>
                <a:ea typeface="ClanOT Book" charset="0"/>
                <a:cs typeface="ClanOT Book" charset="0"/>
              </a:rPr>
              <a:t>Customers who purchase Workday, Inc. services should make their purchase decisions upon services, features, and functions that are currently available.</a:t>
            </a:r>
          </a:p>
        </p:txBody>
      </p:sp>
      <p:sp>
        <p:nvSpPr>
          <p:cNvPr id="2" name="Title 1"/>
          <p:cNvSpPr>
            <a:spLocks noGrp="1"/>
          </p:cNvSpPr>
          <p:nvPr>
            <p:ph type="title"/>
          </p:nvPr>
        </p:nvSpPr>
        <p:spPr/>
        <p:txBody>
          <a:bodyPr>
            <a:normAutofit/>
          </a:bodyPr>
          <a:lstStyle/>
          <a:p>
            <a:r>
              <a:rPr lang="en-US" dirty="0" smtClean="0"/>
              <a:t>Safe Harbor Statement</a:t>
            </a:r>
            <a:endParaRPr lang="en-US" dirty="0"/>
          </a:p>
        </p:txBody>
      </p:sp>
      <p:sp>
        <p:nvSpPr>
          <p:cNvPr id="6" name="Footer Placeholder 5"/>
          <p:cNvSpPr>
            <a:spLocks noGrp="1"/>
          </p:cNvSpPr>
          <p:nvPr>
            <p:ph type="ftr" sz="quarter" idx="3"/>
          </p:nvPr>
        </p:nvSpPr>
        <p:spPr/>
        <p:txBody>
          <a:bodyPr/>
          <a:lstStyle/>
          <a:p>
            <a:r>
              <a:rPr lang="en-US" dirty="0" smtClean="0"/>
              <a:t>Workday Confidential</a:t>
            </a:r>
            <a:endParaRPr lang="en-US" dirty="0"/>
          </a:p>
        </p:txBody>
      </p:sp>
    </p:spTree>
    <p:extLst>
      <p:ext uri="{BB962C8B-B14F-4D97-AF65-F5344CB8AC3E}">
        <p14:creationId xmlns:p14="http://schemas.microsoft.com/office/powerpoint/2010/main" val="3760297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Investment Profiles Set Up</a:t>
            </a:r>
            <a:endParaRPr lang="en-US" dirty="0"/>
          </a:p>
        </p:txBody>
      </p:sp>
      <p:sp>
        <p:nvSpPr>
          <p:cNvPr id="3" name="Text Placeholder 2"/>
          <p:cNvSpPr>
            <a:spLocks noGrp="1"/>
          </p:cNvSpPr>
          <p:nvPr>
            <p:ph type="body" sz="quarter" idx="12"/>
          </p:nvPr>
        </p:nvSpPr>
        <p:spPr>
          <a:xfrm>
            <a:off x="342900" y="1730752"/>
            <a:ext cx="7162800" cy="3722139"/>
          </a:xfrm>
        </p:spPr>
        <p:txBody>
          <a:bodyPr>
            <a:normAutofit/>
          </a:bodyPr>
          <a:lstStyle/>
          <a:p>
            <a:r>
              <a:rPr lang="en-US" dirty="0">
                <a:solidFill>
                  <a:srgbClr val="000000"/>
                </a:solidFill>
              </a:rPr>
              <a:t>Create investment profile for an </a:t>
            </a:r>
            <a:r>
              <a:rPr lang="en-US">
                <a:solidFill>
                  <a:srgbClr val="000000"/>
                </a:solidFill>
              </a:rPr>
              <a:t>investment </a:t>
            </a:r>
            <a:r>
              <a:rPr lang="en-US" smtClean="0">
                <a:solidFill>
                  <a:srgbClr val="000000"/>
                </a:solidFill>
              </a:rPr>
              <a:t>pool</a:t>
            </a:r>
          </a:p>
          <a:p>
            <a:r>
              <a:rPr lang="en-US" sz="2100" dirty="0">
                <a:solidFill>
                  <a:srgbClr val="000000"/>
                </a:solidFill>
              </a:rPr>
              <a:t>Can have gifts in different companies than the company </a:t>
            </a:r>
            <a:r>
              <a:rPr lang="en-US" sz="2100">
                <a:solidFill>
                  <a:srgbClr val="000000"/>
                </a:solidFill>
              </a:rPr>
              <a:t>associated </a:t>
            </a:r>
            <a:r>
              <a:rPr lang="en-US" sz="2100" smtClean="0">
                <a:solidFill>
                  <a:srgbClr val="000000"/>
                </a:solidFill>
              </a:rPr>
              <a:t>wih endowment </a:t>
            </a:r>
            <a:r>
              <a:rPr lang="en-US" sz="2100" dirty="0">
                <a:solidFill>
                  <a:srgbClr val="000000"/>
                </a:solidFill>
              </a:rPr>
              <a:t>pool they </a:t>
            </a:r>
            <a:r>
              <a:rPr lang="en-US" sz="2100">
                <a:solidFill>
                  <a:srgbClr val="000000"/>
                </a:solidFill>
              </a:rPr>
              <a:t>belong </a:t>
            </a:r>
            <a:r>
              <a:rPr lang="en-US" sz="2100" smtClean="0">
                <a:solidFill>
                  <a:srgbClr val="000000"/>
                </a:solidFill>
              </a:rPr>
              <a:t>to</a:t>
            </a:r>
            <a:endParaRPr lang="en-US" sz="2100" dirty="0">
              <a:solidFill>
                <a:srgbClr val="000000"/>
              </a:solidFill>
            </a:endParaRPr>
          </a:p>
          <a:p>
            <a:r>
              <a:rPr lang="en-US" dirty="0" smtClean="0">
                <a:solidFill>
                  <a:srgbClr val="000000"/>
                </a:solidFill>
              </a:rPr>
              <a:t>Financial </a:t>
            </a:r>
            <a:r>
              <a:rPr lang="en-US" dirty="0">
                <a:solidFill>
                  <a:srgbClr val="000000"/>
                </a:solidFill>
              </a:rPr>
              <a:t>Institution definition is required</a:t>
            </a:r>
          </a:p>
          <a:p>
            <a:r>
              <a:rPr lang="en-US" dirty="0">
                <a:solidFill>
                  <a:srgbClr val="000000"/>
                </a:solidFill>
              </a:rPr>
              <a:t>Select Default Investment Statement Line Types</a:t>
            </a:r>
          </a:p>
          <a:p>
            <a:r>
              <a:rPr lang="en-US" dirty="0">
                <a:solidFill>
                  <a:srgbClr val="000000"/>
                </a:solidFill>
              </a:rPr>
              <a:t>Map Investment </a:t>
            </a:r>
            <a:r>
              <a:rPr lang="en-US" dirty="0" smtClean="0">
                <a:solidFill>
                  <a:srgbClr val="000000"/>
                </a:solidFill>
              </a:rPr>
              <a:t>Classifications</a:t>
            </a:r>
            <a:endParaRPr lang="en-US" dirty="0">
              <a:solidFill>
                <a:srgbClr val="000000"/>
              </a:solidFill>
            </a:endParaRPr>
          </a:p>
        </p:txBody>
      </p:sp>
      <p:sp>
        <p:nvSpPr>
          <p:cNvPr id="4" name="Footer Placeholder 3"/>
          <p:cNvSpPr>
            <a:spLocks noGrp="1"/>
          </p:cNvSpPr>
          <p:nvPr>
            <p:ph type="ftr" sz="quarter" idx="3"/>
          </p:nvPr>
        </p:nvSpPr>
        <p:spPr/>
        <p:txBody>
          <a:bodyPr/>
          <a:lstStyle/>
          <a:p>
            <a:r>
              <a:rPr lang="en-US" dirty="0" smtClean="0"/>
              <a:t>Workday Confidential</a:t>
            </a:r>
            <a:endParaRPr lang="en-US" dirty="0"/>
          </a:p>
        </p:txBody>
      </p:sp>
      <p:graphicFrame>
        <p:nvGraphicFramePr>
          <p:cNvPr id="5" name="Content Placeholder 10"/>
          <p:cNvGraphicFramePr>
            <a:graphicFrameLocks/>
          </p:cNvGraphicFramePr>
          <p:nvPr>
            <p:extLst>
              <p:ext uri="{D42A27DB-BD31-4B8C-83A1-F6EECF244321}">
                <p14:modId xmlns:p14="http://schemas.microsoft.com/office/powerpoint/2010/main" val="227792004"/>
              </p:ext>
            </p:extLst>
          </p:nvPr>
        </p:nvGraphicFramePr>
        <p:xfrm>
          <a:off x="871537" y="966560"/>
          <a:ext cx="7382144" cy="6840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441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 Create Investment </a:t>
            </a:r>
            <a:r>
              <a:rPr lang="en-US" dirty="0" smtClean="0"/>
              <a:t>Pool</a:t>
            </a:r>
            <a:endParaRPr lang="en-US" dirty="0"/>
          </a:p>
        </p:txBody>
      </p:sp>
      <p:sp>
        <p:nvSpPr>
          <p:cNvPr id="3" name="Footer Placeholder 2"/>
          <p:cNvSpPr>
            <a:spLocks noGrp="1"/>
          </p:cNvSpPr>
          <p:nvPr>
            <p:ph type="ftr" sz="quarter" idx="3"/>
          </p:nvPr>
        </p:nvSpPr>
        <p:spPr/>
        <p:txBody>
          <a:bodyPr/>
          <a:lstStyle/>
          <a:p>
            <a:r>
              <a:rPr lang="en-US" dirty="0" smtClean="0"/>
              <a:t>Workday Confidential</a:t>
            </a:r>
            <a:endParaRPr lang="en-US" dirty="0"/>
          </a:p>
        </p:txBody>
      </p:sp>
      <p:graphicFrame>
        <p:nvGraphicFramePr>
          <p:cNvPr id="4" name="Content Placeholder 5"/>
          <p:cNvGraphicFramePr>
            <a:graphicFrameLocks/>
          </p:cNvGraphicFramePr>
          <p:nvPr>
            <p:extLst>
              <p:ext uri="{D42A27DB-BD31-4B8C-83A1-F6EECF244321}">
                <p14:modId xmlns:p14="http://schemas.microsoft.com/office/powerpoint/2010/main" val="2494640763"/>
              </p:ext>
            </p:extLst>
          </p:nvPr>
        </p:nvGraphicFramePr>
        <p:xfrm>
          <a:off x="1090864" y="960496"/>
          <a:ext cx="69342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2" descr="C:\Users\karen.minicozzi\AppData\Local\Microsoft\Windows\Temporary Internet Files\Content.IE5\MSX9L7O0\MP900433098[1].jpg"/>
          <p:cNvPicPr>
            <a:picLocks noChangeAspect="1" noChangeArrowheads="1"/>
          </p:cNvPicPr>
          <p:nvPr/>
        </p:nvPicPr>
        <p:blipFill>
          <a:blip r:embed="rId8" cstate="print"/>
          <a:srcRect/>
          <a:stretch>
            <a:fillRect/>
          </a:stretch>
        </p:blipFill>
        <p:spPr bwMode="auto">
          <a:xfrm>
            <a:off x="8031080" y="864288"/>
            <a:ext cx="785949" cy="1206500"/>
          </a:xfrm>
          <a:prstGeom prst="rect">
            <a:avLst/>
          </a:prstGeom>
          <a:noFill/>
        </p:spPr>
      </p:pic>
    </p:spTree>
    <p:extLst>
      <p:ext uri="{BB962C8B-B14F-4D97-AF65-F5344CB8AC3E}">
        <p14:creationId xmlns:p14="http://schemas.microsoft.com/office/powerpoint/2010/main" val="36013952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Gifts</a:t>
            </a:r>
            <a:endParaRPr lang="en-US" dirty="0"/>
          </a:p>
        </p:txBody>
      </p:sp>
    </p:spTree>
    <p:extLst>
      <p:ext uri="{BB962C8B-B14F-4D97-AF65-F5344CB8AC3E}">
        <p14:creationId xmlns:p14="http://schemas.microsoft.com/office/powerpoint/2010/main" val="190029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Gift Donor Set Up</a:t>
            </a:r>
            <a:endParaRPr lang="en-US" dirty="0"/>
          </a:p>
        </p:txBody>
      </p:sp>
      <p:sp>
        <p:nvSpPr>
          <p:cNvPr id="3" name="Text Placeholder 2"/>
          <p:cNvSpPr>
            <a:spLocks noGrp="1"/>
          </p:cNvSpPr>
          <p:nvPr>
            <p:ph type="body" sz="quarter" idx="12"/>
          </p:nvPr>
        </p:nvSpPr>
        <p:spPr>
          <a:xfrm>
            <a:off x="342900" y="1730753"/>
            <a:ext cx="7994984" cy="3021722"/>
          </a:xfrm>
        </p:spPr>
        <p:txBody>
          <a:bodyPr>
            <a:noAutofit/>
          </a:bodyPr>
          <a:lstStyle/>
          <a:p>
            <a:r>
              <a:rPr lang="en-US" dirty="0">
                <a:solidFill>
                  <a:srgbClr val="000000"/>
                </a:solidFill>
              </a:rPr>
              <a:t>Donor Types</a:t>
            </a:r>
          </a:p>
          <a:p>
            <a:r>
              <a:rPr lang="en-US" dirty="0">
                <a:solidFill>
                  <a:srgbClr val="000000"/>
                </a:solidFill>
              </a:rPr>
              <a:t>Gift Types</a:t>
            </a:r>
          </a:p>
          <a:p>
            <a:r>
              <a:rPr lang="en-US" dirty="0">
                <a:solidFill>
                  <a:srgbClr val="000000"/>
                </a:solidFill>
              </a:rPr>
              <a:t>Gift Purposes</a:t>
            </a:r>
          </a:p>
          <a:p>
            <a:pPr lvl="1"/>
            <a:r>
              <a:rPr lang="en-US" dirty="0">
                <a:solidFill>
                  <a:srgbClr val="000000"/>
                </a:solidFill>
              </a:rPr>
              <a:t>Create at least one gift purpose per gift purpose type</a:t>
            </a:r>
          </a:p>
        </p:txBody>
      </p:sp>
      <p:sp>
        <p:nvSpPr>
          <p:cNvPr id="4" name="Footer Placeholder 3"/>
          <p:cNvSpPr>
            <a:spLocks noGrp="1"/>
          </p:cNvSpPr>
          <p:nvPr>
            <p:ph type="ftr" sz="quarter" idx="3"/>
          </p:nvPr>
        </p:nvSpPr>
        <p:spPr/>
        <p:txBody>
          <a:bodyPr/>
          <a:lstStyle/>
          <a:p>
            <a:r>
              <a:rPr lang="en-US" dirty="0" smtClean="0"/>
              <a:t>Workday Confidential</a:t>
            </a:r>
            <a:endParaRPr lang="en-US" dirty="0"/>
          </a:p>
        </p:txBody>
      </p:sp>
      <p:graphicFrame>
        <p:nvGraphicFramePr>
          <p:cNvPr id="9" name="Content Placeholder 10"/>
          <p:cNvGraphicFramePr>
            <a:graphicFrameLocks/>
          </p:cNvGraphicFramePr>
          <p:nvPr>
            <p:extLst>
              <p:ext uri="{D42A27DB-BD31-4B8C-83A1-F6EECF244321}">
                <p14:modId xmlns:p14="http://schemas.microsoft.com/office/powerpoint/2010/main" val="1002818749"/>
              </p:ext>
            </p:extLst>
          </p:nvPr>
        </p:nvGraphicFramePr>
        <p:xfrm>
          <a:off x="378993" y="984590"/>
          <a:ext cx="8379997" cy="6840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23628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Create Gift</a:t>
            </a:r>
            <a:endParaRPr lang="en-US" dirty="0"/>
          </a:p>
        </p:txBody>
      </p:sp>
      <p:sp>
        <p:nvSpPr>
          <p:cNvPr id="3" name="Text Placeholder 2"/>
          <p:cNvSpPr>
            <a:spLocks noGrp="1"/>
          </p:cNvSpPr>
          <p:nvPr>
            <p:ph type="body" sz="quarter" idx="12"/>
          </p:nvPr>
        </p:nvSpPr>
        <p:spPr>
          <a:xfrm>
            <a:off x="342900" y="1730753"/>
            <a:ext cx="7994984" cy="3021722"/>
          </a:xfrm>
        </p:spPr>
        <p:txBody>
          <a:bodyPr>
            <a:noAutofit/>
          </a:bodyPr>
          <a:lstStyle/>
          <a:p>
            <a:r>
              <a:rPr lang="en-US" sz="1400" dirty="0" smtClean="0">
                <a:solidFill>
                  <a:srgbClr val="000000"/>
                </a:solidFill>
              </a:rPr>
              <a:t>A </a:t>
            </a:r>
            <a:r>
              <a:rPr lang="en-US" sz="1400" dirty="0">
                <a:solidFill>
                  <a:srgbClr val="000000"/>
                </a:solidFill>
              </a:rPr>
              <a:t>gift is the initial </a:t>
            </a:r>
            <a:r>
              <a:rPr lang="en-US" sz="1400" dirty="0" smtClean="0">
                <a:solidFill>
                  <a:srgbClr val="000000"/>
                </a:solidFill>
              </a:rPr>
              <a:t>donation, </a:t>
            </a:r>
            <a:r>
              <a:rPr lang="en-US" sz="1400" dirty="0">
                <a:solidFill>
                  <a:srgbClr val="000000"/>
                </a:solidFill>
              </a:rPr>
              <a:t>and may have many contributions from multiple donors</a:t>
            </a:r>
          </a:p>
          <a:p>
            <a:r>
              <a:rPr lang="en-US" sz="1400" dirty="0">
                <a:solidFill>
                  <a:srgbClr val="000000"/>
                </a:solidFill>
              </a:rPr>
              <a:t>Gift as a </a:t>
            </a:r>
            <a:r>
              <a:rPr lang="en-US" sz="1400" dirty="0" smtClean="0">
                <a:solidFill>
                  <a:srgbClr val="000000"/>
                </a:solidFill>
              </a:rPr>
              <a:t>Worktag:</a:t>
            </a:r>
            <a:endParaRPr lang="en-US" sz="1400" dirty="0">
              <a:solidFill>
                <a:srgbClr val="000000"/>
              </a:solidFill>
            </a:endParaRPr>
          </a:p>
          <a:p>
            <a:pPr lvl="1"/>
            <a:r>
              <a:rPr lang="en-US" sz="1200" dirty="0">
                <a:solidFill>
                  <a:srgbClr val="000000"/>
                </a:solidFill>
              </a:rPr>
              <a:t>May be used as a Worktag on other transactions</a:t>
            </a:r>
          </a:p>
          <a:p>
            <a:pPr lvl="1"/>
            <a:r>
              <a:rPr lang="en-US" sz="1200" dirty="0">
                <a:solidFill>
                  <a:srgbClr val="000000"/>
                </a:solidFill>
              </a:rPr>
              <a:t>Roles may be assigned</a:t>
            </a:r>
          </a:p>
          <a:p>
            <a:pPr lvl="1"/>
            <a:r>
              <a:rPr lang="en-US" sz="1200" dirty="0">
                <a:solidFill>
                  <a:srgbClr val="000000"/>
                </a:solidFill>
              </a:rPr>
              <a:t>Hierarchies may be defined for reporting or role inheritance</a:t>
            </a:r>
          </a:p>
          <a:p>
            <a:r>
              <a:rPr lang="en-US" sz="1400" dirty="0">
                <a:solidFill>
                  <a:srgbClr val="000000"/>
                </a:solidFill>
              </a:rPr>
              <a:t>Worktags may be assigned to a gift for defaulting on operational transactions</a:t>
            </a:r>
          </a:p>
          <a:p>
            <a:pPr lvl="1"/>
            <a:r>
              <a:rPr lang="en-US" sz="1200" dirty="0">
                <a:solidFill>
                  <a:srgbClr val="000000"/>
                </a:solidFill>
              </a:rPr>
              <a:t>Also default Worktags for share purchase and reinvestment</a:t>
            </a:r>
          </a:p>
          <a:p>
            <a:r>
              <a:rPr lang="en-US" sz="1400" dirty="0">
                <a:solidFill>
                  <a:srgbClr val="000000"/>
                </a:solidFill>
              </a:rPr>
              <a:t>Specify a reinvestment percentage</a:t>
            </a:r>
          </a:p>
          <a:p>
            <a:r>
              <a:rPr lang="en-US" sz="1400" dirty="0">
                <a:solidFill>
                  <a:srgbClr val="000000"/>
                </a:solidFill>
              </a:rPr>
              <a:t>Income distribution supports flat amounts along with the required 100% catchall</a:t>
            </a:r>
          </a:p>
          <a:p>
            <a:r>
              <a:rPr lang="en-US" sz="1400" dirty="0">
                <a:solidFill>
                  <a:srgbClr val="000000"/>
                </a:solidFill>
              </a:rPr>
              <a:t>Custom Fields can be added to Gifts</a:t>
            </a:r>
          </a:p>
        </p:txBody>
      </p:sp>
      <p:sp>
        <p:nvSpPr>
          <p:cNvPr id="4" name="Footer Placeholder 3"/>
          <p:cNvSpPr>
            <a:spLocks noGrp="1"/>
          </p:cNvSpPr>
          <p:nvPr>
            <p:ph type="ftr" sz="quarter" idx="3"/>
          </p:nvPr>
        </p:nvSpPr>
        <p:spPr/>
        <p:txBody>
          <a:bodyPr/>
          <a:lstStyle/>
          <a:p>
            <a:r>
              <a:rPr lang="en-US" dirty="0" smtClean="0"/>
              <a:t>Workday Confidential</a:t>
            </a:r>
            <a:endParaRPr lang="en-US" dirty="0"/>
          </a:p>
        </p:txBody>
      </p:sp>
      <p:graphicFrame>
        <p:nvGraphicFramePr>
          <p:cNvPr id="9" name="Content Placeholder 10"/>
          <p:cNvGraphicFramePr>
            <a:graphicFrameLocks/>
          </p:cNvGraphicFramePr>
          <p:nvPr>
            <p:extLst>
              <p:ext uri="{D42A27DB-BD31-4B8C-83A1-F6EECF244321}">
                <p14:modId xmlns:p14="http://schemas.microsoft.com/office/powerpoint/2010/main" val="4289431460"/>
              </p:ext>
            </p:extLst>
          </p:nvPr>
        </p:nvGraphicFramePr>
        <p:xfrm>
          <a:off x="378993" y="984590"/>
          <a:ext cx="8379997" cy="6840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979394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Composite View of Gift </a:t>
            </a:r>
            <a:endParaRPr lang="en-US" dirty="0"/>
          </a:p>
        </p:txBody>
      </p:sp>
      <p:sp>
        <p:nvSpPr>
          <p:cNvPr id="6" name="Text Placeholder 5"/>
          <p:cNvSpPr>
            <a:spLocks noGrp="1"/>
          </p:cNvSpPr>
          <p:nvPr>
            <p:ph type="body" sz="quarter" idx="12"/>
          </p:nvPr>
        </p:nvSpPr>
        <p:spPr>
          <a:xfrm>
            <a:off x="320041" y="1067144"/>
            <a:ext cx="2649828" cy="3722139"/>
          </a:xfrm>
        </p:spPr>
        <p:txBody>
          <a:bodyPr>
            <a:normAutofit/>
          </a:bodyPr>
          <a:lstStyle/>
          <a:p>
            <a:r>
              <a:rPr lang="en-US" sz="1600" dirty="0">
                <a:solidFill>
                  <a:srgbClr val="000000"/>
                </a:solidFill>
              </a:rPr>
              <a:t>Displays HCM data for “Named Professorships” tied to Gift object</a:t>
            </a:r>
          </a:p>
          <a:p>
            <a:r>
              <a:rPr lang="en-US" sz="1600" dirty="0" smtClean="0">
                <a:solidFill>
                  <a:srgbClr val="000000"/>
                </a:solidFill>
              </a:rPr>
              <a:t>Organized </a:t>
            </a:r>
            <a:r>
              <a:rPr lang="en-US" sz="1600" dirty="0">
                <a:solidFill>
                  <a:srgbClr val="000000"/>
                </a:solidFill>
              </a:rPr>
              <a:t>by Tab and by Sub-tab</a:t>
            </a:r>
          </a:p>
          <a:p>
            <a:r>
              <a:rPr lang="en-US" sz="1600" dirty="0" smtClean="0">
                <a:solidFill>
                  <a:srgbClr val="000000"/>
                </a:solidFill>
              </a:rPr>
              <a:t>Controlled </a:t>
            </a:r>
            <a:r>
              <a:rPr lang="en-US" sz="1600" dirty="0">
                <a:solidFill>
                  <a:srgbClr val="000000"/>
                </a:solidFill>
              </a:rPr>
              <a:t>edit by sections of the </a:t>
            </a:r>
            <a:r>
              <a:rPr lang="en-US" sz="1600" dirty="0" smtClean="0">
                <a:solidFill>
                  <a:srgbClr val="000000"/>
                </a:solidFill>
              </a:rPr>
              <a:t>Gift</a:t>
            </a:r>
          </a:p>
          <a:p>
            <a:r>
              <a:rPr lang="en-US" sz="1600" dirty="0" smtClean="0">
                <a:solidFill>
                  <a:srgbClr val="000000"/>
                </a:solidFill>
              </a:rPr>
              <a:t>Edit </a:t>
            </a:r>
            <a:r>
              <a:rPr lang="en-US" sz="1600" dirty="0">
                <a:solidFill>
                  <a:srgbClr val="000000"/>
                </a:solidFill>
              </a:rPr>
              <a:t>entire Gift through related </a:t>
            </a:r>
            <a:r>
              <a:rPr lang="en-US" sz="1600" dirty="0" smtClean="0">
                <a:solidFill>
                  <a:srgbClr val="000000"/>
                </a:solidFill>
              </a:rPr>
              <a:t>action</a:t>
            </a:r>
            <a:endParaRPr lang="en-US" sz="1600" dirty="0">
              <a:solidFill>
                <a:srgbClr val="000000"/>
              </a:solidFill>
            </a:endParaRPr>
          </a:p>
        </p:txBody>
      </p:sp>
      <p:sp>
        <p:nvSpPr>
          <p:cNvPr id="3" name="Footer Placeholder 2"/>
          <p:cNvSpPr>
            <a:spLocks noGrp="1"/>
          </p:cNvSpPr>
          <p:nvPr>
            <p:ph type="ftr" sz="quarter" idx="3"/>
          </p:nvPr>
        </p:nvSpPr>
        <p:spPr/>
        <p:txBody>
          <a:bodyPr/>
          <a:lstStyle/>
          <a:p>
            <a:r>
              <a:rPr lang="en-US" dirty="0" smtClean="0"/>
              <a:t>Workday Confidential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868" y="1071153"/>
            <a:ext cx="5808372" cy="36706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071973" y="2445249"/>
            <a:ext cx="5393933" cy="277403"/>
          </a:xfrm>
          <a:prstGeom prst="rect">
            <a:avLst/>
          </a:prstGeom>
          <a:no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indent="-91440" algn="ctr">
              <a:spcBef>
                <a:spcPts val="1200"/>
              </a:spcBef>
              <a:buClr>
                <a:schemeClr val="tx2"/>
              </a:buClr>
            </a:pPr>
            <a:endParaRPr lang="en-US" dirty="0">
              <a:solidFill>
                <a:schemeClr val="bg1"/>
              </a:solidFill>
            </a:endParaRPr>
          </a:p>
        </p:txBody>
      </p:sp>
      <p:sp>
        <p:nvSpPr>
          <p:cNvPr id="7" name="Rectangle 6"/>
          <p:cNvSpPr/>
          <p:nvPr/>
        </p:nvSpPr>
        <p:spPr>
          <a:xfrm>
            <a:off x="3071973" y="2767782"/>
            <a:ext cx="2599362" cy="277403"/>
          </a:xfrm>
          <a:prstGeom prst="rect">
            <a:avLst/>
          </a:prstGeom>
          <a:no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indent="-91440" algn="ctr">
              <a:spcBef>
                <a:spcPts val="1200"/>
              </a:spcBef>
              <a:buClr>
                <a:schemeClr val="tx2"/>
              </a:buClr>
            </a:pPr>
            <a:endParaRPr lang="en-US" dirty="0">
              <a:solidFill>
                <a:schemeClr val="bg1"/>
              </a:solidFill>
            </a:endParaRPr>
          </a:p>
        </p:txBody>
      </p:sp>
    </p:spTree>
    <p:extLst>
      <p:ext uri="{BB962C8B-B14F-4D97-AF65-F5344CB8AC3E}">
        <p14:creationId xmlns:p14="http://schemas.microsoft.com/office/powerpoint/2010/main" val="36591862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Composite View – </a:t>
            </a:r>
            <a:r>
              <a:rPr lang="en-US" dirty="0" smtClean="0"/>
              <a:t>Restrictions</a:t>
            </a:r>
            <a:endParaRPr lang="en-US" dirty="0"/>
          </a:p>
        </p:txBody>
      </p:sp>
      <p:sp>
        <p:nvSpPr>
          <p:cNvPr id="4" name="Text Placeholder 3"/>
          <p:cNvSpPr>
            <a:spLocks noGrp="1"/>
          </p:cNvSpPr>
          <p:nvPr>
            <p:ph type="body" sz="quarter" idx="12"/>
          </p:nvPr>
        </p:nvSpPr>
        <p:spPr>
          <a:xfrm>
            <a:off x="320041" y="1067144"/>
            <a:ext cx="3356610" cy="3722139"/>
          </a:xfrm>
        </p:spPr>
        <p:txBody>
          <a:bodyPr>
            <a:noAutofit/>
          </a:bodyPr>
          <a:lstStyle/>
          <a:p>
            <a:pPr marL="0" indent="0">
              <a:buNone/>
            </a:pPr>
            <a:r>
              <a:rPr lang="en-US" sz="1200" dirty="0" smtClean="0">
                <a:solidFill>
                  <a:srgbClr val="000000"/>
                </a:solidFill>
              </a:rPr>
              <a:t>Restrictions include:</a:t>
            </a:r>
            <a:endParaRPr lang="en-US" sz="1200" dirty="0">
              <a:solidFill>
                <a:srgbClr val="000000"/>
              </a:solidFill>
            </a:endParaRPr>
          </a:p>
          <a:p>
            <a:r>
              <a:rPr lang="en-US" sz="1200" dirty="0">
                <a:solidFill>
                  <a:srgbClr val="000000"/>
                </a:solidFill>
              </a:rPr>
              <a:t>Primary Purpose </a:t>
            </a:r>
          </a:p>
          <a:p>
            <a:r>
              <a:rPr lang="en-US" sz="1200" dirty="0" smtClean="0">
                <a:solidFill>
                  <a:srgbClr val="000000"/>
                </a:solidFill>
              </a:rPr>
              <a:t>Honorarium </a:t>
            </a:r>
            <a:r>
              <a:rPr lang="en-US" sz="1200" dirty="0">
                <a:solidFill>
                  <a:srgbClr val="000000"/>
                </a:solidFill>
              </a:rPr>
              <a:t>Type</a:t>
            </a:r>
          </a:p>
          <a:p>
            <a:r>
              <a:rPr lang="en-US" sz="1200" dirty="0" smtClean="0">
                <a:solidFill>
                  <a:srgbClr val="000000"/>
                </a:solidFill>
              </a:rPr>
              <a:t>Release </a:t>
            </a:r>
            <a:r>
              <a:rPr lang="en-US" sz="1200" dirty="0">
                <a:solidFill>
                  <a:srgbClr val="000000"/>
                </a:solidFill>
              </a:rPr>
              <a:t>Level</a:t>
            </a:r>
          </a:p>
          <a:p>
            <a:r>
              <a:rPr lang="en-US" sz="1200" dirty="0" smtClean="0">
                <a:solidFill>
                  <a:srgbClr val="000000"/>
                </a:solidFill>
              </a:rPr>
              <a:t>Y/N </a:t>
            </a:r>
            <a:r>
              <a:rPr lang="en-US" sz="1200" dirty="0">
                <a:solidFill>
                  <a:srgbClr val="000000"/>
                </a:solidFill>
              </a:rPr>
              <a:t>reporting fields</a:t>
            </a:r>
          </a:p>
          <a:p>
            <a:pPr lvl="1"/>
            <a:r>
              <a:rPr lang="en-US" sz="1200" dirty="0">
                <a:solidFill>
                  <a:srgbClr val="000000"/>
                </a:solidFill>
              </a:rPr>
              <a:t>Matching required</a:t>
            </a:r>
          </a:p>
          <a:p>
            <a:pPr lvl="1"/>
            <a:r>
              <a:rPr lang="en-US" sz="1200" dirty="0">
                <a:solidFill>
                  <a:srgbClr val="000000"/>
                </a:solidFill>
              </a:rPr>
              <a:t>Allow Underwater Spending</a:t>
            </a:r>
          </a:p>
          <a:p>
            <a:pPr lvl="1"/>
            <a:r>
              <a:rPr lang="en-US" sz="1200" dirty="0">
                <a:solidFill>
                  <a:srgbClr val="000000"/>
                </a:solidFill>
              </a:rPr>
              <a:t>Yield Only </a:t>
            </a:r>
          </a:p>
          <a:p>
            <a:r>
              <a:rPr lang="en-US" sz="1200" dirty="0">
                <a:solidFill>
                  <a:srgbClr val="000000"/>
                </a:solidFill>
              </a:rPr>
              <a:t>Restricted By </a:t>
            </a:r>
          </a:p>
          <a:p>
            <a:r>
              <a:rPr lang="en-US" sz="1200" dirty="0" smtClean="0">
                <a:solidFill>
                  <a:srgbClr val="000000"/>
                </a:solidFill>
              </a:rPr>
              <a:t>Text </a:t>
            </a:r>
            <a:r>
              <a:rPr lang="en-US" sz="1200" dirty="0">
                <a:solidFill>
                  <a:srgbClr val="000000"/>
                </a:solidFill>
              </a:rPr>
              <a:t>Fields</a:t>
            </a:r>
          </a:p>
          <a:p>
            <a:pPr lvl="1"/>
            <a:r>
              <a:rPr lang="en-US" sz="1200" dirty="0">
                <a:solidFill>
                  <a:srgbClr val="000000"/>
                </a:solidFill>
              </a:rPr>
              <a:t>Donor Restriction Excerpt</a:t>
            </a:r>
          </a:p>
          <a:p>
            <a:pPr lvl="1"/>
            <a:r>
              <a:rPr lang="en-US" sz="1200" dirty="0">
                <a:solidFill>
                  <a:srgbClr val="000000"/>
                </a:solidFill>
              </a:rPr>
              <a:t>Nature of </a:t>
            </a:r>
            <a:r>
              <a:rPr lang="en-US" sz="1200" dirty="0" smtClean="0">
                <a:solidFill>
                  <a:srgbClr val="000000"/>
                </a:solidFill>
              </a:rPr>
              <a:t>Restriction</a:t>
            </a:r>
            <a:endParaRPr lang="en-US" sz="1200" dirty="0">
              <a:solidFill>
                <a:srgbClr val="000000"/>
              </a:solidFill>
            </a:endParaRPr>
          </a:p>
        </p:txBody>
      </p:sp>
      <p:sp>
        <p:nvSpPr>
          <p:cNvPr id="3" name="Footer Placeholder 2"/>
          <p:cNvSpPr>
            <a:spLocks noGrp="1"/>
          </p:cNvSpPr>
          <p:nvPr>
            <p:ph type="ftr" sz="quarter" idx="3"/>
          </p:nvPr>
        </p:nvSpPr>
        <p:spPr/>
        <p:txBody>
          <a:bodyPr/>
          <a:lstStyle/>
          <a:p>
            <a:r>
              <a:rPr lang="en-US" dirty="0" smtClean="0"/>
              <a:t>Workday Confidential</a:t>
            </a:r>
            <a:endParaRPr lang="en-US" dirty="0"/>
          </a:p>
        </p:txBody>
      </p:sp>
      <p:grpSp>
        <p:nvGrpSpPr>
          <p:cNvPr id="6" name="Group 5"/>
          <p:cNvGrpSpPr/>
          <p:nvPr/>
        </p:nvGrpSpPr>
        <p:grpSpPr>
          <a:xfrm>
            <a:off x="2876550" y="1104900"/>
            <a:ext cx="5954044" cy="3284287"/>
            <a:chOff x="4097360" y="1529319"/>
            <a:chExt cx="4701484" cy="2675718"/>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7360" y="1529319"/>
              <a:ext cx="4701484" cy="26757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p:nvPr/>
          </p:nvCxnSpPr>
          <p:spPr>
            <a:xfrm flipH="1">
              <a:off x="6057900" y="2334126"/>
              <a:ext cx="390202" cy="0"/>
            </a:xfrm>
            <a:prstGeom prst="straightConnector1">
              <a:avLst/>
            </a:prstGeom>
            <a:ln w="4445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6057900" y="2666999"/>
              <a:ext cx="390202" cy="0"/>
            </a:xfrm>
            <a:prstGeom prst="straightConnector1">
              <a:avLst/>
            </a:prstGeom>
            <a:ln w="4445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6037847" y="2867178"/>
              <a:ext cx="390202" cy="0"/>
            </a:xfrm>
            <a:prstGeom prst="straightConnector1">
              <a:avLst/>
            </a:prstGeom>
            <a:ln w="4445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5667698" y="3164680"/>
              <a:ext cx="390202" cy="0"/>
            </a:xfrm>
            <a:prstGeom prst="straightConnector1">
              <a:avLst/>
            </a:prstGeom>
            <a:ln w="44450">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17" name="Right Brace 16"/>
            <p:cNvSpPr/>
            <p:nvPr/>
          </p:nvSpPr>
          <p:spPr>
            <a:xfrm>
              <a:off x="5414211" y="2965784"/>
              <a:ext cx="140368" cy="366963"/>
            </a:xfrm>
            <a:prstGeom prst="rightBrace">
              <a:avLst/>
            </a:prstGeom>
            <a:ln w="4445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20" name="Straight Arrow Connector 19"/>
            <p:cNvCxnSpPr/>
            <p:nvPr/>
          </p:nvCxnSpPr>
          <p:spPr>
            <a:xfrm flipH="1">
              <a:off x="5511287" y="3633188"/>
              <a:ext cx="390202" cy="0"/>
            </a:xfrm>
            <a:prstGeom prst="straightConnector1">
              <a:avLst/>
            </a:prstGeom>
            <a:ln w="4445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7098631" y="3783583"/>
              <a:ext cx="390202" cy="0"/>
            </a:xfrm>
            <a:prstGeom prst="straightConnector1">
              <a:avLst/>
            </a:prstGeom>
            <a:ln w="4445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8312997" y="3458382"/>
              <a:ext cx="390202" cy="0"/>
            </a:xfrm>
            <a:prstGeom prst="straightConnector1">
              <a:avLst/>
            </a:prstGeom>
            <a:ln w="44450">
              <a:solidFill>
                <a:schemeClr val="accent4"/>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247014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Composite View – </a:t>
            </a:r>
            <a:r>
              <a:rPr lang="en-US" dirty="0" smtClean="0"/>
              <a:t>Named Professorship </a:t>
            </a:r>
            <a:r>
              <a:rPr lang="en-US" dirty="0"/>
              <a:t>/ </a:t>
            </a:r>
            <a:r>
              <a:rPr lang="en-US" dirty="0" smtClean="0"/>
              <a:t>Current Chairholders</a:t>
            </a:r>
            <a:endParaRPr lang="en-US" dirty="0"/>
          </a:p>
        </p:txBody>
      </p:sp>
      <p:sp>
        <p:nvSpPr>
          <p:cNvPr id="4" name="Text Placeholder 3"/>
          <p:cNvSpPr>
            <a:spLocks noGrp="1"/>
          </p:cNvSpPr>
          <p:nvPr>
            <p:ph type="body" sz="quarter" idx="12"/>
          </p:nvPr>
        </p:nvSpPr>
        <p:spPr>
          <a:xfrm>
            <a:off x="320040" y="1067144"/>
            <a:ext cx="3163889" cy="3722139"/>
          </a:xfrm>
        </p:spPr>
        <p:txBody>
          <a:bodyPr>
            <a:noAutofit/>
          </a:bodyPr>
          <a:lstStyle/>
          <a:p>
            <a:pPr marL="0" indent="0">
              <a:buNone/>
            </a:pPr>
            <a:r>
              <a:rPr lang="en-US" sz="1800" dirty="0" smtClean="0">
                <a:solidFill>
                  <a:srgbClr val="000000"/>
                </a:solidFill>
              </a:rPr>
              <a:t>Named </a:t>
            </a:r>
            <a:r>
              <a:rPr lang="en-US" sz="1800" dirty="0">
                <a:solidFill>
                  <a:srgbClr val="000000"/>
                </a:solidFill>
              </a:rPr>
              <a:t>Professorship </a:t>
            </a:r>
            <a:r>
              <a:rPr lang="en-US" sz="1800" dirty="0" smtClean="0">
                <a:solidFill>
                  <a:srgbClr val="000000"/>
                </a:solidFill>
              </a:rPr>
              <a:t>tab</a:t>
            </a:r>
            <a:endParaRPr lang="en-US" sz="1600" dirty="0" smtClean="0">
              <a:solidFill>
                <a:srgbClr val="000000"/>
              </a:solidFill>
            </a:endParaRPr>
          </a:p>
          <a:p>
            <a:r>
              <a:rPr lang="en-US" sz="1600" dirty="0" smtClean="0">
                <a:solidFill>
                  <a:srgbClr val="000000"/>
                </a:solidFill>
              </a:rPr>
              <a:t>Shows </a:t>
            </a:r>
            <a:r>
              <a:rPr lang="en-US" sz="1600" dirty="0">
                <a:solidFill>
                  <a:srgbClr val="000000"/>
                </a:solidFill>
              </a:rPr>
              <a:t>if gift has a purpose code tied to </a:t>
            </a:r>
            <a:r>
              <a:rPr lang="en-US" sz="1600" dirty="0" smtClean="0">
                <a:solidFill>
                  <a:srgbClr val="000000"/>
                </a:solidFill>
              </a:rPr>
              <a:t>Professorship</a:t>
            </a:r>
          </a:p>
          <a:p>
            <a:r>
              <a:rPr lang="en-US" sz="1600" dirty="0" smtClean="0">
                <a:solidFill>
                  <a:srgbClr val="000000"/>
                </a:solidFill>
              </a:rPr>
              <a:t>Sub </a:t>
            </a:r>
            <a:r>
              <a:rPr lang="en-US" sz="1600" dirty="0">
                <a:solidFill>
                  <a:srgbClr val="000000"/>
                </a:solidFill>
              </a:rPr>
              <a:t>tabs display HCM </a:t>
            </a:r>
            <a:r>
              <a:rPr lang="en-US" sz="1600" dirty="0" smtClean="0">
                <a:solidFill>
                  <a:srgbClr val="000000"/>
                </a:solidFill>
              </a:rPr>
              <a:t>data:</a:t>
            </a:r>
          </a:p>
          <a:p>
            <a:pPr lvl="1"/>
            <a:r>
              <a:rPr lang="en-US" sz="1200" dirty="0" smtClean="0">
                <a:solidFill>
                  <a:srgbClr val="000000"/>
                </a:solidFill>
              </a:rPr>
              <a:t>Current </a:t>
            </a:r>
            <a:r>
              <a:rPr lang="en-US" sz="1200" dirty="0">
                <a:solidFill>
                  <a:srgbClr val="000000"/>
                </a:solidFill>
              </a:rPr>
              <a:t>Chairholders</a:t>
            </a:r>
          </a:p>
          <a:p>
            <a:pPr lvl="1"/>
            <a:r>
              <a:rPr lang="en-US" sz="1200" dirty="0">
                <a:solidFill>
                  <a:srgbClr val="000000"/>
                </a:solidFill>
              </a:rPr>
              <a:t>Unfilled Named Professorships</a:t>
            </a:r>
          </a:p>
          <a:p>
            <a:pPr lvl="1"/>
            <a:r>
              <a:rPr lang="en-US" sz="1200" dirty="0">
                <a:solidFill>
                  <a:srgbClr val="000000"/>
                </a:solidFill>
              </a:rPr>
              <a:t>Historical Chairholders </a:t>
            </a:r>
            <a:r>
              <a:rPr lang="en-US" sz="1200" dirty="0" smtClean="0">
                <a:solidFill>
                  <a:srgbClr val="000000"/>
                </a:solidFill>
              </a:rPr>
              <a:t> (includes current chair holders)</a:t>
            </a:r>
          </a:p>
        </p:txBody>
      </p:sp>
      <p:sp>
        <p:nvSpPr>
          <p:cNvPr id="3" name="Footer Placeholder 2"/>
          <p:cNvSpPr>
            <a:spLocks noGrp="1"/>
          </p:cNvSpPr>
          <p:nvPr>
            <p:ph type="ftr" sz="quarter" idx="3"/>
          </p:nvPr>
        </p:nvSpPr>
        <p:spPr/>
        <p:txBody>
          <a:bodyPr/>
          <a:lstStyle/>
          <a:p>
            <a:r>
              <a:rPr lang="en-US" dirty="0" smtClean="0"/>
              <a:t>Workday Confidential</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3929" y="1687651"/>
            <a:ext cx="5433004" cy="258364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23968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Create Gift Hierarchy</a:t>
            </a:r>
            <a:endParaRPr lang="en-US" dirty="0"/>
          </a:p>
        </p:txBody>
      </p:sp>
      <p:sp>
        <p:nvSpPr>
          <p:cNvPr id="3" name="Text Placeholder 2"/>
          <p:cNvSpPr>
            <a:spLocks noGrp="1"/>
          </p:cNvSpPr>
          <p:nvPr>
            <p:ph type="body" sz="quarter" idx="12"/>
          </p:nvPr>
        </p:nvSpPr>
        <p:spPr>
          <a:xfrm>
            <a:off x="342900" y="1730753"/>
            <a:ext cx="7994984" cy="3021722"/>
          </a:xfrm>
        </p:spPr>
        <p:txBody>
          <a:bodyPr>
            <a:noAutofit/>
          </a:bodyPr>
          <a:lstStyle/>
          <a:p>
            <a:r>
              <a:rPr lang="en-US" dirty="0">
                <a:solidFill>
                  <a:srgbClr val="000000"/>
                </a:solidFill>
              </a:rPr>
              <a:t>Use gift hierarchies to group related gifts together for reporting purposes.</a:t>
            </a:r>
          </a:p>
          <a:p>
            <a:r>
              <a:rPr lang="en-US" dirty="0">
                <a:solidFill>
                  <a:srgbClr val="000000"/>
                </a:solidFill>
              </a:rPr>
              <a:t>You can assign the hierarchy of gifts to specific roles and positions.</a:t>
            </a:r>
          </a:p>
        </p:txBody>
      </p:sp>
      <p:sp>
        <p:nvSpPr>
          <p:cNvPr id="4" name="Footer Placeholder 3"/>
          <p:cNvSpPr>
            <a:spLocks noGrp="1"/>
          </p:cNvSpPr>
          <p:nvPr>
            <p:ph type="ftr" sz="quarter" idx="3"/>
          </p:nvPr>
        </p:nvSpPr>
        <p:spPr/>
        <p:txBody>
          <a:bodyPr/>
          <a:lstStyle/>
          <a:p>
            <a:r>
              <a:rPr lang="en-US" dirty="0" smtClean="0"/>
              <a:t>Workday Confidential</a:t>
            </a:r>
            <a:endParaRPr lang="en-US" dirty="0"/>
          </a:p>
        </p:txBody>
      </p:sp>
      <p:graphicFrame>
        <p:nvGraphicFramePr>
          <p:cNvPr id="9" name="Content Placeholder 10"/>
          <p:cNvGraphicFramePr>
            <a:graphicFrameLocks/>
          </p:cNvGraphicFramePr>
          <p:nvPr>
            <p:extLst>
              <p:ext uri="{D42A27DB-BD31-4B8C-83A1-F6EECF244321}">
                <p14:modId xmlns:p14="http://schemas.microsoft.com/office/powerpoint/2010/main" val="4279268048"/>
              </p:ext>
            </p:extLst>
          </p:nvPr>
        </p:nvGraphicFramePr>
        <p:xfrm>
          <a:off x="378993" y="984590"/>
          <a:ext cx="8379997" cy="6840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062882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Create Donors and Donor Contribution</a:t>
            </a:r>
            <a:endParaRPr lang="en-US" dirty="0"/>
          </a:p>
        </p:txBody>
      </p:sp>
      <p:sp>
        <p:nvSpPr>
          <p:cNvPr id="3" name="Text Placeholder 2"/>
          <p:cNvSpPr>
            <a:spLocks noGrp="1"/>
          </p:cNvSpPr>
          <p:nvPr>
            <p:ph type="body" sz="quarter" idx="12"/>
          </p:nvPr>
        </p:nvSpPr>
        <p:spPr>
          <a:xfrm>
            <a:off x="342900" y="1730753"/>
            <a:ext cx="7994984" cy="3021722"/>
          </a:xfrm>
        </p:spPr>
        <p:txBody>
          <a:bodyPr>
            <a:noAutofit/>
          </a:bodyPr>
          <a:lstStyle/>
          <a:p>
            <a:r>
              <a:rPr lang="en-US" b="1" dirty="0">
                <a:solidFill>
                  <a:srgbClr val="000000"/>
                </a:solidFill>
              </a:rPr>
              <a:t>Create Donors</a:t>
            </a:r>
          </a:p>
          <a:p>
            <a:pPr lvl="1"/>
            <a:r>
              <a:rPr lang="en-US" dirty="0">
                <a:solidFill>
                  <a:srgbClr val="000000"/>
                </a:solidFill>
              </a:rPr>
              <a:t>Donors are shared across all organizations</a:t>
            </a:r>
          </a:p>
          <a:p>
            <a:pPr lvl="1"/>
            <a:r>
              <a:rPr lang="en-US" dirty="0">
                <a:solidFill>
                  <a:srgbClr val="000000"/>
                </a:solidFill>
              </a:rPr>
              <a:t>Create a unique donor for each address</a:t>
            </a:r>
          </a:p>
          <a:p>
            <a:pPr lvl="1"/>
            <a:r>
              <a:rPr lang="en-US" dirty="0" smtClean="0">
                <a:solidFill>
                  <a:srgbClr val="000000"/>
                </a:solidFill>
              </a:rPr>
              <a:t>Donor contact information: </a:t>
            </a:r>
            <a:r>
              <a:rPr lang="en-US" dirty="0">
                <a:solidFill>
                  <a:srgbClr val="000000"/>
                </a:solidFill>
              </a:rPr>
              <a:t>phone, address, email, instant messenger, and web address</a:t>
            </a:r>
          </a:p>
          <a:p>
            <a:pPr lvl="1"/>
            <a:r>
              <a:rPr lang="en-US" dirty="0" smtClean="0">
                <a:solidFill>
                  <a:srgbClr val="000000"/>
                </a:solidFill>
              </a:rPr>
              <a:t>Custom </a:t>
            </a:r>
            <a:r>
              <a:rPr lang="en-US" dirty="0">
                <a:solidFill>
                  <a:srgbClr val="000000"/>
                </a:solidFill>
              </a:rPr>
              <a:t>Fields can be added to Donors</a:t>
            </a:r>
          </a:p>
          <a:p>
            <a:r>
              <a:rPr lang="en-US" b="1" dirty="0">
                <a:solidFill>
                  <a:srgbClr val="000000"/>
                </a:solidFill>
              </a:rPr>
              <a:t>Create Donor Contribution</a:t>
            </a:r>
          </a:p>
        </p:txBody>
      </p:sp>
      <p:sp>
        <p:nvSpPr>
          <p:cNvPr id="4" name="Footer Placeholder 3"/>
          <p:cNvSpPr>
            <a:spLocks noGrp="1"/>
          </p:cNvSpPr>
          <p:nvPr>
            <p:ph type="ftr" sz="quarter" idx="3"/>
          </p:nvPr>
        </p:nvSpPr>
        <p:spPr/>
        <p:txBody>
          <a:bodyPr/>
          <a:lstStyle/>
          <a:p>
            <a:r>
              <a:rPr lang="en-US" dirty="0" smtClean="0"/>
              <a:t>Workday Confidential</a:t>
            </a:r>
            <a:endParaRPr lang="en-US" dirty="0"/>
          </a:p>
        </p:txBody>
      </p:sp>
      <p:graphicFrame>
        <p:nvGraphicFramePr>
          <p:cNvPr id="9" name="Content Placeholder 10"/>
          <p:cNvGraphicFramePr>
            <a:graphicFrameLocks/>
          </p:cNvGraphicFramePr>
          <p:nvPr>
            <p:extLst>
              <p:ext uri="{D42A27DB-BD31-4B8C-83A1-F6EECF244321}">
                <p14:modId xmlns:p14="http://schemas.microsoft.com/office/powerpoint/2010/main" val="3042074311"/>
              </p:ext>
            </p:extLst>
          </p:nvPr>
        </p:nvGraphicFramePr>
        <p:xfrm>
          <a:off x="378993" y="984590"/>
          <a:ext cx="8379997" cy="6840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97603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loud"/>
          <p:cNvSpPr>
            <a:spLocks/>
          </p:cNvSpPr>
          <p:nvPr>
            <p:custDataLst>
              <p:tags r:id="rId1"/>
            </p:custDataLst>
          </p:nvPr>
        </p:nvSpPr>
        <p:spPr bwMode="auto">
          <a:xfrm>
            <a:off x="162434" y="1444384"/>
            <a:ext cx="1101375" cy="563495"/>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alpha val="16000"/>
            </a:schemeClr>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sp>
        <p:nvSpPr>
          <p:cNvPr id="205" name="cloud"/>
          <p:cNvSpPr>
            <a:spLocks/>
          </p:cNvSpPr>
          <p:nvPr>
            <p:custDataLst>
              <p:tags r:id="rId2"/>
            </p:custDataLst>
          </p:nvPr>
        </p:nvSpPr>
        <p:spPr bwMode="auto">
          <a:xfrm>
            <a:off x="6831636" y="384942"/>
            <a:ext cx="938710" cy="480271"/>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alpha val="16000"/>
            </a:schemeClr>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sp>
        <p:nvSpPr>
          <p:cNvPr id="206" name="cloud"/>
          <p:cNvSpPr>
            <a:spLocks/>
          </p:cNvSpPr>
          <p:nvPr>
            <p:custDataLst>
              <p:tags r:id="rId3"/>
            </p:custDataLst>
          </p:nvPr>
        </p:nvSpPr>
        <p:spPr bwMode="auto">
          <a:xfrm>
            <a:off x="7076526" y="3855545"/>
            <a:ext cx="1584763" cy="810809"/>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alpha val="16000"/>
            </a:schemeClr>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sp>
        <p:nvSpPr>
          <p:cNvPr id="207" name="cloud"/>
          <p:cNvSpPr>
            <a:spLocks/>
          </p:cNvSpPr>
          <p:nvPr>
            <p:custDataLst>
              <p:tags r:id="rId4"/>
            </p:custDataLst>
          </p:nvPr>
        </p:nvSpPr>
        <p:spPr bwMode="auto">
          <a:xfrm>
            <a:off x="1550917" y="252968"/>
            <a:ext cx="768972" cy="393428"/>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alpha val="16000"/>
            </a:schemeClr>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sp>
        <p:nvSpPr>
          <p:cNvPr id="208" name="cloud"/>
          <p:cNvSpPr>
            <a:spLocks/>
          </p:cNvSpPr>
          <p:nvPr>
            <p:custDataLst>
              <p:tags r:id="rId5"/>
            </p:custDataLst>
          </p:nvPr>
        </p:nvSpPr>
        <p:spPr bwMode="auto">
          <a:xfrm>
            <a:off x="371059" y="4064740"/>
            <a:ext cx="1148200" cy="58745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alpha val="16000"/>
            </a:schemeClr>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sp>
        <p:nvSpPr>
          <p:cNvPr id="210" name="cloud"/>
          <p:cNvSpPr>
            <a:spLocks/>
          </p:cNvSpPr>
          <p:nvPr>
            <p:custDataLst>
              <p:tags r:id="rId6"/>
            </p:custDataLst>
          </p:nvPr>
        </p:nvSpPr>
        <p:spPr bwMode="auto">
          <a:xfrm>
            <a:off x="8303537" y="2093024"/>
            <a:ext cx="465959" cy="238398"/>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alpha val="16000"/>
            </a:schemeClr>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sp>
        <p:nvSpPr>
          <p:cNvPr id="211" name="cloud"/>
          <p:cNvSpPr>
            <a:spLocks/>
          </p:cNvSpPr>
          <p:nvPr>
            <p:custDataLst>
              <p:tags r:id="rId7"/>
            </p:custDataLst>
          </p:nvPr>
        </p:nvSpPr>
        <p:spPr bwMode="auto">
          <a:xfrm>
            <a:off x="1540506" y="3173679"/>
            <a:ext cx="465959" cy="238398"/>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alpha val="16000"/>
            </a:schemeClr>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sp>
        <p:nvSpPr>
          <p:cNvPr id="7" name="AutoShape 3"/>
          <p:cNvSpPr>
            <a:spLocks noChangeAspect="1" noChangeArrowheads="1" noTextEdit="1"/>
          </p:cNvSpPr>
          <p:nvPr/>
        </p:nvSpPr>
        <p:spPr bwMode="auto">
          <a:xfrm>
            <a:off x="848694" y="1481938"/>
            <a:ext cx="966787"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66666"/>
              </a:solidFill>
            </a:endParaRPr>
          </a:p>
        </p:txBody>
      </p:sp>
      <p:sp>
        <p:nvSpPr>
          <p:cNvPr id="76" name="Oval 75"/>
          <p:cNvSpPr/>
          <p:nvPr/>
        </p:nvSpPr>
        <p:spPr>
          <a:xfrm>
            <a:off x="2615044" y="584448"/>
            <a:ext cx="3840315" cy="3840314"/>
          </a:xfrm>
          <a:prstGeom prst="ellipse">
            <a:avLst/>
          </a:prstGeom>
          <a:solidFill>
            <a:srgbClr val="E5F0F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rgbClr val="666666">
                  <a:lumMod val="50000"/>
                  <a:lumOff val="50000"/>
                </a:srgbClr>
              </a:solidFill>
            </a:endParaRPr>
          </a:p>
        </p:txBody>
      </p:sp>
      <p:sp>
        <p:nvSpPr>
          <p:cNvPr id="98" name="Oval 97"/>
          <p:cNvSpPr/>
          <p:nvPr/>
        </p:nvSpPr>
        <p:spPr>
          <a:xfrm>
            <a:off x="3713379" y="1699715"/>
            <a:ext cx="1609781" cy="1609780"/>
          </a:xfrm>
          <a:prstGeom prst="ellipse">
            <a:avLst/>
          </a:prstGeom>
          <a:solidFill>
            <a:srgbClr val="1583BE"/>
          </a:soli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rgbClr val="666666">
                  <a:lumMod val="50000"/>
                  <a:lumOff val="50000"/>
                </a:srgbClr>
              </a:solidFill>
            </a:endParaRPr>
          </a:p>
        </p:txBody>
      </p:sp>
      <p:grpSp>
        <p:nvGrpSpPr>
          <p:cNvPr id="99" name="Group 98"/>
          <p:cNvGrpSpPr/>
          <p:nvPr/>
        </p:nvGrpSpPr>
        <p:grpSpPr>
          <a:xfrm>
            <a:off x="4017704" y="1808416"/>
            <a:ext cx="1017662" cy="291308"/>
            <a:chOff x="-3362465" y="7454075"/>
            <a:chExt cx="2803507" cy="802513"/>
          </a:xfrm>
        </p:grpSpPr>
        <p:sp>
          <p:nvSpPr>
            <p:cNvPr id="101" name="Freeform 527"/>
            <p:cNvSpPr>
              <a:spLocks/>
            </p:cNvSpPr>
            <p:nvPr/>
          </p:nvSpPr>
          <p:spPr bwMode="auto">
            <a:xfrm>
              <a:off x="-3362465" y="8009367"/>
              <a:ext cx="213427" cy="204736"/>
            </a:xfrm>
            <a:custGeom>
              <a:avLst/>
              <a:gdLst>
                <a:gd name="T0" fmla="*/ 83 w 181"/>
                <a:gd name="T1" fmla="*/ 82 h 174"/>
                <a:gd name="T2" fmla="*/ 104 w 181"/>
                <a:gd name="T3" fmla="*/ 101 h 174"/>
                <a:gd name="T4" fmla="*/ 130 w 181"/>
                <a:gd name="T5" fmla="*/ 73 h 174"/>
                <a:gd name="T6" fmla="*/ 145 w 181"/>
                <a:gd name="T7" fmla="*/ 87 h 174"/>
                <a:gd name="T8" fmla="*/ 140 w 181"/>
                <a:gd name="T9" fmla="*/ 107 h 174"/>
                <a:gd name="T10" fmla="*/ 129 w 181"/>
                <a:gd name="T11" fmla="*/ 126 h 174"/>
                <a:gd name="T12" fmla="*/ 95 w 181"/>
                <a:gd name="T13" fmla="*/ 141 h 174"/>
                <a:gd name="T14" fmla="*/ 54 w 181"/>
                <a:gd name="T15" fmla="*/ 121 h 174"/>
                <a:gd name="T16" fmla="*/ 32 w 181"/>
                <a:gd name="T17" fmla="*/ 83 h 174"/>
                <a:gd name="T18" fmla="*/ 46 w 181"/>
                <a:gd name="T19" fmla="*/ 48 h 174"/>
                <a:gd name="T20" fmla="*/ 67 w 181"/>
                <a:gd name="T21" fmla="*/ 35 h 174"/>
                <a:gd name="T22" fmla="*/ 90 w 181"/>
                <a:gd name="T23" fmla="*/ 39 h 174"/>
                <a:gd name="T24" fmla="*/ 108 w 181"/>
                <a:gd name="T25" fmla="*/ 10 h 174"/>
                <a:gd name="T26" fmla="*/ 67 w 181"/>
                <a:gd name="T27" fmla="*/ 2 h 174"/>
                <a:gd name="T28" fmla="*/ 25 w 181"/>
                <a:gd name="T29" fmla="*/ 29 h 174"/>
                <a:gd name="T30" fmla="*/ 4 w 181"/>
                <a:gd name="T31" fmla="*/ 64 h 174"/>
                <a:gd name="T32" fmla="*/ 5 w 181"/>
                <a:gd name="T33" fmla="*/ 108 h 174"/>
                <a:gd name="T34" fmla="*/ 31 w 181"/>
                <a:gd name="T35" fmla="*/ 147 h 174"/>
                <a:gd name="T36" fmla="*/ 70 w 181"/>
                <a:gd name="T37" fmla="*/ 169 h 174"/>
                <a:gd name="T38" fmla="*/ 113 w 181"/>
                <a:gd name="T39" fmla="*/ 169 h 174"/>
                <a:gd name="T40" fmla="*/ 151 w 181"/>
                <a:gd name="T41" fmla="*/ 143 h 174"/>
                <a:gd name="T42" fmla="*/ 173 w 181"/>
                <a:gd name="T43" fmla="*/ 109 h 174"/>
                <a:gd name="T44" fmla="*/ 180 w 181"/>
                <a:gd name="T45" fmla="*/ 74 h 174"/>
                <a:gd name="T46" fmla="*/ 132 w 181"/>
                <a:gd name="T47" fmla="*/ 30 h 174"/>
                <a:gd name="T48" fmla="*/ 83 w 181"/>
                <a:gd name="T49" fmla="*/ 8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 h="174">
                  <a:moveTo>
                    <a:pt x="83" y="82"/>
                  </a:moveTo>
                  <a:cubicBezTo>
                    <a:pt x="104" y="101"/>
                    <a:pt x="104" y="101"/>
                    <a:pt x="104" y="101"/>
                  </a:cubicBezTo>
                  <a:cubicBezTo>
                    <a:pt x="130" y="73"/>
                    <a:pt x="130" y="73"/>
                    <a:pt x="130" y="73"/>
                  </a:cubicBezTo>
                  <a:cubicBezTo>
                    <a:pt x="145" y="87"/>
                    <a:pt x="145" y="87"/>
                    <a:pt x="145" y="87"/>
                  </a:cubicBezTo>
                  <a:cubicBezTo>
                    <a:pt x="145" y="94"/>
                    <a:pt x="143" y="100"/>
                    <a:pt x="140" y="107"/>
                  </a:cubicBezTo>
                  <a:cubicBezTo>
                    <a:pt x="137" y="114"/>
                    <a:pt x="134" y="121"/>
                    <a:pt x="129" y="126"/>
                  </a:cubicBezTo>
                  <a:cubicBezTo>
                    <a:pt x="119" y="136"/>
                    <a:pt x="108" y="141"/>
                    <a:pt x="95" y="141"/>
                  </a:cubicBezTo>
                  <a:cubicBezTo>
                    <a:pt x="82" y="141"/>
                    <a:pt x="68" y="134"/>
                    <a:pt x="54" y="121"/>
                  </a:cubicBezTo>
                  <a:cubicBezTo>
                    <a:pt x="40" y="108"/>
                    <a:pt x="33" y="96"/>
                    <a:pt x="32" y="83"/>
                  </a:cubicBezTo>
                  <a:cubicBezTo>
                    <a:pt x="31" y="71"/>
                    <a:pt x="36" y="59"/>
                    <a:pt x="46" y="48"/>
                  </a:cubicBezTo>
                  <a:cubicBezTo>
                    <a:pt x="52" y="41"/>
                    <a:pt x="59" y="37"/>
                    <a:pt x="67" y="35"/>
                  </a:cubicBezTo>
                  <a:cubicBezTo>
                    <a:pt x="75" y="34"/>
                    <a:pt x="83" y="35"/>
                    <a:pt x="90" y="39"/>
                  </a:cubicBezTo>
                  <a:cubicBezTo>
                    <a:pt x="108" y="10"/>
                    <a:pt x="108" y="10"/>
                    <a:pt x="108" y="10"/>
                  </a:cubicBezTo>
                  <a:cubicBezTo>
                    <a:pt x="95" y="2"/>
                    <a:pt x="81" y="0"/>
                    <a:pt x="67" y="2"/>
                  </a:cubicBezTo>
                  <a:cubicBezTo>
                    <a:pt x="53" y="5"/>
                    <a:pt x="39" y="14"/>
                    <a:pt x="25" y="29"/>
                  </a:cubicBezTo>
                  <a:cubicBezTo>
                    <a:pt x="14" y="41"/>
                    <a:pt x="7" y="52"/>
                    <a:pt x="4" y="64"/>
                  </a:cubicBezTo>
                  <a:cubicBezTo>
                    <a:pt x="0" y="79"/>
                    <a:pt x="0" y="93"/>
                    <a:pt x="5" y="108"/>
                  </a:cubicBezTo>
                  <a:cubicBezTo>
                    <a:pt x="10" y="122"/>
                    <a:pt x="19" y="135"/>
                    <a:pt x="31" y="147"/>
                  </a:cubicBezTo>
                  <a:cubicBezTo>
                    <a:pt x="43" y="157"/>
                    <a:pt x="56" y="165"/>
                    <a:pt x="70" y="169"/>
                  </a:cubicBezTo>
                  <a:cubicBezTo>
                    <a:pt x="85" y="174"/>
                    <a:pt x="99" y="174"/>
                    <a:pt x="113" y="169"/>
                  </a:cubicBezTo>
                  <a:cubicBezTo>
                    <a:pt x="127" y="165"/>
                    <a:pt x="140" y="156"/>
                    <a:pt x="151" y="143"/>
                  </a:cubicBezTo>
                  <a:cubicBezTo>
                    <a:pt x="161" y="133"/>
                    <a:pt x="168" y="122"/>
                    <a:pt x="173" y="109"/>
                  </a:cubicBezTo>
                  <a:cubicBezTo>
                    <a:pt x="178" y="95"/>
                    <a:pt x="181" y="84"/>
                    <a:pt x="180" y="74"/>
                  </a:cubicBezTo>
                  <a:cubicBezTo>
                    <a:pt x="132" y="30"/>
                    <a:pt x="132" y="30"/>
                    <a:pt x="132" y="30"/>
                  </a:cubicBezTo>
                  <a:lnTo>
                    <a:pt x="83"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sp>
          <p:nvSpPr>
            <p:cNvPr id="102" name="Freeform 528"/>
            <p:cNvSpPr>
              <a:spLocks/>
            </p:cNvSpPr>
            <p:nvPr/>
          </p:nvSpPr>
          <p:spPr bwMode="auto">
            <a:xfrm>
              <a:off x="-3233059" y="7923415"/>
              <a:ext cx="229843" cy="170934"/>
            </a:xfrm>
            <a:custGeom>
              <a:avLst/>
              <a:gdLst>
                <a:gd name="T0" fmla="*/ 139 w 238"/>
                <a:gd name="T1" fmla="*/ 125 h 177"/>
                <a:gd name="T2" fmla="*/ 31 w 238"/>
                <a:gd name="T3" fmla="*/ 0 h 177"/>
                <a:gd name="T4" fmla="*/ 0 w 238"/>
                <a:gd name="T5" fmla="*/ 26 h 177"/>
                <a:gd name="T6" fmla="*/ 131 w 238"/>
                <a:gd name="T7" fmla="*/ 177 h 177"/>
                <a:gd name="T8" fmla="*/ 238 w 238"/>
                <a:gd name="T9" fmla="*/ 84 h 177"/>
                <a:gd name="T10" fmla="*/ 216 w 238"/>
                <a:gd name="T11" fmla="*/ 59 h 177"/>
                <a:gd name="T12" fmla="*/ 139 w 238"/>
                <a:gd name="T13" fmla="*/ 125 h 177"/>
              </a:gdLst>
              <a:ahLst/>
              <a:cxnLst>
                <a:cxn ang="0">
                  <a:pos x="T0" y="T1"/>
                </a:cxn>
                <a:cxn ang="0">
                  <a:pos x="T2" y="T3"/>
                </a:cxn>
                <a:cxn ang="0">
                  <a:pos x="T4" y="T5"/>
                </a:cxn>
                <a:cxn ang="0">
                  <a:pos x="T6" y="T7"/>
                </a:cxn>
                <a:cxn ang="0">
                  <a:pos x="T8" y="T9"/>
                </a:cxn>
                <a:cxn ang="0">
                  <a:pos x="T10" y="T11"/>
                </a:cxn>
                <a:cxn ang="0">
                  <a:pos x="T12" y="T13"/>
                </a:cxn>
              </a:cxnLst>
              <a:rect l="0" t="0" r="r" b="b"/>
              <a:pathLst>
                <a:path w="238" h="177">
                  <a:moveTo>
                    <a:pt x="139" y="125"/>
                  </a:moveTo>
                  <a:lnTo>
                    <a:pt x="31" y="0"/>
                  </a:lnTo>
                  <a:lnTo>
                    <a:pt x="0" y="26"/>
                  </a:lnTo>
                  <a:lnTo>
                    <a:pt x="131" y="177"/>
                  </a:lnTo>
                  <a:lnTo>
                    <a:pt x="238" y="84"/>
                  </a:lnTo>
                  <a:lnTo>
                    <a:pt x="216" y="59"/>
                  </a:lnTo>
                  <a:lnTo>
                    <a:pt x="139" y="1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sp>
          <p:nvSpPr>
            <p:cNvPr id="103" name="Freeform 529"/>
            <p:cNvSpPr>
              <a:spLocks noEditPoints="1"/>
            </p:cNvSpPr>
            <p:nvPr/>
          </p:nvSpPr>
          <p:spPr bwMode="auto">
            <a:xfrm>
              <a:off x="-3070815" y="7756347"/>
              <a:ext cx="202804" cy="209562"/>
            </a:xfrm>
            <a:custGeom>
              <a:avLst/>
              <a:gdLst>
                <a:gd name="T0" fmla="*/ 97 w 172"/>
                <a:gd name="T1" fmla="*/ 4 h 178"/>
                <a:gd name="T2" fmla="*/ 36 w 172"/>
                <a:gd name="T3" fmla="*/ 19 h 178"/>
                <a:gd name="T4" fmla="*/ 11 w 172"/>
                <a:gd name="T5" fmla="*/ 45 h 178"/>
                <a:gd name="T6" fmla="*/ 2 w 172"/>
                <a:gd name="T7" fmla="*/ 69 h 178"/>
                <a:gd name="T8" fmla="*/ 2 w 172"/>
                <a:gd name="T9" fmla="*/ 96 h 178"/>
                <a:gd name="T10" fmla="*/ 20 w 172"/>
                <a:gd name="T11" fmla="*/ 135 h 178"/>
                <a:gd name="T12" fmla="*/ 73 w 172"/>
                <a:gd name="T13" fmla="*/ 174 h 178"/>
                <a:gd name="T14" fmla="*/ 134 w 172"/>
                <a:gd name="T15" fmla="*/ 159 h 178"/>
                <a:gd name="T16" fmla="*/ 169 w 172"/>
                <a:gd name="T17" fmla="*/ 107 h 178"/>
                <a:gd name="T18" fmla="*/ 151 w 172"/>
                <a:gd name="T19" fmla="*/ 44 h 178"/>
                <a:gd name="T20" fmla="*/ 97 w 172"/>
                <a:gd name="T21" fmla="*/ 4 h 178"/>
                <a:gd name="T22" fmla="*/ 136 w 172"/>
                <a:gd name="T23" fmla="*/ 105 h 178"/>
                <a:gd name="T24" fmla="*/ 118 w 172"/>
                <a:gd name="T25" fmla="*/ 136 h 178"/>
                <a:gd name="T26" fmla="*/ 82 w 172"/>
                <a:gd name="T27" fmla="*/ 142 h 178"/>
                <a:gd name="T28" fmla="*/ 47 w 172"/>
                <a:gd name="T29" fmla="*/ 115 h 178"/>
                <a:gd name="T30" fmla="*/ 34 w 172"/>
                <a:gd name="T31" fmla="*/ 73 h 178"/>
                <a:gd name="T32" fmla="*/ 53 w 172"/>
                <a:gd name="T33" fmla="*/ 42 h 178"/>
                <a:gd name="T34" fmla="*/ 88 w 172"/>
                <a:gd name="T35" fmla="*/ 35 h 178"/>
                <a:gd name="T36" fmla="*/ 122 w 172"/>
                <a:gd name="T37" fmla="*/ 63 h 178"/>
                <a:gd name="T38" fmla="*/ 136 w 172"/>
                <a:gd name="T39" fmla="*/ 10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2" h="178">
                  <a:moveTo>
                    <a:pt x="97" y="4"/>
                  </a:moveTo>
                  <a:cubicBezTo>
                    <a:pt x="77" y="0"/>
                    <a:pt x="56" y="5"/>
                    <a:pt x="36" y="19"/>
                  </a:cubicBezTo>
                  <a:cubicBezTo>
                    <a:pt x="25" y="27"/>
                    <a:pt x="17" y="35"/>
                    <a:pt x="11" y="45"/>
                  </a:cubicBezTo>
                  <a:cubicBezTo>
                    <a:pt x="6" y="52"/>
                    <a:pt x="3" y="60"/>
                    <a:pt x="2" y="69"/>
                  </a:cubicBezTo>
                  <a:cubicBezTo>
                    <a:pt x="0" y="78"/>
                    <a:pt x="0" y="87"/>
                    <a:pt x="2" y="96"/>
                  </a:cubicBezTo>
                  <a:cubicBezTo>
                    <a:pt x="4" y="108"/>
                    <a:pt x="10" y="122"/>
                    <a:pt x="20" y="135"/>
                  </a:cubicBezTo>
                  <a:cubicBezTo>
                    <a:pt x="35" y="157"/>
                    <a:pt x="52" y="170"/>
                    <a:pt x="73" y="174"/>
                  </a:cubicBezTo>
                  <a:cubicBezTo>
                    <a:pt x="93" y="178"/>
                    <a:pt x="114" y="173"/>
                    <a:pt x="134" y="159"/>
                  </a:cubicBezTo>
                  <a:cubicBezTo>
                    <a:pt x="154" y="145"/>
                    <a:pt x="165" y="128"/>
                    <a:pt x="169" y="107"/>
                  </a:cubicBezTo>
                  <a:cubicBezTo>
                    <a:pt x="172" y="87"/>
                    <a:pt x="166" y="66"/>
                    <a:pt x="151" y="44"/>
                  </a:cubicBezTo>
                  <a:cubicBezTo>
                    <a:pt x="136" y="22"/>
                    <a:pt x="118" y="9"/>
                    <a:pt x="97" y="4"/>
                  </a:cubicBezTo>
                  <a:close/>
                  <a:moveTo>
                    <a:pt x="136" y="105"/>
                  </a:moveTo>
                  <a:cubicBezTo>
                    <a:pt x="135" y="118"/>
                    <a:pt x="128" y="128"/>
                    <a:pt x="118" y="136"/>
                  </a:cubicBezTo>
                  <a:cubicBezTo>
                    <a:pt x="107" y="143"/>
                    <a:pt x="95" y="146"/>
                    <a:pt x="82" y="142"/>
                  </a:cubicBezTo>
                  <a:cubicBezTo>
                    <a:pt x="70" y="139"/>
                    <a:pt x="58" y="130"/>
                    <a:pt x="47" y="115"/>
                  </a:cubicBezTo>
                  <a:cubicBezTo>
                    <a:pt x="37" y="99"/>
                    <a:pt x="32" y="85"/>
                    <a:pt x="34" y="73"/>
                  </a:cubicBezTo>
                  <a:cubicBezTo>
                    <a:pt x="35" y="60"/>
                    <a:pt x="42" y="50"/>
                    <a:pt x="53" y="42"/>
                  </a:cubicBezTo>
                  <a:cubicBezTo>
                    <a:pt x="64" y="34"/>
                    <a:pt x="76" y="32"/>
                    <a:pt x="88" y="35"/>
                  </a:cubicBezTo>
                  <a:cubicBezTo>
                    <a:pt x="100" y="38"/>
                    <a:pt x="112" y="47"/>
                    <a:pt x="122" y="63"/>
                  </a:cubicBezTo>
                  <a:cubicBezTo>
                    <a:pt x="133" y="78"/>
                    <a:pt x="138" y="93"/>
                    <a:pt x="136" y="10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sp>
          <p:nvSpPr>
            <p:cNvPr id="104" name="Freeform 530"/>
            <p:cNvSpPr>
              <a:spLocks noEditPoints="1"/>
            </p:cNvSpPr>
            <p:nvPr/>
          </p:nvSpPr>
          <p:spPr bwMode="auto">
            <a:xfrm>
              <a:off x="-2905675" y="7650116"/>
              <a:ext cx="215358" cy="225014"/>
            </a:xfrm>
            <a:custGeom>
              <a:avLst/>
              <a:gdLst>
                <a:gd name="T0" fmla="*/ 158 w 183"/>
                <a:gd name="T1" fmla="*/ 67 h 192"/>
                <a:gd name="T2" fmla="*/ 131 w 183"/>
                <a:gd name="T3" fmla="*/ 64 h 192"/>
                <a:gd name="T4" fmla="*/ 139 w 183"/>
                <a:gd name="T5" fmla="*/ 44 h 192"/>
                <a:gd name="T6" fmla="*/ 134 w 183"/>
                <a:gd name="T7" fmla="*/ 22 h 192"/>
                <a:gd name="T8" fmla="*/ 121 w 183"/>
                <a:gd name="T9" fmla="*/ 7 h 192"/>
                <a:gd name="T10" fmla="*/ 103 w 183"/>
                <a:gd name="T11" fmla="*/ 1 h 192"/>
                <a:gd name="T12" fmla="*/ 85 w 183"/>
                <a:gd name="T13" fmla="*/ 3 h 192"/>
                <a:gd name="T14" fmla="*/ 58 w 183"/>
                <a:gd name="T15" fmla="*/ 15 h 192"/>
                <a:gd name="T16" fmla="*/ 0 w 183"/>
                <a:gd name="T17" fmla="*/ 46 h 192"/>
                <a:gd name="T18" fmla="*/ 77 w 183"/>
                <a:gd name="T19" fmla="*/ 192 h 192"/>
                <a:gd name="T20" fmla="*/ 127 w 183"/>
                <a:gd name="T21" fmla="*/ 166 h 192"/>
                <a:gd name="T22" fmla="*/ 162 w 183"/>
                <a:gd name="T23" fmla="*/ 146 h 192"/>
                <a:gd name="T24" fmla="*/ 178 w 183"/>
                <a:gd name="T25" fmla="*/ 129 h 192"/>
                <a:gd name="T26" fmla="*/ 182 w 183"/>
                <a:gd name="T27" fmla="*/ 107 h 192"/>
                <a:gd name="T28" fmla="*/ 177 w 183"/>
                <a:gd name="T29" fmla="*/ 85 h 192"/>
                <a:gd name="T30" fmla="*/ 158 w 183"/>
                <a:gd name="T31" fmla="*/ 67 h 192"/>
                <a:gd name="T32" fmla="*/ 42 w 183"/>
                <a:gd name="T33" fmla="*/ 55 h 192"/>
                <a:gd name="T34" fmla="*/ 59 w 183"/>
                <a:gd name="T35" fmla="*/ 46 h 192"/>
                <a:gd name="T36" fmla="*/ 85 w 183"/>
                <a:gd name="T37" fmla="*/ 33 h 192"/>
                <a:gd name="T38" fmla="*/ 98 w 183"/>
                <a:gd name="T39" fmla="*/ 32 h 192"/>
                <a:gd name="T40" fmla="*/ 108 w 183"/>
                <a:gd name="T41" fmla="*/ 41 h 192"/>
                <a:gd name="T42" fmla="*/ 110 w 183"/>
                <a:gd name="T43" fmla="*/ 55 h 192"/>
                <a:gd name="T44" fmla="*/ 100 w 183"/>
                <a:gd name="T45" fmla="*/ 66 h 192"/>
                <a:gd name="T46" fmla="*/ 79 w 183"/>
                <a:gd name="T47" fmla="*/ 78 h 192"/>
                <a:gd name="T48" fmla="*/ 60 w 183"/>
                <a:gd name="T49" fmla="*/ 88 h 192"/>
                <a:gd name="T50" fmla="*/ 42 w 183"/>
                <a:gd name="T51" fmla="*/ 55 h 192"/>
                <a:gd name="T52" fmla="*/ 148 w 183"/>
                <a:gd name="T53" fmla="*/ 114 h 192"/>
                <a:gd name="T54" fmla="*/ 140 w 183"/>
                <a:gd name="T55" fmla="*/ 126 h 192"/>
                <a:gd name="T56" fmla="*/ 121 w 183"/>
                <a:gd name="T57" fmla="*/ 137 h 192"/>
                <a:gd name="T58" fmla="*/ 93 w 183"/>
                <a:gd name="T59" fmla="*/ 152 h 192"/>
                <a:gd name="T60" fmla="*/ 73 w 183"/>
                <a:gd name="T61" fmla="*/ 113 h 192"/>
                <a:gd name="T62" fmla="*/ 97 w 183"/>
                <a:gd name="T63" fmla="*/ 100 h 192"/>
                <a:gd name="T64" fmla="*/ 124 w 183"/>
                <a:gd name="T65" fmla="*/ 88 h 192"/>
                <a:gd name="T66" fmla="*/ 137 w 183"/>
                <a:gd name="T67" fmla="*/ 90 h 192"/>
                <a:gd name="T68" fmla="*/ 146 w 183"/>
                <a:gd name="T69" fmla="*/ 100 h 192"/>
                <a:gd name="T70" fmla="*/ 148 w 183"/>
                <a:gd name="T71" fmla="*/ 11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3" h="192">
                  <a:moveTo>
                    <a:pt x="158" y="67"/>
                  </a:moveTo>
                  <a:cubicBezTo>
                    <a:pt x="150" y="63"/>
                    <a:pt x="141" y="62"/>
                    <a:pt x="131" y="64"/>
                  </a:cubicBezTo>
                  <a:cubicBezTo>
                    <a:pt x="135" y="58"/>
                    <a:pt x="138" y="51"/>
                    <a:pt x="139" y="44"/>
                  </a:cubicBezTo>
                  <a:cubicBezTo>
                    <a:pt x="139" y="36"/>
                    <a:pt x="138" y="29"/>
                    <a:pt x="134" y="22"/>
                  </a:cubicBezTo>
                  <a:cubicBezTo>
                    <a:pt x="131" y="16"/>
                    <a:pt x="127" y="11"/>
                    <a:pt x="121" y="7"/>
                  </a:cubicBezTo>
                  <a:cubicBezTo>
                    <a:pt x="115" y="4"/>
                    <a:pt x="109" y="2"/>
                    <a:pt x="103" y="1"/>
                  </a:cubicBezTo>
                  <a:cubicBezTo>
                    <a:pt x="97" y="0"/>
                    <a:pt x="91" y="1"/>
                    <a:pt x="85" y="3"/>
                  </a:cubicBezTo>
                  <a:cubicBezTo>
                    <a:pt x="79" y="5"/>
                    <a:pt x="70" y="9"/>
                    <a:pt x="58" y="15"/>
                  </a:cubicBezTo>
                  <a:cubicBezTo>
                    <a:pt x="0" y="46"/>
                    <a:pt x="0" y="46"/>
                    <a:pt x="0" y="46"/>
                  </a:cubicBezTo>
                  <a:cubicBezTo>
                    <a:pt x="77" y="192"/>
                    <a:pt x="77" y="192"/>
                    <a:pt x="77" y="192"/>
                  </a:cubicBezTo>
                  <a:cubicBezTo>
                    <a:pt x="127" y="166"/>
                    <a:pt x="127" y="166"/>
                    <a:pt x="127" y="166"/>
                  </a:cubicBezTo>
                  <a:cubicBezTo>
                    <a:pt x="145" y="156"/>
                    <a:pt x="157" y="149"/>
                    <a:pt x="162" y="146"/>
                  </a:cubicBezTo>
                  <a:cubicBezTo>
                    <a:pt x="169" y="141"/>
                    <a:pt x="174" y="135"/>
                    <a:pt x="178" y="129"/>
                  </a:cubicBezTo>
                  <a:cubicBezTo>
                    <a:pt x="181" y="122"/>
                    <a:pt x="183" y="115"/>
                    <a:pt x="182" y="107"/>
                  </a:cubicBezTo>
                  <a:cubicBezTo>
                    <a:pt x="182" y="99"/>
                    <a:pt x="180" y="92"/>
                    <a:pt x="177" y="85"/>
                  </a:cubicBezTo>
                  <a:cubicBezTo>
                    <a:pt x="172" y="77"/>
                    <a:pt x="166" y="71"/>
                    <a:pt x="158" y="67"/>
                  </a:cubicBezTo>
                  <a:close/>
                  <a:moveTo>
                    <a:pt x="42" y="55"/>
                  </a:moveTo>
                  <a:cubicBezTo>
                    <a:pt x="59" y="46"/>
                    <a:pt x="59" y="46"/>
                    <a:pt x="59" y="46"/>
                  </a:cubicBezTo>
                  <a:cubicBezTo>
                    <a:pt x="73" y="38"/>
                    <a:pt x="82" y="34"/>
                    <a:pt x="85" y="33"/>
                  </a:cubicBezTo>
                  <a:cubicBezTo>
                    <a:pt x="90" y="31"/>
                    <a:pt x="94" y="31"/>
                    <a:pt x="98" y="32"/>
                  </a:cubicBezTo>
                  <a:cubicBezTo>
                    <a:pt x="102" y="34"/>
                    <a:pt x="106" y="37"/>
                    <a:pt x="108" y="41"/>
                  </a:cubicBezTo>
                  <a:cubicBezTo>
                    <a:pt x="110" y="46"/>
                    <a:pt x="111" y="51"/>
                    <a:pt x="110" y="55"/>
                  </a:cubicBezTo>
                  <a:cubicBezTo>
                    <a:pt x="108" y="59"/>
                    <a:pt x="105" y="63"/>
                    <a:pt x="100" y="66"/>
                  </a:cubicBezTo>
                  <a:cubicBezTo>
                    <a:pt x="98" y="68"/>
                    <a:pt x="91" y="72"/>
                    <a:pt x="79" y="78"/>
                  </a:cubicBezTo>
                  <a:cubicBezTo>
                    <a:pt x="60" y="88"/>
                    <a:pt x="60" y="88"/>
                    <a:pt x="60" y="88"/>
                  </a:cubicBezTo>
                  <a:lnTo>
                    <a:pt x="42" y="55"/>
                  </a:lnTo>
                  <a:close/>
                  <a:moveTo>
                    <a:pt x="148" y="114"/>
                  </a:moveTo>
                  <a:cubicBezTo>
                    <a:pt x="147" y="119"/>
                    <a:pt x="144" y="123"/>
                    <a:pt x="140" y="126"/>
                  </a:cubicBezTo>
                  <a:cubicBezTo>
                    <a:pt x="138" y="128"/>
                    <a:pt x="131" y="132"/>
                    <a:pt x="121" y="137"/>
                  </a:cubicBezTo>
                  <a:cubicBezTo>
                    <a:pt x="93" y="152"/>
                    <a:pt x="93" y="152"/>
                    <a:pt x="93" y="152"/>
                  </a:cubicBezTo>
                  <a:cubicBezTo>
                    <a:pt x="73" y="113"/>
                    <a:pt x="73" y="113"/>
                    <a:pt x="73" y="113"/>
                  </a:cubicBezTo>
                  <a:cubicBezTo>
                    <a:pt x="97" y="100"/>
                    <a:pt x="97" y="100"/>
                    <a:pt x="97" y="100"/>
                  </a:cubicBezTo>
                  <a:cubicBezTo>
                    <a:pt x="110" y="93"/>
                    <a:pt x="119" y="89"/>
                    <a:pt x="124" y="88"/>
                  </a:cubicBezTo>
                  <a:cubicBezTo>
                    <a:pt x="129" y="88"/>
                    <a:pt x="133" y="88"/>
                    <a:pt x="137" y="90"/>
                  </a:cubicBezTo>
                  <a:cubicBezTo>
                    <a:pt x="140" y="92"/>
                    <a:pt x="143" y="95"/>
                    <a:pt x="146" y="100"/>
                  </a:cubicBezTo>
                  <a:cubicBezTo>
                    <a:pt x="148" y="105"/>
                    <a:pt x="149" y="110"/>
                    <a:pt x="148" y="1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sp>
          <p:nvSpPr>
            <p:cNvPr id="105" name="Freeform 531"/>
            <p:cNvSpPr>
              <a:spLocks noEditPoints="1"/>
            </p:cNvSpPr>
            <p:nvPr/>
          </p:nvSpPr>
          <p:spPr bwMode="auto">
            <a:xfrm>
              <a:off x="-2664245" y="7571892"/>
              <a:ext cx="180592" cy="224050"/>
            </a:xfrm>
            <a:custGeom>
              <a:avLst/>
              <a:gdLst>
                <a:gd name="T0" fmla="*/ 0 w 187"/>
                <a:gd name="T1" fmla="*/ 16 h 232"/>
                <a:gd name="T2" fmla="*/ 0 w 187"/>
                <a:gd name="T3" fmla="*/ 232 h 232"/>
                <a:gd name="T4" fmla="*/ 40 w 187"/>
                <a:gd name="T5" fmla="*/ 216 h 232"/>
                <a:gd name="T6" fmla="*/ 39 w 187"/>
                <a:gd name="T7" fmla="*/ 168 h 232"/>
                <a:gd name="T8" fmla="*/ 113 w 187"/>
                <a:gd name="T9" fmla="*/ 139 h 232"/>
                <a:gd name="T10" fmla="*/ 146 w 187"/>
                <a:gd name="T11" fmla="*/ 176 h 232"/>
                <a:gd name="T12" fmla="*/ 187 w 187"/>
                <a:gd name="T13" fmla="*/ 160 h 232"/>
                <a:gd name="T14" fmla="*/ 40 w 187"/>
                <a:gd name="T15" fmla="*/ 0 h 232"/>
                <a:gd name="T16" fmla="*/ 0 w 187"/>
                <a:gd name="T17" fmla="*/ 16 h 232"/>
                <a:gd name="T18" fmla="*/ 37 w 187"/>
                <a:gd name="T19" fmla="*/ 132 h 232"/>
                <a:gd name="T20" fmla="*/ 36 w 187"/>
                <a:gd name="T21" fmla="*/ 53 h 232"/>
                <a:gd name="T22" fmla="*/ 88 w 187"/>
                <a:gd name="T23" fmla="*/ 112 h 232"/>
                <a:gd name="T24" fmla="*/ 37 w 187"/>
                <a:gd name="T25" fmla="*/ 13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7" h="232">
                  <a:moveTo>
                    <a:pt x="0" y="16"/>
                  </a:moveTo>
                  <a:lnTo>
                    <a:pt x="0" y="232"/>
                  </a:lnTo>
                  <a:lnTo>
                    <a:pt x="40" y="216"/>
                  </a:lnTo>
                  <a:lnTo>
                    <a:pt x="39" y="168"/>
                  </a:lnTo>
                  <a:lnTo>
                    <a:pt x="113" y="139"/>
                  </a:lnTo>
                  <a:lnTo>
                    <a:pt x="146" y="176"/>
                  </a:lnTo>
                  <a:lnTo>
                    <a:pt x="187" y="160"/>
                  </a:lnTo>
                  <a:lnTo>
                    <a:pt x="40" y="0"/>
                  </a:lnTo>
                  <a:lnTo>
                    <a:pt x="0" y="16"/>
                  </a:lnTo>
                  <a:close/>
                  <a:moveTo>
                    <a:pt x="37" y="132"/>
                  </a:moveTo>
                  <a:lnTo>
                    <a:pt x="36" y="53"/>
                  </a:lnTo>
                  <a:lnTo>
                    <a:pt x="88" y="112"/>
                  </a:lnTo>
                  <a:lnTo>
                    <a:pt x="37" y="1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sp>
          <p:nvSpPr>
            <p:cNvPr id="106" name="Freeform 532"/>
            <p:cNvSpPr>
              <a:spLocks/>
            </p:cNvSpPr>
            <p:nvPr/>
          </p:nvSpPr>
          <p:spPr bwMode="auto">
            <a:xfrm>
              <a:off x="-2516489" y="7526503"/>
              <a:ext cx="181556" cy="196044"/>
            </a:xfrm>
            <a:custGeom>
              <a:avLst/>
              <a:gdLst>
                <a:gd name="T0" fmla="*/ 82 w 188"/>
                <a:gd name="T1" fmla="*/ 159 h 203"/>
                <a:gd name="T2" fmla="*/ 39 w 188"/>
                <a:gd name="T3" fmla="*/ 0 h 203"/>
                <a:gd name="T4" fmla="*/ 0 w 188"/>
                <a:gd name="T5" fmla="*/ 11 h 203"/>
                <a:gd name="T6" fmla="*/ 51 w 188"/>
                <a:gd name="T7" fmla="*/ 203 h 203"/>
                <a:gd name="T8" fmla="*/ 188 w 188"/>
                <a:gd name="T9" fmla="*/ 167 h 203"/>
                <a:gd name="T10" fmla="*/ 179 w 188"/>
                <a:gd name="T11" fmla="*/ 134 h 203"/>
                <a:gd name="T12" fmla="*/ 82 w 188"/>
                <a:gd name="T13" fmla="*/ 159 h 203"/>
              </a:gdLst>
              <a:ahLst/>
              <a:cxnLst>
                <a:cxn ang="0">
                  <a:pos x="T0" y="T1"/>
                </a:cxn>
                <a:cxn ang="0">
                  <a:pos x="T2" y="T3"/>
                </a:cxn>
                <a:cxn ang="0">
                  <a:pos x="T4" y="T5"/>
                </a:cxn>
                <a:cxn ang="0">
                  <a:pos x="T6" y="T7"/>
                </a:cxn>
                <a:cxn ang="0">
                  <a:pos x="T8" y="T9"/>
                </a:cxn>
                <a:cxn ang="0">
                  <a:pos x="T10" y="T11"/>
                </a:cxn>
                <a:cxn ang="0">
                  <a:pos x="T12" y="T13"/>
                </a:cxn>
              </a:cxnLst>
              <a:rect l="0" t="0" r="r" b="b"/>
              <a:pathLst>
                <a:path w="188" h="203">
                  <a:moveTo>
                    <a:pt x="82" y="159"/>
                  </a:moveTo>
                  <a:lnTo>
                    <a:pt x="39" y="0"/>
                  </a:lnTo>
                  <a:lnTo>
                    <a:pt x="0" y="11"/>
                  </a:lnTo>
                  <a:lnTo>
                    <a:pt x="51" y="203"/>
                  </a:lnTo>
                  <a:lnTo>
                    <a:pt x="188" y="167"/>
                  </a:lnTo>
                  <a:lnTo>
                    <a:pt x="179" y="134"/>
                  </a:lnTo>
                  <a:lnTo>
                    <a:pt x="82" y="1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sp>
          <p:nvSpPr>
            <p:cNvPr id="107" name="Freeform 533"/>
            <p:cNvSpPr>
              <a:spLocks noEditPoints="1"/>
            </p:cNvSpPr>
            <p:nvPr/>
          </p:nvSpPr>
          <p:spPr bwMode="auto">
            <a:xfrm>
              <a:off x="-2274090" y="7467593"/>
              <a:ext cx="193145" cy="205700"/>
            </a:xfrm>
            <a:custGeom>
              <a:avLst/>
              <a:gdLst>
                <a:gd name="T0" fmla="*/ 54 w 200"/>
                <a:gd name="T1" fmla="*/ 5 h 213"/>
                <a:gd name="T2" fmla="*/ 0 w 200"/>
                <a:gd name="T3" fmla="*/ 213 h 213"/>
                <a:gd name="T4" fmla="*/ 43 w 200"/>
                <a:gd name="T5" fmla="*/ 208 h 213"/>
                <a:gd name="T6" fmla="*/ 54 w 200"/>
                <a:gd name="T7" fmla="*/ 161 h 213"/>
                <a:gd name="T8" fmla="*/ 134 w 200"/>
                <a:gd name="T9" fmla="*/ 151 h 213"/>
                <a:gd name="T10" fmla="*/ 156 w 200"/>
                <a:gd name="T11" fmla="*/ 195 h 213"/>
                <a:gd name="T12" fmla="*/ 200 w 200"/>
                <a:gd name="T13" fmla="*/ 190 h 213"/>
                <a:gd name="T14" fmla="*/ 96 w 200"/>
                <a:gd name="T15" fmla="*/ 0 h 213"/>
                <a:gd name="T16" fmla="*/ 54 w 200"/>
                <a:gd name="T17" fmla="*/ 5 h 213"/>
                <a:gd name="T18" fmla="*/ 62 w 200"/>
                <a:gd name="T19" fmla="*/ 125 h 213"/>
                <a:gd name="T20" fmla="*/ 80 w 200"/>
                <a:gd name="T21" fmla="*/ 48 h 213"/>
                <a:gd name="T22" fmla="*/ 117 w 200"/>
                <a:gd name="T23" fmla="*/ 119 h 213"/>
                <a:gd name="T24" fmla="*/ 62 w 200"/>
                <a:gd name="T25" fmla="*/ 125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0" h="213">
                  <a:moveTo>
                    <a:pt x="54" y="5"/>
                  </a:moveTo>
                  <a:lnTo>
                    <a:pt x="0" y="213"/>
                  </a:lnTo>
                  <a:lnTo>
                    <a:pt x="43" y="208"/>
                  </a:lnTo>
                  <a:lnTo>
                    <a:pt x="54" y="161"/>
                  </a:lnTo>
                  <a:lnTo>
                    <a:pt x="134" y="151"/>
                  </a:lnTo>
                  <a:lnTo>
                    <a:pt x="156" y="195"/>
                  </a:lnTo>
                  <a:lnTo>
                    <a:pt x="200" y="190"/>
                  </a:lnTo>
                  <a:lnTo>
                    <a:pt x="96" y="0"/>
                  </a:lnTo>
                  <a:lnTo>
                    <a:pt x="54" y="5"/>
                  </a:lnTo>
                  <a:close/>
                  <a:moveTo>
                    <a:pt x="62" y="125"/>
                  </a:moveTo>
                  <a:lnTo>
                    <a:pt x="80" y="48"/>
                  </a:lnTo>
                  <a:lnTo>
                    <a:pt x="117" y="119"/>
                  </a:lnTo>
                  <a:lnTo>
                    <a:pt x="62" y="1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sp>
          <p:nvSpPr>
            <p:cNvPr id="108" name="Freeform 534"/>
            <p:cNvSpPr>
              <a:spLocks/>
            </p:cNvSpPr>
            <p:nvPr/>
          </p:nvSpPr>
          <p:spPr bwMode="auto">
            <a:xfrm>
              <a:off x="-2103157" y="7454075"/>
              <a:ext cx="154517" cy="197008"/>
            </a:xfrm>
            <a:custGeom>
              <a:avLst/>
              <a:gdLst>
                <a:gd name="T0" fmla="*/ 159 w 160"/>
                <a:gd name="T1" fmla="*/ 0 h 204"/>
                <a:gd name="T2" fmla="*/ 0 w 160"/>
                <a:gd name="T3" fmla="*/ 5 h 204"/>
                <a:gd name="T4" fmla="*/ 1 w 160"/>
                <a:gd name="T5" fmla="*/ 38 h 204"/>
                <a:gd name="T6" fmla="*/ 61 w 160"/>
                <a:gd name="T7" fmla="*/ 37 h 204"/>
                <a:gd name="T8" fmla="*/ 64 w 160"/>
                <a:gd name="T9" fmla="*/ 204 h 204"/>
                <a:gd name="T10" fmla="*/ 106 w 160"/>
                <a:gd name="T11" fmla="*/ 203 h 204"/>
                <a:gd name="T12" fmla="*/ 101 w 160"/>
                <a:gd name="T13" fmla="*/ 36 h 204"/>
                <a:gd name="T14" fmla="*/ 160 w 160"/>
                <a:gd name="T15" fmla="*/ 34 h 204"/>
                <a:gd name="T16" fmla="*/ 159 w 160"/>
                <a:gd name="T17"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204">
                  <a:moveTo>
                    <a:pt x="159" y="0"/>
                  </a:moveTo>
                  <a:lnTo>
                    <a:pt x="0" y="5"/>
                  </a:lnTo>
                  <a:lnTo>
                    <a:pt x="1" y="38"/>
                  </a:lnTo>
                  <a:lnTo>
                    <a:pt x="61" y="37"/>
                  </a:lnTo>
                  <a:lnTo>
                    <a:pt x="64" y="204"/>
                  </a:lnTo>
                  <a:lnTo>
                    <a:pt x="106" y="203"/>
                  </a:lnTo>
                  <a:lnTo>
                    <a:pt x="101" y="36"/>
                  </a:lnTo>
                  <a:lnTo>
                    <a:pt x="160" y="34"/>
                  </a:lnTo>
                  <a:lnTo>
                    <a:pt x="1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sp>
          <p:nvSpPr>
            <p:cNvPr id="109" name="Freeform 535"/>
            <p:cNvSpPr>
              <a:spLocks/>
            </p:cNvSpPr>
            <p:nvPr/>
          </p:nvSpPr>
          <p:spPr bwMode="auto">
            <a:xfrm>
              <a:off x="-1846273" y="7458904"/>
              <a:ext cx="158379" cy="204736"/>
            </a:xfrm>
            <a:custGeom>
              <a:avLst/>
              <a:gdLst>
                <a:gd name="T0" fmla="*/ 4 w 164"/>
                <a:gd name="T1" fmla="*/ 0 h 212"/>
                <a:gd name="T2" fmla="*/ 0 w 164"/>
                <a:gd name="T3" fmla="*/ 34 h 212"/>
                <a:gd name="T4" fmla="*/ 60 w 164"/>
                <a:gd name="T5" fmla="*/ 42 h 212"/>
                <a:gd name="T6" fmla="*/ 41 w 164"/>
                <a:gd name="T7" fmla="*/ 207 h 212"/>
                <a:gd name="T8" fmla="*/ 81 w 164"/>
                <a:gd name="T9" fmla="*/ 212 h 212"/>
                <a:gd name="T10" fmla="*/ 100 w 164"/>
                <a:gd name="T11" fmla="*/ 47 h 212"/>
                <a:gd name="T12" fmla="*/ 159 w 164"/>
                <a:gd name="T13" fmla="*/ 53 h 212"/>
                <a:gd name="T14" fmla="*/ 164 w 164"/>
                <a:gd name="T15" fmla="*/ 20 h 212"/>
                <a:gd name="T16" fmla="*/ 4 w 164"/>
                <a:gd name="T1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212">
                  <a:moveTo>
                    <a:pt x="4" y="0"/>
                  </a:moveTo>
                  <a:lnTo>
                    <a:pt x="0" y="34"/>
                  </a:lnTo>
                  <a:lnTo>
                    <a:pt x="60" y="42"/>
                  </a:lnTo>
                  <a:lnTo>
                    <a:pt x="41" y="207"/>
                  </a:lnTo>
                  <a:lnTo>
                    <a:pt x="81" y="212"/>
                  </a:lnTo>
                  <a:lnTo>
                    <a:pt x="100" y="47"/>
                  </a:lnTo>
                  <a:lnTo>
                    <a:pt x="159" y="53"/>
                  </a:lnTo>
                  <a:lnTo>
                    <a:pt x="164" y="20"/>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sp>
          <p:nvSpPr>
            <p:cNvPr id="110" name="Freeform 536"/>
            <p:cNvSpPr>
              <a:spLocks/>
            </p:cNvSpPr>
            <p:nvPr/>
          </p:nvSpPr>
          <p:spPr bwMode="auto">
            <a:xfrm>
              <a:off x="-1690792" y="7484009"/>
              <a:ext cx="194112" cy="223083"/>
            </a:xfrm>
            <a:custGeom>
              <a:avLst/>
              <a:gdLst>
                <a:gd name="T0" fmla="*/ 162 w 201"/>
                <a:gd name="T1" fmla="*/ 27 h 231"/>
                <a:gd name="T2" fmla="*/ 144 w 201"/>
                <a:gd name="T3" fmla="*/ 105 h 231"/>
                <a:gd name="T4" fmla="*/ 67 w 201"/>
                <a:gd name="T5" fmla="*/ 86 h 231"/>
                <a:gd name="T6" fmla="*/ 84 w 201"/>
                <a:gd name="T7" fmla="*/ 10 h 231"/>
                <a:gd name="T8" fmla="*/ 44 w 201"/>
                <a:gd name="T9" fmla="*/ 0 h 231"/>
                <a:gd name="T10" fmla="*/ 0 w 201"/>
                <a:gd name="T11" fmla="*/ 196 h 231"/>
                <a:gd name="T12" fmla="*/ 39 w 201"/>
                <a:gd name="T13" fmla="*/ 206 h 231"/>
                <a:gd name="T14" fmla="*/ 59 w 201"/>
                <a:gd name="T15" fmla="*/ 119 h 231"/>
                <a:gd name="T16" fmla="*/ 137 w 201"/>
                <a:gd name="T17" fmla="*/ 137 h 231"/>
                <a:gd name="T18" fmla="*/ 117 w 201"/>
                <a:gd name="T19" fmla="*/ 223 h 231"/>
                <a:gd name="T20" fmla="*/ 157 w 201"/>
                <a:gd name="T21" fmla="*/ 231 h 231"/>
                <a:gd name="T22" fmla="*/ 201 w 201"/>
                <a:gd name="T23" fmla="*/ 36 h 231"/>
                <a:gd name="T24" fmla="*/ 162 w 201"/>
                <a:gd name="T25" fmla="*/ 27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1" h="231">
                  <a:moveTo>
                    <a:pt x="162" y="27"/>
                  </a:moveTo>
                  <a:lnTo>
                    <a:pt x="144" y="105"/>
                  </a:lnTo>
                  <a:lnTo>
                    <a:pt x="67" y="86"/>
                  </a:lnTo>
                  <a:lnTo>
                    <a:pt x="84" y="10"/>
                  </a:lnTo>
                  <a:lnTo>
                    <a:pt x="44" y="0"/>
                  </a:lnTo>
                  <a:lnTo>
                    <a:pt x="0" y="196"/>
                  </a:lnTo>
                  <a:lnTo>
                    <a:pt x="39" y="206"/>
                  </a:lnTo>
                  <a:lnTo>
                    <a:pt x="59" y="119"/>
                  </a:lnTo>
                  <a:lnTo>
                    <a:pt x="137" y="137"/>
                  </a:lnTo>
                  <a:lnTo>
                    <a:pt x="117" y="223"/>
                  </a:lnTo>
                  <a:lnTo>
                    <a:pt x="157" y="231"/>
                  </a:lnTo>
                  <a:lnTo>
                    <a:pt x="201" y="36"/>
                  </a:lnTo>
                  <a:lnTo>
                    <a:pt x="162"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sp>
          <p:nvSpPr>
            <p:cNvPr id="111" name="Freeform 537"/>
            <p:cNvSpPr>
              <a:spLocks/>
            </p:cNvSpPr>
            <p:nvPr/>
          </p:nvSpPr>
          <p:spPr bwMode="auto">
            <a:xfrm>
              <a:off x="-1506338" y="7534222"/>
              <a:ext cx="199906" cy="231775"/>
            </a:xfrm>
            <a:custGeom>
              <a:avLst/>
              <a:gdLst>
                <a:gd name="T0" fmla="*/ 0 w 207"/>
                <a:gd name="T1" fmla="*/ 190 h 240"/>
                <a:gd name="T2" fmla="*/ 145 w 207"/>
                <a:gd name="T3" fmla="*/ 240 h 240"/>
                <a:gd name="T4" fmla="*/ 156 w 207"/>
                <a:gd name="T5" fmla="*/ 208 h 240"/>
                <a:gd name="T6" fmla="*/ 50 w 207"/>
                <a:gd name="T7" fmla="*/ 172 h 240"/>
                <a:gd name="T8" fmla="*/ 67 w 207"/>
                <a:gd name="T9" fmla="*/ 120 h 240"/>
                <a:gd name="T10" fmla="*/ 164 w 207"/>
                <a:gd name="T11" fmla="*/ 152 h 240"/>
                <a:gd name="T12" fmla="*/ 175 w 207"/>
                <a:gd name="T13" fmla="*/ 121 h 240"/>
                <a:gd name="T14" fmla="*/ 78 w 207"/>
                <a:gd name="T15" fmla="*/ 88 h 240"/>
                <a:gd name="T16" fmla="*/ 93 w 207"/>
                <a:gd name="T17" fmla="*/ 45 h 240"/>
                <a:gd name="T18" fmla="*/ 197 w 207"/>
                <a:gd name="T19" fmla="*/ 82 h 240"/>
                <a:gd name="T20" fmla="*/ 207 w 207"/>
                <a:gd name="T21" fmla="*/ 49 h 240"/>
                <a:gd name="T22" fmla="*/ 66 w 207"/>
                <a:gd name="T23" fmla="*/ 0 h 240"/>
                <a:gd name="T24" fmla="*/ 0 w 207"/>
                <a:gd name="T25" fmla="*/ 19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190"/>
                  </a:moveTo>
                  <a:lnTo>
                    <a:pt x="145" y="240"/>
                  </a:lnTo>
                  <a:lnTo>
                    <a:pt x="156" y="208"/>
                  </a:lnTo>
                  <a:lnTo>
                    <a:pt x="50" y="172"/>
                  </a:lnTo>
                  <a:lnTo>
                    <a:pt x="67" y="120"/>
                  </a:lnTo>
                  <a:lnTo>
                    <a:pt x="164" y="152"/>
                  </a:lnTo>
                  <a:lnTo>
                    <a:pt x="175" y="121"/>
                  </a:lnTo>
                  <a:lnTo>
                    <a:pt x="78" y="88"/>
                  </a:lnTo>
                  <a:lnTo>
                    <a:pt x="93" y="45"/>
                  </a:lnTo>
                  <a:lnTo>
                    <a:pt x="197" y="82"/>
                  </a:lnTo>
                  <a:lnTo>
                    <a:pt x="207" y="49"/>
                  </a:lnTo>
                  <a:lnTo>
                    <a:pt x="66" y="0"/>
                  </a:lnTo>
                  <a:lnTo>
                    <a:pt x="0" y="1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sp>
          <p:nvSpPr>
            <p:cNvPr id="112" name="Freeform 538"/>
            <p:cNvSpPr>
              <a:spLocks/>
            </p:cNvSpPr>
            <p:nvPr/>
          </p:nvSpPr>
          <p:spPr bwMode="auto">
            <a:xfrm>
              <a:off x="-1253316" y="7656866"/>
              <a:ext cx="192179" cy="204736"/>
            </a:xfrm>
            <a:custGeom>
              <a:avLst/>
              <a:gdLst>
                <a:gd name="T0" fmla="*/ 79 w 163"/>
                <a:gd name="T1" fmla="*/ 141 h 174"/>
                <a:gd name="T2" fmla="*/ 55 w 163"/>
                <a:gd name="T3" fmla="*/ 137 h 174"/>
                <a:gd name="T4" fmla="*/ 36 w 163"/>
                <a:gd name="T5" fmla="*/ 112 h 174"/>
                <a:gd name="T6" fmla="*/ 47 w 163"/>
                <a:gd name="T7" fmla="*/ 67 h 174"/>
                <a:gd name="T8" fmla="*/ 77 w 163"/>
                <a:gd name="T9" fmla="*/ 35 h 174"/>
                <a:gd name="T10" fmla="*/ 109 w 163"/>
                <a:gd name="T11" fmla="*/ 38 h 174"/>
                <a:gd name="T12" fmla="*/ 126 w 163"/>
                <a:gd name="T13" fmla="*/ 55 h 174"/>
                <a:gd name="T14" fmla="*/ 127 w 163"/>
                <a:gd name="T15" fmla="*/ 78 h 174"/>
                <a:gd name="T16" fmla="*/ 160 w 163"/>
                <a:gd name="T17" fmla="*/ 87 h 174"/>
                <a:gd name="T18" fmla="*/ 159 w 163"/>
                <a:gd name="T19" fmla="*/ 52 h 174"/>
                <a:gd name="T20" fmla="*/ 124 w 163"/>
                <a:gd name="T21" fmla="*/ 13 h 174"/>
                <a:gd name="T22" fmla="*/ 64 w 163"/>
                <a:gd name="T23" fmla="*/ 7 h 174"/>
                <a:gd name="T24" fmla="*/ 15 w 163"/>
                <a:gd name="T25" fmla="*/ 53 h 174"/>
                <a:gd name="T26" fmla="*/ 5 w 163"/>
                <a:gd name="T27" fmla="*/ 117 h 174"/>
                <a:gd name="T28" fmla="*/ 42 w 163"/>
                <a:gd name="T29" fmla="*/ 163 h 174"/>
                <a:gd name="T30" fmla="*/ 87 w 163"/>
                <a:gd name="T31" fmla="*/ 172 h 174"/>
                <a:gd name="T32" fmla="*/ 128 w 163"/>
                <a:gd name="T33" fmla="*/ 148 h 174"/>
                <a:gd name="T34" fmla="*/ 104 w 163"/>
                <a:gd name="T35" fmla="*/ 124 h 174"/>
                <a:gd name="T36" fmla="*/ 79 w 163"/>
                <a:gd name="T37" fmla="*/ 14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174">
                  <a:moveTo>
                    <a:pt x="79" y="141"/>
                  </a:moveTo>
                  <a:cubicBezTo>
                    <a:pt x="71" y="143"/>
                    <a:pt x="63" y="142"/>
                    <a:pt x="55" y="137"/>
                  </a:cubicBezTo>
                  <a:cubicBezTo>
                    <a:pt x="45" y="132"/>
                    <a:pt x="38" y="123"/>
                    <a:pt x="36" y="112"/>
                  </a:cubicBezTo>
                  <a:cubicBezTo>
                    <a:pt x="33" y="101"/>
                    <a:pt x="37" y="86"/>
                    <a:pt x="47" y="67"/>
                  </a:cubicBezTo>
                  <a:cubicBezTo>
                    <a:pt x="56" y="50"/>
                    <a:pt x="66" y="39"/>
                    <a:pt x="77" y="35"/>
                  </a:cubicBezTo>
                  <a:cubicBezTo>
                    <a:pt x="88" y="31"/>
                    <a:pt x="99" y="32"/>
                    <a:pt x="109" y="38"/>
                  </a:cubicBezTo>
                  <a:cubicBezTo>
                    <a:pt x="117" y="42"/>
                    <a:pt x="123" y="47"/>
                    <a:pt x="126" y="55"/>
                  </a:cubicBezTo>
                  <a:cubicBezTo>
                    <a:pt x="129" y="62"/>
                    <a:pt x="129" y="70"/>
                    <a:pt x="127" y="78"/>
                  </a:cubicBezTo>
                  <a:cubicBezTo>
                    <a:pt x="160" y="87"/>
                    <a:pt x="160" y="87"/>
                    <a:pt x="160" y="87"/>
                  </a:cubicBezTo>
                  <a:cubicBezTo>
                    <a:pt x="163" y="73"/>
                    <a:pt x="163" y="62"/>
                    <a:pt x="159" y="52"/>
                  </a:cubicBezTo>
                  <a:cubicBezTo>
                    <a:pt x="154" y="36"/>
                    <a:pt x="142" y="23"/>
                    <a:pt x="124" y="13"/>
                  </a:cubicBezTo>
                  <a:cubicBezTo>
                    <a:pt x="104" y="2"/>
                    <a:pt x="84" y="0"/>
                    <a:pt x="64" y="7"/>
                  </a:cubicBezTo>
                  <a:cubicBezTo>
                    <a:pt x="45" y="14"/>
                    <a:pt x="28" y="29"/>
                    <a:pt x="15" y="53"/>
                  </a:cubicBezTo>
                  <a:cubicBezTo>
                    <a:pt x="3" y="76"/>
                    <a:pt x="0" y="98"/>
                    <a:pt x="5" y="117"/>
                  </a:cubicBezTo>
                  <a:cubicBezTo>
                    <a:pt x="11" y="137"/>
                    <a:pt x="23" y="152"/>
                    <a:pt x="42" y="163"/>
                  </a:cubicBezTo>
                  <a:cubicBezTo>
                    <a:pt x="58" y="171"/>
                    <a:pt x="73" y="174"/>
                    <a:pt x="87" y="172"/>
                  </a:cubicBezTo>
                  <a:cubicBezTo>
                    <a:pt x="101" y="170"/>
                    <a:pt x="115" y="162"/>
                    <a:pt x="128" y="148"/>
                  </a:cubicBezTo>
                  <a:cubicBezTo>
                    <a:pt x="104" y="124"/>
                    <a:pt x="104" y="124"/>
                    <a:pt x="104" y="124"/>
                  </a:cubicBezTo>
                  <a:cubicBezTo>
                    <a:pt x="96" y="133"/>
                    <a:pt x="88" y="139"/>
                    <a:pt x="79" y="1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sp>
          <p:nvSpPr>
            <p:cNvPr id="113" name="Freeform 539"/>
            <p:cNvSpPr>
              <a:spLocks noEditPoints="1"/>
            </p:cNvSpPr>
            <p:nvPr/>
          </p:nvSpPr>
          <p:spPr bwMode="auto">
            <a:xfrm>
              <a:off x="-1082383" y="7766000"/>
              <a:ext cx="203768" cy="205700"/>
            </a:xfrm>
            <a:custGeom>
              <a:avLst/>
              <a:gdLst>
                <a:gd name="T0" fmla="*/ 152 w 173"/>
                <a:gd name="T1" fmla="*/ 132 h 175"/>
                <a:gd name="T2" fmla="*/ 170 w 173"/>
                <a:gd name="T3" fmla="*/ 68 h 175"/>
                <a:gd name="T4" fmla="*/ 135 w 173"/>
                <a:gd name="T5" fmla="*/ 16 h 175"/>
                <a:gd name="T6" fmla="*/ 102 w 173"/>
                <a:gd name="T7" fmla="*/ 1 h 175"/>
                <a:gd name="T8" fmla="*/ 77 w 173"/>
                <a:gd name="T9" fmla="*/ 1 h 175"/>
                <a:gd name="T10" fmla="*/ 51 w 173"/>
                <a:gd name="T11" fmla="*/ 11 h 175"/>
                <a:gd name="T12" fmla="*/ 21 w 173"/>
                <a:gd name="T13" fmla="*/ 41 h 175"/>
                <a:gd name="T14" fmla="*/ 3 w 173"/>
                <a:gd name="T15" fmla="*/ 104 h 175"/>
                <a:gd name="T16" fmla="*/ 38 w 173"/>
                <a:gd name="T17" fmla="*/ 156 h 175"/>
                <a:gd name="T18" fmla="*/ 98 w 173"/>
                <a:gd name="T19" fmla="*/ 171 h 175"/>
                <a:gd name="T20" fmla="*/ 152 w 173"/>
                <a:gd name="T21" fmla="*/ 132 h 175"/>
                <a:gd name="T22" fmla="*/ 89 w 173"/>
                <a:gd name="T23" fmla="*/ 140 h 175"/>
                <a:gd name="T24" fmla="*/ 54 w 173"/>
                <a:gd name="T25" fmla="*/ 133 h 175"/>
                <a:gd name="T26" fmla="*/ 36 w 173"/>
                <a:gd name="T27" fmla="*/ 102 h 175"/>
                <a:gd name="T28" fmla="*/ 49 w 173"/>
                <a:gd name="T29" fmla="*/ 60 h 175"/>
                <a:gd name="T30" fmla="*/ 84 w 173"/>
                <a:gd name="T31" fmla="*/ 32 h 175"/>
                <a:gd name="T32" fmla="*/ 119 w 173"/>
                <a:gd name="T33" fmla="*/ 40 h 175"/>
                <a:gd name="T34" fmla="*/ 138 w 173"/>
                <a:gd name="T35" fmla="*/ 70 h 175"/>
                <a:gd name="T36" fmla="*/ 124 w 173"/>
                <a:gd name="T37" fmla="*/ 112 h 175"/>
                <a:gd name="T38" fmla="*/ 89 w 173"/>
                <a:gd name="T39" fmla="*/ 14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3" h="175">
                  <a:moveTo>
                    <a:pt x="152" y="132"/>
                  </a:moveTo>
                  <a:cubicBezTo>
                    <a:pt x="167" y="110"/>
                    <a:pt x="173" y="89"/>
                    <a:pt x="170" y="68"/>
                  </a:cubicBezTo>
                  <a:cubicBezTo>
                    <a:pt x="167" y="48"/>
                    <a:pt x="155" y="30"/>
                    <a:pt x="135" y="16"/>
                  </a:cubicBezTo>
                  <a:cubicBezTo>
                    <a:pt x="124" y="9"/>
                    <a:pt x="113" y="4"/>
                    <a:pt x="102" y="1"/>
                  </a:cubicBezTo>
                  <a:cubicBezTo>
                    <a:pt x="94" y="0"/>
                    <a:pt x="86" y="0"/>
                    <a:pt x="77" y="1"/>
                  </a:cubicBezTo>
                  <a:cubicBezTo>
                    <a:pt x="67" y="3"/>
                    <a:pt x="59" y="6"/>
                    <a:pt x="51" y="11"/>
                  </a:cubicBezTo>
                  <a:cubicBezTo>
                    <a:pt x="40" y="17"/>
                    <a:pt x="30" y="28"/>
                    <a:pt x="21" y="41"/>
                  </a:cubicBezTo>
                  <a:cubicBezTo>
                    <a:pt x="5" y="63"/>
                    <a:pt x="0" y="84"/>
                    <a:pt x="3" y="104"/>
                  </a:cubicBezTo>
                  <a:cubicBezTo>
                    <a:pt x="6" y="125"/>
                    <a:pt x="18" y="142"/>
                    <a:pt x="38" y="156"/>
                  </a:cubicBezTo>
                  <a:cubicBezTo>
                    <a:pt x="58" y="170"/>
                    <a:pt x="78" y="175"/>
                    <a:pt x="98" y="171"/>
                  </a:cubicBezTo>
                  <a:cubicBezTo>
                    <a:pt x="119" y="167"/>
                    <a:pt x="137" y="154"/>
                    <a:pt x="152" y="132"/>
                  </a:cubicBezTo>
                  <a:close/>
                  <a:moveTo>
                    <a:pt x="89" y="140"/>
                  </a:moveTo>
                  <a:cubicBezTo>
                    <a:pt x="77" y="143"/>
                    <a:pt x="65" y="141"/>
                    <a:pt x="54" y="133"/>
                  </a:cubicBezTo>
                  <a:cubicBezTo>
                    <a:pt x="43" y="125"/>
                    <a:pt x="37" y="115"/>
                    <a:pt x="36" y="102"/>
                  </a:cubicBezTo>
                  <a:cubicBezTo>
                    <a:pt x="34" y="89"/>
                    <a:pt x="39" y="75"/>
                    <a:pt x="49" y="60"/>
                  </a:cubicBezTo>
                  <a:cubicBezTo>
                    <a:pt x="60" y="45"/>
                    <a:pt x="72" y="35"/>
                    <a:pt x="84" y="32"/>
                  </a:cubicBezTo>
                  <a:cubicBezTo>
                    <a:pt x="96" y="30"/>
                    <a:pt x="108" y="32"/>
                    <a:pt x="119" y="40"/>
                  </a:cubicBezTo>
                  <a:cubicBezTo>
                    <a:pt x="131" y="48"/>
                    <a:pt x="137" y="58"/>
                    <a:pt x="138" y="70"/>
                  </a:cubicBezTo>
                  <a:cubicBezTo>
                    <a:pt x="140" y="83"/>
                    <a:pt x="135" y="97"/>
                    <a:pt x="124" y="112"/>
                  </a:cubicBezTo>
                  <a:cubicBezTo>
                    <a:pt x="113" y="128"/>
                    <a:pt x="102" y="137"/>
                    <a:pt x="89" y="1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sp>
          <p:nvSpPr>
            <p:cNvPr id="114" name="Freeform 540"/>
            <p:cNvSpPr>
              <a:spLocks noEditPoints="1"/>
            </p:cNvSpPr>
            <p:nvPr/>
          </p:nvSpPr>
          <p:spPr bwMode="auto">
            <a:xfrm>
              <a:off x="-940420" y="7873194"/>
              <a:ext cx="226945" cy="260747"/>
            </a:xfrm>
            <a:custGeom>
              <a:avLst/>
              <a:gdLst>
                <a:gd name="T0" fmla="*/ 121 w 193"/>
                <a:gd name="T1" fmla="*/ 151 h 222"/>
                <a:gd name="T2" fmla="*/ 117 w 193"/>
                <a:gd name="T3" fmla="*/ 129 h 222"/>
                <a:gd name="T4" fmla="*/ 151 w 193"/>
                <a:gd name="T5" fmla="*/ 140 h 222"/>
                <a:gd name="T6" fmla="*/ 180 w 193"/>
                <a:gd name="T7" fmla="*/ 124 h 222"/>
                <a:gd name="T8" fmla="*/ 192 w 193"/>
                <a:gd name="T9" fmla="*/ 100 h 222"/>
                <a:gd name="T10" fmla="*/ 188 w 193"/>
                <a:gd name="T11" fmla="*/ 75 h 222"/>
                <a:gd name="T12" fmla="*/ 162 w 193"/>
                <a:gd name="T13" fmla="*/ 46 h 222"/>
                <a:gd name="T14" fmla="*/ 110 w 193"/>
                <a:gd name="T15" fmla="*/ 0 h 222"/>
                <a:gd name="T16" fmla="*/ 0 w 193"/>
                <a:gd name="T17" fmla="*/ 123 h 222"/>
                <a:gd name="T18" fmla="*/ 25 w 193"/>
                <a:gd name="T19" fmla="*/ 145 h 222"/>
                <a:gd name="T20" fmla="*/ 71 w 193"/>
                <a:gd name="T21" fmla="*/ 94 h 222"/>
                <a:gd name="T22" fmla="*/ 76 w 193"/>
                <a:gd name="T23" fmla="*/ 98 h 222"/>
                <a:gd name="T24" fmla="*/ 87 w 193"/>
                <a:gd name="T25" fmla="*/ 111 h 222"/>
                <a:gd name="T26" fmla="*/ 90 w 193"/>
                <a:gd name="T27" fmla="*/ 122 h 222"/>
                <a:gd name="T28" fmla="*/ 87 w 193"/>
                <a:gd name="T29" fmla="*/ 152 h 222"/>
                <a:gd name="T30" fmla="*/ 81 w 193"/>
                <a:gd name="T31" fmla="*/ 195 h 222"/>
                <a:gd name="T32" fmla="*/ 110 w 193"/>
                <a:gd name="T33" fmla="*/ 222 h 222"/>
                <a:gd name="T34" fmla="*/ 117 w 193"/>
                <a:gd name="T35" fmla="*/ 184 h 222"/>
                <a:gd name="T36" fmla="*/ 121 w 193"/>
                <a:gd name="T37" fmla="*/ 151 h 222"/>
                <a:gd name="T38" fmla="*/ 107 w 193"/>
                <a:gd name="T39" fmla="*/ 90 h 222"/>
                <a:gd name="T40" fmla="*/ 88 w 193"/>
                <a:gd name="T41" fmla="*/ 74 h 222"/>
                <a:gd name="T42" fmla="*/ 116 w 193"/>
                <a:gd name="T43" fmla="*/ 43 h 222"/>
                <a:gd name="T44" fmla="*/ 136 w 193"/>
                <a:gd name="T45" fmla="*/ 60 h 222"/>
                <a:gd name="T46" fmla="*/ 153 w 193"/>
                <a:gd name="T47" fmla="*/ 77 h 222"/>
                <a:gd name="T48" fmla="*/ 158 w 193"/>
                <a:gd name="T49" fmla="*/ 90 h 222"/>
                <a:gd name="T50" fmla="*/ 153 w 193"/>
                <a:gd name="T51" fmla="*/ 103 h 222"/>
                <a:gd name="T52" fmla="*/ 142 w 193"/>
                <a:gd name="T53" fmla="*/ 110 h 222"/>
                <a:gd name="T54" fmla="*/ 130 w 193"/>
                <a:gd name="T55" fmla="*/ 109 h 222"/>
                <a:gd name="T56" fmla="*/ 107 w 193"/>
                <a:gd name="T57" fmla="*/ 9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3" h="222">
                  <a:moveTo>
                    <a:pt x="121" y="151"/>
                  </a:moveTo>
                  <a:cubicBezTo>
                    <a:pt x="121" y="145"/>
                    <a:pt x="119" y="137"/>
                    <a:pt x="117" y="129"/>
                  </a:cubicBezTo>
                  <a:cubicBezTo>
                    <a:pt x="129" y="137"/>
                    <a:pt x="140" y="141"/>
                    <a:pt x="151" y="140"/>
                  </a:cubicBezTo>
                  <a:cubicBezTo>
                    <a:pt x="162" y="139"/>
                    <a:pt x="171" y="133"/>
                    <a:pt x="180" y="124"/>
                  </a:cubicBezTo>
                  <a:cubicBezTo>
                    <a:pt x="186" y="117"/>
                    <a:pt x="190" y="109"/>
                    <a:pt x="192" y="100"/>
                  </a:cubicBezTo>
                  <a:cubicBezTo>
                    <a:pt x="193" y="91"/>
                    <a:pt x="192" y="83"/>
                    <a:pt x="188" y="75"/>
                  </a:cubicBezTo>
                  <a:cubicBezTo>
                    <a:pt x="184" y="68"/>
                    <a:pt x="175" y="58"/>
                    <a:pt x="162" y="46"/>
                  </a:cubicBezTo>
                  <a:cubicBezTo>
                    <a:pt x="110" y="0"/>
                    <a:pt x="110" y="0"/>
                    <a:pt x="110" y="0"/>
                  </a:cubicBezTo>
                  <a:cubicBezTo>
                    <a:pt x="0" y="123"/>
                    <a:pt x="0" y="123"/>
                    <a:pt x="0" y="123"/>
                  </a:cubicBezTo>
                  <a:cubicBezTo>
                    <a:pt x="25" y="145"/>
                    <a:pt x="25" y="145"/>
                    <a:pt x="25" y="145"/>
                  </a:cubicBezTo>
                  <a:cubicBezTo>
                    <a:pt x="71" y="94"/>
                    <a:pt x="71" y="94"/>
                    <a:pt x="71" y="94"/>
                  </a:cubicBezTo>
                  <a:cubicBezTo>
                    <a:pt x="76" y="98"/>
                    <a:pt x="76" y="98"/>
                    <a:pt x="76" y="98"/>
                  </a:cubicBezTo>
                  <a:cubicBezTo>
                    <a:pt x="81" y="103"/>
                    <a:pt x="85" y="107"/>
                    <a:pt x="87" y="111"/>
                  </a:cubicBezTo>
                  <a:cubicBezTo>
                    <a:pt x="89" y="114"/>
                    <a:pt x="90" y="118"/>
                    <a:pt x="90" y="122"/>
                  </a:cubicBezTo>
                  <a:cubicBezTo>
                    <a:pt x="90" y="127"/>
                    <a:pt x="89" y="137"/>
                    <a:pt x="87" y="152"/>
                  </a:cubicBezTo>
                  <a:cubicBezTo>
                    <a:pt x="81" y="195"/>
                    <a:pt x="81" y="195"/>
                    <a:pt x="81" y="195"/>
                  </a:cubicBezTo>
                  <a:cubicBezTo>
                    <a:pt x="110" y="222"/>
                    <a:pt x="110" y="222"/>
                    <a:pt x="110" y="222"/>
                  </a:cubicBezTo>
                  <a:cubicBezTo>
                    <a:pt x="117" y="184"/>
                    <a:pt x="117" y="184"/>
                    <a:pt x="117" y="184"/>
                  </a:cubicBezTo>
                  <a:cubicBezTo>
                    <a:pt x="120" y="169"/>
                    <a:pt x="121" y="158"/>
                    <a:pt x="121" y="151"/>
                  </a:cubicBezTo>
                  <a:close/>
                  <a:moveTo>
                    <a:pt x="107" y="90"/>
                  </a:moveTo>
                  <a:cubicBezTo>
                    <a:pt x="88" y="74"/>
                    <a:pt x="88" y="74"/>
                    <a:pt x="88" y="74"/>
                  </a:cubicBezTo>
                  <a:cubicBezTo>
                    <a:pt x="116" y="43"/>
                    <a:pt x="116" y="43"/>
                    <a:pt x="116" y="43"/>
                  </a:cubicBezTo>
                  <a:cubicBezTo>
                    <a:pt x="136" y="60"/>
                    <a:pt x="136" y="60"/>
                    <a:pt x="136" y="60"/>
                  </a:cubicBezTo>
                  <a:cubicBezTo>
                    <a:pt x="146" y="69"/>
                    <a:pt x="152" y="75"/>
                    <a:pt x="153" y="77"/>
                  </a:cubicBezTo>
                  <a:cubicBezTo>
                    <a:pt x="157" y="81"/>
                    <a:pt x="158" y="85"/>
                    <a:pt x="158" y="90"/>
                  </a:cubicBezTo>
                  <a:cubicBezTo>
                    <a:pt x="158" y="94"/>
                    <a:pt x="156" y="99"/>
                    <a:pt x="153" y="103"/>
                  </a:cubicBezTo>
                  <a:cubicBezTo>
                    <a:pt x="149" y="107"/>
                    <a:pt x="146" y="109"/>
                    <a:pt x="142" y="110"/>
                  </a:cubicBezTo>
                  <a:cubicBezTo>
                    <a:pt x="138" y="111"/>
                    <a:pt x="134" y="110"/>
                    <a:pt x="130" y="109"/>
                  </a:cubicBezTo>
                  <a:cubicBezTo>
                    <a:pt x="126" y="107"/>
                    <a:pt x="119" y="101"/>
                    <a:pt x="107" y="9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sp>
          <p:nvSpPr>
            <p:cNvPr id="115" name="Freeform 541"/>
            <p:cNvSpPr>
              <a:spLocks/>
            </p:cNvSpPr>
            <p:nvPr/>
          </p:nvSpPr>
          <p:spPr bwMode="auto">
            <a:xfrm>
              <a:off x="-800391" y="8017086"/>
              <a:ext cx="241433" cy="239502"/>
            </a:xfrm>
            <a:custGeom>
              <a:avLst/>
              <a:gdLst>
                <a:gd name="T0" fmla="*/ 0 w 250"/>
                <a:gd name="T1" fmla="*/ 133 h 248"/>
                <a:gd name="T2" fmla="*/ 103 w 250"/>
                <a:gd name="T3" fmla="*/ 248 h 248"/>
                <a:gd name="T4" fmla="*/ 128 w 250"/>
                <a:gd name="T5" fmla="*/ 225 h 248"/>
                <a:gd name="T6" fmla="*/ 53 w 250"/>
                <a:gd name="T7" fmla="*/ 141 h 248"/>
                <a:gd name="T8" fmla="*/ 94 w 250"/>
                <a:gd name="T9" fmla="*/ 104 h 248"/>
                <a:gd name="T10" fmla="*/ 161 w 250"/>
                <a:gd name="T11" fmla="*/ 180 h 248"/>
                <a:gd name="T12" fmla="*/ 187 w 250"/>
                <a:gd name="T13" fmla="*/ 158 h 248"/>
                <a:gd name="T14" fmla="*/ 118 w 250"/>
                <a:gd name="T15" fmla="*/ 82 h 248"/>
                <a:gd name="T16" fmla="*/ 153 w 250"/>
                <a:gd name="T17" fmla="*/ 52 h 248"/>
                <a:gd name="T18" fmla="*/ 224 w 250"/>
                <a:gd name="T19" fmla="*/ 133 h 248"/>
                <a:gd name="T20" fmla="*/ 250 w 250"/>
                <a:gd name="T21" fmla="*/ 110 h 248"/>
                <a:gd name="T22" fmla="*/ 150 w 250"/>
                <a:gd name="T23" fmla="*/ 0 h 248"/>
                <a:gd name="T24" fmla="*/ 0 w 250"/>
                <a:gd name="T25" fmla="*/ 13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0" h="248">
                  <a:moveTo>
                    <a:pt x="0" y="133"/>
                  </a:moveTo>
                  <a:lnTo>
                    <a:pt x="103" y="248"/>
                  </a:lnTo>
                  <a:lnTo>
                    <a:pt x="128" y="225"/>
                  </a:lnTo>
                  <a:lnTo>
                    <a:pt x="53" y="141"/>
                  </a:lnTo>
                  <a:lnTo>
                    <a:pt x="94" y="104"/>
                  </a:lnTo>
                  <a:lnTo>
                    <a:pt x="161" y="180"/>
                  </a:lnTo>
                  <a:lnTo>
                    <a:pt x="187" y="158"/>
                  </a:lnTo>
                  <a:lnTo>
                    <a:pt x="118" y="82"/>
                  </a:lnTo>
                  <a:lnTo>
                    <a:pt x="153" y="52"/>
                  </a:lnTo>
                  <a:lnTo>
                    <a:pt x="224" y="133"/>
                  </a:lnTo>
                  <a:lnTo>
                    <a:pt x="250" y="110"/>
                  </a:lnTo>
                  <a:lnTo>
                    <a:pt x="150" y="0"/>
                  </a:lnTo>
                  <a:lnTo>
                    <a:pt x="0" y="1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grpSp>
      <p:sp>
        <p:nvSpPr>
          <p:cNvPr id="100" name="Freeform 550"/>
          <p:cNvSpPr>
            <a:spLocks/>
          </p:cNvSpPr>
          <p:nvPr/>
        </p:nvSpPr>
        <p:spPr bwMode="auto">
          <a:xfrm>
            <a:off x="3860300" y="2140262"/>
            <a:ext cx="1319492" cy="1030326"/>
          </a:xfrm>
          <a:custGeom>
            <a:avLst/>
            <a:gdLst>
              <a:gd name="T0" fmla="*/ 3426 w 3750"/>
              <a:gd name="T1" fmla="*/ 0 h 2930"/>
              <a:gd name="T2" fmla="*/ 3750 w 3750"/>
              <a:gd name="T3" fmla="*/ 1054 h 2930"/>
              <a:gd name="T4" fmla="*/ 1875 w 3750"/>
              <a:gd name="T5" fmla="*/ 2930 h 2930"/>
              <a:gd name="T6" fmla="*/ 0 w 3750"/>
              <a:gd name="T7" fmla="*/ 1054 h 2930"/>
              <a:gd name="T8" fmla="*/ 324 w 3750"/>
              <a:gd name="T9" fmla="*/ 0 h 2930"/>
            </a:gdLst>
            <a:ahLst/>
            <a:cxnLst>
              <a:cxn ang="0">
                <a:pos x="T0" y="T1"/>
              </a:cxn>
              <a:cxn ang="0">
                <a:pos x="T2" y="T3"/>
              </a:cxn>
              <a:cxn ang="0">
                <a:pos x="T4" y="T5"/>
              </a:cxn>
              <a:cxn ang="0">
                <a:pos x="T6" y="T7"/>
              </a:cxn>
              <a:cxn ang="0">
                <a:pos x="T8" y="T9"/>
              </a:cxn>
            </a:cxnLst>
            <a:rect l="0" t="0" r="r" b="b"/>
            <a:pathLst>
              <a:path w="3750" h="2930">
                <a:moveTo>
                  <a:pt x="3426" y="0"/>
                </a:moveTo>
                <a:cubicBezTo>
                  <a:pt x="3630" y="300"/>
                  <a:pt x="3750" y="663"/>
                  <a:pt x="3750" y="1054"/>
                </a:cubicBezTo>
                <a:cubicBezTo>
                  <a:pt x="3750" y="2090"/>
                  <a:pt x="2911" y="2930"/>
                  <a:pt x="1875" y="2930"/>
                </a:cubicBezTo>
                <a:cubicBezTo>
                  <a:pt x="839" y="2930"/>
                  <a:pt x="0" y="2090"/>
                  <a:pt x="0" y="1054"/>
                </a:cubicBezTo>
                <a:cubicBezTo>
                  <a:pt x="0" y="663"/>
                  <a:pt x="119" y="300"/>
                  <a:pt x="324" y="0"/>
                </a:cubicBezTo>
              </a:path>
            </a:pathLst>
          </a:custGeom>
          <a:noFill/>
          <a:ln w="25400" cap="rnd">
            <a:solidFill>
              <a:srgbClr val="FFFFFF"/>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grpSp>
        <p:nvGrpSpPr>
          <p:cNvPr id="332" name="Group 331"/>
          <p:cNvGrpSpPr>
            <a:grpSpLocks noChangeAspect="1"/>
          </p:cNvGrpSpPr>
          <p:nvPr/>
        </p:nvGrpSpPr>
        <p:grpSpPr>
          <a:xfrm>
            <a:off x="3972892" y="1972724"/>
            <a:ext cx="1093600" cy="1075288"/>
            <a:chOff x="3887679" y="2751138"/>
            <a:chExt cx="1356209" cy="1333500"/>
          </a:xfrm>
        </p:grpSpPr>
        <p:sp>
          <p:nvSpPr>
            <p:cNvPr id="333" name="Oval 332">
              <a:hlinkClick r:id="" action="ppaction://noaction"/>
            </p:cNvPr>
            <p:cNvSpPr/>
            <p:nvPr/>
          </p:nvSpPr>
          <p:spPr>
            <a:xfrm>
              <a:off x="3897871" y="2751138"/>
              <a:ext cx="1333500" cy="1333500"/>
            </a:xfrm>
            <a:prstGeom prst="ellipse">
              <a:avLst/>
            </a:prstGeom>
            <a:solidFill>
              <a:srgbClr val="A8A9AD"/>
            </a:soli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prstClr val="white"/>
                </a:solidFill>
              </a:endParaRPr>
            </a:p>
          </p:txBody>
        </p:sp>
        <p:sp>
          <p:nvSpPr>
            <p:cNvPr id="334" name="TextBox 333"/>
            <p:cNvSpPr txBox="1"/>
            <p:nvPr/>
          </p:nvSpPr>
          <p:spPr>
            <a:xfrm>
              <a:off x="3990066" y="3556690"/>
              <a:ext cx="1163341" cy="419852"/>
            </a:xfrm>
            <a:prstGeom prst="rect">
              <a:avLst/>
            </a:prstGeom>
            <a:noFill/>
          </p:spPr>
          <p:txBody>
            <a:bodyPr wrap="none" rtlCol="0">
              <a:spAutoFit/>
            </a:bodyPr>
            <a:lstStyle/>
            <a:p>
              <a:pPr algn="ctr"/>
              <a:r>
                <a:rPr lang="en-US" sz="800" b="1" dirty="0" smtClean="0">
                  <a:solidFill>
                    <a:prstClr val="white"/>
                  </a:solidFill>
                  <a:ea typeface="BatangChe" panose="02030609000101010101" pitchFamily="49" charset="-127"/>
                  <a:cs typeface="Arial" panose="020B0604020202020204" pitchFamily="34" charset="0"/>
                </a:rPr>
                <a:t>TECHNOLOGY </a:t>
              </a:r>
              <a:endParaRPr lang="en-US" sz="800" b="1" dirty="0">
                <a:solidFill>
                  <a:prstClr val="white"/>
                </a:solidFill>
                <a:ea typeface="BatangChe" panose="02030609000101010101" pitchFamily="49" charset="-127"/>
                <a:cs typeface="Arial" panose="020B0604020202020204" pitchFamily="34" charset="0"/>
              </a:endParaRPr>
            </a:p>
            <a:p>
              <a:pPr algn="ctr"/>
              <a:r>
                <a:rPr lang="en-US" sz="800" b="1" dirty="0" smtClean="0">
                  <a:solidFill>
                    <a:prstClr val="white"/>
                  </a:solidFill>
                  <a:ea typeface="BatangChe" panose="02030609000101010101" pitchFamily="49" charset="-127"/>
                  <a:cs typeface="Arial" panose="020B0604020202020204" pitchFamily="34" charset="0"/>
                </a:rPr>
                <a:t>FOUNDATION</a:t>
              </a:r>
              <a:endParaRPr lang="en-US" sz="800" b="1" dirty="0">
                <a:solidFill>
                  <a:prstClr val="white"/>
                </a:solidFill>
                <a:ea typeface="BatangChe" panose="02030609000101010101" pitchFamily="49" charset="-127"/>
                <a:cs typeface="Arial" panose="020B0604020202020204" pitchFamily="34" charset="0"/>
              </a:endParaRPr>
            </a:p>
          </p:txBody>
        </p:sp>
        <p:sp>
          <p:nvSpPr>
            <p:cNvPr id="335" name="TextBox 334"/>
            <p:cNvSpPr txBox="1"/>
            <p:nvPr/>
          </p:nvSpPr>
          <p:spPr>
            <a:xfrm>
              <a:off x="4077303" y="2984860"/>
              <a:ext cx="956596" cy="267179"/>
            </a:xfrm>
            <a:prstGeom prst="rect">
              <a:avLst/>
            </a:prstGeom>
            <a:noFill/>
          </p:spPr>
          <p:txBody>
            <a:bodyPr wrap="none" rtlCol="0">
              <a:spAutoFit/>
            </a:bodyPr>
            <a:lstStyle/>
            <a:p>
              <a:pPr algn="ctr"/>
              <a:r>
                <a:rPr lang="en-US" sz="800" b="1" dirty="0" smtClean="0">
                  <a:solidFill>
                    <a:prstClr val="white"/>
                  </a:solidFill>
                  <a:ea typeface="BatangChe" panose="02030609000101010101" pitchFamily="49" charset="-127"/>
                  <a:cs typeface="Arial" panose="020B0604020202020204" pitchFamily="34" charset="0"/>
                </a:rPr>
                <a:t>ANALYTICS</a:t>
              </a:r>
              <a:endParaRPr lang="en-US" sz="800" b="1" dirty="0">
                <a:solidFill>
                  <a:prstClr val="white"/>
                </a:solidFill>
                <a:ea typeface="BatangChe" panose="02030609000101010101" pitchFamily="49" charset="-127"/>
                <a:cs typeface="Arial" panose="020B0604020202020204" pitchFamily="34" charset="0"/>
              </a:endParaRPr>
            </a:p>
          </p:txBody>
        </p:sp>
        <p:pic>
          <p:nvPicPr>
            <p:cNvPr id="336" name="Picture 33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887679" y="3283400"/>
              <a:ext cx="1356209" cy="237890"/>
            </a:xfrm>
            <a:prstGeom prst="rect">
              <a:avLst/>
            </a:prstGeom>
          </p:spPr>
        </p:pic>
      </p:grpSp>
      <p:grpSp>
        <p:nvGrpSpPr>
          <p:cNvPr id="25" name="Group 24"/>
          <p:cNvGrpSpPr/>
          <p:nvPr/>
        </p:nvGrpSpPr>
        <p:grpSpPr>
          <a:xfrm>
            <a:off x="6560632" y="2443473"/>
            <a:ext cx="918965" cy="338554"/>
            <a:chOff x="6027606" y="708910"/>
            <a:chExt cx="918965" cy="338554"/>
          </a:xfrm>
        </p:grpSpPr>
        <p:sp>
          <p:nvSpPr>
            <p:cNvPr id="191" name="TextBox 190"/>
            <p:cNvSpPr txBox="1"/>
            <p:nvPr/>
          </p:nvSpPr>
          <p:spPr>
            <a:xfrm>
              <a:off x="6242532" y="708910"/>
              <a:ext cx="704039" cy="338554"/>
            </a:xfrm>
            <a:prstGeom prst="rect">
              <a:avLst/>
            </a:prstGeom>
            <a:noFill/>
          </p:spPr>
          <p:txBody>
            <a:bodyPr wrap="none" rtlCol="0">
              <a:spAutoFit/>
            </a:bodyPr>
            <a:lstStyle/>
            <a:p>
              <a:r>
                <a:rPr lang="en-US" sz="800" b="1" dirty="0" smtClean="0">
                  <a:solidFill>
                    <a:prstClr val="white">
                      <a:alpha val="50000"/>
                    </a:prstClr>
                  </a:solidFill>
                  <a:cs typeface="Arial" panose="020B0604020202020204" pitchFamily="34" charset="0"/>
                </a:rPr>
                <a:t>SECURITY</a:t>
              </a:r>
              <a:br>
                <a:rPr lang="en-US" sz="800" b="1" dirty="0" smtClean="0">
                  <a:solidFill>
                    <a:prstClr val="white">
                      <a:alpha val="50000"/>
                    </a:prstClr>
                  </a:solidFill>
                  <a:cs typeface="Arial" panose="020B0604020202020204" pitchFamily="34" charset="0"/>
                </a:rPr>
              </a:br>
              <a:r>
                <a:rPr lang="en-US" sz="800" b="1" dirty="0" smtClean="0">
                  <a:solidFill>
                    <a:prstClr val="white">
                      <a:alpha val="50000"/>
                    </a:prstClr>
                  </a:solidFill>
                  <a:cs typeface="Arial" panose="020B0604020202020204" pitchFamily="34" charset="0"/>
                </a:rPr>
                <a:t>MODEL</a:t>
              </a:r>
              <a:endParaRPr lang="en-US" sz="800" b="1" dirty="0">
                <a:solidFill>
                  <a:prstClr val="white">
                    <a:alpha val="50000"/>
                  </a:prstClr>
                </a:solidFill>
                <a:cs typeface="Arial" panose="020B0604020202020204" pitchFamily="34" charset="0"/>
              </a:endParaRPr>
            </a:p>
          </p:txBody>
        </p:sp>
        <p:sp>
          <p:nvSpPr>
            <p:cNvPr id="19" name="Freeform 13"/>
            <p:cNvSpPr>
              <a:spLocks noEditPoints="1"/>
            </p:cNvSpPr>
            <p:nvPr/>
          </p:nvSpPr>
          <p:spPr bwMode="auto">
            <a:xfrm>
              <a:off x="6027606" y="740292"/>
              <a:ext cx="264246" cy="263748"/>
            </a:xfrm>
            <a:custGeom>
              <a:avLst/>
              <a:gdLst>
                <a:gd name="T0" fmla="*/ 123 w 224"/>
                <a:gd name="T1" fmla="*/ 208 h 224"/>
                <a:gd name="T2" fmla="*/ 96 w 224"/>
                <a:gd name="T3" fmla="*/ 224 h 224"/>
                <a:gd name="T4" fmla="*/ 0 w 224"/>
                <a:gd name="T5" fmla="*/ 88 h 224"/>
                <a:gd name="T6" fmla="*/ 0 w 224"/>
                <a:gd name="T7" fmla="*/ 37 h 224"/>
                <a:gd name="T8" fmla="*/ 96 w 224"/>
                <a:gd name="T9" fmla="*/ 0 h 224"/>
                <a:gd name="T10" fmla="*/ 192 w 224"/>
                <a:gd name="T11" fmla="*/ 37 h 224"/>
                <a:gd name="T12" fmla="*/ 192 w 224"/>
                <a:gd name="T13" fmla="*/ 84 h 224"/>
                <a:gd name="T14" fmla="*/ 176 w 224"/>
                <a:gd name="T15" fmla="*/ 81 h 224"/>
                <a:gd name="T16" fmla="*/ 176 w 224"/>
                <a:gd name="T17" fmla="*/ 48 h 224"/>
                <a:gd name="T18" fmla="*/ 96 w 224"/>
                <a:gd name="T19" fmla="*/ 17 h 224"/>
                <a:gd name="T20" fmla="*/ 96 w 224"/>
                <a:gd name="T21" fmla="*/ 206 h 224"/>
                <a:gd name="T22" fmla="*/ 111 w 224"/>
                <a:gd name="T23" fmla="*/ 197 h 224"/>
                <a:gd name="T24" fmla="*/ 123 w 224"/>
                <a:gd name="T25" fmla="*/ 208 h 224"/>
                <a:gd name="T26" fmla="*/ 217 w 224"/>
                <a:gd name="T27" fmla="*/ 126 h 224"/>
                <a:gd name="T28" fmla="*/ 173 w 224"/>
                <a:gd name="T29" fmla="*/ 180 h 224"/>
                <a:gd name="T30" fmla="*/ 166 w 224"/>
                <a:gd name="T31" fmla="*/ 184 h 224"/>
                <a:gd name="T32" fmla="*/ 165 w 224"/>
                <a:gd name="T33" fmla="*/ 184 h 224"/>
                <a:gd name="T34" fmla="*/ 158 w 224"/>
                <a:gd name="T35" fmla="*/ 181 h 224"/>
                <a:gd name="T36" fmla="*/ 132 w 224"/>
                <a:gd name="T37" fmla="*/ 152 h 224"/>
                <a:gd name="T38" fmla="*/ 132 w 224"/>
                <a:gd name="T39" fmla="*/ 152 h 224"/>
                <a:gd name="T40" fmla="*/ 147 w 224"/>
                <a:gd name="T41" fmla="*/ 139 h 224"/>
                <a:gd name="T42" fmla="*/ 165 w 224"/>
                <a:gd name="T43" fmla="*/ 159 h 224"/>
                <a:gd name="T44" fmla="*/ 205 w 224"/>
                <a:gd name="T45" fmla="*/ 110 h 224"/>
                <a:gd name="T46" fmla="*/ 168 w 224"/>
                <a:gd name="T47" fmla="*/ 96 h 224"/>
                <a:gd name="T48" fmla="*/ 112 w 224"/>
                <a:gd name="T49" fmla="*/ 152 h 224"/>
                <a:gd name="T50" fmla="*/ 168 w 224"/>
                <a:gd name="T51" fmla="*/ 208 h 224"/>
                <a:gd name="T52" fmla="*/ 224 w 224"/>
                <a:gd name="T53" fmla="*/ 152 h 224"/>
                <a:gd name="T54" fmla="*/ 217 w 224"/>
                <a:gd name="T55" fmla="*/ 12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4" h="224">
                  <a:moveTo>
                    <a:pt x="123" y="208"/>
                  </a:moveTo>
                  <a:cubicBezTo>
                    <a:pt x="108" y="219"/>
                    <a:pt x="96" y="224"/>
                    <a:pt x="96" y="224"/>
                  </a:cubicBezTo>
                  <a:cubicBezTo>
                    <a:pt x="96" y="224"/>
                    <a:pt x="0" y="181"/>
                    <a:pt x="0" y="88"/>
                  </a:cubicBezTo>
                  <a:cubicBezTo>
                    <a:pt x="0" y="37"/>
                    <a:pt x="0" y="37"/>
                    <a:pt x="0" y="37"/>
                  </a:cubicBezTo>
                  <a:cubicBezTo>
                    <a:pt x="96" y="0"/>
                    <a:pt x="96" y="0"/>
                    <a:pt x="96" y="0"/>
                  </a:cubicBezTo>
                  <a:cubicBezTo>
                    <a:pt x="192" y="37"/>
                    <a:pt x="192" y="37"/>
                    <a:pt x="192" y="37"/>
                  </a:cubicBezTo>
                  <a:cubicBezTo>
                    <a:pt x="192" y="84"/>
                    <a:pt x="192" y="84"/>
                    <a:pt x="192" y="84"/>
                  </a:cubicBezTo>
                  <a:cubicBezTo>
                    <a:pt x="187" y="82"/>
                    <a:pt x="181" y="81"/>
                    <a:pt x="176" y="81"/>
                  </a:cubicBezTo>
                  <a:cubicBezTo>
                    <a:pt x="176" y="48"/>
                    <a:pt x="176" y="48"/>
                    <a:pt x="176" y="48"/>
                  </a:cubicBezTo>
                  <a:cubicBezTo>
                    <a:pt x="96" y="17"/>
                    <a:pt x="96" y="17"/>
                    <a:pt x="96" y="17"/>
                  </a:cubicBezTo>
                  <a:cubicBezTo>
                    <a:pt x="96" y="206"/>
                    <a:pt x="96" y="206"/>
                    <a:pt x="96" y="206"/>
                  </a:cubicBezTo>
                  <a:cubicBezTo>
                    <a:pt x="100" y="204"/>
                    <a:pt x="105" y="201"/>
                    <a:pt x="111" y="197"/>
                  </a:cubicBezTo>
                  <a:cubicBezTo>
                    <a:pt x="115" y="201"/>
                    <a:pt x="119" y="205"/>
                    <a:pt x="123" y="208"/>
                  </a:cubicBezTo>
                  <a:close/>
                  <a:moveTo>
                    <a:pt x="217" y="126"/>
                  </a:moveTo>
                  <a:cubicBezTo>
                    <a:pt x="173" y="180"/>
                    <a:pt x="173" y="180"/>
                    <a:pt x="173" y="180"/>
                  </a:cubicBezTo>
                  <a:cubicBezTo>
                    <a:pt x="171" y="183"/>
                    <a:pt x="169" y="184"/>
                    <a:pt x="166" y="184"/>
                  </a:cubicBezTo>
                  <a:cubicBezTo>
                    <a:pt x="166" y="184"/>
                    <a:pt x="166" y="184"/>
                    <a:pt x="165" y="184"/>
                  </a:cubicBezTo>
                  <a:cubicBezTo>
                    <a:pt x="163" y="184"/>
                    <a:pt x="160" y="183"/>
                    <a:pt x="158" y="181"/>
                  </a:cubicBezTo>
                  <a:cubicBezTo>
                    <a:pt x="132" y="152"/>
                    <a:pt x="132" y="152"/>
                    <a:pt x="132" y="152"/>
                  </a:cubicBezTo>
                  <a:cubicBezTo>
                    <a:pt x="132" y="152"/>
                    <a:pt x="132" y="152"/>
                    <a:pt x="132" y="152"/>
                  </a:cubicBezTo>
                  <a:cubicBezTo>
                    <a:pt x="147" y="139"/>
                    <a:pt x="147" y="139"/>
                    <a:pt x="147" y="139"/>
                  </a:cubicBezTo>
                  <a:cubicBezTo>
                    <a:pt x="165" y="159"/>
                    <a:pt x="165" y="159"/>
                    <a:pt x="165" y="159"/>
                  </a:cubicBezTo>
                  <a:cubicBezTo>
                    <a:pt x="205" y="110"/>
                    <a:pt x="205" y="110"/>
                    <a:pt x="205" y="110"/>
                  </a:cubicBezTo>
                  <a:cubicBezTo>
                    <a:pt x="195" y="101"/>
                    <a:pt x="182" y="96"/>
                    <a:pt x="168" y="96"/>
                  </a:cubicBezTo>
                  <a:cubicBezTo>
                    <a:pt x="137" y="96"/>
                    <a:pt x="112" y="121"/>
                    <a:pt x="112" y="152"/>
                  </a:cubicBezTo>
                  <a:cubicBezTo>
                    <a:pt x="112" y="183"/>
                    <a:pt x="137" y="208"/>
                    <a:pt x="168" y="208"/>
                  </a:cubicBezTo>
                  <a:cubicBezTo>
                    <a:pt x="199" y="208"/>
                    <a:pt x="224" y="183"/>
                    <a:pt x="224" y="152"/>
                  </a:cubicBezTo>
                  <a:cubicBezTo>
                    <a:pt x="224" y="143"/>
                    <a:pt x="222" y="134"/>
                    <a:pt x="217" y="12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666666"/>
                </a:solidFill>
              </a:endParaRPr>
            </a:p>
          </p:txBody>
        </p:sp>
      </p:grpSp>
      <p:grpSp>
        <p:nvGrpSpPr>
          <p:cNvPr id="14" name="Group 13"/>
          <p:cNvGrpSpPr/>
          <p:nvPr/>
        </p:nvGrpSpPr>
        <p:grpSpPr>
          <a:xfrm>
            <a:off x="1154346" y="2476463"/>
            <a:ext cx="1360010" cy="342108"/>
            <a:chOff x="1154346" y="1698785"/>
            <a:chExt cx="1360010" cy="342108"/>
          </a:xfrm>
        </p:grpSpPr>
        <p:sp>
          <p:nvSpPr>
            <p:cNvPr id="179" name="TextBox 178"/>
            <p:cNvSpPr txBox="1"/>
            <p:nvPr/>
          </p:nvSpPr>
          <p:spPr>
            <a:xfrm>
              <a:off x="1154346" y="1702339"/>
              <a:ext cx="1112804" cy="338554"/>
            </a:xfrm>
            <a:prstGeom prst="rect">
              <a:avLst/>
            </a:prstGeom>
            <a:noFill/>
          </p:spPr>
          <p:txBody>
            <a:bodyPr wrap="none" rtlCol="0">
              <a:spAutoFit/>
            </a:bodyPr>
            <a:lstStyle/>
            <a:p>
              <a:pPr algn="r"/>
              <a:r>
                <a:rPr lang="en-US" sz="800" b="1" dirty="0" smtClean="0">
                  <a:solidFill>
                    <a:prstClr val="white">
                      <a:alpha val="50000"/>
                    </a:prstClr>
                  </a:solidFill>
                  <a:cs typeface="Arial" panose="020B0604020202020204" pitchFamily="34" charset="0"/>
                </a:rPr>
                <a:t>ORGANIZATIONAL</a:t>
              </a:r>
              <a:br>
                <a:rPr lang="en-US" sz="800" b="1" dirty="0" smtClean="0">
                  <a:solidFill>
                    <a:prstClr val="white">
                      <a:alpha val="50000"/>
                    </a:prstClr>
                  </a:solidFill>
                  <a:cs typeface="Arial" panose="020B0604020202020204" pitchFamily="34" charset="0"/>
                </a:rPr>
              </a:br>
              <a:r>
                <a:rPr lang="en-US" sz="800" b="1" dirty="0" smtClean="0">
                  <a:solidFill>
                    <a:prstClr val="white">
                      <a:alpha val="50000"/>
                    </a:prstClr>
                  </a:solidFill>
                  <a:cs typeface="Arial" panose="020B0604020202020204" pitchFamily="34" charset="0"/>
                </a:rPr>
                <a:t>STRUCTURES</a:t>
              </a:r>
              <a:endParaRPr lang="en-US" sz="800" b="1" dirty="0">
                <a:solidFill>
                  <a:prstClr val="white">
                    <a:alpha val="50000"/>
                  </a:prstClr>
                </a:solidFill>
                <a:cs typeface="Arial" panose="020B0604020202020204" pitchFamily="34" charset="0"/>
              </a:endParaRPr>
            </a:p>
          </p:txBody>
        </p:sp>
        <p:sp>
          <p:nvSpPr>
            <p:cNvPr id="8" name="Freeform 5"/>
            <p:cNvSpPr>
              <a:spLocks noEditPoints="1"/>
            </p:cNvSpPr>
            <p:nvPr/>
          </p:nvSpPr>
          <p:spPr bwMode="auto">
            <a:xfrm>
              <a:off x="2237031" y="1698785"/>
              <a:ext cx="277325" cy="260531"/>
            </a:xfrm>
            <a:custGeom>
              <a:avLst/>
              <a:gdLst>
                <a:gd name="T0" fmla="*/ 192 w 256"/>
                <a:gd name="T1" fmla="*/ 64 h 240"/>
                <a:gd name="T2" fmla="*/ 192 w 256"/>
                <a:gd name="T3" fmla="*/ 16 h 240"/>
                <a:gd name="T4" fmla="*/ 176 w 256"/>
                <a:gd name="T5" fmla="*/ 0 h 240"/>
                <a:gd name="T6" fmla="*/ 80 w 256"/>
                <a:gd name="T7" fmla="*/ 0 h 240"/>
                <a:gd name="T8" fmla="*/ 64 w 256"/>
                <a:gd name="T9" fmla="*/ 16 h 240"/>
                <a:gd name="T10" fmla="*/ 64 w 256"/>
                <a:gd name="T11" fmla="*/ 64 h 240"/>
                <a:gd name="T12" fmla="*/ 80 w 256"/>
                <a:gd name="T13" fmla="*/ 80 h 240"/>
                <a:gd name="T14" fmla="*/ 176 w 256"/>
                <a:gd name="T15" fmla="*/ 80 h 240"/>
                <a:gd name="T16" fmla="*/ 192 w 256"/>
                <a:gd name="T17" fmla="*/ 64 h 240"/>
                <a:gd name="T18" fmla="*/ 56 w 256"/>
                <a:gd name="T19" fmla="*/ 176 h 240"/>
                <a:gd name="T20" fmla="*/ 16 w 256"/>
                <a:gd name="T21" fmla="*/ 176 h 240"/>
                <a:gd name="T22" fmla="*/ 0 w 256"/>
                <a:gd name="T23" fmla="*/ 192 h 240"/>
                <a:gd name="T24" fmla="*/ 0 w 256"/>
                <a:gd name="T25" fmla="*/ 224 h 240"/>
                <a:gd name="T26" fmla="*/ 16 w 256"/>
                <a:gd name="T27" fmla="*/ 240 h 240"/>
                <a:gd name="T28" fmla="*/ 56 w 256"/>
                <a:gd name="T29" fmla="*/ 240 h 240"/>
                <a:gd name="T30" fmla="*/ 72 w 256"/>
                <a:gd name="T31" fmla="*/ 224 h 240"/>
                <a:gd name="T32" fmla="*/ 72 w 256"/>
                <a:gd name="T33" fmla="*/ 192 h 240"/>
                <a:gd name="T34" fmla="*/ 56 w 256"/>
                <a:gd name="T35" fmla="*/ 176 h 240"/>
                <a:gd name="T36" fmla="*/ 240 w 256"/>
                <a:gd name="T37" fmla="*/ 176 h 240"/>
                <a:gd name="T38" fmla="*/ 200 w 256"/>
                <a:gd name="T39" fmla="*/ 176 h 240"/>
                <a:gd name="T40" fmla="*/ 184 w 256"/>
                <a:gd name="T41" fmla="*/ 192 h 240"/>
                <a:gd name="T42" fmla="*/ 184 w 256"/>
                <a:gd name="T43" fmla="*/ 224 h 240"/>
                <a:gd name="T44" fmla="*/ 200 w 256"/>
                <a:gd name="T45" fmla="*/ 240 h 240"/>
                <a:gd name="T46" fmla="*/ 240 w 256"/>
                <a:gd name="T47" fmla="*/ 240 h 240"/>
                <a:gd name="T48" fmla="*/ 256 w 256"/>
                <a:gd name="T49" fmla="*/ 224 h 240"/>
                <a:gd name="T50" fmla="*/ 256 w 256"/>
                <a:gd name="T51" fmla="*/ 192 h 240"/>
                <a:gd name="T52" fmla="*/ 240 w 256"/>
                <a:gd name="T53" fmla="*/ 176 h 240"/>
                <a:gd name="T54" fmla="*/ 148 w 256"/>
                <a:gd name="T55" fmla="*/ 176 h 240"/>
                <a:gd name="T56" fmla="*/ 108 w 256"/>
                <a:gd name="T57" fmla="*/ 176 h 240"/>
                <a:gd name="T58" fmla="*/ 92 w 256"/>
                <a:gd name="T59" fmla="*/ 192 h 240"/>
                <a:gd name="T60" fmla="*/ 92 w 256"/>
                <a:gd name="T61" fmla="*/ 224 h 240"/>
                <a:gd name="T62" fmla="*/ 108 w 256"/>
                <a:gd name="T63" fmla="*/ 240 h 240"/>
                <a:gd name="T64" fmla="*/ 148 w 256"/>
                <a:gd name="T65" fmla="*/ 240 h 240"/>
                <a:gd name="T66" fmla="*/ 164 w 256"/>
                <a:gd name="T67" fmla="*/ 224 h 240"/>
                <a:gd name="T68" fmla="*/ 164 w 256"/>
                <a:gd name="T69" fmla="*/ 192 h 240"/>
                <a:gd name="T70" fmla="*/ 148 w 256"/>
                <a:gd name="T71" fmla="*/ 176 h 240"/>
                <a:gd name="T72" fmla="*/ 228 w 256"/>
                <a:gd name="T73" fmla="*/ 136 h 240"/>
                <a:gd name="T74" fmla="*/ 228 w 256"/>
                <a:gd name="T75" fmla="*/ 160 h 240"/>
                <a:gd name="T76" fmla="*/ 212 w 256"/>
                <a:gd name="T77" fmla="*/ 160 h 240"/>
                <a:gd name="T78" fmla="*/ 212 w 256"/>
                <a:gd name="T79" fmla="*/ 136 h 240"/>
                <a:gd name="T80" fmla="*/ 210 w 256"/>
                <a:gd name="T81" fmla="*/ 130 h 240"/>
                <a:gd name="T82" fmla="*/ 204 w 256"/>
                <a:gd name="T83" fmla="*/ 128 h 240"/>
                <a:gd name="T84" fmla="*/ 136 w 256"/>
                <a:gd name="T85" fmla="*/ 128 h 240"/>
                <a:gd name="T86" fmla="*/ 136 w 256"/>
                <a:gd name="T87" fmla="*/ 160 h 240"/>
                <a:gd name="T88" fmla="*/ 120 w 256"/>
                <a:gd name="T89" fmla="*/ 160 h 240"/>
                <a:gd name="T90" fmla="*/ 120 w 256"/>
                <a:gd name="T91" fmla="*/ 128 h 240"/>
                <a:gd name="T92" fmla="*/ 52 w 256"/>
                <a:gd name="T93" fmla="*/ 128 h 240"/>
                <a:gd name="T94" fmla="*/ 46 w 256"/>
                <a:gd name="T95" fmla="*/ 130 h 240"/>
                <a:gd name="T96" fmla="*/ 44 w 256"/>
                <a:gd name="T97" fmla="*/ 136 h 240"/>
                <a:gd name="T98" fmla="*/ 44 w 256"/>
                <a:gd name="T99" fmla="*/ 160 h 240"/>
                <a:gd name="T100" fmla="*/ 28 w 256"/>
                <a:gd name="T101" fmla="*/ 160 h 240"/>
                <a:gd name="T102" fmla="*/ 28 w 256"/>
                <a:gd name="T103" fmla="*/ 136 h 240"/>
                <a:gd name="T104" fmla="*/ 35 w 256"/>
                <a:gd name="T105" fmla="*/ 119 h 240"/>
                <a:gd name="T106" fmla="*/ 52 w 256"/>
                <a:gd name="T107" fmla="*/ 112 h 240"/>
                <a:gd name="T108" fmla="*/ 120 w 256"/>
                <a:gd name="T109" fmla="*/ 112 h 240"/>
                <a:gd name="T110" fmla="*/ 120 w 256"/>
                <a:gd name="T111" fmla="*/ 96 h 240"/>
                <a:gd name="T112" fmla="*/ 136 w 256"/>
                <a:gd name="T113" fmla="*/ 96 h 240"/>
                <a:gd name="T114" fmla="*/ 136 w 256"/>
                <a:gd name="T115" fmla="*/ 112 h 240"/>
                <a:gd name="T116" fmla="*/ 204 w 256"/>
                <a:gd name="T117" fmla="*/ 112 h 240"/>
                <a:gd name="T118" fmla="*/ 221 w 256"/>
                <a:gd name="T119" fmla="*/ 119 h 240"/>
                <a:gd name="T120" fmla="*/ 228 w 256"/>
                <a:gd name="T121" fmla="*/ 13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6" h="240">
                  <a:moveTo>
                    <a:pt x="192" y="64"/>
                  </a:moveTo>
                  <a:cubicBezTo>
                    <a:pt x="192" y="16"/>
                    <a:pt x="192" y="16"/>
                    <a:pt x="192" y="16"/>
                  </a:cubicBezTo>
                  <a:cubicBezTo>
                    <a:pt x="192" y="7"/>
                    <a:pt x="185" y="0"/>
                    <a:pt x="176" y="0"/>
                  </a:cubicBezTo>
                  <a:cubicBezTo>
                    <a:pt x="80" y="0"/>
                    <a:pt x="80" y="0"/>
                    <a:pt x="80" y="0"/>
                  </a:cubicBezTo>
                  <a:cubicBezTo>
                    <a:pt x="71" y="0"/>
                    <a:pt x="64" y="7"/>
                    <a:pt x="64" y="16"/>
                  </a:cubicBezTo>
                  <a:cubicBezTo>
                    <a:pt x="64" y="64"/>
                    <a:pt x="64" y="64"/>
                    <a:pt x="64" y="64"/>
                  </a:cubicBezTo>
                  <a:cubicBezTo>
                    <a:pt x="64" y="72"/>
                    <a:pt x="71" y="80"/>
                    <a:pt x="80" y="80"/>
                  </a:cubicBezTo>
                  <a:cubicBezTo>
                    <a:pt x="176" y="80"/>
                    <a:pt x="176" y="80"/>
                    <a:pt x="176" y="80"/>
                  </a:cubicBezTo>
                  <a:cubicBezTo>
                    <a:pt x="185" y="80"/>
                    <a:pt x="192" y="72"/>
                    <a:pt x="192" y="64"/>
                  </a:cubicBezTo>
                  <a:close/>
                  <a:moveTo>
                    <a:pt x="56" y="176"/>
                  </a:moveTo>
                  <a:cubicBezTo>
                    <a:pt x="16" y="176"/>
                    <a:pt x="16" y="176"/>
                    <a:pt x="16" y="176"/>
                  </a:cubicBezTo>
                  <a:cubicBezTo>
                    <a:pt x="7" y="176"/>
                    <a:pt x="0" y="183"/>
                    <a:pt x="0" y="192"/>
                  </a:cubicBezTo>
                  <a:cubicBezTo>
                    <a:pt x="0" y="224"/>
                    <a:pt x="0" y="224"/>
                    <a:pt x="0" y="224"/>
                  </a:cubicBezTo>
                  <a:cubicBezTo>
                    <a:pt x="0" y="232"/>
                    <a:pt x="7" y="240"/>
                    <a:pt x="16" y="240"/>
                  </a:cubicBezTo>
                  <a:cubicBezTo>
                    <a:pt x="56" y="240"/>
                    <a:pt x="56" y="240"/>
                    <a:pt x="56" y="240"/>
                  </a:cubicBezTo>
                  <a:cubicBezTo>
                    <a:pt x="65" y="240"/>
                    <a:pt x="72" y="232"/>
                    <a:pt x="72" y="224"/>
                  </a:cubicBezTo>
                  <a:cubicBezTo>
                    <a:pt x="72" y="192"/>
                    <a:pt x="72" y="192"/>
                    <a:pt x="72" y="192"/>
                  </a:cubicBezTo>
                  <a:cubicBezTo>
                    <a:pt x="72" y="183"/>
                    <a:pt x="65" y="176"/>
                    <a:pt x="56" y="176"/>
                  </a:cubicBezTo>
                  <a:close/>
                  <a:moveTo>
                    <a:pt x="240" y="176"/>
                  </a:moveTo>
                  <a:cubicBezTo>
                    <a:pt x="200" y="176"/>
                    <a:pt x="200" y="176"/>
                    <a:pt x="200" y="176"/>
                  </a:cubicBezTo>
                  <a:cubicBezTo>
                    <a:pt x="191" y="176"/>
                    <a:pt x="184" y="183"/>
                    <a:pt x="184" y="192"/>
                  </a:cubicBezTo>
                  <a:cubicBezTo>
                    <a:pt x="184" y="224"/>
                    <a:pt x="184" y="224"/>
                    <a:pt x="184" y="224"/>
                  </a:cubicBezTo>
                  <a:cubicBezTo>
                    <a:pt x="184" y="232"/>
                    <a:pt x="191" y="240"/>
                    <a:pt x="200" y="240"/>
                  </a:cubicBezTo>
                  <a:cubicBezTo>
                    <a:pt x="240" y="240"/>
                    <a:pt x="240" y="240"/>
                    <a:pt x="240" y="240"/>
                  </a:cubicBezTo>
                  <a:cubicBezTo>
                    <a:pt x="249" y="240"/>
                    <a:pt x="256" y="232"/>
                    <a:pt x="256" y="224"/>
                  </a:cubicBezTo>
                  <a:cubicBezTo>
                    <a:pt x="256" y="192"/>
                    <a:pt x="256" y="192"/>
                    <a:pt x="256" y="192"/>
                  </a:cubicBezTo>
                  <a:cubicBezTo>
                    <a:pt x="256" y="183"/>
                    <a:pt x="249" y="176"/>
                    <a:pt x="240" y="176"/>
                  </a:cubicBezTo>
                  <a:close/>
                  <a:moveTo>
                    <a:pt x="148" y="176"/>
                  </a:moveTo>
                  <a:cubicBezTo>
                    <a:pt x="108" y="176"/>
                    <a:pt x="108" y="176"/>
                    <a:pt x="108" y="176"/>
                  </a:cubicBezTo>
                  <a:cubicBezTo>
                    <a:pt x="99" y="176"/>
                    <a:pt x="92" y="183"/>
                    <a:pt x="92" y="192"/>
                  </a:cubicBezTo>
                  <a:cubicBezTo>
                    <a:pt x="92" y="224"/>
                    <a:pt x="92" y="224"/>
                    <a:pt x="92" y="224"/>
                  </a:cubicBezTo>
                  <a:cubicBezTo>
                    <a:pt x="92" y="232"/>
                    <a:pt x="99" y="240"/>
                    <a:pt x="108" y="240"/>
                  </a:cubicBezTo>
                  <a:cubicBezTo>
                    <a:pt x="148" y="240"/>
                    <a:pt x="148" y="240"/>
                    <a:pt x="148" y="240"/>
                  </a:cubicBezTo>
                  <a:cubicBezTo>
                    <a:pt x="157" y="240"/>
                    <a:pt x="164" y="232"/>
                    <a:pt x="164" y="224"/>
                  </a:cubicBezTo>
                  <a:cubicBezTo>
                    <a:pt x="164" y="192"/>
                    <a:pt x="164" y="192"/>
                    <a:pt x="164" y="192"/>
                  </a:cubicBezTo>
                  <a:cubicBezTo>
                    <a:pt x="164" y="183"/>
                    <a:pt x="157" y="176"/>
                    <a:pt x="148" y="176"/>
                  </a:cubicBezTo>
                  <a:close/>
                  <a:moveTo>
                    <a:pt x="228" y="136"/>
                  </a:moveTo>
                  <a:cubicBezTo>
                    <a:pt x="228" y="160"/>
                    <a:pt x="228" y="160"/>
                    <a:pt x="228" y="160"/>
                  </a:cubicBezTo>
                  <a:cubicBezTo>
                    <a:pt x="212" y="160"/>
                    <a:pt x="212" y="160"/>
                    <a:pt x="212" y="160"/>
                  </a:cubicBezTo>
                  <a:cubicBezTo>
                    <a:pt x="212" y="136"/>
                    <a:pt x="212" y="136"/>
                    <a:pt x="212" y="136"/>
                  </a:cubicBezTo>
                  <a:cubicBezTo>
                    <a:pt x="212" y="134"/>
                    <a:pt x="211" y="132"/>
                    <a:pt x="210" y="130"/>
                  </a:cubicBezTo>
                  <a:cubicBezTo>
                    <a:pt x="208" y="128"/>
                    <a:pt x="206" y="128"/>
                    <a:pt x="204" y="128"/>
                  </a:cubicBezTo>
                  <a:cubicBezTo>
                    <a:pt x="136" y="128"/>
                    <a:pt x="136" y="128"/>
                    <a:pt x="136" y="128"/>
                  </a:cubicBezTo>
                  <a:cubicBezTo>
                    <a:pt x="136" y="160"/>
                    <a:pt x="136" y="160"/>
                    <a:pt x="136" y="160"/>
                  </a:cubicBezTo>
                  <a:cubicBezTo>
                    <a:pt x="120" y="160"/>
                    <a:pt x="120" y="160"/>
                    <a:pt x="120" y="160"/>
                  </a:cubicBezTo>
                  <a:cubicBezTo>
                    <a:pt x="120" y="128"/>
                    <a:pt x="120" y="128"/>
                    <a:pt x="120" y="128"/>
                  </a:cubicBezTo>
                  <a:cubicBezTo>
                    <a:pt x="52" y="128"/>
                    <a:pt x="52" y="128"/>
                    <a:pt x="52" y="128"/>
                  </a:cubicBezTo>
                  <a:cubicBezTo>
                    <a:pt x="50" y="128"/>
                    <a:pt x="48" y="128"/>
                    <a:pt x="46" y="130"/>
                  </a:cubicBezTo>
                  <a:cubicBezTo>
                    <a:pt x="45" y="132"/>
                    <a:pt x="44" y="134"/>
                    <a:pt x="44" y="136"/>
                  </a:cubicBezTo>
                  <a:cubicBezTo>
                    <a:pt x="44" y="160"/>
                    <a:pt x="44" y="160"/>
                    <a:pt x="44" y="160"/>
                  </a:cubicBezTo>
                  <a:cubicBezTo>
                    <a:pt x="28" y="160"/>
                    <a:pt x="28" y="160"/>
                    <a:pt x="28" y="160"/>
                  </a:cubicBezTo>
                  <a:cubicBezTo>
                    <a:pt x="28" y="136"/>
                    <a:pt x="28" y="136"/>
                    <a:pt x="28" y="136"/>
                  </a:cubicBezTo>
                  <a:cubicBezTo>
                    <a:pt x="28" y="129"/>
                    <a:pt x="30" y="123"/>
                    <a:pt x="35" y="119"/>
                  </a:cubicBezTo>
                  <a:cubicBezTo>
                    <a:pt x="40" y="114"/>
                    <a:pt x="46" y="112"/>
                    <a:pt x="52" y="112"/>
                  </a:cubicBezTo>
                  <a:cubicBezTo>
                    <a:pt x="120" y="112"/>
                    <a:pt x="120" y="112"/>
                    <a:pt x="120" y="112"/>
                  </a:cubicBezTo>
                  <a:cubicBezTo>
                    <a:pt x="120" y="96"/>
                    <a:pt x="120" y="96"/>
                    <a:pt x="120" y="96"/>
                  </a:cubicBezTo>
                  <a:cubicBezTo>
                    <a:pt x="136" y="96"/>
                    <a:pt x="136" y="96"/>
                    <a:pt x="136" y="96"/>
                  </a:cubicBezTo>
                  <a:cubicBezTo>
                    <a:pt x="136" y="112"/>
                    <a:pt x="136" y="112"/>
                    <a:pt x="136" y="112"/>
                  </a:cubicBezTo>
                  <a:cubicBezTo>
                    <a:pt x="204" y="112"/>
                    <a:pt x="204" y="112"/>
                    <a:pt x="204" y="112"/>
                  </a:cubicBezTo>
                  <a:cubicBezTo>
                    <a:pt x="210" y="112"/>
                    <a:pt x="216" y="114"/>
                    <a:pt x="221" y="119"/>
                  </a:cubicBezTo>
                  <a:cubicBezTo>
                    <a:pt x="226" y="123"/>
                    <a:pt x="228" y="129"/>
                    <a:pt x="228" y="13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666666"/>
                </a:solidFill>
              </a:endParaRPr>
            </a:p>
          </p:txBody>
        </p:sp>
      </p:grpSp>
      <p:grpSp>
        <p:nvGrpSpPr>
          <p:cNvPr id="13" name="Group 12"/>
          <p:cNvGrpSpPr/>
          <p:nvPr/>
        </p:nvGrpSpPr>
        <p:grpSpPr>
          <a:xfrm>
            <a:off x="3920676" y="4490915"/>
            <a:ext cx="1271502" cy="602783"/>
            <a:chOff x="3920676" y="4461383"/>
            <a:chExt cx="1271502" cy="602783"/>
          </a:xfrm>
        </p:grpSpPr>
        <p:sp>
          <p:nvSpPr>
            <p:cNvPr id="78" name="TextBox 77"/>
            <p:cNvSpPr txBox="1"/>
            <p:nvPr/>
          </p:nvSpPr>
          <p:spPr>
            <a:xfrm>
              <a:off x="3920676" y="4725612"/>
              <a:ext cx="1271502" cy="338554"/>
            </a:xfrm>
            <a:prstGeom prst="rect">
              <a:avLst/>
            </a:prstGeom>
            <a:noFill/>
          </p:spPr>
          <p:txBody>
            <a:bodyPr wrap="none" rtlCol="0">
              <a:spAutoFit/>
            </a:bodyPr>
            <a:lstStyle/>
            <a:p>
              <a:pPr algn="ctr"/>
              <a:r>
                <a:rPr lang="en-US" sz="800" b="1" dirty="0" smtClean="0">
                  <a:solidFill>
                    <a:prstClr val="white">
                      <a:alpha val="50000"/>
                    </a:prstClr>
                  </a:solidFill>
                  <a:cs typeface="Arial" panose="020B0604020202020204" pitchFamily="34" charset="0"/>
                </a:rPr>
                <a:t>BUSINESS PROCESS </a:t>
              </a:r>
              <a:br>
                <a:rPr lang="en-US" sz="800" b="1" dirty="0" smtClean="0">
                  <a:solidFill>
                    <a:prstClr val="white">
                      <a:alpha val="50000"/>
                    </a:prstClr>
                  </a:solidFill>
                  <a:cs typeface="Arial" panose="020B0604020202020204" pitchFamily="34" charset="0"/>
                </a:rPr>
              </a:br>
              <a:r>
                <a:rPr lang="en-US" sz="800" b="1" dirty="0" smtClean="0">
                  <a:solidFill>
                    <a:prstClr val="white">
                      <a:alpha val="50000"/>
                    </a:prstClr>
                  </a:solidFill>
                  <a:cs typeface="Arial" panose="020B0604020202020204" pitchFamily="34" charset="0"/>
                </a:rPr>
                <a:t>FRAMEWORK</a:t>
              </a:r>
              <a:endParaRPr lang="en-US" sz="800" b="1" dirty="0">
                <a:solidFill>
                  <a:prstClr val="white">
                    <a:alpha val="50000"/>
                  </a:prstClr>
                </a:solidFill>
                <a:cs typeface="Arial" panose="020B0604020202020204" pitchFamily="34" charset="0"/>
              </a:endParaRPr>
            </a:p>
          </p:txBody>
        </p:sp>
        <p:sp>
          <p:nvSpPr>
            <p:cNvPr id="12" name="Freeform 5"/>
            <p:cNvSpPr>
              <a:spLocks noEditPoints="1"/>
            </p:cNvSpPr>
            <p:nvPr/>
          </p:nvSpPr>
          <p:spPr bwMode="auto">
            <a:xfrm>
              <a:off x="4390307" y="4461383"/>
              <a:ext cx="316307" cy="308012"/>
            </a:xfrm>
            <a:custGeom>
              <a:avLst/>
              <a:gdLst>
                <a:gd name="T0" fmla="*/ 25 w 239"/>
                <a:gd name="T1" fmla="*/ 160 h 233"/>
                <a:gd name="T2" fmla="*/ 30 w 239"/>
                <a:gd name="T3" fmla="*/ 53 h 233"/>
                <a:gd name="T4" fmla="*/ 40 w 239"/>
                <a:gd name="T5" fmla="*/ 42 h 233"/>
                <a:gd name="T6" fmla="*/ 28 w 239"/>
                <a:gd name="T7" fmla="*/ 30 h 233"/>
                <a:gd name="T8" fmla="*/ 32 w 239"/>
                <a:gd name="T9" fmla="*/ 19 h 233"/>
                <a:gd name="T10" fmla="*/ 105 w 239"/>
                <a:gd name="T11" fmla="*/ 4 h 233"/>
                <a:gd name="T12" fmla="*/ 114 w 239"/>
                <a:gd name="T13" fmla="*/ 13 h 233"/>
                <a:gd name="T14" fmla="*/ 97 w 239"/>
                <a:gd name="T15" fmla="*/ 85 h 233"/>
                <a:gd name="T16" fmla="*/ 86 w 239"/>
                <a:gd name="T17" fmla="*/ 89 h 233"/>
                <a:gd name="T18" fmla="*/ 73 w 239"/>
                <a:gd name="T19" fmla="*/ 76 h 233"/>
                <a:gd name="T20" fmla="*/ 62 w 239"/>
                <a:gd name="T21" fmla="*/ 86 h 233"/>
                <a:gd name="T22" fmla="*/ 27 w 239"/>
                <a:gd name="T23" fmla="*/ 159 h 233"/>
                <a:gd name="T24" fmla="*/ 25 w 239"/>
                <a:gd name="T25" fmla="*/ 160 h 233"/>
                <a:gd name="T26" fmla="*/ 200 w 239"/>
                <a:gd name="T27" fmla="*/ 161 h 233"/>
                <a:gd name="T28" fmla="*/ 120 w 239"/>
                <a:gd name="T29" fmla="*/ 169 h 233"/>
                <a:gd name="T30" fmla="*/ 106 w 239"/>
                <a:gd name="T31" fmla="*/ 165 h 233"/>
                <a:gd name="T32" fmla="*/ 110 w 239"/>
                <a:gd name="T33" fmla="*/ 147 h 233"/>
                <a:gd name="T34" fmla="*/ 101 w 239"/>
                <a:gd name="T35" fmla="*/ 139 h 233"/>
                <a:gd name="T36" fmla="*/ 31 w 239"/>
                <a:gd name="T37" fmla="*/ 163 h 233"/>
                <a:gd name="T38" fmla="*/ 28 w 239"/>
                <a:gd name="T39" fmla="*/ 175 h 233"/>
                <a:gd name="T40" fmla="*/ 78 w 239"/>
                <a:gd name="T41" fmla="*/ 230 h 233"/>
                <a:gd name="T42" fmla="*/ 90 w 239"/>
                <a:gd name="T43" fmla="*/ 227 h 233"/>
                <a:gd name="T44" fmla="*/ 94 w 239"/>
                <a:gd name="T45" fmla="*/ 210 h 233"/>
                <a:gd name="T46" fmla="*/ 109 w 239"/>
                <a:gd name="T47" fmla="*/ 214 h 233"/>
                <a:gd name="T48" fmla="*/ 202 w 239"/>
                <a:gd name="T49" fmla="*/ 162 h 233"/>
                <a:gd name="T50" fmla="*/ 200 w 239"/>
                <a:gd name="T51" fmla="*/ 161 h 233"/>
                <a:gd name="T52" fmla="*/ 120 w 239"/>
                <a:gd name="T53" fmla="*/ 7 h 233"/>
                <a:gd name="T54" fmla="*/ 164 w 239"/>
                <a:gd name="T55" fmla="*/ 75 h 233"/>
                <a:gd name="T56" fmla="*/ 168 w 239"/>
                <a:gd name="T57" fmla="*/ 89 h 233"/>
                <a:gd name="T58" fmla="*/ 150 w 239"/>
                <a:gd name="T59" fmla="*/ 94 h 233"/>
                <a:gd name="T60" fmla="*/ 147 w 239"/>
                <a:gd name="T61" fmla="*/ 105 h 233"/>
                <a:gd name="T62" fmla="*/ 201 w 239"/>
                <a:gd name="T63" fmla="*/ 156 h 233"/>
                <a:gd name="T64" fmla="*/ 214 w 239"/>
                <a:gd name="T65" fmla="*/ 153 h 233"/>
                <a:gd name="T66" fmla="*/ 238 w 239"/>
                <a:gd name="T67" fmla="*/ 83 h 233"/>
                <a:gd name="T68" fmla="*/ 230 w 239"/>
                <a:gd name="T69" fmla="*/ 74 h 233"/>
                <a:gd name="T70" fmla="*/ 213 w 239"/>
                <a:gd name="T71" fmla="*/ 78 h 233"/>
                <a:gd name="T72" fmla="*/ 210 w 239"/>
                <a:gd name="T73" fmla="*/ 63 h 233"/>
                <a:gd name="T74" fmla="*/ 120 w 239"/>
                <a:gd name="T75" fmla="*/ 5 h 233"/>
                <a:gd name="T76" fmla="*/ 120 w 239"/>
                <a:gd name="T77" fmla="*/ 7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9" h="233">
                  <a:moveTo>
                    <a:pt x="25" y="160"/>
                  </a:moveTo>
                  <a:cubicBezTo>
                    <a:pt x="0" y="127"/>
                    <a:pt x="1" y="81"/>
                    <a:pt x="30" y="53"/>
                  </a:cubicBezTo>
                  <a:cubicBezTo>
                    <a:pt x="40" y="42"/>
                    <a:pt x="40" y="42"/>
                    <a:pt x="40" y="42"/>
                  </a:cubicBezTo>
                  <a:cubicBezTo>
                    <a:pt x="28" y="30"/>
                    <a:pt x="28" y="30"/>
                    <a:pt x="28" y="30"/>
                  </a:cubicBezTo>
                  <a:cubicBezTo>
                    <a:pt x="25" y="26"/>
                    <a:pt x="27" y="20"/>
                    <a:pt x="32" y="19"/>
                  </a:cubicBezTo>
                  <a:cubicBezTo>
                    <a:pt x="105" y="4"/>
                    <a:pt x="105" y="4"/>
                    <a:pt x="105" y="4"/>
                  </a:cubicBezTo>
                  <a:cubicBezTo>
                    <a:pt x="110" y="3"/>
                    <a:pt x="115" y="8"/>
                    <a:pt x="114" y="13"/>
                  </a:cubicBezTo>
                  <a:cubicBezTo>
                    <a:pt x="97" y="85"/>
                    <a:pt x="97" y="85"/>
                    <a:pt x="97" y="85"/>
                  </a:cubicBezTo>
                  <a:cubicBezTo>
                    <a:pt x="96" y="90"/>
                    <a:pt x="90" y="92"/>
                    <a:pt x="86" y="89"/>
                  </a:cubicBezTo>
                  <a:cubicBezTo>
                    <a:pt x="73" y="76"/>
                    <a:pt x="73" y="76"/>
                    <a:pt x="73" y="76"/>
                  </a:cubicBezTo>
                  <a:cubicBezTo>
                    <a:pt x="62" y="86"/>
                    <a:pt x="62" y="86"/>
                    <a:pt x="62" y="86"/>
                  </a:cubicBezTo>
                  <a:cubicBezTo>
                    <a:pt x="36" y="112"/>
                    <a:pt x="23" y="142"/>
                    <a:pt x="27" y="159"/>
                  </a:cubicBezTo>
                  <a:cubicBezTo>
                    <a:pt x="27" y="160"/>
                    <a:pt x="26" y="161"/>
                    <a:pt x="25" y="160"/>
                  </a:cubicBezTo>
                  <a:close/>
                  <a:moveTo>
                    <a:pt x="200" y="161"/>
                  </a:moveTo>
                  <a:cubicBezTo>
                    <a:pt x="188" y="174"/>
                    <a:pt x="156" y="178"/>
                    <a:pt x="120" y="169"/>
                  </a:cubicBezTo>
                  <a:cubicBezTo>
                    <a:pt x="106" y="165"/>
                    <a:pt x="106" y="165"/>
                    <a:pt x="106" y="165"/>
                  </a:cubicBezTo>
                  <a:cubicBezTo>
                    <a:pt x="110" y="147"/>
                    <a:pt x="110" y="147"/>
                    <a:pt x="110" y="147"/>
                  </a:cubicBezTo>
                  <a:cubicBezTo>
                    <a:pt x="111" y="142"/>
                    <a:pt x="106" y="138"/>
                    <a:pt x="101" y="139"/>
                  </a:cubicBezTo>
                  <a:cubicBezTo>
                    <a:pt x="31" y="163"/>
                    <a:pt x="31" y="163"/>
                    <a:pt x="31" y="163"/>
                  </a:cubicBezTo>
                  <a:cubicBezTo>
                    <a:pt x="25" y="165"/>
                    <a:pt x="24" y="171"/>
                    <a:pt x="28" y="175"/>
                  </a:cubicBezTo>
                  <a:cubicBezTo>
                    <a:pt x="78" y="230"/>
                    <a:pt x="78" y="230"/>
                    <a:pt x="78" y="230"/>
                  </a:cubicBezTo>
                  <a:cubicBezTo>
                    <a:pt x="82" y="233"/>
                    <a:pt x="88" y="232"/>
                    <a:pt x="90" y="227"/>
                  </a:cubicBezTo>
                  <a:cubicBezTo>
                    <a:pt x="94" y="210"/>
                    <a:pt x="94" y="210"/>
                    <a:pt x="94" y="210"/>
                  </a:cubicBezTo>
                  <a:cubicBezTo>
                    <a:pt x="109" y="214"/>
                    <a:pt x="109" y="214"/>
                    <a:pt x="109" y="214"/>
                  </a:cubicBezTo>
                  <a:cubicBezTo>
                    <a:pt x="148" y="224"/>
                    <a:pt x="188" y="201"/>
                    <a:pt x="202" y="162"/>
                  </a:cubicBezTo>
                  <a:cubicBezTo>
                    <a:pt x="203" y="161"/>
                    <a:pt x="201" y="160"/>
                    <a:pt x="200" y="161"/>
                  </a:cubicBezTo>
                  <a:close/>
                  <a:moveTo>
                    <a:pt x="120" y="7"/>
                  </a:moveTo>
                  <a:cubicBezTo>
                    <a:pt x="137" y="12"/>
                    <a:pt x="155" y="39"/>
                    <a:pt x="164" y="75"/>
                  </a:cubicBezTo>
                  <a:cubicBezTo>
                    <a:pt x="168" y="89"/>
                    <a:pt x="168" y="89"/>
                    <a:pt x="168" y="89"/>
                  </a:cubicBezTo>
                  <a:cubicBezTo>
                    <a:pt x="150" y="94"/>
                    <a:pt x="150" y="94"/>
                    <a:pt x="150" y="94"/>
                  </a:cubicBezTo>
                  <a:cubicBezTo>
                    <a:pt x="145" y="95"/>
                    <a:pt x="144" y="102"/>
                    <a:pt x="147" y="105"/>
                  </a:cubicBezTo>
                  <a:cubicBezTo>
                    <a:pt x="201" y="156"/>
                    <a:pt x="201" y="156"/>
                    <a:pt x="201" y="156"/>
                  </a:cubicBezTo>
                  <a:cubicBezTo>
                    <a:pt x="205" y="160"/>
                    <a:pt x="212" y="158"/>
                    <a:pt x="214" y="153"/>
                  </a:cubicBezTo>
                  <a:cubicBezTo>
                    <a:pt x="238" y="83"/>
                    <a:pt x="238" y="83"/>
                    <a:pt x="238" y="83"/>
                  </a:cubicBezTo>
                  <a:cubicBezTo>
                    <a:pt x="239" y="78"/>
                    <a:pt x="235" y="73"/>
                    <a:pt x="230" y="74"/>
                  </a:cubicBezTo>
                  <a:cubicBezTo>
                    <a:pt x="213" y="78"/>
                    <a:pt x="213" y="78"/>
                    <a:pt x="213" y="78"/>
                  </a:cubicBezTo>
                  <a:cubicBezTo>
                    <a:pt x="210" y="63"/>
                    <a:pt x="210" y="63"/>
                    <a:pt x="210" y="63"/>
                  </a:cubicBezTo>
                  <a:cubicBezTo>
                    <a:pt x="200" y="24"/>
                    <a:pt x="161" y="0"/>
                    <a:pt x="120" y="5"/>
                  </a:cubicBezTo>
                  <a:cubicBezTo>
                    <a:pt x="118" y="5"/>
                    <a:pt x="119" y="7"/>
                    <a:pt x="120"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666666"/>
                </a:solidFill>
              </a:endParaRPr>
            </a:p>
          </p:txBody>
        </p:sp>
      </p:grpSp>
      <p:grpSp>
        <p:nvGrpSpPr>
          <p:cNvPr id="212" name="Group 211"/>
          <p:cNvGrpSpPr/>
          <p:nvPr/>
        </p:nvGrpSpPr>
        <p:grpSpPr>
          <a:xfrm>
            <a:off x="2380475" y="389488"/>
            <a:ext cx="4275078" cy="4237201"/>
            <a:chOff x="1802573" y="687388"/>
            <a:chExt cx="5497005" cy="5448301"/>
          </a:xfrm>
        </p:grpSpPr>
        <p:sp>
          <p:nvSpPr>
            <p:cNvPr id="213" name="Freeform 5"/>
            <p:cNvSpPr>
              <a:spLocks/>
            </p:cNvSpPr>
            <p:nvPr/>
          </p:nvSpPr>
          <p:spPr bwMode="auto">
            <a:xfrm>
              <a:off x="1802573" y="692151"/>
              <a:ext cx="2297112" cy="2417763"/>
            </a:xfrm>
            <a:custGeom>
              <a:avLst/>
              <a:gdLst>
                <a:gd name="T0" fmla="*/ 0 w 1196"/>
                <a:gd name="T1" fmla="*/ 1260 h 1260"/>
                <a:gd name="T2" fmla="*/ 1196 w 1196"/>
                <a:gd name="T3" fmla="*/ 0 h 1260"/>
              </a:gdLst>
              <a:ahLst/>
              <a:cxnLst>
                <a:cxn ang="0">
                  <a:pos x="T0" y="T1"/>
                </a:cxn>
                <a:cxn ang="0">
                  <a:pos x="T2" y="T3"/>
                </a:cxn>
              </a:cxnLst>
              <a:rect l="0" t="0" r="r" b="b"/>
              <a:pathLst>
                <a:path w="1196" h="1260">
                  <a:moveTo>
                    <a:pt x="0" y="1260"/>
                  </a:moveTo>
                  <a:cubicBezTo>
                    <a:pt x="70" y="617"/>
                    <a:pt x="564" y="102"/>
                    <a:pt x="1196" y="0"/>
                  </a:cubicBezTo>
                </a:path>
              </a:pathLst>
            </a:custGeom>
            <a:noFill/>
            <a:ln w="31750" cap="rnd">
              <a:solidFill>
                <a:schemeClr val="bg1">
                  <a:alpha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sp>
          <p:nvSpPr>
            <p:cNvPr id="215" name="Freeform 6"/>
            <p:cNvSpPr>
              <a:spLocks/>
            </p:cNvSpPr>
            <p:nvPr/>
          </p:nvSpPr>
          <p:spPr bwMode="auto">
            <a:xfrm>
              <a:off x="1859216" y="3975101"/>
              <a:ext cx="2255837" cy="2155825"/>
            </a:xfrm>
            <a:custGeom>
              <a:avLst/>
              <a:gdLst>
                <a:gd name="T0" fmla="*/ 1175 w 1175"/>
                <a:gd name="T1" fmla="*/ 1123 h 1123"/>
                <a:gd name="T2" fmla="*/ 0 w 1175"/>
                <a:gd name="T3" fmla="*/ 0 h 1123"/>
              </a:gdLst>
              <a:ahLst/>
              <a:cxnLst>
                <a:cxn ang="0">
                  <a:pos x="T0" y="T1"/>
                </a:cxn>
                <a:cxn ang="0">
                  <a:pos x="T2" y="T3"/>
                </a:cxn>
              </a:cxnLst>
              <a:rect l="0" t="0" r="r" b="b"/>
              <a:pathLst>
                <a:path w="1175" h="1123">
                  <a:moveTo>
                    <a:pt x="1175" y="1123"/>
                  </a:moveTo>
                  <a:cubicBezTo>
                    <a:pt x="588" y="1028"/>
                    <a:pt x="121" y="578"/>
                    <a:pt x="0" y="0"/>
                  </a:cubicBezTo>
                </a:path>
              </a:pathLst>
            </a:custGeom>
            <a:noFill/>
            <a:ln w="31750" cap="rnd">
              <a:solidFill>
                <a:schemeClr val="bg1">
                  <a:alpha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sp>
          <p:nvSpPr>
            <p:cNvPr id="216" name="Freeform 7"/>
            <p:cNvSpPr>
              <a:spLocks/>
            </p:cNvSpPr>
            <p:nvPr/>
          </p:nvSpPr>
          <p:spPr bwMode="auto">
            <a:xfrm>
              <a:off x="4980241" y="3975101"/>
              <a:ext cx="2276475" cy="2160588"/>
            </a:xfrm>
            <a:custGeom>
              <a:avLst/>
              <a:gdLst>
                <a:gd name="T0" fmla="*/ 1186 w 1186"/>
                <a:gd name="T1" fmla="*/ 0 h 1125"/>
                <a:gd name="T2" fmla="*/ 0 w 1186"/>
                <a:gd name="T3" fmla="*/ 1125 h 1125"/>
              </a:gdLst>
              <a:ahLst/>
              <a:cxnLst>
                <a:cxn ang="0">
                  <a:pos x="T0" y="T1"/>
                </a:cxn>
                <a:cxn ang="0">
                  <a:pos x="T2" y="T3"/>
                </a:cxn>
              </a:cxnLst>
              <a:rect l="0" t="0" r="r" b="b"/>
              <a:pathLst>
                <a:path w="1186" h="1125">
                  <a:moveTo>
                    <a:pt x="1186" y="0"/>
                  </a:moveTo>
                  <a:cubicBezTo>
                    <a:pt x="1065" y="582"/>
                    <a:pt x="592" y="1034"/>
                    <a:pt x="0" y="1125"/>
                  </a:cubicBezTo>
                </a:path>
              </a:pathLst>
            </a:custGeom>
            <a:noFill/>
            <a:ln w="31750" cap="rnd">
              <a:solidFill>
                <a:schemeClr val="bg1">
                  <a:alpha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sp>
          <p:nvSpPr>
            <p:cNvPr id="217" name="Freeform 8"/>
            <p:cNvSpPr>
              <a:spLocks/>
            </p:cNvSpPr>
            <p:nvPr/>
          </p:nvSpPr>
          <p:spPr bwMode="auto">
            <a:xfrm>
              <a:off x="4980241" y="687388"/>
              <a:ext cx="2319337" cy="2422525"/>
            </a:xfrm>
            <a:custGeom>
              <a:avLst/>
              <a:gdLst>
                <a:gd name="T0" fmla="*/ 0 w 1208"/>
                <a:gd name="T1" fmla="*/ 0 h 1262"/>
                <a:gd name="T2" fmla="*/ 1208 w 1208"/>
                <a:gd name="T3" fmla="*/ 1262 h 1262"/>
              </a:gdLst>
              <a:ahLst/>
              <a:cxnLst>
                <a:cxn ang="0">
                  <a:pos x="T0" y="T1"/>
                </a:cxn>
                <a:cxn ang="0">
                  <a:pos x="T2" y="T3"/>
                </a:cxn>
              </a:cxnLst>
              <a:rect l="0" t="0" r="r" b="b"/>
              <a:pathLst>
                <a:path w="1208" h="1262">
                  <a:moveTo>
                    <a:pt x="0" y="0"/>
                  </a:moveTo>
                  <a:cubicBezTo>
                    <a:pt x="638" y="98"/>
                    <a:pt x="1137" y="615"/>
                    <a:pt x="1208" y="1262"/>
                  </a:cubicBezTo>
                </a:path>
              </a:pathLst>
            </a:custGeom>
            <a:noFill/>
            <a:ln w="31750" cap="rnd">
              <a:solidFill>
                <a:schemeClr val="bg1">
                  <a:alpha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grpSp>
      <p:grpSp>
        <p:nvGrpSpPr>
          <p:cNvPr id="489" name="Group 488"/>
          <p:cNvGrpSpPr/>
          <p:nvPr/>
        </p:nvGrpSpPr>
        <p:grpSpPr>
          <a:xfrm>
            <a:off x="5001876" y="1193651"/>
            <a:ext cx="795731" cy="552531"/>
            <a:chOff x="6285720" y="1591731"/>
            <a:chExt cx="880589" cy="611454"/>
          </a:xfrm>
        </p:grpSpPr>
        <p:sp>
          <p:nvSpPr>
            <p:cNvPr id="619" name="TextBox 618"/>
            <p:cNvSpPr txBox="1"/>
            <p:nvPr/>
          </p:nvSpPr>
          <p:spPr>
            <a:xfrm>
              <a:off x="6285720" y="2015856"/>
              <a:ext cx="880589" cy="187329"/>
            </a:xfrm>
            <a:prstGeom prst="rect">
              <a:avLst/>
            </a:prstGeom>
            <a:noFill/>
          </p:spPr>
          <p:txBody>
            <a:bodyPr wrap="none" lIns="68580" tIns="34290" rIns="68580" bIns="34290" rtlCol="0">
              <a:spAutoFit/>
            </a:bodyPr>
            <a:lstStyle/>
            <a:p>
              <a:pPr algn="ctr"/>
              <a:r>
                <a:rPr lang="en-US" sz="650" b="1" dirty="0" smtClean="0">
                  <a:solidFill>
                    <a:srgbClr val="595959"/>
                  </a:solidFill>
                  <a:cs typeface="Arial" panose="020B0604020202020204" pitchFamily="34" charset="0"/>
                </a:rPr>
                <a:t>PROCUREMENT</a:t>
              </a:r>
              <a:endParaRPr lang="en-US" sz="650" b="1" dirty="0">
                <a:solidFill>
                  <a:srgbClr val="595959"/>
                </a:solidFill>
                <a:cs typeface="Arial" panose="020B0604020202020204" pitchFamily="34" charset="0"/>
              </a:endParaRPr>
            </a:p>
          </p:txBody>
        </p:sp>
        <p:grpSp>
          <p:nvGrpSpPr>
            <p:cNvPr id="620" name="Group 619"/>
            <p:cNvGrpSpPr/>
            <p:nvPr/>
          </p:nvGrpSpPr>
          <p:grpSpPr>
            <a:xfrm>
              <a:off x="6506042" y="1591731"/>
              <a:ext cx="437330" cy="436200"/>
              <a:chOff x="19140488" y="-1041400"/>
              <a:chExt cx="614363" cy="612775"/>
            </a:xfrm>
          </p:grpSpPr>
          <p:sp>
            <p:nvSpPr>
              <p:cNvPr id="621" name="Oval 419"/>
              <p:cNvSpPr>
                <a:spLocks noChangeArrowheads="1"/>
              </p:cNvSpPr>
              <p:nvPr/>
            </p:nvSpPr>
            <p:spPr bwMode="auto">
              <a:xfrm>
                <a:off x="19140488" y="-1041400"/>
                <a:ext cx="614363" cy="612775"/>
              </a:xfrm>
              <a:prstGeom prst="ellipse">
                <a:avLst/>
              </a:pr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sz="650" b="1" dirty="0">
                  <a:solidFill>
                    <a:srgbClr val="595959"/>
                  </a:solidFill>
                  <a:cs typeface="Arial" panose="020B0604020202020204" pitchFamily="34" charset="0"/>
                </a:endParaRPr>
              </a:p>
            </p:txBody>
          </p:sp>
          <p:sp>
            <p:nvSpPr>
              <p:cNvPr id="622" name="Freeform 420"/>
              <p:cNvSpPr>
                <a:spLocks noEditPoints="1"/>
              </p:cNvSpPr>
              <p:nvPr/>
            </p:nvSpPr>
            <p:spPr bwMode="auto">
              <a:xfrm>
                <a:off x="19253200" y="-909637"/>
                <a:ext cx="349250" cy="365125"/>
              </a:xfrm>
              <a:custGeom>
                <a:avLst/>
                <a:gdLst>
                  <a:gd name="T0" fmla="*/ 76 w 170"/>
                  <a:gd name="T1" fmla="*/ 150 h 178"/>
                  <a:gd name="T2" fmla="*/ 62 w 170"/>
                  <a:gd name="T3" fmla="*/ 164 h 178"/>
                  <a:gd name="T4" fmla="*/ 76 w 170"/>
                  <a:gd name="T5" fmla="*/ 178 h 178"/>
                  <a:gd name="T6" fmla="*/ 90 w 170"/>
                  <a:gd name="T7" fmla="*/ 164 h 178"/>
                  <a:gd name="T8" fmla="*/ 76 w 170"/>
                  <a:gd name="T9" fmla="*/ 150 h 178"/>
                  <a:gd name="T10" fmla="*/ 158 w 170"/>
                  <a:gd name="T11" fmla="*/ 108 h 178"/>
                  <a:gd name="T12" fmla="*/ 157 w 170"/>
                  <a:gd name="T13" fmla="*/ 111 h 178"/>
                  <a:gd name="T14" fmla="*/ 112 w 170"/>
                  <a:gd name="T15" fmla="*/ 111 h 178"/>
                  <a:gd name="T16" fmla="*/ 112 w 170"/>
                  <a:gd name="T17" fmla="*/ 104 h 178"/>
                  <a:gd name="T18" fmla="*/ 101 w 170"/>
                  <a:gd name="T19" fmla="*/ 95 h 178"/>
                  <a:gd name="T20" fmla="*/ 101 w 170"/>
                  <a:gd name="T21" fmla="*/ 111 h 178"/>
                  <a:gd name="T22" fmla="*/ 78 w 170"/>
                  <a:gd name="T23" fmla="*/ 111 h 178"/>
                  <a:gd name="T24" fmla="*/ 78 w 170"/>
                  <a:gd name="T25" fmla="*/ 92 h 178"/>
                  <a:gd name="T26" fmla="*/ 98 w 170"/>
                  <a:gd name="T27" fmla="*/ 92 h 178"/>
                  <a:gd name="T28" fmla="*/ 92 w 170"/>
                  <a:gd name="T29" fmla="*/ 81 h 178"/>
                  <a:gd name="T30" fmla="*/ 78 w 170"/>
                  <a:gd name="T31" fmla="*/ 81 h 178"/>
                  <a:gd name="T32" fmla="*/ 78 w 170"/>
                  <a:gd name="T33" fmla="*/ 54 h 178"/>
                  <a:gd name="T34" fmla="*/ 90 w 170"/>
                  <a:gd name="T35" fmla="*/ 55 h 178"/>
                  <a:gd name="T36" fmla="*/ 93 w 170"/>
                  <a:gd name="T37" fmla="*/ 44 h 178"/>
                  <a:gd name="T38" fmla="*/ 42 w 170"/>
                  <a:gd name="T39" fmla="*/ 40 h 178"/>
                  <a:gd name="T40" fmla="*/ 38 w 170"/>
                  <a:gd name="T41" fmla="*/ 22 h 178"/>
                  <a:gd name="T42" fmla="*/ 39 w 170"/>
                  <a:gd name="T43" fmla="*/ 20 h 178"/>
                  <a:gd name="T44" fmla="*/ 34 w 170"/>
                  <a:gd name="T45" fmla="*/ 10 h 178"/>
                  <a:gd name="T46" fmla="*/ 12 w 170"/>
                  <a:gd name="T47" fmla="*/ 1 h 178"/>
                  <a:gd name="T48" fmla="*/ 1 w 170"/>
                  <a:gd name="T49" fmla="*/ 6 h 178"/>
                  <a:gd name="T50" fmla="*/ 6 w 170"/>
                  <a:gd name="T51" fmla="*/ 17 h 178"/>
                  <a:gd name="T52" fmla="*/ 27 w 170"/>
                  <a:gd name="T53" fmla="*/ 25 h 178"/>
                  <a:gd name="T54" fmla="*/ 52 w 170"/>
                  <a:gd name="T55" fmla="*/ 132 h 178"/>
                  <a:gd name="T56" fmla="*/ 52 w 170"/>
                  <a:gd name="T57" fmla="*/ 132 h 178"/>
                  <a:gd name="T58" fmla="*/ 58 w 170"/>
                  <a:gd name="T59" fmla="*/ 141 h 178"/>
                  <a:gd name="T60" fmla="*/ 68 w 170"/>
                  <a:gd name="T61" fmla="*/ 145 h 178"/>
                  <a:gd name="T62" fmla="*/ 156 w 170"/>
                  <a:gd name="T63" fmla="*/ 145 h 178"/>
                  <a:gd name="T64" fmla="*/ 162 w 170"/>
                  <a:gd name="T65" fmla="*/ 139 h 178"/>
                  <a:gd name="T66" fmla="*/ 156 w 170"/>
                  <a:gd name="T67" fmla="*/ 134 h 178"/>
                  <a:gd name="T68" fmla="*/ 68 w 170"/>
                  <a:gd name="T69" fmla="*/ 134 h 178"/>
                  <a:gd name="T70" fmla="*/ 65 w 170"/>
                  <a:gd name="T71" fmla="*/ 132 h 178"/>
                  <a:gd name="T72" fmla="*/ 63 w 170"/>
                  <a:gd name="T73" fmla="*/ 129 h 178"/>
                  <a:gd name="T74" fmla="*/ 63 w 170"/>
                  <a:gd name="T75" fmla="*/ 129 h 178"/>
                  <a:gd name="T76" fmla="*/ 61 w 170"/>
                  <a:gd name="T77" fmla="*/ 123 h 178"/>
                  <a:gd name="T78" fmla="*/ 162 w 170"/>
                  <a:gd name="T79" fmla="*/ 123 h 178"/>
                  <a:gd name="T80" fmla="*/ 167 w 170"/>
                  <a:gd name="T81" fmla="*/ 118 h 178"/>
                  <a:gd name="T82" fmla="*/ 170 w 170"/>
                  <a:gd name="T83" fmla="*/ 101 h 178"/>
                  <a:gd name="T84" fmla="*/ 158 w 170"/>
                  <a:gd name="T85" fmla="*/ 108 h 178"/>
                  <a:gd name="T86" fmla="*/ 67 w 170"/>
                  <a:gd name="T87" fmla="*/ 111 h 178"/>
                  <a:gd name="T88" fmla="*/ 59 w 170"/>
                  <a:gd name="T89" fmla="*/ 111 h 178"/>
                  <a:gd name="T90" fmla="*/ 54 w 170"/>
                  <a:gd name="T91" fmla="*/ 92 h 178"/>
                  <a:gd name="T92" fmla="*/ 67 w 170"/>
                  <a:gd name="T93" fmla="*/ 92 h 178"/>
                  <a:gd name="T94" fmla="*/ 67 w 170"/>
                  <a:gd name="T95" fmla="*/ 111 h 178"/>
                  <a:gd name="T96" fmla="*/ 67 w 170"/>
                  <a:gd name="T97" fmla="*/ 81 h 178"/>
                  <a:gd name="T98" fmla="*/ 52 w 170"/>
                  <a:gd name="T99" fmla="*/ 81 h 178"/>
                  <a:gd name="T100" fmla="*/ 45 w 170"/>
                  <a:gd name="T101" fmla="*/ 51 h 178"/>
                  <a:gd name="T102" fmla="*/ 67 w 170"/>
                  <a:gd name="T103" fmla="*/ 53 h 178"/>
                  <a:gd name="T104" fmla="*/ 67 w 170"/>
                  <a:gd name="T105" fmla="*/ 81 h 178"/>
                  <a:gd name="T106" fmla="*/ 142 w 170"/>
                  <a:gd name="T107" fmla="*/ 150 h 178"/>
                  <a:gd name="T108" fmla="*/ 128 w 170"/>
                  <a:gd name="T109" fmla="*/ 164 h 178"/>
                  <a:gd name="T110" fmla="*/ 142 w 170"/>
                  <a:gd name="T111" fmla="*/ 178 h 178"/>
                  <a:gd name="T112" fmla="*/ 156 w 170"/>
                  <a:gd name="T113" fmla="*/ 164 h 178"/>
                  <a:gd name="T114" fmla="*/ 142 w 170"/>
                  <a:gd name="T115" fmla="*/ 15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0" h="178">
                    <a:moveTo>
                      <a:pt x="76" y="150"/>
                    </a:moveTo>
                    <a:cubicBezTo>
                      <a:pt x="68" y="150"/>
                      <a:pt x="62" y="156"/>
                      <a:pt x="62" y="164"/>
                    </a:cubicBezTo>
                    <a:cubicBezTo>
                      <a:pt x="62" y="172"/>
                      <a:pt x="68" y="178"/>
                      <a:pt x="76" y="178"/>
                    </a:cubicBezTo>
                    <a:cubicBezTo>
                      <a:pt x="83" y="178"/>
                      <a:pt x="90" y="172"/>
                      <a:pt x="90" y="164"/>
                    </a:cubicBezTo>
                    <a:cubicBezTo>
                      <a:pt x="90" y="156"/>
                      <a:pt x="83" y="150"/>
                      <a:pt x="76" y="150"/>
                    </a:cubicBezTo>
                    <a:close/>
                    <a:moveTo>
                      <a:pt x="158" y="108"/>
                    </a:moveTo>
                    <a:cubicBezTo>
                      <a:pt x="157" y="111"/>
                      <a:pt x="157" y="111"/>
                      <a:pt x="157" y="111"/>
                    </a:cubicBezTo>
                    <a:cubicBezTo>
                      <a:pt x="112" y="111"/>
                      <a:pt x="112" y="111"/>
                      <a:pt x="112" y="111"/>
                    </a:cubicBezTo>
                    <a:cubicBezTo>
                      <a:pt x="112" y="104"/>
                      <a:pt x="112" y="104"/>
                      <a:pt x="112" y="104"/>
                    </a:cubicBezTo>
                    <a:cubicBezTo>
                      <a:pt x="108" y="101"/>
                      <a:pt x="104" y="98"/>
                      <a:pt x="101" y="95"/>
                    </a:cubicBezTo>
                    <a:cubicBezTo>
                      <a:pt x="101" y="111"/>
                      <a:pt x="101" y="111"/>
                      <a:pt x="101" y="111"/>
                    </a:cubicBezTo>
                    <a:cubicBezTo>
                      <a:pt x="78" y="111"/>
                      <a:pt x="78" y="111"/>
                      <a:pt x="78" y="111"/>
                    </a:cubicBezTo>
                    <a:cubicBezTo>
                      <a:pt x="78" y="92"/>
                      <a:pt x="78" y="92"/>
                      <a:pt x="78" y="92"/>
                    </a:cubicBezTo>
                    <a:cubicBezTo>
                      <a:pt x="98" y="92"/>
                      <a:pt x="98" y="92"/>
                      <a:pt x="98" y="92"/>
                    </a:cubicBezTo>
                    <a:cubicBezTo>
                      <a:pt x="95" y="89"/>
                      <a:pt x="94" y="85"/>
                      <a:pt x="92" y="81"/>
                    </a:cubicBezTo>
                    <a:cubicBezTo>
                      <a:pt x="78" y="81"/>
                      <a:pt x="78" y="81"/>
                      <a:pt x="78" y="81"/>
                    </a:cubicBezTo>
                    <a:cubicBezTo>
                      <a:pt x="78" y="54"/>
                      <a:pt x="78" y="54"/>
                      <a:pt x="78" y="54"/>
                    </a:cubicBezTo>
                    <a:cubicBezTo>
                      <a:pt x="90" y="55"/>
                      <a:pt x="90" y="55"/>
                      <a:pt x="90" y="55"/>
                    </a:cubicBezTo>
                    <a:cubicBezTo>
                      <a:pt x="91" y="51"/>
                      <a:pt x="91" y="47"/>
                      <a:pt x="93" y="44"/>
                    </a:cubicBezTo>
                    <a:cubicBezTo>
                      <a:pt x="42" y="40"/>
                      <a:pt x="42" y="40"/>
                      <a:pt x="42" y="40"/>
                    </a:cubicBezTo>
                    <a:cubicBezTo>
                      <a:pt x="38" y="22"/>
                      <a:pt x="38" y="22"/>
                      <a:pt x="38" y="22"/>
                    </a:cubicBezTo>
                    <a:cubicBezTo>
                      <a:pt x="39" y="22"/>
                      <a:pt x="39" y="21"/>
                      <a:pt x="39" y="20"/>
                    </a:cubicBezTo>
                    <a:cubicBezTo>
                      <a:pt x="41" y="16"/>
                      <a:pt x="39" y="11"/>
                      <a:pt x="34" y="10"/>
                    </a:cubicBezTo>
                    <a:cubicBezTo>
                      <a:pt x="12" y="1"/>
                      <a:pt x="12" y="1"/>
                      <a:pt x="12" y="1"/>
                    </a:cubicBezTo>
                    <a:cubicBezTo>
                      <a:pt x="8" y="0"/>
                      <a:pt x="3" y="2"/>
                      <a:pt x="1" y="6"/>
                    </a:cubicBezTo>
                    <a:cubicBezTo>
                      <a:pt x="0" y="10"/>
                      <a:pt x="2" y="15"/>
                      <a:pt x="6" y="17"/>
                    </a:cubicBezTo>
                    <a:cubicBezTo>
                      <a:pt x="27" y="25"/>
                      <a:pt x="27" y="25"/>
                      <a:pt x="27" y="25"/>
                    </a:cubicBezTo>
                    <a:cubicBezTo>
                      <a:pt x="52" y="132"/>
                      <a:pt x="52" y="132"/>
                      <a:pt x="52" y="132"/>
                    </a:cubicBezTo>
                    <a:cubicBezTo>
                      <a:pt x="52" y="132"/>
                      <a:pt x="52" y="132"/>
                      <a:pt x="52" y="132"/>
                    </a:cubicBezTo>
                    <a:cubicBezTo>
                      <a:pt x="53" y="135"/>
                      <a:pt x="55" y="139"/>
                      <a:pt x="58" y="141"/>
                    </a:cubicBezTo>
                    <a:cubicBezTo>
                      <a:pt x="61" y="143"/>
                      <a:pt x="64" y="145"/>
                      <a:pt x="68" y="145"/>
                    </a:cubicBezTo>
                    <a:cubicBezTo>
                      <a:pt x="156" y="145"/>
                      <a:pt x="156" y="145"/>
                      <a:pt x="156" y="145"/>
                    </a:cubicBezTo>
                    <a:cubicBezTo>
                      <a:pt x="159" y="145"/>
                      <a:pt x="162" y="142"/>
                      <a:pt x="162" y="139"/>
                    </a:cubicBezTo>
                    <a:cubicBezTo>
                      <a:pt x="162" y="136"/>
                      <a:pt x="159" y="134"/>
                      <a:pt x="156" y="134"/>
                    </a:cubicBezTo>
                    <a:cubicBezTo>
                      <a:pt x="68" y="134"/>
                      <a:pt x="68" y="134"/>
                      <a:pt x="68" y="134"/>
                    </a:cubicBezTo>
                    <a:cubicBezTo>
                      <a:pt x="67" y="134"/>
                      <a:pt x="66" y="133"/>
                      <a:pt x="65" y="132"/>
                    </a:cubicBezTo>
                    <a:cubicBezTo>
                      <a:pt x="63" y="132"/>
                      <a:pt x="63" y="130"/>
                      <a:pt x="63" y="129"/>
                    </a:cubicBezTo>
                    <a:cubicBezTo>
                      <a:pt x="63" y="129"/>
                      <a:pt x="63" y="129"/>
                      <a:pt x="63" y="129"/>
                    </a:cubicBezTo>
                    <a:cubicBezTo>
                      <a:pt x="61" y="123"/>
                      <a:pt x="61" y="123"/>
                      <a:pt x="61" y="123"/>
                    </a:cubicBezTo>
                    <a:cubicBezTo>
                      <a:pt x="162" y="123"/>
                      <a:pt x="162" y="123"/>
                      <a:pt x="162" y="123"/>
                    </a:cubicBezTo>
                    <a:cubicBezTo>
                      <a:pt x="164" y="123"/>
                      <a:pt x="167" y="121"/>
                      <a:pt x="167" y="118"/>
                    </a:cubicBezTo>
                    <a:cubicBezTo>
                      <a:pt x="170" y="101"/>
                      <a:pt x="170" y="101"/>
                      <a:pt x="170" y="101"/>
                    </a:cubicBezTo>
                    <a:cubicBezTo>
                      <a:pt x="166" y="104"/>
                      <a:pt x="162" y="106"/>
                      <a:pt x="158" y="108"/>
                    </a:cubicBezTo>
                    <a:close/>
                    <a:moveTo>
                      <a:pt x="67" y="111"/>
                    </a:moveTo>
                    <a:cubicBezTo>
                      <a:pt x="59" y="111"/>
                      <a:pt x="59" y="111"/>
                      <a:pt x="59" y="111"/>
                    </a:cubicBezTo>
                    <a:cubicBezTo>
                      <a:pt x="54" y="92"/>
                      <a:pt x="54" y="92"/>
                      <a:pt x="54" y="92"/>
                    </a:cubicBezTo>
                    <a:cubicBezTo>
                      <a:pt x="67" y="92"/>
                      <a:pt x="67" y="92"/>
                      <a:pt x="67" y="92"/>
                    </a:cubicBezTo>
                    <a:lnTo>
                      <a:pt x="67" y="111"/>
                    </a:lnTo>
                    <a:close/>
                    <a:moveTo>
                      <a:pt x="67" y="81"/>
                    </a:moveTo>
                    <a:cubicBezTo>
                      <a:pt x="52" y="81"/>
                      <a:pt x="52" y="81"/>
                      <a:pt x="52" y="81"/>
                    </a:cubicBezTo>
                    <a:cubicBezTo>
                      <a:pt x="45" y="51"/>
                      <a:pt x="45" y="51"/>
                      <a:pt x="45" y="51"/>
                    </a:cubicBezTo>
                    <a:cubicBezTo>
                      <a:pt x="67" y="53"/>
                      <a:pt x="67" y="53"/>
                      <a:pt x="67" y="53"/>
                    </a:cubicBezTo>
                    <a:lnTo>
                      <a:pt x="67" y="81"/>
                    </a:lnTo>
                    <a:close/>
                    <a:moveTo>
                      <a:pt x="142" y="150"/>
                    </a:moveTo>
                    <a:cubicBezTo>
                      <a:pt x="135" y="150"/>
                      <a:pt x="128" y="156"/>
                      <a:pt x="128" y="164"/>
                    </a:cubicBezTo>
                    <a:cubicBezTo>
                      <a:pt x="128" y="172"/>
                      <a:pt x="135" y="178"/>
                      <a:pt x="142" y="178"/>
                    </a:cubicBezTo>
                    <a:cubicBezTo>
                      <a:pt x="150" y="178"/>
                      <a:pt x="156" y="172"/>
                      <a:pt x="156" y="164"/>
                    </a:cubicBezTo>
                    <a:cubicBezTo>
                      <a:pt x="156" y="156"/>
                      <a:pt x="150" y="150"/>
                      <a:pt x="142" y="15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sz="650" b="1" dirty="0">
                  <a:solidFill>
                    <a:srgbClr val="595959"/>
                  </a:solidFill>
                  <a:cs typeface="Arial" panose="020B0604020202020204" pitchFamily="34" charset="0"/>
                </a:endParaRPr>
              </a:p>
            </p:txBody>
          </p:sp>
          <p:sp>
            <p:nvSpPr>
              <p:cNvPr id="623" name="Freeform 421"/>
              <p:cNvSpPr>
                <a:spLocks noEditPoints="1"/>
              </p:cNvSpPr>
              <p:nvPr/>
            </p:nvSpPr>
            <p:spPr bwMode="auto">
              <a:xfrm>
                <a:off x="19461163" y="-863600"/>
                <a:ext cx="158750" cy="158750"/>
              </a:xfrm>
              <a:custGeom>
                <a:avLst/>
                <a:gdLst>
                  <a:gd name="T0" fmla="*/ 38 w 77"/>
                  <a:gd name="T1" fmla="*/ 0 h 77"/>
                  <a:gd name="T2" fmla="*/ 0 w 77"/>
                  <a:gd name="T3" fmla="*/ 39 h 77"/>
                  <a:gd name="T4" fmla="*/ 38 w 77"/>
                  <a:gd name="T5" fmla="*/ 77 h 77"/>
                  <a:gd name="T6" fmla="*/ 77 w 77"/>
                  <a:gd name="T7" fmla="*/ 39 h 77"/>
                  <a:gd name="T8" fmla="*/ 38 w 77"/>
                  <a:gd name="T9" fmla="*/ 0 h 77"/>
                  <a:gd name="T10" fmla="*/ 60 w 77"/>
                  <a:gd name="T11" fmla="*/ 46 h 77"/>
                  <a:gd name="T12" fmla="*/ 45 w 77"/>
                  <a:gd name="T13" fmla="*/ 46 h 77"/>
                  <a:gd name="T14" fmla="*/ 45 w 77"/>
                  <a:gd name="T15" fmla="*/ 60 h 77"/>
                  <a:gd name="T16" fmla="*/ 38 w 77"/>
                  <a:gd name="T17" fmla="*/ 67 h 77"/>
                  <a:gd name="T18" fmla="*/ 31 w 77"/>
                  <a:gd name="T19" fmla="*/ 60 h 77"/>
                  <a:gd name="T20" fmla="*/ 31 w 77"/>
                  <a:gd name="T21" fmla="*/ 46 h 77"/>
                  <a:gd name="T22" fmla="*/ 17 w 77"/>
                  <a:gd name="T23" fmla="*/ 46 h 77"/>
                  <a:gd name="T24" fmla="*/ 10 w 77"/>
                  <a:gd name="T25" fmla="*/ 39 h 77"/>
                  <a:gd name="T26" fmla="*/ 17 w 77"/>
                  <a:gd name="T27" fmla="*/ 32 h 77"/>
                  <a:gd name="T28" fmla="*/ 31 w 77"/>
                  <a:gd name="T29" fmla="*/ 32 h 77"/>
                  <a:gd name="T30" fmla="*/ 31 w 77"/>
                  <a:gd name="T31" fmla="*/ 17 h 77"/>
                  <a:gd name="T32" fmla="*/ 38 w 77"/>
                  <a:gd name="T33" fmla="*/ 11 h 77"/>
                  <a:gd name="T34" fmla="*/ 45 w 77"/>
                  <a:gd name="T35" fmla="*/ 17 h 77"/>
                  <a:gd name="T36" fmla="*/ 45 w 77"/>
                  <a:gd name="T37" fmla="*/ 32 h 77"/>
                  <a:gd name="T38" fmla="*/ 60 w 77"/>
                  <a:gd name="T39" fmla="*/ 32 h 77"/>
                  <a:gd name="T40" fmla="*/ 66 w 77"/>
                  <a:gd name="T41" fmla="*/ 39 h 77"/>
                  <a:gd name="T42" fmla="*/ 60 w 77"/>
                  <a:gd name="T43" fmla="*/ 4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7" h="77">
                    <a:moveTo>
                      <a:pt x="38" y="0"/>
                    </a:moveTo>
                    <a:cubicBezTo>
                      <a:pt x="17" y="0"/>
                      <a:pt x="0" y="17"/>
                      <a:pt x="0" y="39"/>
                    </a:cubicBezTo>
                    <a:cubicBezTo>
                      <a:pt x="0" y="60"/>
                      <a:pt x="17" y="77"/>
                      <a:pt x="38" y="77"/>
                    </a:cubicBezTo>
                    <a:cubicBezTo>
                      <a:pt x="60" y="77"/>
                      <a:pt x="77" y="60"/>
                      <a:pt x="77" y="39"/>
                    </a:cubicBezTo>
                    <a:cubicBezTo>
                      <a:pt x="77" y="17"/>
                      <a:pt x="60" y="0"/>
                      <a:pt x="38" y="0"/>
                    </a:cubicBezTo>
                    <a:close/>
                    <a:moveTo>
                      <a:pt x="60" y="46"/>
                    </a:moveTo>
                    <a:cubicBezTo>
                      <a:pt x="45" y="46"/>
                      <a:pt x="45" y="46"/>
                      <a:pt x="45" y="46"/>
                    </a:cubicBezTo>
                    <a:cubicBezTo>
                      <a:pt x="45" y="60"/>
                      <a:pt x="45" y="60"/>
                      <a:pt x="45" y="60"/>
                    </a:cubicBezTo>
                    <a:cubicBezTo>
                      <a:pt x="45" y="64"/>
                      <a:pt x="42" y="67"/>
                      <a:pt x="38" y="67"/>
                    </a:cubicBezTo>
                    <a:cubicBezTo>
                      <a:pt x="35" y="67"/>
                      <a:pt x="31" y="64"/>
                      <a:pt x="31" y="60"/>
                    </a:cubicBezTo>
                    <a:cubicBezTo>
                      <a:pt x="31" y="46"/>
                      <a:pt x="31" y="46"/>
                      <a:pt x="31" y="46"/>
                    </a:cubicBezTo>
                    <a:cubicBezTo>
                      <a:pt x="17" y="46"/>
                      <a:pt x="17" y="46"/>
                      <a:pt x="17" y="46"/>
                    </a:cubicBezTo>
                    <a:cubicBezTo>
                      <a:pt x="13" y="46"/>
                      <a:pt x="10" y="42"/>
                      <a:pt x="10" y="39"/>
                    </a:cubicBezTo>
                    <a:cubicBezTo>
                      <a:pt x="10" y="35"/>
                      <a:pt x="13" y="32"/>
                      <a:pt x="17" y="32"/>
                    </a:cubicBezTo>
                    <a:cubicBezTo>
                      <a:pt x="31" y="32"/>
                      <a:pt x="31" y="32"/>
                      <a:pt x="31" y="32"/>
                    </a:cubicBezTo>
                    <a:cubicBezTo>
                      <a:pt x="31" y="17"/>
                      <a:pt x="31" y="17"/>
                      <a:pt x="31" y="17"/>
                    </a:cubicBezTo>
                    <a:cubicBezTo>
                      <a:pt x="31" y="14"/>
                      <a:pt x="35" y="11"/>
                      <a:pt x="38" y="11"/>
                    </a:cubicBezTo>
                    <a:cubicBezTo>
                      <a:pt x="42" y="11"/>
                      <a:pt x="45" y="14"/>
                      <a:pt x="45" y="17"/>
                    </a:cubicBezTo>
                    <a:cubicBezTo>
                      <a:pt x="45" y="32"/>
                      <a:pt x="45" y="32"/>
                      <a:pt x="45" y="32"/>
                    </a:cubicBezTo>
                    <a:cubicBezTo>
                      <a:pt x="60" y="32"/>
                      <a:pt x="60" y="32"/>
                      <a:pt x="60" y="32"/>
                    </a:cubicBezTo>
                    <a:cubicBezTo>
                      <a:pt x="63" y="32"/>
                      <a:pt x="66" y="35"/>
                      <a:pt x="66" y="39"/>
                    </a:cubicBezTo>
                    <a:cubicBezTo>
                      <a:pt x="66" y="42"/>
                      <a:pt x="63" y="46"/>
                      <a:pt x="60" y="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sz="650" b="1" dirty="0">
                  <a:solidFill>
                    <a:srgbClr val="595959"/>
                  </a:solidFill>
                  <a:cs typeface="Arial" panose="020B0604020202020204" pitchFamily="34" charset="0"/>
                </a:endParaRPr>
              </a:p>
            </p:txBody>
          </p:sp>
        </p:grpSp>
      </p:grpSp>
      <p:grpSp>
        <p:nvGrpSpPr>
          <p:cNvPr id="490" name="Group 489"/>
          <p:cNvGrpSpPr/>
          <p:nvPr/>
        </p:nvGrpSpPr>
        <p:grpSpPr>
          <a:xfrm>
            <a:off x="4545545" y="929113"/>
            <a:ext cx="592150" cy="554674"/>
            <a:chOff x="5771632" y="1264800"/>
            <a:chExt cx="655298" cy="613826"/>
          </a:xfrm>
        </p:grpSpPr>
        <p:sp>
          <p:nvSpPr>
            <p:cNvPr id="614" name="TextBox 613"/>
            <p:cNvSpPr txBox="1"/>
            <p:nvPr/>
          </p:nvSpPr>
          <p:spPr>
            <a:xfrm>
              <a:off x="5771632" y="1691297"/>
              <a:ext cx="655298" cy="187329"/>
            </a:xfrm>
            <a:prstGeom prst="rect">
              <a:avLst/>
            </a:prstGeom>
            <a:noFill/>
          </p:spPr>
          <p:txBody>
            <a:bodyPr wrap="none" lIns="68580" tIns="34290" rIns="68580" bIns="34290" rtlCol="0">
              <a:spAutoFit/>
            </a:bodyPr>
            <a:lstStyle/>
            <a:p>
              <a:pPr algn="ctr"/>
              <a:r>
                <a:rPr lang="en-US" sz="650" b="1" dirty="0" smtClean="0">
                  <a:solidFill>
                    <a:srgbClr val="595959"/>
                  </a:solidFill>
                  <a:cs typeface="Arial" panose="020B0604020202020204" pitchFamily="34" charset="0"/>
                </a:rPr>
                <a:t>EXPENSES</a:t>
              </a:r>
              <a:endParaRPr lang="en-US" sz="650" b="1" dirty="0">
                <a:solidFill>
                  <a:srgbClr val="595959"/>
                </a:solidFill>
                <a:cs typeface="Arial" panose="020B0604020202020204" pitchFamily="34" charset="0"/>
              </a:endParaRPr>
            </a:p>
          </p:txBody>
        </p:sp>
        <p:grpSp>
          <p:nvGrpSpPr>
            <p:cNvPr id="615" name="Group 614"/>
            <p:cNvGrpSpPr/>
            <p:nvPr/>
          </p:nvGrpSpPr>
          <p:grpSpPr>
            <a:xfrm>
              <a:off x="5880615" y="1264800"/>
              <a:ext cx="437330" cy="437330"/>
              <a:chOff x="12409487" y="-4890294"/>
              <a:chExt cx="614363" cy="614363"/>
            </a:xfrm>
          </p:grpSpPr>
          <p:sp>
            <p:nvSpPr>
              <p:cNvPr id="616" name="Oval 319"/>
              <p:cNvSpPr>
                <a:spLocks noChangeArrowheads="1"/>
              </p:cNvSpPr>
              <p:nvPr/>
            </p:nvSpPr>
            <p:spPr bwMode="auto">
              <a:xfrm>
                <a:off x="12409487" y="-4890294"/>
                <a:ext cx="614363" cy="614363"/>
              </a:xfrm>
              <a:prstGeom prst="ellipse">
                <a:avLst/>
              </a:pr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sz="650" b="1" dirty="0">
                  <a:solidFill>
                    <a:srgbClr val="595959"/>
                  </a:solidFill>
                  <a:cs typeface="Arial" panose="020B0604020202020204" pitchFamily="34" charset="0"/>
                </a:endParaRPr>
              </a:p>
            </p:txBody>
          </p:sp>
          <p:sp>
            <p:nvSpPr>
              <p:cNvPr id="617" name="Freeform 323"/>
              <p:cNvSpPr>
                <a:spLocks noEditPoints="1"/>
              </p:cNvSpPr>
              <p:nvPr/>
            </p:nvSpPr>
            <p:spPr bwMode="auto">
              <a:xfrm>
                <a:off x="12569825" y="-4742656"/>
                <a:ext cx="295275" cy="315913"/>
              </a:xfrm>
              <a:custGeom>
                <a:avLst/>
                <a:gdLst>
                  <a:gd name="T0" fmla="*/ 115 w 144"/>
                  <a:gd name="T1" fmla="*/ 0 h 154"/>
                  <a:gd name="T2" fmla="*/ 28 w 144"/>
                  <a:gd name="T3" fmla="*/ 0 h 154"/>
                  <a:gd name="T4" fmla="*/ 0 w 144"/>
                  <a:gd name="T5" fmla="*/ 29 h 154"/>
                  <a:gd name="T6" fmla="*/ 0 w 144"/>
                  <a:gd name="T7" fmla="*/ 125 h 154"/>
                  <a:gd name="T8" fmla="*/ 28 w 144"/>
                  <a:gd name="T9" fmla="*/ 154 h 154"/>
                  <a:gd name="T10" fmla="*/ 115 w 144"/>
                  <a:gd name="T11" fmla="*/ 154 h 154"/>
                  <a:gd name="T12" fmla="*/ 144 w 144"/>
                  <a:gd name="T13" fmla="*/ 125 h 154"/>
                  <a:gd name="T14" fmla="*/ 144 w 144"/>
                  <a:gd name="T15" fmla="*/ 29 h 154"/>
                  <a:gd name="T16" fmla="*/ 115 w 144"/>
                  <a:gd name="T17" fmla="*/ 0 h 154"/>
                  <a:gd name="T18" fmla="*/ 28 w 144"/>
                  <a:gd name="T19" fmla="*/ 135 h 154"/>
                  <a:gd name="T20" fmla="*/ 19 w 144"/>
                  <a:gd name="T21" fmla="*/ 125 h 154"/>
                  <a:gd name="T22" fmla="*/ 28 w 144"/>
                  <a:gd name="T23" fmla="*/ 116 h 154"/>
                  <a:gd name="T24" fmla="*/ 38 w 144"/>
                  <a:gd name="T25" fmla="*/ 125 h 154"/>
                  <a:gd name="T26" fmla="*/ 28 w 144"/>
                  <a:gd name="T27" fmla="*/ 135 h 154"/>
                  <a:gd name="T28" fmla="*/ 28 w 144"/>
                  <a:gd name="T29" fmla="*/ 106 h 154"/>
                  <a:gd name="T30" fmla="*/ 19 w 144"/>
                  <a:gd name="T31" fmla="*/ 96 h 154"/>
                  <a:gd name="T32" fmla="*/ 28 w 144"/>
                  <a:gd name="T33" fmla="*/ 87 h 154"/>
                  <a:gd name="T34" fmla="*/ 38 w 144"/>
                  <a:gd name="T35" fmla="*/ 96 h 154"/>
                  <a:gd name="T36" fmla="*/ 28 w 144"/>
                  <a:gd name="T37" fmla="*/ 106 h 154"/>
                  <a:gd name="T38" fmla="*/ 57 w 144"/>
                  <a:gd name="T39" fmla="*/ 135 h 154"/>
                  <a:gd name="T40" fmla="*/ 48 w 144"/>
                  <a:gd name="T41" fmla="*/ 125 h 154"/>
                  <a:gd name="T42" fmla="*/ 57 w 144"/>
                  <a:gd name="T43" fmla="*/ 116 h 154"/>
                  <a:gd name="T44" fmla="*/ 67 w 144"/>
                  <a:gd name="T45" fmla="*/ 125 h 154"/>
                  <a:gd name="T46" fmla="*/ 57 w 144"/>
                  <a:gd name="T47" fmla="*/ 135 h 154"/>
                  <a:gd name="T48" fmla="*/ 57 w 144"/>
                  <a:gd name="T49" fmla="*/ 106 h 154"/>
                  <a:gd name="T50" fmla="*/ 48 w 144"/>
                  <a:gd name="T51" fmla="*/ 96 h 154"/>
                  <a:gd name="T52" fmla="*/ 57 w 144"/>
                  <a:gd name="T53" fmla="*/ 87 h 154"/>
                  <a:gd name="T54" fmla="*/ 67 w 144"/>
                  <a:gd name="T55" fmla="*/ 96 h 154"/>
                  <a:gd name="T56" fmla="*/ 57 w 144"/>
                  <a:gd name="T57" fmla="*/ 106 h 154"/>
                  <a:gd name="T58" fmla="*/ 86 w 144"/>
                  <a:gd name="T59" fmla="*/ 135 h 154"/>
                  <a:gd name="T60" fmla="*/ 76 w 144"/>
                  <a:gd name="T61" fmla="*/ 125 h 154"/>
                  <a:gd name="T62" fmla="*/ 86 w 144"/>
                  <a:gd name="T63" fmla="*/ 116 h 154"/>
                  <a:gd name="T64" fmla="*/ 96 w 144"/>
                  <a:gd name="T65" fmla="*/ 125 h 154"/>
                  <a:gd name="T66" fmla="*/ 86 w 144"/>
                  <a:gd name="T67" fmla="*/ 135 h 154"/>
                  <a:gd name="T68" fmla="*/ 86 w 144"/>
                  <a:gd name="T69" fmla="*/ 106 h 154"/>
                  <a:gd name="T70" fmla="*/ 76 w 144"/>
                  <a:gd name="T71" fmla="*/ 96 h 154"/>
                  <a:gd name="T72" fmla="*/ 86 w 144"/>
                  <a:gd name="T73" fmla="*/ 87 h 154"/>
                  <a:gd name="T74" fmla="*/ 96 w 144"/>
                  <a:gd name="T75" fmla="*/ 96 h 154"/>
                  <a:gd name="T76" fmla="*/ 86 w 144"/>
                  <a:gd name="T77" fmla="*/ 106 h 154"/>
                  <a:gd name="T78" fmla="*/ 115 w 144"/>
                  <a:gd name="T79" fmla="*/ 135 h 154"/>
                  <a:gd name="T80" fmla="*/ 105 w 144"/>
                  <a:gd name="T81" fmla="*/ 125 h 154"/>
                  <a:gd name="T82" fmla="*/ 115 w 144"/>
                  <a:gd name="T83" fmla="*/ 116 h 154"/>
                  <a:gd name="T84" fmla="*/ 124 w 144"/>
                  <a:gd name="T85" fmla="*/ 125 h 154"/>
                  <a:gd name="T86" fmla="*/ 115 w 144"/>
                  <a:gd name="T87" fmla="*/ 135 h 154"/>
                  <a:gd name="T88" fmla="*/ 115 w 144"/>
                  <a:gd name="T89" fmla="*/ 106 h 154"/>
                  <a:gd name="T90" fmla="*/ 105 w 144"/>
                  <a:gd name="T91" fmla="*/ 96 h 154"/>
                  <a:gd name="T92" fmla="*/ 115 w 144"/>
                  <a:gd name="T93" fmla="*/ 87 h 154"/>
                  <a:gd name="T94" fmla="*/ 124 w 144"/>
                  <a:gd name="T95" fmla="*/ 96 h 154"/>
                  <a:gd name="T96" fmla="*/ 115 w 144"/>
                  <a:gd name="T97" fmla="*/ 106 h 154"/>
                  <a:gd name="T98" fmla="*/ 124 w 144"/>
                  <a:gd name="T99" fmla="*/ 58 h 154"/>
                  <a:gd name="T100" fmla="*/ 115 w 144"/>
                  <a:gd name="T101" fmla="*/ 68 h 154"/>
                  <a:gd name="T102" fmla="*/ 28 w 144"/>
                  <a:gd name="T103" fmla="*/ 68 h 154"/>
                  <a:gd name="T104" fmla="*/ 19 w 144"/>
                  <a:gd name="T105" fmla="*/ 58 h 154"/>
                  <a:gd name="T106" fmla="*/ 19 w 144"/>
                  <a:gd name="T107" fmla="*/ 29 h 154"/>
                  <a:gd name="T108" fmla="*/ 28 w 144"/>
                  <a:gd name="T109" fmla="*/ 20 h 154"/>
                  <a:gd name="T110" fmla="*/ 115 w 144"/>
                  <a:gd name="T111" fmla="*/ 20 h 154"/>
                  <a:gd name="T112" fmla="*/ 124 w 144"/>
                  <a:gd name="T113" fmla="*/ 29 h 154"/>
                  <a:gd name="T114" fmla="*/ 124 w 144"/>
                  <a:gd name="T115" fmla="*/ 5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4" h="154">
                    <a:moveTo>
                      <a:pt x="115" y="0"/>
                    </a:moveTo>
                    <a:cubicBezTo>
                      <a:pt x="28" y="0"/>
                      <a:pt x="28" y="0"/>
                      <a:pt x="28" y="0"/>
                    </a:cubicBezTo>
                    <a:cubicBezTo>
                      <a:pt x="12" y="0"/>
                      <a:pt x="0" y="13"/>
                      <a:pt x="0" y="29"/>
                    </a:cubicBezTo>
                    <a:cubicBezTo>
                      <a:pt x="0" y="125"/>
                      <a:pt x="0" y="125"/>
                      <a:pt x="0" y="125"/>
                    </a:cubicBezTo>
                    <a:cubicBezTo>
                      <a:pt x="0" y="141"/>
                      <a:pt x="12" y="154"/>
                      <a:pt x="28" y="154"/>
                    </a:cubicBezTo>
                    <a:cubicBezTo>
                      <a:pt x="115" y="154"/>
                      <a:pt x="115" y="154"/>
                      <a:pt x="115" y="154"/>
                    </a:cubicBezTo>
                    <a:cubicBezTo>
                      <a:pt x="131" y="154"/>
                      <a:pt x="144" y="141"/>
                      <a:pt x="144" y="125"/>
                    </a:cubicBezTo>
                    <a:cubicBezTo>
                      <a:pt x="144" y="29"/>
                      <a:pt x="144" y="29"/>
                      <a:pt x="144" y="29"/>
                    </a:cubicBezTo>
                    <a:cubicBezTo>
                      <a:pt x="144" y="13"/>
                      <a:pt x="131" y="0"/>
                      <a:pt x="115" y="0"/>
                    </a:cubicBezTo>
                    <a:close/>
                    <a:moveTo>
                      <a:pt x="28" y="135"/>
                    </a:moveTo>
                    <a:cubicBezTo>
                      <a:pt x="23" y="135"/>
                      <a:pt x="19" y="130"/>
                      <a:pt x="19" y="125"/>
                    </a:cubicBezTo>
                    <a:cubicBezTo>
                      <a:pt x="19" y="120"/>
                      <a:pt x="23" y="116"/>
                      <a:pt x="28" y="116"/>
                    </a:cubicBezTo>
                    <a:cubicBezTo>
                      <a:pt x="34" y="116"/>
                      <a:pt x="38" y="120"/>
                      <a:pt x="38" y="125"/>
                    </a:cubicBezTo>
                    <a:cubicBezTo>
                      <a:pt x="38" y="130"/>
                      <a:pt x="34" y="135"/>
                      <a:pt x="28" y="135"/>
                    </a:cubicBezTo>
                    <a:close/>
                    <a:moveTo>
                      <a:pt x="28" y="106"/>
                    </a:moveTo>
                    <a:cubicBezTo>
                      <a:pt x="23" y="106"/>
                      <a:pt x="19" y="102"/>
                      <a:pt x="19" y="96"/>
                    </a:cubicBezTo>
                    <a:cubicBezTo>
                      <a:pt x="19" y="91"/>
                      <a:pt x="23" y="87"/>
                      <a:pt x="28" y="87"/>
                    </a:cubicBezTo>
                    <a:cubicBezTo>
                      <a:pt x="34" y="87"/>
                      <a:pt x="38" y="91"/>
                      <a:pt x="38" y="96"/>
                    </a:cubicBezTo>
                    <a:cubicBezTo>
                      <a:pt x="38" y="102"/>
                      <a:pt x="34" y="106"/>
                      <a:pt x="28" y="106"/>
                    </a:cubicBezTo>
                    <a:close/>
                    <a:moveTo>
                      <a:pt x="57" y="135"/>
                    </a:moveTo>
                    <a:cubicBezTo>
                      <a:pt x="52" y="135"/>
                      <a:pt x="48" y="130"/>
                      <a:pt x="48" y="125"/>
                    </a:cubicBezTo>
                    <a:cubicBezTo>
                      <a:pt x="48" y="120"/>
                      <a:pt x="52" y="116"/>
                      <a:pt x="57" y="116"/>
                    </a:cubicBezTo>
                    <a:cubicBezTo>
                      <a:pt x="62" y="116"/>
                      <a:pt x="67" y="120"/>
                      <a:pt x="67" y="125"/>
                    </a:cubicBezTo>
                    <a:cubicBezTo>
                      <a:pt x="67" y="130"/>
                      <a:pt x="62" y="135"/>
                      <a:pt x="57" y="135"/>
                    </a:cubicBezTo>
                    <a:close/>
                    <a:moveTo>
                      <a:pt x="57" y="106"/>
                    </a:moveTo>
                    <a:cubicBezTo>
                      <a:pt x="52" y="106"/>
                      <a:pt x="48" y="102"/>
                      <a:pt x="48" y="96"/>
                    </a:cubicBezTo>
                    <a:cubicBezTo>
                      <a:pt x="48" y="91"/>
                      <a:pt x="52" y="87"/>
                      <a:pt x="57" y="87"/>
                    </a:cubicBezTo>
                    <a:cubicBezTo>
                      <a:pt x="62" y="87"/>
                      <a:pt x="67" y="91"/>
                      <a:pt x="67" y="96"/>
                    </a:cubicBezTo>
                    <a:cubicBezTo>
                      <a:pt x="67" y="102"/>
                      <a:pt x="62" y="106"/>
                      <a:pt x="57" y="106"/>
                    </a:cubicBezTo>
                    <a:close/>
                    <a:moveTo>
                      <a:pt x="86" y="135"/>
                    </a:moveTo>
                    <a:cubicBezTo>
                      <a:pt x="81" y="135"/>
                      <a:pt x="76" y="130"/>
                      <a:pt x="76" y="125"/>
                    </a:cubicBezTo>
                    <a:cubicBezTo>
                      <a:pt x="76" y="120"/>
                      <a:pt x="81" y="116"/>
                      <a:pt x="86" y="116"/>
                    </a:cubicBezTo>
                    <a:cubicBezTo>
                      <a:pt x="91" y="116"/>
                      <a:pt x="96" y="120"/>
                      <a:pt x="96" y="125"/>
                    </a:cubicBezTo>
                    <a:cubicBezTo>
                      <a:pt x="96" y="130"/>
                      <a:pt x="91" y="135"/>
                      <a:pt x="86" y="135"/>
                    </a:cubicBezTo>
                    <a:close/>
                    <a:moveTo>
                      <a:pt x="86" y="106"/>
                    </a:moveTo>
                    <a:cubicBezTo>
                      <a:pt x="81" y="106"/>
                      <a:pt x="76" y="102"/>
                      <a:pt x="76" y="96"/>
                    </a:cubicBezTo>
                    <a:cubicBezTo>
                      <a:pt x="76" y="91"/>
                      <a:pt x="81" y="87"/>
                      <a:pt x="86" y="87"/>
                    </a:cubicBezTo>
                    <a:cubicBezTo>
                      <a:pt x="91" y="87"/>
                      <a:pt x="96" y="91"/>
                      <a:pt x="96" y="96"/>
                    </a:cubicBezTo>
                    <a:cubicBezTo>
                      <a:pt x="96" y="102"/>
                      <a:pt x="91" y="106"/>
                      <a:pt x="86" y="106"/>
                    </a:cubicBezTo>
                    <a:close/>
                    <a:moveTo>
                      <a:pt x="115" y="135"/>
                    </a:moveTo>
                    <a:cubicBezTo>
                      <a:pt x="109" y="135"/>
                      <a:pt x="105" y="130"/>
                      <a:pt x="105" y="125"/>
                    </a:cubicBezTo>
                    <a:cubicBezTo>
                      <a:pt x="105" y="120"/>
                      <a:pt x="109" y="116"/>
                      <a:pt x="115" y="116"/>
                    </a:cubicBezTo>
                    <a:cubicBezTo>
                      <a:pt x="120" y="116"/>
                      <a:pt x="124" y="120"/>
                      <a:pt x="124" y="125"/>
                    </a:cubicBezTo>
                    <a:cubicBezTo>
                      <a:pt x="124" y="130"/>
                      <a:pt x="120" y="135"/>
                      <a:pt x="115" y="135"/>
                    </a:cubicBezTo>
                    <a:close/>
                    <a:moveTo>
                      <a:pt x="115" y="106"/>
                    </a:moveTo>
                    <a:cubicBezTo>
                      <a:pt x="109" y="106"/>
                      <a:pt x="105" y="102"/>
                      <a:pt x="105" y="96"/>
                    </a:cubicBezTo>
                    <a:cubicBezTo>
                      <a:pt x="105" y="91"/>
                      <a:pt x="109" y="87"/>
                      <a:pt x="115" y="87"/>
                    </a:cubicBezTo>
                    <a:cubicBezTo>
                      <a:pt x="120" y="87"/>
                      <a:pt x="124" y="91"/>
                      <a:pt x="124" y="96"/>
                    </a:cubicBezTo>
                    <a:cubicBezTo>
                      <a:pt x="124" y="102"/>
                      <a:pt x="120" y="106"/>
                      <a:pt x="115" y="106"/>
                    </a:cubicBezTo>
                    <a:close/>
                    <a:moveTo>
                      <a:pt x="124" y="58"/>
                    </a:moveTo>
                    <a:cubicBezTo>
                      <a:pt x="124" y="63"/>
                      <a:pt x="120" y="68"/>
                      <a:pt x="115" y="68"/>
                    </a:cubicBezTo>
                    <a:cubicBezTo>
                      <a:pt x="28" y="68"/>
                      <a:pt x="28" y="68"/>
                      <a:pt x="28" y="68"/>
                    </a:cubicBezTo>
                    <a:cubicBezTo>
                      <a:pt x="23" y="68"/>
                      <a:pt x="19" y="63"/>
                      <a:pt x="19" y="58"/>
                    </a:cubicBezTo>
                    <a:cubicBezTo>
                      <a:pt x="19" y="29"/>
                      <a:pt x="19" y="29"/>
                      <a:pt x="19" y="29"/>
                    </a:cubicBezTo>
                    <a:cubicBezTo>
                      <a:pt x="19" y="24"/>
                      <a:pt x="23" y="20"/>
                      <a:pt x="28" y="20"/>
                    </a:cubicBezTo>
                    <a:cubicBezTo>
                      <a:pt x="115" y="20"/>
                      <a:pt x="115" y="20"/>
                      <a:pt x="115" y="20"/>
                    </a:cubicBezTo>
                    <a:cubicBezTo>
                      <a:pt x="120" y="20"/>
                      <a:pt x="124" y="24"/>
                      <a:pt x="124" y="29"/>
                    </a:cubicBezTo>
                    <a:lnTo>
                      <a:pt x="124"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sz="650" b="1" dirty="0">
                  <a:solidFill>
                    <a:srgbClr val="595959"/>
                  </a:solidFill>
                  <a:cs typeface="Arial" panose="020B0604020202020204" pitchFamily="34" charset="0"/>
                </a:endParaRPr>
              </a:p>
            </p:txBody>
          </p:sp>
          <p:sp>
            <p:nvSpPr>
              <p:cNvPr id="618" name="Freeform 324"/>
              <p:cNvSpPr>
                <a:spLocks noEditPoints="1"/>
              </p:cNvSpPr>
              <p:nvPr/>
            </p:nvSpPr>
            <p:spPr bwMode="auto">
              <a:xfrm>
                <a:off x="12766675" y="-4682331"/>
                <a:ext cx="39688" cy="58738"/>
              </a:xfrm>
              <a:custGeom>
                <a:avLst/>
                <a:gdLst>
                  <a:gd name="T0" fmla="*/ 9 w 19"/>
                  <a:gd name="T1" fmla="*/ 0 h 29"/>
                  <a:gd name="T2" fmla="*/ 0 w 19"/>
                  <a:gd name="T3" fmla="*/ 10 h 29"/>
                  <a:gd name="T4" fmla="*/ 0 w 19"/>
                  <a:gd name="T5" fmla="*/ 19 h 29"/>
                  <a:gd name="T6" fmla="*/ 9 w 19"/>
                  <a:gd name="T7" fmla="*/ 29 h 29"/>
                  <a:gd name="T8" fmla="*/ 19 w 19"/>
                  <a:gd name="T9" fmla="*/ 19 h 29"/>
                  <a:gd name="T10" fmla="*/ 19 w 19"/>
                  <a:gd name="T11" fmla="*/ 10 h 29"/>
                  <a:gd name="T12" fmla="*/ 9 w 19"/>
                  <a:gd name="T13" fmla="*/ 0 h 29"/>
                  <a:gd name="T14" fmla="*/ 14 w 19"/>
                  <a:gd name="T15" fmla="*/ 19 h 29"/>
                  <a:gd name="T16" fmla="*/ 9 w 19"/>
                  <a:gd name="T17" fmla="*/ 24 h 29"/>
                  <a:gd name="T18" fmla="*/ 4 w 19"/>
                  <a:gd name="T19" fmla="*/ 19 h 29"/>
                  <a:gd name="T20" fmla="*/ 4 w 19"/>
                  <a:gd name="T21" fmla="*/ 10 h 29"/>
                  <a:gd name="T22" fmla="*/ 9 w 19"/>
                  <a:gd name="T23" fmla="*/ 5 h 29"/>
                  <a:gd name="T24" fmla="*/ 14 w 19"/>
                  <a:gd name="T25" fmla="*/ 10 h 29"/>
                  <a:gd name="T26" fmla="*/ 14 w 19"/>
                  <a:gd name="T2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29">
                    <a:moveTo>
                      <a:pt x="9" y="0"/>
                    </a:moveTo>
                    <a:cubicBezTo>
                      <a:pt x="4" y="0"/>
                      <a:pt x="0" y="4"/>
                      <a:pt x="0" y="10"/>
                    </a:cubicBezTo>
                    <a:cubicBezTo>
                      <a:pt x="0" y="19"/>
                      <a:pt x="0" y="19"/>
                      <a:pt x="0" y="19"/>
                    </a:cubicBezTo>
                    <a:cubicBezTo>
                      <a:pt x="0" y="25"/>
                      <a:pt x="4" y="29"/>
                      <a:pt x="9" y="29"/>
                    </a:cubicBezTo>
                    <a:cubicBezTo>
                      <a:pt x="14" y="29"/>
                      <a:pt x="19" y="25"/>
                      <a:pt x="19" y="19"/>
                    </a:cubicBezTo>
                    <a:cubicBezTo>
                      <a:pt x="19" y="10"/>
                      <a:pt x="19" y="10"/>
                      <a:pt x="19" y="10"/>
                    </a:cubicBezTo>
                    <a:cubicBezTo>
                      <a:pt x="19" y="4"/>
                      <a:pt x="14" y="0"/>
                      <a:pt x="9" y="0"/>
                    </a:cubicBezTo>
                    <a:close/>
                    <a:moveTo>
                      <a:pt x="14" y="19"/>
                    </a:moveTo>
                    <a:cubicBezTo>
                      <a:pt x="14" y="22"/>
                      <a:pt x="12" y="24"/>
                      <a:pt x="9" y="24"/>
                    </a:cubicBezTo>
                    <a:cubicBezTo>
                      <a:pt x="6" y="24"/>
                      <a:pt x="4" y="22"/>
                      <a:pt x="4" y="19"/>
                    </a:cubicBezTo>
                    <a:cubicBezTo>
                      <a:pt x="4" y="10"/>
                      <a:pt x="4" y="10"/>
                      <a:pt x="4" y="10"/>
                    </a:cubicBezTo>
                    <a:cubicBezTo>
                      <a:pt x="4" y="7"/>
                      <a:pt x="6" y="5"/>
                      <a:pt x="9" y="5"/>
                    </a:cubicBezTo>
                    <a:cubicBezTo>
                      <a:pt x="12" y="5"/>
                      <a:pt x="14" y="7"/>
                      <a:pt x="14" y="10"/>
                    </a:cubicBezTo>
                    <a:lnTo>
                      <a:pt x="14"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sz="650" b="1" dirty="0">
                  <a:solidFill>
                    <a:srgbClr val="595959"/>
                  </a:solidFill>
                  <a:cs typeface="Arial" panose="020B0604020202020204" pitchFamily="34" charset="0"/>
                </a:endParaRPr>
              </a:p>
            </p:txBody>
          </p:sp>
        </p:grpSp>
      </p:grpSp>
      <p:grpSp>
        <p:nvGrpSpPr>
          <p:cNvPr id="491" name="Group 490"/>
          <p:cNvGrpSpPr/>
          <p:nvPr/>
        </p:nvGrpSpPr>
        <p:grpSpPr>
          <a:xfrm>
            <a:off x="3930891" y="924585"/>
            <a:ext cx="590546" cy="550753"/>
            <a:chOff x="5083507" y="1040861"/>
            <a:chExt cx="653522" cy="609486"/>
          </a:xfrm>
        </p:grpSpPr>
        <p:sp>
          <p:nvSpPr>
            <p:cNvPr id="609" name="TextBox 608"/>
            <p:cNvSpPr txBox="1"/>
            <p:nvPr/>
          </p:nvSpPr>
          <p:spPr>
            <a:xfrm>
              <a:off x="5083507" y="1463018"/>
              <a:ext cx="653522" cy="187329"/>
            </a:xfrm>
            <a:prstGeom prst="rect">
              <a:avLst/>
            </a:prstGeom>
            <a:noFill/>
          </p:spPr>
          <p:txBody>
            <a:bodyPr wrap="none" lIns="68580" tIns="34290" rIns="68580" bIns="34290" rtlCol="0">
              <a:spAutoFit/>
            </a:bodyPr>
            <a:lstStyle/>
            <a:p>
              <a:pPr algn="ctr"/>
              <a:r>
                <a:rPr lang="en-US" sz="650" b="1" dirty="0" smtClean="0">
                  <a:solidFill>
                    <a:srgbClr val="595959"/>
                  </a:solidFill>
                  <a:cs typeface="Arial" panose="020B0604020202020204" pitchFamily="34" charset="0"/>
                </a:rPr>
                <a:t>PROJECTS</a:t>
              </a:r>
              <a:endParaRPr lang="en-US" sz="650" b="1" dirty="0">
                <a:solidFill>
                  <a:srgbClr val="595959"/>
                </a:solidFill>
                <a:cs typeface="Arial" panose="020B0604020202020204" pitchFamily="34" charset="0"/>
              </a:endParaRPr>
            </a:p>
          </p:txBody>
        </p:sp>
        <p:grpSp>
          <p:nvGrpSpPr>
            <p:cNvPr id="610" name="Group 609"/>
            <p:cNvGrpSpPr>
              <a:grpSpLocks noChangeAspect="1"/>
            </p:cNvGrpSpPr>
            <p:nvPr/>
          </p:nvGrpSpPr>
          <p:grpSpPr>
            <a:xfrm>
              <a:off x="5191379" y="1040861"/>
              <a:ext cx="437778" cy="438912"/>
              <a:chOff x="16798925" y="-1985962"/>
              <a:chExt cx="612775" cy="614363"/>
            </a:xfrm>
          </p:grpSpPr>
          <p:sp>
            <p:nvSpPr>
              <p:cNvPr id="611" name="Oval 410"/>
              <p:cNvSpPr>
                <a:spLocks noChangeArrowheads="1"/>
              </p:cNvSpPr>
              <p:nvPr/>
            </p:nvSpPr>
            <p:spPr bwMode="auto">
              <a:xfrm>
                <a:off x="16798925" y="-1985962"/>
                <a:ext cx="612775" cy="614363"/>
              </a:xfrm>
              <a:prstGeom prst="ellipse">
                <a:avLst/>
              </a:pr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sz="650" b="1" dirty="0">
                  <a:solidFill>
                    <a:srgbClr val="595959"/>
                  </a:solidFill>
                  <a:cs typeface="Arial" panose="020B0604020202020204" pitchFamily="34" charset="0"/>
                </a:endParaRPr>
              </a:p>
            </p:txBody>
          </p:sp>
          <p:sp>
            <p:nvSpPr>
              <p:cNvPr id="612" name="Freeform 411"/>
              <p:cNvSpPr>
                <a:spLocks/>
              </p:cNvSpPr>
              <p:nvPr/>
            </p:nvSpPr>
            <p:spPr bwMode="auto">
              <a:xfrm>
                <a:off x="16935450" y="-1811337"/>
                <a:ext cx="304800" cy="303213"/>
              </a:xfrm>
              <a:custGeom>
                <a:avLst/>
                <a:gdLst>
                  <a:gd name="T0" fmla="*/ 138 w 148"/>
                  <a:gd name="T1" fmla="*/ 77 h 148"/>
                  <a:gd name="T2" fmla="*/ 138 w 148"/>
                  <a:gd name="T3" fmla="*/ 116 h 148"/>
                  <a:gd name="T4" fmla="*/ 116 w 148"/>
                  <a:gd name="T5" fmla="*/ 137 h 148"/>
                  <a:gd name="T6" fmla="*/ 32 w 148"/>
                  <a:gd name="T7" fmla="*/ 137 h 148"/>
                  <a:gd name="T8" fmla="*/ 11 w 148"/>
                  <a:gd name="T9" fmla="*/ 116 h 148"/>
                  <a:gd name="T10" fmla="*/ 11 w 148"/>
                  <a:gd name="T11" fmla="*/ 31 h 148"/>
                  <a:gd name="T12" fmla="*/ 32 w 148"/>
                  <a:gd name="T13" fmla="*/ 10 h 148"/>
                  <a:gd name="T14" fmla="*/ 100 w 148"/>
                  <a:gd name="T15" fmla="*/ 10 h 148"/>
                  <a:gd name="T16" fmla="*/ 105 w 148"/>
                  <a:gd name="T17" fmla="*/ 0 h 148"/>
                  <a:gd name="T18" fmla="*/ 32 w 148"/>
                  <a:gd name="T19" fmla="*/ 0 h 148"/>
                  <a:gd name="T20" fmla="*/ 0 w 148"/>
                  <a:gd name="T21" fmla="*/ 31 h 148"/>
                  <a:gd name="T22" fmla="*/ 0 w 148"/>
                  <a:gd name="T23" fmla="*/ 116 h 148"/>
                  <a:gd name="T24" fmla="*/ 32 w 148"/>
                  <a:gd name="T25" fmla="*/ 148 h 148"/>
                  <a:gd name="T26" fmla="*/ 116 w 148"/>
                  <a:gd name="T27" fmla="*/ 148 h 148"/>
                  <a:gd name="T28" fmla="*/ 148 w 148"/>
                  <a:gd name="T29" fmla="*/ 116 h 148"/>
                  <a:gd name="T30" fmla="*/ 148 w 148"/>
                  <a:gd name="T31" fmla="*/ 64 h 148"/>
                  <a:gd name="T32" fmla="*/ 138 w 148"/>
                  <a:gd name="T33" fmla="*/ 7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 h="148">
                    <a:moveTo>
                      <a:pt x="138" y="77"/>
                    </a:moveTo>
                    <a:cubicBezTo>
                      <a:pt x="138" y="116"/>
                      <a:pt x="138" y="116"/>
                      <a:pt x="138" y="116"/>
                    </a:cubicBezTo>
                    <a:cubicBezTo>
                      <a:pt x="138" y="128"/>
                      <a:pt x="128" y="137"/>
                      <a:pt x="116" y="137"/>
                    </a:cubicBezTo>
                    <a:cubicBezTo>
                      <a:pt x="32" y="137"/>
                      <a:pt x="32" y="137"/>
                      <a:pt x="32" y="137"/>
                    </a:cubicBezTo>
                    <a:cubicBezTo>
                      <a:pt x="20" y="137"/>
                      <a:pt x="11" y="128"/>
                      <a:pt x="11" y="116"/>
                    </a:cubicBezTo>
                    <a:cubicBezTo>
                      <a:pt x="11" y="31"/>
                      <a:pt x="11" y="31"/>
                      <a:pt x="11" y="31"/>
                    </a:cubicBezTo>
                    <a:cubicBezTo>
                      <a:pt x="11" y="20"/>
                      <a:pt x="20" y="10"/>
                      <a:pt x="32" y="10"/>
                    </a:cubicBezTo>
                    <a:cubicBezTo>
                      <a:pt x="100" y="10"/>
                      <a:pt x="100" y="10"/>
                      <a:pt x="100" y="10"/>
                    </a:cubicBezTo>
                    <a:cubicBezTo>
                      <a:pt x="105" y="0"/>
                      <a:pt x="105" y="0"/>
                      <a:pt x="105" y="0"/>
                    </a:cubicBezTo>
                    <a:cubicBezTo>
                      <a:pt x="32" y="0"/>
                      <a:pt x="32" y="0"/>
                      <a:pt x="32" y="0"/>
                    </a:cubicBezTo>
                    <a:cubicBezTo>
                      <a:pt x="14" y="0"/>
                      <a:pt x="0" y="14"/>
                      <a:pt x="0" y="31"/>
                    </a:cubicBezTo>
                    <a:cubicBezTo>
                      <a:pt x="0" y="116"/>
                      <a:pt x="0" y="116"/>
                      <a:pt x="0" y="116"/>
                    </a:cubicBezTo>
                    <a:cubicBezTo>
                      <a:pt x="0" y="134"/>
                      <a:pt x="14" y="148"/>
                      <a:pt x="32" y="148"/>
                    </a:cubicBezTo>
                    <a:cubicBezTo>
                      <a:pt x="116" y="148"/>
                      <a:pt x="116" y="148"/>
                      <a:pt x="116" y="148"/>
                    </a:cubicBezTo>
                    <a:cubicBezTo>
                      <a:pt x="134" y="148"/>
                      <a:pt x="148" y="134"/>
                      <a:pt x="148" y="116"/>
                    </a:cubicBezTo>
                    <a:cubicBezTo>
                      <a:pt x="148" y="64"/>
                      <a:pt x="148" y="64"/>
                      <a:pt x="148" y="64"/>
                    </a:cubicBezTo>
                    <a:lnTo>
                      <a:pt x="138"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sz="650" b="1" dirty="0">
                  <a:solidFill>
                    <a:srgbClr val="595959"/>
                  </a:solidFill>
                  <a:cs typeface="Arial" panose="020B0604020202020204" pitchFamily="34" charset="0"/>
                </a:endParaRPr>
              </a:p>
            </p:txBody>
          </p:sp>
          <p:sp>
            <p:nvSpPr>
              <p:cNvPr id="613" name="Freeform 412"/>
              <p:cNvSpPr>
                <a:spLocks/>
              </p:cNvSpPr>
              <p:nvPr/>
            </p:nvSpPr>
            <p:spPr bwMode="auto">
              <a:xfrm>
                <a:off x="16968788" y="-1857375"/>
                <a:ext cx="314325" cy="317500"/>
              </a:xfrm>
              <a:custGeom>
                <a:avLst/>
                <a:gdLst>
                  <a:gd name="T0" fmla="*/ 0 w 198"/>
                  <a:gd name="T1" fmla="*/ 117 h 200"/>
                  <a:gd name="T2" fmla="*/ 82 w 198"/>
                  <a:gd name="T3" fmla="*/ 200 h 200"/>
                  <a:gd name="T4" fmla="*/ 198 w 198"/>
                  <a:gd name="T5" fmla="*/ 56 h 200"/>
                  <a:gd name="T6" fmla="*/ 144 w 198"/>
                  <a:gd name="T7" fmla="*/ 0 h 200"/>
                  <a:gd name="T8" fmla="*/ 82 w 198"/>
                  <a:gd name="T9" fmla="*/ 132 h 200"/>
                  <a:gd name="T10" fmla="*/ 42 w 198"/>
                  <a:gd name="T11" fmla="*/ 64 h 200"/>
                  <a:gd name="T12" fmla="*/ 0 w 198"/>
                  <a:gd name="T13" fmla="*/ 117 h 200"/>
                </a:gdLst>
                <a:ahLst/>
                <a:cxnLst>
                  <a:cxn ang="0">
                    <a:pos x="T0" y="T1"/>
                  </a:cxn>
                  <a:cxn ang="0">
                    <a:pos x="T2" y="T3"/>
                  </a:cxn>
                  <a:cxn ang="0">
                    <a:pos x="T4" y="T5"/>
                  </a:cxn>
                  <a:cxn ang="0">
                    <a:pos x="T6" y="T7"/>
                  </a:cxn>
                  <a:cxn ang="0">
                    <a:pos x="T8" y="T9"/>
                  </a:cxn>
                  <a:cxn ang="0">
                    <a:pos x="T10" y="T11"/>
                  </a:cxn>
                  <a:cxn ang="0">
                    <a:pos x="T12" y="T13"/>
                  </a:cxn>
                </a:cxnLst>
                <a:rect l="0" t="0" r="r" b="b"/>
                <a:pathLst>
                  <a:path w="198" h="200">
                    <a:moveTo>
                      <a:pt x="0" y="117"/>
                    </a:moveTo>
                    <a:lnTo>
                      <a:pt x="82" y="200"/>
                    </a:lnTo>
                    <a:lnTo>
                      <a:pt x="198" y="56"/>
                    </a:lnTo>
                    <a:lnTo>
                      <a:pt x="144" y="0"/>
                    </a:lnTo>
                    <a:lnTo>
                      <a:pt x="82" y="132"/>
                    </a:lnTo>
                    <a:lnTo>
                      <a:pt x="42" y="64"/>
                    </a:lnTo>
                    <a:lnTo>
                      <a:pt x="0" y="1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sz="650" b="1" dirty="0">
                  <a:solidFill>
                    <a:srgbClr val="595959"/>
                  </a:solidFill>
                  <a:cs typeface="Arial" panose="020B0604020202020204" pitchFamily="34" charset="0"/>
                </a:endParaRPr>
              </a:p>
            </p:txBody>
          </p:sp>
        </p:grpSp>
      </p:grpSp>
      <p:grpSp>
        <p:nvGrpSpPr>
          <p:cNvPr id="492" name="Group 491"/>
          <p:cNvGrpSpPr/>
          <p:nvPr/>
        </p:nvGrpSpPr>
        <p:grpSpPr>
          <a:xfrm>
            <a:off x="5101140" y="3429617"/>
            <a:ext cx="585418" cy="571896"/>
            <a:chOff x="-1438376" y="5013053"/>
            <a:chExt cx="900761" cy="879952"/>
          </a:xfrm>
        </p:grpSpPr>
        <p:sp>
          <p:nvSpPr>
            <p:cNvPr id="581" name="TextBox 580"/>
            <p:cNvSpPr txBox="1"/>
            <p:nvPr/>
          </p:nvSpPr>
          <p:spPr>
            <a:xfrm>
              <a:off x="-1438376" y="5597029"/>
              <a:ext cx="900761" cy="295976"/>
            </a:xfrm>
            <a:prstGeom prst="rect">
              <a:avLst/>
            </a:prstGeom>
            <a:noFill/>
          </p:spPr>
          <p:txBody>
            <a:bodyPr wrap="none" rtlCol="0">
              <a:spAutoFit/>
            </a:bodyPr>
            <a:lstStyle/>
            <a:p>
              <a:pPr algn="ctr"/>
              <a:r>
                <a:rPr lang="en-US" sz="650" b="1" dirty="0" smtClean="0">
                  <a:solidFill>
                    <a:srgbClr val="595959"/>
                  </a:solidFill>
                  <a:cs typeface="Arial" panose="020B0604020202020204" pitchFamily="34" charset="0"/>
                </a:rPr>
                <a:t>PAYROLL</a:t>
              </a:r>
              <a:endParaRPr lang="en-US" sz="650" b="1" dirty="0">
                <a:solidFill>
                  <a:srgbClr val="595959"/>
                </a:solidFill>
                <a:cs typeface="Arial" panose="020B0604020202020204" pitchFamily="34" charset="0"/>
              </a:endParaRPr>
            </a:p>
          </p:txBody>
        </p:sp>
        <p:grpSp>
          <p:nvGrpSpPr>
            <p:cNvPr id="582" name="Group 581"/>
            <p:cNvGrpSpPr/>
            <p:nvPr/>
          </p:nvGrpSpPr>
          <p:grpSpPr>
            <a:xfrm>
              <a:off x="-1295179" y="5013053"/>
              <a:ext cx="614363" cy="614363"/>
              <a:chOff x="13971587" y="-4890294"/>
              <a:chExt cx="614363" cy="614363"/>
            </a:xfrm>
          </p:grpSpPr>
          <p:sp>
            <p:nvSpPr>
              <p:cNvPr id="583" name="Oval 322"/>
              <p:cNvSpPr>
                <a:spLocks noChangeArrowheads="1"/>
              </p:cNvSpPr>
              <p:nvPr/>
            </p:nvSpPr>
            <p:spPr bwMode="auto">
              <a:xfrm>
                <a:off x="13971587" y="-4890294"/>
                <a:ext cx="614363" cy="614363"/>
              </a:xfrm>
              <a:prstGeom prst="ellipse">
                <a:avLst/>
              </a:prstGeom>
              <a:solidFill>
                <a:srgbClr val="1283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84" name="Freeform 330"/>
              <p:cNvSpPr>
                <a:spLocks noEditPoints="1"/>
              </p:cNvSpPr>
              <p:nvPr/>
            </p:nvSpPr>
            <p:spPr bwMode="auto">
              <a:xfrm>
                <a:off x="14116050" y="-4728369"/>
                <a:ext cx="327025" cy="307975"/>
              </a:xfrm>
              <a:custGeom>
                <a:avLst/>
                <a:gdLst>
                  <a:gd name="T0" fmla="*/ 130 w 160"/>
                  <a:gd name="T1" fmla="*/ 0 h 150"/>
                  <a:gd name="T2" fmla="*/ 130 w 160"/>
                  <a:gd name="T3" fmla="*/ 0 h 150"/>
                  <a:gd name="T4" fmla="*/ 125 w 160"/>
                  <a:gd name="T5" fmla="*/ 0 h 150"/>
                  <a:gd name="T6" fmla="*/ 125 w 160"/>
                  <a:gd name="T7" fmla="*/ 13 h 150"/>
                  <a:gd name="T8" fmla="*/ 110 w 160"/>
                  <a:gd name="T9" fmla="*/ 28 h 150"/>
                  <a:gd name="T10" fmla="*/ 95 w 160"/>
                  <a:gd name="T11" fmla="*/ 13 h 150"/>
                  <a:gd name="T12" fmla="*/ 95 w 160"/>
                  <a:gd name="T13" fmla="*/ 0 h 150"/>
                  <a:gd name="T14" fmla="*/ 65 w 160"/>
                  <a:gd name="T15" fmla="*/ 0 h 150"/>
                  <a:gd name="T16" fmla="*/ 65 w 160"/>
                  <a:gd name="T17" fmla="*/ 13 h 150"/>
                  <a:gd name="T18" fmla="*/ 50 w 160"/>
                  <a:gd name="T19" fmla="*/ 28 h 150"/>
                  <a:gd name="T20" fmla="*/ 35 w 160"/>
                  <a:gd name="T21" fmla="*/ 13 h 150"/>
                  <a:gd name="T22" fmla="*/ 35 w 160"/>
                  <a:gd name="T23" fmla="*/ 0 h 150"/>
                  <a:gd name="T24" fmla="*/ 30 w 160"/>
                  <a:gd name="T25" fmla="*/ 0 h 150"/>
                  <a:gd name="T26" fmla="*/ 30 w 160"/>
                  <a:gd name="T27" fmla="*/ 0 h 150"/>
                  <a:gd name="T28" fmla="*/ 0 w 160"/>
                  <a:gd name="T29" fmla="*/ 30 h 150"/>
                  <a:gd name="T30" fmla="*/ 0 w 160"/>
                  <a:gd name="T31" fmla="*/ 120 h 150"/>
                  <a:gd name="T32" fmla="*/ 30 w 160"/>
                  <a:gd name="T33" fmla="*/ 150 h 150"/>
                  <a:gd name="T34" fmla="*/ 130 w 160"/>
                  <a:gd name="T35" fmla="*/ 150 h 150"/>
                  <a:gd name="T36" fmla="*/ 160 w 160"/>
                  <a:gd name="T37" fmla="*/ 120 h 150"/>
                  <a:gd name="T38" fmla="*/ 160 w 160"/>
                  <a:gd name="T39" fmla="*/ 30 h 150"/>
                  <a:gd name="T40" fmla="*/ 130 w 160"/>
                  <a:gd name="T41" fmla="*/ 0 h 150"/>
                  <a:gd name="T42" fmla="*/ 150 w 160"/>
                  <a:gd name="T43" fmla="*/ 120 h 150"/>
                  <a:gd name="T44" fmla="*/ 130 w 160"/>
                  <a:gd name="T45" fmla="*/ 140 h 150"/>
                  <a:gd name="T46" fmla="*/ 30 w 160"/>
                  <a:gd name="T47" fmla="*/ 140 h 150"/>
                  <a:gd name="T48" fmla="*/ 10 w 160"/>
                  <a:gd name="T49" fmla="*/ 120 h 150"/>
                  <a:gd name="T50" fmla="*/ 10 w 160"/>
                  <a:gd name="T51" fmla="*/ 35 h 150"/>
                  <a:gd name="T52" fmla="*/ 150 w 160"/>
                  <a:gd name="T53" fmla="*/ 35 h 150"/>
                  <a:gd name="T54" fmla="*/ 150 w 160"/>
                  <a:gd name="T55" fmla="*/ 12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0" h="150">
                    <a:moveTo>
                      <a:pt x="130" y="0"/>
                    </a:moveTo>
                    <a:cubicBezTo>
                      <a:pt x="130" y="0"/>
                      <a:pt x="130" y="0"/>
                      <a:pt x="130" y="0"/>
                    </a:cubicBezTo>
                    <a:cubicBezTo>
                      <a:pt x="125" y="0"/>
                      <a:pt x="125" y="0"/>
                      <a:pt x="125" y="0"/>
                    </a:cubicBezTo>
                    <a:cubicBezTo>
                      <a:pt x="125" y="13"/>
                      <a:pt x="125" y="13"/>
                      <a:pt x="125" y="13"/>
                    </a:cubicBezTo>
                    <a:cubicBezTo>
                      <a:pt x="125" y="21"/>
                      <a:pt x="118" y="28"/>
                      <a:pt x="110" y="28"/>
                    </a:cubicBezTo>
                    <a:cubicBezTo>
                      <a:pt x="102" y="28"/>
                      <a:pt x="95" y="21"/>
                      <a:pt x="95" y="13"/>
                    </a:cubicBezTo>
                    <a:cubicBezTo>
                      <a:pt x="95" y="0"/>
                      <a:pt x="95" y="0"/>
                      <a:pt x="95" y="0"/>
                    </a:cubicBezTo>
                    <a:cubicBezTo>
                      <a:pt x="65" y="0"/>
                      <a:pt x="65" y="0"/>
                      <a:pt x="65" y="0"/>
                    </a:cubicBezTo>
                    <a:cubicBezTo>
                      <a:pt x="65" y="13"/>
                      <a:pt x="65" y="13"/>
                      <a:pt x="65" y="13"/>
                    </a:cubicBezTo>
                    <a:cubicBezTo>
                      <a:pt x="65" y="21"/>
                      <a:pt x="58" y="28"/>
                      <a:pt x="50" y="28"/>
                    </a:cubicBezTo>
                    <a:cubicBezTo>
                      <a:pt x="42" y="28"/>
                      <a:pt x="35" y="21"/>
                      <a:pt x="35" y="13"/>
                    </a:cubicBezTo>
                    <a:cubicBezTo>
                      <a:pt x="35" y="0"/>
                      <a:pt x="35" y="0"/>
                      <a:pt x="35" y="0"/>
                    </a:cubicBezTo>
                    <a:cubicBezTo>
                      <a:pt x="30" y="0"/>
                      <a:pt x="30" y="0"/>
                      <a:pt x="30" y="0"/>
                    </a:cubicBezTo>
                    <a:cubicBezTo>
                      <a:pt x="30" y="0"/>
                      <a:pt x="30" y="0"/>
                      <a:pt x="30" y="0"/>
                    </a:cubicBezTo>
                    <a:cubicBezTo>
                      <a:pt x="13" y="0"/>
                      <a:pt x="0" y="14"/>
                      <a:pt x="0" y="30"/>
                    </a:cubicBezTo>
                    <a:cubicBezTo>
                      <a:pt x="0" y="120"/>
                      <a:pt x="0" y="120"/>
                      <a:pt x="0" y="120"/>
                    </a:cubicBezTo>
                    <a:cubicBezTo>
                      <a:pt x="0" y="137"/>
                      <a:pt x="13" y="150"/>
                      <a:pt x="30" y="150"/>
                    </a:cubicBezTo>
                    <a:cubicBezTo>
                      <a:pt x="130" y="150"/>
                      <a:pt x="130" y="150"/>
                      <a:pt x="130" y="150"/>
                    </a:cubicBezTo>
                    <a:cubicBezTo>
                      <a:pt x="146" y="150"/>
                      <a:pt x="160" y="137"/>
                      <a:pt x="160" y="120"/>
                    </a:cubicBezTo>
                    <a:cubicBezTo>
                      <a:pt x="160" y="30"/>
                      <a:pt x="160" y="30"/>
                      <a:pt x="160" y="30"/>
                    </a:cubicBezTo>
                    <a:cubicBezTo>
                      <a:pt x="160" y="14"/>
                      <a:pt x="146" y="0"/>
                      <a:pt x="130" y="0"/>
                    </a:cubicBezTo>
                    <a:close/>
                    <a:moveTo>
                      <a:pt x="150" y="120"/>
                    </a:moveTo>
                    <a:cubicBezTo>
                      <a:pt x="150" y="131"/>
                      <a:pt x="141" y="140"/>
                      <a:pt x="130" y="140"/>
                    </a:cubicBezTo>
                    <a:cubicBezTo>
                      <a:pt x="30" y="140"/>
                      <a:pt x="30" y="140"/>
                      <a:pt x="30" y="140"/>
                    </a:cubicBezTo>
                    <a:cubicBezTo>
                      <a:pt x="19" y="140"/>
                      <a:pt x="10" y="131"/>
                      <a:pt x="10" y="120"/>
                    </a:cubicBezTo>
                    <a:cubicBezTo>
                      <a:pt x="10" y="35"/>
                      <a:pt x="10" y="35"/>
                      <a:pt x="10" y="35"/>
                    </a:cubicBezTo>
                    <a:cubicBezTo>
                      <a:pt x="150" y="35"/>
                      <a:pt x="150" y="35"/>
                      <a:pt x="150" y="35"/>
                    </a:cubicBezTo>
                    <a:lnTo>
                      <a:pt x="150" y="1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85" name="Freeform 331"/>
              <p:cNvSpPr>
                <a:spLocks/>
              </p:cNvSpPr>
              <p:nvPr/>
            </p:nvSpPr>
            <p:spPr bwMode="auto">
              <a:xfrm>
                <a:off x="14214475" y="-4542631"/>
                <a:ext cx="1588"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86" name="Freeform 332"/>
              <p:cNvSpPr>
                <a:spLocks/>
              </p:cNvSpPr>
              <p:nvPr/>
            </p:nvSpPr>
            <p:spPr bwMode="auto">
              <a:xfrm>
                <a:off x="14168437" y="-454263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87" name="Freeform 333"/>
              <p:cNvSpPr>
                <a:spLocks/>
              </p:cNvSpPr>
              <p:nvPr/>
            </p:nvSpPr>
            <p:spPr bwMode="auto">
              <a:xfrm>
                <a:off x="14214475" y="-4542631"/>
                <a:ext cx="1588"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88" name="Freeform 334"/>
              <p:cNvSpPr>
                <a:spLocks/>
              </p:cNvSpPr>
              <p:nvPr/>
            </p:nvSpPr>
            <p:spPr bwMode="auto">
              <a:xfrm>
                <a:off x="14168437" y="-454263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89" name="Freeform 335"/>
              <p:cNvSpPr>
                <a:spLocks/>
              </p:cNvSpPr>
              <p:nvPr/>
            </p:nvSpPr>
            <p:spPr bwMode="auto">
              <a:xfrm>
                <a:off x="14324012" y="-4749006"/>
                <a:ext cx="31750" cy="61913"/>
              </a:xfrm>
              <a:custGeom>
                <a:avLst/>
                <a:gdLst>
                  <a:gd name="T0" fmla="*/ 8 w 15"/>
                  <a:gd name="T1" fmla="*/ 30 h 30"/>
                  <a:gd name="T2" fmla="*/ 15 w 15"/>
                  <a:gd name="T3" fmla="*/ 23 h 30"/>
                  <a:gd name="T4" fmla="*/ 15 w 15"/>
                  <a:gd name="T5" fmla="*/ 8 h 30"/>
                  <a:gd name="T6" fmla="*/ 8 w 15"/>
                  <a:gd name="T7" fmla="*/ 0 h 30"/>
                  <a:gd name="T8" fmla="*/ 0 w 15"/>
                  <a:gd name="T9" fmla="*/ 8 h 30"/>
                  <a:gd name="T10" fmla="*/ 0 w 15"/>
                  <a:gd name="T11" fmla="*/ 23 h 30"/>
                  <a:gd name="T12" fmla="*/ 8 w 15"/>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15" h="30">
                    <a:moveTo>
                      <a:pt x="8" y="30"/>
                    </a:moveTo>
                    <a:cubicBezTo>
                      <a:pt x="12" y="30"/>
                      <a:pt x="15" y="27"/>
                      <a:pt x="15" y="23"/>
                    </a:cubicBezTo>
                    <a:cubicBezTo>
                      <a:pt x="15" y="8"/>
                      <a:pt x="15" y="8"/>
                      <a:pt x="15" y="8"/>
                    </a:cubicBezTo>
                    <a:cubicBezTo>
                      <a:pt x="15" y="4"/>
                      <a:pt x="12" y="0"/>
                      <a:pt x="8" y="0"/>
                    </a:cubicBezTo>
                    <a:cubicBezTo>
                      <a:pt x="4" y="0"/>
                      <a:pt x="0" y="4"/>
                      <a:pt x="0" y="8"/>
                    </a:cubicBezTo>
                    <a:cubicBezTo>
                      <a:pt x="0" y="23"/>
                      <a:pt x="0" y="23"/>
                      <a:pt x="0" y="23"/>
                    </a:cubicBezTo>
                    <a:cubicBezTo>
                      <a:pt x="0" y="27"/>
                      <a:pt x="4" y="30"/>
                      <a:pt x="8"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90" name="Freeform 336"/>
              <p:cNvSpPr>
                <a:spLocks/>
              </p:cNvSpPr>
              <p:nvPr/>
            </p:nvSpPr>
            <p:spPr bwMode="auto">
              <a:xfrm>
                <a:off x="14201775" y="-4749006"/>
                <a:ext cx="30163" cy="61913"/>
              </a:xfrm>
              <a:custGeom>
                <a:avLst/>
                <a:gdLst>
                  <a:gd name="T0" fmla="*/ 8 w 15"/>
                  <a:gd name="T1" fmla="*/ 0 h 30"/>
                  <a:gd name="T2" fmla="*/ 0 w 15"/>
                  <a:gd name="T3" fmla="*/ 8 h 30"/>
                  <a:gd name="T4" fmla="*/ 0 w 15"/>
                  <a:gd name="T5" fmla="*/ 23 h 30"/>
                  <a:gd name="T6" fmla="*/ 8 w 15"/>
                  <a:gd name="T7" fmla="*/ 30 h 30"/>
                  <a:gd name="T8" fmla="*/ 15 w 15"/>
                  <a:gd name="T9" fmla="*/ 23 h 30"/>
                  <a:gd name="T10" fmla="*/ 15 w 15"/>
                  <a:gd name="T11" fmla="*/ 8 h 30"/>
                  <a:gd name="T12" fmla="*/ 8 w 15"/>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15" h="30">
                    <a:moveTo>
                      <a:pt x="8" y="0"/>
                    </a:moveTo>
                    <a:cubicBezTo>
                      <a:pt x="4" y="0"/>
                      <a:pt x="0" y="4"/>
                      <a:pt x="0" y="8"/>
                    </a:cubicBezTo>
                    <a:cubicBezTo>
                      <a:pt x="0" y="23"/>
                      <a:pt x="0" y="23"/>
                      <a:pt x="0" y="23"/>
                    </a:cubicBezTo>
                    <a:cubicBezTo>
                      <a:pt x="0" y="27"/>
                      <a:pt x="4" y="30"/>
                      <a:pt x="8" y="30"/>
                    </a:cubicBezTo>
                    <a:cubicBezTo>
                      <a:pt x="12" y="30"/>
                      <a:pt x="15" y="27"/>
                      <a:pt x="15" y="23"/>
                    </a:cubicBezTo>
                    <a:cubicBezTo>
                      <a:pt x="15" y="8"/>
                      <a:pt x="15" y="8"/>
                      <a:pt x="15" y="8"/>
                    </a:cubicBezTo>
                    <a:cubicBezTo>
                      <a:pt x="15" y="4"/>
                      <a:pt x="12" y="0"/>
                      <a:pt x="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91" name="Freeform 337"/>
              <p:cNvSpPr>
                <a:spLocks/>
              </p:cNvSpPr>
              <p:nvPr/>
            </p:nvSpPr>
            <p:spPr bwMode="auto">
              <a:xfrm>
                <a:off x="14354175" y="-4596606"/>
                <a:ext cx="1588"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92" name="Freeform 338"/>
              <p:cNvSpPr>
                <a:spLocks/>
              </p:cNvSpPr>
              <p:nvPr/>
            </p:nvSpPr>
            <p:spPr bwMode="auto">
              <a:xfrm>
                <a:off x="14214475" y="-4542631"/>
                <a:ext cx="1588"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93" name="Freeform 339"/>
              <p:cNvSpPr>
                <a:spLocks/>
              </p:cNvSpPr>
              <p:nvPr/>
            </p:nvSpPr>
            <p:spPr bwMode="auto">
              <a:xfrm>
                <a:off x="14168437" y="-454263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94" name="Freeform 340"/>
              <p:cNvSpPr>
                <a:spLocks/>
              </p:cNvSpPr>
              <p:nvPr/>
            </p:nvSpPr>
            <p:spPr bwMode="auto">
              <a:xfrm>
                <a:off x="14214475" y="-4542631"/>
                <a:ext cx="1588"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95" name="Freeform 341"/>
              <p:cNvSpPr>
                <a:spLocks/>
              </p:cNvSpPr>
              <p:nvPr/>
            </p:nvSpPr>
            <p:spPr bwMode="auto">
              <a:xfrm>
                <a:off x="14168437" y="-454263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96" name="Freeform 342"/>
              <p:cNvSpPr>
                <a:spLocks/>
              </p:cNvSpPr>
              <p:nvPr/>
            </p:nvSpPr>
            <p:spPr bwMode="auto">
              <a:xfrm>
                <a:off x="14214475" y="-4542631"/>
                <a:ext cx="1588"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97" name="Freeform 343"/>
              <p:cNvSpPr>
                <a:spLocks/>
              </p:cNvSpPr>
              <p:nvPr/>
            </p:nvSpPr>
            <p:spPr bwMode="auto">
              <a:xfrm>
                <a:off x="14168437" y="-454263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98" name="Freeform 344"/>
              <p:cNvSpPr>
                <a:spLocks/>
              </p:cNvSpPr>
              <p:nvPr/>
            </p:nvSpPr>
            <p:spPr bwMode="auto">
              <a:xfrm>
                <a:off x="14214475" y="-4542631"/>
                <a:ext cx="1588"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99" name="Freeform 345"/>
              <p:cNvSpPr>
                <a:spLocks/>
              </p:cNvSpPr>
              <p:nvPr/>
            </p:nvSpPr>
            <p:spPr bwMode="auto">
              <a:xfrm>
                <a:off x="14168437" y="-454263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600" name="Freeform 346"/>
              <p:cNvSpPr>
                <a:spLocks/>
              </p:cNvSpPr>
              <p:nvPr/>
            </p:nvSpPr>
            <p:spPr bwMode="auto">
              <a:xfrm>
                <a:off x="14214475" y="-4542631"/>
                <a:ext cx="1588"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601" name="Freeform 347"/>
              <p:cNvSpPr>
                <a:spLocks/>
              </p:cNvSpPr>
              <p:nvPr/>
            </p:nvSpPr>
            <p:spPr bwMode="auto">
              <a:xfrm>
                <a:off x="14168437" y="-454263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602" name="Freeform 348"/>
              <p:cNvSpPr>
                <a:spLocks/>
              </p:cNvSpPr>
              <p:nvPr/>
            </p:nvSpPr>
            <p:spPr bwMode="auto">
              <a:xfrm>
                <a:off x="14214475" y="-4542631"/>
                <a:ext cx="1588"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603" name="Freeform 349"/>
              <p:cNvSpPr>
                <a:spLocks/>
              </p:cNvSpPr>
              <p:nvPr/>
            </p:nvSpPr>
            <p:spPr bwMode="auto">
              <a:xfrm>
                <a:off x="14168437" y="-454263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604" name="Freeform 350"/>
              <p:cNvSpPr>
                <a:spLocks/>
              </p:cNvSpPr>
              <p:nvPr/>
            </p:nvSpPr>
            <p:spPr bwMode="auto">
              <a:xfrm>
                <a:off x="14246225" y="-4631531"/>
                <a:ext cx="66675" cy="63500"/>
              </a:xfrm>
              <a:custGeom>
                <a:avLst/>
                <a:gdLst>
                  <a:gd name="T0" fmla="*/ 21 w 32"/>
                  <a:gd name="T1" fmla="*/ 16 h 31"/>
                  <a:gd name="T2" fmla="*/ 30 w 32"/>
                  <a:gd name="T3" fmla="*/ 6 h 31"/>
                  <a:gd name="T4" fmla="*/ 30 w 32"/>
                  <a:gd name="T5" fmla="*/ 1 h 31"/>
                  <a:gd name="T6" fmla="*/ 25 w 32"/>
                  <a:gd name="T7" fmla="*/ 1 h 31"/>
                  <a:gd name="T8" fmla="*/ 16 w 32"/>
                  <a:gd name="T9" fmla="*/ 11 h 31"/>
                  <a:gd name="T10" fmla="*/ 6 w 32"/>
                  <a:gd name="T11" fmla="*/ 1 h 31"/>
                  <a:gd name="T12" fmla="*/ 1 w 32"/>
                  <a:gd name="T13" fmla="*/ 1 h 31"/>
                  <a:gd name="T14" fmla="*/ 1 w 32"/>
                  <a:gd name="T15" fmla="*/ 6 h 31"/>
                  <a:gd name="T16" fmla="*/ 11 w 32"/>
                  <a:gd name="T17" fmla="*/ 16 h 31"/>
                  <a:gd name="T18" fmla="*/ 1 w 32"/>
                  <a:gd name="T19" fmla="*/ 25 h 31"/>
                  <a:gd name="T20" fmla="*/ 1 w 32"/>
                  <a:gd name="T21" fmla="*/ 30 h 31"/>
                  <a:gd name="T22" fmla="*/ 4 w 32"/>
                  <a:gd name="T23" fmla="*/ 31 h 31"/>
                  <a:gd name="T24" fmla="*/ 6 w 32"/>
                  <a:gd name="T25" fmla="*/ 30 h 31"/>
                  <a:gd name="T26" fmla="*/ 16 w 32"/>
                  <a:gd name="T27" fmla="*/ 20 h 31"/>
                  <a:gd name="T28" fmla="*/ 25 w 32"/>
                  <a:gd name="T29" fmla="*/ 30 h 31"/>
                  <a:gd name="T30" fmla="*/ 28 w 32"/>
                  <a:gd name="T31" fmla="*/ 31 h 31"/>
                  <a:gd name="T32" fmla="*/ 30 w 32"/>
                  <a:gd name="T33" fmla="*/ 30 h 31"/>
                  <a:gd name="T34" fmla="*/ 30 w 32"/>
                  <a:gd name="T35" fmla="*/ 25 h 31"/>
                  <a:gd name="T36" fmla="*/ 21 w 32"/>
                  <a:gd name="T37" fmla="*/ 1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31">
                    <a:moveTo>
                      <a:pt x="21" y="16"/>
                    </a:moveTo>
                    <a:cubicBezTo>
                      <a:pt x="30" y="6"/>
                      <a:pt x="30" y="6"/>
                      <a:pt x="30" y="6"/>
                    </a:cubicBezTo>
                    <a:cubicBezTo>
                      <a:pt x="32" y="5"/>
                      <a:pt x="32" y="3"/>
                      <a:pt x="30" y="1"/>
                    </a:cubicBezTo>
                    <a:cubicBezTo>
                      <a:pt x="29" y="0"/>
                      <a:pt x="27" y="0"/>
                      <a:pt x="25" y="1"/>
                    </a:cubicBezTo>
                    <a:cubicBezTo>
                      <a:pt x="16" y="11"/>
                      <a:pt x="16" y="11"/>
                      <a:pt x="16" y="11"/>
                    </a:cubicBezTo>
                    <a:cubicBezTo>
                      <a:pt x="6" y="1"/>
                      <a:pt x="6" y="1"/>
                      <a:pt x="6" y="1"/>
                    </a:cubicBezTo>
                    <a:cubicBezTo>
                      <a:pt x="5" y="0"/>
                      <a:pt x="3" y="0"/>
                      <a:pt x="1" y="1"/>
                    </a:cubicBezTo>
                    <a:cubicBezTo>
                      <a:pt x="0" y="3"/>
                      <a:pt x="0" y="5"/>
                      <a:pt x="1" y="6"/>
                    </a:cubicBezTo>
                    <a:cubicBezTo>
                      <a:pt x="11" y="16"/>
                      <a:pt x="11" y="16"/>
                      <a:pt x="11" y="16"/>
                    </a:cubicBezTo>
                    <a:cubicBezTo>
                      <a:pt x="1" y="25"/>
                      <a:pt x="1" y="25"/>
                      <a:pt x="1" y="25"/>
                    </a:cubicBezTo>
                    <a:cubicBezTo>
                      <a:pt x="0" y="26"/>
                      <a:pt x="0" y="29"/>
                      <a:pt x="1" y="30"/>
                    </a:cubicBezTo>
                    <a:cubicBezTo>
                      <a:pt x="2" y="31"/>
                      <a:pt x="3" y="31"/>
                      <a:pt x="4" y="31"/>
                    </a:cubicBezTo>
                    <a:cubicBezTo>
                      <a:pt x="5" y="31"/>
                      <a:pt x="6" y="31"/>
                      <a:pt x="6" y="30"/>
                    </a:cubicBezTo>
                    <a:cubicBezTo>
                      <a:pt x="16" y="20"/>
                      <a:pt x="16" y="20"/>
                      <a:pt x="16" y="20"/>
                    </a:cubicBezTo>
                    <a:cubicBezTo>
                      <a:pt x="25" y="30"/>
                      <a:pt x="25" y="30"/>
                      <a:pt x="25" y="30"/>
                    </a:cubicBezTo>
                    <a:cubicBezTo>
                      <a:pt x="26" y="31"/>
                      <a:pt x="27" y="31"/>
                      <a:pt x="28" y="31"/>
                    </a:cubicBezTo>
                    <a:cubicBezTo>
                      <a:pt x="29" y="31"/>
                      <a:pt x="30" y="31"/>
                      <a:pt x="30" y="30"/>
                    </a:cubicBezTo>
                    <a:cubicBezTo>
                      <a:pt x="32" y="29"/>
                      <a:pt x="32" y="26"/>
                      <a:pt x="30" y="25"/>
                    </a:cubicBez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605" name="Freeform 351"/>
              <p:cNvSpPr>
                <a:spLocks/>
              </p:cNvSpPr>
              <p:nvPr/>
            </p:nvSpPr>
            <p:spPr bwMode="auto">
              <a:xfrm>
                <a:off x="14335125" y="-4631531"/>
                <a:ext cx="63500" cy="63500"/>
              </a:xfrm>
              <a:custGeom>
                <a:avLst/>
                <a:gdLst>
                  <a:gd name="T0" fmla="*/ 20 w 31"/>
                  <a:gd name="T1" fmla="*/ 16 h 31"/>
                  <a:gd name="T2" fmla="*/ 30 w 31"/>
                  <a:gd name="T3" fmla="*/ 6 h 31"/>
                  <a:gd name="T4" fmla="*/ 30 w 31"/>
                  <a:gd name="T5" fmla="*/ 1 h 31"/>
                  <a:gd name="T6" fmla="*/ 25 w 31"/>
                  <a:gd name="T7" fmla="*/ 1 h 31"/>
                  <a:gd name="T8" fmla="*/ 16 w 31"/>
                  <a:gd name="T9" fmla="*/ 11 h 31"/>
                  <a:gd name="T10" fmla="*/ 6 w 31"/>
                  <a:gd name="T11" fmla="*/ 1 h 31"/>
                  <a:gd name="T12" fmla="*/ 1 w 31"/>
                  <a:gd name="T13" fmla="*/ 1 h 31"/>
                  <a:gd name="T14" fmla="*/ 1 w 31"/>
                  <a:gd name="T15" fmla="*/ 6 h 31"/>
                  <a:gd name="T16" fmla="*/ 11 w 31"/>
                  <a:gd name="T17" fmla="*/ 16 h 31"/>
                  <a:gd name="T18" fmla="*/ 1 w 31"/>
                  <a:gd name="T19" fmla="*/ 25 h 31"/>
                  <a:gd name="T20" fmla="*/ 1 w 31"/>
                  <a:gd name="T21" fmla="*/ 30 h 31"/>
                  <a:gd name="T22" fmla="*/ 4 w 31"/>
                  <a:gd name="T23" fmla="*/ 31 h 31"/>
                  <a:gd name="T24" fmla="*/ 6 w 31"/>
                  <a:gd name="T25" fmla="*/ 30 h 31"/>
                  <a:gd name="T26" fmla="*/ 16 w 31"/>
                  <a:gd name="T27" fmla="*/ 20 h 31"/>
                  <a:gd name="T28" fmla="*/ 25 w 31"/>
                  <a:gd name="T29" fmla="*/ 30 h 31"/>
                  <a:gd name="T30" fmla="*/ 28 w 31"/>
                  <a:gd name="T31" fmla="*/ 31 h 31"/>
                  <a:gd name="T32" fmla="*/ 30 w 31"/>
                  <a:gd name="T33" fmla="*/ 30 h 31"/>
                  <a:gd name="T34" fmla="*/ 30 w 31"/>
                  <a:gd name="T35" fmla="*/ 25 h 31"/>
                  <a:gd name="T36" fmla="*/ 20 w 31"/>
                  <a:gd name="T37" fmla="*/ 1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31">
                    <a:moveTo>
                      <a:pt x="20" y="16"/>
                    </a:moveTo>
                    <a:cubicBezTo>
                      <a:pt x="30" y="6"/>
                      <a:pt x="30" y="6"/>
                      <a:pt x="30" y="6"/>
                    </a:cubicBezTo>
                    <a:cubicBezTo>
                      <a:pt x="31" y="5"/>
                      <a:pt x="31" y="3"/>
                      <a:pt x="30" y="1"/>
                    </a:cubicBezTo>
                    <a:cubicBezTo>
                      <a:pt x="29" y="0"/>
                      <a:pt x="27" y="0"/>
                      <a:pt x="25" y="1"/>
                    </a:cubicBezTo>
                    <a:cubicBezTo>
                      <a:pt x="16" y="11"/>
                      <a:pt x="16" y="11"/>
                      <a:pt x="16" y="11"/>
                    </a:cubicBezTo>
                    <a:cubicBezTo>
                      <a:pt x="6" y="1"/>
                      <a:pt x="6" y="1"/>
                      <a:pt x="6" y="1"/>
                    </a:cubicBezTo>
                    <a:cubicBezTo>
                      <a:pt x="5" y="0"/>
                      <a:pt x="3" y="0"/>
                      <a:pt x="1" y="1"/>
                    </a:cubicBezTo>
                    <a:cubicBezTo>
                      <a:pt x="0" y="3"/>
                      <a:pt x="0" y="5"/>
                      <a:pt x="1" y="6"/>
                    </a:cubicBezTo>
                    <a:cubicBezTo>
                      <a:pt x="11" y="16"/>
                      <a:pt x="11" y="16"/>
                      <a:pt x="11" y="16"/>
                    </a:cubicBezTo>
                    <a:cubicBezTo>
                      <a:pt x="1" y="25"/>
                      <a:pt x="1" y="25"/>
                      <a:pt x="1" y="25"/>
                    </a:cubicBezTo>
                    <a:cubicBezTo>
                      <a:pt x="0" y="26"/>
                      <a:pt x="0" y="29"/>
                      <a:pt x="1" y="30"/>
                    </a:cubicBezTo>
                    <a:cubicBezTo>
                      <a:pt x="2" y="31"/>
                      <a:pt x="3" y="31"/>
                      <a:pt x="4" y="31"/>
                    </a:cubicBezTo>
                    <a:cubicBezTo>
                      <a:pt x="5" y="31"/>
                      <a:pt x="5" y="31"/>
                      <a:pt x="6" y="30"/>
                    </a:cubicBezTo>
                    <a:cubicBezTo>
                      <a:pt x="16" y="20"/>
                      <a:pt x="16" y="20"/>
                      <a:pt x="16" y="20"/>
                    </a:cubicBezTo>
                    <a:cubicBezTo>
                      <a:pt x="25" y="30"/>
                      <a:pt x="25" y="30"/>
                      <a:pt x="25" y="30"/>
                    </a:cubicBezTo>
                    <a:cubicBezTo>
                      <a:pt x="26" y="31"/>
                      <a:pt x="27" y="31"/>
                      <a:pt x="28" y="31"/>
                    </a:cubicBezTo>
                    <a:cubicBezTo>
                      <a:pt x="29" y="31"/>
                      <a:pt x="29" y="31"/>
                      <a:pt x="30" y="30"/>
                    </a:cubicBezTo>
                    <a:cubicBezTo>
                      <a:pt x="31" y="29"/>
                      <a:pt x="31" y="26"/>
                      <a:pt x="30" y="25"/>
                    </a:cubicBezTo>
                    <a:lnTo>
                      <a:pt x="2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606" name="Freeform 352"/>
              <p:cNvSpPr>
                <a:spLocks/>
              </p:cNvSpPr>
              <p:nvPr/>
            </p:nvSpPr>
            <p:spPr bwMode="auto">
              <a:xfrm>
                <a:off x="14160500" y="-4631531"/>
                <a:ext cx="63500" cy="63500"/>
              </a:xfrm>
              <a:custGeom>
                <a:avLst/>
                <a:gdLst>
                  <a:gd name="T0" fmla="*/ 20 w 31"/>
                  <a:gd name="T1" fmla="*/ 16 h 31"/>
                  <a:gd name="T2" fmla="*/ 30 w 31"/>
                  <a:gd name="T3" fmla="*/ 6 h 31"/>
                  <a:gd name="T4" fmla="*/ 30 w 31"/>
                  <a:gd name="T5" fmla="*/ 1 h 31"/>
                  <a:gd name="T6" fmla="*/ 25 w 31"/>
                  <a:gd name="T7" fmla="*/ 1 h 31"/>
                  <a:gd name="T8" fmla="*/ 15 w 31"/>
                  <a:gd name="T9" fmla="*/ 11 h 31"/>
                  <a:gd name="T10" fmla="*/ 6 w 31"/>
                  <a:gd name="T11" fmla="*/ 1 h 31"/>
                  <a:gd name="T12" fmla="*/ 1 w 31"/>
                  <a:gd name="T13" fmla="*/ 1 h 31"/>
                  <a:gd name="T14" fmla="*/ 1 w 31"/>
                  <a:gd name="T15" fmla="*/ 6 h 31"/>
                  <a:gd name="T16" fmla="*/ 10 w 31"/>
                  <a:gd name="T17" fmla="*/ 16 h 31"/>
                  <a:gd name="T18" fmla="*/ 1 w 31"/>
                  <a:gd name="T19" fmla="*/ 25 h 31"/>
                  <a:gd name="T20" fmla="*/ 1 w 31"/>
                  <a:gd name="T21" fmla="*/ 30 h 31"/>
                  <a:gd name="T22" fmla="*/ 3 w 31"/>
                  <a:gd name="T23" fmla="*/ 31 h 31"/>
                  <a:gd name="T24" fmla="*/ 6 w 31"/>
                  <a:gd name="T25" fmla="*/ 30 h 31"/>
                  <a:gd name="T26" fmla="*/ 15 w 31"/>
                  <a:gd name="T27" fmla="*/ 20 h 31"/>
                  <a:gd name="T28" fmla="*/ 25 w 31"/>
                  <a:gd name="T29" fmla="*/ 30 h 31"/>
                  <a:gd name="T30" fmla="*/ 27 w 31"/>
                  <a:gd name="T31" fmla="*/ 31 h 31"/>
                  <a:gd name="T32" fmla="*/ 30 w 31"/>
                  <a:gd name="T33" fmla="*/ 30 h 31"/>
                  <a:gd name="T34" fmla="*/ 30 w 31"/>
                  <a:gd name="T35" fmla="*/ 25 h 31"/>
                  <a:gd name="T36" fmla="*/ 20 w 31"/>
                  <a:gd name="T37" fmla="*/ 1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31">
                    <a:moveTo>
                      <a:pt x="20" y="16"/>
                    </a:moveTo>
                    <a:cubicBezTo>
                      <a:pt x="30" y="6"/>
                      <a:pt x="30" y="6"/>
                      <a:pt x="30" y="6"/>
                    </a:cubicBezTo>
                    <a:cubicBezTo>
                      <a:pt x="31" y="5"/>
                      <a:pt x="31" y="3"/>
                      <a:pt x="30" y="1"/>
                    </a:cubicBezTo>
                    <a:cubicBezTo>
                      <a:pt x="28" y="0"/>
                      <a:pt x="26" y="0"/>
                      <a:pt x="25" y="1"/>
                    </a:cubicBezTo>
                    <a:cubicBezTo>
                      <a:pt x="15" y="11"/>
                      <a:pt x="15" y="11"/>
                      <a:pt x="15" y="11"/>
                    </a:cubicBezTo>
                    <a:cubicBezTo>
                      <a:pt x="6" y="1"/>
                      <a:pt x="6" y="1"/>
                      <a:pt x="6" y="1"/>
                    </a:cubicBezTo>
                    <a:cubicBezTo>
                      <a:pt x="4" y="0"/>
                      <a:pt x="2" y="0"/>
                      <a:pt x="1" y="1"/>
                    </a:cubicBezTo>
                    <a:cubicBezTo>
                      <a:pt x="0" y="3"/>
                      <a:pt x="0" y="5"/>
                      <a:pt x="1" y="6"/>
                    </a:cubicBezTo>
                    <a:cubicBezTo>
                      <a:pt x="10" y="16"/>
                      <a:pt x="10" y="16"/>
                      <a:pt x="10" y="16"/>
                    </a:cubicBezTo>
                    <a:cubicBezTo>
                      <a:pt x="1" y="25"/>
                      <a:pt x="1" y="25"/>
                      <a:pt x="1" y="25"/>
                    </a:cubicBezTo>
                    <a:cubicBezTo>
                      <a:pt x="0" y="26"/>
                      <a:pt x="0" y="29"/>
                      <a:pt x="1" y="30"/>
                    </a:cubicBezTo>
                    <a:cubicBezTo>
                      <a:pt x="2" y="31"/>
                      <a:pt x="2" y="31"/>
                      <a:pt x="3" y="31"/>
                    </a:cubicBezTo>
                    <a:cubicBezTo>
                      <a:pt x="4" y="31"/>
                      <a:pt x="5" y="31"/>
                      <a:pt x="6" y="30"/>
                    </a:cubicBezTo>
                    <a:cubicBezTo>
                      <a:pt x="15" y="20"/>
                      <a:pt x="15" y="20"/>
                      <a:pt x="15" y="20"/>
                    </a:cubicBezTo>
                    <a:cubicBezTo>
                      <a:pt x="25" y="30"/>
                      <a:pt x="25" y="30"/>
                      <a:pt x="25" y="30"/>
                    </a:cubicBezTo>
                    <a:cubicBezTo>
                      <a:pt x="25" y="31"/>
                      <a:pt x="26" y="31"/>
                      <a:pt x="27" y="31"/>
                    </a:cubicBezTo>
                    <a:cubicBezTo>
                      <a:pt x="28" y="31"/>
                      <a:pt x="29" y="31"/>
                      <a:pt x="30" y="30"/>
                    </a:cubicBezTo>
                    <a:cubicBezTo>
                      <a:pt x="31" y="29"/>
                      <a:pt x="31" y="26"/>
                      <a:pt x="30" y="25"/>
                    </a:cubicBezTo>
                    <a:lnTo>
                      <a:pt x="2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607" name="Freeform 353"/>
              <p:cNvSpPr>
                <a:spLocks/>
              </p:cNvSpPr>
              <p:nvPr/>
            </p:nvSpPr>
            <p:spPr bwMode="auto">
              <a:xfrm>
                <a:off x="14246225" y="-4542631"/>
                <a:ext cx="66675" cy="63500"/>
              </a:xfrm>
              <a:custGeom>
                <a:avLst/>
                <a:gdLst>
                  <a:gd name="T0" fmla="*/ 21 w 32"/>
                  <a:gd name="T1" fmla="*/ 16 h 31"/>
                  <a:gd name="T2" fmla="*/ 30 w 32"/>
                  <a:gd name="T3" fmla="*/ 6 h 31"/>
                  <a:gd name="T4" fmla="*/ 30 w 32"/>
                  <a:gd name="T5" fmla="*/ 1 h 31"/>
                  <a:gd name="T6" fmla="*/ 25 w 32"/>
                  <a:gd name="T7" fmla="*/ 1 h 31"/>
                  <a:gd name="T8" fmla="*/ 16 w 32"/>
                  <a:gd name="T9" fmla="*/ 11 h 31"/>
                  <a:gd name="T10" fmla="*/ 6 w 32"/>
                  <a:gd name="T11" fmla="*/ 1 h 31"/>
                  <a:gd name="T12" fmla="*/ 1 w 32"/>
                  <a:gd name="T13" fmla="*/ 1 h 31"/>
                  <a:gd name="T14" fmla="*/ 1 w 32"/>
                  <a:gd name="T15" fmla="*/ 6 h 31"/>
                  <a:gd name="T16" fmla="*/ 11 w 32"/>
                  <a:gd name="T17" fmla="*/ 16 h 31"/>
                  <a:gd name="T18" fmla="*/ 1 w 32"/>
                  <a:gd name="T19" fmla="*/ 25 h 31"/>
                  <a:gd name="T20" fmla="*/ 1 w 32"/>
                  <a:gd name="T21" fmla="*/ 30 h 31"/>
                  <a:gd name="T22" fmla="*/ 4 w 32"/>
                  <a:gd name="T23" fmla="*/ 31 h 31"/>
                  <a:gd name="T24" fmla="*/ 6 w 32"/>
                  <a:gd name="T25" fmla="*/ 30 h 31"/>
                  <a:gd name="T26" fmla="*/ 16 w 32"/>
                  <a:gd name="T27" fmla="*/ 20 h 31"/>
                  <a:gd name="T28" fmla="*/ 25 w 32"/>
                  <a:gd name="T29" fmla="*/ 30 h 31"/>
                  <a:gd name="T30" fmla="*/ 28 w 32"/>
                  <a:gd name="T31" fmla="*/ 31 h 31"/>
                  <a:gd name="T32" fmla="*/ 30 w 32"/>
                  <a:gd name="T33" fmla="*/ 30 h 31"/>
                  <a:gd name="T34" fmla="*/ 30 w 32"/>
                  <a:gd name="T35" fmla="*/ 25 h 31"/>
                  <a:gd name="T36" fmla="*/ 21 w 32"/>
                  <a:gd name="T37" fmla="*/ 1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31">
                    <a:moveTo>
                      <a:pt x="21" y="16"/>
                    </a:moveTo>
                    <a:cubicBezTo>
                      <a:pt x="30" y="6"/>
                      <a:pt x="30" y="6"/>
                      <a:pt x="30" y="6"/>
                    </a:cubicBezTo>
                    <a:cubicBezTo>
                      <a:pt x="32" y="5"/>
                      <a:pt x="32" y="2"/>
                      <a:pt x="30" y="1"/>
                    </a:cubicBezTo>
                    <a:cubicBezTo>
                      <a:pt x="29" y="0"/>
                      <a:pt x="27" y="0"/>
                      <a:pt x="25" y="1"/>
                    </a:cubicBezTo>
                    <a:cubicBezTo>
                      <a:pt x="16" y="11"/>
                      <a:pt x="16" y="11"/>
                      <a:pt x="16" y="11"/>
                    </a:cubicBezTo>
                    <a:cubicBezTo>
                      <a:pt x="6" y="1"/>
                      <a:pt x="6" y="1"/>
                      <a:pt x="6" y="1"/>
                    </a:cubicBezTo>
                    <a:cubicBezTo>
                      <a:pt x="5" y="0"/>
                      <a:pt x="3" y="0"/>
                      <a:pt x="1" y="1"/>
                    </a:cubicBezTo>
                    <a:cubicBezTo>
                      <a:pt x="0" y="2"/>
                      <a:pt x="0" y="5"/>
                      <a:pt x="1" y="6"/>
                    </a:cubicBezTo>
                    <a:cubicBezTo>
                      <a:pt x="11" y="16"/>
                      <a:pt x="11" y="16"/>
                      <a:pt x="11" y="16"/>
                    </a:cubicBezTo>
                    <a:cubicBezTo>
                      <a:pt x="1" y="25"/>
                      <a:pt x="1" y="25"/>
                      <a:pt x="1" y="25"/>
                    </a:cubicBezTo>
                    <a:cubicBezTo>
                      <a:pt x="0" y="26"/>
                      <a:pt x="0" y="29"/>
                      <a:pt x="1" y="30"/>
                    </a:cubicBezTo>
                    <a:cubicBezTo>
                      <a:pt x="2" y="31"/>
                      <a:pt x="3" y="31"/>
                      <a:pt x="4" y="31"/>
                    </a:cubicBezTo>
                    <a:cubicBezTo>
                      <a:pt x="5" y="31"/>
                      <a:pt x="6" y="31"/>
                      <a:pt x="6" y="30"/>
                    </a:cubicBezTo>
                    <a:cubicBezTo>
                      <a:pt x="16" y="20"/>
                      <a:pt x="16" y="20"/>
                      <a:pt x="16" y="20"/>
                    </a:cubicBezTo>
                    <a:cubicBezTo>
                      <a:pt x="25" y="30"/>
                      <a:pt x="25" y="30"/>
                      <a:pt x="25" y="30"/>
                    </a:cubicBezTo>
                    <a:cubicBezTo>
                      <a:pt x="26" y="31"/>
                      <a:pt x="27" y="31"/>
                      <a:pt x="28" y="31"/>
                    </a:cubicBezTo>
                    <a:cubicBezTo>
                      <a:pt x="29" y="31"/>
                      <a:pt x="30" y="31"/>
                      <a:pt x="30" y="30"/>
                    </a:cubicBezTo>
                    <a:cubicBezTo>
                      <a:pt x="32" y="29"/>
                      <a:pt x="32" y="26"/>
                      <a:pt x="30" y="25"/>
                    </a:cubicBezTo>
                    <a:lnTo>
                      <a:pt x="2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608" name="Freeform 354"/>
              <p:cNvSpPr>
                <a:spLocks/>
              </p:cNvSpPr>
              <p:nvPr/>
            </p:nvSpPr>
            <p:spPr bwMode="auto">
              <a:xfrm>
                <a:off x="14160500" y="-4542631"/>
                <a:ext cx="63500" cy="63500"/>
              </a:xfrm>
              <a:custGeom>
                <a:avLst/>
                <a:gdLst>
                  <a:gd name="T0" fmla="*/ 20 w 31"/>
                  <a:gd name="T1" fmla="*/ 16 h 31"/>
                  <a:gd name="T2" fmla="*/ 30 w 31"/>
                  <a:gd name="T3" fmla="*/ 6 h 31"/>
                  <a:gd name="T4" fmla="*/ 30 w 31"/>
                  <a:gd name="T5" fmla="*/ 1 h 31"/>
                  <a:gd name="T6" fmla="*/ 25 w 31"/>
                  <a:gd name="T7" fmla="*/ 1 h 31"/>
                  <a:gd name="T8" fmla="*/ 15 w 31"/>
                  <a:gd name="T9" fmla="*/ 11 h 31"/>
                  <a:gd name="T10" fmla="*/ 6 w 31"/>
                  <a:gd name="T11" fmla="*/ 1 h 31"/>
                  <a:gd name="T12" fmla="*/ 1 w 31"/>
                  <a:gd name="T13" fmla="*/ 1 h 31"/>
                  <a:gd name="T14" fmla="*/ 1 w 31"/>
                  <a:gd name="T15" fmla="*/ 6 h 31"/>
                  <a:gd name="T16" fmla="*/ 10 w 31"/>
                  <a:gd name="T17" fmla="*/ 16 h 31"/>
                  <a:gd name="T18" fmla="*/ 1 w 31"/>
                  <a:gd name="T19" fmla="*/ 25 h 31"/>
                  <a:gd name="T20" fmla="*/ 1 w 31"/>
                  <a:gd name="T21" fmla="*/ 30 h 31"/>
                  <a:gd name="T22" fmla="*/ 3 w 31"/>
                  <a:gd name="T23" fmla="*/ 31 h 31"/>
                  <a:gd name="T24" fmla="*/ 6 w 31"/>
                  <a:gd name="T25" fmla="*/ 30 h 31"/>
                  <a:gd name="T26" fmla="*/ 15 w 31"/>
                  <a:gd name="T27" fmla="*/ 20 h 31"/>
                  <a:gd name="T28" fmla="*/ 25 w 31"/>
                  <a:gd name="T29" fmla="*/ 30 h 31"/>
                  <a:gd name="T30" fmla="*/ 27 w 31"/>
                  <a:gd name="T31" fmla="*/ 31 h 31"/>
                  <a:gd name="T32" fmla="*/ 30 w 31"/>
                  <a:gd name="T33" fmla="*/ 30 h 31"/>
                  <a:gd name="T34" fmla="*/ 30 w 31"/>
                  <a:gd name="T35" fmla="*/ 25 h 31"/>
                  <a:gd name="T36" fmla="*/ 20 w 31"/>
                  <a:gd name="T37" fmla="*/ 1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31">
                    <a:moveTo>
                      <a:pt x="20" y="16"/>
                    </a:moveTo>
                    <a:cubicBezTo>
                      <a:pt x="30" y="6"/>
                      <a:pt x="30" y="6"/>
                      <a:pt x="30" y="6"/>
                    </a:cubicBezTo>
                    <a:cubicBezTo>
                      <a:pt x="31" y="5"/>
                      <a:pt x="31" y="2"/>
                      <a:pt x="30" y="1"/>
                    </a:cubicBezTo>
                    <a:cubicBezTo>
                      <a:pt x="28" y="0"/>
                      <a:pt x="26" y="0"/>
                      <a:pt x="25" y="1"/>
                    </a:cubicBezTo>
                    <a:cubicBezTo>
                      <a:pt x="15" y="11"/>
                      <a:pt x="15" y="11"/>
                      <a:pt x="15" y="11"/>
                    </a:cubicBezTo>
                    <a:cubicBezTo>
                      <a:pt x="6" y="1"/>
                      <a:pt x="6" y="1"/>
                      <a:pt x="6" y="1"/>
                    </a:cubicBezTo>
                    <a:cubicBezTo>
                      <a:pt x="4" y="0"/>
                      <a:pt x="2" y="0"/>
                      <a:pt x="1" y="1"/>
                    </a:cubicBezTo>
                    <a:cubicBezTo>
                      <a:pt x="0" y="2"/>
                      <a:pt x="0" y="5"/>
                      <a:pt x="1" y="6"/>
                    </a:cubicBezTo>
                    <a:cubicBezTo>
                      <a:pt x="10" y="16"/>
                      <a:pt x="10" y="16"/>
                      <a:pt x="10" y="16"/>
                    </a:cubicBezTo>
                    <a:cubicBezTo>
                      <a:pt x="1" y="25"/>
                      <a:pt x="1" y="25"/>
                      <a:pt x="1" y="25"/>
                    </a:cubicBezTo>
                    <a:cubicBezTo>
                      <a:pt x="0" y="26"/>
                      <a:pt x="0" y="29"/>
                      <a:pt x="1" y="30"/>
                    </a:cubicBezTo>
                    <a:cubicBezTo>
                      <a:pt x="2" y="31"/>
                      <a:pt x="2" y="31"/>
                      <a:pt x="3" y="31"/>
                    </a:cubicBezTo>
                    <a:cubicBezTo>
                      <a:pt x="4" y="31"/>
                      <a:pt x="5" y="31"/>
                      <a:pt x="6" y="30"/>
                    </a:cubicBezTo>
                    <a:cubicBezTo>
                      <a:pt x="15" y="20"/>
                      <a:pt x="15" y="20"/>
                      <a:pt x="15" y="20"/>
                    </a:cubicBezTo>
                    <a:cubicBezTo>
                      <a:pt x="25" y="30"/>
                      <a:pt x="25" y="30"/>
                      <a:pt x="25" y="30"/>
                    </a:cubicBezTo>
                    <a:cubicBezTo>
                      <a:pt x="25" y="31"/>
                      <a:pt x="26" y="31"/>
                      <a:pt x="27" y="31"/>
                    </a:cubicBezTo>
                    <a:cubicBezTo>
                      <a:pt x="28" y="31"/>
                      <a:pt x="29" y="31"/>
                      <a:pt x="30" y="30"/>
                    </a:cubicBezTo>
                    <a:cubicBezTo>
                      <a:pt x="31" y="29"/>
                      <a:pt x="31" y="26"/>
                      <a:pt x="30" y="25"/>
                    </a:cubicBezTo>
                    <a:lnTo>
                      <a:pt x="2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grpSp>
      </p:grpSp>
      <p:grpSp>
        <p:nvGrpSpPr>
          <p:cNvPr id="493" name="Group 492"/>
          <p:cNvGrpSpPr>
            <a:grpSpLocks noChangeAspect="1"/>
          </p:cNvGrpSpPr>
          <p:nvPr/>
        </p:nvGrpSpPr>
        <p:grpSpPr>
          <a:xfrm>
            <a:off x="4576278" y="3689588"/>
            <a:ext cx="516488" cy="573072"/>
            <a:chOff x="116488" y="1393157"/>
            <a:chExt cx="804045" cy="892129"/>
          </a:xfrm>
        </p:grpSpPr>
        <p:grpSp>
          <p:nvGrpSpPr>
            <p:cNvPr id="576" name="Group 575"/>
            <p:cNvGrpSpPr/>
            <p:nvPr/>
          </p:nvGrpSpPr>
          <p:grpSpPr>
            <a:xfrm>
              <a:off x="211329" y="1393157"/>
              <a:ext cx="614363" cy="614363"/>
              <a:chOff x="17578388" y="-4000500"/>
              <a:chExt cx="614363" cy="614363"/>
            </a:xfrm>
          </p:grpSpPr>
          <p:sp>
            <p:nvSpPr>
              <p:cNvPr id="578" name="Oval 665"/>
              <p:cNvSpPr>
                <a:spLocks noChangeArrowheads="1"/>
              </p:cNvSpPr>
              <p:nvPr/>
            </p:nvSpPr>
            <p:spPr bwMode="auto">
              <a:xfrm>
                <a:off x="17578388" y="-4000500"/>
                <a:ext cx="614363" cy="614363"/>
              </a:xfrm>
              <a:prstGeom prst="ellipse">
                <a:avLst/>
              </a:prstGeom>
              <a:solidFill>
                <a:srgbClr val="1583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79" name="Freeform 666"/>
              <p:cNvSpPr>
                <a:spLocks/>
              </p:cNvSpPr>
              <p:nvPr/>
            </p:nvSpPr>
            <p:spPr bwMode="auto">
              <a:xfrm>
                <a:off x="17697450" y="-3886200"/>
                <a:ext cx="242888" cy="338138"/>
              </a:xfrm>
              <a:custGeom>
                <a:avLst/>
                <a:gdLst>
                  <a:gd name="T0" fmla="*/ 115 w 118"/>
                  <a:gd name="T1" fmla="*/ 38 h 165"/>
                  <a:gd name="T2" fmla="*/ 77 w 118"/>
                  <a:gd name="T3" fmla="*/ 0 h 165"/>
                  <a:gd name="T4" fmla="*/ 38 w 118"/>
                  <a:gd name="T5" fmla="*/ 38 h 165"/>
                  <a:gd name="T6" fmla="*/ 38 w 118"/>
                  <a:gd name="T7" fmla="*/ 51 h 165"/>
                  <a:gd name="T8" fmla="*/ 35 w 118"/>
                  <a:gd name="T9" fmla="*/ 60 h 165"/>
                  <a:gd name="T10" fmla="*/ 47 w 118"/>
                  <a:gd name="T11" fmla="*/ 76 h 165"/>
                  <a:gd name="T12" fmla="*/ 56 w 118"/>
                  <a:gd name="T13" fmla="*/ 97 h 165"/>
                  <a:gd name="T14" fmla="*/ 56 w 118"/>
                  <a:gd name="T15" fmla="*/ 103 h 165"/>
                  <a:gd name="T16" fmla="*/ 56 w 118"/>
                  <a:gd name="T17" fmla="*/ 104 h 165"/>
                  <a:gd name="T18" fmla="*/ 44 w 118"/>
                  <a:gd name="T19" fmla="*/ 116 h 165"/>
                  <a:gd name="T20" fmla="*/ 25 w 118"/>
                  <a:gd name="T21" fmla="*/ 121 h 165"/>
                  <a:gd name="T22" fmla="*/ 0 w 118"/>
                  <a:gd name="T23" fmla="*/ 154 h 165"/>
                  <a:gd name="T24" fmla="*/ 0 w 118"/>
                  <a:gd name="T25" fmla="*/ 165 h 165"/>
                  <a:gd name="T26" fmla="*/ 73 w 118"/>
                  <a:gd name="T27" fmla="*/ 165 h 165"/>
                  <a:gd name="T28" fmla="*/ 77 w 118"/>
                  <a:gd name="T29" fmla="*/ 159 h 165"/>
                  <a:gd name="T30" fmla="*/ 94 w 118"/>
                  <a:gd name="T31" fmla="*/ 145 h 165"/>
                  <a:gd name="T32" fmla="*/ 91 w 118"/>
                  <a:gd name="T33" fmla="*/ 125 h 165"/>
                  <a:gd name="T34" fmla="*/ 97 w 118"/>
                  <a:gd name="T35" fmla="*/ 99 h 165"/>
                  <a:gd name="T36" fmla="*/ 97 w 118"/>
                  <a:gd name="T37" fmla="*/ 97 h 165"/>
                  <a:gd name="T38" fmla="*/ 107 w 118"/>
                  <a:gd name="T39" fmla="*/ 76 h 165"/>
                  <a:gd name="T40" fmla="*/ 118 w 118"/>
                  <a:gd name="T41" fmla="*/ 60 h 165"/>
                  <a:gd name="T42" fmla="*/ 115 w 118"/>
                  <a:gd name="T43" fmla="*/ 51 h 165"/>
                  <a:gd name="T44" fmla="*/ 115 w 118"/>
                  <a:gd name="T45" fmla="*/ 38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8" h="165">
                    <a:moveTo>
                      <a:pt x="115" y="38"/>
                    </a:moveTo>
                    <a:cubicBezTo>
                      <a:pt x="115" y="17"/>
                      <a:pt x="98" y="0"/>
                      <a:pt x="77" y="0"/>
                    </a:cubicBezTo>
                    <a:cubicBezTo>
                      <a:pt x="56" y="0"/>
                      <a:pt x="38" y="17"/>
                      <a:pt x="38" y="38"/>
                    </a:cubicBezTo>
                    <a:cubicBezTo>
                      <a:pt x="38" y="51"/>
                      <a:pt x="38" y="51"/>
                      <a:pt x="38" y="51"/>
                    </a:cubicBezTo>
                    <a:cubicBezTo>
                      <a:pt x="37" y="54"/>
                      <a:pt x="35" y="57"/>
                      <a:pt x="35" y="60"/>
                    </a:cubicBezTo>
                    <a:cubicBezTo>
                      <a:pt x="35" y="66"/>
                      <a:pt x="40" y="72"/>
                      <a:pt x="47" y="76"/>
                    </a:cubicBezTo>
                    <a:cubicBezTo>
                      <a:pt x="49" y="84"/>
                      <a:pt x="52" y="91"/>
                      <a:pt x="56" y="97"/>
                    </a:cubicBezTo>
                    <a:cubicBezTo>
                      <a:pt x="56" y="99"/>
                      <a:pt x="56" y="101"/>
                      <a:pt x="56" y="103"/>
                    </a:cubicBezTo>
                    <a:cubicBezTo>
                      <a:pt x="56" y="104"/>
                      <a:pt x="56" y="104"/>
                      <a:pt x="56" y="104"/>
                    </a:cubicBezTo>
                    <a:cubicBezTo>
                      <a:pt x="56" y="111"/>
                      <a:pt x="51" y="115"/>
                      <a:pt x="44" y="116"/>
                    </a:cubicBezTo>
                    <a:cubicBezTo>
                      <a:pt x="44" y="116"/>
                      <a:pt x="30" y="120"/>
                      <a:pt x="25" y="121"/>
                    </a:cubicBezTo>
                    <a:cubicBezTo>
                      <a:pt x="11" y="125"/>
                      <a:pt x="0" y="139"/>
                      <a:pt x="0" y="154"/>
                    </a:cubicBezTo>
                    <a:cubicBezTo>
                      <a:pt x="0" y="165"/>
                      <a:pt x="0" y="165"/>
                      <a:pt x="0" y="165"/>
                    </a:cubicBezTo>
                    <a:cubicBezTo>
                      <a:pt x="73" y="165"/>
                      <a:pt x="73" y="165"/>
                      <a:pt x="73" y="165"/>
                    </a:cubicBezTo>
                    <a:cubicBezTo>
                      <a:pt x="74" y="163"/>
                      <a:pt x="75" y="161"/>
                      <a:pt x="77" y="159"/>
                    </a:cubicBezTo>
                    <a:cubicBezTo>
                      <a:pt x="94" y="145"/>
                      <a:pt x="94" y="145"/>
                      <a:pt x="94" y="145"/>
                    </a:cubicBezTo>
                    <a:cubicBezTo>
                      <a:pt x="92" y="139"/>
                      <a:pt x="91" y="132"/>
                      <a:pt x="91" y="125"/>
                    </a:cubicBezTo>
                    <a:cubicBezTo>
                      <a:pt x="91" y="116"/>
                      <a:pt x="93" y="107"/>
                      <a:pt x="97" y="99"/>
                    </a:cubicBezTo>
                    <a:cubicBezTo>
                      <a:pt x="97" y="99"/>
                      <a:pt x="97" y="98"/>
                      <a:pt x="97" y="97"/>
                    </a:cubicBezTo>
                    <a:cubicBezTo>
                      <a:pt x="101" y="91"/>
                      <a:pt x="104" y="84"/>
                      <a:pt x="107" y="76"/>
                    </a:cubicBezTo>
                    <a:cubicBezTo>
                      <a:pt x="114" y="72"/>
                      <a:pt x="118" y="66"/>
                      <a:pt x="118" y="60"/>
                    </a:cubicBezTo>
                    <a:cubicBezTo>
                      <a:pt x="118" y="57"/>
                      <a:pt x="117" y="54"/>
                      <a:pt x="115" y="51"/>
                    </a:cubicBezTo>
                    <a:lnTo>
                      <a:pt x="115"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80" name="Freeform 667"/>
              <p:cNvSpPr>
                <a:spLocks noEditPoints="1"/>
              </p:cNvSpPr>
              <p:nvPr/>
            </p:nvSpPr>
            <p:spPr bwMode="auto">
              <a:xfrm>
                <a:off x="17865725" y="-3717925"/>
                <a:ext cx="220663" cy="219075"/>
              </a:xfrm>
              <a:custGeom>
                <a:avLst/>
                <a:gdLst>
                  <a:gd name="T0" fmla="*/ 21 w 107"/>
                  <a:gd name="T1" fmla="*/ 104 h 107"/>
                  <a:gd name="T2" fmla="*/ 41 w 107"/>
                  <a:gd name="T3" fmla="*/ 80 h 107"/>
                  <a:gd name="T4" fmla="*/ 64 w 107"/>
                  <a:gd name="T5" fmla="*/ 86 h 107"/>
                  <a:gd name="T6" fmla="*/ 107 w 107"/>
                  <a:gd name="T7" fmla="*/ 43 h 107"/>
                  <a:gd name="T8" fmla="*/ 64 w 107"/>
                  <a:gd name="T9" fmla="*/ 0 h 107"/>
                  <a:gd name="T10" fmla="*/ 21 w 107"/>
                  <a:gd name="T11" fmla="*/ 43 h 107"/>
                  <a:gd name="T12" fmla="*/ 27 w 107"/>
                  <a:gd name="T13" fmla="*/ 66 h 107"/>
                  <a:gd name="T14" fmla="*/ 3 w 107"/>
                  <a:gd name="T15" fmla="*/ 86 h 107"/>
                  <a:gd name="T16" fmla="*/ 2 w 107"/>
                  <a:gd name="T17" fmla="*/ 95 h 107"/>
                  <a:gd name="T18" fmla="*/ 12 w 107"/>
                  <a:gd name="T19" fmla="*/ 105 h 107"/>
                  <a:gd name="T20" fmla="*/ 21 w 107"/>
                  <a:gd name="T21" fmla="*/ 104 h 107"/>
                  <a:gd name="T22" fmla="*/ 34 w 107"/>
                  <a:gd name="T23" fmla="*/ 43 h 107"/>
                  <a:gd name="T24" fmla="*/ 64 w 107"/>
                  <a:gd name="T25" fmla="*/ 13 h 107"/>
                  <a:gd name="T26" fmla="*/ 94 w 107"/>
                  <a:gd name="T27" fmla="*/ 43 h 107"/>
                  <a:gd name="T28" fmla="*/ 64 w 107"/>
                  <a:gd name="T29" fmla="*/ 73 h 107"/>
                  <a:gd name="T30" fmla="*/ 34 w 107"/>
                  <a:gd name="T31" fmla="*/ 4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107">
                    <a:moveTo>
                      <a:pt x="21" y="104"/>
                    </a:moveTo>
                    <a:cubicBezTo>
                      <a:pt x="41" y="80"/>
                      <a:pt x="41" y="80"/>
                      <a:pt x="41" y="80"/>
                    </a:cubicBezTo>
                    <a:cubicBezTo>
                      <a:pt x="48" y="84"/>
                      <a:pt x="55" y="86"/>
                      <a:pt x="64" y="86"/>
                    </a:cubicBezTo>
                    <a:cubicBezTo>
                      <a:pt x="87" y="86"/>
                      <a:pt x="107" y="67"/>
                      <a:pt x="107" y="43"/>
                    </a:cubicBezTo>
                    <a:cubicBezTo>
                      <a:pt x="107" y="19"/>
                      <a:pt x="87" y="0"/>
                      <a:pt x="64" y="0"/>
                    </a:cubicBezTo>
                    <a:cubicBezTo>
                      <a:pt x="40" y="0"/>
                      <a:pt x="21" y="19"/>
                      <a:pt x="21" y="43"/>
                    </a:cubicBezTo>
                    <a:cubicBezTo>
                      <a:pt x="21" y="52"/>
                      <a:pt x="23" y="59"/>
                      <a:pt x="27" y="66"/>
                    </a:cubicBezTo>
                    <a:cubicBezTo>
                      <a:pt x="3" y="86"/>
                      <a:pt x="3" y="86"/>
                      <a:pt x="3" y="86"/>
                    </a:cubicBezTo>
                    <a:cubicBezTo>
                      <a:pt x="0" y="88"/>
                      <a:pt x="0" y="93"/>
                      <a:pt x="2" y="95"/>
                    </a:cubicBezTo>
                    <a:cubicBezTo>
                      <a:pt x="12" y="105"/>
                      <a:pt x="12" y="105"/>
                      <a:pt x="12" y="105"/>
                    </a:cubicBezTo>
                    <a:cubicBezTo>
                      <a:pt x="14" y="107"/>
                      <a:pt x="18" y="107"/>
                      <a:pt x="21" y="104"/>
                    </a:cubicBezTo>
                    <a:close/>
                    <a:moveTo>
                      <a:pt x="34" y="43"/>
                    </a:moveTo>
                    <a:cubicBezTo>
                      <a:pt x="34" y="27"/>
                      <a:pt x="47" y="13"/>
                      <a:pt x="64" y="13"/>
                    </a:cubicBezTo>
                    <a:cubicBezTo>
                      <a:pt x="80" y="13"/>
                      <a:pt x="94" y="27"/>
                      <a:pt x="94" y="43"/>
                    </a:cubicBezTo>
                    <a:cubicBezTo>
                      <a:pt x="94" y="60"/>
                      <a:pt x="80" y="73"/>
                      <a:pt x="64" y="73"/>
                    </a:cubicBezTo>
                    <a:cubicBezTo>
                      <a:pt x="47" y="73"/>
                      <a:pt x="34" y="60"/>
                      <a:pt x="34"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grpSp>
        <p:sp>
          <p:nvSpPr>
            <p:cNvPr id="577" name="TextBox 576"/>
            <p:cNvSpPr txBox="1"/>
            <p:nvPr/>
          </p:nvSpPr>
          <p:spPr>
            <a:xfrm>
              <a:off x="116488" y="1985830"/>
              <a:ext cx="804045" cy="299456"/>
            </a:xfrm>
            <a:prstGeom prst="rect">
              <a:avLst/>
            </a:prstGeom>
            <a:noFill/>
          </p:spPr>
          <p:txBody>
            <a:bodyPr wrap="none" rtlCol="0">
              <a:spAutoFit/>
            </a:bodyPr>
            <a:lstStyle/>
            <a:p>
              <a:pPr algn="ctr"/>
              <a:r>
                <a:rPr lang="en-US" sz="650" b="1" dirty="0" smtClean="0">
                  <a:solidFill>
                    <a:srgbClr val="595959"/>
                  </a:solidFill>
                  <a:cs typeface="Arial" panose="020B0604020202020204" pitchFamily="34" charset="0"/>
                </a:rPr>
                <a:t>TALENT</a:t>
              </a:r>
              <a:endParaRPr lang="en-US" sz="650" b="1" dirty="0">
                <a:solidFill>
                  <a:srgbClr val="595959"/>
                </a:solidFill>
                <a:cs typeface="Arial" panose="020B0604020202020204" pitchFamily="34" charset="0"/>
              </a:endParaRPr>
            </a:p>
          </p:txBody>
        </p:sp>
      </p:grpSp>
      <p:grpSp>
        <p:nvGrpSpPr>
          <p:cNvPr id="494" name="Group 493"/>
          <p:cNvGrpSpPr>
            <a:grpSpLocks noChangeAspect="1"/>
          </p:cNvGrpSpPr>
          <p:nvPr/>
        </p:nvGrpSpPr>
        <p:grpSpPr>
          <a:xfrm>
            <a:off x="3881214" y="3697939"/>
            <a:ext cx="705642" cy="571181"/>
            <a:chOff x="-2092682" y="3170236"/>
            <a:chExt cx="1086186" cy="879213"/>
          </a:xfrm>
        </p:grpSpPr>
        <p:grpSp>
          <p:nvGrpSpPr>
            <p:cNvPr id="571" name="Group 570"/>
            <p:cNvGrpSpPr/>
            <p:nvPr/>
          </p:nvGrpSpPr>
          <p:grpSpPr>
            <a:xfrm>
              <a:off x="-1856768" y="3170236"/>
              <a:ext cx="614363" cy="614363"/>
              <a:chOff x="19140488" y="-4000500"/>
              <a:chExt cx="614363" cy="614363"/>
            </a:xfrm>
          </p:grpSpPr>
          <p:sp>
            <p:nvSpPr>
              <p:cNvPr id="573" name="Oval 425"/>
              <p:cNvSpPr>
                <a:spLocks noChangeArrowheads="1"/>
              </p:cNvSpPr>
              <p:nvPr/>
            </p:nvSpPr>
            <p:spPr bwMode="auto">
              <a:xfrm>
                <a:off x="19140488" y="-4000500"/>
                <a:ext cx="614363" cy="614363"/>
              </a:xfrm>
              <a:prstGeom prst="ellipse">
                <a:avLst/>
              </a:prstGeom>
              <a:solidFill>
                <a:srgbClr val="1583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74" name="Freeform 426"/>
              <p:cNvSpPr>
                <a:spLocks/>
              </p:cNvSpPr>
              <p:nvPr/>
            </p:nvSpPr>
            <p:spPr bwMode="auto">
              <a:xfrm>
                <a:off x="19280188" y="-3875087"/>
                <a:ext cx="238125" cy="336550"/>
              </a:xfrm>
              <a:custGeom>
                <a:avLst/>
                <a:gdLst>
                  <a:gd name="T0" fmla="*/ 99 w 116"/>
                  <a:gd name="T1" fmla="*/ 111 h 164"/>
                  <a:gd name="T2" fmla="*/ 96 w 116"/>
                  <a:gd name="T3" fmla="*/ 103 h 164"/>
                  <a:gd name="T4" fmla="*/ 96 w 116"/>
                  <a:gd name="T5" fmla="*/ 103 h 164"/>
                  <a:gd name="T6" fmla="*/ 96 w 116"/>
                  <a:gd name="T7" fmla="*/ 96 h 164"/>
                  <a:gd name="T8" fmla="*/ 99 w 116"/>
                  <a:gd name="T9" fmla="*/ 92 h 164"/>
                  <a:gd name="T10" fmla="*/ 102 w 116"/>
                  <a:gd name="T11" fmla="*/ 86 h 164"/>
                  <a:gd name="T12" fmla="*/ 106 w 116"/>
                  <a:gd name="T13" fmla="*/ 76 h 164"/>
                  <a:gd name="T14" fmla="*/ 116 w 116"/>
                  <a:gd name="T15" fmla="*/ 60 h 164"/>
                  <a:gd name="T16" fmla="*/ 114 w 116"/>
                  <a:gd name="T17" fmla="*/ 51 h 164"/>
                  <a:gd name="T18" fmla="*/ 114 w 116"/>
                  <a:gd name="T19" fmla="*/ 38 h 164"/>
                  <a:gd name="T20" fmla="*/ 76 w 116"/>
                  <a:gd name="T21" fmla="*/ 0 h 164"/>
                  <a:gd name="T22" fmla="*/ 38 w 116"/>
                  <a:gd name="T23" fmla="*/ 38 h 164"/>
                  <a:gd name="T24" fmla="*/ 38 w 116"/>
                  <a:gd name="T25" fmla="*/ 51 h 164"/>
                  <a:gd name="T26" fmla="*/ 35 w 116"/>
                  <a:gd name="T27" fmla="*/ 60 h 164"/>
                  <a:gd name="T28" fmla="*/ 46 w 116"/>
                  <a:gd name="T29" fmla="*/ 76 h 164"/>
                  <a:gd name="T30" fmla="*/ 56 w 116"/>
                  <a:gd name="T31" fmla="*/ 96 h 164"/>
                  <a:gd name="T32" fmla="*/ 56 w 116"/>
                  <a:gd name="T33" fmla="*/ 103 h 164"/>
                  <a:gd name="T34" fmla="*/ 56 w 116"/>
                  <a:gd name="T35" fmla="*/ 103 h 164"/>
                  <a:gd name="T36" fmla="*/ 43 w 116"/>
                  <a:gd name="T37" fmla="*/ 116 h 164"/>
                  <a:gd name="T38" fmla="*/ 25 w 116"/>
                  <a:gd name="T39" fmla="*/ 121 h 164"/>
                  <a:gd name="T40" fmla="*/ 0 w 116"/>
                  <a:gd name="T41" fmla="*/ 153 h 164"/>
                  <a:gd name="T42" fmla="*/ 0 w 116"/>
                  <a:gd name="T43" fmla="*/ 164 h 164"/>
                  <a:gd name="T44" fmla="*/ 89 w 116"/>
                  <a:gd name="T45" fmla="*/ 164 h 164"/>
                  <a:gd name="T46" fmla="*/ 84 w 116"/>
                  <a:gd name="T47" fmla="*/ 144 h 164"/>
                  <a:gd name="T48" fmla="*/ 99 w 116"/>
                  <a:gd name="T49" fmla="*/ 11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164">
                    <a:moveTo>
                      <a:pt x="99" y="111"/>
                    </a:moveTo>
                    <a:cubicBezTo>
                      <a:pt x="97" y="109"/>
                      <a:pt x="96" y="106"/>
                      <a:pt x="96" y="103"/>
                    </a:cubicBezTo>
                    <a:cubicBezTo>
                      <a:pt x="96" y="103"/>
                      <a:pt x="96" y="103"/>
                      <a:pt x="96" y="103"/>
                    </a:cubicBezTo>
                    <a:cubicBezTo>
                      <a:pt x="96" y="100"/>
                      <a:pt x="96" y="98"/>
                      <a:pt x="96" y="96"/>
                    </a:cubicBezTo>
                    <a:cubicBezTo>
                      <a:pt x="97" y="95"/>
                      <a:pt x="98" y="94"/>
                      <a:pt x="99" y="92"/>
                    </a:cubicBezTo>
                    <a:cubicBezTo>
                      <a:pt x="100" y="90"/>
                      <a:pt x="101" y="88"/>
                      <a:pt x="102" y="86"/>
                    </a:cubicBezTo>
                    <a:cubicBezTo>
                      <a:pt x="103" y="83"/>
                      <a:pt x="104" y="79"/>
                      <a:pt x="106" y="76"/>
                    </a:cubicBezTo>
                    <a:cubicBezTo>
                      <a:pt x="112" y="72"/>
                      <a:pt x="116" y="66"/>
                      <a:pt x="116" y="60"/>
                    </a:cubicBezTo>
                    <a:cubicBezTo>
                      <a:pt x="116" y="57"/>
                      <a:pt x="115" y="54"/>
                      <a:pt x="114" y="51"/>
                    </a:cubicBezTo>
                    <a:cubicBezTo>
                      <a:pt x="114" y="38"/>
                      <a:pt x="114" y="38"/>
                      <a:pt x="114" y="38"/>
                    </a:cubicBezTo>
                    <a:cubicBezTo>
                      <a:pt x="114" y="17"/>
                      <a:pt x="97" y="0"/>
                      <a:pt x="76" y="0"/>
                    </a:cubicBezTo>
                    <a:cubicBezTo>
                      <a:pt x="55" y="0"/>
                      <a:pt x="38" y="17"/>
                      <a:pt x="38" y="38"/>
                    </a:cubicBezTo>
                    <a:cubicBezTo>
                      <a:pt x="38" y="51"/>
                      <a:pt x="38" y="51"/>
                      <a:pt x="38" y="51"/>
                    </a:cubicBezTo>
                    <a:cubicBezTo>
                      <a:pt x="36" y="54"/>
                      <a:pt x="35" y="57"/>
                      <a:pt x="35" y="60"/>
                    </a:cubicBezTo>
                    <a:cubicBezTo>
                      <a:pt x="35" y="66"/>
                      <a:pt x="39" y="72"/>
                      <a:pt x="46" y="76"/>
                    </a:cubicBezTo>
                    <a:cubicBezTo>
                      <a:pt x="49" y="84"/>
                      <a:pt x="52" y="91"/>
                      <a:pt x="56" y="96"/>
                    </a:cubicBezTo>
                    <a:cubicBezTo>
                      <a:pt x="56" y="98"/>
                      <a:pt x="56" y="100"/>
                      <a:pt x="56" y="103"/>
                    </a:cubicBezTo>
                    <a:cubicBezTo>
                      <a:pt x="56" y="103"/>
                      <a:pt x="56" y="103"/>
                      <a:pt x="56" y="103"/>
                    </a:cubicBezTo>
                    <a:cubicBezTo>
                      <a:pt x="56" y="111"/>
                      <a:pt x="50" y="114"/>
                      <a:pt x="43" y="116"/>
                    </a:cubicBezTo>
                    <a:cubicBezTo>
                      <a:pt x="43" y="116"/>
                      <a:pt x="30" y="120"/>
                      <a:pt x="25" y="121"/>
                    </a:cubicBezTo>
                    <a:cubicBezTo>
                      <a:pt x="11" y="124"/>
                      <a:pt x="0" y="138"/>
                      <a:pt x="0" y="153"/>
                    </a:cubicBezTo>
                    <a:cubicBezTo>
                      <a:pt x="0" y="164"/>
                      <a:pt x="0" y="164"/>
                      <a:pt x="0" y="164"/>
                    </a:cubicBezTo>
                    <a:cubicBezTo>
                      <a:pt x="89" y="164"/>
                      <a:pt x="89" y="164"/>
                      <a:pt x="89" y="164"/>
                    </a:cubicBezTo>
                    <a:cubicBezTo>
                      <a:pt x="86" y="158"/>
                      <a:pt x="84" y="151"/>
                      <a:pt x="84" y="144"/>
                    </a:cubicBezTo>
                    <a:cubicBezTo>
                      <a:pt x="84" y="131"/>
                      <a:pt x="90" y="119"/>
                      <a:pt x="99" y="1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75" name="Freeform 427"/>
              <p:cNvSpPr>
                <a:spLocks noEditPoints="1"/>
              </p:cNvSpPr>
              <p:nvPr/>
            </p:nvSpPr>
            <p:spPr bwMode="auto">
              <a:xfrm>
                <a:off x="19475450" y="-3651250"/>
                <a:ext cx="141288" cy="144463"/>
              </a:xfrm>
              <a:custGeom>
                <a:avLst/>
                <a:gdLst>
                  <a:gd name="T0" fmla="*/ 34 w 69"/>
                  <a:gd name="T1" fmla="*/ 0 h 70"/>
                  <a:gd name="T2" fmla="*/ 14 w 69"/>
                  <a:gd name="T3" fmla="*/ 7 h 70"/>
                  <a:gd name="T4" fmla="*/ 0 w 69"/>
                  <a:gd name="T5" fmla="*/ 35 h 70"/>
                  <a:gd name="T6" fmla="*/ 6 w 69"/>
                  <a:gd name="T7" fmla="*/ 55 h 70"/>
                  <a:gd name="T8" fmla="*/ 34 w 69"/>
                  <a:gd name="T9" fmla="*/ 70 h 70"/>
                  <a:gd name="T10" fmla="*/ 69 w 69"/>
                  <a:gd name="T11" fmla="*/ 35 h 70"/>
                  <a:gd name="T12" fmla="*/ 34 w 69"/>
                  <a:gd name="T13" fmla="*/ 0 h 70"/>
                  <a:gd name="T14" fmla="*/ 52 w 69"/>
                  <a:gd name="T15" fmla="*/ 41 h 70"/>
                  <a:gd name="T16" fmla="*/ 40 w 69"/>
                  <a:gd name="T17" fmla="*/ 41 h 70"/>
                  <a:gd name="T18" fmla="*/ 40 w 69"/>
                  <a:gd name="T19" fmla="*/ 52 h 70"/>
                  <a:gd name="T20" fmla="*/ 34 w 69"/>
                  <a:gd name="T21" fmla="*/ 58 h 70"/>
                  <a:gd name="T22" fmla="*/ 29 w 69"/>
                  <a:gd name="T23" fmla="*/ 52 h 70"/>
                  <a:gd name="T24" fmla="*/ 29 w 69"/>
                  <a:gd name="T25" fmla="*/ 41 h 70"/>
                  <a:gd name="T26" fmla="*/ 28 w 69"/>
                  <a:gd name="T27" fmla="*/ 41 h 70"/>
                  <a:gd name="T28" fmla="*/ 17 w 69"/>
                  <a:gd name="T29" fmla="*/ 41 h 70"/>
                  <a:gd name="T30" fmla="*/ 11 w 69"/>
                  <a:gd name="T31" fmla="*/ 35 h 70"/>
                  <a:gd name="T32" fmla="*/ 17 w 69"/>
                  <a:gd name="T33" fmla="*/ 29 h 70"/>
                  <a:gd name="T34" fmla="*/ 28 w 69"/>
                  <a:gd name="T35" fmla="*/ 29 h 70"/>
                  <a:gd name="T36" fmla="*/ 29 w 69"/>
                  <a:gd name="T37" fmla="*/ 29 h 70"/>
                  <a:gd name="T38" fmla="*/ 29 w 69"/>
                  <a:gd name="T39" fmla="*/ 17 h 70"/>
                  <a:gd name="T40" fmla="*/ 34 w 69"/>
                  <a:gd name="T41" fmla="*/ 11 h 70"/>
                  <a:gd name="T42" fmla="*/ 40 w 69"/>
                  <a:gd name="T43" fmla="*/ 17 h 70"/>
                  <a:gd name="T44" fmla="*/ 40 w 69"/>
                  <a:gd name="T45" fmla="*/ 29 h 70"/>
                  <a:gd name="T46" fmla="*/ 52 w 69"/>
                  <a:gd name="T47" fmla="*/ 29 h 70"/>
                  <a:gd name="T48" fmla="*/ 58 w 69"/>
                  <a:gd name="T49" fmla="*/ 35 h 70"/>
                  <a:gd name="T50" fmla="*/ 52 w 69"/>
                  <a:gd name="T51" fmla="*/ 4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 h="70">
                    <a:moveTo>
                      <a:pt x="34" y="0"/>
                    </a:moveTo>
                    <a:cubicBezTo>
                      <a:pt x="27" y="0"/>
                      <a:pt x="19" y="3"/>
                      <a:pt x="14" y="7"/>
                    </a:cubicBezTo>
                    <a:cubicBezTo>
                      <a:pt x="5" y="13"/>
                      <a:pt x="0" y="23"/>
                      <a:pt x="0" y="35"/>
                    </a:cubicBezTo>
                    <a:cubicBezTo>
                      <a:pt x="0" y="42"/>
                      <a:pt x="2" y="49"/>
                      <a:pt x="6" y="55"/>
                    </a:cubicBezTo>
                    <a:cubicBezTo>
                      <a:pt x="12" y="64"/>
                      <a:pt x="23" y="70"/>
                      <a:pt x="34" y="70"/>
                    </a:cubicBezTo>
                    <a:cubicBezTo>
                      <a:pt x="54" y="70"/>
                      <a:pt x="69" y="54"/>
                      <a:pt x="69" y="35"/>
                    </a:cubicBezTo>
                    <a:cubicBezTo>
                      <a:pt x="69" y="16"/>
                      <a:pt x="54" y="0"/>
                      <a:pt x="34" y="0"/>
                    </a:cubicBezTo>
                    <a:close/>
                    <a:moveTo>
                      <a:pt x="52" y="41"/>
                    </a:moveTo>
                    <a:cubicBezTo>
                      <a:pt x="40" y="41"/>
                      <a:pt x="40" y="41"/>
                      <a:pt x="40" y="41"/>
                    </a:cubicBezTo>
                    <a:cubicBezTo>
                      <a:pt x="40" y="52"/>
                      <a:pt x="40" y="52"/>
                      <a:pt x="40" y="52"/>
                    </a:cubicBezTo>
                    <a:cubicBezTo>
                      <a:pt x="40" y="55"/>
                      <a:pt x="38" y="58"/>
                      <a:pt x="34" y="58"/>
                    </a:cubicBezTo>
                    <a:cubicBezTo>
                      <a:pt x="31" y="58"/>
                      <a:pt x="29" y="55"/>
                      <a:pt x="29" y="52"/>
                    </a:cubicBezTo>
                    <a:cubicBezTo>
                      <a:pt x="29" y="41"/>
                      <a:pt x="29" y="41"/>
                      <a:pt x="29" y="41"/>
                    </a:cubicBezTo>
                    <a:cubicBezTo>
                      <a:pt x="28" y="41"/>
                      <a:pt x="28" y="41"/>
                      <a:pt x="28" y="41"/>
                    </a:cubicBezTo>
                    <a:cubicBezTo>
                      <a:pt x="17" y="41"/>
                      <a:pt x="17" y="41"/>
                      <a:pt x="17" y="41"/>
                    </a:cubicBezTo>
                    <a:cubicBezTo>
                      <a:pt x="14" y="41"/>
                      <a:pt x="11" y="38"/>
                      <a:pt x="11" y="35"/>
                    </a:cubicBezTo>
                    <a:cubicBezTo>
                      <a:pt x="11" y="32"/>
                      <a:pt x="14" y="29"/>
                      <a:pt x="17" y="29"/>
                    </a:cubicBezTo>
                    <a:cubicBezTo>
                      <a:pt x="28" y="29"/>
                      <a:pt x="28" y="29"/>
                      <a:pt x="28" y="29"/>
                    </a:cubicBezTo>
                    <a:cubicBezTo>
                      <a:pt x="29" y="29"/>
                      <a:pt x="29" y="29"/>
                      <a:pt x="29" y="29"/>
                    </a:cubicBezTo>
                    <a:cubicBezTo>
                      <a:pt x="29" y="17"/>
                      <a:pt x="29" y="17"/>
                      <a:pt x="29" y="17"/>
                    </a:cubicBezTo>
                    <a:cubicBezTo>
                      <a:pt x="29" y="14"/>
                      <a:pt x="31" y="11"/>
                      <a:pt x="34" y="11"/>
                    </a:cubicBezTo>
                    <a:cubicBezTo>
                      <a:pt x="38" y="11"/>
                      <a:pt x="40" y="14"/>
                      <a:pt x="40" y="17"/>
                    </a:cubicBezTo>
                    <a:cubicBezTo>
                      <a:pt x="40" y="29"/>
                      <a:pt x="40" y="29"/>
                      <a:pt x="40" y="29"/>
                    </a:cubicBezTo>
                    <a:cubicBezTo>
                      <a:pt x="52" y="29"/>
                      <a:pt x="52" y="29"/>
                      <a:pt x="52" y="29"/>
                    </a:cubicBezTo>
                    <a:cubicBezTo>
                      <a:pt x="55" y="29"/>
                      <a:pt x="58" y="32"/>
                      <a:pt x="58" y="35"/>
                    </a:cubicBezTo>
                    <a:cubicBezTo>
                      <a:pt x="58" y="38"/>
                      <a:pt x="55" y="41"/>
                      <a:pt x="52"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grpSp>
        <p:sp>
          <p:nvSpPr>
            <p:cNvPr id="572" name="TextBox 571"/>
            <p:cNvSpPr txBox="1"/>
            <p:nvPr/>
          </p:nvSpPr>
          <p:spPr>
            <a:xfrm>
              <a:off x="-2092682" y="3753351"/>
              <a:ext cx="1086186" cy="296098"/>
            </a:xfrm>
            <a:prstGeom prst="rect">
              <a:avLst/>
            </a:prstGeom>
            <a:noFill/>
          </p:spPr>
          <p:txBody>
            <a:bodyPr wrap="none" rtlCol="0">
              <a:spAutoFit/>
            </a:bodyPr>
            <a:lstStyle/>
            <a:p>
              <a:pPr algn="ctr"/>
              <a:r>
                <a:rPr lang="en-US" sz="650" b="1" dirty="0" smtClean="0">
                  <a:solidFill>
                    <a:srgbClr val="595959"/>
                  </a:solidFill>
                  <a:cs typeface="Arial" panose="020B0604020202020204" pitchFamily="34" charset="0"/>
                </a:rPr>
                <a:t>RECRUITING</a:t>
              </a:r>
              <a:endParaRPr lang="en-US" sz="650" b="1" dirty="0">
                <a:solidFill>
                  <a:srgbClr val="595959"/>
                </a:solidFill>
                <a:cs typeface="Arial" panose="020B0604020202020204" pitchFamily="34" charset="0"/>
              </a:endParaRPr>
            </a:p>
          </p:txBody>
        </p:sp>
      </p:grpSp>
      <p:grpSp>
        <p:nvGrpSpPr>
          <p:cNvPr id="496" name="Group 495"/>
          <p:cNvGrpSpPr>
            <a:grpSpLocks noChangeAspect="1"/>
          </p:cNvGrpSpPr>
          <p:nvPr/>
        </p:nvGrpSpPr>
        <p:grpSpPr>
          <a:xfrm>
            <a:off x="2667091" y="2881512"/>
            <a:ext cx="1109210" cy="667945"/>
            <a:chOff x="285917" y="169405"/>
            <a:chExt cx="1716063" cy="1033383"/>
          </a:xfrm>
        </p:grpSpPr>
        <p:grpSp>
          <p:nvGrpSpPr>
            <p:cNvPr id="560" name="Group 559"/>
            <p:cNvGrpSpPr/>
            <p:nvPr/>
          </p:nvGrpSpPr>
          <p:grpSpPr>
            <a:xfrm>
              <a:off x="831188" y="169405"/>
              <a:ext cx="614363" cy="614363"/>
              <a:chOff x="18361025" y="-4000500"/>
              <a:chExt cx="614363" cy="614363"/>
            </a:xfrm>
          </p:grpSpPr>
          <p:sp>
            <p:nvSpPr>
              <p:cNvPr id="562" name="Oval 668"/>
              <p:cNvSpPr>
                <a:spLocks noChangeArrowheads="1"/>
              </p:cNvSpPr>
              <p:nvPr/>
            </p:nvSpPr>
            <p:spPr bwMode="auto">
              <a:xfrm>
                <a:off x="18361025" y="-4000500"/>
                <a:ext cx="614363" cy="614363"/>
              </a:xfrm>
              <a:prstGeom prst="ellipse">
                <a:avLst/>
              </a:prstGeom>
              <a:solidFill>
                <a:srgbClr val="1583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63" name="Freeform 669"/>
              <p:cNvSpPr>
                <a:spLocks/>
              </p:cNvSpPr>
              <p:nvPr/>
            </p:nvSpPr>
            <p:spPr bwMode="auto">
              <a:xfrm>
                <a:off x="18475325" y="-3884612"/>
                <a:ext cx="234950" cy="336550"/>
              </a:xfrm>
              <a:custGeom>
                <a:avLst/>
                <a:gdLst>
                  <a:gd name="T0" fmla="*/ 70 w 114"/>
                  <a:gd name="T1" fmla="*/ 83 h 164"/>
                  <a:gd name="T2" fmla="*/ 75 w 114"/>
                  <a:gd name="T3" fmla="*/ 81 h 164"/>
                  <a:gd name="T4" fmla="*/ 101 w 114"/>
                  <a:gd name="T5" fmla="*/ 81 h 164"/>
                  <a:gd name="T6" fmla="*/ 104 w 114"/>
                  <a:gd name="T7" fmla="*/ 74 h 164"/>
                  <a:gd name="T8" fmla="*/ 114 w 114"/>
                  <a:gd name="T9" fmla="*/ 58 h 164"/>
                  <a:gd name="T10" fmla="*/ 112 w 114"/>
                  <a:gd name="T11" fmla="*/ 50 h 164"/>
                  <a:gd name="T12" fmla="*/ 112 w 114"/>
                  <a:gd name="T13" fmla="*/ 37 h 164"/>
                  <a:gd name="T14" fmla="*/ 74 w 114"/>
                  <a:gd name="T15" fmla="*/ 0 h 164"/>
                  <a:gd name="T16" fmla="*/ 37 w 114"/>
                  <a:gd name="T17" fmla="*/ 37 h 164"/>
                  <a:gd name="T18" fmla="*/ 37 w 114"/>
                  <a:gd name="T19" fmla="*/ 50 h 164"/>
                  <a:gd name="T20" fmla="*/ 34 w 114"/>
                  <a:gd name="T21" fmla="*/ 58 h 164"/>
                  <a:gd name="T22" fmla="*/ 45 w 114"/>
                  <a:gd name="T23" fmla="*/ 74 h 164"/>
                  <a:gd name="T24" fmla="*/ 54 w 114"/>
                  <a:gd name="T25" fmla="*/ 94 h 164"/>
                  <a:gd name="T26" fmla="*/ 54 w 114"/>
                  <a:gd name="T27" fmla="*/ 100 h 164"/>
                  <a:gd name="T28" fmla="*/ 54 w 114"/>
                  <a:gd name="T29" fmla="*/ 101 h 164"/>
                  <a:gd name="T30" fmla="*/ 42 w 114"/>
                  <a:gd name="T31" fmla="*/ 113 h 164"/>
                  <a:gd name="T32" fmla="*/ 24 w 114"/>
                  <a:gd name="T33" fmla="*/ 118 h 164"/>
                  <a:gd name="T34" fmla="*/ 0 w 114"/>
                  <a:gd name="T35" fmla="*/ 149 h 164"/>
                  <a:gd name="T36" fmla="*/ 0 w 114"/>
                  <a:gd name="T37" fmla="*/ 164 h 164"/>
                  <a:gd name="T38" fmla="*/ 68 w 114"/>
                  <a:gd name="T39" fmla="*/ 164 h 164"/>
                  <a:gd name="T40" fmla="*/ 68 w 114"/>
                  <a:gd name="T41" fmla="*/ 88 h 164"/>
                  <a:gd name="T42" fmla="*/ 70 w 114"/>
                  <a:gd name="T43" fmla="*/ 83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64">
                    <a:moveTo>
                      <a:pt x="70" y="83"/>
                    </a:moveTo>
                    <a:cubicBezTo>
                      <a:pt x="72" y="82"/>
                      <a:pt x="74" y="81"/>
                      <a:pt x="75" y="81"/>
                    </a:cubicBezTo>
                    <a:cubicBezTo>
                      <a:pt x="101" y="81"/>
                      <a:pt x="101" y="81"/>
                      <a:pt x="101" y="81"/>
                    </a:cubicBezTo>
                    <a:cubicBezTo>
                      <a:pt x="102" y="79"/>
                      <a:pt x="103" y="76"/>
                      <a:pt x="104" y="74"/>
                    </a:cubicBezTo>
                    <a:cubicBezTo>
                      <a:pt x="110" y="70"/>
                      <a:pt x="114" y="64"/>
                      <a:pt x="114" y="58"/>
                    </a:cubicBezTo>
                    <a:cubicBezTo>
                      <a:pt x="114" y="55"/>
                      <a:pt x="113" y="52"/>
                      <a:pt x="112" y="50"/>
                    </a:cubicBezTo>
                    <a:cubicBezTo>
                      <a:pt x="112" y="37"/>
                      <a:pt x="112" y="37"/>
                      <a:pt x="112" y="37"/>
                    </a:cubicBezTo>
                    <a:cubicBezTo>
                      <a:pt x="112" y="17"/>
                      <a:pt x="95" y="0"/>
                      <a:pt x="74" y="0"/>
                    </a:cubicBezTo>
                    <a:cubicBezTo>
                      <a:pt x="54" y="0"/>
                      <a:pt x="37" y="17"/>
                      <a:pt x="37" y="37"/>
                    </a:cubicBezTo>
                    <a:cubicBezTo>
                      <a:pt x="37" y="50"/>
                      <a:pt x="37" y="50"/>
                      <a:pt x="37" y="50"/>
                    </a:cubicBezTo>
                    <a:cubicBezTo>
                      <a:pt x="35" y="52"/>
                      <a:pt x="34" y="55"/>
                      <a:pt x="34" y="58"/>
                    </a:cubicBezTo>
                    <a:cubicBezTo>
                      <a:pt x="34" y="64"/>
                      <a:pt x="38" y="70"/>
                      <a:pt x="45" y="74"/>
                    </a:cubicBezTo>
                    <a:cubicBezTo>
                      <a:pt x="48" y="82"/>
                      <a:pt x="50" y="89"/>
                      <a:pt x="54" y="94"/>
                    </a:cubicBezTo>
                    <a:cubicBezTo>
                      <a:pt x="54" y="96"/>
                      <a:pt x="54" y="98"/>
                      <a:pt x="54" y="100"/>
                    </a:cubicBezTo>
                    <a:cubicBezTo>
                      <a:pt x="54" y="101"/>
                      <a:pt x="54" y="101"/>
                      <a:pt x="54" y="101"/>
                    </a:cubicBezTo>
                    <a:cubicBezTo>
                      <a:pt x="54" y="108"/>
                      <a:pt x="49" y="112"/>
                      <a:pt x="42" y="113"/>
                    </a:cubicBezTo>
                    <a:cubicBezTo>
                      <a:pt x="42" y="113"/>
                      <a:pt x="29" y="117"/>
                      <a:pt x="24" y="118"/>
                    </a:cubicBezTo>
                    <a:cubicBezTo>
                      <a:pt x="10" y="121"/>
                      <a:pt x="0" y="135"/>
                      <a:pt x="0" y="149"/>
                    </a:cubicBezTo>
                    <a:cubicBezTo>
                      <a:pt x="0" y="164"/>
                      <a:pt x="0" y="164"/>
                      <a:pt x="0" y="164"/>
                    </a:cubicBezTo>
                    <a:cubicBezTo>
                      <a:pt x="68" y="164"/>
                      <a:pt x="68" y="164"/>
                      <a:pt x="68" y="164"/>
                    </a:cubicBezTo>
                    <a:cubicBezTo>
                      <a:pt x="68" y="88"/>
                      <a:pt x="68" y="88"/>
                      <a:pt x="68" y="88"/>
                    </a:cubicBezTo>
                    <a:cubicBezTo>
                      <a:pt x="68" y="86"/>
                      <a:pt x="69" y="85"/>
                      <a:pt x="70" y="8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64" name="Freeform 670"/>
              <p:cNvSpPr>
                <a:spLocks/>
              </p:cNvSpPr>
              <p:nvPr/>
            </p:nvSpPr>
            <p:spPr bwMode="auto">
              <a:xfrm>
                <a:off x="18642013" y="-3689350"/>
                <a:ext cx="217488" cy="42863"/>
              </a:xfrm>
              <a:custGeom>
                <a:avLst/>
                <a:gdLst>
                  <a:gd name="T0" fmla="*/ 56 w 106"/>
                  <a:gd name="T1" fmla="*/ 10 h 21"/>
                  <a:gd name="T2" fmla="*/ 48 w 106"/>
                  <a:gd name="T3" fmla="*/ 0 h 21"/>
                  <a:gd name="T4" fmla="*/ 0 w 106"/>
                  <a:gd name="T5" fmla="*/ 0 h 21"/>
                  <a:gd name="T6" fmla="*/ 0 w 106"/>
                  <a:gd name="T7" fmla="*/ 21 h 21"/>
                  <a:gd name="T8" fmla="*/ 106 w 106"/>
                  <a:gd name="T9" fmla="*/ 21 h 21"/>
                  <a:gd name="T10" fmla="*/ 106 w 106"/>
                  <a:gd name="T11" fmla="*/ 17 h 21"/>
                  <a:gd name="T12" fmla="*/ 104 w 106"/>
                  <a:gd name="T13" fmla="*/ 12 h 21"/>
                  <a:gd name="T14" fmla="*/ 99 w 106"/>
                  <a:gd name="T15" fmla="*/ 10 h 21"/>
                  <a:gd name="T16" fmla="*/ 56 w 106"/>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
                    <a:moveTo>
                      <a:pt x="56" y="10"/>
                    </a:moveTo>
                    <a:cubicBezTo>
                      <a:pt x="48" y="0"/>
                      <a:pt x="48" y="0"/>
                      <a:pt x="48" y="0"/>
                    </a:cubicBezTo>
                    <a:cubicBezTo>
                      <a:pt x="0" y="0"/>
                      <a:pt x="0" y="0"/>
                      <a:pt x="0" y="0"/>
                    </a:cubicBezTo>
                    <a:cubicBezTo>
                      <a:pt x="0" y="21"/>
                      <a:pt x="0" y="21"/>
                      <a:pt x="0" y="21"/>
                    </a:cubicBezTo>
                    <a:cubicBezTo>
                      <a:pt x="106" y="21"/>
                      <a:pt x="106" y="21"/>
                      <a:pt x="106" y="21"/>
                    </a:cubicBezTo>
                    <a:cubicBezTo>
                      <a:pt x="106" y="17"/>
                      <a:pt x="106" y="17"/>
                      <a:pt x="106" y="17"/>
                    </a:cubicBezTo>
                    <a:cubicBezTo>
                      <a:pt x="106" y="16"/>
                      <a:pt x="105" y="14"/>
                      <a:pt x="104" y="12"/>
                    </a:cubicBezTo>
                    <a:cubicBezTo>
                      <a:pt x="102" y="11"/>
                      <a:pt x="101" y="10"/>
                      <a:pt x="99" y="10"/>
                    </a:cubicBezTo>
                    <a:lnTo>
                      <a:pt x="56"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65" name="Freeform 671"/>
              <p:cNvSpPr>
                <a:spLocks/>
              </p:cNvSpPr>
              <p:nvPr/>
            </p:nvSpPr>
            <p:spPr bwMode="auto">
              <a:xfrm>
                <a:off x="18642013" y="-3632200"/>
                <a:ext cx="217488" cy="107950"/>
              </a:xfrm>
              <a:custGeom>
                <a:avLst/>
                <a:gdLst>
                  <a:gd name="T0" fmla="*/ 0 w 106"/>
                  <a:gd name="T1" fmla="*/ 0 h 53"/>
                  <a:gd name="T2" fmla="*/ 0 w 106"/>
                  <a:gd name="T3" fmla="*/ 46 h 53"/>
                  <a:gd name="T4" fmla="*/ 2 w 106"/>
                  <a:gd name="T5" fmla="*/ 51 h 53"/>
                  <a:gd name="T6" fmla="*/ 7 w 106"/>
                  <a:gd name="T7" fmla="*/ 53 h 53"/>
                  <a:gd name="T8" fmla="*/ 99 w 106"/>
                  <a:gd name="T9" fmla="*/ 53 h 53"/>
                  <a:gd name="T10" fmla="*/ 104 w 106"/>
                  <a:gd name="T11" fmla="*/ 51 h 53"/>
                  <a:gd name="T12" fmla="*/ 106 w 106"/>
                  <a:gd name="T13" fmla="*/ 46 h 53"/>
                  <a:gd name="T14" fmla="*/ 106 w 106"/>
                  <a:gd name="T15" fmla="*/ 0 h 53"/>
                  <a:gd name="T16" fmla="*/ 0 w 106"/>
                  <a:gd name="T17"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53">
                    <a:moveTo>
                      <a:pt x="0" y="0"/>
                    </a:moveTo>
                    <a:cubicBezTo>
                      <a:pt x="0" y="46"/>
                      <a:pt x="0" y="46"/>
                      <a:pt x="0" y="46"/>
                    </a:cubicBezTo>
                    <a:cubicBezTo>
                      <a:pt x="0" y="48"/>
                      <a:pt x="1" y="49"/>
                      <a:pt x="2" y="51"/>
                    </a:cubicBezTo>
                    <a:cubicBezTo>
                      <a:pt x="3" y="52"/>
                      <a:pt x="5" y="53"/>
                      <a:pt x="7" y="53"/>
                    </a:cubicBezTo>
                    <a:cubicBezTo>
                      <a:pt x="99" y="53"/>
                      <a:pt x="99" y="53"/>
                      <a:pt x="99" y="53"/>
                    </a:cubicBezTo>
                    <a:cubicBezTo>
                      <a:pt x="101" y="53"/>
                      <a:pt x="102" y="52"/>
                      <a:pt x="104" y="51"/>
                    </a:cubicBezTo>
                    <a:cubicBezTo>
                      <a:pt x="105" y="49"/>
                      <a:pt x="106" y="48"/>
                      <a:pt x="106" y="46"/>
                    </a:cubicBezTo>
                    <a:cubicBezTo>
                      <a:pt x="106" y="0"/>
                      <a:pt x="106" y="0"/>
                      <a:pt x="106"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grpSp>
        <p:sp>
          <p:nvSpPr>
            <p:cNvPr id="561" name="TextBox 560"/>
            <p:cNvSpPr txBox="1"/>
            <p:nvPr/>
          </p:nvSpPr>
          <p:spPr>
            <a:xfrm>
              <a:off x="285917" y="750432"/>
              <a:ext cx="1716063" cy="452356"/>
            </a:xfrm>
            <a:prstGeom prst="rect">
              <a:avLst/>
            </a:prstGeom>
            <a:noFill/>
          </p:spPr>
          <p:txBody>
            <a:bodyPr wrap="square" rtlCol="0">
              <a:spAutoFit/>
            </a:bodyPr>
            <a:lstStyle/>
            <a:p>
              <a:pPr algn="ctr"/>
              <a:r>
                <a:rPr lang="en-US" sz="650" b="1" dirty="0" smtClean="0">
                  <a:solidFill>
                    <a:srgbClr val="595959"/>
                  </a:solidFill>
                  <a:cs typeface="Arial" panose="020B0604020202020204" pitchFamily="34" charset="0"/>
                </a:rPr>
                <a:t>HUMAN </a:t>
              </a:r>
              <a:br>
                <a:rPr lang="en-US" sz="650" b="1" dirty="0" smtClean="0">
                  <a:solidFill>
                    <a:srgbClr val="595959"/>
                  </a:solidFill>
                  <a:cs typeface="Arial" panose="020B0604020202020204" pitchFamily="34" charset="0"/>
                </a:rPr>
              </a:br>
              <a:r>
                <a:rPr lang="en-US" sz="650" b="1" dirty="0" smtClean="0">
                  <a:solidFill>
                    <a:srgbClr val="595959"/>
                  </a:solidFill>
                  <a:cs typeface="Arial" panose="020B0604020202020204" pitchFamily="34" charset="0"/>
                </a:rPr>
                <a:t>RESOURCES</a:t>
              </a:r>
              <a:endParaRPr lang="en-US" sz="650" b="1" dirty="0">
                <a:solidFill>
                  <a:srgbClr val="595959"/>
                </a:solidFill>
                <a:cs typeface="Arial" panose="020B0604020202020204" pitchFamily="34" charset="0"/>
              </a:endParaRPr>
            </a:p>
          </p:txBody>
        </p:sp>
      </p:grpSp>
      <p:grpSp>
        <p:nvGrpSpPr>
          <p:cNvPr id="497" name="Group 496"/>
          <p:cNvGrpSpPr>
            <a:grpSpLocks noChangeAspect="1"/>
          </p:cNvGrpSpPr>
          <p:nvPr/>
        </p:nvGrpSpPr>
        <p:grpSpPr>
          <a:xfrm>
            <a:off x="2758306" y="2269798"/>
            <a:ext cx="692818" cy="577225"/>
            <a:chOff x="2109802" y="-840675"/>
            <a:chExt cx="1069624" cy="891163"/>
          </a:xfrm>
        </p:grpSpPr>
        <p:grpSp>
          <p:nvGrpSpPr>
            <p:cNvPr id="553" name="Group 552"/>
            <p:cNvGrpSpPr/>
            <p:nvPr/>
          </p:nvGrpSpPr>
          <p:grpSpPr>
            <a:xfrm>
              <a:off x="2330740" y="-840675"/>
              <a:ext cx="614363" cy="612775"/>
              <a:chOff x="18361025" y="-1041400"/>
              <a:chExt cx="614363" cy="612775"/>
            </a:xfrm>
          </p:grpSpPr>
          <p:sp>
            <p:nvSpPr>
              <p:cNvPr id="555" name="Oval 660"/>
              <p:cNvSpPr>
                <a:spLocks noChangeArrowheads="1"/>
              </p:cNvSpPr>
              <p:nvPr/>
            </p:nvSpPr>
            <p:spPr bwMode="auto">
              <a:xfrm>
                <a:off x="18361025" y="-1041400"/>
                <a:ext cx="614363" cy="612775"/>
              </a:xfrm>
              <a:prstGeom prst="ellipse">
                <a:avLst/>
              </a:pr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56" name="Freeform 661"/>
              <p:cNvSpPr>
                <a:spLocks/>
              </p:cNvSpPr>
              <p:nvPr/>
            </p:nvSpPr>
            <p:spPr bwMode="auto">
              <a:xfrm>
                <a:off x="18481675" y="-906462"/>
                <a:ext cx="166688" cy="161925"/>
              </a:xfrm>
              <a:custGeom>
                <a:avLst/>
                <a:gdLst>
                  <a:gd name="T0" fmla="*/ 62 w 81"/>
                  <a:gd name="T1" fmla="*/ 0 h 79"/>
                  <a:gd name="T2" fmla="*/ 0 w 81"/>
                  <a:gd name="T3" fmla="*/ 79 h 79"/>
                  <a:gd name="T4" fmla="*/ 81 w 81"/>
                  <a:gd name="T5" fmla="*/ 79 h 79"/>
                  <a:gd name="T6" fmla="*/ 62 w 81"/>
                  <a:gd name="T7" fmla="*/ 0 h 79"/>
                </a:gdLst>
                <a:ahLst/>
                <a:cxnLst>
                  <a:cxn ang="0">
                    <a:pos x="T0" y="T1"/>
                  </a:cxn>
                  <a:cxn ang="0">
                    <a:pos x="T2" y="T3"/>
                  </a:cxn>
                  <a:cxn ang="0">
                    <a:pos x="T4" y="T5"/>
                  </a:cxn>
                  <a:cxn ang="0">
                    <a:pos x="T6" y="T7"/>
                  </a:cxn>
                </a:cxnLst>
                <a:rect l="0" t="0" r="r" b="b"/>
                <a:pathLst>
                  <a:path w="81" h="79">
                    <a:moveTo>
                      <a:pt x="62" y="0"/>
                    </a:moveTo>
                    <a:cubicBezTo>
                      <a:pt x="28" y="11"/>
                      <a:pt x="3" y="42"/>
                      <a:pt x="0" y="79"/>
                    </a:cubicBezTo>
                    <a:cubicBezTo>
                      <a:pt x="81" y="79"/>
                      <a:pt x="81" y="79"/>
                      <a:pt x="81" y="79"/>
                    </a:cubicBezTo>
                    <a:lnTo>
                      <a:pt x="6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57" name="Freeform 662"/>
              <p:cNvSpPr>
                <a:spLocks/>
              </p:cNvSpPr>
              <p:nvPr/>
            </p:nvSpPr>
            <p:spPr bwMode="auto">
              <a:xfrm>
                <a:off x="18481675" y="-712787"/>
                <a:ext cx="298450" cy="169863"/>
              </a:xfrm>
              <a:custGeom>
                <a:avLst/>
                <a:gdLst>
                  <a:gd name="T0" fmla="*/ 0 w 145"/>
                  <a:gd name="T1" fmla="*/ 0 h 83"/>
                  <a:gd name="T2" fmla="*/ 90 w 145"/>
                  <a:gd name="T3" fmla="*/ 83 h 83"/>
                  <a:gd name="T4" fmla="*/ 145 w 145"/>
                  <a:gd name="T5" fmla="*/ 64 h 83"/>
                  <a:gd name="T6" fmla="*/ 87 w 145"/>
                  <a:gd name="T7" fmla="*/ 0 h 83"/>
                  <a:gd name="T8" fmla="*/ 0 w 145"/>
                  <a:gd name="T9" fmla="*/ 0 h 83"/>
                </a:gdLst>
                <a:ahLst/>
                <a:cxnLst>
                  <a:cxn ang="0">
                    <a:pos x="T0" y="T1"/>
                  </a:cxn>
                  <a:cxn ang="0">
                    <a:pos x="T2" y="T3"/>
                  </a:cxn>
                  <a:cxn ang="0">
                    <a:pos x="T4" y="T5"/>
                  </a:cxn>
                  <a:cxn ang="0">
                    <a:pos x="T6" y="T7"/>
                  </a:cxn>
                  <a:cxn ang="0">
                    <a:pos x="T8" y="T9"/>
                  </a:cxn>
                </a:cxnLst>
                <a:rect l="0" t="0" r="r" b="b"/>
                <a:pathLst>
                  <a:path w="145" h="83">
                    <a:moveTo>
                      <a:pt x="0" y="0"/>
                    </a:moveTo>
                    <a:cubicBezTo>
                      <a:pt x="4" y="46"/>
                      <a:pt x="43" y="83"/>
                      <a:pt x="90" y="83"/>
                    </a:cubicBezTo>
                    <a:cubicBezTo>
                      <a:pt x="111" y="83"/>
                      <a:pt x="130" y="76"/>
                      <a:pt x="145" y="64"/>
                    </a:cubicBezTo>
                    <a:cubicBezTo>
                      <a:pt x="87" y="0"/>
                      <a:pt x="87" y="0"/>
                      <a:pt x="87"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58" name="Freeform 663"/>
              <p:cNvSpPr>
                <a:spLocks/>
              </p:cNvSpPr>
              <p:nvPr/>
            </p:nvSpPr>
            <p:spPr bwMode="auto">
              <a:xfrm>
                <a:off x="18640425" y="-914400"/>
                <a:ext cx="211138" cy="312738"/>
              </a:xfrm>
              <a:custGeom>
                <a:avLst/>
                <a:gdLst>
                  <a:gd name="T0" fmla="*/ 71 w 103"/>
                  <a:gd name="T1" fmla="*/ 90 h 152"/>
                  <a:gd name="T2" fmla="*/ 58 w 103"/>
                  <a:gd name="T3" fmla="*/ 88 h 152"/>
                  <a:gd name="T4" fmla="*/ 56 w 103"/>
                  <a:gd name="T5" fmla="*/ 79 h 152"/>
                  <a:gd name="T6" fmla="*/ 60 w 103"/>
                  <a:gd name="T7" fmla="*/ 58 h 152"/>
                  <a:gd name="T8" fmla="*/ 44 w 103"/>
                  <a:gd name="T9" fmla="*/ 42 h 152"/>
                  <a:gd name="T10" fmla="*/ 42 w 103"/>
                  <a:gd name="T11" fmla="*/ 32 h 152"/>
                  <a:gd name="T12" fmla="*/ 50 w 103"/>
                  <a:gd name="T13" fmla="*/ 25 h 152"/>
                  <a:gd name="T14" fmla="*/ 71 w 103"/>
                  <a:gd name="T15" fmla="*/ 22 h 152"/>
                  <a:gd name="T16" fmla="*/ 72 w 103"/>
                  <a:gd name="T17" fmla="*/ 21 h 152"/>
                  <a:gd name="T18" fmla="*/ 13 w 103"/>
                  <a:gd name="T19" fmla="*/ 0 h 152"/>
                  <a:gd name="T20" fmla="*/ 0 w 103"/>
                  <a:gd name="T21" fmla="*/ 1 h 152"/>
                  <a:gd name="T22" fmla="*/ 20 w 103"/>
                  <a:gd name="T23" fmla="*/ 86 h 152"/>
                  <a:gd name="T24" fmla="*/ 79 w 103"/>
                  <a:gd name="T25" fmla="*/ 152 h 152"/>
                  <a:gd name="T26" fmla="*/ 103 w 103"/>
                  <a:gd name="T27" fmla="*/ 90 h 152"/>
                  <a:gd name="T28" fmla="*/ 103 w 103"/>
                  <a:gd name="T29" fmla="*/ 87 h 152"/>
                  <a:gd name="T30" fmla="*/ 90 w 103"/>
                  <a:gd name="T31" fmla="*/ 80 h 152"/>
                  <a:gd name="T32" fmla="*/ 71 w 103"/>
                  <a:gd name="T33" fmla="*/ 9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52">
                    <a:moveTo>
                      <a:pt x="71" y="90"/>
                    </a:moveTo>
                    <a:cubicBezTo>
                      <a:pt x="67" y="92"/>
                      <a:pt x="61" y="91"/>
                      <a:pt x="58" y="88"/>
                    </a:cubicBezTo>
                    <a:cubicBezTo>
                      <a:pt x="56" y="85"/>
                      <a:pt x="56" y="82"/>
                      <a:pt x="56" y="79"/>
                    </a:cubicBezTo>
                    <a:cubicBezTo>
                      <a:pt x="60" y="58"/>
                      <a:pt x="60" y="58"/>
                      <a:pt x="60" y="58"/>
                    </a:cubicBezTo>
                    <a:cubicBezTo>
                      <a:pt x="44" y="42"/>
                      <a:pt x="44" y="42"/>
                      <a:pt x="44" y="42"/>
                    </a:cubicBezTo>
                    <a:cubicBezTo>
                      <a:pt x="42" y="40"/>
                      <a:pt x="41" y="36"/>
                      <a:pt x="42" y="32"/>
                    </a:cubicBezTo>
                    <a:cubicBezTo>
                      <a:pt x="43" y="28"/>
                      <a:pt x="46" y="26"/>
                      <a:pt x="50" y="25"/>
                    </a:cubicBezTo>
                    <a:cubicBezTo>
                      <a:pt x="71" y="22"/>
                      <a:pt x="71" y="22"/>
                      <a:pt x="71" y="22"/>
                    </a:cubicBezTo>
                    <a:cubicBezTo>
                      <a:pt x="72" y="21"/>
                      <a:pt x="72" y="21"/>
                      <a:pt x="72" y="21"/>
                    </a:cubicBezTo>
                    <a:cubicBezTo>
                      <a:pt x="56" y="8"/>
                      <a:pt x="35" y="0"/>
                      <a:pt x="13" y="0"/>
                    </a:cubicBezTo>
                    <a:cubicBezTo>
                      <a:pt x="8" y="0"/>
                      <a:pt x="4" y="0"/>
                      <a:pt x="0" y="1"/>
                    </a:cubicBezTo>
                    <a:cubicBezTo>
                      <a:pt x="20" y="86"/>
                      <a:pt x="20" y="86"/>
                      <a:pt x="20" y="86"/>
                    </a:cubicBezTo>
                    <a:cubicBezTo>
                      <a:pt x="79" y="152"/>
                      <a:pt x="79" y="152"/>
                      <a:pt x="79" y="152"/>
                    </a:cubicBezTo>
                    <a:cubicBezTo>
                      <a:pt x="94" y="136"/>
                      <a:pt x="103" y="114"/>
                      <a:pt x="103" y="90"/>
                    </a:cubicBezTo>
                    <a:cubicBezTo>
                      <a:pt x="103" y="89"/>
                      <a:pt x="103" y="88"/>
                      <a:pt x="103" y="87"/>
                    </a:cubicBezTo>
                    <a:cubicBezTo>
                      <a:pt x="90" y="80"/>
                      <a:pt x="90" y="80"/>
                      <a:pt x="90" y="80"/>
                    </a:cubicBezTo>
                    <a:lnTo>
                      <a:pt x="71"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59" name="Freeform 664"/>
              <p:cNvSpPr>
                <a:spLocks/>
              </p:cNvSpPr>
              <p:nvPr/>
            </p:nvSpPr>
            <p:spPr bwMode="auto">
              <a:xfrm>
                <a:off x="18765838" y="-879475"/>
                <a:ext cx="119063" cy="114300"/>
              </a:xfrm>
              <a:custGeom>
                <a:avLst/>
                <a:gdLst>
                  <a:gd name="T0" fmla="*/ 75 w 75"/>
                  <a:gd name="T1" fmla="*/ 27 h 72"/>
                  <a:gd name="T2" fmla="*/ 49 w 75"/>
                  <a:gd name="T3" fmla="*/ 23 h 72"/>
                  <a:gd name="T4" fmla="*/ 37 w 75"/>
                  <a:gd name="T5" fmla="*/ 0 h 72"/>
                  <a:gd name="T6" fmla="*/ 28 w 75"/>
                  <a:gd name="T7" fmla="*/ 21 h 72"/>
                  <a:gd name="T8" fmla="*/ 25 w 75"/>
                  <a:gd name="T9" fmla="*/ 23 h 72"/>
                  <a:gd name="T10" fmla="*/ 0 w 75"/>
                  <a:gd name="T11" fmla="*/ 27 h 72"/>
                  <a:gd name="T12" fmla="*/ 19 w 75"/>
                  <a:gd name="T13" fmla="*/ 47 h 72"/>
                  <a:gd name="T14" fmla="*/ 14 w 75"/>
                  <a:gd name="T15" fmla="*/ 72 h 72"/>
                  <a:gd name="T16" fmla="*/ 37 w 75"/>
                  <a:gd name="T17" fmla="*/ 59 h 72"/>
                  <a:gd name="T18" fmla="*/ 51 w 75"/>
                  <a:gd name="T19" fmla="*/ 67 h 72"/>
                  <a:gd name="T20" fmla="*/ 60 w 75"/>
                  <a:gd name="T21" fmla="*/ 72 h 72"/>
                  <a:gd name="T22" fmla="*/ 55 w 75"/>
                  <a:gd name="T23" fmla="*/ 47 h 72"/>
                  <a:gd name="T24" fmla="*/ 75 w 75"/>
                  <a:gd name="T25" fmla="*/ 2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72">
                    <a:moveTo>
                      <a:pt x="75" y="27"/>
                    </a:moveTo>
                    <a:lnTo>
                      <a:pt x="49" y="23"/>
                    </a:lnTo>
                    <a:lnTo>
                      <a:pt x="37" y="0"/>
                    </a:lnTo>
                    <a:lnTo>
                      <a:pt x="28" y="21"/>
                    </a:lnTo>
                    <a:lnTo>
                      <a:pt x="25" y="23"/>
                    </a:lnTo>
                    <a:lnTo>
                      <a:pt x="0" y="27"/>
                    </a:lnTo>
                    <a:lnTo>
                      <a:pt x="19" y="47"/>
                    </a:lnTo>
                    <a:lnTo>
                      <a:pt x="14" y="72"/>
                    </a:lnTo>
                    <a:lnTo>
                      <a:pt x="37" y="59"/>
                    </a:lnTo>
                    <a:lnTo>
                      <a:pt x="51" y="67"/>
                    </a:lnTo>
                    <a:lnTo>
                      <a:pt x="60" y="72"/>
                    </a:lnTo>
                    <a:lnTo>
                      <a:pt x="55" y="47"/>
                    </a:lnTo>
                    <a:lnTo>
                      <a:pt x="75"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grpSp>
        <p:sp>
          <p:nvSpPr>
            <p:cNvPr id="554" name="TextBox 553"/>
            <p:cNvSpPr txBox="1"/>
            <p:nvPr/>
          </p:nvSpPr>
          <p:spPr>
            <a:xfrm>
              <a:off x="2109802" y="-246492"/>
              <a:ext cx="1069624" cy="296980"/>
            </a:xfrm>
            <a:prstGeom prst="rect">
              <a:avLst/>
            </a:prstGeom>
            <a:noFill/>
          </p:spPr>
          <p:txBody>
            <a:bodyPr wrap="none" rtlCol="0">
              <a:spAutoFit/>
            </a:bodyPr>
            <a:lstStyle/>
            <a:p>
              <a:pPr algn="ctr"/>
              <a:r>
                <a:rPr lang="en-US" sz="650" b="1" dirty="0" smtClean="0">
                  <a:solidFill>
                    <a:srgbClr val="595959"/>
                  </a:solidFill>
                  <a:cs typeface="Arial" panose="020B0604020202020204" pitchFamily="34" charset="0"/>
                </a:rPr>
                <a:t>FINANCIALS</a:t>
              </a:r>
              <a:endParaRPr lang="en-US" sz="650" b="1" dirty="0">
                <a:solidFill>
                  <a:srgbClr val="595959"/>
                </a:solidFill>
                <a:cs typeface="Arial" panose="020B0604020202020204" pitchFamily="34" charset="0"/>
              </a:endParaRPr>
            </a:p>
          </p:txBody>
        </p:sp>
      </p:grpSp>
      <p:grpSp>
        <p:nvGrpSpPr>
          <p:cNvPr id="498" name="Group 497"/>
          <p:cNvGrpSpPr>
            <a:grpSpLocks noChangeAspect="1"/>
          </p:cNvGrpSpPr>
          <p:nvPr/>
        </p:nvGrpSpPr>
        <p:grpSpPr>
          <a:xfrm>
            <a:off x="2945209" y="1684150"/>
            <a:ext cx="591830" cy="581542"/>
            <a:chOff x="3544646" y="-1124837"/>
            <a:chExt cx="907094" cy="891323"/>
          </a:xfrm>
        </p:grpSpPr>
        <p:grpSp>
          <p:nvGrpSpPr>
            <p:cNvPr id="522" name="Group 521"/>
            <p:cNvGrpSpPr/>
            <p:nvPr/>
          </p:nvGrpSpPr>
          <p:grpSpPr>
            <a:xfrm>
              <a:off x="3691011" y="-1124837"/>
              <a:ext cx="614363" cy="612775"/>
              <a:chOff x="20702588" y="-1041400"/>
              <a:chExt cx="614363" cy="612775"/>
            </a:xfrm>
          </p:grpSpPr>
          <p:sp>
            <p:nvSpPr>
              <p:cNvPr id="524" name="Oval 499"/>
              <p:cNvSpPr>
                <a:spLocks noChangeArrowheads="1"/>
              </p:cNvSpPr>
              <p:nvPr/>
            </p:nvSpPr>
            <p:spPr bwMode="auto">
              <a:xfrm>
                <a:off x="20702588" y="-1041400"/>
                <a:ext cx="614363" cy="612775"/>
              </a:xfrm>
              <a:prstGeom prst="ellipse">
                <a:avLst/>
              </a:pr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25" name="Freeform 500"/>
              <p:cNvSpPr>
                <a:spLocks/>
              </p:cNvSpPr>
              <p:nvPr/>
            </p:nvSpPr>
            <p:spPr bwMode="auto">
              <a:xfrm>
                <a:off x="20964525" y="-668337"/>
                <a:ext cx="98425" cy="36513"/>
              </a:xfrm>
              <a:custGeom>
                <a:avLst/>
                <a:gdLst>
                  <a:gd name="T0" fmla="*/ 0 w 48"/>
                  <a:gd name="T1" fmla="*/ 0 h 18"/>
                  <a:gd name="T2" fmla="*/ 0 w 48"/>
                  <a:gd name="T3" fmla="*/ 10 h 18"/>
                  <a:gd name="T4" fmla="*/ 0 w 48"/>
                  <a:gd name="T5" fmla="*/ 10 h 18"/>
                  <a:gd name="T6" fmla="*/ 24 w 48"/>
                  <a:gd name="T7" fmla="*/ 18 h 18"/>
                  <a:gd name="T8" fmla="*/ 48 w 48"/>
                  <a:gd name="T9" fmla="*/ 11 h 18"/>
                  <a:gd name="T10" fmla="*/ 48 w 48"/>
                  <a:gd name="T11" fmla="*/ 10 h 18"/>
                  <a:gd name="T12" fmla="*/ 48 w 48"/>
                  <a:gd name="T13" fmla="*/ 10 h 18"/>
                  <a:gd name="T14" fmla="*/ 48 w 48"/>
                  <a:gd name="T15" fmla="*/ 0 h 18"/>
                  <a:gd name="T16" fmla="*/ 24 w 48"/>
                  <a:gd name="T17" fmla="*/ 6 h 18"/>
                  <a:gd name="T18" fmla="*/ 0 w 4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18">
                    <a:moveTo>
                      <a:pt x="0" y="0"/>
                    </a:moveTo>
                    <a:cubicBezTo>
                      <a:pt x="0" y="10"/>
                      <a:pt x="0" y="10"/>
                      <a:pt x="0" y="10"/>
                    </a:cubicBezTo>
                    <a:cubicBezTo>
                      <a:pt x="0" y="10"/>
                      <a:pt x="0" y="10"/>
                      <a:pt x="0" y="10"/>
                    </a:cubicBezTo>
                    <a:cubicBezTo>
                      <a:pt x="0" y="13"/>
                      <a:pt x="8" y="18"/>
                      <a:pt x="24" y="18"/>
                    </a:cubicBezTo>
                    <a:cubicBezTo>
                      <a:pt x="39" y="18"/>
                      <a:pt x="48" y="13"/>
                      <a:pt x="48" y="11"/>
                    </a:cubicBezTo>
                    <a:cubicBezTo>
                      <a:pt x="48" y="10"/>
                      <a:pt x="48" y="10"/>
                      <a:pt x="48" y="10"/>
                    </a:cubicBezTo>
                    <a:cubicBezTo>
                      <a:pt x="48" y="10"/>
                      <a:pt x="48" y="10"/>
                      <a:pt x="48" y="10"/>
                    </a:cubicBezTo>
                    <a:cubicBezTo>
                      <a:pt x="48" y="0"/>
                      <a:pt x="48" y="0"/>
                      <a:pt x="48" y="0"/>
                    </a:cubicBezTo>
                    <a:cubicBezTo>
                      <a:pt x="44" y="4"/>
                      <a:pt x="32" y="6"/>
                      <a:pt x="24" y="6"/>
                    </a:cubicBezTo>
                    <a:cubicBezTo>
                      <a:pt x="15" y="6"/>
                      <a:pt x="3" y="4"/>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26" name="Freeform 502"/>
              <p:cNvSpPr>
                <a:spLocks/>
              </p:cNvSpPr>
              <p:nvPr/>
            </p:nvSpPr>
            <p:spPr bwMode="auto">
              <a:xfrm>
                <a:off x="20964525" y="-912812"/>
                <a:ext cx="98425" cy="31750"/>
              </a:xfrm>
              <a:custGeom>
                <a:avLst/>
                <a:gdLst>
                  <a:gd name="T0" fmla="*/ 24 w 48"/>
                  <a:gd name="T1" fmla="*/ 15 h 15"/>
                  <a:gd name="T2" fmla="*/ 48 w 48"/>
                  <a:gd name="T3" fmla="*/ 8 h 15"/>
                  <a:gd name="T4" fmla="*/ 48 w 48"/>
                  <a:gd name="T5" fmla="*/ 8 h 15"/>
                  <a:gd name="T6" fmla="*/ 24 w 48"/>
                  <a:gd name="T7" fmla="*/ 0 h 15"/>
                  <a:gd name="T8" fmla="*/ 0 w 48"/>
                  <a:gd name="T9" fmla="*/ 8 h 15"/>
                  <a:gd name="T10" fmla="*/ 24 w 48"/>
                  <a:gd name="T11" fmla="*/ 15 h 15"/>
                </a:gdLst>
                <a:ahLst/>
                <a:cxnLst>
                  <a:cxn ang="0">
                    <a:pos x="T0" y="T1"/>
                  </a:cxn>
                  <a:cxn ang="0">
                    <a:pos x="T2" y="T3"/>
                  </a:cxn>
                  <a:cxn ang="0">
                    <a:pos x="T4" y="T5"/>
                  </a:cxn>
                  <a:cxn ang="0">
                    <a:pos x="T6" y="T7"/>
                  </a:cxn>
                  <a:cxn ang="0">
                    <a:pos x="T8" y="T9"/>
                  </a:cxn>
                  <a:cxn ang="0">
                    <a:pos x="T10" y="T11"/>
                  </a:cxn>
                </a:cxnLst>
                <a:rect l="0" t="0" r="r" b="b"/>
                <a:pathLst>
                  <a:path w="48" h="15">
                    <a:moveTo>
                      <a:pt x="24" y="15"/>
                    </a:moveTo>
                    <a:cubicBezTo>
                      <a:pt x="39" y="15"/>
                      <a:pt x="48" y="10"/>
                      <a:pt x="48" y="8"/>
                    </a:cubicBezTo>
                    <a:cubicBezTo>
                      <a:pt x="48" y="8"/>
                      <a:pt x="48" y="8"/>
                      <a:pt x="48" y="8"/>
                    </a:cubicBezTo>
                    <a:cubicBezTo>
                      <a:pt x="47" y="3"/>
                      <a:pt x="37" y="0"/>
                      <a:pt x="24" y="0"/>
                    </a:cubicBezTo>
                    <a:cubicBezTo>
                      <a:pt x="11" y="0"/>
                      <a:pt x="0" y="3"/>
                      <a:pt x="0" y="8"/>
                    </a:cubicBezTo>
                    <a:cubicBezTo>
                      <a:pt x="0" y="10"/>
                      <a:pt x="8" y="15"/>
                      <a:pt x="24"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27" name="Freeform 503"/>
              <p:cNvSpPr>
                <a:spLocks/>
              </p:cNvSpPr>
              <p:nvPr/>
            </p:nvSpPr>
            <p:spPr bwMode="auto">
              <a:xfrm>
                <a:off x="20964525" y="-825500"/>
                <a:ext cx="98425" cy="36513"/>
              </a:xfrm>
              <a:custGeom>
                <a:avLst/>
                <a:gdLst>
                  <a:gd name="T0" fmla="*/ 0 w 48"/>
                  <a:gd name="T1" fmla="*/ 0 h 18"/>
                  <a:gd name="T2" fmla="*/ 0 w 48"/>
                  <a:gd name="T3" fmla="*/ 11 h 18"/>
                  <a:gd name="T4" fmla="*/ 0 w 48"/>
                  <a:gd name="T5" fmla="*/ 11 h 18"/>
                  <a:gd name="T6" fmla="*/ 24 w 48"/>
                  <a:gd name="T7" fmla="*/ 18 h 18"/>
                  <a:gd name="T8" fmla="*/ 48 w 48"/>
                  <a:gd name="T9" fmla="*/ 11 h 18"/>
                  <a:gd name="T10" fmla="*/ 48 w 48"/>
                  <a:gd name="T11" fmla="*/ 11 h 18"/>
                  <a:gd name="T12" fmla="*/ 48 w 48"/>
                  <a:gd name="T13" fmla="*/ 11 h 18"/>
                  <a:gd name="T14" fmla="*/ 48 w 48"/>
                  <a:gd name="T15" fmla="*/ 0 h 18"/>
                  <a:gd name="T16" fmla="*/ 24 w 48"/>
                  <a:gd name="T17" fmla="*/ 7 h 18"/>
                  <a:gd name="T18" fmla="*/ 0 w 4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18">
                    <a:moveTo>
                      <a:pt x="0" y="0"/>
                    </a:moveTo>
                    <a:cubicBezTo>
                      <a:pt x="0" y="11"/>
                      <a:pt x="0" y="11"/>
                      <a:pt x="0" y="11"/>
                    </a:cubicBezTo>
                    <a:cubicBezTo>
                      <a:pt x="0" y="11"/>
                      <a:pt x="0" y="11"/>
                      <a:pt x="0" y="11"/>
                    </a:cubicBezTo>
                    <a:cubicBezTo>
                      <a:pt x="0" y="14"/>
                      <a:pt x="8" y="18"/>
                      <a:pt x="24" y="18"/>
                    </a:cubicBezTo>
                    <a:cubicBezTo>
                      <a:pt x="39" y="18"/>
                      <a:pt x="48" y="14"/>
                      <a:pt x="48" y="11"/>
                    </a:cubicBezTo>
                    <a:cubicBezTo>
                      <a:pt x="48" y="11"/>
                      <a:pt x="48" y="11"/>
                      <a:pt x="48" y="11"/>
                    </a:cubicBezTo>
                    <a:cubicBezTo>
                      <a:pt x="48" y="11"/>
                      <a:pt x="48" y="11"/>
                      <a:pt x="48" y="11"/>
                    </a:cubicBezTo>
                    <a:cubicBezTo>
                      <a:pt x="48" y="0"/>
                      <a:pt x="48" y="0"/>
                      <a:pt x="48" y="0"/>
                    </a:cubicBezTo>
                    <a:cubicBezTo>
                      <a:pt x="44" y="5"/>
                      <a:pt x="32" y="7"/>
                      <a:pt x="24" y="7"/>
                    </a:cubicBezTo>
                    <a:cubicBezTo>
                      <a:pt x="15" y="7"/>
                      <a:pt x="3" y="5"/>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28" name="Freeform 504"/>
              <p:cNvSpPr>
                <a:spLocks/>
              </p:cNvSpPr>
              <p:nvPr/>
            </p:nvSpPr>
            <p:spPr bwMode="auto">
              <a:xfrm>
                <a:off x="20964525" y="-857250"/>
                <a:ext cx="98425" cy="36513"/>
              </a:xfrm>
              <a:custGeom>
                <a:avLst/>
                <a:gdLst>
                  <a:gd name="T0" fmla="*/ 0 w 48"/>
                  <a:gd name="T1" fmla="*/ 0 h 18"/>
                  <a:gd name="T2" fmla="*/ 0 w 48"/>
                  <a:gd name="T3" fmla="*/ 11 h 18"/>
                  <a:gd name="T4" fmla="*/ 0 w 48"/>
                  <a:gd name="T5" fmla="*/ 11 h 18"/>
                  <a:gd name="T6" fmla="*/ 24 w 48"/>
                  <a:gd name="T7" fmla="*/ 18 h 18"/>
                  <a:gd name="T8" fmla="*/ 48 w 48"/>
                  <a:gd name="T9" fmla="*/ 11 h 18"/>
                  <a:gd name="T10" fmla="*/ 48 w 48"/>
                  <a:gd name="T11" fmla="*/ 11 h 18"/>
                  <a:gd name="T12" fmla="*/ 48 w 48"/>
                  <a:gd name="T13" fmla="*/ 11 h 18"/>
                  <a:gd name="T14" fmla="*/ 48 w 48"/>
                  <a:gd name="T15" fmla="*/ 0 h 18"/>
                  <a:gd name="T16" fmla="*/ 24 w 48"/>
                  <a:gd name="T17" fmla="*/ 6 h 18"/>
                  <a:gd name="T18" fmla="*/ 0 w 4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18">
                    <a:moveTo>
                      <a:pt x="0" y="0"/>
                    </a:moveTo>
                    <a:cubicBezTo>
                      <a:pt x="0" y="11"/>
                      <a:pt x="0" y="11"/>
                      <a:pt x="0" y="11"/>
                    </a:cubicBezTo>
                    <a:cubicBezTo>
                      <a:pt x="0" y="11"/>
                      <a:pt x="0" y="11"/>
                      <a:pt x="0" y="11"/>
                    </a:cubicBezTo>
                    <a:cubicBezTo>
                      <a:pt x="0" y="13"/>
                      <a:pt x="8" y="18"/>
                      <a:pt x="24" y="18"/>
                    </a:cubicBezTo>
                    <a:cubicBezTo>
                      <a:pt x="39" y="18"/>
                      <a:pt x="48" y="13"/>
                      <a:pt x="48" y="11"/>
                    </a:cubicBezTo>
                    <a:cubicBezTo>
                      <a:pt x="48" y="11"/>
                      <a:pt x="48" y="11"/>
                      <a:pt x="48" y="11"/>
                    </a:cubicBezTo>
                    <a:cubicBezTo>
                      <a:pt x="48" y="11"/>
                      <a:pt x="48" y="11"/>
                      <a:pt x="48" y="11"/>
                    </a:cubicBezTo>
                    <a:cubicBezTo>
                      <a:pt x="48" y="0"/>
                      <a:pt x="48" y="0"/>
                      <a:pt x="48" y="0"/>
                    </a:cubicBezTo>
                    <a:cubicBezTo>
                      <a:pt x="44" y="5"/>
                      <a:pt x="32" y="6"/>
                      <a:pt x="24" y="6"/>
                    </a:cubicBezTo>
                    <a:cubicBezTo>
                      <a:pt x="15" y="6"/>
                      <a:pt x="3" y="5"/>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29" name="Freeform 505"/>
              <p:cNvSpPr>
                <a:spLocks/>
              </p:cNvSpPr>
              <p:nvPr/>
            </p:nvSpPr>
            <p:spPr bwMode="auto">
              <a:xfrm>
                <a:off x="20964525" y="-793750"/>
                <a:ext cx="98425" cy="34925"/>
              </a:xfrm>
              <a:custGeom>
                <a:avLst/>
                <a:gdLst>
                  <a:gd name="T0" fmla="*/ 0 w 48"/>
                  <a:gd name="T1" fmla="*/ 0 h 17"/>
                  <a:gd name="T2" fmla="*/ 0 w 48"/>
                  <a:gd name="T3" fmla="*/ 10 h 17"/>
                  <a:gd name="T4" fmla="*/ 0 w 48"/>
                  <a:gd name="T5" fmla="*/ 10 h 17"/>
                  <a:gd name="T6" fmla="*/ 24 w 48"/>
                  <a:gd name="T7" fmla="*/ 17 h 17"/>
                  <a:gd name="T8" fmla="*/ 48 w 48"/>
                  <a:gd name="T9" fmla="*/ 11 h 17"/>
                  <a:gd name="T10" fmla="*/ 48 w 48"/>
                  <a:gd name="T11" fmla="*/ 10 h 17"/>
                  <a:gd name="T12" fmla="*/ 48 w 48"/>
                  <a:gd name="T13" fmla="*/ 10 h 17"/>
                  <a:gd name="T14" fmla="*/ 48 w 48"/>
                  <a:gd name="T15" fmla="*/ 0 h 17"/>
                  <a:gd name="T16" fmla="*/ 24 w 48"/>
                  <a:gd name="T17" fmla="*/ 6 h 17"/>
                  <a:gd name="T18" fmla="*/ 0 w 48"/>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17">
                    <a:moveTo>
                      <a:pt x="0" y="0"/>
                    </a:moveTo>
                    <a:cubicBezTo>
                      <a:pt x="0" y="10"/>
                      <a:pt x="0" y="10"/>
                      <a:pt x="0" y="10"/>
                    </a:cubicBezTo>
                    <a:cubicBezTo>
                      <a:pt x="0" y="10"/>
                      <a:pt x="0" y="10"/>
                      <a:pt x="0" y="10"/>
                    </a:cubicBezTo>
                    <a:cubicBezTo>
                      <a:pt x="0" y="13"/>
                      <a:pt x="8" y="17"/>
                      <a:pt x="24" y="17"/>
                    </a:cubicBezTo>
                    <a:cubicBezTo>
                      <a:pt x="39" y="17"/>
                      <a:pt x="48" y="13"/>
                      <a:pt x="48" y="11"/>
                    </a:cubicBezTo>
                    <a:cubicBezTo>
                      <a:pt x="48" y="10"/>
                      <a:pt x="48" y="10"/>
                      <a:pt x="48" y="10"/>
                    </a:cubicBezTo>
                    <a:cubicBezTo>
                      <a:pt x="48" y="10"/>
                      <a:pt x="48" y="10"/>
                      <a:pt x="48" y="10"/>
                    </a:cubicBezTo>
                    <a:cubicBezTo>
                      <a:pt x="48" y="0"/>
                      <a:pt x="48" y="0"/>
                      <a:pt x="48" y="0"/>
                    </a:cubicBezTo>
                    <a:cubicBezTo>
                      <a:pt x="44" y="4"/>
                      <a:pt x="32" y="6"/>
                      <a:pt x="24" y="6"/>
                    </a:cubicBezTo>
                    <a:cubicBezTo>
                      <a:pt x="15" y="6"/>
                      <a:pt x="3" y="4"/>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30" name="Freeform 506"/>
              <p:cNvSpPr>
                <a:spLocks/>
              </p:cNvSpPr>
              <p:nvPr/>
            </p:nvSpPr>
            <p:spPr bwMode="auto">
              <a:xfrm>
                <a:off x="20964525" y="-887412"/>
                <a:ext cx="98425" cy="36513"/>
              </a:xfrm>
              <a:custGeom>
                <a:avLst/>
                <a:gdLst>
                  <a:gd name="T0" fmla="*/ 24 w 48"/>
                  <a:gd name="T1" fmla="*/ 6 h 18"/>
                  <a:gd name="T2" fmla="*/ 0 w 48"/>
                  <a:gd name="T3" fmla="*/ 0 h 18"/>
                  <a:gd name="T4" fmla="*/ 0 w 48"/>
                  <a:gd name="T5" fmla="*/ 11 h 18"/>
                  <a:gd name="T6" fmla="*/ 0 w 48"/>
                  <a:gd name="T7" fmla="*/ 11 h 18"/>
                  <a:gd name="T8" fmla="*/ 24 w 48"/>
                  <a:gd name="T9" fmla="*/ 18 h 18"/>
                  <a:gd name="T10" fmla="*/ 48 w 48"/>
                  <a:gd name="T11" fmla="*/ 11 h 18"/>
                  <a:gd name="T12" fmla="*/ 48 w 48"/>
                  <a:gd name="T13" fmla="*/ 11 h 18"/>
                  <a:gd name="T14" fmla="*/ 48 w 48"/>
                  <a:gd name="T15" fmla="*/ 11 h 18"/>
                  <a:gd name="T16" fmla="*/ 48 w 48"/>
                  <a:gd name="T17" fmla="*/ 0 h 18"/>
                  <a:gd name="T18" fmla="*/ 24 w 48"/>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18">
                    <a:moveTo>
                      <a:pt x="24" y="6"/>
                    </a:moveTo>
                    <a:cubicBezTo>
                      <a:pt x="15" y="6"/>
                      <a:pt x="3" y="4"/>
                      <a:pt x="0" y="0"/>
                    </a:cubicBezTo>
                    <a:cubicBezTo>
                      <a:pt x="0" y="11"/>
                      <a:pt x="0" y="11"/>
                      <a:pt x="0" y="11"/>
                    </a:cubicBezTo>
                    <a:cubicBezTo>
                      <a:pt x="0" y="11"/>
                      <a:pt x="0" y="11"/>
                      <a:pt x="0" y="11"/>
                    </a:cubicBezTo>
                    <a:cubicBezTo>
                      <a:pt x="0" y="13"/>
                      <a:pt x="8" y="18"/>
                      <a:pt x="24" y="18"/>
                    </a:cubicBezTo>
                    <a:cubicBezTo>
                      <a:pt x="39" y="18"/>
                      <a:pt x="48" y="13"/>
                      <a:pt x="48" y="11"/>
                    </a:cubicBezTo>
                    <a:cubicBezTo>
                      <a:pt x="48" y="11"/>
                      <a:pt x="48" y="11"/>
                      <a:pt x="48" y="11"/>
                    </a:cubicBezTo>
                    <a:cubicBezTo>
                      <a:pt x="48" y="11"/>
                      <a:pt x="48" y="11"/>
                      <a:pt x="48" y="11"/>
                    </a:cubicBezTo>
                    <a:cubicBezTo>
                      <a:pt x="48" y="0"/>
                      <a:pt x="48" y="0"/>
                      <a:pt x="48" y="0"/>
                    </a:cubicBezTo>
                    <a:cubicBezTo>
                      <a:pt x="44" y="4"/>
                      <a:pt x="32" y="6"/>
                      <a:pt x="24"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31" name="Freeform 507"/>
              <p:cNvSpPr>
                <a:spLocks/>
              </p:cNvSpPr>
              <p:nvPr/>
            </p:nvSpPr>
            <p:spPr bwMode="auto">
              <a:xfrm>
                <a:off x="20964525" y="-762000"/>
                <a:ext cx="98425" cy="36513"/>
              </a:xfrm>
              <a:custGeom>
                <a:avLst/>
                <a:gdLst>
                  <a:gd name="T0" fmla="*/ 0 w 48"/>
                  <a:gd name="T1" fmla="*/ 0 h 18"/>
                  <a:gd name="T2" fmla="*/ 0 w 48"/>
                  <a:gd name="T3" fmla="*/ 11 h 18"/>
                  <a:gd name="T4" fmla="*/ 0 w 48"/>
                  <a:gd name="T5" fmla="*/ 11 h 18"/>
                  <a:gd name="T6" fmla="*/ 24 w 48"/>
                  <a:gd name="T7" fmla="*/ 18 h 18"/>
                  <a:gd name="T8" fmla="*/ 48 w 48"/>
                  <a:gd name="T9" fmla="*/ 11 h 18"/>
                  <a:gd name="T10" fmla="*/ 48 w 48"/>
                  <a:gd name="T11" fmla="*/ 11 h 18"/>
                  <a:gd name="T12" fmla="*/ 48 w 48"/>
                  <a:gd name="T13" fmla="*/ 11 h 18"/>
                  <a:gd name="T14" fmla="*/ 48 w 48"/>
                  <a:gd name="T15" fmla="*/ 0 h 18"/>
                  <a:gd name="T16" fmla="*/ 24 w 48"/>
                  <a:gd name="T17" fmla="*/ 6 h 18"/>
                  <a:gd name="T18" fmla="*/ 0 w 4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18">
                    <a:moveTo>
                      <a:pt x="0" y="0"/>
                    </a:moveTo>
                    <a:cubicBezTo>
                      <a:pt x="0" y="11"/>
                      <a:pt x="0" y="11"/>
                      <a:pt x="0" y="11"/>
                    </a:cubicBezTo>
                    <a:cubicBezTo>
                      <a:pt x="0" y="11"/>
                      <a:pt x="0" y="11"/>
                      <a:pt x="0" y="11"/>
                    </a:cubicBezTo>
                    <a:cubicBezTo>
                      <a:pt x="0" y="13"/>
                      <a:pt x="8" y="18"/>
                      <a:pt x="24" y="18"/>
                    </a:cubicBezTo>
                    <a:cubicBezTo>
                      <a:pt x="39" y="18"/>
                      <a:pt x="48" y="13"/>
                      <a:pt x="48" y="11"/>
                    </a:cubicBezTo>
                    <a:cubicBezTo>
                      <a:pt x="48" y="11"/>
                      <a:pt x="48" y="11"/>
                      <a:pt x="48" y="11"/>
                    </a:cubicBezTo>
                    <a:cubicBezTo>
                      <a:pt x="48" y="11"/>
                      <a:pt x="48" y="11"/>
                      <a:pt x="48" y="11"/>
                    </a:cubicBezTo>
                    <a:cubicBezTo>
                      <a:pt x="48" y="0"/>
                      <a:pt x="48" y="0"/>
                      <a:pt x="48" y="0"/>
                    </a:cubicBezTo>
                    <a:cubicBezTo>
                      <a:pt x="44" y="5"/>
                      <a:pt x="32" y="6"/>
                      <a:pt x="24" y="6"/>
                    </a:cubicBezTo>
                    <a:cubicBezTo>
                      <a:pt x="15" y="6"/>
                      <a:pt x="3" y="5"/>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32" name="Freeform 508"/>
              <p:cNvSpPr>
                <a:spLocks/>
              </p:cNvSpPr>
              <p:nvPr/>
            </p:nvSpPr>
            <p:spPr bwMode="auto">
              <a:xfrm>
                <a:off x="20964525" y="-698500"/>
                <a:ext cx="98425" cy="34925"/>
              </a:xfrm>
              <a:custGeom>
                <a:avLst/>
                <a:gdLst>
                  <a:gd name="T0" fmla="*/ 0 w 48"/>
                  <a:gd name="T1" fmla="*/ 0 h 17"/>
                  <a:gd name="T2" fmla="*/ 0 w 48"/>
                  <a:gd name="T3" fmla="*/ 10 h 17"/>
                  <a:gd name="T4" fmla="*/ 0 w 48"/>
                  <a:gd name="T5" fmla="*/ 10 h 17"/>
                  <a:gd name="T6" fmla="*/ 24 w 48"/>
                  <a:gd name="T7" fmla="*/ 17 h 17"/>
                  <a:gd name="T8" fmla="*/ 48 w 48"/>
                  <a:gd name="T9" fmla="*/ 10 h 17"/>
                  <a:gd name="T10" fmla="*/ 48 w 48"/>
                  <a:gd name="T11" fmla="*/ 10 h 17"/>
                  <a:gd name="T12" fmla="*/ 48 w 48"/>
                  <a:gd name="T13" fmla="*/ 10 h 17"/>
                  <a:gd name="T14" fmla="*/ 48 w 48"/>
                  <a:gd name="T15" fmla="*/ 0 h 17"/>
                  <a:gd name="T16" fmla="*/ 24 w 48"/>
                  <a:gd name="T17" fmla="*/ 6 h 17"/>
                  <a:gd name="T18" fmla="*/ 0 w 48"/>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17">
                    <a:moveTo>
                      <a:pt x="0" y="0"/>
                    </a:moveTo>
                    <a:cubicBezTo>
                      <a:pt x="0" y="10"/>
                      <a:pt x="0" y="10"/>
                      <a:pt x="0" y="10"/>
                    </a:cubicBezTo>
                    <a:cubicBezTo>
                      <a:pt x="0" y="10"/>
                      <a:pt x="0" y="10"/>
                      <a:pt x="0" y="10"/>
                    </a:cubicBezTo>
                    <a:cubicBezTo>
                      <a:pt x="0" y="13"/>
                      <a:pt x="8" y="17"/>
                      <a:pt x="24" y="17"/>
                    </a:cubicBezTo>
                    <a:cubicBezTo>
                      <a:pt x="39" y="17"/>
                      <a:pt x="48" y="13"/>
                      <a:pt x="48" y="10"/>
                    </a:cubicBezTo>
                    <a:cubicBezTo>
                      <a:pt x="48" y="10"/>
                      <a:pt x="48" y="10"/>
                      <a:pt x="48" y="10"/>
                    </a:cubicBezTo>
                    <a:cubicBezTo>
                      <a:pt x="48" y="10"/>
                      <a:pt x="48" y="10"/>
                      <a:pt x="48" y="10"/>
                    </a:cubicBezTo>
                    <a:cubicBezTo>
                      <a:pt x="48" y="0"/>
                      <a:pt x="48" y="0"/>
                      <a:pt x="48" y="0"/>
                    </a:cubicBezTo>
                    <a:cubicBezTo>
                      <a:pt x="44" y="4"/>
                      <a:pt x="32" y="6"/>
                      <a:pt x="24" y="6"/>
                    </a:cubicBezTo>
                    <a:cubicBezTo>
                      <a:pt x="15" y="6"/>
                      <a:pt x="3" y="4"/>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33" name="Freeform 509"/>
              <p:cNvSpPr>
                <a:spLocks/>
              </p:cNvSpPr>
              <p:nvPr/>
            </p:nvSpPr>
            <p:spPr bwMode="auto">
              <a:xfrm>
                <a:off x="20964525" y="-731837"/>
                <a:ext cx="98425" cy="36513"/>
              </a:xfrm>
              <a:custGeom>
                <a:avLst/>
                <a:gdLst>
                  <a:gd name="T0" fmla="*/ 0 w 48"/>
                  <a:gd name="T1" fmla="*/ 0 h 18"/>
                  <a:gd name="T2" fmla="*/ 0 w 48"/>
                  <a:gd name="T3" fmla="*/ 11 h 18"/>
                  <a:gd name="T4" fmla="*/ 0 w 48"/>
                  <a:gd name="T5" fmla="*/ 11 h 18"/>
                  <a:gd name="T6" fmla="*/ 24 w 48"/>
                  <a:gd name="T7" fmla="*/ 18 h 18"/>
                  <a:gd name="T8" fmla="*/ 48 w 48"/>
                  <a:gd name="T9" fmla="*/ 11 h 18"/>
                  <a:gd name="T10" fmla="*/ 48 w 48"/>
                  <a:gd name="T11" fmla="*/ 11 h 18"/>
                  <a:gd name="T12" fmla="*/ 48 w 48"/>
                  <a:gd name="T13" fmla="*/ 11 h 18"/>
                  <a:gd name="T14" fmla="*/ 48 w 48"/>
                  <a:gd name="T15" fmla="*/ 0 h 18"/>
                  <a:gd name="T16" fmla="*/ 24 w 48"/>
                  <a:gd name="T17" fmla="*/ 7 h 18"/>
                  <a:gd name="T18" fmla="*/ 0 w 4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18">
                    <a:moveTo>
                      <a:pt x="0" y="0"/>
                    </a:moveTo>
                    <a:cubicBezTo>
                      <a:pt x="0" y="11"/>
                      <a:pt x="0" y="11"/>
                      <a:pt x="0" y="11"/>
                    </a:cubicBezTo>
                    <a:cubicBezTo>
                      <a:pt x="0" y="11"/>
                      <a:pt x="0" y="11"/>
                      <a:pt x="0" y="11"/>
                    </a:cubicBezTo>
                    <a:cubicBezTo>
                      <a:pt x="0" y="13"/>
                      <a:pt x="8" y="18"/>
                      <a:pt x="24" y="18"/>
                    </a:cubicBezTo>
                    <a:cubicBezTo>
                      <a:pt x="39" y="18"/>
                      <a:pt x="48" y="14"/>
                      <a:pt x="48" y="11"/>
                    </a:cubicBezTo>
                    <a:cubicBezTo>
                      <a:pt x="48" y="11"/>
                      <a:pt x="48" y="11"/>
                      <a:pt x="48" y="11"/>
                    </a:cubicBezTo>
                    <a:cubicBezTo>
                      <a:pt x="48" y="11"/>
                      <a:pt x="48" y="11"/>
                      <a:pt x="48" y="11"/>
                    </a:cubicBezTo>
                    <a:cubicBezTo>
                      <a:pt x="48" y="0"/>
                      <a:pt x="48" y="0"/>
                      <a:pt x="48" y="0"/>
                    </a:cubicBezTo>
                    <a:cubicBezTo>
                      <a:pt x="44" y="5"/>
                      <a:pt x="32" y="7"/>
                      <a:pt x="24" y="7"/>
                    </a:cubicBezTo>
                    <a:cubicBezTo>
                      <a:pt x="15" y="7"/>
                      <a:pt x="3" y="5"/>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34" name="Freeform 510"/>
              <p:cNvSpPr>
                <a:spLocks/>
              </p:cNvSpPr>
              <p:nvPr/>
            </p:nvSpPr>
            <p:spPr bwMode="auto">
              <a:xfrm>
                <a:off x="20875625" y="-685800"/>
                <a:ext cx="77788" cy="25400"/>
              </a:xfrm>
              <a:custGeom>
                <a:avLst/>
                <a:gdLst>
                  <a:gd name="T0" fmla="*/ 0 w 38"/>
                  <a:gd name="T1" fmla="*/ 0 h 13"/>
                  <a:gd name="T2" fmla="*/ 0 w 38"/>
                  <a:gd name="T3" fmla="*/ 8 h 13"/>
                  <a:gd name="T4" fmla="*/ 0 w 38"/>
                  <a:gd name="T5" fmla="*/ 8 h 13"/>
                  <a:gd name="T6" fmla="*/ 19 w 38"/>
                  <a:gd name="T7" fmla="*/ 13 h 13"/>
                  <a:gd name="T8" fmla="*/ 38 w 38"/>
                  <a:gd name="T9" fmla="*/ 8 h 13"/>
                  <a:gd name="T10" fmla="*/ 38 w 38"/>
                  <a:gd name="T11" fmla="*/ 8 h 13"/>
                  <a:gd name="T12" fmla="*/ 38 w 38"/>
                  <a:gd name="T13" fmla="*/ 8 h 13"/>
                  <a:gd name="T14" fmla="*/ 38 w 38"/>
                  <a:gd name="T15" fmla="*/ 0 h 13"/>
                  <a:gd name="T16" fmla="*/ 19 w 38"/>
                  <a:gd name="T17" fmla="*/ 4 h 13"/>
                  <a:gd name="T18" fmla="*/ 0 w 38"/>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
                    <a:moveTo>
                      <a:pt x="0" y="0"/>
                    </a:moveTo>
                    <a:cubicBezTo>
                      <a:pt x="0" y="8"/>
                      <a:pt x="0" y="8"/>
                      <a:pt x="0" y="8"/>
                    </a:cubicBezTo>
                    <a:cubicBezTo>
                      <a:pt x="0" y="8"/>
                      <a:pt x="0" y="8"/>
                      <a:pt x="0" y="8"/>
                    </a:cubicBezTo>
                    <a:cubicBezTo>
                      <a:pt x="0" y="10"/>
                      <a:pt x="6" y="13"/>
                      <a:pt x="19" y="13"/>
                    </a:cubicBezTo>
                    <a:cubicBezTo>
                      <a:pt x="31" y="13"/>
                      <a:pt x="38" y="10"/>
                      <a:pt x="38" y="8"/>
                    </a:cubicBezTo>
                    <a:cubicBezTo>
                      <a:pt x="38" y="8"/>
                      <a:pt x="38" y="8"/>
                      <a:pt x="38" y="8"/>
                    </a:cubicBezTo>
                    <a:cubicBezTo>
                      <a:pt x="38" y="8"/>
                      <a:pt x="38" y="8"/>
                      <a:pt x="38" y="8"/>
                    </a:cubicBezTo>
                    <a:cubicBezTo>
                      <a:pt x="38" y="0"/>
                      <a:pt x="38" y="0"/>
                      <a:pt x="38" y="0"/>
                    </a:cubicBezTo>
                    <a:cubicBezTo>
                      <a:pt x="35" y="3"/>
                      <a:pt x="26" y="4"/>
                      <a:pt x="19" y="4"/>
                    </a:cubicBezTo>
                    <a:cubicBezTo>
                      <a:pt x="12" y="4"/>
                      <a:pt x="3" y="3"/>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35" name="Freeform 511"/>
              <p:cNvSpPr>
                <a:spLocks/>
              </p:cNvSpPr>
              <p:nvPr/>
            </p:nvSpPr>
            <p:spPr bwMode="auto">
              <a:xfrm>
                <a:off x="20875625" y="-879475"/>
                <a:ext cx="77788" cy="22225"/>
              </a:xfrm>
              <a:custGeom>
                <a:avLst/>
                <a:gdLst>
                  <a:gd name="T0" fmla="*/ 19 w 38"/>
                  <a:gd name="T1" fmla="*/ 11 h 11"/>
                  <a:gd name="T2" fmla="*/ 38 w 38"/>
                  <a:gd name="T3" fmla="*/ 6 h 11"/>
                  <a:gd name="T4" fmla="*/ 38 w 38"/>
                  <a:gd name="T5" fmla="*/ 6 h 11"/>
                  <a:gd name="T6" fmla="*/ 19 w 38"/>
                  <a:gd name="T7" fmla="*/ 0 h 11"/>
                  <a:gd name="T8" fmla="*/ 0 w 38"/>
                  <a:gd name="T9" fmla="*/ 6 h 11"/>
                  <a:gd name="T10" fmla="*/ 19 w 38"/>
                  <a:gd name="T11" fmla="*/ 11 h 11"/>
                </a:gdLst>
                <a:ahLst/>
                <a:cxnLst>
                  <a:cxn ang="0">
                    <a:pos x="T0" y="T1"/>
                  </a:cxn>
                  <a:cxn ang="0">
                    <a:pos x="T2" y="T3"/>
                  </a:cxn>
                  <a:cxn ang="0">
                    <a:pos x="T4" y="T5"/>
                  </a:cxn>
                  <a:cxn ang="0">
                    <a:pos x="T6" y="T7"/>
                  </a:cxn>
                  <a:cxn ang="0">
                    <a:pos x="T8" y="T9"/>
                  </a:cxn>
                  <a:cxn ang="0">
                    <a:pos x="T10" y="T11"/>
                  </a:cxn>
                </a:cxnLst>
                <a:rect l="0" t="0" r="r" b="b"/>
                <a:pathLst>
                  <a:path w="38" h="11">
                    <a:moveTo>
                      <a:pt x="19" y="11"/>
                    </a:moveTo>
                    <a:cubicBezTo>
                      <a:pt x="31" y="11"/>
                      <a:pt x="38" y="8"/>
                      <a:pt x="38" y="6"/>
                    </a:cubicBezTo>
                    <a:cubicBezTo>
                      <a:pt x="38" y="6"/>
                      <a:pt x="38" y="6"/>
                      <a:pt x="38" y="6"/>
                    </a:cubicBezTo>
                    <a:cubicBezTo>
                      <a:pt x="37" y="2"/>
                      <a:pt x="29" y="0"/>
                      <a:pt x="19" y="0"/>
                    </a:cubicBezTo>
                    <a:cubicBezTo>
                      <a:pt x="9" y="0"/>
                      <a:pt x="0" y="2"/>
                      <a:pt x="0" y="6"/>
                    </a:cubicBezTo>
                    <a:cubicBezTo>
                      <a:pt x="0" y="8"/>
                      <a:pt x="6" y="11"/>
                      <a:pt x="19"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36" name="Freeform 512"/>
              <p:cNvSpPr>
                <a:spLocks/>
              </p:cNvSpPr>
              <p:nvPr/>
            </p:nvSpPr>
            <p:spPr bwMode="auto">
              <a:xfrm>
                <a:off x="20875625" y="-811212"/>
                <a:ext cx="77788" cy="28575"/>
              </a:xfrm>
              <a:custGeom>
                <a:avLst/>
                <a:gdLst>
                  <a:gd name="T0" fmla="*/ 0 w 38"/>
                  <a:gd name="T1" fmla="*/ 0 h 14"/>
                  <a:gd name="T2" fmla="*/ 0 w 38"/>
                  <a:gd name="T3" fmla="*/ 9 h 14"/>
                  <a:gd name="T4" fmla="*/ 0 w 38"/>
                  <a:gd name="T5" fmla="*/ 9 h 14"/>
                  <a:gd name="T6" fmla="*/ 19 w 38"/>
                  <a:gd name="T7" fmla="*/ 14 h 14"/>
                  <a:gd name="T8" fmla="*/ 38 w 38"/>
                  <a:gd name="T9" fmla="*/ 9 h 14"/>
                  <a:gd name="T10" fmla="*/ 38 w 38"/>
                  <a:gd name="T11" fmla="*/ 9 h 14"/>
                  <a:gd name="T12" fmla="*/ 38 w 38"/>
                  <a:gd name="T13" fmla="*/ 9 h 14"/>
                  <a:gd name="T14" fmla="*/ 38 w 38"/>
                  <a:gd name="T15" fmla="*/ 0 h 14"/>
                  <a:gd name="T16" fmla="*/ 19 w 38"/>
                  <a:gd name="T17" fmla="*/ 5 h 14"/>
                  <a:gd name="T18" fmla="*/ 0 w 38"/>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4">
                    <a:moveTo>
                      <a:pt x="0" y="0"/>
                    </a:moveTo>
                    <a:cubicBezTo>
                      <a:pt x="0" y="9"/>
                      <a:pt x="0" y="9"/>
                      <a:pt x="0" y="9"/>
                    </a:cubicBezTo>
                    <a:cubicBezTo>
                      <a:pt x="0" y="9"/>
                      <a:pt x="0" y="9"/>
                      <a:pt x="0" y="9"/>
                    </a:cubicBezTo>
                    <a:cubicBezTo>
                      <a:pt x="0" y="11"/>
                      <a:pt x="6" y="14"/>
                      <a:pt x="19" y="14"/>
                    </a:cubicBezTo>
                    <a:cubicBezTo>
                      <a:pt x="31" y="14"/>
                      <a:pt x="38" y="11"/>
                      <a:pt x="38" y="9"/>
                    </a:cubicBezTo>
                    <a:cubicBezTo>
                      <a:pt x="38" y="9"/>
                      <a:pt x="38" y="9"/>
                      <a:pt x="38" y="9"/>
                    </a:cubicBezTo>
                    <a:cubicBezTo>
                      <a:pt x="38" y="9"/>
                      <a:pt x="38" y="9"/>
                      <a:pt x="38" y="9"/>
                    </a:cubicBezTo>
                    <a:cubicBezTo>
                      <a:pt x="38" y="0"/>
                      <a:pt x="38" y="0"/>
                      <a:pt x="38" y="0"/>
                    </a:cubicBezTo>
                    <a:cubicBezTo>
                      <a:pt x="35" y="4"/>
                      <a:pt x="26" y="5"/>
                      <a:pt x="19" y="5"/>
                    </a:cubicBezTo>
                    <a:cubicBezTo>
                      <a:pt x="12" y="5"/>
                      <a:pt x="3" y="4"/>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37" name="Freeform 513"/>
              <p:cNvSpPr>
                <a:spLocks/>
              </p:cNvSpPr>
              <p:nvPr/>
            </p:nvSpPr>
            <p:spPr bwMode="auto">
              <a:xfrm>
                <a:off x="20875625" y="-836612"/>
                <a:ext cx="77788" cy="28575"/>
              </a:xfrm>
              <a:custGeom>
                <a:avLst/>
                <a:gdLst>
                  <a:gd name="T0" fmla="*/ 0 w 38"/>
                  <a:gd name="T1" fmla="*/ 0 h 14"/>
                  <a:gd name="T2" fmla="*/ 0 w 38"/>
                  <a:gd name="T3" fmla="*/ 9 h 14"/>
                  <a:gd name="T4" fmla="*/ 0 w 38"/>
                  <a:gd name="T5" fmla="*/ 9 h 14"/>
                  <a:gd name="T6" fmla="*/ 19 w 38"/>
                  <a:gd name="T7" fmla="*/ 14 h 14"/>
                  <a:gd name="T8" fmla="*/ 38 w 38"/>
                  <a:gd name="T9" fmla="*/ 9 h 14"/>
                  <a:gd name="T10" fmla="*/ 38 w 38"/>
                  <a:gd name="T11" fmla="*/ 9 h 14"/>
                  <a:gd name="T12" fmla="*/ 38 w 38"/>
                  <a:gd name="T13" fmla="*/ 9 h 14"/>
                  <a:gd name="T14" fmla="*/ 38 w 38"/>
                  <a:gd name="T15" fmla="*/ 0 h 14"/>
                  <a:gd name="T16" fmla="*/ 19 w 38"/>
                  <a:gd name="T17" fmla="*/ 5 h 14"/>
                  <a:gd name="T18" fmla="*/ 0 w 38"/>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4">
                    <a:moveTo>
                      <a:pt x="0" y="0"/>
                    </a:moveTo>
                    <a:cubicBezTo>
                      <a:pt x="0" y="9"/>
                      <a:pt x="0" y="9"/>
                      <a:pt x="0" y="9"/>
                    </a:cubicBezTo>
                    <a:cubicBezTo>
                      <a:pt x="0" y="9"/>
                      <a:pt x="0" y="9"/>
                      <a:pt x="0" y="9"/>
                    </a:cubicBezTo>
                    <a:cubicBezTo>
                      <a:pt x="0" y="11"/>
                      <a:pt x="6" y="14"/>
                      <a:pt x="19" y="14"/>
                    </a:cubicBezTo>
                    <a:cubicBezTo>
                      <a:pt x="31" y="14"/>
                      <a:pt x="38" y="11"/>
                      <a:pt x="38" y="9"/>
                    </a:cubicBezTo>
                    <a:cubicBezTo>
                      <a:pt x="38" y="9"/>
                      <a:pt x="38" y="9"/>
                      <a:pt x="38" y="9"/>
                    </a:cubicBezTo>
                    <a:cubicBezTo>
                      <a:pt x="38" y="9"/>
                      <a:pt x="38" y="9"/>
                      <a:pt x="38" y="9"/>
                    </a:cubicBezTo>
                    <a:cubicBezTo>
                      <a:pt x="38" y="0"/>
                      <a:pt x="38" y="0"/>
                      <a:pt x="38" y="0"/>
                    </a:cubicBezTo>
                    <a:cubicBezTo>
                      <a:pt x="35" y="4"/>
                      <a:pt x="26" y="5"/>
                      <a:pt x="19" y="5"/>
                    </a:cubicBezTo>
                    <a:cubicBezTo>
                      <a:pt x="12" y="5"/>
                      <a:pt x="3" y="4"/>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38" name="Freeform 514"/>
              <p:cNvSpPr>
                <a:spLocks/>
              </p:cNvSpPr>
              <p:nvPr/>
            </p:nvSpPr>
            <p:spPr bwMode="auto">
              <a:xfrm>
                <a:off x="20875625" y="-787400"/>
                <a:ext cx="77788" cy="28575"/>
              </a:xfrm>
              <a:custGeom>
                <a:avLst/>
                <a:gdLst>
                  <a:gd name="T0" fmla="*/ 0 w 38"/>
                  <a:gd name="T1" fmla="*/ 0 h 14"/>
                  <a:gd name="T2" fmla="*/ 0 w 38"/>
                  <a:gd name="T3" fmla="*/ 9 h 14"/>
                  <a:gd name="T4" fmla="*/ 0 w 38"/>
                  <a:gd name="T5" fmla="*/ 9 h 14"/>
                  <a:gd name="T6" fmla="*/ 19 w 38"/>
                  <a:gd name="T7" fmla="*/ 14 h 14"/>
                  <a:gd name="T8" fmla="*/ 38 w 38"/>
                  <a:gd name="T9" fmla="*/ 9 h 14"/>
                  <a:gd name="T10" fmla="*/ 38 w 38"/>
                  <a:gd name="T11" fmla="*/ 9 h 14"/>
                  <a:gd name="T12" fmla="*/ 38 w 38"/>
                  <a:gd name="T13" fmla="*/ 9 h 14"/>
                  <a:gd name="T14" fmla="*/ 38 w 38"/>
                  <a:gd name="T15" fmla="*/ 0 h 14"/>
                  <a:gd name="T16" fmla="*/ 19 w 38"/>
                  <a:gd name="T17" fmla="*/ 5 h 14"/>
                  <a:gd name="T18" fmla="*/ 0 w 38"/>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4">
                    <a:moveTo>
                      <a:pt x="0" y="0"/>
                    </a:moveTo>
                    <a:cubicBezTo>
                      <a:pt x="0" y="9"/>
                      <a:pt x="0" y="9"/>
                      <a:pt x="0" y="9"/>
                    </a:cubicBezTo>
                    <a:cubicBezTo>
                      <a:pt x="0" y="9"/>
                      <a:pt x="0" y="9"/>
                      <a:pt x="0" y="9"/>
                    </a:cubicBezTo>
                    <a:cubicBezTo>
                      <a:pt x="0" y="11"/>
                      <a:pt x="6" y="14"/>
                      <a:pt x="19" y="14"/>
                    </a:cubicBezTo>
                    <a:cubicBezTo>
                      <a:pt x="31" y="14"/>
                      <a:pt x="38" y="11"/>
                      <a:pt x="38" y="9"/>
                    </a:cubicBezTo>
                    <a:cubicBezTo>
                      <a:pt x="38" y="9"/>
                      <a:pt x="38" y="9"/>
                      <a:pt x="38" y="9"/>
                    </a:cubicBezTo>
                    <a:cubicBezTo>
                      <a:pt x="38" y="9"/>
                      <a:pt x="38" y="9"/>
                      <a:pt x="38" y="9"/>
                    </a:cubicBezTo>
                    <a:cubicBezTo>
                      <a:pt x="38" y="0"/>
                      <a:pt x="38" y="0"/>
                      <a:pt x="38" y="0"/>
                    </a:cubicBezTo>
                    <a:cubicBezTo>
                      <a:pt x="35" y="4"/>
                      <a:pt x="26" y="5"/>
                      <a:pt x="19" y="5"/>
                    </a:cubicBezTo>
                    <a:cubicBezTo>
                      <a:pt x="12" y="5"/>
                      <a:pt x="3" y="4"/>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39" name="Freeform 515"/>
              <p:cNvSpPr>
                <a:spLocks/>
              </p:cNvSpPr>
              <p:nvPr/>
            </p:nvSpPr>
            <p:spPr bwMode="auto">
              <a:xfrm>
                <a:off x="20875625" y="-860425"/>
                <a:ext cx="77788" cy="28575"/>
              </a:xfrm>
              <a:custGeom>
                <a:avLst/>
                <a:gdLst>
                  <a:gd name="T0" fmla="*/ 19 w 38"/>
                  <a:gd name="T1" fmla="*/ 5 h 14"/>
                  <a:gd name="T2" fmla="*/ 0 w 38"/>
                  <a:gd name="T3" fmla="*/ 0 h 14"/>
                  <a:gd name="T4" fmla="*/ 0 w 38"/>
                  <a:gd name="T5" fmla="*/ 9 h 14"/>
                  <a:gd name="T6" fmla="*/ 0 w 38"/>
                  <a:gd name="T7" fmla="*/ 9 h 14"/>
                  <a:gd name="T8" fmla="*/ 19 w 38"/>
                  <a:gd name="T9" fmla="*/ 14 h 14"/>
                  <a:gd name="T10" fmla="*/ 38 w 38"/>
                  <a:gd name="T11" fmla="*/ 9 h 14"/>
                  <a:gd name="T12" fmla="*/ 38 w 38"/>
                  <a:gd name="T13" fmla="*/ 8 h 14"/>
                  <a:gd name="T14" fmla="*/ 38 w 38"/>
                  <a:gd name="T15" fmla="*/ 8 h 14"/>
                  <a:gd name="T16" fmla="*/ 38 w 38"/>
                  <a:gd name="T17" fmla="*/ 0 h 14"/>
                  <a:gd name="T18" fmla="*/ 19 w 38"/>
                  <a:gd name="T19"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4">
                    <a:moveTo>
                      <a:pt x="19" y="5"/>
                    </a:moveTo>
                    <a:cubicBezTo>
                      <a:pt x="12" y="5"/>
                      <a:pt x="3" y="4"/>
                      <a:pt x="0" y="0"/>
                    </a:cubicBezTo>
                    <a:cubicBezTo>
                      <a:pt x="0" y="9"/>
                      <a:pt x="0" y="9"/>
                      <a:pt x="0" y="9"/>
                    </a:cubicBezTo>
                    <a:cubicBezTo>
                      <a:pt x="0" y="9"/>
                      <a:pt x="0" y="9"/>
                      <a:pt x="0" y="9"/>
                    </a:cubicBezTo>
                    <a:cubicBezTo>
                      <a:pt x="0" y="10"/>
                      <a:pt x="6" y="14"/>
                      <a:pt x="19" y="14"/>
                    </a:cubicBezTo>
                    <a:cubicBezTo>
                      <a:pt x="31" y="14"/>
                      <a:pt x="38" y="11"/>
                      <a:pt x="38" y="9"/>
                    </a:cubicBezTo>
                    <a:cubicBezTo>
                      <a:pt x="38" y="8"/>
                      <a:pt x="38" y="8"/>
                      <a:pt x="38" y="8"/>
                    </a:cubicBezTo>
                    <a:cubicBezTo>
                      <a:pt x="38" y="8"/>
                      <a:pt x="38" y="8"/>
                      <a:pt x="38" y="8"/>
                    </a:cubicBezTo>
                    <a:cubicBezTo>
                      <a:pt x="38" y="0"/>
                      <a:pt x="38" y="0"/>
                      <a:pt x="38" y="0"/>
                    </a:cubicBezTo>
                    <a:cubicBezTo>
                      <a:pt x="35" y="4"/>
                      <a:pt x="26" y="5"/>
                      <a:pt x="19"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40" name="Freeform 516"/>
              <p:cNvSpPr>
                <a:spLocks/>
              </p:cNvSpPr>
              <p:nvPr/>
            </p:nvSpPr>
            <p:spPr bwMode="auto">
              <a:xfrm>
                <a:off x="20875625" y="-762000"/>
                <a:ext cx="77788" cy="28575"/>
              </a:xfrm>
              <a:custGeom>
                <a:avLst/>
                <a:gdLst>
                  <a:gd name="T0" fmla="*/ 0 w 38"/>
                  <a:gd name="T1" fmla="*/ 0 h 14"/>
                  <a:gd name="T2" fmla="*/ 0 w 38"/>
                  <a:gd name="T3" fmla="*/ 9 h 14"/>
                  <a:gd name="T4" fmla="*/ 0 w 38"/>
                  <a:gd name="T5" fmla="*/ 9 h 14"/>
                  <a:gd name="T6" fmla="*/ 19 w 38"/>
                  <a:gd name="T7" fmla="*/ 14 h 14"/>
                  <a:gd name="T8" fmla="*/ 38 w 38"/>
                  <a:gd name="T9" fmla="*/ 9 h 14"/>
                  <a:gd name="T10" fmla="*/ 38 w 38"/>
                  <a:gd name="T11" fmla="*/ 9 h 14"/>
                  <a:gd name="T12" fmla="*/ 38 w 38"/>
                  <a:gd name="T13" fmla="*/ 9 h 14"/>
                  <a:gd name="T14" fmla="*/ 38 w 38"/>
                  <a:gd name="T15" fmla="*/ 0 h 14"/>
                  <a:gd name="T16" fmla="*/ 19 w 38"/>
                  <a:gd name="T17" fmla="*/ 5 h 14"/>
                  <a:gd name="T18" fmla="*/ 0 w 38"/>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4">
                    <a:moveTo>
                      <a:pt x="0" y="0"/>
                    </a:moveTo>
                    <a:cubicBezTo>
                      <a:pt x="0" y="9"/>
                      <a:pt x="0" y="9"/>
                      <a:pt x="0" y="9"/>
                    </a:cubicBezTo>
                    <a:cubicBezTo>
                      <a:pt x="0" y="9"/>
                      <a:pt x="0" y="9"/>
                      <a:pt x="0" y="9"/>
                    </a:cubicBezTo>
                    <a:cubicBezTo>
                      <a:pt x="0" y="11"/>
                      <a:pt x="6" y="14"/>
                      <a:pt x="19" y="14"/>
                    </a:cubicBezTo>
                    <a:cubicBezTo>
                      <a:pt x="31" y="14"/>
                      <a:pt x="38" y="11"/>
                      <a:pt x="38" y="9"/>
                    </a:cubicBezTo>
                    <a:cubicBezTo>
                      <a:pt x="38" y="9"/>
                      <a:pt x="38" y="9"/>
                      <a:pt x="38" y="9"/>
                    </a:cubicBezTo>
                    <a:cubicBezTo>
                      <a:pt x="38" y="9"/>
                      <a:pt x="38" y="9"/>
                      <a:pt x="38" y="9"/>
                    </a:cubicBezTo>
                    <a:cubicBezTo>
                      <a:pt x="38" y="0"/>
                      <a:pt x="38" y="0"/>
                      <a:pt x="38" y="0"/>
                    </a:cubicBezTo>
                    <a:cubicBezTo>
                      <a:pt x="35" y="4"/>
                      <a:pt x="26" y="5"/>
                      <a:pt x="19" y="5"/>
                    </a:cubicBezTo>
                    <a:cubicBezTo>
                      <a:pt x="12" y="5"/>
                      <a:pt x="3" y="4"/>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41" name="Freeform 517"/>
              <p:cNvSpPr>
                <a:spLocks/>
              </p:cNvSpPr>
              <p:nvPr/>
            </p:nvSpPr>
            <p:spPr bwMode="auto">
              <a:xfrm>
                <a:off x="20875625" y="-712787"/>
                <a:ext cx="77788" cy="28575"/>
              </a:xfrm>
              <a:custGeom>
                <a:avLst/>
                <a:gdLst>
                  <a:gd name="T0" fmla="*/ 0 w 38"/>
                  <a:gd name="T1" fmla="*/ 0 h 14"/>
                  <a:gd name="T2" fmla="*/ 0 w 38"/>
                  <a:gd name="T3" fmla="*/ 9 h 14"/>
                  <a:gd name="T4" fmla="*/ 0 w 38"/>
                  <a:gd name="T5" fmla="*/ 9 h 14"/>
                  <a:gd name="T6" fmla="*/ 19 w 38"/>
                  <a:gd name="T7" fmla="*/ 14 h 14"/>
                  <a:gd name="T8" fmla="*/ 38 w 38"/>
                  <a:gd name="T9" fmla="*/ 9 h 14"/>
                  <a:gd name="T10" fmla="*/ 38 w 38"/>
                  <a:gd name="T11" fmla="*/ 9 h 14"/>
                  <a:gd name="T12" fmla="*/ 38 w 38"/>
                  <a:gd name="T13" fmla="*/ 9 h 14"/>
                  <a:gd name="T14" fmla="*/ 38 w 38"/>
                  <a:gd name="T15" fmla="*/ 0 h 14"/>
                  <a:gd name="T16" fmla="*/ 19 w 38"/>
                  <a:gd name="T17" fmla="*/ 5 h 14"/>
                  <a:gd name="T18" fmla="*/ 0 w 38"/>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4">
                    <a:moveTo>
                      <a:pt x="0" y="0"/>
                    </a:moveTo>
                    <a:cubicBezTo>
                      <a:pt x="0" y="9"/>
                      <a:pt x="0" y="9"/>
                      <a:pt x="0" y="9"/>
                    </a:cubicBezTo>
                    <a:cubicBezTo>
                      <a:pt x="0" y="9"/>
                      <a:pt x="0" y="9"/>
                      <a:pt x="0" y="9"/>
                    </a:cubicBezTo>
                    <a:cubicBezTo>
                      <a:pt x="0" y="11"/>
                      <a:pt x="6" y="14"/>
                      <a:pt x="19" y="14"/>
                    </a:cubicBezTo>
                    <a:cubicBezTo>
                      <a:pt x="31" y="14"/>
                      <a:pt x="38" y="11"/>
                      <a:pt x="38" y="9"/>
                    </a:cubicBezTo>
                    <a:cubicBezTo>
                      <a:pt x="38" y="9"/>
                      <a:pt x="38" y="9"/>
                      <a:pt x="38" y="9"/>
                    </a:cubicBezTo>
                    <a:cubicBezTo>
                      <a:pt x="38" y="9"/>
                      <a:pt x="38" y="9"/>
                      <a:pt x="38" y="9"/>
                    </a:cubicBezTo>
                    <a:cubicBezTo>
                      <a:pt x="38" y="0"/>
                      <a:pt x="38" y="0"/>
                      <a:pt x="38" y="0"/>
                    </a:cubicBezTo>
                    <a:cubicBezTo>
                      <a:pt x="35" y="4"/>
                      <a:pt x="26" y="5"/>
                      <a:pt x="19" y="5"/>
                    </a:cubicBezTo>
                    <a:cubicBezTo>
                      <a:pt x="12" y="5"/>
                      <a:pt x="3" y="4"/>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42" name="Freeform 518"/>
              <p:cNvSpPr>
                <a:spLocks/>
              </p:cNvSpPr>
              <p:nvPr/>
            </p:nvSpPr>
            <p:spPr bwMode="auto">
              <a:xfrm>
                <a:off x="20875625" y="-738187"/>
                <a:ext cx="77788" cy="28575"/>
              </a:xfrm>
              <a:custGeom>
                <a:avLst/>
                <a:gdLst>
                  <a:gd name="T0" fmla="*/ 0 w 38"/>
                  <a:gd name="T1" fmla="*/ 0 h 14"/>
                  <a:gd name="T2" fmla="*/ 0 w 38"/>
                  <a:gd name="T3" fmla="*/ 9 h 14"/>
                  <a:gd name="T4" fmla="*/ 0 w 38"/>
                  <a:gd name="T5" fmla="*/ 9 h 14"/>
                  <a:gd name="T6" fmla="*/ 19 w 38"/>
                  <a:gd name="T7" fmla="*/ 14 h 14"/>
                  <a:gd name="T8" fmla="*/ 38 w 38"/>
                  <a:gd name="T9" fmla="*/ 9 h 14"/>
                  <a:gd name="T10" fmla="*/ 38 w 38"/>
                  <a:gd name="T11" fmla="*/ 9 h 14"/>
                  <a:gd name="T12" fmla="*/ 38 w 38"/>
                  <a:gd name="T13" fmla="*/ 9 h 14"/>
                  <a:gd name="T14" fmla="*/ 38 w 38"/>
                  <a:gd name="T15" fmla="*/ 0 h 14"/>
                  <a:gd name="T16" fmla="*/ 19 w 38"/>
                  <a:gd name="T17" fmla="*/ 5 h 14"/>
                  <a:gd name="T18" fmla="*/ 0 w 38"/>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4">
                    <a:moveTo>
                      <a:pt x="0" y="0"/>
                    </a:moveTo>
                    <a:cubicBezTo>
                      <a:pt x="0" y="9"/>
                      <a:pt x="0" y="9"/>
                      <a:pt x="0" y="9"/>
                    </a:cubicBezTo>
                    <a:cubicBezTo>
                      <a:pt x="0" y="9"/>
                      <a:pt x="0" y="9"/>
                      <a:pt x="0" y="9"/>
                    </a:cubicBezTo>
                    <a:cubicBezTo>
                      <a:pt x="0" y="11"/>
                      <a:pt x="6" y="14"/>
                      <a:pt x="19" y="14"/>
                    </a:cubicBezTo>
                    <a:cubicBezTo>
                      <a:pt x="31" y="14"/>
                      <a:pt x="38" y="11"/>
                      <a:pt x="38" y="9"/>
                    </a:cubicBezTo>
                    <a:cubicBezTo>
                      <a:pt x="38" y="9"/>
                      <a:pt x="38" y="9"/>
                      <a:pt x="38" y="9"/>
                    </a:cubicBezTo>
                    <a:cubicBezTo>
                      <a:pt x="38" y="9"/>
                      <a:pt x="38" y="9"/>
                      <a:pt x="38" y="9"/>
                    </a:cubicBezTo>
                    <a:cubicBezTo>
                      <a:pt x="38" y="0"/>
                      <a:pt x="38" y="0"/>
                      <a:pt x="38" y="0"/>
                    </a:cubicBezTo>
                    <a:cubicBezTo>
                      <a:pt x="35" y="4"/>
                      <a:pt x="26" y="5"/>
                      <a:pt x="19" y="5"/>
                    </a:cubicBezTo>
                    <a:cubicBezTo>
                      <a:pt x="12" y="5"/>
                      <a:pt x="3" y="4"/>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43" name="Freeform 519"/>
              <p:cNvSpPr>
                <a:spLocks/>
              </p:cNvSpPr>
              <p:nvPr/>
            </p:nvSpPr>
            <p:spPr bwMode="auto">
              <a:xfrm>
                <a:off x="21070888" y="-857250"/>
                <a:ext cx="77788" cy="25400"/>
              </a:xfrm>
              <a:custGeom>
                <a:avLst/>
                <a:gdLst>
                  <a:gd name="T0" fmla="*/ 19 w 38"/>
                  <a:gd name="T1" fmla="*/ 12 h 12"/>
                  <a:gd name="T2" fmla="*/ 38 w 38"/>
                  <a:gd name="T3" fmla="*/ 7 h 12"/>
                  <a:gd name="T4" fmla="*/ 38 w 38"/>
                  <a:gd name="T5" fmla="*/ 7 h 12"/>
                  <a:gd name="T6" fmla="*/ 19 w 38"/>
                  <a:gd name="T7" fmla="*/ 0 h 12"/>
                  <a:gd name="T8" fmla="*/ 0 w 38"/>
                  <a:gd name="T9" fmla="*/ 7 h 12"/>
                  <a:gd name="T10" fmla="*/ 19 w 38"/>
                  <a:gd name="T11" fmla="*/ 12 h 12"/>
                </a:gdLst>
                <a:ahLst/>
                <a:cxnLst>
                  <a:cxn ang="0">
                    <a:pos x="T0" y="T1"/>
                  </a:cxn>
                  <a:cxn ang="0">
                    <a:pos x="T2" y="T3"/>
                  </a:cxn>
                  <a:cxn ang="0">
                    <a:pos x="T4" y="T5"/>
                  </a:cxn>
                  <a:cxn ang="0">
                    <a:pos x="T6" y="T7"/>
                  </a:cxn>
                  <a:cxn ang="0">
                    <a:pos x="T8" y="T9"/>
                  </a:cxn>
                  <a:cxn ang="0">
                    <a:pos x="T10" y="T11"/>
                  </a:cxn>
                </a:cxnLst>
                <a:rect l="0" t="0" r="r" b="b"/>
                <a:pathLst>
                  <a:path w="38" h="12">
                    <a:moveTo>
                      <a:pt x="19" y="12"/>
                    </a:moveTo>
                    <a:cubicBezTo>
                      <a:pt x="32" y="12"/>
                      <a:pt x="38" y="9"/>
                      <a:pt x="38" y="7"/>
                    </a:cubicBezTo>
                    <a:cubicBezTo>
                      <a:pt x="38" y="7"/>
                      <a:pt x="38" y="7"/>
                      <a:pt x="38" y="7"/>
                    </a:cubicBezTo>
                    <a:cubicBezTo>
                      <a:pt x="38" y="3"/>
                      <a:pt x="30" y="0"/>
                      <a:pt x="19" y="0"/>
                    </a:cubicBezTo>
                    <a:cubicBezTo>
                      <a:pt x="9" y="0"/>
                      <a:pt x="1" y="3"/>
                      <a:pt x="0" y="7"/>
                    </a:cubicBezTo>
                    <a:cubicBezTo>
                      <a:pt x="0" y="8"/>
                      <a:pt x="7" y="12"/>
                      <a:pt x="19"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44" name="Freeform 520"/>
              <p:cNvSpPr>
                <a:spLocks/>
              </p:cNvSpPr>
              <p:nvPr/>
            </p:nvSpPr>
            <p:spPr bwMode="auto">
              <a:xfrm>
                <a:off x="21070888" y="-787400"/>
                <a:ext cx="77788" cy="28575"/>
              </a:xfrm>
              <a:custGeom>
                <a:avLst/>
                <a:gdLst>
                  <a:gd name="T0" fmla="*/ 0 w 38"/>
                  <a:gd name="T1" fmla="*/ 0 h 14"/>
                  <a:gd name="T2" fmla="*/ 0 w 38"/>
                  <a:gd name="T3" fmla="*/ 8 h 14"/>
                  <a:gd name="T4" fmla="*/ 0 w 38"/>
                  <a:gd name="T5" fmla="*/ 8 h 14"/>
                  <a:gd name="T6" fmla="*/ 19 w 38"/>
                  <a:gd name="T7" fmla="*/ 14 h 14"/>
                  <a:gd name="T8" fmla="*/ 38 w 38"/>
                  <a:gd name="T9" fmla="*/ 8 h 14"/>
                  <a:gd name="T10" fmla="*/ 38 w 38"/>
                  <a:gd name="T11" fmla="*/ 8 h 14"/>
                  <a:gd name="T12" fmla="*/ 38 w 38"/>
                  <a:gd name="T13" fmla="*/ 8 h 14"/>
                  <a:gd name="T14" fmla="*/ 38 w 38"/>
                  <a:gd name="T15" fmla="*/ 0 h 14"/>
                  <a:gd name="T16" fmla="*/ 19 w 38"/>
                  <a:gd name="T17" fmla="*/ 5 h 14"/>
                  <a:gd name="T18" fmla="*/ 0 w 38"/>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4">
                    <a:moveTo>
                      <a:pt x="0" y="0"/>
                    </a:moveTo>
                    <a:cubicBezTo>
                      <a:pt x="0" y="8"/>
                      <a:pt x="0" y="8"/>
                      <a:pt x="0" y="8"/>
                    </a:cubicBezTo>
                    <a:cubicBezTo>
                      <a:pt x="0" y="8"/>
                      <a:pt x="0" y="8"/>
                      <a:pt x="0" y="8"/>
                    </a:cubicBezTo>
                    <a:cubicBezTo>
                      <a:pt x="0" y="10"/>
                      <a:pt x="7" y="14"/>
                      <a:pt x="19" y="14"/>
                    </a:cubicBezTo>
                    <a:cubicBezTo>
                      <a:pt x="32" y="14"/>
                      <a:pt x="38" y="10"/>
                      <a:pt x="38" y="8"/>
                    </a:cubicBezTo>
                    <a:cubicBezTo>
                      <a:pt x="38" y="8"/>
                      <a:pt x="38" y="8"/>
                      <a:pt x="38" y="8"/>
                    </a:cubicBezTo>
                    <a:cubicBezTo>
                      <a:pt x="38" y="8"/>
                      <a:pt x="38" y="8"/>
                      <a:pt x="38" y="8"/>
                    </a:cubicBezTo>
                    <a:cubicBezTo>
                      <a:pt x="38" y="0"/>
                      <a:pt x="38" y="0"/>
                      <a:pt x="38" y="0"/>
                    </a:cubicBezTo>
                    <a:cubicBezTo>
                      <a:pt x="35" y="4"/>
                      <a:pt x="26" y="5"/>
                      <a:pt x="19" y="5"/>
                    </a:cubicBezTo>
                    <a:cubicBezTo>
                      <a:pt x="13" y="5"/>
                      <a:pt x="3" y="4"/>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45" name="Freeform 521"/>
              <p:cNvSpPr>
                <a:spLocks/>
              </p:cNvSpPr>
              <p:nvPr/>
            </p:nvSpPr>
            <p:spPr bwMode="auto">
              <a:xfrm>
                <a:off x="21070888" y="-811212"/>
                <a:ext cx="77788" cy="28575"/>
              </a:xfrm>
              <a:custGeom>
                <a:avLst/>
                <a:gdLst>
                  <a:gd name="T0" fmla="*/ 0 w 38"/>
                  <a:gd name="T1" fmla="*/ 0 h 14"/>
                  <a:gd name="T2" fmla="*/ 0 w 38"/>
                  <a:gd name="T3" fmla="*/ 8 h 14"/>
                  <a:gd name="T4" fmla="*/ 0 w 38"/>
                  <a:gd name="T5" fmla="*/ 8 h 14"/>
                  <a:gd name="T6" fmla="*/ 19 w 38"/>
                  <a:gd name="T7" fmla="*/ 14 h 14"/>
                  <a:gd name="T8" fmla="*/ 38 w 38"/>
                  <a:gd name="T9" fmla="*/ 8 h 14"/>
                  <a:gd name="T10" fmla="*/ 38 w 38"/>
                  <a:gd name="T11" fmla="*/ 8 h 14"/>
                  <a:gd name="T12" fmla="*/ 38 w 38"/>
                  <a:gd name="T13" fmla="*/ 8 h 14"/>
                  <a:gd name="T14" fmla="*/ 38 w 38"/>
                  <a:gd name="T15" fmla="*/ 0 h 14"/>
                  <a:gd name="T16" fmla="*/ 19 w 38"/>
                  <a:gd name="T17" fmla="*/ 5 h 14"/>
                  <a:gd name="T18" fmla="*/ 0 w 38"/>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4">
                    <a:moveTo>
                      <a:pt x="0" y="0"/>
                    </a:moveTo>
                    <a:cubicBezTo>
                      <a:pt x="0" y="8"/>
                      <a:pt x="0" y="8"/>
                      <a:pt x="0" y="8"/>
                    </a:cubicBezTo>
                    <a:cubicBezTo>
                      <a:pt x="0" y="8"/>
                      <a:pt x="0" y="8"/>
                      <a:pt x="0" y="8"/>
                    </a:cubicBezTo>
                    <a:cubicBezTo>
                      <a:pt x="0" y="10"/>
                      <a:pt x="7" y="14"/>
                      <a:pt x="19" y="14"/>
                    </a:cubicBezTo>
                    <a:cubicBezTo>
                      <a:pt x="32" y="14"/>
                      <a:pt x="38" y="10"/>
                      <a:pt x="38" y="8"/>
                    </a:cubicBezTo>
                    <a:cubicBezTo>
                      <a:pt x="38" y="8"/>
                      <a:pt x="38" y="8"/>
                      <a:pt x="38" y="8"/>
                    </a:cubicBezTo>
                    <a:cubicBezTo>
                      <a:pt x="38" y="8"/>
                      <a:pt x="38" y="8"/>
                      <a:pt x="38" y="8"/>
                    </a:cubicBezTo>
                    <a:cubicBezTo>
                      <a:pt x="38" y="0"/>
                      <a:pt x="38" y="0"/>
                      <a:pt x="38" y="0"/>
                    </a:cubicBezTo>
                    <a:cubicBezTo>
                      <a:pt x="35" y="4"/>
                      <a:pt x="26" y="5"/>
                      <a:pt x="19" y="5"/>
                    </a:cubicBezTo>
                    <a:cubicBezTo>
                      <a:pt x="13" y="5"/>
                      <a:pt x="3" y="4"/>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46" name="Freeform 522"/>
              <p:cNvSpPr>
                <a:spLocks/>
              </p:cNvSpPr>
              <p:nvPr/>
            </p:nvSpPr>
            <p:spPr bwMode="auto">
              <a:xfrm>
                <a:off x="21070888" y="-762000"/>
                <a:ext cx="77788" cy="28575"/>
              </a:xfrm>
              <a:custGeom>
                <a:avLst/>
                <a:gdLst>
                  <a:gd name="T0" fmla="*/ 0 w 38"/>
                  <a:gd name="T1" fmla="*/ 0 h 14"/>
                  <a:gd name="T2" fmla="*/ 0 w 38"/>
                  <a:gd name="T3" fmla="*/ 8 h 14"/>
                  <a:gd name="T4" fmla="*/ 0 w 38"/>
                  <a:gd name="T5" fmla="*/ 8 h 14"/>
                  <a:gd name="T6" fmla="*/ 19 w 38"/>
                  <a:gd name="T7" fmla="*/ 14 h 14"/>
                  <a:gd name="T8" fmla="*/ 38 w 38"/>
                  <a:gd name="T9" fmla="*/ 9 h 14"/>
                  <a:gd name="T10" fmla="*/ 38 w 38"/>
                  <a:gd name="T11" fmla="*/ 8 h 14"/>
                  <a:gd name="T12" fmla="*/ 38 w 38"/>
                  <a:gd name="T13" fmla="*/ 8 h 14"/>
                  <a:gd name="T14" fmla="*/ 38 w 38"/>
                  <a:gd name="T15" fmla="*/ 0 h 14"/>
                  <a:gd name="T16" fmla="*/ 19 w 38"/>
                  <a:gd name="T17" fmla="*/ 5 h 14"/>
                  <a:gd name="T18" fmla="*/ 0 w 38"/>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4">
                    <a:moveTo>
                      <a:pt x="0" y="0"/>
                    </a:moveTo>
                    <a:cubicBezTo>
                      <a:pt x="0" y="8"/>
                      <a:pt x="0" y="8"/>
                      <a:pt x="0" y="8"/>
                    </a:cubicBezTo>
                    <a:cubicBezTo>
                      <a:pt x="0" y="8"/>
                      <a:pt x="0" y="8"/>
                      <a:pt x="0" y="8"/>
                    </a:cubicBezTo>
                    <a:cubicBezTo>
                      <a:pt x="0" y="10"/>
                      <a:pt x="7" y="14"/>
                      <a:pt x="19" y="14"/>
                    </a:cubicBezTo>
                    <a:cubicBezTo>
                      <a:pt x="32" y="14"/>
                      <a:pt x="38" y="11"/>
                      <a:pt x="38" y="9"/>
                    </a:cubicBezTo>
                    <a:cubicBezTo>
                      <a:pt x="38" y="8"/>
                      <a:pt x="38" y="8"/>
                      <a:pt x="38" y="8"/>
                    </a:cubicBezTo>
                    <a:cubicBezTo>
                      <a:pt x="38" y="8"/>
                      <a:pt x="38" y="8"/>
                      <a:pt x="38" y="8"/>
                    </a:cubicBezTo>
                    <a:cubicBezTo>
                      <a:pt x="38" y="0"/>
                      <a:pt x="38" y="0"/>
                      <a:pt x="38" y="0"/>
                    </a:cubicBezTo>
                    <a:cubicBezTo>
                      <a:pt x="35" y="4"/>
                      <a:pt x="26" y="5"/>
                      <a:pt x="19" y="5"/>
                    </a:cubicBezTo>
                    <a:cubicBezTo>
                      <a:pt x="13" y="5"/>
                      <a:pt x="3" y="4"/>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47" name="Freeform 523"/>
              <p:cNvSpPr>
                <a:spLocks/>
              </p:cNvSpPr>
              <p:nvPr/>
            </p:nvSpPr>
            <p:spPr bwMode="auto">
              <a:xfrm>
                <a:off x="21070888" y="-836612"/>
                <a:ext cx="77788" cy="28575"/>
              </a:xfrm>
              <a:custGeom>
                <a:avLst/>
                <a:gdLst>
                  <a:gd name="T0" fmla="*/ 19 w 38"/>
                  <a:gd name="T1" fmla="*/ 5 h 14"/>
                  <a:gd name="T2" fmla="*/ 0 w 38"/>
                  <a:gd name="T3" fmla="*/ 0 h 14"/>
                  <a:gd name="T4" fmla="*/ 0 w 38"/>
                  <a:gd name="T5" fmla="*/ 8 h 14"/>
                  <a:gd name="T6" fmla="*/ 0 w 38"/>
                  <a:gd name="T7" fmla="*/ 8 h 14"/>
                  <a:gd name="T8" fmla="*/ 19 w 38"/>
                  <a:gd name="T9" fmla="*/ 14 h 14"/>
                  <a:gd name="T10" fmla="*/ 38 w 38"/>
                  <a:gd name="T11" fmla="*/ 8 h 14"/>
                  <a:gd name="T12" fmla="*/ 38 w 38"/>
                  <a:gd name="T13" fmla="*/ 8 h 14"/>
                  <a:gd name="T14" fmla="*/ 38 w 38"/>
                  <a:gd name="T15" fmla="*/ 8 h 14"/>
                  <a:gd name="T16" fmla="*/ 38 w 38"/>
                  <a:gd name="T17" fmla="*/ 0 h 14"/>
                  <a:gd name="T18" fmla="*/ 19 w 38"/>
                  <a:gd name="T19"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4">
                    <a:moveTo>
                      <a:pt x="19" y="5"/>
                    </a:moveTo>
                    <a:cubicBezTo>
                      <a:pt x="13" y="5"/>
                      <a:pt x="3" y="3"/>
                      <a:pt x="0" y="0"/>
                    </a:cubicBezTo>
                    <a:cubicBezTo>
                      <a:pt x="0" y="8"/>
                      <a:pt x="0" y="8"/>
                      <a:pt x="0" y="8"/>
                    </a:cubicBezTo>
                    <a:cubicBezTo>
                      <a:pt x="0" y="8"/>
                      <a:pt x="0" y="8"/>
                      <a:pt x="0" y="8"/>
                    </a:cubicBezTo>
                    <a:cubicBezTo>
                      <a:pt x="0" y="10"/>
                      <a:pt x="7" y="14"/>
                      <a:pt x="19" y="14"/>
                    </a:cubicBezTo>
                    <a:cubicBezTo>
                      <a:pt x="32" y="14"/>
                      <a:pt x="38" y="10"/>
                      <a:pt x="38" y="8"/>
                    </a:cubicBezTo>
                    <a:cubicBezTo>
                      <a:pt x="38" y="8"/>
                      <a:pt x="38" y="8"/>
                      <a:pt x="38" y="8"/>
                    </a:cubicBezTo>
                    <a:cubicBezTo>
                      <a:pt x="38" y="8"/>
                      <a:pt x="38" y="8"/>
                      <a:pt x="38" y="8"/>
                    </a:cubicBezTo>
                    <a:cubicBezTo>
                      <a:pt x="38" y="0"/>
                      <a:pt x="38" y="0"/>
                      <a:pt x="38" y="0"/>
                    </a:cubicBezTo>
                    <a:cubicBezTo>
                      <a:pt x="35" y="3"/>
                      <a:pt x="26" y="5"/>
                      <a:pt x="19"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48" name="Freeform 524"/>
              <p:cNvSpPr>
                <a:spLocks/>
              </p:cNvSpPr>
              <p:nvPr/>
            </p:nvSpPr>
            <p:spPr bwMode="auto">
              <a:xfrm>
                <a:off x="21070888" y="-738187"/>
                <a:ext cx="77788" cy="28575"/>
              </a:xfrm>
              <a:custGeom>
                <a:avLst/>
                <a:gdLst>
                  <a:gd name="T0" fmla="*/ 0 w 38"/>
                  <a:gd name="T1" fmla="*/ 0 h 14"/>
                  <a:gd name="T2" fmla="*/ 0 w 38"/>
                  <a:gd name="T3" fmla="*/ 9 h 14"/>
                  <a:gd name="T4" fmla="*/ 0 w 38"/>
                  <a:gd name="T5" fmla="*/ 9 h 14"/>
                  <a:gd name="T6" fmla="*/ 19 w 38"/>
                  <a:gd name="T7" fmla="*/ 14 h 14"/>
                  <a:gd name="T8" fmla="*/ 38 w 38"/>
                  <a:gd name="T9" fmla="*/ 9 h 14"/>
                  <a:gd name="T10" fmla="*/ 38 w 38"/>
                  <a:gd name="T11" fmla="*/ 9 h 14"/>
                  <a:gd name="T12" fmla="*/ 38 w 38"/>
                  <a:gd name="T13" fmla="*/ 9 h 14"/>
                  <a:gd name="T14" fmla="*/ 38 w 38"/>
                  <a:gd name="T15" fmla="*/ 0 h 14"/>
                  <a:gd name="T16" fmla="*/ 19 w 38"/>
                  <a:gd name="T17" fmla="*/ 5 h 14"/>
                  <a:gd name="T18" fmla="*/ 0 w 38"/>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4">
                    <a:moveTo>
                      <a:pt x="0" y="0"/>
                    </a:moveTo>
                    <a:cubicBezTo>
                      <a:pt x="0" y="9"/>
                      <a:pt x="0" y="9"/>
                      <a:pt x="0" y="9"/>
                    </a:cubicBezTo>
                    <a:cubicBezTo>
                      <a:pt x="0" y="9"/>
                      <a:pt x="0" y="9"/>
                      <a:pt x="0" y="9"/>
                    </a:cubicBezTo>
                    <a:cubicBezTo>
                      <a:pt x="0" y="10"/>
                      <a:pt x="7" y="14"/>
                      <a:pt x="19" y="14"/>
                    </a:cubicBezTo>
                    <a:cubicBezTo>
                      <a:pt x="32" y="14"/>
                      <a:pt x="38" y="11"/>
                      <a:pt x="38" y="9"/>
                    </a:cubicBezTo>
                    <a:cubicBezTo>
                      <a:pt x="38" y="9"/>
                      <a:pt x="38" y="9"/>
                      <a:pt x="38" y="9"/>
                    </a:cubicBezTo>
                    <a:cubicBezTo>
                      <a:pt x="38" y="9"/>
                      <a:pt x="38" y="9"/>
                      <a:pt x="38" y="9"/>
                    </a:cubicBezTo>
                    <a:cubicBezTo>
                      <a:pt x="38" y="0"/>
                      <a:pt x="38" y="0"/>
                      <a:pt x="38" y="0"/>
                    </a:cubicBezTo>
                    <a:cubicBezTo>
                      <a:pt x="35" y="4"/>
                      <a:pt x="26" y="5"/>
                      <a:pt x="19" y="5"/>
                    </a:cubicBezTo>
                    <a:cubicBezTo>
                      <a:pt x="13" y="5"/>
                      <a:pt x="3" y="4"/>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49" name="Freeform 525"/>
              <p:cNvSpPr>
                <a:spLocks/>
              </p:cNvSpPr>
              <p:nvPr/>
            </p:nvSpPr>
            <p:spPr bwMode="auto">
              <a:xfrm>
                <a:off x="21070888" y="-688975"/>
                <a:ext cx="77788" cy="28575"/>
              </a:xfrm>
              <a:custGeom>
                <a:avLst/>
                <a:gdLst>
                  <a:gd name="T0" fmla="*/ 0 w 38"/>
                  <a:gd name="T1" fmla="*/ 0 h 14"/>
                  <a:gd name="T2" fmla="*/ 0 w 38"/>
                  <a:gd name="T3" fmla="*/ 9 h 14"/>
                  <a:gd name="T4" fmla="*/ 0 w 38"/>
                  <a:gd name="T5" fmla="*/ 9 h 14"/>
                  <a:gd name="T6" fmla="*/ 19 w 38"/>
                  <a:gd name="T7" fmla="*/ 14 h 14"/>
                  <a:gd name="T8" fmla="*/ 38 w 38"/>
                  <a:gd name="T9" fmla="*/ 9 h 14"/>
                  <a:gd name="T10" fmla="*/ 38 w 38"/>
                  <a:gd name="T11" fmla="*/ 9 h 14"/>
                  <a:gd name="T12" fmla="*/ 38 w 38"/>
                  <a:gd name="T13" fmla="*/ 9 h 14"/>
                  <a:gd name="T14" fmla="*/ 38 w 38"/>
                  <a:gd name="T15" fmla="*/ 0 h 14"/>
                  <a:gd name="T16" fmla="*/ 19 w 38"/>
                  <a:gd name="T17" fmla="*/ 5 h 14"/>
                  <a:gd name="T18" fmla="*/ 0 w 38"/>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4">
                    <a:moveTo>
                      <a:pt x="0" y="0"/>
                    </a:moveTo>
                    <a:cubicBezTo>
                      <a:pt x="0" y="9"/>
                      <a:pt x="0" y="9"/>
                      <a:pt x="0" y="9"/>
                    </a:cubicBezTo>
                    <a:cubicBezTo>
                      <a:pt x="0" y="9"/>
                      <a:pt x="0" y="9"/>
                      <a:pt x="0" y="9"/>
                    </a:cubicBezTo>
                    <a:cubicBezTo>
                      <a:pt x="0" y="11"/>
                      <a:pt x="7" y="14"/>
                      <a:pt x="19" y="14"/>
                    </a:cubicBezTo>
                    <a:cubicBezTo>
                      <a:pt x="32" y="14"/>
                      <a:pt x="38" y="11"/>
                      <a:pt x="38" y="9"/>
                    </a:cubicBezTo>
                    <a:cubicBezTo>
                      <a:pt x="38" y="9"/>
                      <a:pt x="38" y="9"/>
                      <a:pt x="38" y="9"/>
                    </a:cubicBezTo>
                    <a:cubicBezTo>
                      <a:pt x="38" y="9"/>
                      <a:pt x="38" y="9"/>
                      <a:pt x="38" y="9"/>
                    </a:cubicBezTo>
                    <a:cubicBezTo>
                      <a:pt x="38" y="0"/>
                      <a:pt x="38" y="0"/>
                      <a:pt x="38" y="0"/>
                    </a:cubicBezTo>
                    <a:cubicBezTo>
                      <a:pt x="35" y="4"/>
                      <a:pt x="26" y="5"/>
                      <a:pt x="19" y="5"/>
                    </a:cubicBezTo>
                    <a:cubicBezTo>
                      <a:pt x="13" y="5"/>
                      <a:pt x="3" y="4"/>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50" name="Freeform 526"/>
              <p:cNvSpPr>
                <a:spLocks/>
              </p:cNvSpPr>
              <p:nvPr/>
            </p:nvSpPr>
            <p:spPr bwMode="auto">
              <a:xfrm>
                <a:off x="21070888" y="-712787"/>
                <a:ext cx="77788" cy="28575"/>
              </a:xfrm>
              <a:custGeom>
                <a:avLst/>
                <a:gdLst>
                  <a:gd name="T0" fmla="*/ 0 w 38"/>
                  <a:gd name="T1" fmla="*/ 0 h 14"/>
                  <a:gd name="T2" fmla="*/ 0 w 38"/>
                  <a:gd name="T3" fmla="*/ 9 h 14"/>
                  <a:gd name="T4" fmla="*/ 0 w 38"/>
                  <a:gd name="T5" fmla="*/ 9 h 14"/>
                  <a:gd name="T6" fmla="*/ 19 w 38"/>
                  <a:gd name="T7" fmla="*/ 14 h 14"/>
                  <a:gd name="T8" fmla="*/ 38 w 38"/>
                  <a:gd name="T9" fmla="*/ 9 h 14"/>
                  <a:gd name="T10" fmla="*/ 38 w 38"/>
                  <a:gd name="T11" fmla="*/ 9 h 14"/>
                  <a:gd name="T12" fmla="*/ 38 w 38"/>
                  <a:gd name="T13" fmla="*/ 9 h 14"/>
                  <a:gd name="T14" fmla="*/ 38 w 38"/>
                  <a:gd name="T15" fmla="*/ 0 h 14"/>
                  <a:gd name="T16" fmla="*/ 19 w 38"/>
                  <a:gd name="T17" fmla="*/ 5 h 14"/>
                  <a:gd name="T18" fmla="*/ 0 w 38"/>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4">
                    <a:moveTo>
                      <a:pt x="0" y="0"/>
                    </a:moveTo>
                    <a:cubicBezTo>
                      <a:pt x="0" y="9"/>
                      <a:pt x="0" y="9"/>
                      <a:pt x="0" y="9"/>
                    </a:cubicBezTo>
                    <a:cubicBezTo>
                      <a:pt x="0" y="9"/>
                      <a:pt x="0" y="9"/>
                      <a:pt x="0" y="9"/>
                    </a:cubicBezTo>
                    <a:cubicBezTo>
                      <a:pt x="0" y="11"/>
                      <a:pt x="7" y="14"/>
                      <a:pt x="19" y="14"/>
                    </a:cubicBezTo>
                    <a:cubicBezTo>
                      <a:pt x="32" y="14"/>
                      <a:pt x="38" y="11"/>
                      <a:pt x="38" y="9"/>
                    </a:cubicBezTo>
                    <a:cubicBezTo>
                      <a:pt x="38" y="9"/>
                      <a:pt x="38" y="9"/>
                      <a:pt x="38" y="9"/>
                    </a:cubicBezTo>
                    <a:cubicBezTo>
                      <a:pt x="38" y="9"/>
                      <a:pt x="38" y="9"/>
                      <a:pt x="38" y="9"/>
                    </a:cubicBezTo>
                    <a:cubicBezTo>
                      <a:pt x="38" y="0"/>
                      <a:pt x="38" y="0"/>
                      <a:pt x="38" y="0"/>
                    </a:cubicBezTo>
                    <a:cubicBezTo>
                      <a:pt x="35" y="4"/>
                      <a:pt x="26" y="5"/>
                      <a:pt x="19" y="5"/>
                    </a:cubicBezTo>
                    <a:cubicBezTo>
                      <a:pt x="13" y="5"/>
                      <a:pt x="3" y="4"/>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51" name="Freeform 527"/>
              <p:cNvSpPr>
                <a:spLocks/>
              </p:cNvSpPr>
              <p:nvPr/>
            </p:nvSpPr>
            <p:spPr bwMode="auto">
              <a:xfrm>
                <a:off x="20799425" y="-711200"/>
                <a:ext cx="84138" cy="123825"/>
              </a:xfrm>
              <a:custGeom>
                <a:avLst/>
                <a:gdLst>
                  <a:gd name="T0" fmla="*/ 18 w 41"/>
                  <a:gd name="T1" fmla="*/ 22 h 60"/>
                  <a:gd name="T2" fmla="*/ 30 w 41"/>
                  <a:gd name="T3" fmla="*/ 7 h 60"/>
                  <a:gd name="T4" fmla="*/ 30 w 41"/>
                  <a:gd name="T5" fmla="*/ 0 h 60"/>
                  <a:gd name="T6" fmla="*/ 0 w 41"/>
                  <a:gd name="T7" fmla="*/ 29 h 60"/>
                  <a:gd name="T8" fmla="*/ 36 w 41"/>
                  <a:gd name="T9" fmla="*/ 60 h 60"/>
                  <a:gd name="T10" fmla="*/ 41 w 41"/>
                  <a:gd name="T11" fmla="*/ 42 h 60"/>
                  <a:gd name="T12" fmla="*/ 18 w 41"/>
                  <a:gd name="T13" fmla="*/ 22 h 60"/>
                </a:gdLst>
                <a:ahLst/>
                <a:cxnLst>
                  <a:cxn ang="0">
                    <a:pos x="T0" y="T1"/>
                  </a:cxn>
                  <a:cxn ang="0">
                    <a:pos x="T2" y="T3"/>
                  </a:cxn>
                  <a:cxn ang="0">
                    <a:pos x="T4" y="T5"/>
                  </a:cxn>
                  <a:cxn ang="0">
                    <a:pos x="T6" y="T7"/>
                  </a:cxn>
                  <a:cxn ang="0">
                    <a:pos x="T8" y="T9"/>
                  </a:cxn>
                  <a:cxn ang="0">
                    <a:pos x="T10" y="T11"/>
                  </a:cxn>
                  <a:cxn ang="0">
                    <a:pos x="T12" y="T13"/>
                  </a:cxn>
                </a:cxnLst>
                <a:rect l="0" t="0" r="r" b="b"/>
                <a:pathLst>
                  <a:path w="41" h="60">
                    <a:moveTo>
                      <a:pt x="18" y="22"/>
                    </a:moveTo>
                    <a:cubicBezTo>
                      <a:pt x="18" y="17"/>
                      <a:pt x="22" y="12"/>
                      <a:pt x="30" y="7"/>
                    </a:cubicBezTo>
                    <a:cubicBezTo>
                      <a:pt x="30" y="0"/>
                      <a:pt x="30" y="0"/>
                      <a:pt x="30" y="0"/>
                    </a:cubicBezTo>
                    <a:cubicBezTo>
                      <a:pt x="11" y="7"/>
                      <a:pt x="0" y="18"/>
                      <a:pt x="0" y="29"/>
                    </a:cubicBezTo>
                    <a:cubicBezTo>
                      <a:pt x="0" y="41"/>
                      <a:pt x="14" y="53"/>
                      <a:pt x="36" y="60"/>
                    </a:cubicBezTo>
                    <a:cubicBezTo>
                      <a:pt x="41" y="42"/>
                      <a:pt x="41" y="42"/>
                      <a:pt x="41" y="42"/>
                    </a:cubicBezTo>
                    <a:cubicBezTo>
                      <a:pt x="27" y="37"/>
                      <a:pt x="18" y="30"/>
                      <a:pt x="18"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52" name="Freeform 528"/>
              <p:cNvSpPr>
                <a:spLocks/>
              </p:cNvSpPr>
              <p:nvPr/>
            </p:nvSpPr>
            <p:spPr bwMode="auto">
              <a:xfrm>
                <a:off x="20891500" y="-711200"/>
                <a:ext cx="333375" cy="163513"/>
              </a:xfrm>
              <a:custGeom>
                <a:avLst/>
                <a:gdLst>
                  <a:gd name="T0" fmla="*/ 133 w 162"/>
                  <a:gd name="T1" fmla="*/ 0 h 80"/>
                  <a:gd name="T2" fmla="*/ 133 w 162"/>
                  <a:gd name="T3" fmla="*/ 7 h 80"/>
                  <a:gd name="T4" fmla="*/ 144 w 162"/>
                  <a:gd name="T5" fmla="*/ 22 h 80"/>
                  <a:gd name="T6" fmla="*/ 59 w 162"/>
                  <a:gd name="T7" fmla="*/ 51 h 80"/>
                  <a:gd name="T8" fmla="*/ 26 w 162"/>
                  <a:gd name="T9" fmla="*/ 49 h 80"/>
                  <a:gd name="T10" fmla="*/ 29 w 162"/>
                  <a:gd name="T11" fmla="*/ 39 h 80"/>
                  <a:gd name="T12" fmla="*/ 14 w 162"/>
                  <a:gd name="T13" fmla="*/ 47 h 80"/>
                  <a:gd name="T14" fmla="*/ 14 w 162"/>
                  <a:gd name="T15" fmla="*/ 47 h 80"/>
                  <a:gd name="T16" fmla="*/ 0 w 162"/>
                  <a:gd name="T17" fmla="*/ 54 h 80"/>
                  <a:gd name="T18" fmla="*/ 9 w 162"/>
                  <a:gd name="T19" fmla="*/ 65 h 80"/>
                  <a:gd name="T20" fmla="*/ 9 w 162"/>
                  <a:gd name="T21" fmla="*/ 66 h 80"/>
                  <a:gd name="T22" fmla="*/ 19 w 162"/>
                  <a:gd name="T23" fmla="*/ 80 h 80"/>
                  <a:gd name="T24" fmla="*/ 22 w 162"/>
                  <a:gd name="T25" fmla="*/ 68 h 80"/>
                  <a:gd name="T26" fmla="*/ 22 w 162"/>
                  <a:gd name="T27" fmla="*/ 68 h 80"/>
                  <a:gd name="T28" fmla="*/ 59 w 162"/>
                  <a:gd name="T29" fmla="*/ 70 h 80"/>
                  <a:gd name="T30" fmla="*/ 162 w 162"/>
                  <a:gd name="T31" fmla="*/ 29 h 80"/>
                  <a:gd name="T32" fmla="*/ 133 w 162"/>
                  <a:gd name="T3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80">
                    <a:moveTo>
                      <a:pt x="133" y="0"/>
                    </a:moveTo>
                    <a:cubicBezTo>
                      <a:pt x="133" y="7"/>
                      <a:pt x="133" y="7"/>
                      <a:pt x="133" y="7"/>
                    </a:cubicBezTo>
                    <a:cubicBezTo>
                      <a:pt x="140" y="12"/>
                      <a:pt x="144" y="17"/>
                      <a:pt x="144" y="22"/>
                    </a:cubicBezTo>
                    <a:cubicBezTo>
                      <a:pt x="144" y="38"/>
                      <a:pt x="106" y="51"/>
                      <a:pt x="59" y="51"/>
                    </a:cubicBezTo>
                    <a:cubicBezTo>
                      <a:pt x="47" y="51"/>
                      <a:pt x="36" y="51"/>
                      <a:pt x="26" y="49"/>
                    </a:cubicBezTo>
                    <a:cubicBezTo>
                      <a:pt x="29" y="39"/>
                      <a:pt x="29" y="39"/>
                      <a:pt x="29" y="39"/>
                    </a:cubicBezTo>
                    <a:cubicBezTo>
                      <a:pt x="14" y="47"/>
                      <a:pt x="14" y="47"/>
                      <a:pt x="14" y="47"/>
                    </a:cubicBezTo>
                    <a:cubicBezTo>
                      <a:pt x="14" y="47"/>
                      <a:pt x="14" y="47"/>
                      <a:pt x="14" y="47"/>
                    </a:cubicBezTo>
                    <a:cubicBezTo>
                      <a:pt x="0" y="54"/>
                      <a:pt x="0" y="54"/>
                      <a:pt x="0" y="54"/>
                    </a:cubicBezTo>
                    <a:cubicBezTo>
                      <a:pt x="9" y="65"/>
                      <a:pt x="9" y="65"/>
                      <a:pt x="9" y="65"/>
                    </a:cubicBezTo>
                    <a:cubicBezTo>
                      <a:pt x="9" y="66"/>
                      <a:pt x="9" y="66"/>
                      <a:pt x="9" y="66"/>
                    </a:cubicBezTo>
                    <a:cubicBezTo>
                      <a:pt x="19" y="80"/>
                      <a:pt x="19" y="80"/>
                      <a:pt x="19" y="80"/>
                    </a:cubicBezTo>
                    <a:cubicBezTo>
                      <a:pt x="22" y="68"/>
                      <a:pt x="22" y="68"/>
                      <a:pt x="22" y="68"/>
                    </a:cubicBezTo>
                    <a:cubicBezTo>
                      <a:pt x="22" y="68"/>
                      <a:pt x="22" y="68"/>
                      <a:pt x="22" y="68"/>
                    </a:cubicBezTo>
                    <a:cubicBezTo>
                      <a:pt x="33" y="69"/>
                      <a:pt x="46" y="70"/>
                      <a:pt x="59" y="70"/>
                    </a:cubicBezTo>
                    <a:cubicBezTo>
                      <a:pt x="116" y="70"/>
                      <a:pt x="162" y="52"/>
                      <a:pt x="162" y="29"/>
                    </a:cubicBezTo>
                    <a:cubicBezTo>
                      <a:pt x="162" y="18"/>
                      <a:pt x="151" y="7"/>
                      <a:pt x="13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grpSp>
        <p:sp>
          <p:nvSpPr>
            <p:cNvPr id="523" name="TextBox 522"/>
            <p:cNvSpPr txBox="1"/>
            <p:nvPr/>
          </p:nvSpPr>
          <p:spPr>
            <a:xfrm>
              <a:off x="3544646" y="-528342"/>
              <a:ext cx="907094" cy="294828"/>
            </a:xfrm>
            <a:prstGeom prst="rect">
              <a:avLst/>
            </a:prstGeom>
            <a:noFill/>
          </p:spPr>
          <p:txBody>
            <a:bodyPr wrap="none" rtlCol="0">
              <a:spAutoFit/>
            </a:bodyPr>
            <a:lstStyle/>
            <a:p>
              <a:pPr algn="ctr"/>
              <a:r>
                <a:rPr lang="en-US" sz="650" b="1" dirty="0" smtClean="0">
                  <a:solidFill>
                    <a:srgbClr val="595959"/>
                  </a:solidFill>
                  <a:cs typeface="Arial" panose="020B0604020202020204" pitchFamily="34" charset="0"/>
                </a:rPr>
                <a:t>REVENUE</a:t>
              </a:r>
              <a:endParaRPr lang="en-US" sz="650" b="1" dirty="0">
                <a:solidFill>
                  <a:srgbClr val="595959"/>
                </a:solidFill>
                <a:cs typeface="Arial" panose="020B0604020202020204" pitchFamily="34" charset="0"/>
              </a:endParaRPr>
            </a:p>
          </p:txBody>
        </p:sp>
      </p:grpSp>
      <p:grpSp>
        <p:nvGrpSpPr>
          <p:cNvPr id="499" name="Group 498"/>
          <p:cNvGrpSpPr/>
          <p:nvPr/>
        </p:nvGrpSpPr>
        <p:grpSpPr>
          <a:xfrm>
            <a:off x="5505665" y="1738058"/>
            <a:ext cx="627417" cy="557545"/>
            <a:chOff x="2590690" y="2533800"/>
            <a:chExt cx="779062" cy="692306"/>
          </a:xfrm>
        </p:grpSpPr>
        <p:grpSp>
          <p:nvGrpSpPr>
            <p:cNvPr id="511" name="Group 510"/>
            <p:cNvGrpSpPr/>
            <p:nvPr/>
          </p:nvGrpSpPr>
          <p:grpSpPr>
            <a:xfrm>
              <a:off x="2590690" y="2533800"/>
              <a:ext cx="779062" cy="692306"/>
              <a:chOff x="6931974" y="2041612"/>
              <a:chExt cx="694325" cy="617005"/>
            </a:xfrm>
          </p:grpSpPr>
          <p:sp>
            <p:nvSpPr>
              <p:cNvPr id="520" name="TextBox 519"/>
              <p:cNvSpPr txBox="1"/>
              <p:nvPr/>
            </p:nvSpPr>
            <p:spPr>
              <a:xfrm>
                <a:off x="6931974" y="2471287"/>
                <a:ext cx="694325" cy="187330"/>
              </a:xfrm>
              <a:prstGeom prst="rect">
                <a:avLst/>
              </a:prstGeom>
              <a:noFill/>
            </p:spPr>
            <p:txBody>
              <a:bodyPr wrap="none" lIns="68580" tIns="34290" rIns="68580" bIns="34290" rtlCol="0">
                <a:spAutoFit/>
              </a:bodyPr>
              <a:lstStyle/>
              <a:p>
                <a:pPr algn="ctr"/>
                <a:r>
                  <a:rPr lang="en-US" sz="650" b="1" dirty="0" smtClean="0">
                    <a:solidFill>
                      <a:srgbClr val="595959"/>
                    </a:solidFill>
                    <a:cs typeface="Arial" panose="020B0604020202020204" pitchFamily="34" charset="0"/>
                  </a:rPr>
                  <a:t>INVENTORY</a:t>
                </a:r>
                <a:endParaRPr lang="en-US" sz="650" b="1" dirty="0">
                  <a:solidFill>
                    <a:srgbClr val="595959"/>
                  </a:solidFill>
                  <a:cs typeface="Arial" panose="020B0604020202020204" pitchFamily="34" charset="0"/>
                </a:endParaRPr>
              </a:p>
            </p:txBody>
          </p:sp>
          <p:sp>
            <p:nvSpPr>
              <p:cNvPr id="521" name="Oval 496"/>
              <p:cNvSpPr>
                <a:spLocks noChangeArrowheads="1"/>
              </p:cNvSpPr>
              <p:nvPr/>
            </p:nvSpPr>
            <p:spPr bwMode="auto">
              <a:xfrm>
                <a:off x="7059678" y="2041612"/>
                <a:ext cx="438912" cy="438912"/>
              </a:xfrm>
              <a:prstGeom prst="ellipse">
                <a:avLst/>
              </a:pr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sz="650" b="1" dirty="0">
                  <a:solidFill>
                    <a:srgbClr val="595959"/>
                  </a:solidFill>
                  <a:cs typeface="Arial" panose="020B0604020202020204" pitchFamily="34" charset="0"/>
                </a:endParaRPr>
              </a:p>
            </p:txBody>
          </p:sp>
        </p:grpSp>
        <p:grpSp>
          <p:nvGrpSpPr>
            <p:cNvPr id="512" name="Group 511"/>
            <p:cNvGrpSpPr/>
            <p:nvPr/>
          </p:nvGrpSpPr>
          <p:grpSpPr>
            <a:xfrm>
              <a:off x="2831736" y="2616077"/>
              <a:ext cx="291800" cy="313719"/>
              <a:chOff x="-1179513" y="4435475"/>
              <a:chExt cx="676275" cy="727075"/>
            </a:xfrm>
            <a:solidFill>
              <a:schemeClr val="bg1"/>
            </a:solidFill>
          </p:grpSpPr>
          <p:sp>
            <p:nvSpPr>
              <p:cNvPr id="513" name="Freeform 5"/>
              <p:cNvSpPr>
                <a:spLocks noEditPoints="1"/>
              </p:cNvSpPr>
              <p:nvPr/>
            </p:nvSpPr>
            <p:spPr bwMode="auto">
              <a:xfrm>
                <a:off x="-1068388" y="4713288"/>
                <a:ext cx="439738" cy="274638"/>
              </a:xfrm>
              <a:custGeom>
                <a:avLst/>
                <a:gdLst>
                  <a:gd name="T0" fmla="*/ 0 w 515"/>
                  <a:gd name="T1" fmla="*/ 323 h 323"/>
                  <a:gd name="T2" fmla="*/ 64 w 515"/>
                  <a:gd name="T3" fmla="*/ 323 h 323"/>
                  <a:gd name="T4" fmla="*/ 64 w 515"/>
                  <a:gd name="T5" fmla="*/ 0 h 323"/>
                  <a:gd name="T6" fmla="*/ 0 w 515"/>
                  <a:gd name="T7" fmla="*/ 0 h 323"/>
                  <a:gd name="T8" fmla="*/ 0 w 515"/>
                  <a:gd name="T9" fmla="*/ 323 h 323"/>
                  <a:gd name="T10" fmla="*/ 467 w 515"/>
                  <a:gd name="T11" fmla="*/ 0 h 323"/>
                  <a:gd name="T12" fmla="*/ 467 w 515"/>
                  <a:gd name="T13" fmla="*/ 180 h 323"/>
                  <a:gd name="T14" fmla="*/ 515 w 515"/>
                  <a:gd name="T15" fmla="*/ 221 h 323"/>
                  <a:gd name="T16" fmla="*/ 515 w 515"/>
                  <a:gd name="T17" fmla="*/ 0 h 323"/>
                  <a:gd name="T18" fmla="*/ 467 w 515"/>
                  <a:gd name="T19" fmla="*/ 0 h 323"/>
                  <a:gd name="T20" fmla="*/ 138 w 515"/>
                  <a:gd name="T21" fmla="*/ 0 h 323"/>
                  <a:gd name="T22" fmla="*/ 96 w 515"/>
                  <a:gd name="T23" fmla="*/ 0 h 323"/>
                  <a:gd name="T24" fmla="*/ 96 w 515"/>
                  <a:gd name="T25" fmla="*/ 323 h 323"/>
                  <a:gd name="T26" fmla="*/ 138 w 515"/>
                  <a:gd name="T27" fmla="*/ 323 h 323"/>
                  <a:gd name="T28" fmla="*/ 138 w 515"/>
                  <a:gd name="T29" fmla="*/ 0 h 323"/>
                  <a:gd name="T30" fmla="*/ 233 w 515"/>
                  <a:gd name="T31" fmla="*/ 323 h 323"/>
                  <a:gd name="T32" fmla="*/ 242 w 515"/>
                  <a:gd name="T33" fmla="*/ 323 h 323"/>
                  <a:gd name="T34" fmla="*/ 241 w 515"/>
                  <a:gd name="T35" fmla="*/ 315 h 323"/>
                  <a:gd name="T36" fmla="*/ 306 w 515"/>
                  <a:gd name="T37" fmla="*/ 190 h 323"/>
                  <a:gd name="T38" fmla="*/ 306 w 515"/>
                  <a:gd name="T39" fmla="*/ 0 h 323"/>
                  <a:gd name="T40" fmla="*/ 233 w 515"/>
                  <a:gd name="T41" fmla="*/ 0 h 323"/>
                  <a:gd name="T42" fmla="*/ 233 w 515"/>
                  <a:gd name="T43" fmla="*/ 323 h 323"/>
                  <a:gd name="T44" fmla="*/ 192 w 515"/>
                  <a:gd name="T45" fmla="*/ 0 h 323"/>
                  <a:gd name="T46" fmla="*/ 167 w 515"/>
                  <a:gd name="T47" fmla="*/ 0 h 323"/>
                  <a:gd name="T48" fmla="*/ 167 w 515"/>
                  <a:gd name="T49" fmla="*/ 323 h 323"/>
                  <a:gd name="T50" fmla="*/ 192 w 515"/>
                  <a:gd name="T51" fmla="*/ 323 h 323"/>
                  <a:gd name="T52" fmla="*/ 192 w 515"/>
                  <a:gd name="T53" fmla="*/ 0 h 323"/>
                  <a:gd name="T54" fmla="*/ 411 w 515"/>
                  <a:gd name="T55" fmla="*/ 162 h 323"/>
                  <a:gd name="T56" fmla="*/ 435 w 515"/>
                  <a:gd name="T57" fmla="*/ 167 h 323"/>
                  <a:gd name="T58" fmla="*/ 435 w 515"/>
                  <a:gd name="T59" fmla="*/ 0 h 323"/>
                  <a:gd name="T60" fmla="*/ 411 w 515"/>
                  <a:gd name="T61" fmla="*/ 0 h 323"/>
                  <a:gd name="T62" fmla="*/ 411 w 515"/>
                  <a:gd name="T63" fmla="*/ 162 h 323"/>
                  <a:gd name="T64" fmla="*/ 370 w 515"/>
                  <a:gd name="T65" fmla="*/ 0 h 323"/>
                  <a:gd name="T66" fmla="*/ 346 w 515"/>
                  <a:gd name="T67" fmla="*/ 0 h 323"/>
                  <a:gd name="T68" fmla="*/ 346 w 515"/>
                  <a:gd name="T69" fmla="*/ 169 h 323"/>
                  <a:gd name="T70" fmla="*/ 370 w 515"/>
                  <a:gd name="T71" fmla="*/ 164 h 323"/>
                  <a:gd name="T72" fmla="*/ 370 w 515"/>
                  <a:gd name="T73" fmla="*/ 0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5" h="323">
                    <a:moveTo>
                      <a:pt x="0" y="323"/>
                    </a:moveTo>
                    <a:cubicBezTo>
                      <a:pt x="64" y="323"/>
                      <a:pt x="64" y="323"/>
                      <a:pt x="64" y="323"/>
                    </a:cubicBezTo>
                    <a:cubicBezTo>
                      <a:pt x="64" y="0"/>
                      <a:pt x="64" y="0"/>
                      <a:pt x="64" y="0"/>
                    </a:cubicBezTo>
                    <a:cubicBezTo>
                      <a:pt x="0" y="0"/>
                      <a:pt x="0" y="0"/>
                      <a:pt x="0" y="0"/>
                    </a:cubicBezTo>
                    <a:lnTo>
                      <a:pt x="0" y="323"/>
                    </a:lnTo>
                    <a:close/>
                    <a:moveTo>
                      <a:pt x="467" y="0"/>
                    </a:moveTo>
                    <a:cubicBezTo>
                      <a:pt x="467" y="180"/>
                      <a:pt x="467" y="180"/>
                      <a:pt x="467" y="180"/>
                    </a:cubicBezTo>
                    <a:cubicBezTo>
                      <a:pt x="486" y="190"/>
                      <a:pt x="502" y="204"/>
                      <a:pt x="515" y="221"/>
                    </a:cubicBezTo>
                    <a:cubicBezTo>
                      <a:pt x="515" y="0"/>
                      <a:pt x="515" y="0"/>
                      <a:pt x="515" y="0"/>
                    </a:cubicBezTo>
                    <a:lnTo>
                      <a:pt x="467" y="0"/>
                    </a:lnTo>
                    <a:close/>
                    <a:moveTo>
                      <a:pt x="138" y="0"/>
                    </a:moveTo>
                    <a:cubicBezTo>
                      <a:pt x="96" y="0"/>
                      <a:pt x="96" y="0"/>
                      <a:pt x="96" y="0"/>
                    </a:cubicBezTo>
                    <a:cubicBezTo>
                      <a:pt x="96" y="323"/>
                      <a:pt x="96" y="323"/>
                      <a:pt x="96" y="323"/>
                    </a:cubicBezTo>
                    <a:cubicBezTo>
                      <a:pt x="138" y="323"/>
                      <a:pt x="138" y="323"/>
                      <a:pt x="138" y="323"/>
                    </a:cubicBezTo>
                    <a:lnTo>
                      <a:pt x="138" y="0"/>
                    </a:lnTo>
                    <a:close/>
                    <a:moveTo>
                      <a:pt x="233" y="323"/>
                    </a:moveTo>
                    <a:cubicBezTo>
                      <a:pt x="242" y="323"/>
                      <a:pt x="242" y="323"/>
                      <a:pt x="242" y="323"/>
                    </a:cubicBezTo>
                    <a:cubicBezTo>
                      <a:pt x="242" y="320"/>
                      <a:pt x="241" y="317"/>
                      <a:pt x="241" y="315"/>
                    </a:cubicBezTo>
                    <a:cubicBezTo>
                      <a:pt x="241" y="263"/>
                      <a:pt x="267" y="218"/>
                      <a:pt x="306" y="190"/>
                    </a:cubicBezTo>
                    <a:cubicBezTo>
                      <a:pt x="306" y="0"/>
                      <a:pt x="306" y="0"/>
                      <a:pt x="306" y="0"/>
                    </a:cubicBezTo>
                    <a:cubicBezTo>
                      <a:pt x="233" y="0"/>
                      <a:pt x="233" y="0"/>
                      <a:pt x="233" y="0"/>
                    </a:cubicBezTo>
                    <a:lnTo>
                      <a:pt x="233" y="323"/>
                    </a:lnTo>
                    <a:close/>
                    <a:moveTo>
                      <a:pt x="192" y="0"/>
                    </a:moveTo>
                    <a:cubicBezTo>
                      <a:pt x="167" y="0"/>
                      <a:pt x="167" y="0"/>
                      <a:pt x="167" y="0"/>
                    </a:cubicBezTo>
                    <a:cubicBezTo>
                      <a:pt x="167" y="323"/>
                      <a:pt x="167" y="323"/>
                      <a:pt x="167" y="323"/>
                    </a:cubicBezTo>
                    <a:cubicBezTo>
                      <a:pt x="192" y="323"/>
                      <a:pt x="192" y="323"/>
                      <a:pt x="192" y="323"/>
                    </a:cubicBezTo>
                    <a:lnTo>
                      <a:pt x="192" y="0"/>
                    </a:lnTo>
                    <a:close/>
                    <a:moveTo>
                      <a:pt x="411" y="162"/>
                    </a:moveTo>
                    <a:cubicBezTo>
                      <a:pt x="419" y="163"/>
                      <a:pt x="427" y="165"/>
                      <a:pt x="435" y="167"/>
                    </a:cubicBezTo>
                    <a:cubicBezTo>
                      <a:pt x="435" y="0"/>
                      <a:pt x="435" y="0"/>
                      <a:pt x="435" y="0"/>
                    </a:cubicBezTo>
                    <a:cubicBezTo>
                      <a:pt x="411" y="0"/>
                      <a:pt x="411" y="0"/>
                      <a:pt x="411" y="0"/>
                    </a:cubicBezTo>
                    <a:lnTo>
                      <a:pt x="411" y="162"/>
                    </a:lnTo>
                    <a:close/>
                    <a:moveTo>
                      <a:pt x="370" y="0"/>
                    </a:moveTo>
                    <a:cubicBezTo>
                      <a:pt x="346" y="0"/>
                      <a:pt x="346" y="0"/>
                      <a:pt x="346" y="0"/>
                    </a:cubicBezTo>
                    <a:cubicBezTo>
                      <a:pt x="346" y="169"/>
                      <a:pt x="346" y="169"/>
                      <a:pt x="346" y="169"/>
                    </a:cubicBezTo>
                    <a:cubicBezTo>
                      <a:pt x="354" y="167"/>
                      <a:pt x="362" y="165"/>
                      <a:pt x="370" y="164"/>
                    </a:cubicBezTo>
                    <a:lnTo>
                      <a:pt x="37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dirty="0">
                  <a:solidFill>
                    <a:srgbClr val="595959"/>
                  </a:solidFill>
                </a:endParaRPr>
              </a:p>
            </p:txBody>
          </p:sp>
          <p:sp>
            <p:nvSpPr>
              <p:cNvPr id="514" name="Freeform 6"/>
              <p:cNvSpPr>
                <a:spLocks noEditPoints="1"/>
              </p:cNvSpPr>
              <p:nvPr/>
            </p:nvSpPr>
            <p:spPr bwMode="auto">
              <a:xfrm>
                <a:off x="-892176" y="4870450"/>
                <a:ext cx="266700" cy="269875"/>
              </a:xfrm>
              <a:custGeom>
                <a:avLst/>
                <a:gdLst>
                  <a:gd name="T0" fmla="*/ 62 w 312"/>
                  <a:gd name="T1" fmla="*/ 307 h 316"/>
                  <a:gd name="T2" fmla="*/ 120 w 312"/>
                  <a:gd name="T3" fmla="*/ 236 h 316"/>
                  <a:gd name="T4" fmla="*/ 187 w 312"/>
                  <a:gd name="T5" fmla="*/ 253 h 316"/>
                  <a:gd name="T6" fmla="*/ 311 w 312"/>
                  <a:gd name="T7" fmla="*/ 125 h 316"/>
                  <a:gd name="T8" fmla="*/ 182 w 312"/>
                  <a:gd name="T9" fmla="*/ 1 h 316"/>
                  <a:gd name="T10" fmla="*/ 58 w 312"/>
                  <a:gd name="T11" fmla="*/ 129 h 316"/>
                  <a:gd name="T12" fmla="*/ 78 w 312"/>
                  <a:gd name="T13" fmla="*/ 195 h 316"/>
                  <a:gd name="T14" fmla="*/ 8 w 312"/>
                  <a:gd name="T15" fmla="*/ 256 h 316"/>
                  <a:gd name="T16" fmla="*/ 8 w 312"/>
                  <a:gd name="T17" fmla="*/ 282 h 316"/>
                  <a:gd name="T18" fmla="*/ 36 w 312"/>
                  <a:gd name="T19" fmla="*/ 309 h 316"/>
                  <a:gd name="T20" fmla="*/ 62 w 312"/>
                  <a:gd name="T21" fmla="*/ 307 h 316"/>
                  <a:gd name="T22" fmla="*/ 97 w 312"/>
                  <a:gd name="T23" fmla="*/ 128 h 316"/>
                  <a:gd name="T24" fmla="*/ 183 w 312"/>
                  <a:gd name="T25" fmla="*/ 40 h 316"/>
                  <a:gd name="T26" fmla="*/ 272 w 312"/>
                  <a:gd name="T27" fmla="*/ 126 h 316"/>
                  <a:gd name="T28" fmla="*/ 186 w 312"/>
                  <a:gd name="T29" fmla="*/ 214 h 316"/>
                  <a:gd name="T30" fmla="*/ 97 w 312"/>
                  <a:gd name="T31" fmla="*/ 128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2" h="316">
                    <a:moveTo>
                      <a:pt x="62" y="307"/>
                    </a:moveTo>
                    <a:cubicBezTo>
                      <a:pt x="120" y="236"/>
                      <a:pt x="120" y="236"/>
                      <a:pt x="120" y="236"/>
                    </a:cubicBezTo>
                    <a:cubicBezTo>
                      <a:pt x="140" y="247"/>
                      <a:pt x="162" y="254"/>
                      <a:pt x="187" y="253"/>
                    </a:cubicBezTo>
                    <a:cubicBezTo>
                      <a:pt x="256" y="252"/>
                      <a:pt x="312" y="195"/>
                      <a:pt x="311" y="125"/>
                    </a:cubicBezTo>
                    <a:cubicBezTo>
                      <a:pt x="310" y="55"/>
                      <a:pt x="252" y="0"/>
                      <a:pt x="182" y="1"/>
                    </a:cubicBezTo>
                    <a:cubicBezTo>
                      <a:pt x="113" y="2"/>
                      <a:pt x="57" y="59"/>
                      <a:pt x="58" y="129"/>
                    </a:cubicBezTo>
                    <a:cubicBezTo>
                      <a:pt x="59" y="153"/>
                      <a:pt x="66" y="176"/>
                      <a:pt x="78" y="195"/>
                    </a:cubicBezTo>
                    <a:cubicBezTo>
                      <a:pt x="8" y="256"/>
                      <a:pt x="8" y="256"/>
                      <a:pt x="8" y="256"/>
                    </a:cubicBezTo>
                    <a:cubicBezTo>
                      <a:pt x="0" y="262"/>
                      <a:pt x="0" y="275"/>
                      <a:pt x="8" y="282"/>
                    </a:cubicBezTo>
                    <a:cubicBezTo>
                      <a:pt x="36" y="309"/>
                      <a:pt x="36" y="309"/>
                      <a:pt x="36" y="309"/>
                    </a:cubicBezTo>
                    <a:cubicBezTo>
                      <a:pt x="43" y="316"/>
                      <a:pt x="55" y="316"/>
                      <a:pt x="62" y="307"/>
                    </a:cubicBezTo>
                    <a:close/>
                    <a:moveTo>
                      <a:pt x="97" y="128"/>
                    </a:moveTo>
                    <a:cubicBezTo>
                      <a:pt x="96" y="80"/>
                      <a:pt x="135" y="40"/>
                      <a:pt x="183" y="40"/>
                    </a:cubicBezTo>
                    <a:cubicBezTo>
                      <a:pt x="231" y="39"/>
                      <a:pt x="271" y="77"/>
                      <a:pt x="272" y="126"/>
                    </a:cubicBezTo>
                    <a:cubicBezTo>
                      <a:pt x="273" y="174"/>
                      <a:pt x="234" y="214"/>
                      <a:pt x="186" y="214"/>
                    </a:cubicBezTo>
                    <a:cubicBezTo>
                      <a:pt x="138" y="215"/>
                      <a:pt x="98" y="177"/>
                      <a:pt x="97"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dirty="0">
                  <a:solidFill>
                    <a:srgbClr val="595959"/>
                  </a:solidFill>
                </a:endParaRPr>
              </a:p>
            </p:txBody>
          </p:sp>
          <p:sp>
            <p:nvSpPr>
              <p:cNvPr id="515" name="Freeform 7"/>
              <p:cNvSpPr>
                <a:spLocks/>
              </p:cNvSpPr>
              <p:nvPr/>
            </p:nvSpPr>
            <p:spPr bwMode="auto">
              <a:xfrm>
                <a:off x="-1068388" y="5005388"/>
                <a:ext cx="49213" cy="71438"/>
              </a:xfrm>
              <a:custGeom>
                <a:avLst/>
                <a:gdLst>
                  <a:gd name="T0" fmla="*/ 0 w 58"/>
                  <a:gd name="T1" fmla="*/ 84 h 84"/>
                  <a:gd name="T2" fmla="*/ 0 w 58"/>
                  <a:gd name="T3" fmla="*/ 72 h 84"/>
                  <a:gd name="T4" fmla="*/ 11 w 58"/>
                  <a:gd name="T5" fmla="*/ 63 h 84"/>
                  <a:gd name="T6" fmla="*/ 38 w 58"/>
                  <a:gd name="T7" fmla="*/ 28 h 84"/>
                  <a:gd name="T8" fmla="*/ 24 w 58"/>
                  <a:gd name="T9" fmla="*/ 16 h 84"/>
                  <a:gd name="T10" fmla="*/ 7 w 58"/>
                  <a:gd name="T11" fmla="*/ 23 h 84"/>
                  <a:gd name="T12" fmla="*/ 1 w 58"/>
                  <a:gd name="T13" fmla="*/ 9 h 84"/>
                  <a:gd name="T14" fmla="*/ 28 w 58"/>
                  <a:gd name="T15" fmla="*/ 0 h 84"/>
                  <a:gd name="T16" fmla="*/ 57 w 58"/>
                  <a:gd name="T17" fmla="*/ 26 h 84"/>
                  <a:gd name="T18" fmla="*/ 35 w 58"/>
                  <a:gd name="T19" fmla="*/ 62 h 84"/>
                  <a:gd name="T20" fmla="*/ 27 w 58"/>
                  <a:gd name="T21" fmla="*/ 68 h 84"/>
                  <a:gd name="T22" fmla="*/ 27 w 58"/>
                  <a:gd name="T23" fmla="*/ 68 h 84"/>
                  <a:gd name="T24" fmla="*/ 58 w 58"/>
                  <a:gd name="T25" fmla="*/ 68 h 84"/>
                  <a:gd name="T26" fmla="*/ 58 w 58"/>
                  <a:gd name="T27" fmla="*/ 84 h 84"/>
                  <a:gd name="T28" fmla="*/ 0 w 58"/>
                  <a:gd name="T2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84">
                    <a:moveTo>
                      <a:pt x="0" y="84"/>
                    </a:moveTo>
                    <a:cubicBezTo>
                      <a:pt x="0" y="72"/>
                      <a:pt x="0" y="72"/>
                      <a:pt x="0" y="72"/>
                    </a:cubicBezTo>
                    <a:cubicBezTo>
                      <a:pt x="11" y="63"/>
                      <a:pt x="11" y="63"/>
                      <a:pt x="11" y="63"/>
                    </a:cubicBezTo>
                    <a:cubicBezTo>
                      <a:pt x="29" y="47"/>
                      <a:pt x="37" y="37"/>
                      <a:pt x="38" y="28"/>
                    </a:cubicBezTo>
                    <a:cubicBezTo>
                      <a:pt x="38" y="21"/>
                      <a:pt x="34" y="16"/>
                      <a:pt x="24" y="16"/>
                    </a:cubicBezTo>
                    <a:cubicBezTo>
                      <a:pt x="17" y="16"/>
                      <a:pt x="11" y="19"/>
                      <a:pt x="7" y="23"/>
                    </a:cubicBezTo>
                    <a:cubicBezTo>
                      <a:pt x="1" y="9"/>
                      <a:pt x="1" y="9"/>
                      <a:pt x="1" y="9"/>
                    </a:cubicBezTo>
                    <a:cubicBezTo>
                      <a:pt x="7" y="4"/>
                      <a:pt x="17" y="0"/>
                      <a:pt x="28" y="0"/>
                    </a:cubicBezTo>
                    <a:cubicBezTo>
                      <a:pt x="47" y="0"/>
                      <a:pt x="57" y="11"/>
                      <a:pt x="57" y="26"/>
                    </a:cubicBezTo>
                    <a:cubicBezTo>
                      <a:pt x="57" y="40"/>
                      <a:pt x="47" y="51"/>
                      <a:pt x="35" y="62"/>
                    </a:cubicBezTo>
                    <a:cubicBezTo>
                      <a:pt x="27" y="68"/>
                      <a:pt x="27" y="68"/>
                      <a:pt x="27" y="68"/>
                    </a:cubicBezTo>
                    <a:cubicBezTo>
                      <a:pt x="27" y="68"/>
                      <a:pt x="27" y="68"/>
                      <a:pt x="27" y="68"/>
                    </a:cubicBezTo>
                    <a:cubicBezTo>
                      <a:pt x="58" y="68"/>
                      <a:pt x="58" y="68"/>
                      <a:pt x="58" y="68"/>
                    </a:cubicBezTo>
                    <a:cubicBezTo>
                      <a:pt x="58" y="84"/>
                      <a:pt x="58" y="84"/>
                      <a:pt x="58" y="84"/>
                    </a:cubicBez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dirty="0">
                  <a:solidFill>
                    <a:srgbClr val="595959"/>
                  </a:solidFill>
                </a:endParaRPr>
              </a:p>
            </p:txBody>
          </p:sp>
          <p:sp>
            <p:nvSpPr>
              <p:cNvPr id="516" name="Freeform 8"/>
              <p:cNvSpPr>
                <a:spLocks/>
              </p:cNvSpPr>
              <p:nvPr/>
            </p:nvSpPr>
            <p:spPr bwMode="auto">
              <a:xfrm>
                <a:off x="-1000126" y="5005388"/>
                <a:ext cx="50800" cy="73025"/>
              </a:xfrm>
              <a:custGeom>
                <a:avLst/>
                <a:gdLst>
                  <a:gd name="T0" fmla="*/ 4 w 58"/>
                  <a:gd name="T1" fmla="*/ 65 h 85"/>
                  <a:gd name="T2" fmla="*/ 23 w 58"/>
                  <a:gd name="T3" fmla="*/ 70 h 85"/>
                  <a:gd name="T4" fmla="*/ 38 w 58"/>
                  <a:gd name="T5" fmla="*/ 59 h 85"/>
                  <a:gd name="T6" fmla="*/ 22 w 58"/>
                  <a:gd name="T7" fmla="*/ 47 h 85"/>
                  <a:gd name="T8" fmla="*/ 14 w 58"/>
                  <a:gd name="T9" fmla="*/ 47 h 85"/>
                  <a:gd name="T10" fmla="*/ 14 w 58"/>
                  <a:gd name="T11" fmla="*/ 34 h 85"/>
                  <a:gd name="T12" fmla="*/ 21 w 58"/>
                  <a:gd name="T13" fmla="*/ 34 h 85"/>
                  <a:gd name="T14" fmla="*/ 36 w 58"/>
                  <a:gd name="T15" fmla="*/ 24 h 85"/>
                  <a:gd name="T16" fmla="*/ 24 w 58"/>
                  <a:gd name="T17" fmla="*/ 16 h 85"/>
                  <a:gd name="T18" fmla="*/ 6 w 58"/>
                  <a:gd name="T19" fmla="*/ 20 h 85"/>
                  <a:gd name="T20" fmla="*/ 3 w 58"/>
                  <a:gd name="T21" fmla="*/ 7 h 85"/>
                  <a:gd name="T22" fmla="*/ 28 w 58"/>
                  <a:gd name="T23" fmla="*/ 0 h 85"/>
                  <a:gd name="T24" fmla="*/ 55 w 58"/>
                  <a:gd name="T25" fmla="*/ 21 h 85"/>
                  <a:gd name="T26" fmla="*/ 40 w 58"/>
                  <a:gd name="T27" fmla="*/ 40 h 85"/>
                  <a:gd name="T28" fmla="*/ 40 w 58"/>
                  <a:gd name="T29" fmla="*/ 40 h 85"/>
                  <a:gd name="T30" fmla="*/ 58 w 58"/>
                  <a:gd name="T31" fmla="*/ 60 h 85"/>
                  <a:gd name="T32" fmla="*/ 24 w 58"/>
                  <a:gd name="T33" fmla="*/ 85 h 85"/>
                  <a:gd name="T34" fmla="*/ 0 w 58"/>
                  <a:gd name="T35" fmla="*/ 79 h 85"/>
                  <a:gd name="T36" fmla="*/ 4 w 58"/>
                  <a:gd name="T37" fmla="*/ 6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85">
                    <a:moveTo>
                      <a:pt x="4" y="65"/>
                    </a:moveTo>
                    <a:cubicBezTo>
                      <a:pt x="7" y="67"/>
                      <a:pt x="15" y="70"/>
                      <a:pt x="23" y="70"/>
                    </a:cubicBezTo>
                    <a:cubicBezTo>
                      <a:pt x="33" y="70"/>
                      <a:pt x="38" y="65"/>
                      <a:pt x="38" y="59"/>
                    </a:cubicBezTo>
                    <a:cubicBezTo>
                      <a:pt x="38" y="51"/>
                      <a:pt x="30" y="47"/>
                      <a:pt x="22" y="47"/>
                    </a:cubicBezTo>
                    <a:cubicBezTo>
                      <a:pt x="14" y="47"/>
                      <a:pt x="14" y="47"/>
                      <a:pt x="14" y="47"/>
                    </a:cubicBezTo>
                    <a:cubicBezTo>
                      <a:pt x="14" y="34"/>
                      <a:pt x="14" y="34"/>
                      <a:pt x="14" y="34"/>
                    </a:cubicBezTo>
                    <a:cubicBezTo>
                      <a:pt x="21" y="34"/>
                      <a:pt x="21" y="34"/>
                      <a:pt x="21" y="34"/>
                    </a:cubicBezTo>
                    <a:cubicBezTo>
                      <a:pt x="28" y="33"/>
                      <a:pt x="36" y="31"/>
                      <a:pt x="36" y="24"/>
                    </a:cubicBezTo>
                    <a:cubicBezTo>
                      <a:pt x="36" y="19"/>
                      <a:pt x="32" y="16"/>
                      <a:pt x="24" y="16"/>
                    </a:cubicBezTo>
                    <a:cubicBezTo>
                      <a:pt x="17" y="16"/>
                      <a:pt x="10" y="18"/>
                      <a:pt x="6" y="20"/>
                    </a:cubicBezTo>
                    <a:cubicBezTo>
                      <a:pt x="3" y="7"/>
                      <a:pt x="3" y="7"/>
                      <a:pt x="3" y="7"/>
                    </a:cubicBezTo>
                    <a:cubicBezTo>
                      <a:pt x="8" y="3"/>
                      <a:pt x="17" y="0"/>
                      <a:pt x="28" y="0"/>
                    </a:cubicBezTo>
                    <a:cubicBezTo>
                      <a:pt x="46" y="0"/>
                      <a:pt x="55" y="10"/>
                      <a:pt x="55" y="21"/>
                    </a:cubicBezTo>
                    <a:cubicBezTo>
                      <a:pt x="55" y="30"/>
                      <a:pt x="50" y="36"/>
                      <a:pt x="40" y="40"/>
                    </a:cubicBezTo>
                    <a:cubicBezTo>
                      <a:pt x="40" y="40"/>
                      <a:pt x="40" y="40"/>
                      <a:pt x="40" y="40"/>
                    </a:cubicBezTo>
                    <a:cubicBezTo>
                      <a:pt x="50" y="42"/>
                      <a:pt x="58" y="49"/>
                      <a:pt x="58" y="60"/>
                    </a:cubicBezTo>
                    <a:cubicBezTo>
                      <a:pt x="58" y="75"/>
                      <a:pt x="45" y="85"/>
                      <a:pt x="24" y="85"/>
                    </a:cubicBezTo>
                    <a:cubicBezTo>
                      <a:pt x="14" y="85"/>
                      <a:pt x="5" y="83"/>
                      <a:pt x="0" y="79"/>
                    </a:cubicBezTo>
                    <a:lnTo>
                      <a:pt x="4"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dirty="0">
                  <a:solidFill>
                    <a:srgbClr val="595959"/>
                  </a:solidFill>
                </a:endParaRPr>
              </a:p>
            </p:txBody>
          </p:sp>
          <p:sp>
            <p:nvSpPr>
              <p:cNvPr id="517" name="Freeform 9"/>
              <p:cNvSpPr>
                <a:spLocks noEditPoints="1"/>
              </p:cNvSpPr>
              <p:nvPr/>
            </p:nvSpPr>
            <p:spPr bwMode="auto">
              <a:xfrm>
                <a:off x="-930276" y="5005388"/>
                <a:ext cx="52388" cy="73025"/>
              </a:xfrm>
              <a:custGeom>
                <a:avLst/>
                <a:gdLst>
                  <a:gd name="T0" fmla="*/ 62 w 62"/>
                  <a:gd name="T1" fmla="*/ 42 h 85"/>
                  <a:gd name="T2" fmla="*/ 30 w 62"/>
                  <a:gd name="T3" fmla="*/ 85 h 85"/>
                  <a:gd name="T4" fmla="*/ 0 w 62"/>
                  <a:gd name="T5" fmla="*/ 43 h 85"/>
                  <a:gd name="T6" fmla="*/ 31 w 62"/>
                  <a:gd name="T7" fmla="*/ 0 h 85"/>
                  <a:gd name="T8" fmla="*/ 62 w 62"/>
                  <a:gd name="T9" fmla="*/ 42 h 85"/>
                  <a:gd name="T10" fmla="*/ 19 w 62"/>
                  <a:gd name="T11" fmla="*/ 43 h 85"/>
                  <a:gd name="T12" fmla="*/ 31 w 62"/>
                  <a:gd name="T13" fmla="*/ 71 h 85"/>
                  <a:gd name="T14" fmla="*/ 42 w 62"/>
                  <a:gd name="T15" fmla="*/ 43 h 85"/>
                  <a:gd name="T16" fmla="*/ 31 w 62"/>
                  <a:gd name="T17" fmla="*/ 15 h 85"/>
                  <a:gd name="T18" fmla="*/ 19 w 62"/>
                  <a:gd name="T19" fmla="*/ 4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85">
                    <a:moveTo>
                      <a:pt x="62" y="42"/>
                    </a:moveTo>
                    <a:cubicBezTo>
                      <a:pt x="62" y="68"/>
                      <a:pt x="51" y="85"/>
                      <a:pt x="30" y="85"/>
                    </a:cubicBezTo>
                    <a:cubicBezTo>
                      <a:pt x="9" y="85"/>
                      <a:pt x="0" y="66"/>
                      <a:pt x="0" y="43"/>
                    </a:cubicBezTo>
                    <a:cubicBezTo>
                      <a:pt x="0" y="19"/>
                      <a:pt x="10" y="0"/>
                      <a:pt x="31" y="0"/>
                    </a:cubicBezTo>
                    <a:cubicBezTo>
                      <a:pt x="53" y="0"/>
                      <a:pt x="62" y="20"/>
                      <a:pt x="62" y="42"/>
                    </a:cubicBezTo>
                    <a:close/>
                    <a:moveTo>
                      <a:pt x="19" y="43"/>
                    </a:moveTo>
                    <a:cubicBezTo>
                      <a:pt x="19" y="62"/>
                      <a:pt x="24" y="71"/>
                      <a:pt x="31" y="71"/>
                    </a:cubicBezTo>
                    <a:cubicBezTo>
                      <a:pt x="38" y="71"/>
                      <a:pt x="42" y="61"/>
                      <a:pt x="42" y="43"/>
                    </a:cubicBezTo>
                    <a:cubicBezTo>
                      <a:pt x="42" y="24"/>
                      <a:pt x="39" y="15"/>
                      <a:pt x="31" y="15"/>
                    </a:cubicBezTo>
                    <a:cubicBezTo>
                      <a:pt x="24" y="15"/>
                      <a:pt x="19" y="24"/>
                      <a:pt x="19"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dirty="0">
                  <a:solidFill>
                    <a:srgbClr val="595959"/>
                  </a:solidFill>
                </a:endParaRPr>
              </a:p>
            </p:txBody>
          </p:sp>
          <p:sp>
            <p:nvSpPr>
              <p:cNvPr id="518" name="Freeform 10"/>
              <p:cNvSpPr>
                <a:spLocks noEditPoints="1"/>
              </p:cNvSpPr>
              <p:nvPr/>
            </p:nvSpPr>
            <p:spPr bwMode="auto">
              <a:xfrm>
                <a:off x="-769938" y="4933950"/>
                <a:ext cx="68263" cy="90488"/>
              </a:xfrm>
              <a:custGeom>
                <a:avLst/>
                <a:gdLst>
                  <a:gd name="T0" fmla="*/ 68 w 79"/>
                  <a:gd name="T1" fmla="*/ 19 h 107"/>
                  <a:gd name="T2" fmla="*/ 58 w 79"/>
                  <a:gd name="T3" fmla="*/ 19 h 107"/>
                  <a:gd name="T4" fmla="*/ 25 w 79"/>
                  <a:gd name="T5" fmla="*/ 44 h 107"/>
                  <a:gd name="T6" fmla="*/ 25 w 79"/>
                  <a:gd name="T7" fmla="*/ 44 h 107"/>
                  <a:gd name="T8" fmla="*/ 47 w 79"/>
                  <a:gd name="T9" fmla="*/ 36 h 107"/>
                  <a:gd name="T10" fmla="*/ 79 w 79"/>
                  <a:gd name="T11" fmla="*/ 70 h 107"/>
                  <a:gd name="T12" fmla="*/ 41 w 79"/>
                  <a:gd name="T13" fmla="*/ 107 h 107"/>
                  <a:gd name="T14" fmla="*/ 0 w 79"/>
                  <a:gd name="T15" fmla="*/ 62 h 107"/>
                  <a:gd name="T16" fmla="*/ 18 w 79"/>
                  <a:gd name="T17" fmla="*/ 16 h 107"/>
                  <a:gd name="T18" fmla="*/ 58 w 79"/>
                  <a:gd name="T19" fmla="*/ 1 h 107"/>
                  <a:gd name="T20" fmla="*/ 68 w 79"/>
                  <a:gd name="T21" fmla="*/ 0 h 107"/>
                  <a:gd name="T22" fmla="*/ 68 w 79"/>
                  <a:gd name="T23" fmla="*/ 19 h 107"/>
                  <a:gd name="T24" fmla="*/ 55 w 79"/>
                  <a:gd name="T25" fmla="*/ 71 h 107"/>
                  <a:gd name="T26" fmla="*/ 39 w 79"/>
                  <a:gd name="T27" fmla="*/ 53 h 107"/>
                  <a:gd name="T28" fmla="*/ 25 w 79"/>
                  <a:gd name="T29" fmla="*/ 63 h 107"/>
                  <a:gd name="T30" fmla="*/ 24 w 79"/>
                  <a:gd name="T31" fmla="*/ 69 h 107"/>
                  <a:gd name="T32" fmla="*/ 41 w 79"/>
                  <a:gd name="T33" fmla="*/ 90 h 107"/>
                  <a:gd name="T34" fmla="*/ 55 w 79"/>
                  <a:gd name="T35" fmla="*/ 7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 h="107">
                    <a:moveTo>
                      <a:pt x="68" y="19"/>
                    </a:moveTo>
                    <a:cubicBezTo>
                      <a:pt x="65" y="19"/>
                      <a:pt x="62" y="19"/>
                      <a:pt x="58" y="19"/>
                    </a:cubicBezTo>
                    <a:cubicBezTo>
                      <a:pt x="37" y="21"/>
                      <a:pt x="27" y="32"/>
                      <a:pt x="25" y="44"/>
                    </a:cubicBezTo>
                    <a:cubicBezTo>
                      <a:pt x="25" y="44"/>
                      <a:pt x="25" y="44"/>
                      <a:pt x="25" y="44"/>
                    </a:cubicBezTo>
                    <a:cubicBezTo>
                      <a:pt x="30" y="39"/>
                      <a:pt x="37" y="36"/>
                      <a:pt x="47" y="36"/>
                    </a:cubicBezTo>
                    <a:cubicBezTo>
                      <a:pt x="64" y="36"/>
                      <a:pt x="79" y="48"/>
                      <a:pt x="79" y="70"/>
                    </a:cubicBezTo>
                    <a:cubicBezTo>
                      <a:pt x="79" y="91"/>
                      <a:pt x="63" y="107"/>
                      <a:pt x="41" y="107"/>
                    </a:cubicBezTo>
                    <a:cubicBezTo>
                      <a:pt x="13" y="107"/>
                      <a:pt x="0" y="87"/>
                      <a:pt x="0" y="62"/>
                    </a:cubicBezTo>
                    <a:cubicBezTo>
                      <a:pt x="0" y="43"/>
                      <a:pt x="7" y="26"/>
                      <a:pt x="18" y="16"/>
                    </a:cubicBezTo>
                    <a:cubicBezTo>
                      <a:pt x="28" y="7"/>
                      <a:pt x="42" y="1"/>
                      <a:pt x="58" y="1"/>
                    </a:cubicBezTo>
                    <a:cubicBezTo>
                      <a:pt x="63" y="0"/>
                      <a:pt x="65" y="0"/>
                      <a:pt x="68" y="0"/>
                    </a:cubicBezTo>
                    <a:lnTo>
                      <a:pt x="68" y="19"/>
                    </a:lnTo>
                    <a:close/>
                    <a:moveTo>
                      <a:pt x="55" y="71"/>
                    </a:moveTo>
                    <a:cubicBezTo>
                      <a:pt x="55" y="62"/>
                      <a:pt x="49" y="53"/>
                      <a:pt x="39" y="53"/>
                    </a:cubicBezTo>
                    <a:cubicBezTo>
                      <a:pt x="33" y="53"/>
                      <a:pt x="27" y="57"/>
                      <a:pt x="25" y="63"/>
                    </a:cubicBezTo>
                    <a:cubicBezTo>
                      <a:pt x="24" y="64"/>
                      <a:pt x="24" y="66"/>
                      <a:pt x="24" y="69"/>
                    </a:cubicBezTo>
                    <a:cubicBezTo>
                      <a:pt x="24" y="80"/>
                      <a:pt x="30" y="90"/>
                      <a:pt x="41" y="90"/>
                    </a:cubicBezTo>
                    <a:cubicBezTo>
                      <a:pt x="49" y="90"/>
                      <a:pt x="55" y="82"/>
                      <a:pt x="55"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dirty="0">
                  <a:solidFill>
                    <a:srgbClr val="595959"/>
                  </a:solidFill>
                </a:endParaRPr>
              </a:p>
            </p:txBody>
          </p:sp>
          <p:sp>
            <p:nvSpPr>
              <p:cNvPr id="519" name="Freeform 11"/>
              <p:cNvSpPr>
                <a:spLocks noEditPoints="1"/>
              </p:cNvSpPr>
              <p:nvPr/>
            </p:nvSpPr>
            <p:spPr bwMode="auto">
              <a:xfrm>
                <a:off x="-1179513" y="4435475"/>
                <a:ext cx="676275" cy="727075"/>
              </a:xfrm>
              <a:custGeom>
                <a:avLst/>
                <a:gdLst>
                  <a:gd name="T0" fmla="*/ 782 w 793"/>
                  <a:gd name="T1" fmla="*/ 273 h 853"/>
                  <a:gd name="T2" fmla="*/ 667 w 793"/>
                  <a:gd name="T3" fmla="*/ 47 h 853"/>
                  <a:gd name="T4" fmla="*/ 594 w 793"/>
                  <a:gd name="T5" fmla="*/ 0 h 853"/>
                  <a:gd name="T6" fmla="*/ 198 w 793"/>
                  <a:gd name="T7" fmla="*/ 0 h 853"/>
                  <a:gd name="T8" fmla="*/ 125 w 793"/>
                  <a:gd name="T9" fmla="*/ 47 h 853"/>
                  <a:gd name="T10" fmla="*/ 10 w 793"/>
                  <a:gd name="T11" fmla="*/ 273 h 853"/>
                  <a:gd name="T12" fmla="*/ 0 w 793"/>
                  <a:gd name="T13" fmla="*/ 320 h 853"/>
                  <a:gd name="T14" fmla="*/ 0 w 793"/>
                  <a:gd name="T15" fmla="*/ 746 h 853"/>
                  <a:gd name="T16" fmla="*/ 99 w 793"/>
                  <a:gd name="T17" fmla="*/ 853 h 853"/>
                  <a:gd name="T18" fmla="*/ 239 w 793"/>
                  <a:gd name="T19" fmla="*/ 853 h 853"/>
                  <a:gd name="T20" fmla="*/ 432 w 793"/>
                  <a:gd name="T21" fmla="*/ 853 h 853"/>
                  <a:gd name="T22" fmla="*/ 694 w 793"/>
                  <a:gd name="T23" fmla="*/ 853 h 853"/>
                  <a:gd name="T24" fmla="*/ 793 w 793"/>
                  <a:gd name="T25" fmla="*/ 746 h 853"/>
                  <a:gd name="T26" fmla="*/ 793 w 793"/>
                  <a:gd name="T27" fmla="*/ 320 h 853"/>
                  <a:gd name="T28" fmla="*/ 782 w 793"/>
                  <a:gd name="T29" fmla="*/ 273 h 853"/>
                  <a:gd name="T30" fmla="*/ 421 w 793"/>
                  <a:gd name="T31" fmla="*/ 53 h 853"/>
                  <a:gd name="T32" fmla="*/ 594 w 793"/>
                  <a:gd name="T33" fmla="*/ 53 h 853"/>
                  <a:gd name="T34" fmla="*/ 624 w 793"/>
                  <a:gd name="T35" fmla="*/ 72 h 853"/>
                  <a:gd name="T36" fmla="*/ 696 w 793"/>
                  <a:gd name="T37" fmla="*/ 213 h 853"/>
                  <a:gd name="T38" fmla="*/ 694 w 793"/>
                  <a:gd name="T39" fmla="*/ 213 h 853"/>
                  <a:gd name="T40" fmla="*/ 421 w 793"/>
                  <a:gd name="T41" fmla="*/ 213 h 853"/>
                  <a:gd name="T42" fmla="*/ 421 w 793"/>
                  <a:gd name="T43" fmla="*/ 53 h 853"/>
                  <a:gd name="T44" fmla="*/ 169 w 793"/>
                  <a:gd name="T45" fmla="*/ 73 h 853"/>
                  <a:gd name="T46" fmla="*/ 198 w 793"/>
                  <a:gd name="T47" fmla="*/ 53 h 853"/>
                  <a:gd name="T48" fmla="*/ 372 w 793"/>
                  <a:gd name="T49" fmla="*/ 53 h 853"/>
                  <a:gd name="T50" fmla="*/ 372 w 793"/>
                  <a:gd name="T51" fmla="*/ 213 h 853"/>
                  <a:gd name="T52" fmla="*/ 99 w 793"/>
                  <a:gd name="T53" fmla="*/ 213 h 853"/>
                  <a:gd name="T54" fmla="*/ 97 w 793"/>
                  <a:gd name="T55" fmla="*/ 213 h 853"/>
                  <a:gd name="T56" fmla="*/ 169 w 793"/>
                  <a:gd name="T57" fmla="*/ 73 h 853"/>
                  <a:gd name="T58" fmla="*/ 743 w 793"/>
                  <a:gd name="T59" fmla="*/ 746 h 853"/>
                  <a:gd name="T60" fmla="*/ 694 w 793"/>
                  <a:gd name="T61" fmla="*/ 799 h 853"/>
                  <a:gd name="T62" fmla="*/ 485 w 793"/>
                  <a:gd name="T63" fmla="*/ 799 h 853"/>
                  <a:gd name="T64" fmla="*/ 430 w 793"/>
                  <a:gd name="T65" fmla="*/ 799 h 853"/>
                  <a:gd name="T66" fmla="*/ 408 w 793"/>
                  <a:gd name="T67" fmla="*/ 826 h 853"/>
                  <a:gd name="T68" fmla="*/ 385 w 793"/>
                  <a:gd name="T69" fmla="*/ 837 h 853"/>
                  <a:gd name="T70" fmla="*/ 364 w 793"/>
                  <a:gd name="T71" fmla="*/ 829 h 853"/>
                  <a:gd name="T72" fmla="*/ 336 w 793"/>
                  <a:gd name="T73" fmla="*/ 802 h 853"/>
                  <a:gd name="T74" fmla="*/ 334 w 793"/>
                  <a:gd name="T75" fmla="*/ 799 h 853"/>
                  <a:gd name="T76" fmla="*/ 292 w 793"/>
                  <a:gd name="T77" fmla="*/ 799 h 853"/>
                  <a:gd name="T78" fmla="*/ 99 w 793"/>
                  <a:gd name="T79" fmla="*/ 799 h 853"/>
                  <a:gd name="T80" fmla="*/ 50 w 793"/>
                  <a:gd name="T81" fmla="*/ 746 h 853"/>
                  <a:gd name="T82" fmla="*/ 50 w 793"/>
                  <a:gd name="T83" fmla="*/ 320 h 853"/>
                  <a:gd name="T84" fmla="*/ 99 w 793"/>
                  <a:gd name="T85" fmla="*/ 266 h 853"/>
                  <a:gd name="T86" fmla="*/ 694 w 793"/>
                  <a:gd name="T87" fmla="*/ 266 h 853"/>
                  <a:gd name="T88" fmla="*/ 743 w 793"/>
                  <a:gd name="T89" fmla="*/ 320 h 853"/>
                  <a:gd name="T90" fmla="*/ 743 w 793"/>
                  <a:gd name="T91" fmla="*/ 746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93" h="853">
                    <a:moveTo>
                      <a:pt x="782" y="273"/>
                    </a:moveTo>
                    <a:cubicBezTo>
                      <a:pt x="667" y="47"/>
                      <a:pt x="667" y="47"/>
                      <a:pt x="667" y="47"/>
                    </a:cubicBezTo>
                    <a:cubicBezTo>
                      <a:pt x="653" y="18"/>
                      <a:pt x="625" y="0"/>
                      <a:pt x="594" y="0"/>
                    </a:cubicBezTo>
                    <a:cubicBezTo>
                      <a:pt x="198" y="0"/>
                      <a:pt x="198" y="0"/>
                      <a:pt x="198" y="0"/>
                    </a:cubicBezTo>
                    <a:cubicBezTo>
                      <a:pt x="168" y="0"/>
                      <a:pt x="140" y="18"/>
                      <a:pt x="125" y="47"/>
                    </a:cubicBezTo>
                    <a:cubicBezTo>
                      <a:pt x="10" y="273"/>
                      <a:pt x="10" y="273"/>
                      <a:pt x="10" y="273"/>
                    </a:cubicBezTo>
                    <a:cubicBezTo>
                      <a:pt x="4" y="287"/>
                      <a:pt x="0" y="303"/>
                      <a:pt x="0" y="320"/>
                    </a:cubicBezTo>
                    <a:cubicBezTo>
                      <a:pt x="0" y="746"/>
                      <a:pt x="0" y="746"/>
                      <a:pt x="0" y="746"/>
                    </a:cubicBezTo>
                    <a:cubicBezTo>
                      <a:pt x="0" y="805"/>
                      <a:pt x="45" y="853"/>
                      <a:pt x="99" y="853"/>
                    </a:cubicBezTo>
                    <a:cubicBezTo>
                      <a:pt x="239" y="853"/>
                      <a:pt x="239" y="853"/>
                      <a:pt x="239" y="853"/>
                    </a:cubicBezTo>
                    <a:cubicBezTo>
                      <a:pt x="432" y="853"/>
                      <a:pt x="432" y="853"/>
                      <a:pt x="432" y="853"/>
                    </a:cubicBezTo>
                    <a:cubicBezTo>
                      <a:pt x="694" y="853"/>
                      <a:pt x="694" y="853"/>
                      <a:pt x="694" y="853"/>
                    </a:cubicBezTo>
                    <a:cubicBezTo>
                      <a:pt x="748" y="853"/>
                      <a:pt x="793" y="805"/>
                      <a:pt x="793" y="746"/>
                    </a:cubicBezTo>
                    <a:cubicBezTo>
                      <a:pt x="793" y="320"/>
                      <a:pt x="793" y="320"/>
                      <a:pt x="793" y="320"/>
                    </a:cubicBezTo>
                    <a:cubicBezTo>
                      <a:pt x="793" y="303"/>
                      <a:pt x="789" y="287"/>
                      <a:pt x="782" y="273"/>
                    </a:cubicBezTo>
                    <a:close/>
                    <a:moveTo>
                      <a:pt x="421" y="53"/>
                    </a:moveTo>
                    <a:cubicBezTo>
                      <a:pt x="594" y="53"/>
                      <a:pt x="594" y="53"/>
                      <a:pt x="594" y="53"/>
                    </a:cubicBezTo>
                    <a:cubicBezTo>
                      <a:pt x="607" y="53"/>
                      <a:pt x="618" y="61"/>
                      <a:pt x="624" y="72"/>
                    </a:cubicBezTo>
                    <a:cubicBezTo>
                      <a:pt x="696" y="213"/>
                      <a:pt x="696" y="213"/>
                      <a:pt x="696" y="213"/>
                    </a:cubicBezTo>
                    <a:cubicBezTo>
                      <a:pt x="695" y="213"/>
                      <a:pt x="694" y="213"/>
                      <a:pt x="694" y="213"/>
                    </a:cubicBezTo>
                    <a:cubicBezTo>
                      <a:pt x="421" y="213"/>
                      <a:pt x="421" y="213"/>
                      <a:pt x="421" y="213"/>
                    </a:cubicBezTo>
                    <a:lnTo>
                      <a:pt x="421" y="53"/>
                    </a:lnTo>
                    <a:close/>
                    <a:moveTo>
                      <a:pt x="169" y="73"/>
                    </a:moveTo>
                    <a:cubicBezTo>
                      <a:pt x="175" y="61"/>
                      <a:pt x="186" y="53"/>
                      <a:pt x="198" y="53"/>
                    </a:cubicBezTo>
                    <a:cubicBezTo>
                      <a:pt x="372" y="53"/>
                      <a:pt x="372" y="53"/>
                      <a:pt x="372" y="53"/>
                    </a:cubicBezTo>
                    <a:cubicBezTo>
                      <a:pt x="372" y="213"/>
                      <a:pt x="372" y="213"/>
                      <a:pt x="372" y="213"/>
                    </a:cubicBezTo>
                    <a:cubicBezTo>
                      <a:pt x="99" y="213"/>
                      <a:pt x="99" y="213"/>
                      <a:pt x="99" y="213"/>
                    </a:cubicBezTo>
                    <a:cubicBezTo>
                      <a:pt x="98" y="213"/>
                      <a:pt x="98" y="213"/>
                      <a:pt x="97" y="213"/>
                    </a:cubicBezTo>
                    <a:lnTo>
                      <a:pt x="169" y="73"/>
                    </a:lnTo>
                    <a:close/>
                    <a:moveTo>
                      <a:pt x="743" y="746"/>
                    </a:moveTo>
                    <a:cubicBezTo>
                      <a:pt x="743" y="775"/>
                      <a:pt x="721" y="799"/>
                      <a:pt x="694" y="799"/>
                    </a:cubicBezTo>
                    <a:cubicBezTo>
                      <a:pt x="485" y="799"/>
                      <a:pt x="485" y="799"/>
                      <a:pt x="485" y="799"/>
                    </a:cubicBezTo>
                    <a:cubicBezTo>
                      <a:pt x="430" y="799"/>
                      <a:pt x="430" y="799"/>
                      <a:pt x="430" y="799"/>
                    </a:cubicBezTo>
                    <a:cubicBezTo>
                      <a:pt x="408" y="826"/>
                      <a:pt x="408" y="826"/>
                      <a:pt x="408" y="826"/>
                    </a:cubicBezTo>
                    <a:cubicBezTo>
                      <a:pt x="403" y="833"/>
                      <a:pt x="394" y="837"/>
                      <a:pt x="385" y="837"/>
                    </a:cubicBezTo>
                    <a:cubicBezTo>
                      <a:pt x="377" y="837"/>
                      <a:pt x="370" y="834"/>
                      <a:pt x="364" y="829"/>
                    </a:cubicBezTo>
                    <a:cubicBezTo>
                      <a:pt x="336" y="802"/>
                      <a:pt x="336" y="802"/>
                      <a:pt x="336" y="802"/>
                    </a:cubicBezTo>
                    <a:cubicBezTo>
                      <a:pt x="335" y="801"/>
                      <a:pt x="335" y="800"/>
                      <a:pt x="334" y="799"/>
                    </a:cubicBezTo>
                    <a:cubicBezTo>
                      <a:pt x="292" y="799"/>
                      <a:pt x="292" y="799"/>
                      <a:pt x="292" y="799"/>
                    </a:cubicBezTo>
                    <a:cubicBezTo>
                      <a:pt x="99" y="799"/>
                      <a:pt x="99" y="799"/>
                      <a:pt x="99" y="799"/>
                    </a:cubicBezTo>
                    <a:cubicBezTo>
                      <a:pt x="72" y="799"/>
                      <a:pt x="50" y="775"/>
                      <a:pt x="50" y="746"/>
                    </a:cubicBezTo>
                    <a:cubicBezTo>
                      <a:pt x="50" y="320"/>
                      <a:pt x="50" y="320"/>
                      <a:pt x="50" y="320"/>
                    </a:cubicBezTo>
                    <a:cubicBezTo>
                      <a:pt x="50" y="290"/>
                      <a:pt x="72" y="266"/>
                      <a:pt x="99" y="266"/>
                    </a:cubicBezTo>
                    <a:cubicBezTo>
                      <a:pt x="694" y="266"/>
                      <a:pt x="694" y="266"/>
                      <a:pt x="694" y="266"/>
                    </a:cubicBezTo>
                    <a:cubicBezTo>
                      <a:pt x="721" y="266"/>
                      <a:pt x="743" y="290"/>
                      <a:pt x="743" y="320"/>
                    </a:cubicBezTo>
                    <a:lnTo>
                      <a:pt x="743" y="7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dirty="0">
                  <a:solidFill>
                    <a:srgbClr val="595959"/>
                  </a:solidFill>
                </a:endParaRPr>
              </a:p>
            </p:txBody>
          </p:sp>
        </p:grpSp>
      </p:grpSp>
      <p:grpSp>
        <p:nvGrpSpPr>
          <p:cNvPr id="500" name="Group 499"/>
          <p:cNvGrpSpPr>
            <a:grpSpLocks noChangeAspect="1"/>
          </p:cNvGrpSpPr>
          <p:nvPr/>
        </p:nvGrpSpPr>
        <p:grpSpPr>
          <a:xfrm>
            <a:off x="5503148" y="2935745"/>
            <a:ext cx="582212" cy="576583"/>
            <a:chOff x="9687539" y="3036990"/>
            <a:chExt cx="895432" cy="886777"/>
          </a:xfrm>
        </p:grpSpPr>
        <p:grpSp>
          <p:nvGrpSpPr>
            <p:cNvPr id="506" name="Group 505"/>
            <p:cNvGrpSpPr/>
            <p:nvPr/>
          </p:nvGrpSpPr>
          <p:grpSpPr>
            <a:xfrm>
              <a:off x="9812127" y="3036990"/>
              <a:ext cx="612775" cy="612775"/>
              <a:chOff x="14754225" y="-2980531"/>
              <a:chExt cx="612775" cy="612775"/>
            </a:xfrm>
          </p:grpSpPr>
          <p:sp>
            <p:nvSpPr>
              <p:cNvPr id="508" name="Oval 364"/>
              <p:cNvSpPr>
                <a:spLocks noChangeArrowheads="1"/>
              </p:cNvSpPr>
              <p:nvPr/>
            </p:nvSpPr>
            <p:spPr bwMode="auto">
              <a:xfrm>
                <a:off x="14754225" y="-2980531"/>
                <a:ext cx="612775" cy="612775"/>
              </a:xfrm>
              <a:prstGeom prst="ellipse">
                <a:avLst/>
              </a:prstGeom>
              <a:solidFill>
                <a:srgbClr val="F790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09" name="Freeform 373"/>
              <p:cNvSpPr>
                <a:spLocks noEditPoints="1"/>
              </p:cNvSpPr>
              <p:nvPr/>
            </p:nvSpPr>
            <p:spPr bwMode="auto">
              <a:xfrm>
                <a:off x="14905037" y="-2777331"/>
                <a:ext cx="311150" cy="238125"/>
              </a:xfrm>
              <a:custGeom>
                <a:avLst/>
                <a:gdLst>
                  <a:gd name="T0" fmla="*/ 42 w 151"/>
                  <a:gd name="T1" fmla="*/ 19 h 116"/>
                  <a:gd name="T2" fmla="*/ 45 w 151"/>
                  <a:gd name="T3" fmla="*/ 11 h 116"/>
                  <a:gd name="T4" fmla="*/ 45 w 151"/>
                  <a:gd name="T5" fmla="*/ 6 h 116"/>
                  <a:gd name="T6" fmla="*/ 36 w 151"/>
                  <a:gd name="T7" fmla="*/ 3 h 116"/>
                  <a:gd name="T8" fmla="*/ 23 w 151"/>
                  <a:gd name="T9" fmla="*/ 0 h 116"/>
                  <a:gd name="T10" fmla="*/ 3 w 151"/>
                  <a:gd name="T11" fmla="*/ 11 h 116"/>
                  <a:gd name="T12" fmla="*/ 19 w 151"/>
                  <a:gd name="T13" fmla="*/ 14 h 116"/>
                  <a:gd name="T14" fmla="*/ 16 w 151"/>
                  <a:gd name="T15" fmla="*/ 24 h 116"/>
                  <a:gd name="T16" fmla="*/ 16 w 151"/>
                  <a:gd name="T17" fmla="*/ 26 h 116"/>
                  <a:gd name="T18" fmla="*/ 14 w 151"/>
                  <a:gd name="T19" fmla="*/ 31 h 116"/>
                  <a:gd name="T20" fmla="*/ 19 w 151"/>
                  <a:gd name="T21" fmla="*/ 37 h 116"/>
                  <a:gd name="T22" fmla="*/ 29 w 151"/>
                  <a:gd name="T23" fmla="*/ 49 h 116"/>
                  <a:gd name="T24" fmla="*/ 48 w 151"/>
                  <a:gd name="T25" fmla="*/ 37 h 116"/>
                  <a:gd name="T26" fmla="*/ 51 w 151"/>
                  <a:gd name="T27" fmla="*/ 35 h 116"/>
                  <a:gd name="T28" fmla="*/ 51 w 151"/>
                  <a:gd name="T29" fmla="*/ 34 h 116"/>
                  <a:gd name="T30" fmla="*/ 42 w 151"/>
                  <a:gd name="T31" fmla="*/ 19 h 116"/>
                  <a:gd name="T32" fmla="*/ 121 w 151"/>
                  <a:gd name="T33" fmla="*/ 49 h 116"/>
                  <a:gd name="T34" fmla="*/ 131 w 151"/>
                  <a:gd name="T35" fmla="*/ 37 h 116"/>
                  <a:gd name="T36" fmla="*/ 137 w 151"/>
                  <a:gd name="T37" fmla="*/ 31 h 116"/>
                  <a:gd name="T38" fmla="*/ 134 w 151"/>
                  <a:gd name="T39" fmla="*/ 26 h 116"/>
                  <a:gd name="T40" fmla="*/ 134 w 151"/>
                  <a:gd name="T41" fmla="*/ 24 h 116"/>
                  <a:gd name="T42" fmla="*/ 132 w 151"/>
                  <a:gd name="T43" fmla="*/ 14 h 116"/>
                  <a:gd name="T44" fmla="*/ 148 w 151"/>
                  <a:gd name="T45" fmla="*/ 11 h 116"/>
                  <a:gd name="T46" fmla="*/ 127 w 151"/>
                  <a:gd name="T47" fmla="*/ 0 h 116"/>
                  <a:gd name="T48" fmla="*/ 115 w 151"/>
                  <a:gd name="T49" fmla="*/ 3 h 116"/>
                  <a:gd name="T50" fmla="*/ 105 w 151"/>
                  <a:gd name="T51" fmla="*/ 6 h 116"/>
                  <a:gd name="T52" fmla="*/ 106 w 151"/>
                  <a:gd name="T53" fmla="*/ 11 h 116"/>
                  <a:gd name="T54" fmla="*/ 108 w 151"/>
                  <a:gd name="T55" fmla="*/ 19 h 116"/>
                  <a:gd name="T56" fmla="*/ 100 w 151"/>
                  <a:gd name="T57" fmla="*/ 34 h 116"/>
                  <a:gd name="T58" fmla="*/ 100 w 151"/>
                  <a:gd name="T59" fmla="*/ 35 h 116"/>
                  <a:gd name="T60" fmla="*/ 102 w 151"/>
                  <a:gd name="T61" fmla="*/ 37 h 116"/>
                  <a:gd name="T62" fmla="*/ 121 w 151"/>
                  <a:gd name="T63" fmla="*/ 49 h 116"/>
                  <a:gd name="T64" fmla="*/ 25 w 151"/>
                  <a:gd name="T65" fmla="*/ 63 h 116"/>
                  <a:gd name="T66" fmla="*/ 25 w 151"/>
                  <a:gd name="T67" fmla="*/ 62 h 116"/>
                  <a:gd name="T68" fmla="*/ 19 w 151"/>
                  <a:gd name="T69" fmla="*/ 50 h 116"/>
                  <a:gd name="T70" fmla="*/ 0 w 151"/>
                  <a:gd name="T71" fmla="*/ 65 h 116"/>
                  <a:gd name="T72" fmla="*/ 10 w 151"/>
                  <a:gd name="T73" fmla="*/ 108 h 116"/>
                  <a:gd name="T74" fmla="*/ 20 w 151"/>
                  <a:gd name="T75" fmla="*/ 116 h 116"/>
                  <a:gd name="T76" fmla="*/ 38 w 151"/>
                  <a:gd name="T77" fmla="*/ 116 h 116"/>
                  <a:gd name="T78" fmla="*/ 33 w 151"/>
                  <a:gd name="T79" fmla="*/ 99 h 116"/>
                  <a:gd name="T80" fmla="*/ 25 w 151"/>
                  <a:gd name="T81" fmla="*/ 63 h 116"/>
                  <a:gd name="T82" fmla="*/ 132 w 151"/>
                  <a:gd name="T83" fmla="*/ 50 h 116"/>
                  <a:gd name="T84" fmla="*/ 125 w 151"/>
                  <a:gd name="T85" fmla="*/ 62 h 116"/>
                  <a:gd name="T86" fmla="*/ 125 w 151"/>
                  <a:gd name="T87" fmla="*/ 63 h 116"/>
                  <a:gd name="T88" fmla="*/ 117 w 151"/>
                  <a:gd name="T89" fmla="*/ 99 h 116"/>
                  <a:gd name="T90" fmla="*/ 113 w 151"/>
                  <a:gd name="T91" fmla="*/ 116 h 116"/>
                  <a:gd name="T92" fmla="*/ 130 w 151"/>
                  <a:gd name="T93" fmla="*/ 116 h 116"/>
                  <a:gd name="T94" fmla="*/ 140 w 151"/>
                  <a:gd name="T95" fmla="*/ 108 h 116"/>
                  <a:gd name="T96" fmla="*/ 150 w 151"/>
                  <a:gd name="T97" fmla="*/ 65 h 116"/>
                  <a:gd name="T98" fmla="*/ 132 w 151"/>
                  <a:gd name="T99" fmla="*/ 5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1" h="116">
                    <a:moveTo>
                      <a:pt x="42" y="19"/>
                    </a:moveTo>
                    <a:cubicBezTo>
                      <a:pt x="42" y="17"/>
                      <a:pt x="43" y="14"/>
                      <a:pt x="45" y="11"/>
                    </a:cubicBezTo>
                    <a:cubicBezTo>
                      <a:pt x="45" y="9"/>
                      <a:pt x="45" y="7"/>
                      <a:pt x="45" y="6"/>
                    </a:cubicBezTo>
                    <a:cubicBezTo>
                      <a:pt x="36" y="3"/>
                      <a:pt x="36" y="3"/>
                      <a:pt x="36" y="3"/>
                    </a:cubicBezTo>
                    <a:cubicBezTo>
                      <a:pt x="23" y="0"/>
                      <a:pt x="23" y="0"/>
                      <a:pt x="23" y="0"/>
                    </a:cubicBezTo>
                    <a:cubicBezTo>
                      <a:pt x="3" y="11"/>
                      <a:pt x="3" y="11"/>
                      <a:pt x="3" y="11"/>
                    </a:cubicBezTo>
                    <a:cubicBezTo>
                      <a:pt x="19" y="14"/>
                      <a:pt x="19" y="14"/>
                      <a:pt x="19" y="14"/>
                    </a:cubicBezTo>
                    <a:cubicBezTo>
                      <a:pt x="17" y="17"/>
                      <a:pt x="16" y="20"/>
                      <a:pt x="16" y="24"/>
                    </a:cubicBezTo>
                    <a:cubicBezTo>
                      <a:pt x="16" y="25"/>
                      <a:pt x="16" y="25"/>
                      <a:pt x="16" y="26"/>
                    </a:cubicBezTo>
                    <a:cubicBezTo>
                      <a:pt x="15" y="28"/>
                      <a:pt x="14" y="29"/>
                      <a:pt x="14" y="31"/>
                    </a:cubicBezTo>
                    <a:cubicBezTo>
                      <a:pt x="14" y="33"/>
                      <a:pt x="16" y="36"/>
                      <a:pt x="19" y="37"/>
                    </a:cubicBezTo>
                    <a:cubicBezTo>
                      <a:pt x="21" y="43"/>
                      <a:pt x="25" y="48"/>
                      <a:pt x="29" y="49"/>
                    </a:cubicBezTo>
                    <a:cubicBezTo>
                      <a:pt x="33" y="44"/>
                      <a:pt x="39" y="40"/>
                      <a:pt x="48" y="37"/>
                    </a:cubicBezTo>
                    <a:cubicBezTo>
                      <a:pt x="49" y="36"/>
                      <a:pt x="50" y="35"/>
                      <a:pt x="51" y="35"/>
                    </a:cubicBezTo>
                    <a:cubicBezTo>
                      <a:pt x="51" y="34"/>
                      <a:pt x="51" y="34"/>
                      <a:pt x="51" y="34"/>
                    </a:cubicBezTo>
                    <a:cubicBezTo>
                      <a:pt x="45" y="30"/>
                      <a:pt x="42" y="25"/>
                      <a:pt x="42" y="19"/>
                    </a:cubicBezTo>
                    <a:close/>
                    <a:moveTo>
                      <a:pt x="121" y="49"/>
                    </a:moveTo>
                    <a:cubicBezTo>
                      <a:pt x="126" y="48"/>
                      <a:pt x="129" y="43"/>
                      <a:pt x="131" y="37"/>
                    </a:cubicBezTo>
                    <a:cubicBezTo>
                      <a:pt x="135" y="36"/>
                      <a:pt x="137" y="33"/>
                      <a:pt x="137" y="31"/>
                    </a:cubicBezTo>
                    <a:cubicBezTo>
                      <a:pt x="137" y="29"/>
                      <a:pt x="136" y="28"/>
                      <a:pt x="134" y="26"/>
                    </a:cubicBezTo>
                    <a:cubicBezTo>
                      <a:pt x="134" y="25"/>
                      <a:pt x="134" y="25"/>
                      <a:pt x="134" y="24"/>
                    </a:cubicBezTo>
                    <a:cubicBezTo>
                      <a:pt x="134" y="20"/>
                      <a:pt x="133" y="17"/>
                      <a:pt x="132" y="14"/>
                    </a:cubicBezTo>
                    <a:cubicBezTo>
                      <a:pt x="148" y="11"/>
                      <a:pt x="148" y="11"/>
                      <a:pt x="148" y="11"/>
                    </a:cubicBezTo>
                    <a:cubicBezTo>
                      <a:pt x="127" y="0"/>
                      <a:pt x="127" y="0"/>
                      <a:pt x="127" y="0"/>
                    </a:cubicBezTo>
                    <a:cubicBezTo>
                      <a:pt x="115" y="3"/>
                      <a:pt x="115" y="3"/>
                      <a:pt x="115" y="3"/>
                    </a:cubicBezTo>
                    <a:cubicBezTo>
                      <a:pt x="105" y="6"/>
                      <a:pt x="105" y="6"/>
                      <a:pt x="105" y="6"/>
                    </a:cubicBezTo>
                    <a:cubicBezTo>
                      <a:pt x="106" y="7"/>
                      <a:pt x="106" y="9"/>
                      <a:pt x="106" y="11"/>
                    </a:cubicBezTo>
                    <a:cubicBezTo>
                      <a:pt x="108" y="14"/>
                      <a:pt x="108" y="17"/>
                      <a:pt x="108" y="19"/>
                    </a:cubicBezTo>
                    <a:cubicBezTo>
                      <a:pt x="108" y="25"/>
                      <a:pt x="105" y="30"/>
                      <a:pt x="100" y="34"/>
                    </a:cubicBezTo>
                    <a:cubicBezTo>
                      <a:pt x="100" y="34"/>
                      <a:pt x="100" y="34"/>
                      <a:pt x="100" y="35"/>
                    </a:cubicBezTo>
                    <a:cubicBezTo>
                      <a:pt x="100" y="35"/>
                      <a:pt x="101" y="36"/>
                      <a:pt x="102" y="37"/>
                    </a:cubicBezTo>
                    <a:cubicBezTo>
                      <a:pt x="111" y="40"/>
                      <a:pt x="118" y="44"/>
                      <a:pt x="121" y="49"/>
                    </a:cubicBezTo>
                    <a:close/>
                    <a:moveTo>
                      <a:pt x="25" y="63"/>
                    </a:moveTo>
                    <a:cubicBezTo>
                      <a:pt x="25" y="63"/>
                      <a:pt x="25" y="62"/>
                      <a:pt x="25" y="62"/>
                    </a:cubicBezTo>
                    <a:cubicBezTo>
                      <a:pt x="19" y="50"/>
                      <a:pt x="19" y="50"/>
                      <a:pt x="19" y="50"/>
                    </a:cubicBezTo>
                    <a:cubicBezTo>
                      <a:pt x="8" y="53"/>
                      <a:pt x="0" y="58"/>
                      <a:pt x="0" y="65"/>
                    </a:cubicBezTo>
                    <a:cubicBezTo>
                      <a:pt x="1" y="72"/>
                      <a:pt x="8" y="98"/>
                      <a:pt x="10" y="108"/>
                    </a:cubicBezTo>
                    <a:cubicBezTo>
                      <a:pt x="11" y="112"/>
                      <a:pt x="16" y="116"/>
                      <a:pt x="20" y="116"/>
                    </a:cubicBezTo>
                    <a:cubicBezTo>
                      <a:pt x="25" y="116"/>
                      <a:pt x="32" y="116"/>
                      <a:pt x="38" y="116"/>
                    </a:cubicBezTo>
                    <a:cubicBezTo>
                      <a:pt x="37" y="112"/>
                      <a:pt x="35" y="106"/>
                      <a:pt x="33" y="99"/>
                    </a:cubicBezTo>
                    <a:cubicBezTo>
                      <a:pt x="29" y="82"/>
                      <a:pt x="26" y="69"/>
                      <a:pt x="25" y="63"/>
                    </a:cubicBezTo>
                    <a:close/>
                    <a:moveTo>
                      <a:pt x="132" y="50"/>
                    </a:moveTo>
                    <a:cubicBezTo>
                      <a:pt x="125" y="62"/>
                      <a:pt x="125" y="62"/>
                      <a:pt x="125" y="62"/>
                    </a:cubicBezTo>
                    <a:cubicBezTo>
                      <a:pt x="125" y="62"/>
                      <a:pt x="125" y="63"/>
                      <a:pt x="125" y="63"/>
                    </a:cubicBezTo>
                    <a:cubicBezTo>
                      <a:pt x="125" y="69"/>
                      <a:pt x="122" y="82"/>
                      <a:pt x="117" y="99"/>
                    </a:cubicBezTo>
                    <a:cubicBezTo>
                      <a:pt x="116" y="106"/>
                      <a:pt x="114" y="112"/>
                      <a:pt x="113" y="116"/>
                    </a:cubicBezTo>
                    <a:cubicBezTo>
                      <a:pt x="119" y="116"/>
                      <a:pt x="125" y="116"/>
                      <a:pt x="130" y="116"/>
                    </a:cubicBezTo>
                    <a:cubicBezTo>
                      <a:pt x="135" y="116"/>
                      <a:pt x="139" y="112"/>
                      <a:pt x="140" y="108"/>
                    </a:cubicBezTo>
                    <a:cubicBezTo>
                      <a:pt x="142" y="98"/>
                      <a:pt x="149" y="72"/>
                      <a:pt x="150" y="65"/>
                    </a:cubicBezTo>
                    <a:cubicBezTo>
                      <a:pt x="151" y="58"/>
                      <a:pt x="143" y="53"/>
                      <a:pt x="132" y="5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10" name="Freeform 374"/>
              <p:cNvSpPr>
                <a:spLocks noEditPoints="1"/>
              </p:cNvSpPr>
              <p:nvPr/>
            </p:nvSpPr>
            <p:spPr bwMode="auto">
              <a:xfrm>
                <a:off x="14974887" y="-2826544"/>
                <a:ext cx="171450" cy="304800"/>
              </a:xfrm>
              <a:custGeom>
                <a:avLst/>
                <a:gdLst>
                  <a:gd name="T0" fmla="*/ 20 w 83"/>
                  <a:gd name="T1" fmla="*/ 35 h 149"/>
                  <a:gd name="T2" fmla="*/ 20 w 83"/>
                  <a:gd name="T3" fmla="*/ 38 h 149"/>
                  <a:gd name="T4" fmla="*/ 18 w 83"/>
                  <a:gd name="T5" fmla="*/ 43 h 149"/>
                  <a:gd name="T6" fmla="*/ 24 w 83"/>
                  <a:gd name="T7" fmla="*/ 52 h 149"/>
                  <a:gd name="T8" fmla="*/ 41 w 83"/>
                  <a:gd name="T9" fmla="*/ 68 h 149"/>
                  <a:gd name="T10" fmla="*/ 59 w 83"/>
                  <a:gd name="T11" fmla="*/ 52 h 149"/>
                  <a:gd name="T12" fmla="*/ 65 w 83"/>
                  <a:gd name="T13" fmla="*/ 43 h 149"/>
                  <a:gd name="T14" fmla="*/ 62 w 83"/>
                  <a:gd name="T15" fmla="*/ 38 h 149"/>
                  <a:gd name="T16" fmla="*/ 62 w 83"/>
                  <a:gd name="T17" fmla="*/ 35 h 149"/>
                  <a:gd name="T18" fmla="*/ 59 w 83"/>
                  <a:gd name="T19" fmla="*/ 23 h 149"/>
                  <a:gd name="T20" fmla="*/ 79 w 83"/>
                  <a:gd name="T21" fmla="*/ 18 h 149"/>
                  <a:gd name="T22" fmla="*/ 41 w 83"/>
                  <a:gd name="T23" fmla="*/ 0 h 149"/>
                  <a:gd name="T24" fmla="*/ 4 w 83"/>
                  <a:gd name="T25" fmla="*/ 18 h 149"/>
                  <a:gd name="T26" fmla="*/ 23 w 83"/>
                  <a:gd name="T27" fmla="*/ 23 h 149"/>
                  <a:gd name="T28" fmla="*/ 20 w 83"/>
                  <a:gd name="T29" fmla="*/ 35 h 149"/>
                  <a:gd name="T30" fmla="*/ 59 w 83"/>
                  <a:gd name="T31" fmla="*/ 68 h 149"/>
                  <a:gd name="T32" fmla="*/ 41 w 83"/>
                  <a:gd name="T33" fmla="*/ 99 h 149"/>
                  <a:gd name="T34" fmla="*/ 23 w 83"/>
                  <a:gd name="T35" fmla="*/ 68 h 149"/>
                  <a:gd name="T36" fmla="*/ 1 w 83"/>
                  <a:gd name="T37" fmla="*/ 86 h 149"/>
                  <a:gd name="T38" fmla="*/ 13 w 83"/>
                  <a:gd name="T39" fmla="*/ 139 h 149"/>
                  <a:gd name="T40" fmla="*/ 25 w 83"/>
                  <a:gd name="T41" fmla="*/ 149 h 149"/>
                  <a:gd name="T42" fmla="*/ 57 w 83"/>
                  <a:gd name="T43" fmla="*/ 149 h 149"/>
                  <a:gd name="T44" fmla="*/ 70 w 83"/>
                  <a:gd name="T45" fmla="*/ 139 h 149"/>
                  <a:gd name="T46" fmla="*/ 82 w 83"/>
                  <a:gd name="T47" fmla="*/ 86 h 149"/>
                  <a:gd name="T48" fmla="*/ 59 w 83"/>
                  <a:gd name="T49"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3" h="149">
                    <a:moveTo>
                      <a:pt x="20" y="35"/>
                    </a:moveTo>
                    <a:cubicBezTo>
                      <a:pt x="20" y="36"/>
                      <a:pt x="20" y="37"/>
                      <a:pt x="20" y="38"/>
                    </a:cubicBezTo>
                    <a:cubicBezTo>
                      <a:pt x="19" y="39"/>
                      <a:pt x="18" y="41"/>
                      <a:pt x="18" y="43"/>
                    </a:cubicBezTo>
                    <a:cubicBezTo>
                      <a:pt x="18" y="47"/>
                      <a:pt x="20" y="49"/>
                      <a:pt x="24" y="52"/>
                    </a:cubicBezTo>
                    <a:cubicBezTo>
                      <a:pt x="28" y="60"/>
                      <a:pt x="34" y="68"/>
                      <a:pt x="41" y="68"/>
                    </a:cubicBezTo>
                    <a:cubicBezTo>
                      <a:pt x="49" y="68"/>
                      <a:pt x="55" y="60"/>
                      <a:pt x="59" y="52"/>
                    </a:cubicBezTo>
                    <a:cubicBezTo>
                      <a:pt x="63" y="49"/>
                      <a:pt x="65" y="47"/>
                      <a:pt x="65" y="43"/>
                    </a:cubicBezTo>
                    <a:cubicBezTo>
                      <a:pt x="65" y="41"/>
                      <a:pt x="64" y="39"/>
                      <a:pt x="62" y="38"/>
                    </a:cubicBezTo>
                    <a:cubicBezTo>
                      <a:pt x="62" y="37"/>
                      <a:pt x="62" y="36"/>
                      <a:pt x="62" y="35"/>
                    </a:cubicBezTo>
                    <a:cubicBezTo>
                      <a:pt x="62" y="31"/>
                      <a:pt x="61" y="26"/>
                      <a:pt x="59" y="23"/>
                    </a:cubicBezTo>
                    <a:cubicBezTo>
                      <a:pt x="79" y="18"/>
                      <a:pt x="79" y="18"/>
                      <a:pt x="79" y="18"/>
                    </a:cubicBezTo>
                    <a:cubicBezTo>
                      <a:pt x="41" y="0"/>
                      <a:pt x="41" y="0"/>
                      <a:pt x="41" y="0"/>
                    </a:cubicBezTo>
                    <a:cubicBezTo>
                      <a:pt x="4" y="18"/>
                      <a:pt x="4" y="18"/>
                      <a:pt x="4" y="18"/>
                    </a:cubicBezTo>
                    <a:cubicBezTo>
                      <a:pt x="23" y="23"/>
                      <a:pt x="23" y="23"/>
                      <a:pt x="23" y="23"/>
                    </a:cubicBezTo>
                    <a:cubicBezTo>
                      <a:pt x="21" y="26"/>
                      <a:pt x="20" y="31"/>
                      <a:pt x="20" y="35"/>
                    </a:cubicBezTo>
                    <a:close/>
                    <a:moveTo>
                      <a:pt x="59" y="68"/>
                    </a:moveTo>
                    <a:cubicBezTo>
                      <a:pt x="41" y="99"/>
                      <a:pt x="41" y="99"/>
                      <a:pt x="41" y="99"/>
                    </a:cubicBezTo>
                    <a:cubicBezTo>
                      <a:pt x="23" y="68"/>
                      <a:pt x="23" y="68"/>
                      <a:pt x="23" y="68"/>
                    </a:cubicBezTo>
                    <a:cubicBezTo>
                      <a:pt x="10" y="71"/>
                      <a:pt x="0" y="78"/>
                      <a:pt x="1" y="86"/>
                    </a:cubicBezTo>
                    <a:cubicBezTo>
                      <a:pt x="1" y="95"/>
                      <a:pt x="10" y="127"/>
                      <a:pt x="13" y="139"/>
                    </a:cubicBezTo>
                    <a:cubicBezTo>
                      <a:pt x="14" y="145"/>
                      <a:pt x="20" y="149"/>
                      <a:pt x="25" y="149"/>
                    </a:cubicBezTo>
                    <a:cubicBezTo>
                      <a:pt x="35" y="149"/>
                      <a:pt x="47" y="149"/>
                      <a:pt x="57" y="149"/>
                    </a:cubicBezTo>
                    <a:cubicBezTo>
                      <a:pt x="63" y="149"/>
                      <a:pt x="68" y="145"/>
                      <a:pt x="70" y="139"/>
                    </a:cubicBezTo>
                    <a:cubicBezTo>
                      <a:pt x="72" y="127"/>
                      <a:pt x="81" y="95"/>
                      <a:pt x="82" y="86"/>
                    </a:cubicBezTo>
                    <a:cubicBezTo>
                      <a:pt x="83" y="78"/>
                      <a:pt x="73" y="71"/>
                      <a:pt x="59" y="6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grpSp>
        <p:sp>
          <p:nvSpPr>
            <p:cNvPr id="507" name="TextBox 506"/>
            <p:cNvSpPr txBox="1"/>
            <p:nvPr/>
          </p:nvSpPr>
          <p:spPr>
            <a:xfrm>
              <a:off x="9687539" y="3627920"/>
              <a:ext cx="895432" cy="295847"/>
            </a:xfrm>
            <a:prstGeom prst="rect">
              <a:avLst/>
            </a:prstGeom>
            <a:noFill/>
          </p:spPr>
          <p:txBody>
            <a:bodyPr wrap="none" rtlCol="0">
              <a:spAutoFit/>
            </a:bodyPr>
            <a:lstStyle/>
            <a:p>
              <a:pPr algn="ctr"/>
              <a:r>
                <a:rPr lang="en-US" sz="650" b="1" dirty="0" smtClean="0">
                  <a:solidFill>
                    <a:srgbClr val="595959"/>
                  </a:solidFill>
                  <a:cs typeface="Arial" panose="020B0604020202020204" pitchFamily="34" charset="0"/>
                </a:rPr>
                <a:t>STUDENT</a:t>
              </a:r>
              <a:endParaRPr lang="en-US" sz="650" b="1" dirty="0">
                <a:solidFill>
                  <a:srgbClr val="595959"/>
                </a:solidFill>
                <a:cs typeface="Arial" panose="020B0604020202020204" pitchFamily="34" charset="0"/>
              </a:endParaRPr>
            </a:p>
          </p:txBody>
        </p:sp>
      </p:grpSp>
      <p:grpSp>
        <p:nvGrpSpPr>
          <p:cNvPr id="501" name="Group 500"/>
          <p:cNvGrpSpPr>
            <a:grpSpLocks noChangeAspect="1"/>
          </p:cNvGrpSpPr>
          <p:nvPr/>
        </p:nvGrpSpPr>
        <p:grpSpPr>
          <a:xfrm>
            <a:off x="5549906" y="2331807"/>
            <a:ext cx="774571" cy="570346"/>
            <a:chOff x="7984946" y="1642048"/>
            <a:chExt cx="1195878" cy="880573"/>
          </a:xfrm>
        </p:grpSpPr>
        <p:grpSp>
          <p:nvGrpSpPr>
            <p:cNvPr id="502" name="Group 501"/>
            <p:cNvGrpSpPr/>
            <p:nvPr/>
          </p:nvGrpSpPr>
          <p:grpSpPr>
            <a:xfrm>
              <a:off x="8276494" y="1642048"/>
              <a:ext cx="612775" cy="612775"/>
              <a:chOff x="8276494" y="1642048"/>
              <a:chExt cx="612775" cy="612775"/>
            </a:xfrm>
          </p:grpSpPr>
          <p:sp>
            <p:nvSpPr>
              <p:cNvPr id="504" name="Oval 364"/>
              <p:cNvSpPr>
                <a:spLocks noChangeArrowheads="1"/>
              </p:cNvSpPr>
              <p:nvPr/>
            </p:nvSpPr>
            <p:spPr bwMode="auto">
              <a:xfrm>
                <a:off x="8276494" y="1642048"/>
                <a:ext cx="612775" cy="612775"/>
              </a:xfrm>
              <a:prstGeom prst="ellipse">
                <a:avLst/>
              </a:pr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05" name="Freeform 159"/>
              <p:cNvSpPr>
                <a:spLocks noEditPoints="1"/>
              </p:cNvSpPr>
              <p:nvPr/>
            </p:nvSpPr>
            <p:spPr bwMode="auto">
              <a:xfrm>
                <a:off x="8386108" y="1807162"/>
                <a:ext cx="393547" cy="282546"/>
              </a:xfrm>
              <a:custGeom>
                <a:avLst/>
                <a:gdLst>
                  <a:gd name="T0" fmla="*/ 19 w 245"/>
                  <a:gd name="T1" fmla="*/ 107 h 176"/>
                  <a:gd name="T2" fmla="*/ 0 w 245"/>
                  <a:gd name="T3" fmla="*/ 117 h 176"/>
                  <a:gd name="T4" fmla="*/ 0 w 245"/>
                  <a:gd name="T5" fmla="*/ 3 h 176"/>
                  <a:gd name="T6" fmla="*/ 3 w 245"/>
                  <a:gd name="T7" fmla="*/ 0 h 176"/>
                  <a:gd name="T8" fmla="*/ 16 w 245"/>
                  <a:gd name="T9" fmla="*/ 0 h 176"/>
                  <a:gd name="T10" fmla="*/ 19 w 245"/>
                  <a:gd name="T11" fmla="*/ 3 h 176"/>
                  <a:gd name="T12" fmla="*/ 19 w 245"/>
                  <a:gd name="T13" fmla="*/ 107 h 176"/>
                  <a:gd name="T14" fmla="*/ 245 w 245"/>
                  <a:gd name="T15" fmla="*/ 159 h 176"/>
                  <a:gd name="T16" fmla="*/ 245 w 245"/>
                  <a:gd name="T17" fmla="*/ 173 h 176"/>
                  <a:gd name="T18" fmla="*/ 242 w 245"/>
                  <a:gd name="T19" fmla="*/ 176 h 176"/>
                  <a:gd name="T20" fmla="*/ 27 w 245"/>
                  <a:gd name="T21" fmla="*/ 176 h 176"/>
                  <a:gd name="T22" fmla="*/ 0 w 245"/>
                  <a:gd name="T23" fmla="*/ 148 h 176"/>
                  <a:gd name="T24" fmla="*/ 27 w 245"/>
                  <a:gd name="T25" fmla="*/ 120 h 176"/>
                  <a:gd name="T26" fmla="*/ 34 w 245"/>
                  <a:gd name="T27" fmla="*/ 121 h 176"/>
                  <a:gd name="T28" fmla="*/ 81 w 245"/>
                  <a:gd name="T29" fmla="*/ 74 h 176"/>
                  <a:gd name="T30" fmla="*/ 80 w 245"/>
                  <a:gd name="T31" fmla="*/ 68 h 176"/>
                  <a:gd name="T32" fmla="*/ 107 w 245"/>
                  <a:gd name="T33" fmla="*/ 40 h 176"/>
                  <a:gd name="T34" fmla="*/ 135 w 245"/>
                  <a:gd name="T35" fmla="*/ 68 h 176"/>
                  <a:gd name="T36" fmla="*/ 134 w 245"/>
                  <a:gd name="T37" fmla="*/ 74 h 176"/>
                  <a:gd name="T38" fmla="*/ 150 w 245"/>
                  <a:gd name="T39" fmla="*/ 90 h 176"/>
                  <a:gd name="T40" fmla="*/ 156 w 245"/>
                  <a:gd name="T41" fmla="*/ 89 h 176"/>
                  <a:gd name="T42" fmla="*/ 162 w 245"/>
                  <a:gd name="T43" fmla="*/ 90 h 176"/>
                  <a:gd name="T44" fmla="*/ 190 w 245"/>
                  <a:gd name="T45" fmla="*/ 62 h 176"/>
                  <a:gd name="T46" fmla="*/ 189 w 245"/>
                  <a:gd name="T47" fmla="*/ 56 h 176"/>
                  <a:gd name="T48" fmla="*/ 217 w 245"/>
                  <a:gd name="T49" fmla="*/ 28 h 176"/>
                  <a:gd name="T50" fmla="*/ 244 w 245"/>
                  <a:gd name="T51" fmla="*/ 56 h 176"/>
                  <a:gd name="T52" fmla="*/ 217 w 245"/>
                  <a:gd name="T53" fmla="*/ 84 h 176"/>
                  <a:gd name="T54" fmla="*/ 211 w 245"/>
                  <a:gd name="T55" fmla="*/ 83 h 176"/>
                  <a:gd name="T56" fmla="*/ 183 w 245"/>
                  <a:gd name="T57" fmla="*/ 110 h 176"/>
                  <a:gd name="T58" fmla="*/ 184 w 245"/>
                  <a:gd name="T59" fmla="*/ 117 h 176"/>
                  <a:gd name="T60" fmla="*/ 156 w 245"/>
                  <a:gd name="T61" fmla="*/ 144 h 176"/>
                  <a:gd name="T62" fmla="*/ 129 w 245"/>
                  <a:gd name="T63" fmla="*/ 117 h 176"/>
                  <a:gd name="T64" fmla="*/ 129 w 245"/>
                  <a:gd name="T65" fmla="*/ 110 h 176"/>
                  <a:gd name="T66" fmla="*/ 114 w 245"/>
                  <a:gd name="T67" fmla="*/ 95 h 176"/>
                  <a:gd name="T68" fmla="*/ 107 w 245"/>
                  <a:gd name="T69" fmla="*/ 95 h 176"/>
                  <a:gd name="T70" fmla="*/ 101 w 245"/>
                  <a:gd name="T71" fmla="*/ 95 h 176"/>
                  <a:gd name="T72" fmla="*/ 54 w 245"/>
                  <a:gd name="T73" fmla="*/ 142 h 176"/>
                  <a:gd name="T74" fmla="*/ 55 w 245"/>
                  <a:gd name="T75" fmla="*/ 148 h 176"/>
                  <a:gd name="T76" fmla="*/ 54 w 245"/>
                  <a:gd name="T77" fmla="*/ 157 h 176"/>
                  <a:gd name="T78" fmla="*/ 242 w 245"/>
                  <a:gd name="T79" fmla="*/ 157 h 176"/>
                  <a:gd name="T80" fmla="*/ 245 w 245"/>
                  <a:gd name="T81" fmla="*/ 159 h 176"/>
                  <a:gd name="T82" fmla="*/ 205 w 245"/>
                  <a:gd name="T83" fmla="*/ 56 h 176"/>
                  <a:gd name="T84" fmla="*/ 217 w 245"/>
                  <a:gd name="T85" fmla="*/ 68 h 176"/>
                  <a:gd name="T86" fmla="*/ 228 w 245"/>
                  <a:gd name="T87" fmla="*/ 56 h 176"/>
                  <a:gd name="T88" fmla="*/ 217 w 245"/>
                  <a:gd name="T89" fmla="*/ 45 h 176"/>
                  <a:gd name="T90" fmla="*/ 205 w 245"/>
                  <a:gd name="T91" fmla="*/ 5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5" h="176">
                    <a:moveTo>
                      <a:pt x="19" y="107"/>
                    </a:moveTo>
                    <a:cubicBezTo>
                      <a:pt x="12" y="109"/>
                      <a:pt x="5" y="112"/>
                      <a:pt x="0" y="117"/>
                    </a:cubicBezTo>
                    <a:cubicBezTo>
                      <a:pt x="0" y="3"/>
                      <a:pt x="0" y="3"/>
                      <a:pt x="0" y="3"/>
                    </a:cubicBezTo>
                    <a:cubicBezTo>
                      <a:pt x="0" y="2"/>
                      <a:pt x="1" y="0"/>
                      <a:pt x="3" y="0"/>
                    </a:cubicBezTo>
                    <a:cubicBezTo>
                      <a:pt x="16" y="0"/>
                      <a:pt x="16" y="0"/>
                      <a:pt x="16" y="0"/>
                    </a:cubicBezTo>
                    <a:cubicBezTo>
                      <a:pt x="17" y="0"/>
                      <a:pt x="19" y="2"/>
                      <a:pt x="19" y="3"/>
                    </a:cubicBezTo>
                    <a:lnTo>
                      <a:pt x="19" y="107"/>
                    </a:lnTo>
                    <a:close/>
                    <a:moveTo>
                      <a:pt x="245" y="159"/>
                    </a:moveTo>
                    <a:cubicBezTo>
                      <a:pt x="245" y="173"/>
                      <a:pt x="245" y="173"/>
                      <a:pt x="245" y="173"/>
                    </a:cubicBezTo>
                    <a:cubicBezTo>
                      <a:pt x="245" y="174"/>
                      <a:pt x="244" y="176"/>
                      <a:pt x="242" y="176"/>
                    </a:cubicBezTo>
                    <a:cubicBezTo>
                      <a:pt x="27" y="176"/>
                      <a:pt x="27" y="176"/>
                      <a:pt x="27" y="176"/>
                    </a:cubicBezTo>
                    <a:cubicBezTo>
                      <a:pt x="12" y="176"/>
                      <a:pt x="0" y="163"/>
                      <a:pt x="0" y="148"/>
                    </a:cubicBezTo>
                    <a:cubicBezTo>
                      <a:pt x="0" y="133"/>
                      <a:pt x="12" y="120"/>
                      <a:pt x="27" y="120"/>
                    </a:cubicBezTo>
                    <a:cubicBezTo>
                      <a:pt x="30" y="120"/>
                      <a:pt x="32" y="121"/>
                      <a:pt x="34" y="121"/>
                    </a:cubicBezTo>
                    <a:cubicBezTo>
                      <a:pt x="81" y="74"/>
                      <a:pt x="81" y="74"/>
                      <a:pt x="81" y="74"/>
                    </a:cubicBezTo>
                    <a:cubicBezTo>
                      <a:pt x="80" y="72"/>
                      <a:pt x="80" y="70"/>
                      <a:pt x="80" y="68"/>
                    </a:cubicBezTo>
                    <a:cubicBezTo>
                      <a:pt x="80" y="53"/>
                      <a:pt x="92" y="40"/>
                      <a:pt x="107" y="40"/>
                    </a:cubicBezTo>
                    <a:cubicBezTo>
                      <a:pt x="123" y="40"/>
                      <a:pt x="135" y="53"/>
                      <a:pt x="135" y="68"/>
                    </a:cubicBezTo>
                    <a:cubicBezTo>
                      <a:pt x="135" y="70"/>
                      <a:pt x="135" y="72"/>
                      <a:pt x="134" y="74"/>
                    </a:cubicBezTo>
                    <a:cubicBezTo>
                      <a:pt x="150" y="90"/>
                      <a:pt x="150" y="90"/>
                      <a:pt x="150" y="90"/>
                    </a:cubicBezTo>
                    <a:cubicBezTo>
                      <a:pt x="152" y="89"/>
                      <a:pt x="154" y="89"/>
                      <a:pt x="156" y="89"/>
                    </a:cubicBezTo>
                    <a:cubicBezTo>
                      <a:pt x="158" y="89"/>
                      <a:pt x="160" y="89"/>
                      <a:pt x="162" y="90"/>
                    </a:cubicBezTo>
                    <a:cubicBezTo>
                      <a:pt x="190" y="62"/>
                      <a:pt x="190" y="62"/>
                      <a:pt x="190" y="62"/>
                    </a:cubicBezTo>
                    <a:cubicBezTo>
                      <a:pt x="189" y="60"/>
                      <a:pt x="189" y="58"/>
                      <a:pt x="189" y="56"/>
                    </a:cubicBezTo>
                    <a:cubicBezTo>
                      <a:pt x="189" y="41"/>
                      <a:pt x="201" y="28"/>
                      <a:pt x="217" y="28"/>
                    </a:cubicBezTo>
                    <a:cubicBezTo>
                      <a:pt x="232" y="28"/>
                      <a:pt x="244" y="41"/>
                      <a:pt x="244" y="56"/>
                    </a:cubicBezTo>
                    <a:cubicBezTo>
                      <a:pt x="244" y="71"/>
                      <a:pt x="232" y="84"/>
                      <a:pt x="217" y="84"/>
                    </a:cubicBezTo>
                    <a:cubicBezTo>
                      <a:pt x="215" y="84"/>
                      <a:pt x="213" y="83"/>
                      <a:pt x="211" y="83"/>
                    </a:cubicBezTo>
                    <a:cubicBezTo>
                      <a:pt x="183" y="110"/>
                      <a:pt x="183" y="110"/>
                      <a:pt x="183" y="110"/>
                    </a:cubicBezTo>
                    <a:cubicBezTo>
                      <a:pt x="184" y="112"/>
                      <a:pt x="184" y="114"/>
                      <a:pt x="184" y="117"/>
                    </a:cubicBezTo>
                    <a:cubicBezTo>
                      <a:pt x="184" y="132"/>
                      <a:pt x="171" y="144"/>
                      <a:pt x="156" y="144"/>
                    </a:cubicBezTo>
                    <a:cubicBezTo>
                      <a:pt x="141" y="144"/>
                      <a:pt x="129" y="132"/>
                      <a:pt x="129" y="117"/>
                    </a:cubicBezTo>
                    <a:cubicBezTo>
                      <a:pt x="129" y="114"/>
                      <a:pt x="129" y="112"/>
                      <a:pt x="129" y="110"/>
                    </a:cubicBezTo>
                    <a:cubicBezTo>
                      <a:pt x="114" y="95"/>
                      <a:pt x="114" y="95"/>
                      <a:pt x="114" y="95"/>
                    </a:cubicBezTo>
                    <a:cubicBezTo>
                      <a:pt x="112" y="95"/>
                      <a:pt x="110" y="95"/>
                      <a:pt x="107" y="95"/>
                    </a:cubicBezTo>
                    <a:cubicBezTo>
                      <a:pt x="105" y="95"/>
                      <a:pt x="103" y="95"/>
                      <a:pt x="101" y="95"/>
                    </a:cubicBezTo>
                    <a:cubicBezTo>
                      <a:pt x="54" y="142"/>
                      <a:pt x="54" y="142"/>
                      <a:pt x="54" y="142"/>
                    </a:cubicBezTo>
                    <a:cubicBezTo>
                      <a:pt x="55" y="144"/>
                      <a:pt x="55" y="146"/>
                      <a:pt x="55" y="148"/>
                    </a:cubicBezTo>
                    <a:cubicBezTo>
                      <a:pt x="55" y="151"/>
                      <a:pt x="54" y="154"/>
                      <a:pt x="54" y="157"/>
                    </a:cubicBezTo>
                    <a:cubicBezTo>
                      <a:pt x="242" y="157"/>
                      <a:pt x="242" y="157"/>
                      <a:pt x="242" y="157"/>
                    </a:cubicBezTo>
                    <a:cubicBezTo>
                      <a:pt x="244" y="157"/>
                      <a:pt x="245" y="158"/>
                      <a:pt x="245" y="159"/>
                    </a:cubicBezTo>
                    <a:close/>
                    <a:moveTo>
                      <a:pt x="205" y="56"/>
                    </a:moveTo>
                    <a:cubicBezTo>
                      <a:pt x="205" y="62"/>
                      <a:pt x="210" y="68"/>
                      <a:pt x="217" y="68"/>
                    </a:cubicBezTo>
                    <a:cubicBezTo>
                      <a:pt x="223" y="68"/>
                      <a:pt x="228" y="62"/>
                      <a:pt x="228" y="56"/>
                    </a:cubicBezTo>
                    <a:cubicBezTo>
                      <a:pt x="228" y="50"/>
                      <a:pt x="223" y="45"/>
                      <a:pt x="217" y="45"/>
                    </a:cubicBezTo>
                    <a:cubicBezTo>
                      <a:pt x="210" y="45"/>
                      <a:pt x="205" y="50"/>
                      <a:pt x="205" y="5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grpSp>
        <p:sp>
          <p:nvSpPr>
            <p:cNvPr id="503" name="TextBox 502"/>
            <p:cNvSpPr txBox="1"/>
            <p:nvPr/>
          </p:nvSpPr>
          <p:spPr>
            <a:xfrm>
              <a:off x="7984946" y="2225631"/>
              <a:ext cx="1195878" cy="296990"/>
            </a:xfrm>
            <a:prstGeom prst="rect">
              <a:avLst/>
            </a:prstGeom>
            <a:noFill/>
          </p:spPr>
          <p:txBody>
            <a:bodyPr wrap="none" rtlCol="0">
              <a:spAutoFit/>
            </a:bodyPr>
            <a:lstStyle/>
            <a:p>
              <a:pPr algn="ctr"/>
              <a:r>
                <a:rPr lang="en-US" sz="650" b="1" dirty="0" smtClean="0">
                  <a:solidFill>
                    <a:srgbClr val="595959"/>
                  </a:solidFill>
                  <a:cs typeface="Arial" panose="020B0604020202020204" pitchFamily="34" charset="0"/>
                </a:rPr>
                <a:t>INSIGHT APPS</a:t>
              </a:r>
              <a:endParaRPr lang="en-US" sz="650" b="1" dirty="0">
                <a:solidFill>
                  <a:srgbClr val="595959"/>
                </a:solidFill>
                <a:cs typeface="Arial" panose="020B0604020202020204" pitchFamily="34" charset="0"/>
              </a:endParaRPr>
            </a:p>
          </p:txBody>
        </p:sp>
      </p:grpSp>
      <p:sp>
        <p:nvSpPr>
          <p:cNvPr id="625" name="cloud" descr="Down:  cloud"/>
          <p:cNvSpPr>
            <a:spLocks noChangeAspect="1"/>
          </p:cNvSpPr>
          <p:nvPr>
            <p:custDataLst>
              <p:tags r:id="rId8"/>
            </p:custDataLst>
          </p:nvPr>
        </p:nvSpPr>
        <p:spPr bwMode="auto">
          <a:xfrm>
            <a:off x="4371959" y="647519"/>
            <a:ext cx="262438" cy="136406"/>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ysClr val="window" lastClr="FFFFFF"/>
          </a:solidFill>
          <a:ln w="9525" cap="rnd" cmpd="sng">
            <a:solidFill>
              <a:srgbClr val="BFDEEF"/>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defRPr/>
            </a:pPr>
            <a:r>
              <a:rPr lang="en-US" sz="1200" kern="0" dirty="0">
                <a:solidFill>
                  <a:srgbClr val="666666">
                    <a:lumMod val="50000"/>
                    <a:lumOff val="50000"/>
                  </a:srgbClr>
                </a:solidFill>
                <a:latin typeface="Corbel"/>
              </a:rPr>
              <a:t> </a:t>
            </a:r>
          </a:p>
        </p:txBody>
      </p:sp>
      <p:grpSp>
        <p:nvGrpSpPr>
          <p:cNvPr id="626" name="Group 625"/>
          <p:cNvGrpSpPr/>
          <p:nvPr/>
        </p:nvGrpSpPr>
        <p:grpSpPr>
          <a:xfrm rot="60000">
            <a:off x="3024726" y="684469"/>
            <a:ext cx="1276338" cy="858793"/>
            <a:chOff x="3003102" y="670305"/>
            <a:chExt cx="1276338" cy="858793"/>
          </a:xfrm>
          <a:solidFill>
            <a:srgbClr val="595959"/>
          </a:solidFill>
        </p:grpSpPr>
        <p:sp>
          <p:nvSpPr>
            <p:cNvPr id="647" name="Freeform 558"/>
            <p:cNvSpPr>
              <a:spLocks/>
            </p:cNvSpPr>
            <p:nvPr/>
          </p:nvSpPr>
          <p:spPr bwMode="auto">
            <a:xfrm>
              <a:off x="3139852" y="1282947"/>
              <a:ext cx="107578" cy="72934"/>
            </a:xfrm>
            <a:custGeom>
              <a:avLst/>
              <a:gdLst>
                <a:gd name="T0" fmla="*/ 37 w 59"/>
                <a:gd name="T1" fmla="*/ 40 h 40"/>
                <a:gd name="T2" fmla="*/ 0 w 59"/>
                <a:gd name="T3" fmla="*/ 8 h 40"/>
                <a:gd name="T4" fmla="*/ 6 w 59"/>
                <a:gd name="T5" fmla="*/ 0 h 40"/>
                <a:gd name="T6" fmla="*/ 37 w 59"/>
                <a:gd name="T7" fmla="*/ 27 h 40"/>
                <a:gd name="T8" fmla="*/ 53 w 59"/>
                <a:gd name="T9" fmla="*/ 8 h 40"/>
                <a:gd name="T10" fmla="*/ 59 w 59"/>
                <a:gd name="T11" fmla="*/ 14 h 40"/>
                <a:gd name="T12" fmla="*/ 37 w 59"/>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59" h="40">
                  <a:moveTo>
                    <a:pt x="37" y="40"/>
                  </a:moveTo>
                  <a:lnTo>
                    <a:pt x="0" y="8"/>
                  </a:lnTo>
                  <a:lnTo>
                    <a:pt x="6" y="0"/>
                  </a:lnTo>
                  <a:lnTo>
                    <a:pt x="37" y="27"/>
                  </a:lnTo>
                  <a:lnTo>
                    <a:pt x="53" y="8"/>
                  </a:lnTo>
                  <a:lnTo>
                    <a:pt x="59" y="14"/>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grpSp>
          <p:nvGrpSpPr>
            <p:cNvPr id="648" name="Group 647"/>
            <p:cNvGrpSpPr/>
            <p:nvPr/>
          </p:nvGrpSpPr>
          <p:grpSpPr>
            <a:xfrm>
              <a:off x="3003102" y="670305"/>
              <a:ext cx="1276338" cy="858793"/>
              <a:chOff x="3003102" y="670305"/>
              <a:chExt cx="1276338" cy="858793"/>
            </a:xfrm>
            <a:grpFill/>
          </p:grpSpPr>
          <p:sp>
            <p:nvSpPr>
              <p:cNvPr id="649" name="Freeform 555"/>
              <p:cNvSpPr>
                <a:spLocks noEditPoints="1"/>
              </p:cNvSpPr>
              <p:nvPr/>
            </p:nvSpPr>
            <p:spPr bwMode="auto">
              <a:xfrm>
                <a:off x="3003102" y="1428814"/>
                <a:ext cx="107578" cy="100284"/>
              </a:xfrm>
              <a:custGeom>
                <a:avLst/>
                <a:gdLst>
                  <a:gd name="T0" fmla="*/ 0 w 130"/>
                  <a:gd name="T1" fmla="*/ 61 h 122"/>
                  <a:gd name="T2" fmla="*/ 25 w 130"/>
                  <a:gd name="T3" fmla="*/ 25 h 122"/>
                  <a:gd name="T4" fmla="*/ 36 w 130"/>
                  <a:gd name="T5" fmla="*/ 9 h 122"/>
                  <a:gd name="T6" fmla="*/ 47 w 130"/>
                  <a:gd name="T7" fmla="*/ 2 h 122"/>
                  <a:gd name="T8" fmla="*/ 59 w 130"/>
                  <a:gd name="T9" fmla="*/ 0 h 122"/>
                  <a:gd name="T10" fmla="*/ 71 w 130"/>
                  <a:gd name="T11" fmla="*/ 5 h 122"/>
                  <a:gd name="T12" fmla="*/ 81 w 130"/>
                  <a:gd name="T13" fmla="*/ 16 h 122"/>
                  <a:gd name="T14" fmla="*/ 82 w 130"/>
                  <a:gd name="T15" fmla="*/ 31 h 122"/>
                  <a:gd name="T16" fmla="*/ 99 w 130"/>
                  <a:gd name="T17" fmla="*/ 24 h 122"/>
                  <a:gd name="T18" fmla="*/ 116 w 130"/>
                  <a:gd name="T19" fmla="*/ 29 h 122"/>
                  <a:gd name="T20" fmla="*/ 126 w 130"/>
                  <a:gd name="T21" fmla="*/ 40 h 122"/>
                  <a:gd name="T22" fmla="*/ 130 w 130"/>
                  <a:gd name="T23" fmla="*/ 54 h 122"/>
                  <a:gd name="T24" fmla="*/ 126 w 130"/>
                  <a:gd name="T25" fmla="*/ 69 h 122"/>
                  <a:gd name="T26" fmla="*/ 112 w 130"/>
                  <a:gd name="T27" fmla="*/ 92 h 122"/>
                  <a:gd name="T28" fmla="*/ 91 w 130"/>
                  <a:gd name="T29" fmla="*/ 122 h 122"/>
                  <a:gd name="T30" fmla="*/ 0 w 130"/>
                  <a:gd name="T31" fmla="*/ 61 h 122"/>
                  <a:gd name="T32" fmla="*/ 28 w 130"/>
                  <a:gd name="T33" fmla="*/ 53 h 122"/>
                  <a:gd name="T34" fmla="*/ 49 w 130"/>
                  <a:gd name="T35" fmla="*/ 67 h 122"/>
                  <a:gd name="T36" fmla="*/ 57 w 130"/>
                  <a:gd name="T37" fmla="*/ 55 h 122"/>
                  <a:gd name="T38" fmla="*/ 65 w 130"/>
                  <a:gd name="T39" fmla="*/ 41 h 122"/>
                  <a:gd name="T40" fmla="*/ 67 w 130"/>
                  <a:gd name="T41" fmla="*/ 32 h 122"/>
                  <a:gd name="T42" fmla="*/ 62 w 130"/>
                  <a:gd name="T43" fmla="*/ 24 h 122"/>
                  <a:gd name="T44" fmla="*/ 54 w 130"/>
                  <a:gd name="T45" fmla="*/ 22 h 122"/>
                  <a:gd name="T46" fmla="*/ 46 w 130"/>
                  <a:gd name="T47" fmla="*/ 27 h 122"/>
                  <a:gd name="T48" fmla="*/ 35 w 130"/>
                  <a:gd name="T49" fmla="*/ 42 h 122"/>
                  <a:gd name="T50" fmla="*/ 28 w 130"/>
                  <a:gd name="T51" fmla="*/ 53 h 122"/>
                  <a:gd name="T52" fmla="*/ 64 w 130"/>
                  <a:gd name="T53" fmla="*/ 77 h 122"/>
                  <a:gd name="T54" fmla="*/ 88 w 130"/>
                  <a:gd name="T55" fmla="*/ 94 h 122"/>
                  <a:gd name="T56" fmla="*/ 99 w 130"/>
                  <a:gd name="T57" fmla="*/ 77 h 122"/>
                  <a:gd name="T58" fmla="*/ 107 w 130"/>
                  <a:gd name="T59" fmla="*/ 64 h 122"/>
                  <a:gd name="T60" fmla="*/ 108 w 130"/>
                  <a:gd name="T61" fmla="*/ 55 h 122"/>
                  <a:gd name="T62" fmla="*/ 102 w 130"/>
                  <a:gd name="T63" fmla="*/ 47 h 122"/>
                  <a:gd name="T64" fmla="*/ 94 w 130"/>
                  <a:gd name="T65" fmla="*/ 44 h 122"/>
                  <a:gd name="T66" fmla="*/ 86 w 130"/>
                  <a:gd name="T67" fmla="*/ 47 h 122"/>
                  <a:gd name="T68" fmla="*/ 74 w 130"/>
                  <a:gd name="T69" fmla="*/ 62 h 122"/>
                  <a:gd name="T70" fmla="*/ 64 w 130"/>
                  <a:gd name="T71" fmla="*/ 77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0" h="122">
                    <a:moveTo>
                      <a:pt x="0" y="61"/>
                    </a:moveTo>
                    <a:cubicBezTo>
                      <a:pt x="25" y="25"/>
                      <a:pt x="25" y="25"/>
                      <a:pt x="25" y="25"/>
                    </a:cubicBezTo>
                    <a:cubicBezTo>
                      <a:pt x="30" y="17"/>
                      <a:pt x="33" y="12"/>
                      <a:pt x="36" y="9"/>
                    </a:cubicBezTo>
                    <a:cubicBezTo>
                      <a:pt x="39" y="6"/>
                      <a:pt x="43" y="4"/>
                      <a:pt x="47" y="2"/>
                    </a:cubicBezTo>
                    <a:cubicBezTo>
                      <a:pt x="50" y="1"/>
                      <a:pt x="55" y="0"/>
                      <a:pt x="59" y="0"/>
                    </a:cubicBezTo>
                    <a:cubicBezTo>
                      <a:pt x="63" y="1"/>
                      <a:pt x="68" y="2"/>
                      <a:pt x="71" y="5"/>
                    </a:cubicBezTo>
                    <a:cubicBezTo>
                      <a:pt x="76" y="8"/>
                      <a:pt x="79" y="11"/>
                      <a:pt x="81" y="16"/>
                    </a:cubicBezTo>
                    <a:cubicBezTo>
                      <a:pt x="83" y="21"/>
                      <a:pt x="83" y="26"/>
                      <a:pt x="82" y="31"/>
                    </a:cubicBezTo>
                    <a:cubicBezTo>
                      <a:pt x="88" y="26"/>
                      <a:pt x="93" y="24"/>
                      <a:pt x="99" y="24"/>
                    </a:cubicBezTo>
                    <a:cubicBezTo>
                      <a:pt x="105" y="23"/>
                      <a:pt x="111" y="25"/>
                      <a:pt x="116" y="29"/>
                    </a:cubicBezTo>
                    <a:cubicBezTo>
                      <a:pt x="120" y="31"/>
                      <a:pt x="124" y="35"/>
                      <a:pt x="126" y="40"/>
                    </a:cubicBezTo>
                    <a:cubicBezTo>
                      <a:pt x="129" y="44"/>
                      <a:pt x="130" y="49"/>
                      <a:pt x="130" y="54"/>
                    </a:cubicBezTo>
                    <a:cubicBezTo>
                      <a:pt x="130" y="59"/>
                      <a:pt x="129" y="64"/>
                      <a:pt x="126" y="69"/>
                    </a:cubicBezTo>
                    <a:cubicBezTo>
                      <a:pt x="124" y="72"/>
                      <a:pt x="120" y="80"/>
                      <a:pt x="112" y="92"/>
                    </a:cubicBezTo>
                    <a:cubicBezTo>
                      <a:pt x="91" y="122"/>
                      <a:pt x="91" y="122"/>
                      <a:pt x="91" y="122"/>
                    </a:cubicBezTo>
                    <a:lnTo>
                      <a:pt x="0" y="61"/>
                    </a:lnTo>
                    <a:close/>
                    <a:moveTo>
                      <a:pt x="28" y="53"/>
                    </a:moveTo>
                    <a:cubicBezTo>
                      <a:pt x="49" y="67"/>
                      <a:pt x="49" y="67"/>
                      <a:pt x="49" y="67"/>
                    </a:cubicBezTo>
                    <a:cubicBezTo>
                      <a:pt x="57" y="55"/>
                      <a:pt x="57" y="55"/>
                      <a:pt x="57" y="55"/>
                    </a:cubicBezTo>
                    <a:cubicBezTo>
                      <a:pt x="62" y="48"/>
                      <a:pt x="64" y="43"/>
                      <a:pt x="65" y="41"/>
                    </a:cubicBezTo>
                    <a:cubicBezTo>
                      <a:pt x="67" y="38"/>
                      <a:pt x="68" y="35"/>
                      <a:pt x="67" y="32"/>
                    </a:cubicBezTo>
                    <a:cubicBezTo>
                      <a:pt x="67" y="29"/>
                      <a:pt x="65" y="26"/>
                      <a:pt x="62" y="24"/>
                    </a:cubicBezTo>
                    <a:cubicBezTo>
                      <a:pt x="59" y="22"/>
                      <a:pt x="56" y="22"/>
                      <a:pt x="54" y="22"/>
                    </a:cubicBezTo>
                    <a:cubicBezTo>
                      <a:pt x="51" y="22"/>
                      <a:pt x="48" y="24"/>
                      <a:pt x="46" y="27"/>
                    </a:cubicBezTo>
                    <a:cubicBezTo>
                      <a:pt x="44" y="28"/>
                      <a:pt x="41" y="34"/>
                      <a:pt x="35" y="42"/>
                    </a:cubicBezTo>
                    <a:lnTo>
                      <a:pt x="28" y="53"/>
                    </a:lnTo>
                    <a:close/>
                    <a:moveTo>
                      <a:pt x="64" y="77"/>
                    </a:moveTo>
                    <a:cubicBezTo>
                      <a:pt x="88" y="94"/>
                      <a:pt x="88" y="94"/>
                      <a:pt x="88" y="94"/>
                    </a:cubicBezTo>
                    <a:cubicBezTo>
                      <a:pt x="99" y="77"/>
                      <a:pt x="99" y="77"/>
                      <a:pt x="99" y="77"/>
                    </a:cubicBezTo>
                    <a:cubicBezTo>
                      <a:pt x="104" y="70"/>
                      <a:pt x="107" y="66"/>
                      <a:pt x="107" y="64"/>
                    </a:cubicBezTo>
                    <a:cubicBezTo>
                      <a:pt x="109" y="61"/>
                      <a:pt x="109" y="58"/>
                      <a:pt x="108" y="55"/>
                    </a:cubicBezTo>
                    <a:cubicBezTo>
                      <a:pt x="108" y="52"/>
                      <a:pt x="106" y="49"/>
                      <a:pt x="102" y="47"/>
                    </a:cubicBezTo>
                    <a:cubicBezTo>
                      <a:pt x="100" y="45"/>
                      <a:pt x="97" y="44"/>
                      <a:pt x="94" y="44"/>
                    </a:cubicBezTo>
                    <a:cubicBezTo>
                      <a:pt x="91" y="44"/>
                      <a:pt x="89" y="45"/>
                      <a:pt x="86" y="47"/>
                    </a:cubicBezTo>
                    <a:cubicBezTo>
                      <a:pt x="83" y="49"/>
                      <a:pt x="79" y="54"/>
                      <a:pt x="74" y="62"/>
                    </a:cubicBezTo>
                    <a:lnTo>
                      <a:pt x="64"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sp>
            <p:nvSpPr>
              <p:cNvPr id="650" name="Freeform 556"/>
              <p:cNvSpPr>
                <a:spLocks/>
              </p:cNvSpPr>
              <p:nvPr/>
            </p:nvSpPr>
            <p:spPr bwMode="auto">
              <a:xfrm>
                <a:off x="3055978" y="1343116"/>
                <a:ext cx="105754" cy="100284"/>
              </a:xfrm>
              <a:custGeom>
                <a:avLst/>
                <a:gdLst>
                  <a:gd name="T0" fmla="*/ 0 w 128"/>
                  <a:gd name="T1" fmla="*/ 70 h 123"/>
                  <a:gd name="T2" fmla="*/ 14 w 128"/>
                  <a:gd name="T3" fmla="*/ 52 h 123"/>
                  <a:gd name="T4" fmla="*/ 61 w 128"/>
                  <a:gd name="T5" fmla="*/ 88 h 123"/>
                  <a:gd name="T6" fmla="*/ 76 w 128"/>
                  <a:gd name="T7" fmla="*/ 99 h 123"/>
                  <a:gd name="T8" fmla="*/ 89 w 128"/>
                  <a:gd name="T9" fmla="*/ 100 h 123"/>
                  <a:gd name="T10" fmla="*/ 101 w 128"/>
                  <a:gd name="T11" fmla="*/ 91 h 123"/>
                  <a:gd name="T12" fmla="*/ 106 w 128"/>
                  <a:gd name="T13" fmla="*/ 77 h 123"/>
                  <a:gd name="T14" fmla="*/ 102 w 128"/>
                  <a:gd name="T15" fmla="*/ 67 h 123"/>
                  <a:gd name="T16" fmla="*/ 88 w 128"/>
                  <a:gd name="T17" fmla="*/ 55 h 123"/>
                  <a:gd name="T18" fmla="*/ 40 w 128"/>
                  <a:gd name="T19" fmla="*/ 18 h 123"/>
                  <a:gd name="T20" fmla="*/ 53 w 128"/>
                  <a:gd name="T21" fmla="*/ 0 h 123"/>
                  <a:gd name="T22" fmla="*/ 99 w 128"/>
                  <a:gd name="T23" fmla="*/ 35 h 123"/>
                  <a:gd name="T24" fmla="*/ 120 w 128"/>
                  <a:gd name="T25" fmla="*/ 53 h 123"/>
                  <a:gd name="T26" fmla="*/ 127 w 128"/>
                  <a:gd name="T27" fmla="*/ 67 h 123"/>
                  <a:gd name="T28" fmla="*/ 126 w 128"/>
                  <a:gd name="T29" fmla="*/ 83 h 123"/>
                  <a:gd name="T30" fmla="*/ 116 w 128"/>
                  <a:gd name="T31" fmla="*/ 101 h 123"/>
                  <a:gd name="T32" fmla="*/ 99 w 128"/>
                  <a:gd name="T33" fmla="*/ 118 h 123"/>
                  <a:gd name="T34" fmla="*/ 84 w 128"/>
                  <a:gd name="T35" fmla="*/ 123 h 123"/>
                  <a:gd name="T36" fmla="*/ 70 w 128"/>
                  <a:gd name="T37" fmla="*/ 120 h 123"/>
                  <a:gd name="T38" fmla="*/ 47 w 128"/>
                  <a:gd name="T39" fmla="*/ 105 h 123"/>
                  <a:gd name="T40" fmla="*/ 0 w 128"/>
                  <a:gd name="T41" fmla="*/ 7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123">
                    <a:moveTo>
                      <a:pt x="0" y="70"/>
                    </a:moveTo>
                    <a:cubicBezTo>
                      <a:pt x="14" y="52"/>
                      <a:pt x="14" y="52"/>
                      <a:pt x="14" y="52"/>
                    </a:cubicBezTo>
                    <a:cubicBezTo>
                      <a:pt x="61" y="88"/>
                      <a:pt x="61" y="88"/>
                      <a:pt x="61" y="88"/>
                    </a:cubicBezTo>
                    <a:cubicBezTo>
                      <a:pt x="68" y="94"/>
                      <a:pt x="74" y="97"/>
                      <a:pt x="76" y="99"/>
                    </a:cubicBezTo>
                    <a:cubicBezTo>
                      <a:pt x="80" y="101"/>
                      <a:pt x="84" y="101"/>
                      <a:pt x="89" y="100"/>
                    </a:cubicBezTo>
                    <a:cubicBezTo>
                      <a:pt x="93" y="99"/>
                      <a:pt x="97" y="95"/>
                      <a:pt x="101" y="91"/>
                    </a:cubicBezTo>
                    <a:cubicBezTo>
                      <a:pt x="105" y="86"/>
                      <a:pt x="107" y="81"/>
                      <a:pt x="106" y="77"/>
                    </a:cubicBezTo>
                    <a:cubicBezTo>
                      <a:pt x="106" y="73"/>
                      <a:pt x="105" y="69"/>
                      <a:pt x="102" y="67"/>
                    </a:cubicBezTo>
                    <a:cubicBezTo>
                      <a:pt x="100" y="64"/>
                      <a:pt x="95" y="60"/>
                      <a:pt x="88" y="55"/>
                    </a:cubicBezTo>
                    <a:cubicBezTo>
                      <a:pt x="40" y="18"/>
                      <a:pt x="40" y="18"/>
                      <a:pt x="40" y="18"/>
                    </a:cubicBezTo>
                    <a:cubicBezTo>
                      <a:pt x="53" y="0"/>
                      <a:pt x="53" y="0"/>
                      <a:pt x="53" y="0"/>
                    </a:cubicBezTo>
                    <a:cubicBezTo>
                      <a:pt x="99" y="35"/>
                      <a:pt x="99" y="35"/>
                      <a:pt x="99" y="35"/>
                    </a:cubicBezTo>
                    <a:cubicBezTo>
                      <a:pt x="110" y="43"/>
                      <a:pt x="117" y="49"/>
                      <a:pt x="120" y="53"/>
                    </a:cubicBezTo>
                    <a:cubicBezTo>
                      <a:pt x="124" y="58"/>
                      <a:pt x="126" y="62"/>
                      <a:pt x="127" y="67"/>
                    </a:cubicBezTo>
                    <a:cubicBezTo>
                      <a:pt x="128" y="72"/>
                      <a:pt x="128" y="77"/>
                      <a:pt x="126" y="83"/>
                    </a:cubicBezTo>
                    <a:cubicBezTo>
                      <a:pt x="125" y="88"/>
                      <a:pt x="122" y="95"/>
                      <a:pt x="116" y="101"/>
                    </a:cubicBezTo>
                    <a:cubicBezTo>
                      <a:pt x="110" y="110"/>
                      <a:pt x="104" y="115"/>
                      <a:pt x="99" y="118"/>
                    </a:cubicBezTo>
                    <a:cubicBezTo>
                      <a:pt x="94" y="121"/>
                      <a:pt x="89" y="123"/>
                      <a:pt x="84" y="123"/>
                    </a:cubicBezTo>
                    <a:cubicBezTo>
                      <a:pt x="79" y="123"/>
                      <a:pt x="74" y="122"/>
                      <a:pt x="70" y="120"/>
                    </a:cubicBezTo>
                    <a:cubicBezTo>
                      <a:pt x="64" y="118"/>
                      <a:pt x="57" y="113"/>
                      <a:pt x="47" y="105"/>
                    </a:cubicBezTo>
                    <a:lnTo>
                      <a:pt x="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sp>
            <p:nvSpPr>
              <p:cNvPr id="651" name="Freeform 557"/>
              <p:cNvSpPr>
                <a:spLocks/>
              </p:cNvSpPr>
              <p:nvPr/>
            </p:nvSpPr>
            <p:spPr bwMode="auto">
              <a:xfrm>
                <a:off x="3114325" y="1312120"/>
                <a:ext cx="80227" cy="71111"/>
              </a:xfrm>
              <a:custGeom>
                <a:avLst/>
                <a:gdLst>
                  <a:gd name="T0" fmla="*/ 38 w 44"/>
                  <a:gd name="T1" fmla="*/ 39 h 39"/>
                  <a:gd name="T2" fmla="*/ 0 w 44"/>
                  <a:gd name="T3" fmla="*/ 8 h 39"/>
                  <a:gd name="T4" fmla="*/ 6 w 44"/>
                  <a:gd name="T5" fmla="*/ 0 h 39"/>
                  <a:gd name="T6" fmla="*/ 44 w 44"/>
                  <a:gd name="T7" fmla="*/ 32 h 39"/>
                  <a:gd name="T8" fmla="*/ 38 w 44"/>
                  <a:gd name="T9" fmla="*/ 39 h 39"/>
                </a:gdLst>
                <a:ahLst/>
                <a:cxnLst>
                  <a:cxn ang="0">
                    <a:pos x="T0" y="T1"/>
                  </a:cxn>
                  <a:cxn ang="0">
                    <a:pos x="T2" y="T3"/>
                  </a:cxn>
                  <a:cxn ang="0">
                    <a:pos x="T4" y="T5"/>
                  </a:cxn>
                  <a:cxn ang="0">
                    <a:pos x="T6" y="T7"/>
                  </a:cxn>
                  <a:cxn ang="0">
                    <a:pos x="T8" y="T9"/>
                  </a:cxn>
                </a:cxnLst>
                <a:rect l="0" t="0" r="r" b="b"/>
                <a:pathLst>
                  <a:path w="44" h="39">
                    <a:moveTo>
                      <a:pt x="38" y="39"/>
                    </a:moveTo>
                    <a:lnTo>
                      <a:pt x="0" y="8"/>
                    </a:lnTo>
                    <a:lnTo>
                      <a:pt x="6" y="0"/>
                    </a:lnTo>
                    <a:lnTo>
                      <a:pt x="44" y="32"/>
                    </a:lnTo>
                    <a:lnTo>
                      <a:pt x="3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sp>
            <p:nvSpPr>
              <p:cNvPr id="652" name="Freeform 559"/>
              <p:cNvSpPr>
                <a:spLocks/>
              </p:cNvSpPr>
              <p:nvPr/>
            </p:nvSpPr>
            <p:spPr bwMode="auto">
              <a:xfrm>
                <a:off x="3179965" y="1197249"/>
                <a:ext cx="96638" cy="94814"/>
              </a:xfrm>
              <a:custGeom>
                <a:avLst/>
                <a:gdLst>
                  <a:gd name="T0" fmla="*/ 46 w 53"/>
                  <a:gd name="T1" fmla="*/ 52 h 52"/>
                  <a:gd name="T2" fmla="*/ 16 w 53"/>
                  <a:gd name="T3" fmla="*/ 24 h 52"/>
                  <a:gd name="T4" fmla="*/ 6 w 53"/>
                  <a:gd name="T5" fmla="*/ 34 h 52"/>
                  <a:gd name="T6" fmla="*/ 0 w 53"/>
                  <a:gd name="T7" fmla="*/ 28 h 52"/>
                  <a:gd name="T8" fmla="*/ 27 w 53"/>
                  <a:gd name="T9" fmla="*/ 0 h 52"/>
                  <a:gd name="T10" fmla="*/ 33 w 53"/>
                  <a:gd name="T11" fmla="*/ 6 h 52"/>
                  <a:gd name="T12" fmla="*/ 23 w 53"/>
                  <a:gd name="T13" fmla="*/ 16 h 52"/>
                  <a:gd name="T14" fmla="*/ 53 w 53"/>
                  <a:gd name="T15" fmla="*/ 45 h 52"/>
                  <a:gd name="T16" fmla="*/ 46 w 53"/>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52">
                    <a:moveTo>
                      <a:pt x="46" y="52"/>
                    </a:moveTo>
                    <a:lnTo>
                      <a:pt x="16" y="24"/>
                    </a:lnTo>
                    <a:lnTo>
                      <a:pt x="6" y="34"/>
                    </a:lnTo>
                    <a:lnTo>
                      <a:pt x="0" y="28"/>
                    </a:lnTo>
                    <a:lnTo>
                      <a:pt x="27" y="0"/>
                    </a:lnTo>
                    <a:lnTo>
                      <a:pt x="33" y="6"/>
                    </a:lnTo>
                    <a:lnTo>
                      <a:pt x="23" y="16"/>
                    </a:lnTo>
                    <a:lnTo>
                      <a:pt x="53" y="45"/>
                    </a:lnTo>
                    <a:lnTo>
                      <a:pt x="46"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sp>
            <p:nvSpPr>
              <p:cNvPr id="653" name="Freeform 560"/>
              <p:cNvSpPr>
                <a:spLocks/>
              </p:cNvSpPr>
              <p:nvPr/>
            </p:nvSpPr>
            <p:spPr bwMode="auto">
              <a:xfrm>
                <a:off x="3265663" y="1118846"/>
                <a:ext cx="76580" cy="107578"/>
              </a:xfrm>
              <a:custGeom>
                <a:avLst/>
                <a:gdLst>
                  <a:gd name="T0" fmla="*/ 33 w 42"/>
                  <a:gd name="T1" fmla="*/ 59 h 59"/>
                  <a:gd name="T2" fmla="*/ 0 w 42"/>
                  <a:gd name="T3" fmla="*/ 23 h 59"/>
                  <a:gd name="T4" fmla="*/ 24 w 42"/>
                  <a:gd name="T5" fmla="*/ 0 h 59"/>
                  <a:gd name="T6" fmla="*/ 30 w 42"/>
                  <a:gd name="T7" fmla="*/ 6 h 59"/>
                  <a:gd name="T8" fmla="*/ 13 w 42"/>
                  <a:gd name="T9" fmla="*/ 23 h 59"/>
                  <a:gd name="T10" fmla="*/ 21 w 42"/>
                  <a:gd name="T11" fmla="*/ 31 h 59"/>
                  <a:gd name="T12" fmla="*/ 36 w 42"/>
                  <a:gd name="T13" fmla="*/ 17 h 59"/>
                  <a:gd name="T14" fmla="*/ 42 w 42"/>
                  <a:gd name="T15" fmla="*/ 23 h 59"/>
                  <a:gd name="T16" fmla="*/ 27 w 42"/>
                  <a:gd name="T17" fmla="*/ 37 h 59"/>
                  <a:gd name="T18" fmla="*/ 41 w 42"/>
                  <a:gd name="T19" fmla="*/ 52 h 59"/>
                  <a:gd name="T20" fmla="*/ 33 w 42"/>
                  <a:gd name="T21"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59">
                    <a:moveTo>
                      <a:pt x="33" y="59"/>
                    </a:moveTo>
                    <a:lnTo>
                      <a:pt x="0" y="23"/>
                    </a:lnTo>
                    <a:lnTo>
                      <a:pt x="24" y="0"/>
                    </a:lnTo>
                    <a:lnTo>
                      <a:pt x="30" y="6"/>
                    </a:lnTo>
                    <a:lnTo>
                      <a:pt x="13" y="23"/>
                    </a:lnTo>
                    <a:lnTo>
                      <a:pt x="21" y="31"/>
                    </a:lnTo>
                    <a:lnTo>
                      <a:pt x="36" y="17"/>
                    </a:lnTo>
                    <a:lnTo>
                      <a:pt x="42" y="23"/>
                    </a:lnTo>
                    <a:lnTo>
                      <a:pt x="27" y="37"/>
                    </a:lnTo>
                    <a:lnTo>
                      <a:pt x="41" y="52"/>
                    </a:lnTo>
                    <a:lnTo>
                      <a:pt x="33"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sp>
            <p:nvSpPr>
              <p:cNvPr id="654" name="Freeform 561"/>
              <p:cNvSpPr>
                <a:spLocks noEditPoints="1"/>
              </p:cNvSpPr>
              <p:nvPr/>
            </p:nvSpPr>
            <p:spPr bwMode="auto">
              <a:xfrm>
                <a:off x="3336773" y="1065969"/>
                <a:ext cx="94814" cy="96638"/>
              </a:xfrm>
              <a:custGeom>
                <a:avLst/>
                <a:gdLst>
                  <a:gd name="T0" fmla="*/ 16 w 114"/>
                  <a:gd name="T1" fmla="*/ 93 h 116"/>
                  <a:gd name="T2" fmla="*/ 2 w 114"/>
                  <a:gd name="T3" fmla="*/ 68 h 116"/>
                  <a:gd name="T4" fmla="*/ 0 w 114"/>
                  <a:gd name="T5" fmla="*/ 50 h 116"/>
                  <a:gd name="T6" fmla="*/ 5 w 114"/>
                  <a:gd name="T7" fmla="*/ 34 h 116"/>
                  <a:gd name="T8" fmla="*/ 20 w 114"/>
                  <a:gd name="T9" fmla="*/ 15 h 116"/>
                  <a:gd name="T10" fmla="*/ 59 w 114"/>
                  <a:gd name="T11" fmla="*/ 1 h 116"/>
                  <a:gd name="T12" fmla="*/ 97 w 114"/>
                  <a:gd name="T13" fmla="*/ 24 h 116"/>
                  <a:gd name="T14" fmla="*/ 113 w 114"/>
                  <a:gd name="T15" fmla="*/ 65 h 116"/>
                  <a:gd name="T16" fmla="*/ 93 w 114"/>
                  <a:gd name="T17" fmla="*/ 101 h 116"/>
                  <a:gd name="T18" fmla="*/ 54 w 114"/>
                  <a:gd name="T19" fmla="*/ 115 h 116"/>
                  <a:gd name="T20" fmla="*/ 16 w 114"/>
                  <a:gd name="T21" fmla="*/ 93 h 116"/>
                  <a:gd name="T22" fmla="*/ 33 w 114"/>
                  <a:gd name="T23" fmla="*/ 78 h 116"/>
                  <a:gd name="T24" fmla="*/ 58 w 114"/>
                  <a:gd name="T25" fmla="*/ 94 h 116"/>
                  <a:gd name="T26" fmla="*/ 81 w 114"/>
                  <a:gd name="T27" fmla="*/ 87 h 116"/>
                  <a:gd name="T28" fmla="*/ 91 w 114"/>
                  <a:gd name="T29" fmla="*/ 66 h 116"/>
                  <a:gd name="T30" fmla="*/ 79 w 114"/>
                  <a:gd name="T31" fmla="*/ 38 h 116"/>
                  <a:gd name="T32" fmla="*/ 55 w 114"/>
                  <a:gd name="T33" fmla="*/ 22 h 116"/>
                  <a:gd name="T34" fmla="*/ 32 w 114"/>
                  <a:gd name="T35" fmla="*/ 29 h 116"/>
                  <a:gd name="T36" fmla="*/ 21 w 114"/>
                  <a:gd name="T37" fmla="*/ 51 h 116"/>
                  <a:gd name="T38" fmla="*/ 33 w 114"/>
                  <a:gd name="T39" fmla="*/ 7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116">
                    <a:moveTo>
                      <a:pt x="16" y="93"/>
                    </a:moveTo>
                    <a:cubicBezTo>
                      <a:pt x="9" y="85"/>
                      <a:pt x="4" y="76"/>
                      <a:pt x="2" y="68"/>
                    </a:cubicBezTo>
                    <a:cubicBezTo>
                      <a:pt x="0" y="62"/>
                      <a:pt x="0" y="56"/>
                      <a:pt x="0" y="50"/>
                    </a:cubicBezTo>
                    <a:cubicBezTo>
                      <a:pt x="1" y="44"/>
                      <a:pt x="2" y="39"/>
                      <a:pt x="5" y="34"/>
                    </a:cubicBezTo>
                    <a:cubicBezTo>
                      <a:pt x="8" y="27"/>
                      <a:pt x="13" y="21"/>
                      <a:pt x="20" y="15"/>
                    </a:cubicBezTo>
                    <a:cubicBezTo>
                      <a:pt x="32" y="5"/>
                      <a:pt x="45" y="0"/>
                      <a:pt x="59" y="1"/>
                    </a:cubicBezTo>
                    <a:cubicBezTo>
                      <a:pt x="73" y="3"/>
                      <a:pt x="86" y="10"/>
                      <a:pt x="97" y="24"/>
                    </a:cubicBezTo>
                    <a:cubicBezTo>
                      <a:pt x="109" y="37"/>
                      <a:pt x="114" y="51"/>
                      <a:pt x="113" y="65"/>
                    </a:cubicBezTo>
                    <a:cubicBezTo>
                      <a:pt x="112" y="79"/>
                      <a:pt x="106" y="91"/>
                      <a:pt x="93" y="101"/>
                    </a:cubicBezTo>
                    <a:cubicBezTo>
                      <a:pt x="81" y="112"/>
                      <a:pt x="68" y="116"/>
                      <a:pt x="54" y="115"/>
                    </a:cubicBezTo>
                    <a:cubicBezTo>
                      <a:pt x="40" y="114"/>
                      <a:pt x="28" y="106"/>
                      <a:pt x="16" y="93"/>
                    </a:cubicBezTo>
                    <a:close/>
                    <a:moveTo>
                      <a:pt x="33" y="78"/>
                    </a:moveTo>
                    <a:cubicBezTo>
                      <a:pt x="41" y="87"/>
                      <a:pt x="50" y="93"/>
                      <a:pt x="58" y="94"/>
                    </a:cubicBezTo>
                    <a:cubicBezTo>
                      <a:pt x="67" y="95"/>
                      <a:pt x="74" y="93"/>
                      <a:pt x="81" y="87"/>
                    </a:cubicBezTo>
                    <a:cubicBezTo>
                      <a:pt x="88" y="81"/>
                      <a:pt x="91" y="74"/>
                      <a:pt x="91" y="66"/>
                    </a:cubicBezTo>
                    <a:cubicBezTo>
                      <a:pt x="92" y="57"/>
                      <a:pt x="88" y="48"/>
                      <a:pt x="79" y="38"/>
                    </a:cubicBezTo>
                    <a:cubicBezTo>
                      <a:pt x="71" y="29"/>
                      <a:pt x="63" y="23"/>
                      <a:pt x="55" y="22"/>
                    </a:cubicBezTo>
                    <a:cubicBezTo>
                      <a:pt x="47" y="21"/>
                      <a:pt x="39" y="23"/>
                      <a:pt x="32" y="29"/>
                    </a:cubicBezTo>
                    <a:cubicBezTo>
                      <a:pt x="25" y="35"/>
                      <a:pt x="22" y="42"/>
                      <a:pt x="21" y="51"/>
                    </a:cubicBezTo>
                    <a:cubicBezTo>
                      <a:pt x="21" y="59"/>
                      <a:pt x="25" y="68"/>
                      <a:pt x="3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sp>
            <p:nvSpPr>
              <p:cNvPr id="655" name="Freeform 562"/>
              <p:cNvSpPr>
                <a:spLocks noEditPoints="1"/>
              </p:cNvSpPr>
              <p:nvPr/>
            </p:nvSpPr>
            <p:spPr bwMode="auto">
              <a:xfrm>
                <a:off x="3402413" y="1005799"/>
                <a:ext cx="118518" cy="107578"/>
              </a:xfrm>
              <a:custGeom>
                <a:avLst/>
                <a:gdLst>
                  <a:gd name="T0" fmla="*/ 66 w 145"/>
                  <a:gd name="T1" fmla="*/ 130 h 130"/>
                  <a:gd name="T2" fmla="*/ 0 w 145"/>
                  <a:gd name="T3" fmla="*/ 43 h 130"/>
                  <a:gd name="T4" fmla="*/ 37 w 145"/>
                  <a:gd name="T5" fmla="*/ 14 h 130"/>
                  <a:gd name="T6" fmla="*/ 59 w 145"/>
                  <a:gd name="T7" fmla="*/ 1 h 130"/>
                  <a:gd name="T8" fmla="*/ 76 w 145"/>
                  <a:gd name="T9" fmla="*/ 2 h 130"/>
                  <a:gd name="T10" fmla="*/ 90 w 145"/>
                  <a:gd name="T11" fmla="*/ 13 h 130"/>
                  <a:gd name="T12" fmla="*/ 97 w 145"/>
                  <a:gd name="T13" fmla="*/ 34 h 130"/>
                  <a:gd name="T14" fmla="*/ 85 w 145"/>
                  <a:gd name="T15" fmla="*/ 55 h 130"/>
                  <a:gd name="T16" fmla="*/ 100 w 145"/>
                  <a:gd name="T17" fmla="*/ 55 h 130"/>
                  <a:gd name="T18" fmla="*/ 121 w 145"/>
                  <a:gd name="T19" fmla="*/ 61 h 130"/>
                  <a:gd name="T20" fmla="*/ 145 w 145"/>
                  <a:gd name="T21" fmla="*/ 70 h 130"/>
                  <a:gd name="T22" fmla="*/ 124 w 145"/>
                  <a:gd name="T23" fmla="*/ 86 h 130"/>
                  <a:gd name="T24" fmla="*/ 96 w 145"/>
                  <a:gd name="T25" fmla="*/ 77 h 130"/>
                  <a:gd name="T26" fmla="*/ 77 w 145"/>
                  <a:gd name="T27" fmla="*/ 71 h 130"/>
                  <a:gd name="T28" fmla="*/ 69 w 145"/>
                  <a:gd name="T29" fmla="*/ 72 h 130"/>
                  <a:gd name="T30" fmla="*/ 60 w 145"/>
                  <a:gd name="T31" fmla="*/ 77 h 130"/>
                  <a:gd name="T32" fmla="*/ 56 w 145"/>
                  <a:gd name="T33" fmla="*/ 80 h 130"/>
                  <a:gd name="T34" fmla="*/ 84 w 145"/>
                  <a:gd name="T35" fmla="*/ 117 h 130"/>
                  <a:gd name="T36" fmla="*/ 66 w 145"/>
                  <a:gd name="T37" fmla="*/ 130 h 130"/>
                  <a:gd name="T38" fmla="*/ 46 w 145"/>
                  <a:gd name="T39" fmla="*/ 66 h 130"/>
                  <a:gd name="T40" fmla="*/ 59 w 145"/>
                  <a:gd name="T41" fmla="*/ 56 h 130"/>
                  <a:gd name="T42" fmla="*/ 74 w 145"/>
                  <a:gd name="T43" fmla="*/ 43 h 130"/>
                  <a:gd name="T44" fmla="*/ 76 w 145"/>
                  <a:gd name="T45" fmla="*/ 36 h 130"/>
                  <a:gd name="T46" fmla="*/ 73 w 145"/>
                  <a:gd name="T47" fmla="*/ 28 h 130"/>
                  <a:gd name="T48" fmla="*/ 65 w 145"/>
                  <a:gd name="T49" fmla="*/ 22 h 130"/>
                  <a:gd name="T50" fmla="*/ 56 w 145"/>
                  <a:gd name="T51" fmla="*/ 24 h 130"/>
                  <a:gd name="T52" fmla="*/ 43 w 145"/>
                  <a:gd name="T53" fmla="*/ 34 h 130"/>
                  <a:gd name="T54" fmla="*/ 29 w 145"/>
                  <a:gd name="T55" fmla="*/ 44 h 130"/>
                  <a:gd name="T56" fmla="*/ 46 w 145"/>
                  <a:gd name="T57" fmla="*/ 6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5" h="130">
                    <a:moveTo>
                      <a:pt x="66" y="130"/>
                    </a:moveTo>
                    <a:cubicBezTo>
                      <a:pt x="0" y="43"/>
                      <a:pt x="0" y="43"/>
                      <a:pt x="0" y="43"/>
                    </a:cubicBezTo>
                    <a:cubicBezTo>
                      <a:pt x="37" y="14"/>
                      <a:pt x="37" y="14"/>
                      <a:pt x="37" y="14"/>
                    </a:cubicBezTo>
                    <a:cubicBezTo>
                      <a:pt x="46" y="7"/>
                      <a:pt x="54" y="3"/>
                      <a:pt x="59" y="1"/>
                    </a:cubicBezTo>
                    <a:cubicBezTo>
                      <a:pt x="65" y="0"/>
                      <a:pt x="70" y="0"/>
                      <a:pt x="76" y="2"/>
                    </a:cubicBezTo>
                    <a:cubicBezTo>
                      <a:pt x="81" y="4"/>
                      <a:pt x="86" y="8"/>
                      <a:pt x="90" y="13"/>
                    </a:cubicBezTo>
                    <a:cubicBezTo>
                      <a:pt x="95" y="19"/>
                      <a:pt x="97" y="26"/>
                      <a:pt x="97" y="34"/>
                    </a:cubicBezTo>
                    <a:cubicBezTo>
                      <a:pt x="96" y="41"/>
                      <a:pt x="92" y="48"/>
                      <a:pt x="85" y="55"/>
                    </a:cubicBezTo>
                    <a:cubicBezTo>
                      <a:pt x="91" y="54"/>
                      <a:pt x="96" y="54"/>
                      <a:pt x="100" y="55"/>
                    </a:cubicBezTo>
                    <a:cubicBezTo>
                      <a:pt x="105" y="56"/>
                      <a:pt x="112" y="58"/>
                      <a:pt x="121" y="61"/>
                    </a:cubicBezTo>
                    <a:cubicBezTo>
                      <a:pt x="145" y="70"/>
                      <a:pt x="145" y="70"/>
                      <a:pt x="145" y="70"/>
                    </a:cubicBezTo>
                    <a:cubicBezTo>
                      <a:pt x="124" y="86"/>
                      <a:pt x="124" y="86"/>
                      <a:pt x="124" y="86"/>
                    </a:cubicBezTo>
                    <a:cubicBezTo>
                      <a:pt x="96" y="77"/>
                      <a:pt x="96" y="77"/>
                      <a:pt x="96" y="77"/>
                    </a:cubicBezTo>
                    <a:cubicBezTo>
                      <a:pt x="87" y="74"/>
                      <a:pt x="80" y="72"/>
                      <a:pt x="77" y="71"/>
                    </a:cubicBezTo>
                    <a:cubicBezTo>
                      <a:pt x="74" y="71"/>
                      <a:pt x="72" y="71"/>
                      <a:pt x="69" y="72"/>
                    </a:cubicBezTo>
                    <a:cubicBezTo>
                      <a:pt x="67" y="72"/>
                      <a:pt x="64" y="74"/>
                      <a:pt x="60" y="77"/>
                    </a:cubicBezTo>
                    <a:cubicBezTo>
                      <a:pt x="56" y="80"/>
                      <a:pt x="56" y="80"/>
                      <a:pt x="56" y="80"/>
                    </a:cubicBezTo>
                    <a:cubicBezTo>
                      <a:pt x="84" y="117"/>
                      <a:pt x="84" y="117"/>
                      <a:pt x="84" y="117"/>
                    </a:cubicBezTo>
                    <a:lnTo>
                      <a:pt x="66" y="130"/>
                    </a:lnTo>
                    <a:close/>
                    <a:moveTo>
                      <a:pt x="46" y="66"/>
                    </a:moveTo>
                    <a:cubicBezTo>
                      <a:pt x="59" y="56"/>
                      <a:pt x="59" y="56"/>
                      <a:pt x="59" y="56"/>
                    </a:cubicBezTo>
                    <a:cubicBezTo>
                      <a:pt x="67" y="50"/>
                      <a:pt x="72" y="45"/>
                      <a:pt x="74" y="43"/>
                    </a:cubicBezTo>
                    <a:cubicBezTo>
                      <a:pt x="75" y="41"/>
                      <a:pt x="76" y="38"/>
                      <a:pt x="76" y="36"/>
                    </a:cubicBezTo>
                    <a:cubicBezTo>
                      <a:pt x="76" y="33"/>
                      <a:pt x="75" y="30"/>
                      <a:pt x="73" y="28"/>
                    </a:cubicBezTo>
                    <a:cubicBezTo>
                      <a:pt x="70" y="25"/>
                      <a:pt x="68" y="23"/>
                      <a:pt x="65" y="22"/>
                    </a:cubicBezTo>
                    <a:cubicBezTo>
                      <a:pt x="62" y="22"/>
                      <a:pt x="59" y="22"/>
                      <a:pt x="56" y="24"/>
                    </a:cubicBezTo>
                    <a:cubicBezTo>
                      <a:pt x="54" y="25"/>
                      <a:pt x="50" y="28"/>
                      <a:pt x="43" y="34"/>
                    </a:cubicBezTo>
                    <a:cubicBezTo>
                      <a:pt x="29" y="44"/>
                      <a:pt x="29" y="44"/>
                      <a:pt x="29" y="44"/>
                    </a:cubicBezTo>
                    <a:lnTo>
                      <a:pt x="46"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sp>
            <p:nvSpPr>
              <p:cNvPr id="656" name="Freeform 563"/>
              <p:cNvSpPr>
                <a:spLocks/>
              </p:cNvSpPr>
              <p:nvPr/>
            </p:nvSpPr>
            <p:spPr bwMode="auto">
              <a:xfrm>
                <a:off x="3508166" y="927395"/>
                <a:ext cx="105754" cy="111224"/>
              </a:xfrm>
              <a:custGeom>
                <a:avLst/>
                <a:gdLst>
                  <a:gd name="T0" fmla="*/ 27 w 58"/>
                  <a:gd name="T1" fmla="*/ 61 h 61"/>
                  <a:gd name="T2" fmla="*/ 0 w 58"/>
                  <a:gd name="T3" fmla="*/ 20 h 61"/>
                  <a:gd name="T4" fmla="*/ 30 w 58"/>
                  <a:gd name="T5" fmla="*/ 0 h 61"/>
                  <a:gd name="T6" fmla="*/ 35 w 58"/>
                  <a:gd name="T7" fmla="*/ 7 h 61"/>
                  <a:gd name="T8" fmla="*/ 13 w 58"/>
                  <a:gd name="T9" fmla="*/ 21 h 61"/>
                  <a:gd name="T10" fmla="*/ 19 w 58"/>
                  <a:gd name="T11" fmla="*/ 30 h 61"/>
                  <a:gd name="T12" fmla="*/ 40 w 58"/>
                  <a:gd name="T13" fmla="*/ 17 h 61"/>
                  <a:gd name="T14" fmla="*/ 44 w 58"/>
                  <a:gd name="T15" fmla="*/ 24 h 61"/>
                  <a:gd name="T16" fmla="*/ 23 w 58"/>
                  <a:gd name="T17" fmla="*/ 38 h 61"/>
                  <a:gd name="T18" fmla="*/ 31 w 58"/>
                  <a:gd name="T19" fmla="*/ 49 h 61"/>
                  <a:gd name="T20" fmla="*/ 54 w 58"/>
                  <a:gd name="T21" fmla="*/ 34 h 61"/>
                  <a:gd name="T22" fmla="*/ 58 w 58"/>
                  <a:gd name="T23" fmla="*/ 41 h 61"/>
                  <a:gd name="T24" fmla="*/ 27 w 58"/>
                  <a:gd name="T2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61">
                    <a:moveTo>
                      <a:pt x="27" y="61"/>
                    </a:moveTo>
                    <a:lnTo>
                      <a:pt x="0" y="20"/>
                    </a:lnTo>
                    <a:lnTo>
                      <a:pt x="30" y="0"/>
                    </a:lnTo>
                    <a:lnTo>
                      <a:pt x="35" y="7"/>
                    </a:lnTo>
                    <a:lnTo>
                      <a:pt x="13" y="21"/>
                    </a:lnTo>
                    <a:lnTo>
                      <a:pt x="19" y="30"/>
                    </a:lnTo>
                    <a:lnTo>
                      <a:pt x="40" y="17"/>
                    </a:lnTo>
                    <a:lnTo>
                      <a:pt x="44" y="24"/>
                    </a:lnTo>
                    <a:lnTo>
                      <a:pt x="23" y="38"/>
                    </a:lnTo>
                    <a:lnTo>
                      <a:pt x="31" y="49"/>
                    </a:lnTo>
                    <a:lnTo>
                      <a:pt x="54" y="34"/>
                    </a:lnTo>
                    <a:lnTo>
                      <a:pt x="58" y="41"/>
                    </a:ln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sp>
            <p:nvSpPr>
              <p:cNvPr id="657" name="Freeform 564"/>
              <p:cNvSpPr>
                <a:spLocks/>
              </p:cNvSpPr>
              <p:nvPr/>
            </p:nvSpPr>
            <p:spPr bwMode="auto">
              <a:xfrm>
                <a:off x="3581100" y="879988"/>
                <a:ext cx="107578" cy="114871"/>
              </a:xfrm>
              <a:custGeom>
                <a:avLst/>
                <a:gdLst>
                  <a:gd name="T0" fmla="*/ 25 w 59"/>
                  <a:gd name="T1" fmla="*/ 63 h 63"/>
                  <a:gd name="T2" fmla="*/ 0 w 59"/>
                  <a:gd name="T3" fmla="*/ 20 h 63"/>
                  <a:gd name="T4" fmla="*/ 9 w 59"/>
                  <a:gd name="T5" fmla="*/ 15 h 63"/>
                  <a:gd name="T6" fmla="*/ 43 w 59"/>
                  <a:gd name="T7" fmla="*/ 33 h 63"/>
                  <a:gd name="T8" fmla="*/ 26 w 59"/>
                  <a:gd name="T9" fmla="*/ 4 h 63"/>
                  <a:gd name="T10" fmla="*/ 34 w 59"/>
                  <a:gd name="T11" fmla="*/ 0 h 63"/>
                  <a:gd name="T12" fmla="*/ 59 w 59"/>
                  <a:gd name="T13" fmla="*/ 43 h 63"/>
                  <a:gd name="T14" fmla="*/ 51 w 59"/>
                  <a:gd name="T15" fmla="*/ 48 h 63"/>
                  <a:gd name="T16" fmla="*/ 17 w 59"/>
                  <a:gd name="T17" fmla="*/ 30 h 63"/>
                  <a:gd name="T18" fmla="*/ 33 w 59"/>
                  <a:gd name="T19" fmla="*/ 58 h 63"/>
                  <a:gd name="T20" fmla="*/ 25 w 59"/>
                  <a:gd name="T2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63">
                    <a:moveTo>
                      <a:pt x="25" y="63"/>
                    </a:moveTo>
                    <a:lnTo>
                      <a:pt x="0" y="20"/>
                    </a:lnTo>
                    <a:lnTo>
                      <a:pt x="9" y="15"/>
                    </a:lnTo>
                    <a:lnTo>
                      <a:pt x="43" y="33"/>
                    </a:lnTo>
                    <a:lnTo>
                      <a:pt x="26" y="4"/>
                    </a:lnTo>
                    <a:lnTo>
                      <a:pt x="34" y="0"/>
                    </a:lnTo>
                    <a:lnTo>
                      <a:pt x="59" y="43"/>
                    </a:lnTo>
                    <a:lnTo>
                      <a:pt x="51" y="48"/>
                    </a:lnTo>
                    <a:lnTo>
                      <a:pt x="17" y="30"/>
                    </a:lnTo>
                    <a:lnTo>
                      <a:pt x="33" y="58"/>
                    </a:lnTo>
                    <a:lnTo>
                      <a:pt x="25"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sp>
            <p:nvSpPr>
              <p:cNvPr id="658" name="Freeform 565"/>
              <p:cNvSpPr>
                <a:spLocks/>
              </p:cNvSpPr>
              <p:nvPr/>
            </p:nvSpPr>
            <p:spPr bwMode="auto">
              <a:xfrm>
                <a:off x="3657680" y="838052"/>
                <a:ext cx="82051" cy="102107"/>
              </a:xfrm>
              <a:custGeom>
                <a:avLst/>
                <a:gdLst>
                  <a:gd name="T0" fmla="*/ 36 w 45"/>
                  <a:gd name="T1" fmla="*/ 56 h 56"/>
                  <a:gd name="T2" fmla="*/ 17 w 45"/>
                  <a:gd name="T3" fmla="*/ 19 h 56"/>
                  <a:gd name="T4" fmla="*/ 4 w 45"/>
                  <a:gd name="T5" fmla="*/ 26 h 56"/>
                  <a:gd name="T6" fmla="*/ 0 w 45"/>
                  <a:gd name="T7" fmla="*/ 19 h 56"/>
                  <a:gd name="T8" fmla="*/ 35 w 45"/>
                  <a:gd name="T9" fmla="*/ 0 h 56"/>
                  <a:gd name="T10" fmla="*/ 39 w 45"/>
                  <a:gd name="T11" fmla="*/ 8 h 56"/>
                  <a:gd name="T12" fmla="*/ 26 w 45"/>
                  <a:gd name="T13" fmla="*/ 15 h 56"/>
                  <a:gd name="T14" fmla="*/ 45 w 45"/>
                  <a:gd name="T15" fmla="*/ 51 h 56"/>
                  <a:gd name="T16" fmla="*/ 36 w 45"/>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56">
                    <a:moveTo>
                      <a:pt x="36" y="56"/>
                    </a:moveTo>
                    <a:lnTo>
                      <a:pt x="17" y="19"/>
                    </a:lnTo>
                    <a:lnTo>
                      <a:pt x="4" y="26"/>
                    </a:lnTo>
                    <a:lnTo>
                      <a:pt x="0" y="19"/>
                    </a:lnTo>
                    <a:lnTo>
                      <a:pt x="35" y="0"/>
                    </a:lnTo>
                    <a:lnTo>
                      <a:pt x="39" y="8"/>
                    </a:lnTo>
                    <a:lnTo>
                      <a:pt x="26" y="15"/>
                    </a:lnTo>
                    <a:lnTo>
                      <a:pt x="45" y="51"/>
                    </a:lnTo>
                    <a:lnTo>
                      <a:pt x="36"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sp>
            <p:nvSpPr>
              <p:cNvPr id="659" name="Freeform 566"/>
              <p:cNvSpPr>
                <a:spLocks/>
              </p:cNvSpPr>
              <p:nvPr/>
            </p:nvSpPr>
            <p:spPr bwMode="auto">
              <a:xfrm>
                <a:off x="3734260" y="803408"/>
                <a:ext cx="100284" cy="111224"/>
              </a:xfrm>
              <a:custGeom>
                <a:avLst/>
                <a:gdLst>
                  <a:gd name="T0" fmla="*/ 21 w 55"/>
                  <a:gd name="T1" fmla="*/ 61 h 61"/>
                  <a:gd name="T2" fmla="*/ 0 w 55"/>
                  <a:gd name="T3" fmla="*/ 16 h 61"/>
                  <a:gd name="T4" fmla="*/ 34 w 55"/>
                  <a:gd name="T5" fmla="*/ 0 h 61"/>
                  <a:gd name="T6" fmla="*/ 37 w 55"/>
                  <a:gd name="T7" fmla="*/ 8 h 61"/>
                  <a:gd name="T8" fmla="*/ 13 w 55"/>
                  <a:gd name="T9" fmla="*/ 19 h 61"/>
                  <a:gd name="T10" fmla="*/ 18 w 55"/>
                  <a:gd name="T11" fmla="*/ 29 h 61"/>
                  <a:gd name="T12" fmla="*/ 40 w 55"/>
                  <a:gd name="T13" fmla="*/ 19 h 61"/>
                  <a:gd name="T14" fmla="*/ 44 w 55"/>
                  <a:gd name="T15" fmla="*/ 26 h 61"/>
                  <a:gd name="T16" fmla="*/ 21 w 55"/>
                  <a:gd name="T17" fmla="*/ 37 h 61"/>
                  <a:gd name="T18" fmla="*/ 27 w 55"/>
                  <a:gd name="T19" fmla="*/ 49 h 61"/>
                  <a:gd name="T20" fmla="*/ 52 w 55"/>
                  <a:gd name="T21" fmla="*/ 37 h 61"/>
                  <a:gd name="T22" fmla="*/ 55 w 55"/>
                  <a:gd name="T23" fmla="*/ 45 h 61"/>
                  <a:gd name="T24" fmla="*/ 21 w 55"/>
                  <a:gd name="T2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61">
                    <a:moveTo>
                      <a:pt x="21" y="61"/>
                    </a:moveTo>
                    <a:lnTo>
                      <a:pt x="0" y="16"/>
                    </a:lnTo>
                    <a:lnTo>
                      <a:pt x="34" y="0"/>
                    </a:lnTo>
                    <a:lnTo>
                      <a:pt x="37" y="8"/>
                    </a:lnTo>
                    <a:lnTo>
                      <a:pt x="13" y="19"/>
                    </a:lnTo>
                    <a:lnTo>
                      <a:pt x="18" y="29"/>
                    </a:lnTo>
                    <a:lnTo>
                      <a:pt x="40" y="19"/>
                    </a:lnTo>
                    <a:lnTo>
                      <a:pt x="44" y="26"/>
                    </a:lnTo>
                    <a:lnTo>
                      <a:pt x="21" y="37"/>
                    </a:lnTo>
                    <a:lnTo>
                      <a:pt x="27" y="49"/>
                    </a:lnTo>
                    <a:lnTo>
                      <a:pt x="52" y="37"/>
                    </a:lnTo>
                    <a:lnTo>
                      <a:pt x="55" y="45"/>
                    </a:lnTo>
                    <a:lnTo>
                      <a:pt x="21"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sp>
            <p:nvSpPr>
              <p:cNvPr id="660" name="Freeform 567"/>
              <p:cNvSpPr>
                <a:spLocks noEditPoints="1"/>
              </p:cNvSpPr>
              <p:nvPr/>
            </p:nvSpPr>
            <p:spPr bwMode="auto">
              <a:xfrm>
                <a:off x="3814487" y="776058"/>
                <a:ext cx="109400" cy="103931"/>
              </a:xfrm>
              <a:custGeom>
                <a:avLst/>
                <a:gdLst>
                  <a:gd name="T0" fmla="*/ 41 w 132"/>
                  <a:gd name="T1" fmla="*/ 126 h 126"/>
                  <a:gd name="T2" fmla="*/ 0 w 132"/>
                  <a:gd name="T3" fmla="*/ 24 h 126"/>
                  <a:gd name="T4" fmla="*/ 43 w 132"/>
                  <a:gd name="T5" fmla="*/ 7 h 126"/>
                  <a:gd name="T6" fmla="*/ 68 w 132"/>
                  <a:gd name="T7" fmla="*/ 0 h 126"/>
                  <a:gd name="T8" fmla="*/ 83 w 132"/>
                  <a:gd name="T9" fmla="*/ 5 h 126"/>
                  <a:gd name="T10" fmla="*/ 94 w 132"/>
                  <a:gd name="T11" fmla="*/ 19 h 126"/>
                  <a:gd name="T12" fmla="*/ 95 w 132"/>
                  <a:gd name="T13" fmla="*/ 41 h 126"/>
                  <a:gd name="T14" fmla="*/ 79 w 132"/>
                  <a:gd name="T15" fmla="*/ 58 h 126"/>
                  <a:gd name="T16" fmla="*/ 93 w 132"/>
                  <a:gd name="T17" fmla="*/ 62 h 126"/>
                  <a:gd name="T18" fmla="*/ 112 w 132"/>
                  <a:gd name="T19" fmla="*/ 74 h 126"/>
                  <a:gd name="T20" fmla="*/ 132 w 132"/>
                  <a:gd name="T21" fmla="*/ 89 h 126"/>
                  <a:gd name="T22" fmla="*/ 108 w 132"/>
                  <a:gd name="T23" fmla="*/ 99 h 126"/>
                  <a:gd name="T24" fmla="*/ 84 w 132"/>
                  <a:gd name="T25" fmla="*/ 83 h 126"/>
                  <a:gd name="T26" fmla="*/ 67 w 132"/>
                  <a:gd name="T27" fmla="*/ 72 h 126"/>
                  <a:gd name="T28" fmla="*/ 59 w 132"/>
                  <a:gd name="T29" fmla="*/ 70 h 126"/>
                  <a:gd name="T30" fmla="*/ 48 w 132"/>
                  <a:gd name="T31" fmla="*/ 73 h 126"/>
                  <a:gd name="T32" fmla="*/ 44 w 132"/>
                  <a:gd name="T33" fmla="*/ 75 h 126"/>
                  <a:gd name="T34" fmla="*/ 61 w 132"/>
                  <a:gd name="T35" fmla="*/ 117 h 126"/>
                  <a:gd name="T36" fmla="*/ 41 w 132"/>
                  <a:gd name="T37" fmla="*/ 126 h 126"/>
                  <a:gd name="T38" fmla="*/ 38 w 132"/>
                  <a:gd name="T39" fmla="*/ 59 h 126"/>
                  <a:gd name="T40" fmla="*/ 53 w 132"/>
                  <a:gd name="T41" fmla="*/ 53 h 126"/>
                  <a:gd name="T42" fmla="*/ 71 w 132"/>
                  <a:gd name="T43" fmla="*/ 44 h 126"/>
                  <a:gd name="T44" fmla="*/ 75 w 132"/>
                  <a:gd name="T45" fmla="*/ 37 h 126"/>
                  <a:gd name="T46" fmla="*/ 74 w 132"/>
                  <a:gd name="T47" fmla="*/ 29 h 126"/>
                  <a:gd name="T48" fmla="*/ 68 w 132"/>
                  <a:gd name="T49" fmla="*/ 22 h 126"/>
                  <a:gd name="T50" fmla="*/ 58 w 132"/>
                  <a:gd name="T51" fmla="*/ 21 h 126"/>
                  <a:gd name="T52" fmla="*/ 43 w 132"/>
                  <a:gd name="T53" fmla="*/ 26 h 126"/>
                  <a:gd name="T54" fmla="*/ 27 w 132"/>
                  <a:gd name="T55" fmla="*/ 33 h 126"/>
                  <a:gd name="T56" fmla="*/ 38 w 132"/>
                  <a:gd name="T57" fmla="*/ 5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2" h="126">
                    <a:moveTo>
                      <a:pt x="41" y="126"/>
                    </a:moveTo>
                    <a:cubicBezTo>
                      <a:pt x="0" y="24"/>
                      <a:pt x="0" y="24"/>
                      <a:pt x="0" y="24"/>
                    </a:cubicBezTo>
                    <a:cubicBezTo>
                      <a:pt x="43" y="7"/>
                      <a:pt x="43" y="7"/>
                      <a:pt x="43" y="7"/>
                    </a:cubicBezTo>
                    <a:cubicBezTo>
                      <a:pt x="54" y="2"/>
                      <a:pt x="62" y="0"/>
                      <a:pt x="68" y="0"/>
                    </a:cubicBezTo>
                    <a:cubicBezTo>
                      <a:pt x="73" y="0"/>
                      <a:pt x="79" y="1"/>
                      <a:pt x="83" y="5"/>
                    </a:cubicBezTo>
                    <a:cubicBezTo>
                      <a:pt x="88" y="8"/>
                      <a:pt x="92" y="13"/>
                      <a:pt x="94" y="19"/>
                    </a:cubicBezTo>
                    <a:cubicBezTo>
                      <a:pt x="97" y="27"/>
                      <a:pt x="98" y="34"/>
                      <a:pt x="95" y="41"/>
                    </a:cubicBezTo>
                    <a:cubicBezTo>
                      <a:pt x="93" y="47"/>
                      <a:pt x="87" y="53"/>
                      <a:pt x="79" y="58"/>
                    </a:cubicBezTo>
                    <a:cubicBezTo>
                      <a:pt x="84" y="59"/>
                      <a:pt x="89" y="60"/>
                      <a:pt x="93" y="62"/>
                    </a:cubicBezTo>
                    <a:cubicBezTo>
                      <a:pt x="98" y="64"/>
                      <a:pt x="104" y="68"/>
                      <a:pt x="112" y="74"/>
                    </a:cubicBezTo>
                    <a:cubicBezTo>
                      <a:pt x="132" y="89"/>
                      <a:pt x="132" y="89"/>
                      <a:pt x="132" y="89"/>
                    </a:cubicBezTo>
                    <a:cubicBezTo>
                      <a:pt x="108" y="99"/>
                      <a:pt x="108" y="99"/>
                      <a:pt x="108" y="99"/>
                    </a:cubicBezTo>
                    <a:cubicBezTo>
                      <a:pt x="84" y="83"/>
                      <a:pt x="84" y="83"/>
                      <a:pt x="84" y="83"/>
                    </a:cubicBezTo>
                    <a:cubicBezTo>
                      <a:pt x="75" y="77"/>
                      <a:pt x="70" y="73"/>
                      <a:pt x="67" y="72"/>
                    </a:cubicBezTo>
                    <a:cubicBezTo>
                      <a:pt x="64" y="71"/>
                      <a:pt x="62" y="70"/>
                      <a:pt x="59" y="70"/>
                    </a:cubicBezTo>
                    <a:cubicBezTo>
                      <a:pt x="57" y="70"/>
                      <a:pt x="53" y="71"/>
                      <a:pt x="48" y="73"/>
                    </a:cubicBezTo>
                    <a:cubicBezTo>
                      <a:pt x="44" y="75"/>
                      <a:pt x="44" y="75"/>
                      <a:pt x="44" y="75"/>
                    </a:cubicBezTo>
                    <a:cubicBezTo>
                      <a:pt x="61" y="117"/>
                      <a:pt x="61" y="117"/>
                      <a:pt x="61" y="117"/>
                    </a:cubicBezTo>
                    <a:lnTo>
                      <a:pt x="41" y="126"/>
                    </a:lnTo>
                    <a:close/>
                    <a:moveTo>
                      <a:pt x="38" y="59"/>
                    </a:moveTo>
                    <a:cubicBezTo>
                      <a:pt x="53" y="53"/>
                      <a:pt x="53" y="53"/>
                      <a:pt x="53" y="53"/>
                    </a:cubicBezTo>
                    <a:cubicBezTo>
                      <a:pt x="63" y="49"/>
                      <a:pt x="69" y="46"/>
                      <a:pt x="71" y="44"/>
                    </a:cubicBezTo>
                    <a:cubicBezTo>
                      <a:pt x="73" y="42"/>
                      <a:pt x="74" y="40"/>
                      <a:pt x="75" y="37"/>
                    </a:cubicBezTo>
                    <a:cubicBezTo>
                      <a:pt x="75" y="35"/>
                      <a:pt x="75" y="32"/>
                      <a:pt x="74" y="29"/>
                    </a:cubicBezTo>
                    <a:cubicBezTo>
                      <a:pt x="72" y="25"/>
                      <a:pt x="70" y="23"/>
                      <a:pt x="68" y="22"/>
                    </a:cubicBezTo>
                    <a:cubicBezTo>
                      <a:pt x="65" y="20"/>
                      <a:pt x="62" y="20"/>
                      <a:pt x="58" y="21"/>
                    </a:cubicBezTo>
                    <a:cubicBezTo>
                      <a:pt x="57" y="21"/>
                      <a:pt x="52" y="23"/>
                      <a:pt x="43" y="26"/>
                    </a:cubicBezTo>
                    <a:cubicBezTo>
                      <a:pt x="27" y="33"/>
                      <a:pt x="27" y="33"/>
                      <a:pt x="27" y="33"/>
                    </a:cubicBezTo>
                    <a:lnTo>
                      <a:pt x="38"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sp>
            <p:nvSpPr>
              <p:cNvPr id="661" name="Freeform 568"/>
              <p:cNvSpPr>
                <a:spLocks noEditPoints="1"/>
              </p:cNvSpPr>
              <p:nvPr/>
            </p:nvSpPr>
            <p:spPr bwMode="auto">
              <a:xfrm>
                <a:off x="3902008" y="745061"/>
                <a:ext cx="76580" cy="100284"/>
              </a:xfrm>
              <a:custGeom>
                <a:avLst/>
                <a:gdLst>
                  <a:gd name="T0" fmla="*/ 36 w 94"/>
                  <a:gd name="T1" fmla="*/ 122 h 122"/>
                  <a:gd name="T2" fmla="*/ 0 w 94"/>
                  <a:gd name="T3" fmla="*/ 19 h 122"/>
                  <a:gd name="T4" fmla="*/ 34 w 94"/>
                  <a:gd name="T5" fmla="*/ 7 h 122"/>
                  <a:gd name="T6" fmla="*/ 59 w 94"/>
                  <a:gd name="T7" fmla="*/ 0 h 122"/>
                  <a:gd name="T8" fmla="*/ 78 w 94"/>
                  <a:gd name="T9" fmla="*/ 5 h 122"/>
                  <a:gd name="T10" fmla="*/ 91 w 94"/>
                  <a:gd name="T11" fmla="*/ 23 h 122"/>
                  <a:gd name="T12" fmla="*/ 93 w 94"/>
                  <a:gd name="T13" fmla="*/ 40 h 122"/>
                  <a:gd name="T14" fmla="*/ 88 w 94"/>
                  <a:gd name="T15" fmla="*/ 54 h 122"/>
                  <a:gd name="T16" fmla="*/ 78 w 94"/>
                  <a:gd name="T17" fmla="*/ 62 h 122"/>
                  <a:gd name="T18" fmla="*/ 57 w 94"/>
                  <a:gd name="T19" fmla="*/ 71 h 122"/>
                  <a:gd name="T20" fmla="*/ 44 w 94"/>
                  <a:gd name="T21" fmla="*/ 76 h 122"/>
                  <a:gd name="T22" fmla="*/ 57 w 94"/>
                  <a:gd name="T23" fmla="*/ 115 h 122"/>
                  <a:gd name="T24" fmla="*/ 36 w 94"/>
                  <a:gd name="T25" fmla="*/ 122 h 122"/>
                  <a:gd name="T26" fmla="*/ 27 w 94"/>
                  <a:gd name="T27" fmla="*/ 29 h 122"/>
                  <a:gd name="T28" fmla="*/ 38 w 94"/>
                  <a:gd name="T29" fmla="*/ 59 h 122"/>
                  <a:gd name="T30" fmla="*/ 49 w 94"/>
                  <a:gd name="T31" fmla="*/ 55 h 122"/>
                  <a:gd name="T32" fmla="*/ 65 w 94"/>
                  <a:gd name="T33" fmla="*/ 47 h 122"/>
                  <a:gd name="T34" fmla="*/ 70 w 94"/>
                  <a:gd name="T35" fmla="*/ 40 h 122"/>
                  <a:gd name="T36" fmla="*/ 69 w 94"/>
                  <a:gd name="T37" fmla="*/ 31 h 122"/>
                  <a:gd name="T38" fmla="*/ 63 w 94"/>
                  <a:gd name="T39" fmla="*/ 23 h 122"/>
                  <a:gd name="T40" fmla="*/ 53 w 94"/>
                  <a:gd name="T41" fmla="*/ 21 h 122"/>
                  <a:gd name="T42" fmla="*/ 37 w 94"/>
                  <a:gd name="T43" fmla="*/ 26 h 122"/>
                  <a:gd name="T44" fmla="*/ 27 w 94"/>
                  <a:gd name="T45" fmla="*/ 2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 h="122">
                    <a:moveTo>
                      <a:pt x="36" y="122"/>
                    </a:moveTo>
                    <a:cubicBezTo>
                      <a:pt x="0" y="19"/>
                      <a:pt x="0" y="19"/>
                      <a:pt x="0" y="19"/>
                    </a:cubicBezTo>
                    <a:cubicBezTo>
                      <a:pt x="34" y="7"/>
                      <a:pt x="34" y="7"/>
                      <a:pt x="34" y="7"/>
                    </a:cubicBezTo>
                    <a:cubicBezTo>
                      <a:pt x="47" y="3"/>
                      <a:pt x="55" y="0"/>
                      <a:pt x="59" y="0"/>
                    </a:cubicBezTo>
                    <a:cubicBezTo>
                      <a:pt x="66" y="0"/>
                      <a:pt x="72" y="1"/>
                      <a:pt x="78" y="5"/>
                    </a:cubicBezTo>
                    <a:cubicBezTo>
                      <a:pt x="84" y="9"/>
                      <a:pt x="88" y="15"/>
                      <a:pt x="91" y="23"/>
                    </a:cubicBezTo>
                    <a:cubicBezTo>
                      <a:pt x="93" y="30"/>
                      <a:pt x="94" y="35"/>
                      <a:pt x="93" y="40"/>
                    </a:cubicBezTo>
                    <a:cubicBezTo>
                      <a:pt x="92" y="46"/>
                      <a:pt x="90" y="50"/>
                      <a:pt x="88" y="54"/>
                    </a:cubicBezTo>
                    <a:cubicBezTo>
                      <a:pt x="85" y="57"/>
                      <a:pt x="82" y="60"/>
                      <a:pt x="78" y="62"/>
                    </a:cubicBezTo>
                    <a:cubicBezTo>
                      <a:pt x="74" y="65"/>
                      <a:pt x="67" y="68"/>
                      <a:pt x="57" y="71"/>
                    </a:cubicBezTo>
                    <a:cubicBezTo>
                      <a:pt x="44" y="76"/>
                      <a:pt x="44" y="76"/>
                      <a:pt x="44" y="76"/>
                    </a:cubicBezTo>
                    <a:cubicBezTo>
                      <a:pt x="57" y="115"/>
                      <a:pt x="57" y="115"/>
                      <a:pt x="57" y="115"/>
                    </a:cubicBezTo>
                    <a:lnTo>
                      <a:pt x="36" y="122"/>
                    </a:lnTo>
                    <a:close/>
                    <a:moveTo>
                      <a:pt x="27" y="29"/>
                    </a:moveTo>
                    <a:cubicBezTo>
                      <a:pt x="38" y="59"/>
                      <a:pt x="38" y="59"/>
                      <a:pt x="38" y="59"/>
                    </a:cubicBezTo>
                    <a:cubicBezTo>
                      <a:pt x="49" y="55"/>
                      <a:pt x="49" y="55"/>
                      <a:pt x="49" y="55"/>
                    </a:cubicBezTo>
                    <a:cubicBezTo>
                      <a:pt x="57" y="52"/>
                      <a:pt x="63" y="49"/>
                      <a:pt x="65" y="47"/>
                    </a:cubicBezTo>
                    <a:cubicBezTo>
                      <a:pt x="67" y="45"/>
                      <a:pt x="69" y="43"/>
                      <a:pt x="70" y="40"/>
                    </a:cubicBezTo>
                    <a:cubicBezTo>
                      <a:pt x="71" y="37"/>
                      <a:pt x="70" y="34"/>
                      <a:pt x="69" y="31"/>
                    </a:cubicBezTo>
                    <a:cubicBezTo>
                      <a:pt x="68" y="27"/>
                      <a:pt x="66" y="24"/>
                      <a:pt x="63" y="23"/>
                    </a:cubicBezTo>
                    <a:cubicBezTo>
                      <a:pt x="60" y="21"/>
                      <a:pt x="56" y="21"/>
                      <a:pt x="53" y="21"/>
                    </a:cubicBezTo>
                    <a:cubicBezTo>
                      <a:pt x="50" y="22"/>
                      <a:pt x="45" y="23"/>
                      <a:pt x="37" y="26"/>
                    </a:cubicBezTo>
                    <a:lnTo>
                      <a:pt x="27"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sp>
            <p:nvSpPr>
              <p:cNvPr id="662" name="Freeform 569"/>
              <p:cNvSpPr>
                <a:spLocks noEditPoints="1"/>
              </p:cNvSpPr>
              <p:nvPr/>
            </p:nvSpPr>
            <p:spPr bwMode="auto">
              <a:xfrm>
                <a:off x="3985881" y="717711"/>
                <a:ext cx="102107" cy="102107"/>
              </a:xfrm>
              <a:custGeom>
                <a:avLst/>
                <a:gdLst>
                  <a:gd name="T0" fmla="*/ 31 w 126"/>
                  <a:gd name="T1" fmla="*/ 123 h 123"/>
                  <a:gd name="T2" fmla="*/ 0 w 126"/>
                  <a:gd name="T3" fmla="*/ 18 h 123"/>
                  <a:gd name="T4" fmla="*/ 45 w 126"/>
                  <a:gd name="T5" fmla="*/ 5 h 123"/>
                  <a:gd name="T6" fmla="*/ 70 w 126"/>
                  <a:gd name="T7" fmla="*/ 0 h 123"/>
                  <a:gd name="T8" fmla="*/ 86 w 126"/>
                  <a:gd name="T9" fmla="*/ 7 h 123"/>
                  <a:gd name="T10" fmla="*/ 95 w 126"/>
                  <a:gd name="T11" fmla="*/ 22 h 123"/>
                  <a:gd name="T12" fmla="*/ 94 w 126"/>
                  <a:gd name="T13" fmla="*/ 44 h 123"/>
                  <a:gd name="T14" fmla="*/ 76 w 126"/>
                  <a:gd name="T15" fmla="*/ 59 h 123"/>
                  <a:gd name="T16" fmla="*/ 90 w 126"/>
                  <a:gd name="T17" fmla="*/ 65 h 123"/>
                  <a:gd name="T18" fmla="*/ 107 w 126"/>
                  <a:gd name="T19" fmla="*/ 79 h 123"/>
                  <a:gd name="T20" fmla="*/ 126 w 126"/>
                  <a:gd name="T21" fmla="*/ 95 h 123"/>
                  <a:gd name="T22" fmla="*/ 100 w 126"/>
                  <a:gd name="T23" fmla="*/ 103 h 123"/>
                  <a:gd name="T24" fmla="*/ 78 w 126"/>
                  <a:gd name="T25" fmla="*/ 84 h 123"/>
                  <a:gd name="T26" fmla="*/ 62 w 126"/>
                  <a:gd name="T27" fmla="*/ 72 h 123"/>
                  <a:gd name="T28" fmla="*/ 55 w 126"/>
                  <a:gd name="T29" fmla="*/ 70 h 123"/>
                  <a:gd name="T30" fmla="*/ 44 w 126"/>
                  <a:gd name="T31" fmla="*/ 71 h 123"/>
                  <a:gd name="T32" fmla="*/ 39 w 126"/>
                  <a:gd name="T33" fmla="*/ 73 h 123"/>
                  <a:gd name="T34" fmla="*/ 52 w 126"/>
                  <a:gd name="T35" fmla="*/ 117 h 123"/>
                  <a:gd name="T36" fmla="*/ 31 w 126"/>
                  <a:gd name="T37" fmla="*/ 123 h 123"/>
                  <a:gd name="T38" fmla="*/ 34 w 126"/>
                  <a:gd name="T39" fmla="*/ 56 h 123"/>
                  <a:gd name="T40" fmla="*/ 50 w 126"/>
                  <a:gd name="T41" fmla="*/ 51 h 123"/>
                  <a:gd name="T42" fmla="*/ 69 w 126"/>
                  <a:gd name="T43" fmla="*/ 44 h 123"/>
                  <a:gd name="T44" fmla="*/ 74 w 126"/>
                  <a:gd name="T45" fmla="*/ 38 h 123"/>
                  <a:gd name="T46" fmla="*/ 73 w 126"/>
                  <a:gd name="T47" fmla="*/ 30 h 123"/>
                  <a:gd name="T48" fmla="*/ 68 w 126"/>
                  <a:gd name="T49" fmla="*/ 22 h 123"/>
                  <a:gd name="T50" fmla="*/ 59 w 126"/>
                  <a:gd name="T51" fmla="*/ 20 h 123"/>
                  <a:gd name="T52" fmla="*/ 43 w 126"/>
                  <a:gd name="T53" fmla="*/ 24 h 123"/>
                  <a:gd name="T54" fmla="*/ 27 w 126"/>
                  <a:gd name="T55" fmla="*/ 29 h 123"/>
                  <a:gd name="T56" fmla="*/ 34 w 126"/>
                  <a:gd name="T57" fmla="*/ 5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6" h="123">
                    <a:moveTo>
                      <a:pt x="31" y="123"/>
                    </a:moveTo>
                    <a:cubicBezTo>
                      <a:pt x="0" y="18"/>
                      <a:pt x="0" y="18"/>
                      <a:pt x="0" y="18"/>
                    </a:cubicBezTo>
                    <a:cubicBezTo>
                      <a:pt x="45" y="5"/>
                      <a:pt x="45" y="5"/>
                      <a:pt x="45" y="5"/>
                    </a:cubicBezTo>
                    <a:cubicBezTo>
                      <a:pt x="56" y="1"/>
                      <a:pt x="65" y="0"/>
                      <a:pt x="70" y="0"/>
                    </a:cubicBezTo>
                    <a:cubicBezTo>
                      <a:pt x="76" y="1"/>
                      <a:pt x="81" y="3"/>
                      <a:pt x="86" y="7"/>
                    </a:cubicBezTo>
                    <a:cubicBezTo>
                      <a:pt x="90" y="11"/>
                      <a:pt x="93" y="16"/>
                      <a:pt x="95" y="22"/>
                    </a:cubicBezTo>
                    <a:cubicBezTo>
                      <a:pt x="97" y="30"/>
                      <a:pt x="97" y="37"/>
                      <a:pt x="94" y="44"/>
                    </a:cubicBezTo>
                    <a:cubicBezTo>
                      <a:pt x="91" y="50"/>
                      <a:pt x="85" y="55"/>
                      <a:pt x="76" y="59"/>
                    </a:cubicBezTo>
                    <a:cubicBezTo>
                      <a:pt x="81" y="61"/>
                      <a:pt x="86" y="63"/>
                      <a:pt x="90" y="65"/>
                    </a:cubicBezTo>
                    <a:cubicBezTo>
                      <a:pt x="94" y="67"/>
                      <a:pt x="99" y="72"/>
                      <a:pt x="107" y="79"/>
                    </a:cubicBezTo>
                    <a:cubicBezTo>
                      <a:pt x="126" y="95"/>
                      <a:pt x="126" y="95"/>
                      <a:pt x="126" y="95"/>
                    </a:cubicBezTo>
                    <a:cubicBezTo>
                      <a:pt x="100" y="103"/>
                      <a:pt x="100" y="103"/>
                      <a:pt x="100" y="103"/>
                    </a:cubicBezTo>
                    <a:cubicBezTo>
                      <a:pt x="78" y="84"/>
                      <a:pt x="78" y="84"/>
                      <a:pt x="78" y="84"/>
                    </a:cubicBezTo>
                    <a:cubicBezTo>
                      <a:pt x="70" y="78"/>
                      <a:pt x="65" y="74"/>
                      <a:pt x="62" y="72"/>
                    </a:cubicBezTo>
                    <a:cubicBezTo>
                      <a:pt x="60" y="71"/>
                      <a:pt x="57" y="70"/>
                      <a:pt x="55" y="70"/>
                    </a:cubicBezTo>
                    <a:cubicBezTo>
                      <a:pt x="52" y="69"/>
                      <a:pt x="49" y="70"/>
                      <a:pt x="44" y="71"/>
                    </a:cubicBezTo>
                    <a:cubicBezTo>
                      <a:pt x="39" y="73"/>
                      <a:pt x="39" y="73"/>
                      <a:pt x="39" y="73"/>
                    </a:cubicBezTo>
                    <a:cubicBezTo>
                      <a:pt x="52" y="117"/>
                      <a:pt x="52" y="117"/>
                      <a:pt x="52" y="117"/>
                    </a:cubicBezTo>
                    <a:lnTo>
                      <a:pt x="31" y="123"/>
                    </a:lnTo>
                    <a:close/>
                    <a:moveTo>
                      <a:pt x="34" y="56"/>
                    </a:moveTo>
                    <a:cubicBezTo>
                      <a:pt x="50" y="51"/>
                      <a:pt x="50" y="51"/>
                      <a:pt x="50" y="51"/>
                    </a:cubicBezTo>
                    <a:cubicBezTo>
                      <a:pt x="60" y="48"/>
                      <a:pt x="67" y="46"/>
                      <a:pt x="69" y="44"/>
                    </a:cubicBezTo>
                    <a:cubicBezTo>
                      <a:pt x="71" y="43"/>
                      <a:pt x="73" y="41"/>
                      <a:pt x="74" y="38"/>
                    </a:cubicBezTo>
                    <a:cubicBezTo>
                      <a:pt x="74" y="36"/>
                      <a:pt x="74" y="33"/>
                      <a:pt x="73" y="30"/>
                    </a:cubicBezTo>
                    <a:cubicBezTo>
                      <a:pt x="72" y="26"/>
                      <a:pt x="71" y="24"/>
                      <a:pt x="68" y="22"/>
                    </a:cubicBezTo>
                    <a:cubicBezTo>
                      <a:pt x="66" y="20"/>
                      <a:pt x="63" y="20"/>
                      <a:pt x="59" y="20"/>
                    </a:cubicBezTo>
                    <a:cubicBezTo>
                      <a:pt x="57" y="20"/>
                      <a:pt x="52" y="22"/>
                      <a:pt x="43" y="24"/>
                    </a:cubicBezTo>
                    <a:cubicBezTo>
                      <a:pt x="27" y="29"/>
                      <a:pt x="27" y="29"/>
                      <a:pt x="27" y="29"/>
                    </a:cubicBezTo>
                    <a:lnTo>
                      <a:pt x="34"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sp>
            <p:nvSpPr>
              <p:cNvPr id="663" name="Freeform 570"/>
              <p:cNvSpPr>
                <a:spLocks/>
              </p:cNvSpPr>
              <p:nvPr/>
            </p:nvSpPr>
            <p:spPr bwMode="auto">
              <a:xfrm>
                <a:off x="4075226" y="703125"/>
                <a:ext cx="38291" cy="91167"/>
              </a:xfrm>
              <a:custGeom>
                <a:avLst/>
                <a:gdLst>
                  <a:gd name="T0" fmla="*/ 12 w 21"/>
                  <a:gd name="T1" fmla="*/ 50 h 50"/>
                  <a:gd name="T2" fmla="*/ 0 w 21"/>
                  <a:gd name="T3" fmla="*/ 2 h 50"/>
                  <a:gd name="T4" fmla="*/ 10 w 21"/>
                  <a:gd name="T5" fmla="*/ 0 h 50"/>
                  <a:gd name="T6" fmla="*/ 21 w 21"/>
                  <a:gd name="T7" fmla="*/ 48 h 50"/>
                  <a:gd name="T8" fmla="*/ 12 w 21"/>
                  <a:gd name="T9" fmla="*/ 50 h 50"/>
                </a:gdLst>
                <a:ahLst/>
                <a:cxnLst>
                  <a:cxn ang="0">
                    <a:pos x="T0" y="T1"/>
                  </a:cxn>
                  <a:cxn ang="0">
                    <a:pos x="T2" y="T3"/>
                  </a:cxn>
                  <a:cxn ang="0">
                    <a:pos x="T4" y="T5"/>
                  </a:cxn>
                  <a:cxn ang="0">
                    <a:pos x="T6" y="T7"/>
                  </a:cxn>
                  <a:cxn ang="0">
                    <a:pos x="T8" y="T9"/>
                  </a:cxn>
                </a:cxnLst>
                <a:rect l="0" t="0" r="r" b="b"/>
                <a:pathLst>
                  <a:path w="21" h="50">
                    <a:moveTo>
                      <a:pt x="12" y="50"/>
                    </a:moveTo>
                    <a:lnTo>
                      <a:pt x="0" y="2"/>
                    </a:lnTo>
                    <a:lnTo>
                      <a:pt x="10" y="0"/>
                    </a:lnTo>
                    <a:lnTo>
                      <a:pt x="21" y="48"/>
                    </a:lnTo>
                    <a:lnTo>
                      <a:pt x="12"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sp>
            <p:nvSpPr>
              <p:cNvPr id="664" name="Freeform 571"/>
              <p:cNvSpPr>
                <a:spLocks/>
              </p:cNvSpPr>
              <p:nvPr/>
            </p:nvSpPr>
            <p:spPr bwMode="auto">
              <a:xfrm>
                <a:off x="4113515" y="688538"/>
                <a:ext cx="80227" cy="94814"/>
              </a:xfrm>
              <a:custGeom>
                <a:avLst/>
                <a:gdLst>
                  <a:gd name="T0" fmla="*/ 7 w 96"/>
                  <a:gd name="T1" fmla="*/ 86 h 116"/>
                  <a:gd name="T2" fmla="*/ 28 w 96"/>
                  <a:gd name="T3" fmla="*/ 80 h 116"/>
                  <a:gd name="T4" fmla="*/ 39 w 96"/>
                  <a:gd name="T5" fmla="*/ 94 h 116"/>
                  <a:gd name="T6" fmla="*/ 55 w 96"/>
                  <a:gd name="T7" fmla="*/ 95 h 116"/>
                  <a:gd name="T8" fmla="*/ 70 w 96"/>
                  <a:gd name="T9" fmla="*/ 87 h 116"/>
                  <a:gd name="T10" fmla="*/ 73 w 96"/>
                  <a:gd name="T11" fmla="*/ 76 h 116"/>
                  <a:gd name="T12" fmla="*/ 70 w 96"/>
                  <a:gd name="T13" fmla="*/ 70 h 116"/>
                  <a:gd name="T14" fmla="*/ 61 w 96"/>
                  <a:gd name="T15" fmla="*/ 67 h 116"/>
                  <a:gd name="T16" fmla="*/ 43 w 96"/>
                  <a:gd name="T17" fmla="*/ 66 h 116"/>
                  <a:gd name="T18" fmla="*/ 16 w 96"/>
                  <a:gd name="T19" fmla="*/ 61 h 116"/>
                  <a:gd name="T20" fmla="*/ 1 w 96"/>
                  <a:gd name="T21" fmla="*/ 41 h 116"/>
                  <a:gd name="T22" fmla="*/ 3 w 96"/>
                  <a:gd name="T23" fmla="*/ 25 h 116"/>
                  <a:gd name="T24" fmla="*/ 14 w 96"/>
                  <a:gd name="T25" fmla="*/ 11 h 116"/>
                  <a:gd name="T26" fmla="*/ 34 w 96"/>
                  <a:gd name="T27" fmla="*/ 3 h 116"/>
                  <a:gd name="T28" fmla="*/ 66 w 96"/>
                  <a:gd name="T29" fmla="*/ 5 h 116"/>
                  <a:gd name="T30" fmla="*/ 82 w 96"/>
                  <a:gd name="T31" fmla="*/ 26 h 116"/>
                  <a:gd name="T32" fmla="*/ 61 w 96"/>
                  <a:gd name="T33" fmla="*/ 32 h 116"/>
                  <a:gd name="T34" fmla="*/ 52 w 96"/>
                  <a:gd name="T35" fmla="*/ 21 h 116"/>
                  <a:gd name="T36" fmla="*/ 38 w 96"/>
                  <a:gd name="T37" fmla="*/ 21 h 116"/>
                  <a:gd name="T38" fmla="*/ 24 w 96"/>
                  <a:gd name="T39" fmla="*/ 28 h 116"/>
                  <a:gd name="T40" fmla="*/ 22 w 96"/>
                  <a:gd name="T41" fmla="*/ 35 h 116"/>
                  <a:gd name="T42" fmla="*/ 26 w 96"/>
                  <a:gd name="T43" fmla="*/ 41 h 116"/>
                  <a:gd name="T44" fmla="*/ 48 w 96"/>
                  <a:gd name="T45" fmla="*/ 44 h 116"/>
                  <a:gd name="T46" fmla="*/ 73 w 96"/>
                  <a:gd name="T47" fmla="*/ 47 h 116"/>
                  <a:gd name="T48" fmla="*/ 87 w 96"/>
                  <a:gd name="T49" fmla="*/ 55 h 116"/>
                  <a:gd name="T50" fmla="*/ 95 w 96"/>
                  <a:gd name="T51" fmla="*/ 71 h 116"/>
                  <a:gd name="T52" fmla="*/ 94 w 96"/>
                  <a:gd name="T53" fmla="*/ 89 h 116"/>
                  <a:gd name="T54" fmla="*/ 82 w 96"/>
                  <a:gd name="T55" fmla="*/ 105 h 116"/>
                  <a:gd name="T56" fmla="*/ 59 w 96"/>
                  <a:gd name="T57" fmla="*/ 113 h 116"/>
                  <a:gd name="T58" fmla="*/ 26 w 96"/>
                  <a:gd name="T59" fmla="*/ 111 h 116"/>
                  <a:gd name="T60" fmla="*/ 7 w 96"/>
                  <a:gd name="T61" fmla="*/ 8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6" h="116">
                    <a:moveTo>
                      <a:pt x="7" y="86"/>
                    </a:moveTo>
                    <a:cubicBezTo>
                      <a:pt x="28" y="80"/>
                      <a:pt x="28" y="80"/>
                      <a:pt x="28" y="80"/>
                    </a:cubicBezTo>
                    <a:cubicBezTo>
                      <a:pt x="30" y="86"/>
                      <a:pt x="34" y="91"/>
                      <a:pt x="39" y="94"/>
                    </a:cubicBezTo>
                    <a:cubicBezTo>
                      <a:pt x="43" y="96"/>
                      <a:pt x="49" y="97"/>
                      <a:pt x="55" y="95"/>
                    </a:cubicBezTo>
                    <a:cubicBezTo>
                      <a:pt x="62" y="94"/>
                      <a:pt x="67" y="91"/>
                      <a:pt x="70" y="87"/>
                    </a:cubicBezTo>
                    <a:cubicBezTo>
                      <a:pt x="73" y="84"/>
                      <a:pt x="74" y="80"/>
                      <a:pt x="73" y="76"/>
                    </a:cubicBezTo>
                    <a:cubicBezTo>
                      <a:pt x="73" y="73"/>
                      <a:pt x="72" y="71"/>
                      <a:pt x="70" y="70"/>
                    </a:cubicBezTo>
                    <a:cubicBezTo>
                      <a:pt x="68" y="68"/>
                      <a:pt x="65" y="67"/>
                      <a:pt x="61" y="67"/>
                    </a:cubicBezTo>
                    <a:cubicBezTo>
                      <a:pt x="58" y="67"/>
                      <a:pt x="52" y="66"/>
                      <a:pt x="43" y="66"/>
                    </a:cubicBezTo>
                    <a:cubicBezTo>
                      <a:pt x="30" y="66"/>
                      <a:pt x="21" y="64"/>
                      <a:pt x="16" y="61"/>
                    </a:cubicBezTo>
                    <a:cubicBezTo>
                      <a:pt x="8" y="56"/>
                      <a:pt x="3" y="50"/>
                      <a:pt x="1" y="41"/>
                    </a:cubicBezTo>
                    <a:cubicBezTo>
                      <a:pt x="0" y="36"/>
                      <a:pt x="1" y="30"/>
                      <a:pt x="3" y="25"/>
                    </a:cubicBezTo>
                    <a:cubicBezTo>
                      <a:pt x="5" y="19"/>
                      <a:pt x="8" y="15"/>
                      <a:pt x="14" y="11"/>
                    </a:cubicBezTo>
                    <a:cubicBezTo>
                      <a:pt x="19" y="7"/>
                      <a:pt x="26" y="5"/>
                      <a:pt x="34" y="3"/>
                    </a:cubicBezTo>
                    <a:cubicBezTo>
                      <a:pt x="47" y="0"/>
                      <a:pt x="58" y="1"/>
                      <a:pt x="66" y="5"/>
                    </a:cubicBezTo>
                    <a:cubicBezTo>
                      <a:pt x="74" y="10"/>
                      <a:pt x="80" y="17"/>
                      <a:pt x="82" y="26"/>
                    </a:cubicBezTo>
                    <a:cubicBezTo>
                      <a:pt x="61" y="32"/>
                      <a:pt x="61" y="32"/>
                      <a:pt x="61" y="32"/>
                    </a:cubicBezTo>
                    <a:cubicBezTo>
                      <a:pt x="59" y="27"/>
                      <a:pt x="56" y="23"/>
                      <a:pt x="52" y="21"/>
                    </a:cubicBezTo>
                    <a:cubicBezTo>
                      <a:pt x="49" y="20"/>
                      <a:pt x="44" y="19"/>
                      <a:pt x="38" y="21"/>
                    </a:cubicBezTo>
                    <a:cubicBezTo>
                      <a:pt x="31" y="22"/>
                      <a:pt x="27" y="24"/>
                      <a:pt x="24" y="28"/>
                    </a:cubicBezTo>
                    <a:cubicBezTo>
                      <a:pt x="22" y="30"/>
                      <a:pt x="21" y="32"/>
                      <a:pt x="22" y="35"/>
                    </a:cubicBezTo>
                    <a:cubicBezTo>
                      <a:pt x="22" y="38"/>
                      <a:pt x="24" y="40"/>
                      <a:pt x="26" y="41"/>
                    </a:cubicBezTo>
                    <a:cubicBezTo>
                      <a:pt x="30" y="43"/>
                      <a:pt x="37" y="44"/>
                      <a:pt x="48" y="44"/>
                    </a:cubicBezTo>
                    <a:cubicBezTo>
                      <a:pt x="59" y="44"/>
                      <a:pt x="67" y="45"/>
                      <a:pt x="73" y="47"/>
                    </a:cubicBezTo>
                    <a:cubicBezTo>
                      <a:pt x="78" y="48"/>
                      <a:pt x="83" y="51"/>
                      <a:pt x="87" y="55"/>
                    </a:cubicBezTo>
                    <a:cubicBezTo>
                      <a:pt x="91" y="59"/>
                      <a:pt x="93" y="64"/>
                      <a:pt x="95" y="71"/>
                    </a:cubicBezTo>
                    <a:cubicBezTo>
                      <a:pt x="96" y="77"/>
                      <a:pt x="96" y="83"/>
                      <a:pt x="94" y="89"/>
                    </a:cubicBezTo>
                    <a:cubicBezTo>
                      <a:pt x="91" y="96"/>
                      <a:pt x="87" y="101"/>
                      <a:pt x="82" y="105"/>
                    </a:cubicBezTo>
                    <a:cubicBezTo>
                      <a:pt x="76" y="108"/>
                      <a:pt x="68" y="111"/>
                      <a:pt x="59" y="113"/>
                    </a:cubicBezTo>
                    <a:cubicBezTo>
                      <a:pt x="46" y="116"/>
                      <a:pt x="35" y="115"/>
                      <a:pt x="26" y="111"/>
                    </a:cubicBezTo>
                    <a:cubicBezTo>
                      <a:pt x="17" y="106"/>
                      <a:pt x="11" y="98"/>
                      <a:pt x="7"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sp>
            <p:nvSpPr>
              <p:cNvPr id="665" name="Freeform 572"/>
              <p:cNvSpPr>
                <a:spLocks/>
              </p:cNvSpPr>
              <p:nvPr/>
            </p:nvSpPr>
            <p:spPr bwMode="auto">
              <a:xfrm>
                <a:off x="4197389" y="670305"/>
                <a:ext cx="82051" cy="98460"/>
              </a:xfrm>
              <a:custGeom>
                <a:avLst/>
                <a:gdLst>
                  <a:gd name="T0" fmla="*/ 8 w 45"/>
                  <a:gd name="T1" fmla="*/ 54 h 54"/>
                  <a:gd name="T2" fmla="*/ 0 w 45"/>
                  <a:gd name="T3" fmla="*/ 6 h 54"/>
                  <a:gd name="T4" fmla="*/ 36 w 45"/>
                  <a:gd name="T5" fmla="*/ 0 h 54"/>
                  <a:gd name="T6" fmla="*/ 38 w 45"/>
                  <a:gd name="T7" fmla="*/ 8 h 54"/>
                  <a:gd name="T8" fmla="*/ 11 w 45"/>
                  <a:gd name="T9" fmla="*/ 12 h 54"/>
                  <a:gd name="T10" fmla="*/ 13 w 45"/>
                  <a:gd name="T11" fmla="*/ 23 h 54"/>
                  <a:gd name="T12" fmla="*/ 38 w 45"/>
                  <a:gd name="T13" fmla="*/ 19 h 54"/>
                  <a:gd name="T14" fmla="*/ 39 w 45"/>
                  <a:gd name="T15" fmla="*/ 27 h 54"/>
                  <a:gd name="T16" fmla="*/ 15 w 45"/>
                  <a:gd name="T17" fmla="*/ 31 h 54"/>
                  <a:gd name="T18" fmla="*/ 16 w 45"/>
                  <a:gd name="T19" fmla="*/ 44 h 54"/>
                  <a:gd name="T20" fmla="*/ 44 w 45"/>
                  <a:gd name="T21" fmla="*/ 40 h 54"/>
                  <a:gd name="T22" fmla="*/ 45 w 45"/>
                  <a:gd name="T23" fmla="*/ 48 h 54"/>
                  <a:gd name="T24" fmla="*/ 8 w 45"/>
                  <a:gd name="T2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 h="54">
                    <a:moveTo>
                      <a:pt x="8" y="54"/>
                    </a:moveTo>
                    <a:lnTo>
                      <a:pt x="0" y="6"/>
                    </a:lnTo>
                    <a:lnTo>
                      <a:pt x="36" y="0"/>
                    </a:lnTo>
                    <a:lnTo>
                      <a:pt x="38" y="8"/>
                    </a:lnTo>
                    <a:lnTo>
                      <a:pt x="11" y="12"/>
                    </a:lnTo>
                    <a:lnTo>
                      <a:pt x="13" y="23"/>
                    </a:lnTo>
                    <a:lnTo>
                      <a:pt x="38" y="19"/>
                    </a:lnTo>
                    <a:lnTo>
                      <a:pt x="39" y="27"/>
                    </a:lnTo>
                    <a:lnTo>
                      <a:pt x="15" y="31"/>
                    </a:lnTo>
                    <a:lnTo>
                      <a:pt x="16" y="44"/>
                    </a:lnTo>
                    <a:lnTo>
                      <a:pt x="44" y="40"/>
                    </a:lnTo>
                    <a:lnTo>
                      <a:pt x="45" y="48"/>
                    </a:lnTo>
                    <a:lnTo>
                      <a:pt x="8"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grpSp>
      </p:grpSp>
      <p:grpSp>
        <p:nvGrpSpPr>
          <p:cNvPr id="627" name="Group 626"/>
          <p:cNvGrpSpPr/>
          <p:nvPr/>
        </p:nvGrpSpPr>
        <p:grpSpPr>
          <a:xfrm rot="120000">
            <a:off x="4690997" y="721523"/>
            <a:ext cx="1405795" cy="869733"/>
            <a:chOff x="4638637" y="653894"/>
            <a:chExt cx="1405795" cy="869733"/>
          </a:xfrm>
          <a:solidFill>
            <a:srgbClr val="595959"/>
          </a:solidFill>
        </p:grpSpPr>
        <p:sp>
          <p:nvSpPr>
            <p:cNvPr id="628" name="Freeform 573"/>
            <p:cNvSpPr>
              <a:spLocks noEditPoints="1"/>
            </p:cNvSpPr>
            <p:nvPr/>
          </p:nvSpPr>
          <p:spPr bwMode="auto">
            <a:xfrm>
              <a:off x="4638637" y="653894"/>
              <a:ext cx="80227" cy="94814"/>
            </a:xfrm>
            <a:custGeom>
              <a:avLst/>
              <a:gdLst>
                <a:gd name="T0" fmla="*/ 9 w 97"/>
                <a:gd name="T1" fmla="*/ 0 h 114"/>
                <a:gd name="T2" fmla="*/ 50 w 97"/>
                <a:gd name="T3" fmla="*/ 4 h 114"/>
                <a:gd name="T4" fmla="*/ 70 w 97"/>
                <a:gd name="T5" fmla="*/ 7 h 114"/>
                <a:gd name="T6" fmla="*/ 86 w 97"/>
                <a:gd name="T7" fmla="*/ 19 h 114"/>
                <a:gd name="T8" fmla="*/ 95 w 97"/>
                <a:gd name="T9" fmla="*/ 37 h 114"/>
                <a:gd name="T10" fmla="*/ 96 w 97"/>
                <a:gd name="T11" fmla="*/ 64 h 114"/>
                <a:gd name="T12" fmla="*/ 91 w 97"/>
                <a:gd name="T13" fmla="*/ 87 h 114"/>
                <a:gd name="T14" fmla="*/ 78 w 97"/>
                <a:gd name="T15" fmla="*/ 105 h 114"/>
                <a:gd name="T16" fmla="*/ 61 w 97"/>
                <a:gd name="T17" fmla="*/ 112 h 114"/>
                <a:gd name="T18" fmla="*/ 42 w 97"/>
                <a:gd name="T19" fmla="*/ 113 h 114"/>
                <a:gd name="T20" fmla="*/ 0 w 97"/>
                <a:gd name="T21" fmla="*/ 109 h 114"/>
                <a:gd name="T22" fmla="*/ 9 w 97"/>
                <a:gd name="T23" fmla="*/ 0 h 114"/>
                <a:gd name="T24" fmla="*/ 30 w 97"/>
                <a:gd name="T25" fmla="*/ 21 h 114"/>
                <a:gd name="T26" fmla="*/ 24 w 97"/>
                <a:gd name="T27" fmla="*/ 93 h 114"/>
                <a:gd name="T28" fmla="*/ 40 w 97"/>
                <a:gd name="T29" fmla="*/ 94 h 114"/>
                <a:gd name="T30" fmla="*/ 54 w 97"/>
                <a:gd name="T31" fmla="*/ 94 h 114"/>
                <a:gd name="T32" fmla="*/ 63 w 97"/>
                <a:gd name="T33" fmla="*/ 91 h 114"/>
                <a:gd name="T34" fmla="*/ 69 w 97"/>
                <a:gd name="T35" fmla="*/ 81 h 114"/>
                <a:gd name="T36" fmla="*/ 73 w 97"/>
                <a:gd name="T37" fmla="*/ 61 h 114"/>
                <a:gd name="T38" fmla="*/ 73 w 97"/>
                <a:gd name="T39" fmla="*/ 41 h 114"/>
                <a:gd name="T40" fmla="*/ 67 w 97"/>
                <a:gd name="T41" fmla="*/ 30 h 114"/>
                <a:gd name="T42" fmla="*/ 58 w 97"/>
                <a:gd name="T43" fmla="*/ 24 h 114"/>
                <a:gd name="T44" fmla="*/ 40 w 97"/>
                <a:gd name="T45" fmla="*/ 21 h 114"/>
                <a:gd name="T46" fmla="*/ 30 w 97"/>
                <a:gd name="T47" fmla="*/ 2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7" h="114">
                  <a:moveTo>
                    <a:pt x="9" y="0"/>
                  </a:moveTo>
                  <a:cubicBezTo>
                    <a:pt x="50" y="4"/>
                    <a:pt x="50" y="4"/>
                    <a:pt x="50" y="4"/>
                  </a:cubicBezTo>
                  <a:cubicBezTo>
                    <a:pt x="59" y="4"/>
                    <a:pt x="66" y="6"/>
                    <a:pt x="70" y="7"/>
                  </a:cubicBezTo>
                  <a:cubicBezTo>
                    <a:pt x="76" y="10"/>
                    <a:pt x="82" y="14"/>
                    <a:pt x="86" y="19"/>
                  </a:cubicBezTo>
                  <a:cubicBezTo>
                    <a:pt x="90" y="24"/>
                    <a:pt x="93" y="30"/>
                    <a:pt x="95" y="37"/>
                  </a:cubicBezTo>
                  <a:cubicBezTo>
                    <a:pt x="97" y="45"/>
                    <a:pt x="97" y="53"/>
                    <a:pt x="96" y="64"/>
                  </a:cubicBezTo>
                  <a:cubicBezTo>
                    <a:pt x="95" y="73"/>
                    <a:pt x="94" y="80"/>
                    <a:pt x="91" y="87"/>
                  </a:cubicBezTo>
                  <a:cubicBezTo>
                    <a:pt x="87" y="94"/>
                    <a:pt x="83" y="100"/>
                    <a:pt x="78" y="105"/>
                  </a:cubicBezTo>
                  <a:cubicBezTo>
                    <a:pt x="73" y="108"/>
                    <a:pt x="68" y="111"/>
                    <a:pt x="61" y="112"/>
                  </a:cubicBezTo>
                  <a:cubicBezTo>
                    <a:pt x="56" y="113"/>
                    <a:pt x="50" y="114"/>
                    <a:pt x="42" y="113"/>
                  </a:cubicBezTo>
                  <a:cubicBezTo>
                    <a:pt x="0" y="109"/>
                    <a:pt x="0" y="109"/>
                    <a:pt x="0" y="109"/>
                  </a:cubicBezTo>
                  <a:lnTo>
                    <a:pt x="9" y="0"/>
                  </a:lnTo>
                  <a:close/>
                  <a:moveTo>
                    <a:pt x="30" y="21"/>
                  </a:moveTo>
                  <a:cubicBezTo>
                    <a:pt x="24" y="93"/>
                    <a:pt x="24" y="93"/>
                    <a:pt x="24" y="93"/>
                  </a:cubicBezTo>
                  <a:cubicBezTo>
                    <a:pt x="40" y="94"/>
                    <a:pt x="40" y="94"/>
                    <a:pt x="40" y="94"/>
                  </a:cubicBezTo>
                  <a:cubicBezTo>
                    <a:pt x="46" y="95"/>
                    <a:pt x="51" y="95"/>
                    <a:pt x="54" y="94"/>
                  </a:cubicBezTo>
                  <a:cubicBezTo>
                    <a:pt x="57" y="94"/>
                    <a:pt x="60" y="93"/>
                    <a:pt x="63" y="91"/>
                  </a:cubicBezTo>
                  <a:cubicBezTo>
                    <a:pt x="65" y="89"/>
                    <a:pt x="68" y="85"/>
                    <a:pt x="69" y="81"/>
                  </a:cubicBezTo>
                  <a:cubicBezTo>
                    <a:pt x="71" y="76"/>
                    <a:pt x="73" y="69"/>
                    <a:pt x="73" y="61"/>
                  </a:cubicBezTo>
                  <a:cubicBezTo>
                    <a:pt x="74" y="52"/>
                    <a:pt x="74" y="46"/>
                    <a:pt x="73" y="41"/>
                  </a:cubicBezTo>
                  <a:cubicBezTo>
                    <a:pt x="72" y="36"/>
                    <a:pt x="70" y="33"/>
                    <a:pt x="67" y="30"/>
                  </a:cubicBezTo>
                  <a:cubicBezTo>
                    <a:pt x="65" y="27"/>
                    <a:pt x="62" y="25"/>
                    <a:pt x="58" y="24"/>
                  </a:cubicBezTo>
                  <a:cubicBezTo>
                    <a:pt x="55" y="23"/>
                    <a:pt x="49" y="22"/>
                    <a:pt x="40" y="21"/>
                  </a:cubicBezTo>
                  <a:lnTo>
                    <a:pt x="30"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sp>
          <p:nvSpPr>
            <p:cNvPr id="629" name="Freeform 574"/>
            <p:cNvSpPr>
              <a:spLocks/>
            </p:cNvSpPr>
            <p:nvPr/>
          </p:nvSpPr>
          <p:spPr bwMode="auto">
            <a:xfrm>
              <a:off x="4729804" y="663011"/>
              <a:ext cx="78404" cy="98460"/>
            </a:xfrm>
            <a:custGeom>
              <a:avLst/>
              <a:gdLst>
                <a:gd name="T0" fmla="*/ 0 w 43"/>
                <a:gd name="T1" fmla="*/ 49 h 54"/>
                <a:gd name="T2" fmla="*/ 6 w 43"/>
                <a:gd name="T3" fmla="*/ 0 h 54"/>
                <a:gd name="T4" fmla="*/ 43 w 43"/>
                <a:gd name="T5" fmla="*/ 5 h 54"/>
                <a:gd name="T6" fmla="*/ 42 w 43"/>
                <a:gd name="T7" fmla="*/ 13 h 54"/>
                <a:gd name="T8" fmla="*/ 15 w 43"/>
                <a:gd name="T9" fmla="*/ 10 h 54"/>
                <a:gd name="T10" fmla="*/ 14 w 43"/>
                <a:gd name="T11" fmla="*/ 20 h 54"/>
                <a:gd name="T12" fmla="*/ 38 w 43"/>
                <a:gd name="T13" fmla="*/ 24 h 54"/>
                <a:gd name="T14" fmla="*/ 37 w 43"/>
                <a:gd name="T15" fmla="*/ 32 h 54"/>
                <a:gd name="T16" fmla="*/ 12 w 43"/>
                <a:gd name="T17" fmla="*/ 29 h 54"/>
                <a:gd name="T18" fmla="*/ 10 w 43"/>
                <a:gd name="T19" fmla="*/ 42 h 54"/>
                <a:gd name="T20" fmla="*/ 38 w 43"/>
                <a:gd name="T21" fmla="*/ 46 h 54"/>
                <a:gd name="T22" fmla="*/ 37 w 43"/>
                <a:gd name="T23" fmla="*/ 54 h 54"/>
                <a:gd name="T24" fmla="*/ 0 w 43"/>
                <a:gd name="T25" fmla="*/ 4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54">
                  <a:moveTo>
                    <a:pt x="0" y="49"/>
                  </a:moveTo>
                  <a:lnTo>
                    <a:pt x="6" y="0"/>
                  </a:lnTo>
                  <a:lnTo>
                    <a:pt x="43" y="5"/>
                  </a:lnTo>
                  <a:lnTo>
                    <a:pt x="42" y="13"/>
                  </a:lnTo>
                  <a:lnTo>
                    <a:pt x="15" y="10"/>
                  </a:lnTo>
                  <a:lnTo>
                    <a:pt x="14" y="20"/>
                  </a:lnTo>
                  <a:lnTo>
                    <a:pt x="38" y="24"/>
                  </a:lnTo>
                  <a:lnTo>
                    <a:pt x="37" y="32"/>
                  </a:lnTo>
                  <a:lnTo>
                    <a:pt x="12" y="29"/>
                  </a:lnTo>
                  <a:lnTo>
                    <a:pt x="10" y="42"/>
                  </a:lnTo>
                  <a:lnTo>
                    <a:pt x="38" y="46"/>
                  </a:lnTo>
                  <a:lnTo>
                    <a:pt x="37" y="54"/>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sp>
          <p:nvSpPr>
            <p:cNvPr id="630" name="Freeform 575"/>
            <p:cNvSpPr>
              <a:spLocks/>
            </p:cNvSpPr>
            <p:nvPr/>
          </p:nvSpPr>
          <p:spPr bwMode="auto">
            <a:xfrm>
              <a:off x="4811855" y="675774"/>
              <a:ext cx="65640" cy="100284"/>
            </a:xfrm>
            <a:custGeom>
              <a:avLst/>
              <a:gdLst>
                <a:gd name="T0" fmla="*/ 0 w 36"/>
                <a:gd name="T1" fmla="*/ 49 h 55"/>
                <a:gd name="T2" fmla="*/ 9 w 36"/>
                <a:gd name="T3" fmla="*/ 0 h 55"/>
                <a:gd name="T4" fmla="*/ 19 w 36"/>
                <a:gd name="T5" fmla="*/ 2 h 55"/>
                <a:gd name="T6" fmla="*/ 12 w 36"/>
                <a:gd name="T7" fmla="*/ 42 h 55"/>
                <a:gd name="T8" fmla="*/ 36 w 36"/>
                <a:gd name="T9" fmla="*/ 46 h 55"/>
                <a:gd name="T10" fmla="*/ 34 w 36"/>
                <a:gd name="T11" fmla="*/ 55 h 55"/>
                <a:gd name="T12" fmla="*/ 0 w 36"/>
                <a:gd name="T13" fmla="*/ 49 h 55"/>
              </a:gdLst>
              <a:ahLst/>
              <a:cxnLst>
                <a:cxn ang="0">
                  <a:pos x="T0" y="T1"/>
                </a:cxn>
                <a:cxn ang="0">
                  <a:pos x="T2" y="T3"/>
                </a:cxn>
                <a:cxn ang="0">
                  <a:pos x="T4" y="T5"/>
                </a:cxn>
                <a:cxn ang="0">
                  <a:pos x="T6" y="T7"/>
                </a:cxn>
                <a:cxn ang="0">
                  <a:pos x="T8" y="T9"/>
                </a:cxn>
                <a:cxn ang="0">
                  <a:pos x="T10" y="T11"/>
                </a:cxn>
                <a:cxn ang="0">
                  <a:pos x="T12" y="T13"/>
                </a:cxn>
              </a:cxnLst>
              <a:rect l="0" t="0" r="r" b="b"/>
              <a:pathLst>
                <a:path w="36" h="55">
                  <a:moveTo>
                    <a:pt x="0" y="49"/>
                  </a:moveTo>
                  <a:lnTo>
                    <a:pt x="9" y="0"/>
                  </a:lnTo>
                  <a:lnTo>
                    <a:pt x="19" y="2"/>
                  </a:lnTo>
                  <a:lnTo>
                    <a:pt x="12" y="42"/>
                  </a:lnTo>
                  <a:lnTo>
                    <a:pt x="36" y="46"/>
                  </a:lnTo>
                  <a:lnTo>
                    <a:pt x="34" y="55"/>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sp>
          <p:nvSpPr>
            <p:cNvPr id="631" name="Freeform 576"/>
            <p:cNvSpPr>
              <a:spLocks/>
            </p:cNvSpPr>
            <p:nvPr/>
          </p:nvSpPr>
          <p:spPr bwMode="auto">
            <a:xfrm>
              <a:off x="4884788" y="690361"/>
              <a:ext cx="38291" cy="91167"/>
            </a:xfrm>
            <a:custGeom>
              <a:avLst/>
              <a:gdLst>
                <a:gd name="T0" fmla="*/ 0 w 21"/>
                <a:gd name="T1" fmla="*/ 48 h 50"/>
                <a:gd name="T2" fmla="*/ 11 w 21"/>
                <a:gd name="T3" fmla="*/ 0 h 50"/>
                <a:gd name="T4" fmla="*/ 21 w 21"/>
                <a:gd name="T5" fmla="*/ 2 h 50"/>
                <a:gd name="T6" fmla="*/ 10 w 21"/>
                <a:gd name="T7" fmla="*/ 50 h 50"/>
                <a:gd name="T8" fmla="*/ 0 w 21"/>
                <a:gd name="T9" fmla="*/ 48 h 50"/>
              </a:gdLst>
              <a:ahLst/>
              <a:cxnLst>
                <a:cxn ang="0">
                  <a:pos x="T0" y="T1"/>
                </a:cxn>
                <a:cxn ang="0">
                  <a:pos x="T2" y="T3"/>
                </a:cxn>
                <a:cxn ang="0">
                  <a:pos x="T4" y="T5"/>
                </a:cxn>
                <a:cxn ang="0">
                  <a:pos x="T6" y="T7"/>
                </a:cxn>
                <a:cxn ang="0">
                  <a:pos x="T8" y="T9"/>
                </a:cxn>
              </a:cxnLst>
              <a:rect l="0" t="0" r="r" b="b"/>
              <a:pathLst>
                <a:path w="21" h="50">
                  <a:moveTo>
                    <a:pt x="0" y="48"/>
                  </a:moveTo>
                  <a:lnTo>
                    <a:pt x="11" y="0"/>
                  </a:lnTo>
                  <a:lnTo>
                    <a:pt x="21" y="2"/>
                  </a:lnTo>
                  <a:lnTo>
                    <a:pt x="10" y="50"/>
                  </a:lnTo>
                  <a:lnTo>
                    <a:pt x="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sp>
          <p:nvSpPr>
            <p:cNvPr id="632" name="Freeform 577"/>
            <p:cNvSpPr>
              <a:spLocks/>
            </p:cNvSpPr>
            <p:nvPr/>
          </p:nvSpPr>
          <p:spPr bwMode="auto">
            <a:xfrm>
              <a:off x="4934018" y="695831"/>
              <a:ext cx="80227" cy="100284"/>
            </a:xfrm>
            <a:custGeom>
              <a:avLst/>
              <a:gdLst>
                <a:gd name="T0" fmla="*/ 5 w 44"/>
                <a:gd name="T1" fmla="*/ 52 h 55"/>
                <a:gd name="T2" fmla="*/ 0 w 44"/>
                <a:gd name="T3" fmla="*/ 0 h 55"/>
                <a:gd name="T4" fmla="*/ 10 w 44"/>
                <a:gd name="T5" fmla="*/ 2 h 55"/>
                <a:gd name="T6" fmla="*/ 13 w 44"/>
                <a:gd name="T7" fmla="*/ 41 h 55"/>
                <a:gd name="T8" fmla="*/ 34 w 44"/>
                <a:gd name="T9" fmla="*/ 9 h 55"/>
                <a:gd name="T10" fmla="*/ 44 w 44"/>
                <a:gd name="T11" fmla="*/ 11 h 55"/>
                <a:gd name="T12" fmla="*/ 15 w 44"/>
                <a:gd name="T13" fmla="*/ 55 h 55"/>
                <a:gd name="T14" fmla="*/ 5 w 44"/>
                <a:gd name="T15" fmla="*/ 52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55">
                  <a:moveTo>
                    <a:pt x="5" y="52"/>
                  </a:moveTo>
                  <a:lnTo>
                    <a:pt x="0" y="0"/>
                  </a:lnTo>
                  <a:lnTo>
                    <a:pt x="10" y="2"/>
                  </a:lnTo>
                  <a:lnTo>
                    <a:pt x="13" y="41"/>
                  </a:lnTo>
                  <a:lnTo>
                    <a:pt x="34" y="9"/>
                  </a:lnTo>
                  <a:lnTo>
                    <a:pt x="44" y="11"/>
                  </a:lnTo>
                  <a:lnTo>
                    <a:pt x="15" y="55"/>
                  </a:lnTo>
                  <a:lnTo>
                    <a:pt x="5"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sp>
          <p:nvSpPr>
            <p:cNvPr id="633" name="Freeform 578"/>
            <p:cNvSpPr>
              <a:spLocks/>
            </p:cNvSpPr>
            <p:nvPr/>
          </p:nvSpPr>
          <p:spPr bwMode="auto">
            <a:xfrm>
              <a:off x="5001482" y="719534"/>
              <a:ext cx="89344" cy="107578"/>
            </a:xfrm>
            <a:custGeom>
              <a:avLst/>
              <a:gdLst>
                <a:gd name="T0" fmla="*/ 0 w 49"/>
                <a:gd name="T1" fmla="*/ 48 h 59"/>
                <a:gd name="T2" fmla="*/ 14 w 49"/>
                <a:gd name="T3" fmla="*/ 0 h 59"/>
                <a:gd name="T4" fmla="*/ 49 w 49"/>
                <a:gd name="T5" fmla="*/ 11 h 59"/>
                <a:gd name="T6" fmla="*/ 47 w 49"/>
                <a:gd name="T7" fmla="*/ 19 h 59"/>
                <a:gd name="T8" fmla="*/ 21 w 49"/>
                <a:gd name="T9" fmla="*/ 11 h 59"/>
                <a:gd name="T10" fmla="*/ 18 w 49"/>
                <a:gd name="T11" fmla="*/ 21 h 59"/>
                <a:gd name="T12" fmla="*/ 42 w 49"/>
                <a:gd name="T13" fmla="*/ 29 h 59"/>
                <a:gd name="T14" fmla="*/ 39 w 49"/>
                <a:gd name="T15" fmla="*/ 37 h 59"/>
                <a:gd name="T16" fmla="*/ 15 w 49"/>
                <a:gd name="T17" fmla="*/ 30 h 59"/>
                <a:gd name="T18" fmla="*/ 11 w 49"/>
                <a:gd name="T19" fmla="*/ 43 h 59"/>
                <a:gd name="T20" fmla="*/ 38 w 49"/>
                <a:gd name="T21" fmla="*/ 50 h 59"/>
                <a:gd name="T22" fmla="*/ 35 w 49"/>
                <a:gd name="T23" fmla="*/ 59 h 59"/>
                <a:gd name="T24" fmla="*/ 0 w 49"/>
                <a:gd name="T25" fmla="*/ 4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59">
                  <a:moveTo>
                    <a:pt x="0" y="48"/>
                  </a:moveTo>
                  <a:lnTo>
                    <a:pt x="14" y="0"/>
                  </a:lnTo>
                  <a:lnTo>
                    <a:pt x="49" y="11"/>
                  </a:lnTo>
                  <a:lnTo>
                    <a:pt x="47" y="19"/>
                  </a:lnTo>
                  <a:lnTo>
                    <a:pt x="21" y="11"/>
                  </a:lnTo>
                  <a:lnTo>
                    <a:pt x="18" y="21"/>
                  </a:lnTo>
                  <a:lnTo>
                    <a:pt x="42" y="29"/>
                  </a:lnTo>
                  <a:lnTo>
                    <a:pt x="39" y="37"/>
                  </a:lnTo>
                  <a:lnTo>
                    <a:pt x="15" y="30"/>
                  </a:lnTo>
                  <a:lnTo>
                    <a:pt x="11" y="43"/>
                  </a:lnTo>
                  <a:lnTo>
                    <a:pt x="38" y="50"/>
                  </a:lnTo>
                  <a:lnTo>
                    <a:pt x="35" y="59"/>
                  </a:lnTo>
                  <a:lnTo>
                    <a:pt x="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sp>
          <p:nvSpPr>
            <p:cNvPr id="634" name="Freeform 579"/>
            <p:cNvSpPr>
              <a:spLocks noEditPoints="1"/>
            </p:cNvSpPr>
            <p:nvPr/>
          </p:nvSpPr>
          <p:spPr bwMode="auto">
            <a:xfrm>
              <a:off x="5079885" y="745061"/>
              <a:ext cx="92991" cy="113047"/>
            </a:xfrm>
            <a:custGeom>
              <a:avLst/>
              <a:gdLst>
                <a:gd name="T0" fmla="*/ 0 w 114"/>
                <a:gd name="T1" fmla="*/ 104 h 137"/>
                <a:gd name="T2" fmla="*/ 37 w 114"/>
                <a:gd name="T3" fmla="*/ 0 h 137"/>
                <a:gd name="T4" fmla="*/ 81 w 114"/>
                <a:gd name="T5" fmla="*/ 16 h 137"/>
                <a:gd name="T6" fmla="*/ 104 w 114"/>
                <a:gd name="T7" fmla="*/ 28 h 137"/>
                <a:gd name="T8" fmla="*/ 113 w 114"/>
                <a:gd name="T9" fmla="*/ 42 h 137"/>
                <a:gd name="T10" fmla="*/ 111 w 114"/>
                <a:gd name="T11" fmla="*/ 60 h 137"/>
                <a:gd name="T12" fmla="*/ 97 w 114"/>
                <a:gd name="T13" fmla="*/ 76 h 137"/>
                <a:gd name="T14" fmla="*/ 74 w 114"/>
                <a:gd name="T15" fmla="*/ 79 h 137"/>
                <a:gd name="T16" fmla="*/ 82 w 114"/>
                <a:gd name="T17" fmla="*/ 91 h 137"/>
                <a:gd name="T18" fmla="*/ 87 w 114"/>
                <a:gd name="T19" fmla="*/ 112 h 137"/>
                <a:gd name="T20" fmla="*/ 93 w 114"/>
                <a:gd name="T21" fmla="*/ 137 h 137"/>
                <a:gd name="T22" fmla="*/ 68 w 114"/>
                <a:gd name="T23" fmla="*/ 128 h 137"/>
                <a:gd name="T24" fmla="*/ 61 w 114"/>
                <a:gd name="T25" fmla="*/ 100 h 137"/>
                <a:gd name="T26" fmla="*/ 55 w 114"/>
                <a:gd name="T27" fmla="*/ 81 h 137"/>
                <a:gd name="T28" fmla="*/ 51 w 114"/>
                <a:gd name="T29" fmla="*/ 74 h 137"/>
                <a:gd name="T30" fmla="*/ 41 w 114"/>
                <a:gd name="T31" fmla="*/ 70 h 137"/>
                <a:gd name="T32" fmla="*/ 36 w 114"/>
                <a:gd name="T33" fmla="*/ 68 h 137"/>
                <a:gd name="T34" fmla="*/ 21 w 114"/>
                <a:gd name="T35" fmla="*/ 111 h 137"/>
                <a:gd name="T36" fmla="*/ 0 w 114"/>
                <a:gd name="T37" fmla="*/ 104 h 137"/>
                <a:gd name="T38" fmla="*/ 42 w 114"/>
                <a:gd name="T39" fmla="*/ 52 h 137"/>
                <a:gd name="T40" fmla="*/ 58 w 114"/>
                <a:gd name="T41" fmla="*/ 57 h 137"/>
                <a:gd name="T42" fmla="*/ 77 w 114"/>
                <a:gd name="T43" fmla="*/ 63 h 137"/>
                <a:gd name="T44" fmla="*/ 84 w 114"/>
                <a:gd name="T45" fmla="*/ 60 h 137"/>
                <a:gd name="T46" fmla="*/ 89 w 114"/>
                <a:gd name="T47" fmla="*/ 53 h 137"/>
                <a:gd name="T48" fmla="*/ 89 w 114"/>
                <a:gd name="T49" fmla="*/ 44 h 137"/>
                <a:gd name="T50" fmla="*/ 83 w 114"/>
                <a:gd name="T51" fmla="*/ 37 h 137"/>
                <a:gd name="T52" fmla="*/ 68 w 114"/>
                <a:gd name="T53" fmla="*/ 31 h 137"/>
                <a:gd name="T54" fmla="*/ 52 w 114"/>
                <a:gd name="T55" fmla="*/ 25 h 137"/>
                <a:gd name="T56" fmla="*/ 42 w 114"/>
                <a:gd name="T57" fmla="*/ 5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4" h="137">
                  <a:moveTo>
                    <a:pt x="0" y="104"/>
                  </a:moveTo>
                  <a:cubicBezTo>
                    <a:pt x="37" y="0"/>
                    <a:pt x="37" y="0"/>
                    <a:pt x="37" y="0"/>
                  </a:cubicBezTo>
                  <a:cubicBezTo>
                    <a:pt x="81" y="16"/>
                    <a:pt x="81" y="16"/>
                    <a:pt x="81" y="16"/>
                  </a:cubicBezTo>
                  <a:cubicBezTo>
                    <a:pt x="92" y="20"/>
                    <a:pt x="100" y="24"/>
                    <a:pt x="104" y="28"/>
                  </a:cubicBezTo>
                  <a:cubicBezTo>
                    <a:pt x="108" y="31"/>
                    <a:pt x="111" y="36"/>
                    <a:pt x="113" y="42"/>
                  </a:cubicBezTo>
                  <a:cubicBezTo>
                    <a:pt x="114" y="48"/>
                    <a:pt x="113" y="54"/>
                    <a:pt x="111" y="60"/>
                  </a:cubicBezTo>
                  <a:cubicBezTo>
                    <a:pt x="108" y="67"/>
                    <a:pt x="104" y="73"/>
                    <a:pt x="97" y="76"/>
                  </a:cubicBezTo>
                  <a:cubicBezTo>
                    <a:pt x="91" y="80"/>
                    <a:pt x="83" y="81"/>
                    <a:pt x="74" y="79"/>
                  </a:cubicBezTo>
                  <a:cubicBezTo>
                    <a:pt x="77" y="83"/>
                    <a:pt x="80" y="87"/>
                    <a:pt x="82" y="91"/>
                  </a:cubicBezTo>
                  <a:cubicBezTo>
                    <a:pt x="83" y="95"/>
                    <a:pt x="85" y="103"/>
                    <a:pt x="87" y="112"/>
                  </a:cubicBezTo>
                  <a:cubicBezTo>
                    <a:pt x="93" y="137"/>
                    <a:pt x="93" y="137"/>
                    <a:pt x="93" y="137"/>
                  </a:cubicBezTo>
                  <a:cubicBezTo>
                    <a:pt x="68" y="128"/>
                    <a:pt x="68" y="128"/>
                    <a:pt x="68" y="128"/>
                  </a:cubicBezTo>
                  <a:cubicBezTo>
                    <a:pt x="61" y="100"/>
                    <a:pt x="61" y="100"/>
                    <a:pt x="61" y="100"/>
                  </a:cubicBezTo>
                  <a:cubicBezTo>
                    <a:pt x="58" y="90"/>
                    <a:pt x="57" y="84"/>
                    <a:pt x="55" y="81"/>
                  </a:cubicBezTo>
                  <a:cubicBezTo>
                    <a:pt x="54" y="78"/>
                    <a:pt x="53" y="76"/>
                    <a:pt x="51" y="74"/>
                  </a:cubicBezTo>
                  <a:cubicBezTo>
                    <a:pt x="49" y="73"/>
                    <a:pt x="45" y="71"/>
                    <a:pt x="41" y="70"/>
                  </a:cubicBezTo>
                  <a:cubicBezTo>
                    <a:pt x="36" y="68"/>
                    <a:pt x="36" y="68"/>
                    <a:pt x="36" y="68"/>
                  </a:cubicBezTo>
                  <a:cubicBezTo>
                    <a:pt x="21" y="111"/>
                    <a:pt x="21" y="111"/>
                    <a:pt x="21" y="111"/>
                  </a:cubicBezTo>
                  <a:lnTo>
                    <a:pt x="0" y="104"/>
                  </a:lnTo>
                  <a:close/>
                  <a:moveTo>
                    <a:pt x="42" y="52"/>
                  </a:moveTo>
                  <a:cubicBezTo>
                    <a:pt x="58" y="57"/>
                    <a:pt x="58" y="57"/>
                    <a:pt x="58" y="57"/>
                  </a:cubicBezTo>
                  <a:cubicBezTo>
                    <a:pt x="68" y="61"/>
                    <a:pt x="74" y="63"/>
                    <a:pt x="77" y="63"/>
                  </a:cubicBezTo>
                  <a:cubicBezTo>
                    <a:pt x="80" y="63"/>
                    <a:pt x="82" y="62"/>
                    <a:pt x="84" y="60"/>
                  </a:cubicBezTo>
                  <a:cubicBezTo>
                    <a:pt x="86" y="59"/>
                    <a:pt x="88" y="56"/>
                    <a:pt x="89" y="53"/>
                  </a:cubicBezTo>
                  <a:cubicBezTo>
                    <a:pt x="90" y="50"/>
                    <a:pt x="91" y="47"/>
                    <a:pt x="89" y="44"/>
                  </a:cubicBezTo>
                  <a:cubicBezTo>
                    <a:pt x="88" y="41"/>
                    <a:pt x="86" y="39"/>
                    <a:pt x="83" y="37"/>
                  </a:cubicBezTo>
                  <a:cubicBezTo>
                    <a:pt x="81" y="36"/>
                    <a:pt x="76" y="34"/>
                    <a:pt x="68" y="31"/>
                  </a:cubicBezTo>
                  <a:cubicBezTo>
                    <a:pt x="52" y="25"/>
                    <a:pt x="52" y="25"/>
                    <a:pt x="52" y="25"/>
                  </a:cubicBezTo>
                  <a:lnTo>
                    <a:pt x="42"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sp>
          <p:nvSpPr>
            <p:cNvPr id="635" name="Freeform 580"/>
            <p:cNvSpPr>
              <a:spLocks/>
            </p:cNvSpPr>
            <p:nvPr/>
          </p:nvSpPr>
          <p:spPr bwMode="auto">
            <a:xfrm>
              <a:off x="5163759" y="777881"/>
              <a:ext cx="96638" cy="109400"/>
            </a:xfrm>
            <a:custGeom>
              <a:avLst/>
              <a:gdLst>
                <a:gd name="T0" fmla="*/ 0 w 53"/>
                <a:gd name="T1" fmla="*/ 46 h 60"/>
                <a:gd name="T2" fmla="*/ 19 w 53"/>
                <a:gd name="T3" fmla="*/ 0 h 60"/>
                <a:gd name="T4" fmla="*/ 53 w 53"/>
                <a:gd name="T5" fmla="*/ 14 h 60"/>
                <a:gd name="T6" fmla="*/ 50 w 53"/>
                <a:gd name="T7" fmla="*/ 22 h 60"/>
                <a:gd name="T8" fmla="*/ 25 w 53"/>
                <a:gd name="T9" fmla="*/ 12 h 60"/>
                <a:gd name="T10" fmla="*/ 21 w 53"/>
                <a:gd name="T11" fmla="*/ 22 h 60"/>
                <a:gd name="T12" fmla="*/ 44 w 53"/>
                <a:gd name="T13" fmla="*/ 32 h 60"/>
                <a:gd name="T14" fmla="*/ 41 w 53"/>
                <a:gd name="T15" fmla="*/ 39 h 60"/>
                <a:gd name="T16" fmla="*/ 18 w 53"/>
                <a:gd name="T17" fmla="*/ 30 h 60"/>
                <a:gd name="T18" fmla="*/ 13 w 53"/>
                <a:gd name="T19" fmla="*/ 42 h 60"/>
                <a:gd name="T20" fmla="*/ 38 w 53"/>
                <a:gd name="T21" fmla="*/ 53 h 60"/>
                <a:gd name="T22" fmla="*/ 35 w 53"/>
                <a:gd name="T23" fmla="*/ 60 h 60"/>
                <a:gd name="T24" fmla="*/ 0 w 53"/>
                <a:gd name="T25" fmla="*/ 4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60">
                  <a:moveTo>
                    <a:pt x="0" y="46"/>
                  </a:moveTo>
                  <a:lnTo>
                    <a:pt x="19" y="0"/>
                  </a:lnTo>
                  <a:lnTo>
                    <a:pt x="53" y="14"/>
                  </a:lnTo>
                  <a:lnTo>
                    <a:pt x="50" y="22"/>
                  </a:lnTo>
                  <a:lnTo>
                    <a:pt x="25" y="12"/>
                  </a:lnTo>
                  <a:lnTo>
                    <a:pt x="21" y="22"/>
                  </a:lnTo>
                  <a:lnTo>
                    <a:pt x="44" y="32"/>
                  </a:lnTo>
                  <a:lnTo>
                    <a:pt x="41" y="39"/>
                  </a:lnTo>
                  <a:lnTo>
                    <a:pt x="18" y="30"/>
                  </a:lnTo>
                  <a:lnTo>
                    <a:pt x="13" y="42"/>
                  </a:lnTo>
                  <a:lnTo>
                    <a:pt x="38" y="53"/>
                  </a:lnTo>
                  <a:lnTo>
                    <a:pt x="35" y="60"/>
                  </a:lnTo>
                  <a:lnTo>
                    <a:pt x="0"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sp>
          <p:nvSpPr>
            <p:cNvPr id="636" name="Freeform 581"/>
            <p:cNvSpPr>
              <a:spLocks noEditPoints="1"/>
            </p:cNvSpPr>
            <p:nvPr/>
          </p:nvSpPr>
          <p:spPr bwMode="auto">
            <a:xfrm>
              <a:off x="5240339" y="812525"/>
              <a:ext cx="94814" cy="102107"/>
            </a:xfrm>
            <a:custGeom>
              <a:avLst/>
              <a:gdLst>
                <a:gd name="T0" fmla="*/ 48 w 115"/>
                <a:gd name="T1" fmla="*/ 0 h 124"/>
                <a:gd name="T2" fmla="*/ 84 w 115"/>
                <a:gd name="T3" fmla="*/ 17 h 124"/>
                <a:gd name="T4" fmla="*/ 102 w 115"/>
                <a:gd name="T5" fmla="*/ 28 h 124"/>
                <a:gd name="T6" fmla="*/ 113 w 115"/>
                <a:gd name="T7" fmla="*/ 44 h 124"/>
                <a:gd name="T8" fmla="*/ 114 w 115"/>
                <a:gd name="T9" fmla="*/ 65 h 124"/>
                <a:gd name="T10" fmla="*/ 106 w 115"/>
                <a:gd name="T11" fmla="*/ 90 h 124"/>
                <a:gd name="T12" fmla="*/ 93 w 115"/>
                <a:gd name="T13" fmla="*/ 109 h 124"/>
                <a:gd name="T14" fmla="*/ 74 w 115"/>
                <a:gd name="T15" fmla="*/ 122 h 124"/>
                <a:gd name="T16" fmla="*/ 57 w 115"/>
                <a:gd name="T17" fmla="*/ 123 h 124"/>
                <a:gd name="T18" fmla="*/ 38 w 115"/>
                <a:gd name="T19" fmla="*/ 117 h 124"/>
                <a:gd name="T20" fmla="*/ 0 w 115"/>
                <a:gd name="T21" fmla="*/ 99 h 124"/>
                <a:gd name="T22" fmla="*/ 48 w 115"/>
                <a:gd name="T23" fmla="*/ 0 h 124"/>
                <a:gd name="T24" fmla="*/ 60 w 115"/>
                <a:gd name="T25" fmla="*/ 26 h 124"/>
                <a:gd name="T26" fmla="*/ 28 w 115"/>
                <a:gd name="T27" fmla="*/ 91 h 124"/>
                <a:gd name="T28" fmla="*/ 43 w 115"/>
                <a:gd name="T29" fmla="*/ 99 h 124"/>
                <a:gd name="T30" fmla="*/ 56 w 115"/>
                <a:gd name="T31" fmla="*/ 103 h 124"/>
                <a:gd name="T32" fmla="*/ 66 w 115"/>
                <a:gd name="T33" fmla="*/ 103 h 124"/>
                <a:gd name="T34" fmla="*/ 76 w 115"/>
                <a:gd name="T35" fmla="*/ 96 h 124"/>
                <a:gd name="T36" fmla="*/ 86 w 115"/>
                <a:gd name="T37" fmla="*/ 79 h 124"/>
                <a:gd name="T38" fmla="*/ 93 w 115"/>
                <a:gd name="T39" fmla="*/ 60 h 124"/>
                <a:gd name="T40" fmla="*/ 92 w 115"/>
                <a:gd name="T41" fmla="*/ 48 h 124"/>
                <a:gd name="T42" fmla="*/ 85 w 115"/>
                <a:gd name="T43" fmla="*/ 39 h 124"/>
                <a:gd name="T44" fmla="*/ 69 w 115"/>
                <a:gd name="T45" fmla="*/ 30 h 124"/>
                <a:gd name="T46" fmla="*/ 60 w 115"/>
                <a:gd name="T47" fmla="*/ 2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5" h="124">
                  <a:moveTo>
                    <a:pt x="48" y="0"/>
                  </a:moveTo>
                  <a:cubicBezTo>
                    <a:pt x="84" y="17"/>
                    <a:pt x="84" y="17"/>
                    <a:pt x="84" y="17"/>
                  </a:cubicBezTo>
                  <a:cubicBezTo>
                    <a:pt x="92" y="21"/>
                    <a:pt x="98" y="25"/>
                    <a:pt x="102" y="28"/>
                  </a:cubicBezTo>
                  <a:cubicBezTo>
                    <a:pt x="107" y="33"/>
                    <a:pt x="111" y="38"/>
                    <a:pt x="113" y="44"/>
                  </a:cubicBezTo>
                  <a:cubicBezTo>
                    <a:pt x="115" y="51"/>
                    <a:pt x="115" y="57"/>
                    <a:pt x="114" y="65"/>
                  </a:cubicBezTo>
                  <a:cubicBezTo>
                    <a:pt x="114" y="72"/>
                    <a:pt x="111" y="80"/>
                    <a:pt x="106" y="90"/>
                  </a:cubicBezTo>
                  <a:cubicBezTo>
                    <a:pt x="103" y="98"/>
                    <a:pt x="98" y="104"/>
                    <a:pt x="93" y="109"/>
                  </a:cubicBezTo>
                  <a:cubicBezTo>
                    <a:pt x="87" y="115"/>
                    <a:pt x="81" y="119"/>
                    <a:pt x="74" y="122"/>
                  </a:cubicBezTo>
                  <a:cubicBezTo>
                    <a:pt x="69" y="123"/>
                    <a:pt x="63" y="124"/>
                    <a:pt x="57" y="123"/>
                  </a:cubicBezTo>
                  <a:cubicBezTo>
                    <a:pt x="52" y="122"/>
                    <a:pt x="45" y="120"/>
                    <a:pt x="38" y="117"/>
                  </a:cubicBezTo>
                  <a:cubicBezTo>
                    <a:pt x="0" y="99"/>
                    <a:pt x="0" y="99"/>
                    <a:pt x="0" y="99"/>
                  </a:cubicBezTo>
                  <a:lnTo>
                    <a:pt x="48" y="0"/>
                  </a:lnTo>
                  <a:close/>
                  <a:moveTo>
                    <a:pt x="60" y="26"/>
                  </a:moveTo>
                  <a:cubicBezTo>
                    <a:pt x="28" y="91"/>
                    <a:pt x="28" y="91"/>
                    <a:pt x="28" y="91"/>
                  </a:cubicBezTo>
                  <a:cubicBezTo>
                    <a:pt x="43" y="99"/>
                    <a:pt x="43" y="99"/>
                    <a:pt x="43" y="99"/>
                  </a:cubicBezTo>
                  <a:cubicBezTo>
                    <a:pt x="49" y="101"/>
                    <a:pt x="53" y="103"/>
                    <a:pt x="56" y="103"/>
                  </a:cubicBezTo>
                  <a:cubicBezTo>
                    <a:pt x="59" y="104"/>
                    <a:pt x="63" y="104"/>
                    <a:pt x="66" y="103"/>
                  </a:cubicBezTo>
                  <a:cubicBezTo>
                    <a:pt x="69" y="102"/>
                    <a:pt x="72" y="100"/>
                    <a:pt x="76" y="96"/>
                  </a:cubicBezTo>
                  <a:cubicBezTo>
                    <a:pt x="79" y="92"/>
                    <a:pt x="83" y="87"/>
                    <a:pt x="86" y="79"/>
                  </a:cubicBezTo>
                  <a:cubicBezTo>
                    <a:pt x="90" y="71"/>
                    <a:pt x="92" y="65"/>
                    <a:pt x="93" y="60"/>
                  </a:cubicBezTo>
                  <a:cubicBezTo>
                    <a:pt x="93" y="56"/>
                    <a:pt x="93" y="52"/>
                    <a:pt x="92" y="48"/>
                  </a:cubicBezTo>
                  <a:cubicBezTo>
                    <a:pt x="90" y="45"/>
                    <a:pt x="88" y="42"/>
                    <a:pt x="85" y="39"/>
                  </a:cubicBezTo>
                  <a:cubicBezTo>
                    <a:pt x="82" y="37"/>
                    <a:pt x="77" y="34"/>
                    <a:pt x="69" y="30"/>
                  </a:cubicBezTo>
                  <a:lnTo>
                    <a:pt x="6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sp>
          <p:nvSpPr>
            <p:cNvPr id="637" name="Freeform 582"/>
            <p:cNvSpPr>
              <a:spLocks/>
            </p:cNvSpPr>
            <p:nvPr/>
          </p:nvSpPr>
          <p:spPr bwMode="auto">
            <a:xfrm>
              <a:off x="5351563" y="870872"/>
              <a:ext cx="60171" cy="87520"/>
            </a:xfrm>
            <a:custGeom>
              <a:avLst/>
              <a:gdLst>
                <a:gd name="T0" fmla="*/ 0 w 33"/>
                <a:gd name="T1" fmla="*/ 43 h 48"/>
                <a:gd name="T2" fmla="*/ 24 w 33"/>
                <a:gd name="T3" fmla="*/ 0 h 48"/>
                <a:gd name="T4" fmla="*/ 33 w 33"/>
                <a:gd name="T5" fmla="*/ 5 h 48"/>
                <a:gd name="T6" fmla="*/ 9 w 33"/>
                <a:gd name="T7" fmla="*/ 48 h 48"/>
                <a:gd name="T8" fmla="*/ 0 w 33"/>
                <a:gd name="T9" fmla="*/ 43 h 48"/>
              </a:gdLst>
              <a:ahLst/>
              <a:cxnLst>
                <a:cxn ang="0">
                  <a:pos x="T0" y="T1"/>
                </a:cxn>
                <a:cxn ang="0">
                  <a:pos x="T2" y="T3"/>
                </a:cxn>
                <a:cxn ang="0">
                  <a:pos x="T4" y="T5"/>
                </a:cxn>
                <a:cxn ang="0">
                  <a:pos x="T6" y="T7"/>
                </a:cxn>
                <a:cxn ang="0">
                  <a:pos x="T8" y="T9"/>
                </a:cxn>
              </a:cxnLst>
              <a:rect l="0" t="0" r="r" b="b"/>
              <a:pathLst>
                <a:path w="33" h="48">
                  <a:moveTo>
                    <a:pt x="0" y="43"/>
                  </a:moveTo>
                  <a:lnTo>
                    <a:pt x="24" y="0"/>
                  </a:lnTo>
                  <a:lnTo>
                    <a:pt x="33" y="5"/>
                  </a:lnTo>
                  <a:lnTo>
                    <a:pt x="9" y="48"/>
                  </a:lnTo>
                  <a:lnTo>
                    <a:pt x="0"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sp>
          <p:nvSpPr>
            <p:cNvPr id="638" name="Freeform 583"/>
            <p:cNvSpPr>
              <a:spLocks/>
            </p:cNvSpPr>
            <p:nvPr/>
          </p:nvSpPr>
          <p:spPr bwMode="auto">
            <a:xfrm>
              <a:off x="5382559" y="889105"/>
              <a:ext cx="107578" cy="114871"/>
            </a:xfrm>
            <a:custGeom>
              <a:avLst/>
              <a:gdLst>
                <a:gd name="T0" fmla="*/ 0 w 59"/>
                <a:gd name="T1" fmla="*/ 43 h 63"/>
                <a:gd name="T2" fmla="*/ 25 w 59"/>
                <a:gd name="T3" fmla="*/ 0 h 63"/>
                <a:gd name="T4" fmla="*/ 34 w 59"/>
                <a:gd name="T5" fmla="*/ 5 h 63"/>
                <a:gd name="T6" fmla="*/ 34 w 59"/>
                <a:gd name="T7" fmla="*/ 44 h 63"/>
                <a:gd name="T8" fmla="*/ 51 w 59"/>
                <a:gd name="T9" fmla="*/ 16 h 63"/>
                <a:gd name="T10" fmla="*/ 59 w 59"/>
                <a:gd name="T11" fmla="*/ 20 h 63"/>
                <a:gd name="T12" fmla="*/ 34 w 59"/>
                <a:gd name="T13" fmla="*/ 63 h 63"/>
                <a:gd name="T14" fmla="*/ 25 w 59"/>
                <a:gd name="T15" fmla="*/ 58 h 63"/>
                <a:gd name="T16" fmla="*/ 24 w 59"/>
                <a:gd name="T17" fmla="*/ 20 h 63"/>
                <a:gd name="T18" fmla="*/ 8 w 59"/>
                <a:gd name="T19" fmla="*/ 47 h 63"/>
                <a:gd name="T20" fmla="*/ 0 w 59"/>
                <a:gd name="T21" fmla="*/ 4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63">
                  <a:moveTo>
                    <a:pt x="0" y="43"/>
                  </a:moveTo>
                  <a:lnTo>
                    <a:pt x="25" y="0"/>
                  </a:lnTo>
                  <a:lnTo>
                    <a:pt x="34" y="5"/>
                  </a:lnTo>
                  <a:lnTo>
                    <a:pt x="34" y="44"/>
                  </a:lnTo>
                  <a:lnTo>
                    <a:pt x="51" y="16"/>
                  </a:lnTo>
                  <a:lnTo>
                    <a:pt x="59" y="20"/>
                  </a:lnTo>
                  <a:lnTo>
                    <a:pt x="34" y="63"/>
                  </a:lnTo>
                  <a:lnTo>
                    <a:pt x="25" y="58"/>
                  </a:lnTo>
                  <a:lnTo>
                    <a:pt x="24" y="20"/>
                  </a:lnTo>
                  <a:lnTo>
                    <a:pt x="8" y="47"/>
                  </a:lnTo>
                  <a:lnTo>
                    <a:pt x="0"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sp>
          <p:nvSpPr>
            <p:cNvPr id="639" name="Freeform 584"/>
            <p:cNvSpPr>
              <a:spLocks/>
            </p:cNvSpPr>
            <p:nvPr/>
          </p:nvSpPr>
          <p:spPr bwMode="auto">
            <a:xfrm>
              <a:off x="5504724" y="954746"/>
              <a:ext cx="89344" cy="100284"/>
            </a:xfrm>
            <a:custGeom>
              <a:avLst/>
              <a:gdLst>
                <a:gd name="T0" fmla="*/ 0 w 49"/>
                <a:gd name="T1" fmla="*/ 49 h 55"/>
                <a:gd name="T2" fmla="*/ 23 w 49"/>
                <a:gd name="T3" fmla="*/ 15 h 55"/>
                <a:gd name="T4" fmla="*/ 12 w 49"/>
                <a:gd name="T5" fmla="*/ 7 h 55"/>
                <a:gd name="T6" fmla="*/ 16 w 49"/>
                <a:gd name="T7" fmla="*/ 0 h 55"/>
                <a:gd name="T8" fmla="*/ 49 w 49"/>
                <a:gd name="T9" fmla="*/ 22 h 55"/>
                <a:gd name="T10" fmla="*/ 44 w 49"/>
                <a:gd name="T11" fmla="*/ 29 h 55"/>
                <a:gd name="T12" fmla="*/ 32 w 49"/>
                <a:gd name="T13" fmla="*/ 21 h 55"/>
                <a:gd name="T14" fmla="*/ 8 w 49"/>
                <a:gd name="T15" fmla="*/ 55 h 55"/>
                <a:gd name="T16" fmla="*/ 0 w 49"/>
                <a:gd name="T17"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5">
                  <a:moveTo>
                    <a:pt x="0" y="49"/>
                  </a:moveTo>
                  <a:lnTo>
                    <a:pt x="23" y="15"/>
                  </a:lnTo>
                  <a:lnTo>
                    <a:pt x="12" y="7"/>
                  </a:lnTo>
                  <a:lnTo>
                    <a:pt x="16" y="0"/>
                  </a:lnTo>
                  <a:lnTo>
                    <a:pt x="49" y="22"/>
                  </a:lnTo>
                  <a:lnTo>
                    <a:pt x="44" y="29"/>
                  </a:lnTo>
                  <a:lnTo>
                    <a:pt x="32" y="21"/>
                  </a:lnTo>
                  <a:lnTo>
                    <a:pt x="8" y="55"/>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sp>
          <p:nvSpPr>
            <p:cNvPr id="640" name="Freeform 585"/>
            <p:cNvSpPr>
              <a:spLocks/>
            </p:cNvSpPr>
            <p:nvPr/>
          </p:nvSpPr>
          <p:spPr bwMode="auto">
            <a:xfrm>
              <a:off x="5550306" y="1003975"/>
              <a:ext cx="113047" cy="116694"/>
            </a:xfrm>
            <a:custGeom>
              <a:avLst/>
              <a:gdLst>
                <a:gd name="T0" fmla="*/ 0 w 62"/>
                <a:gd name="T1" fmla="*/ 39 h 64"/>
                <a:gd name="T2" fmla="*/ 30 w 62"/>
                <a:gd name="T3" fmla="*/ 0 h 64"/>
                <a:gd name="T4" fmla="*/ 38 w 62"/>
                <a:gd name="T5" fmla="*/ 6 h 64"/>
                <a:gd name="T6" fmla="*/ 26 w 62"/>
                <a:gd name="T7" fmla="*/ 22 h 64"/>
                <a:gd name="T8" fmla="*/ 42 w 62"/>
                <a:gd name="T9" fmla="*/ 34 h 64"/>
                <a:gd name="T10" fmla="*/ 54 w 62"/>
                <a:gd name="T11" fmla="*/ 18 h 64"/>
                <a:gd name="T12" fmla="*/ 62 w 62"/>
                <a:gd name="T13" fmla="*/ 25 h 64"/>
                <a:gd name="T14" fmla="*/ 31 w 62"/>
                <a:gd name="T15" fmla="*/ 64 h 64"/>
                <a:gd name="T16" fmla="*/ 24 w 62"/>
                <a:gd name="T17" fmla="*/ 58 h 64"/>
                <a:gd name="T18" fmla="*/ 37 w 62"/>
                <a:gd name="T19" fmla="*/ 40 h 64"/>
                <a:gd name="T20" fmla="*/ 21 w 62"/>
                <a:gd name="T21" fmla="*/ 29 h 64"/>
                <a:gd name="T22" fmla="*/ 8 w 62"/>
                <a:gd name="T23" fmla="*/ 46 h 64"/>
                <a:gd name="T24" fmla="*/ 0 w 62"/>
                <a:gd name="T25" fmla="*/ 3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64">
                  <a:moveTo>
                    <a:pt x="0" y="39"/>
                  </a:moveTo>
                  <a:lnTo>
                    <a:pt x="30" y="0"/>
                  </a:lnTo>
                  <a:lnTo>
                    <a:pt x="38" y="6"/>
                  </a:lnTo>
                  <a:lnTo>
                    <a:pt x="26" y="22"/>
                  </a:lnTo>
                  <a:lnTo>
                    <a:pt x="42" y="34"/>
                  </a:lnTo>
                  <a:lnTo>
                    <a:pt x="54" y="18"/>
                  </a:lnTo>
                  <a:lnTo>
                    <a:pt x="62" y="25"/>
                  </a:lnTo>
                  <a:lnTo>
                    <a:pt x="31" y="64"/>
                  </a:lnTo>
                  <a:lnTo>
                    <a:pt x="24" y="58"/>
                  </a:lnTo>
                  <a:lnTo>
                    <a:pt x="37" y="40"/>
                  </a:lnTo>
                  <a:lnTo>
                    <a:pt x="21" y="29"/>
                  </a:lnTo>
                  <a:lnTo>
                    <a:pt x="8" y="46"/>
                  </a:lnTo>
                  <a:lnTo>
                    <a:pt x="0"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sp>
          <p:nvSpPr>
            <p:cNvPr id="641" name="Freeform 586"/>
            <p:cNvSpPr>
              <a:spLocks/>
            </p:cNvSpPr>
            <p:nvPr/>
          </p:nvSpPr>
          <p:spPr bwMode="auto">
            <a:xfrm>
              <a:off x="5621417" y="1062322"/>
              <a:ext cx="109400" cy="113047"/>
            </a:xfrm>
            <a:custGeom>
              <a:avLst/>
              <a:gdLst>
                <a:gd name="T0" fmla="*/ 0 w 60"/>
                <a:gd name="T1" fmla="*/ 38 h 62"/>
                <a:gd name="T2" fmla="*/ 32 w 60"/>
                <a:gd name="T3" fmla="*/ 0 h 62"/>
                <a:gd name="T4" fmla="*/ 60 w 60"/>
                <a:gd name="T5" fmla="*/ 24 h 62"/>
                <a:gd name="T6" fmla="*/ 55 w 60"/>
                <a:gd name="T7" fmla="*/ 30 h 62"/>
                <a:gd name="T8" fmla="*/ 34 w 60"/>
                <a:gd name="T9" fmla="*/ 13 h 62"/>
                <a:gd name="T10" fmla="*/ 27 w 60"/>
                <a:gd name="T11" fmla="*/ 21 h 62"/>
                <a:gd name="T12" fmla="*/ 46 w 60"/>
                <a:gd name="T13" fmla="*/ 38 h 62"/>
                <a:gd name="T14" fmla="*/ 41 w 60"/>
                <a:gd name="T15" fmla="*/ 44 h 62"/>
                <a:gd name="T16" fmla="*/ 22 w 60"/>
                <a:gd name="T17" fmla="*/ 28 h 62"/>
                <a:gd name="T18" fmla="*/ 13 w 60"/>
                <a:gd name="T19" fmla="*/ 38 h 62"/>
                <a:gd name="T20" fmla="*/ 34 w 60"/>
                <a:gd name="T21" fmla="*/ 56 h 62"/>
                <a:gd name="T22" fmla="*/ 29 w 60"/>
                <a:gd name="T23" fmla="*/ 62 h 62"/>
                <a:gd name="T24" fmla="*/ 0 w 60"/>
                <a:gd name="T25" fmla="*/ 3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62">
                  <a:moveTo>
                    <a:pt x="0" y="38"/>
                  </a:moveTo>
                  <a:lnTo>
                    <a:pt x="32" y="0"/>
                  </a:lnTo>
                  <a:lnTo>
                    <a:pt x="60" y="24"/>
                  </a:lnTo>
                  <a:lnTo>
                    <a:pt x="55" y="30"/>
                  </a:lnTo>
                  <a:lnTo>
                    <a:pt x="34" y="13"/>
                  </a:lnTo>
                  <a:lnTo>
                    <a:pt x="27" y="21"/>
                  </a:lnTo>
                  <a:lnTo>
                    <a:pt x="46" y="38"/>
                  </a:lnTo>
                  <a:lnTo>
                    <a:pt x="41" y="44"/>
                  </a:lnTo>
                  <a:lnTo>
                    <a:pt x="22" y="28"/>
                  </a:lnTo>
                  <a:lnTo>
                    <a:pt x="13" y="38"/>
                  </a:lnTo>
                  <a:lnTo>
                    <a:pt x="34" y="56"/>
                  </a:lnTo>
                  <a:lnTo>
                    <a:pt x="29" y="62"/>
                  </a:lnTo>
                  <a:lnTo>
                    <a:pt x="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sp>
          <p:nvSpPr>
            <p:cNvPr id="642" name="Freeform 587"/>
            <p:cNvSpPr>
              <a:spLocks/>
            </p:cNvSpPr>
            <p:nvPr/>
          </p:nvSpPr>
          <p:spPr bwMode="auto">
            <a:xfrm>
              <a:off x="5723524" y="1157136"/>
              <a:ext cx="91167" cy="92991"/>
            </a:xfrm>
            <a:custGeom>
              <a:avLst/>
              <a:gdLst>
                <a:gd name="T0" fmla="*/ 62 w 111"/>
                <a:gd name="T1" fmla="*/ 83 h 112"/>
                <a:gd name="T2" fmla="*/ 73 w 111"/>
                <a:gd name="T3" fmla="*/ 103 h 112"/>
                <a:gd name="T4" fmla="*/ 42 w 111"/>
                <a:gd name="T5" fmla="*/ 110 h 112"/>
                <a:gd name="T6" fmla="*/ 15 w 111"/>
                <a:gd name="T7" fmla="*/ 96 h 112"/>
                <a:gd name="T8" fmla="*/ 0 w 111"/>
                <a:gd name="T9" fmla="*/ 60 h 112"/>
                <a:gd name="T10" fmla="*/ 19 w 111"/>
                <a:gd name="T11" fmla="*/ 21 h 112"/>
                <a:gd name="T12" fmla="*/ 59 w 111"/>
                <a:gd name="T13" fmla="*/ 1 h 112"/>
                <a:gd name="T14" fmla="*/ 96 w 111"/>
                <a:gd name="T15" fmla="*/ 16 h 112"/>
                <a:gd name="T16" fmla="*/ 111 w 111"/>
                <a:gd name="T17" fmla="*/ 47 h 112"/>
                <a:gd name="T18" fmla="*/ 105 w 111"/>
                <a:gd name="T19" fmla="*/ 70 h 112"/>
                <a:gd name="T20" fmla="*/ 85 w 111"/>
                <a:gd name="T21" fmla="*/ 58 h 112"/>
                <a:gd name="T22" fmla="*/ 89 w 111"/>
                <a:gd name="T23" fmla="*/ 43 h 112"/>
                <a:gd name="T24" fmla="*/ 82 w 111"/>
                <a:gd name="T25" fmla="*/ 29 h 112"/>
                <a:gd name="T26" fmla="*/ 61 w 111"/>
                <a:gd name="T27" fmla="*/ 21 h 112"/>
                <a:gd name="T28" fmla="*/ 36 w 111"/>
                <a:gd name="T29" fmla="*/ 36 h 112"/>
                <a:gd name="T30" fmla="*/ 21 w 111"/>
                <a:gd name="T31" fmla="*/ 63 h 112"/>
                <a:gd name="T32" fmla="*/ 28 w 111"/>
                <a:gd name="T33" fmla="*/ 82 h 112"/>
                <a:gd name="T34" fmla="*/ 43 w 111"/>
                <a:gd name="T35" fmla="*/ 89 h 112"/>
                <a:gd name="T36" fmla="*/ 62 w 111"/>
                <a:gd name="T37" fmla="*/ 8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 h="112">
                  <a:moveTo>
                    <a:pt x="62" y="83"/>
                  </a:moveTo>
                  <a:cubicBezTo>
                    <a:pt x="73" y="103"/>
                    <a:pt x="73" y="103"/>
                    <a:pt x="73" y="103"/>
                  </a:cubicBezTo>
                  <a:cubicBezTo>
                    <a:pt x="62" y="109"/>
                    <a:pt x="52" y="112"/>
                    <a:pt x="42" y="110"/>
                  </a:cubicBezTo>
                  <a:cubicBezTo>
                    <a:pt x="33" y="109"/>
                    <a:pt x="24" y="104"/>
                    <a:pt x="15" y="96"/>
                  </a:cubicBezTo>
                  <a:cubicBezTo>
                    <a:pt x="5" y="86"/>
                    <a:pt x="0" y="74"/>
                    <a:pt x="0" y="60"/>
                  </a:cubicBezTo>
                  <a:cubicBezTo>
                    <a:pt x="0" y="47"/>
                    <a:pt x="7" y="34"/>
                    <a:pt x="19" y="21"/>
                  </a:cubicBezTo>
                  <a:cubicBezTo>
                    <a:pt x="31" y="8"/>
                    <a:pt x="45" y="2"/>
                    <a:pt x="59" y="1"/>
                  </a:cubicBezTo>
                  <a:cubicBezTo>
                    <a:pt x="72" y="0"/>
                    <a:pt x="85" y="5"/>
                    <a:pt x="96" y="16"/>
                  </a:cubicBezTo>
                  <a:cubicBezTo>
                    <a:pt x="105" y="25"/>
                    <a:pt x="110" y="36"/>
                    <a:pt x="111" y="47"/>
                  </a:cubicBezTo>
                  <a:cubicBezTo>
                    <a:pt x="111" y="54"/>
                    <a:pt x="109" y="62"/>
                    <a:pt x="105" y="70"/>
                  </a:cubicBezTo>
                  <a:cubicBezTo>
                    <a:pt x="85" y="58"/>
                    <a:pt x="85" y="58"/>
                    <a:pt x="85" y="58"/>
                  </a:cubicBezTo>
                  <a:cubicBezTo>
                    <a:pt x="88" y="53"/>
                    <a:pt x="90" y="48"/>
                    <a:pt x="89" y="43"/>
                  </a:cubicBezTo>
                  <a:cubicBezTo>
                    <a:pt x="88" y="38"/>
                    <a:pt x="86" y="33"/>
                    <a:pt x="82" y="29"/>
                  </a:cubicBezTo>
                  <a:cubicBezTo>
                    <a:pt x="76" y="23"/>
                    <a:pt x="69" y="21"/>
                    <a:pt x="61" y="21"/>
                  </a:cubicBezTo>
                  <a:cubicBezTo>
                    <a:pt x="54" y="22"/>
                    <a:pt x="45" y="27"/>
                    <a:pt x="36" y="36"/>
                  </a:cubicBezTo>
                  <a:cubicBezTo>
                    <a:pt x="26" y="46"/>
                    <a:pt x="21" y="55"/>
                    <a:pt x="21" y="63"/>
                  </a:cubicBezTo>
                  <a:cubicBezTo>
                    <a:pt x="20" y="70"/>
                    <a:pt x="23" y="77"/>
                    <a:pt x="28" y="82"/>
                  </a:cubicBezTo>
                  <a:cubicBezTo>
                    <a:pt x="33" y="87"/>
                    <a:pt x="38" y="89"/>
                    <a:pt x="43" y="89"/>
                  </a:cubicBezTo>
                  <a:cubicBezTo>
                    <a:pt x="49" y="89"/>
                    <a:pt x="55" y="87"/>
                    <a:pt x="62"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sp>
          <p:nvSpPr>
            <p:cNvPr id="643" name="Freeform 588"/>
            <p:cNvSpPr>
              <a:spLocks/>
            </p:cNvSpPr>
            <p:nvPr/>
          </p:nvSpPr>
          <p:spPr bwMode="auto">
            <a:xfrm>
              <a:off x="5774578" y="1211836"/>
              <a:ext cx="78404" cy="107578"/>
            </a:xfrm>
            <a:custGeom>
              <a:avLst/>
              <a:gdLst>
                <a:gd name="T0" fmla="*/ 0 w 43"/>
                <a:gd name="T1" fmla="*/ 33 h 59"/>
                <a:gd name="T2" fmla="*/ 36 w 43"/>
                <a:gd name="T3" fmla="*/ 0 h 59"/>
                <a:gd name="T4" fmla="*/ 43 w 43"/>
                <a:gd name="T5" fmla="*/ 7 h 59"/>
                <a:gd name="T6" fmla="*/ 13 w 43"/>
                <a:gd name="T7" fmla="*/ 35 h 59"/>
                <a:gd name="T8" fmla="*/ 30 w 43"/>
                <a:gd name="T9" fmla="*/ 53 h 59"/>
                <a:gd name="T10" fmla="*/ 24 w 43"/>
                <a:gd name="T11" fmla="*/ 59 h 59"/>
                <a:gd name="T12" fmla="*/ 0 w 43"/>
                <a:gd name="T13" fmla="*/ 33 h 59"/>
              </a:gdLst>
              <a:ahLst/>
              <a:cxnLst>
                <a:cxn ang="0">
                  <a:pos x="T0" y="T1"/>
                </a:cxn>
                <a:cxn ang="0">
                  <a:pos x="T2" y="T3"/>
                </a:cxn>
                <a:cxn ang="0">
                  <a:pos x="T4" y="T5"/>
                </a:cxn>
                <a:cxn ang="0">
                  <a:pos x="T6" y="T7"/>
                </a:cxn>
                <a:cxn ang="0">
                  <a:pos x="T8" y="T9"/>
                </a:cxn>
                <a:cxn ang="0">
                  <a:pos x="T10" y="T11"/>
                </a:cxn>
                <a:cxn ang="0">
                  <a:pos x="T12" y="T13"/>
                </a:cxn>
              </a:cxnLst>
              <a:rect l="0" t="0" r="r" b="b"/>
              <a:pathLst>
                <a:path w="43" h="59">
                  <a:moveTo>
                    <a:pt x="0" y="33"/>
                  </a:moveTo>
                  <a:lnTo>
                    <a:pt x="36" y="0"/>
                  </a:lnTo>
                  <a:lnTo>
                    <a:pt x="43" y="7"/>
                  </a:lnTo>
                  <a:lnTo>
                    <a:pt x="13" y="35"/>
                  </a:lnTo>
                  <a:lnTo>
                    <a:pt x="30" y="53"/>
                  </a:lnTo>
                  <a:lnTo>
                    <a:pt x="24" y="59"/>
                  </a:ln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sp>
          <p:nvSpPr>
            <p:cNvPr id="644" name="Freeform 589"/>
            <p:cNvSpPr>
              <a:spLocks noEditPoints="1"/>
            </p:cNvSpPr>
            <p:nvPr/>
          </p:nvSpPr>
          <p:spPr bwMode="auto">
            <a:xfrm>
              <a:off x="5838394" y="1282947"/>
              <a:ext cx="96638" cy="94814"/>
            </a:xfrm>
            <a:custGeom>
              <a:avLst/>
              <a:gdLst>
                <a:gd name="T0" fmla="*/ 24 w 117"/>
                <a:gd name="T1" fmla="*/ 16 h 114"/>
                <a:gd name="T2" fmla="*/ 49 w 117"/>
                <a:gd name="T3" fmla="*/ 2 h 114"/>
                <a:gd name="T4" fmla="*/ 67 w 117"/>
                <a:gd name="T5" fmla="*/ 0 h 114"/>
                <a:gd name="T6" fmla="*/ 83 w 117"/>
                <a:gd name="T7" fmla="*/ 5 h 114"/>
                <a:gd name="T8" fmla="*/ 102 w 117"/>
                <a:gd name="T9" fmla="*/ 20 h 114"/>
                <a:gd name="T10" fmla="*/ 115 w 117"/>
                <a:gd name="T11" fmla="*/ 59 h 114"/>
                <a:gd name="T12" fmla="*/ 93 w 117"/>
                <a:gd name="T13" fmla="*/ 97 h 114"/>
                <a:gd name="T14" fmla="*/ 52 w 117"/>
                <a:gd name="T15" fmla="*/ 113 h 114"/>
                <a:gd name="T16" fmla="*/ 15 w 117"/>
                <a:gd name="T17" fmla="*/ 93 h 114"/>
                <a:gd name="T18" fmla="*/ 2 w 117"/>
                <a:gd name="T19" fmla="*/ 54 h 114"/>
                <a:gd name="T20" fmla="*/ 24 w 117"/>
                <a:gd name="T21" fmla="*/ 16 h 114"/>
                <a:gd name="T22" fmla="*/ 39 w 117"/>
                <a:gd name="T23" fmla="*/ 33 h 114"/>
                <a:gd name="T24" fmla="*/ 23 w 117"/>
                <a:gd name="T25" fmla="*/ 58 h 114"/>
                <a:gd name="T26" fmla="*/ 30 w 117"/>
                <a:gd name="T27" fmla="*/ 81 h 114"/>
                <a:gd name="T28" fmla="*/ 51 w 117"/>
                <a:gd name="T29" fmla="*/ 91 h 114"/>
                <a:gd name="T30" fmla="*/ 78 w 117"/>
                <a:gd name="T31" fmla="*/ 80 h 114"/>
                <a:gd name="T32" fmla="*/ 95 w 117"/>
                <a:gd name="T33" fmla="*/ 55 h 114"/>
                <a:gd name="T34" fmla="*/ 88 w 117"/>
                <a:gd name="T35" fmla="*/ 32 h 114"/>
                <a:gd name="T36" fmla="*/ 66 w 117"/>
                <a:gd name="T37" fmla="*/ 22 h 114"/>
                <a:gd name="T38" fmla="*/ 39 w 117"/>
                <a:gd name="T39" fmla="*/ 3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7" h="114">
                  <a:moveTo>
                    <a:pt x="24" y="16"/>
                  </a:moveTo>
                  <a:cubicBezTo>
                    <a:pt x="32" y="9"/>
                    <a:pt x="41" y="4"/>
                    <a:pt x="49" y="2"/>
                  </a:cubicBezTo>
                  <a:cubicBezTo>
                    <a:pt x="54" y="0"/>
                    <a:pt x="61" y="0"/>
                    <a:pt x="67" y="0"/>
                  </a:cubicBezTo>
                  <a:cubicBezTo>
                    <a:pt x="73" y="1"/>
                    <a:pt x="78" y="2"/>
                    <a:pt x="83" y="5"/>
                  </a:cubicBezTo>
                  <a:cubicBezTo>
                    <a:pt x="90" y="8"/>
                    <a:pt x="96" y="13"/>
                    <a:pt x="102" y="20"/>
                  </a:cubicBezTo>
                  <a:cubicBezTo>
                    <a:pt x="112" y="32"/>
                    <a:pt x="117" y="46"/>
                    <a:pt x="115" y="59"/>
                  </a:cubicBezTo>
                  <a:cubicBezTo>
                    <a:pt x="114" y="73"/>
                    <a:pt x="106" y="86"/>
                    <a:pt x="93" y="97"/>
                  </a:cubicBezTo>
                  <a:cubicBezTo>
                    <a:pt x="79" y="109"/>
                    <a:pt x="65" y="114"/>
                    <a:pt x="52" y="113"/>
                  </a:cubicBezTo>
                  <a:cubicBezTo>
                    <a:pt x="38" y="112"/>
                    <a:pt x="26" y="106"/>
                    <a:pt x="15" y="93"/>
                  </a:cubicBezTo>
                  <a:cubicBezTo>
                    <a:pt x="5" y="81"/>
                    <a:pt x="0" y="68"/>
                    <a:pt x="2" y="54"/>
                  </a:cubicBezTo>
                  <a:cubicBezTo>
                    <a:pt x="3" y="40"/>
                    <a:pt x="10" y="28"/>
                    <a:pt x="24" y="16"/>
                  </a:cubicBezTo>
                  <a:close/>
                  <a:moveTo>
                    <a:pt x="39" y="33"/>
                  </a:moveTo>
                  <a:cubicBezTo>
                    <a:pt x="30" y="41"/>
                    <a:pt x="24" y="50"/>
                    <a:pt x="23" y="58"/>
                  </a:cubicBezTo>
                  <a:cubicBezTo>
                    <a:pt x="22" y="67"/>
                    <a:pt x="24" y="74"/>
                    <a:pt x="30" y="81"/>
                  </a:cubicBezTo>
                  <a:cubicBezTo>
                    <a:pt x="35" y="88"/>
                    <a:pt x="42" y="91"/>
                    <a:pt x="51" y="91"/>
                  </a:cubicBezTo>
                  <a:cubicBezTo>
                    <a:pt x="59" y="92"/>
                    <a:pt x="69" y="88"/>
                    <a:pt x="78" y="80"/>
                  </a:cubicBezTo>
                  <a:cubicBezTo>
                    <a:pt x="88" y="71"/>
                    <a:pt x="93" y="63"/>
                    <a:pt x="95" y="55"/>
                  </a:cubicBezTo>
                  <a:cubicBezTo>
                    <a:pt x="96" y="47"/>
                    <a:pt x="93" y="39"/>
                    <a:pt x="88" y="32"/>
                  </a:cubicBezTo>
                  <a:cubicBezTo>
                    <a:pt x="82" y="25"/>
                    <a:pt x="75" y="22"/>
                    <a:pt x="66" y="22"/>
                  </a:cubicBezTo>
                  <a:cubicBezTo>
                    <a:pt x="58" y="21"/>
                    <a:pt x="49" y="25"/>
                    <a:pt x="39"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sp>
          <p:nvSpPr>
            <p:cNvPr id="645" name="Freeform 590"/>
            <p:cNvSpPr>
              <a:spLocks/>
            </p:cNvSpPr>
            <p:nvPr/>
          </p:nvSpPr>
          <p:spPr bwMode="auto">
            <a:xfrm>
              <a:off x="5898565" y="1348587"/>
              <a:ext cx="103931" cy="102107"/>
            </a:xfrm>
            <a:custGeom>
              <a:avLst/>
              <a:gdLst>
                <a:gd name="T0" fmla="*/ 75 w 128"/>
                <a:gd name="T1" fmla="*/ 0 h 123"/>
                <a:gd name="T2" fmla="*/ 88 w 128"/>
                <a:gd name="T3" fmla="*/ 18 h 123"/>
                <a:gd name="T4" fmla="*/ 41 w 128"/>
                <a:gd name="T5" fmla="*/ 54 h 123"/>
                <a:gd name="T6" fmla="*/ 27 w 128"/>
                <a:gd name="T7" fmla="*/ 65 h 123"/>
                <a:gd name="T8" fmla="*/ 22 w 128"/>
                <a:gd name="T9" fmla="*/ 77 h 123"/>
                <a:gd name="T10" fmla="*/ 28 w 128"/>
                <a:gd name="T11" fmla="*/ 91 h 123"/>
                <a:gd name="T12" fmla="*/ 39 w 128"/>
                <a:gd name="T13" fmla="*/ 100 h 123"/>
                <a:gd name="T14" fmla="*/ 50 w 128"/>
                <a:gd name="T15" fmla="*/ 99 h 123"/>
                <a:gd name="T16" fmla="*/ 66 w 128"/>
                <a:gd name="T17" fmla="*/ 89 h 123"/>
                <a:gd name="T18" fmla="*/ 114 w 128"/>
                <a:gd name="T19" fmla="*/ 52 h 123"/>
                <a:gd name="T20" fmla="*/ 128 w 128"/>
                <a:gd name="T21" fmla="*/ 70 h 123"/>
                <a:gd name="T22" fmla="*/ 81 w 128"/>
                <a:gd name="T23" fmla="*/ 105 h 123"/>
                <a:gd name="T24" fmla="*/ 58 w 128"/>
                <a:gd name="T25" fmla="*/ 120 h 123"/>
                <a:gd name="T26" fmla="*/ 43 w 128"/>
                <a:gd name="T27" fmla="*/ 123 h 123"/>
                <a:gd name="T28" fmla="*/ 28 w 128"/>
                <a:gd name="T29" fmla="*/ 118 h 123"/>
                <a:gd name="T30" fmla="*/ 13 w 128"/>
                <a:gd name="T31" fmla="*/ 103 h 123"/>
                <a:gd name="T32" fmla="*/ 1 w 128"/>
                <a:gd name="T33" fmla="*/ 82 h 123"/>
                <a:gd name="T34" fmla="*/ 1 w 128"/>
                <a:gd name="T35" fmla="*/ 66 h 123"/>
                <a:gd name="T36" fmla="*/ 7 w 128"/>
                <a:gd name="T37" fmla="*/ 54 h 123"/>
                <a:gd name="T38" fmla="*/ 28 w 128"/>
                <a:gd name="T39" fmla="*/ 35 h 123"/>
                <a:gd name="T40" fmla="*/ 75 w 128"/>
                <a:gd name="T4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123">
                  <a:moveTo>
                    <a:pt x="75" y="0"/>
                  </a:moveTo>
                  <a:cubicBezTo>
                    <a:pt x="88" y="18"/>
                    <a:pt x="88" y="18"/>
                    <a:pt x="88" y="18"/>
                  </a:cubicBezTo>
                  <a:cubicBezTo>
                    <a:pt x="41" y="54"/>
                    <a:pt x="41" y="54"/>
                    <a:pt x="41" y="54"/>
                  </a:cubicBezTo>
                  <a:cubicBezTo>
                    <a:pt x="33" y="59"/>
                    <a:pt x="29" y="63"/>
                    <a:pt x="27" y="65"/>
                  </a:cubicBezTo>
                  <a:cubicBezTo>
                    <a:pt x="24" y="69"/>
                    <a:pt x="22" y="73"/>
                    <a:pt x="22" y="77"/>
                  </a:cubicBezTo>
                  <a:cubicBezTo>
                    <a:pt x="22" y="82"/>
                    <a:pt x="24" y="86"/>
                    <a:pt x="28" y="91"/>
                  </a:cubicBezTo>
                  <a:cubicBezTo>
                    <a:pt x="31" y="96"/>
                    <a:pt x="35" y="99"/>
                    <a:pt x="39" y="100"/>
                  </a:cubicBezTo>
                  <a:cubicBezTo>
                    <a:pt x="43" y="101"/>
                    <a:pt x="47" y="101"/>
                    <a:pt x="50" y="99"/>
                  </a:cubicBezTo>
                  <a:cubicBezTo>
                    <a:pt x="54" y="97"/>
                    <a:pt x="59" y="94"/>
                    <a:pt x="66" y="89"/>
                  </a:cubicBezTo>
                  <a:cubicBezTo>
                    <a:pt x="114" y="52"/>
                    <a:pt x="114" y="52"/>
                    <a:pt x="114" y="52"/>
                  </a:cubicBezTo>
                  <a:cubicBezTo>
                    <a:pt x="128" y="70"/>
                    <a:pt x="128" y="70"/>
                    <a:pt x="128" y="70"/>
                  </a:cubicBezTo>
                  <a:cubicBezTo>
                    <a:pt x="81" y="105"/>
                    <a:pt x="81" y="105"/>
                    <a:pt x="81" y="105"/>
                  </a:cubicBezTo>
                  <a:cubicBezTo>
                    <a:pt x="71" y="113"/>
                    <a:pt x="63" y="118"/>
                    <a:pt x="58" y="120"/>
                  </a:cubicBezTo>
                  <a:cubicBezTo>
                    <a:pt x="53" y="122"/>
                    <a:pt x="48" y="123"/>
                    <a:pt x="43" y="123"/>
                  </a:cubicBezTo>
                  <a:cubicBezTo>
                    <a:pt x="38" y="123"/>
                    <a:pt x="33" y="121"/>
                    <a:pt x="28" y="118"/>
                  </a:cubicBezTo>
                  <a:cubicBezTo>
                    <a:pt x="23" y="115"/>
                    <a:pt x="18" y="110"/>
                    <a:pt x="13" y="103"/>
                  </a:cubicBezTo>
                  <a:cubicBezTo>
                    <a:pt x="7" y="95"/>
                    <a:pt x="3" y="88"/>
                    <a:pt x="1" y="82"/>
                  </a:cubicBezTo>
                  <a:cubicBezTo>
                    <a:pt x="0" y="76"/>
                    <a:pt x="0" y="71"/>
                    <a:pt x="1" y="66"/>
                  </a:cubicBezTo>
                  <a:cubicBezTo>
                    <a:pt x="2" y="61"/>
                    <a:pt x="4" y="57"/>
                    <a:pt x="7" y="54"/>
                  </a:cubicBezTo>
                  <a:cubicBezTo>
                    <a:pt x="11" y="49"/>
                    <a:pt x="18" y="43"/>
                    <a:pt x="28" y="35"/>
                  </a:cubicBez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sp>
          <p:nvSpPr>
            <p:cNvPr id="646" name="Freeform 591"/>
            <p:cNvSpPr>
              <a:spLocks noEditPoints="1"/>
            </p:cNvSpPr>
            <p:nvPr/>
          </p:nvSpPr>
          <p:spPr bwMode="auto">
            <a:xfrm>
              <a:off x="5942325" y="1425167"/>
              <a:ext cx="102107" cy="98460"/>
            </a:xfrm>
            <a:custGeom>
              <a:avLst/>
              <a:gdLst>
                <a:gd name="T0" fmla="*/ 91 w 125"/>
                <a:gd name="T1" fmla="*/ 0 h 120"/>
                <a:gd name="T2" fmla="*/ 113 w 125"/>
                <a:gd name="T3" fmla="*/ 33 h 120"/>
                <a:gd name="T4" fmla="*/ 123 w 125"/>
                <a:gd name="T5" fmla="*/ 52 h 120"/>
                <a:gd name="T6" fmla="*/ 124 w 125"/>
                <a:gd name="T7" fmla="*/ 71 h 120"/>
                <a:gd name="T8" fmla="*/ 115 w 125"/>
                <a:gd name="T9" fmla="*/ 90 h 120"/>
                <a:gd name="T10" fmla="*/ 96 w 125"/>
                <a:gd name="T11" fmla="*/ 107 h 120"/>
                <a:gd name="T12" fmla="*/ 74 w 125"/>
                <a:gd name="T13" fmla="*/ 117 h 120"/>
                <a:gd name="T14" fmla="*/ 52 w 125"/>
                <a:gd name="T15" fmla="*/ 118 h 120"/>
                <a:gd name="T16" fmla="*/ 36 w 125"/>
                <a:gd name="T17" fmla="*/ 110 h 120"/>
                <a:gd name="T18" fmla="*/ 23 w 125"/>
                <a:gd name="T19" fmla="*/ 95 h 120"/>
                <a:gd name="T20" fmla="*/ 0 w 125"/>
                <a:gd name="T21" fmla="*/ 61 h 120"/>
                <a:gd name="T22" fmla="*/ 91 w 125"/>
                <a:gd name="T23" fmla="*/ 0 h 120"/>
                <a:gd name="T24" fmla="*/ 88 w 125"/>
                <a:gd name="T25" fmla="*/ 28 h 120"/>
                <a:gd name="T26" fmla="*/ 27 w 125"/>
                <a:gd name="T27" fmla="*/ 69 h 120"/>
                <a:gd name="T28" fmla="*/ 37 w 125"/>
                <a:gd name="T29" fmla="*/ 83 h 120"/>
                <a:gd name="T30" fmla="*/ 45 w 125"/>
                <a:gd name="T31" fmla="*/ 93 h 120"/>
                <a:gd name="T32" fmla="*/ 54 w 125"/>
                <a:gd name="T33" fmla="*/ 98 h 120"/>
                <a:gd name="T34" fmla="*/ 66 w 125"/>
                <a:gd name="T35" fmla="*/ 97 h 120"/>
                <a:gd name="T36" fmla="*/ 84 w 125"/>
                <a:gd name="T37" fmla="*/ 87 h 120"/>
                <a:gd name="T38" fmla="*/ 98 w 125"/>
                <a:gd name="T39" fmla="*/ 75 h 120"/>
                <a:gd name="T40" fmla="*/ 104 w 125"/>
                <a:gd name="T41" fmla="*/ 64 h 120"/>
                <a:gd name="T42" fmla="*/ 102 w 125"/>
                <a:gd name="T43" fmla="*/ 52 h 120"/>
                <a:gd name="T44" fmla="*/ 93 w 125"/>
                <a:gd name="T45" fmla="*/ 36 h 120"/>
                <a:gd name="T46" fmla="*/ 88 w 125"/>
                <a:gd name="T47" fmla="*/ 2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5" h="120">
                  <a:moveTo>
                    <a:pt x="91" y="0"/>
                  </a:moveTo>
                  <a:cubicBezTo>
                    <a:pt x="113" y="33"/>
                    <a:pt x="113" y="33"/>
                    <a:pt x="113" y="33"/>
                  </a:cubicBezTo>
                  <a:cubicBezTo>
                    <a:pt x="118" y="41"/>
                    <a:pt x="122" y="47"/>
                    <a:pt x="123" y="52"/>
                  </a:cubicBezTo>
                  <a:cubicBezTo>
                    <a:pt x="125" y="58"/>
                    <a:pt x="125" y="64"/>
                    <a:pt x="124" y="71"/>
                  </a:cubicBezTo>
                  <a:cubicBezTo>
                    <a:pt x="122" y="77"/>
                    <a:pt x="120" y="84"/>
                    <a:pt x="115" y="90"/>
                  </a:cubicBezTo>
                  <a:cubicBezTo>
                    <a:pt x="111" y="95"/>
                    <a:pt x="104" y="101"/>
                    <a:pt x="96" y="107"/>
                  </a:cubicBezTo>
                  <a:cubicBezTo>
                    <a:pt x="88" y="112"/>
                    <a:pt x="81" y="115"/>
                    <a:pt x="74" y="117"/>
                  </a:cubicBezTo>
                  <a:cubicBezTo>
                    <a:pt x="66" y="119"/>
                    <a:pt x="59" y="120"/>
                    <a:pt x="52" y="118"/>
                  </a:cubicBezTo>
                  <a:cubicBezTo>
                    <a:pt x="46" y="117"/>
                    <a:pt x="41" y="115"/>
                    <a:pt x="36" y="110"/>
                  </a:cubicBezTo>
                  <a:cubicBezTo>
                    <a:pt x="32" y="107"/>
                    <a:pt x="27" y="102"/>
                    <a:pt x="23" y="95"/>
                  </a:cubicBezTo>
                  <a:cubicBezTo>
                    <a:pt x="0" y="61"/>
                    <a:pt x="0" y="61"/>
                    <a:pt x="0" y="61"/>
                  </a:cubicBezTo>
                  <a:lnTo>
                    <a:pt x="91" y="0"/>
                  </a:lnTo>
                  <a:close/>
                  <a:moveTo>
                    <a:pt x="88" y="28"/>
                  </a:moveTo>
                  <a:cubicBezTo>
                    <a:pt x="27" y="69"/>
                    <a:pt x="27" y="69"/>
                    <a:pt x="27" y="69"/>
                  </a:cubicBezTo>
                  <a:cubicBezTo>
                    <a:pt x="37" y="83"/>
                    <a:pt x="37" y="83"/>
                    <a:pt x="37" y="83"/>
                  </a:cubicBezTo>
                  <a:cubicBezTo>
                    <a:pt x="40" y="88"/>
                    <a:pt x="43" y="91"/>
                    <a:pt x="45" y="93"/>
                  </a:cubicBezTo>
                  <a:cubicBezTo>
                    <a:pt x="48" y="96"/>
                    <a:pt x="51" y="97"/>
                    <a:pt x="54" y="98"/>
                  </a:cubicBezTo>
                  <a:cubicBezTo>
                    <a:pt x="57" y="99"/>
                    <a:pt x="61" y="98"/>
                    <a:pt x="66" y="97"/>
                  </a:cubicBezTo>
                  <a:cubicBezTo>
                    <a:pt x="71" y="95"/>
                    <a:pt x="77" y="92"/>
                    <a:pt x="84" y="87"/>
                  </a:cubicBezTo>
                  <a:cubicBezTo>
                    <a:pt x="91" y="83"/>
                    <a:pt x="96" y="78"/>
                    <a:pt x="98" y="75"/>
                  </a:cubicBezTo>
                  <a:cubicBezTo>
                    <a:pt x="101" y="71"/>
                    <a:pt x="103" y="67"/>
                    <a:pt x="104" y="64"/>
                  </a:cubicBezTo>
                  <a:cubicBezTo>
                    <a:pt x="104" y="60"/>
                    <a:pt x="104" y="56"/>
                    <a:pt x="102" y="52"/>
                  </a:cubicBezTo>
                  <a:cubicBezTo>
                    <a:pt x="101" y="49"/>
                    <a:pt x="98" y="44"/>
                    <a:pt x="93" y="36"/>
                  </a:cubicBezTo>
                  <a:lnTo>
                    <a:pt x="88"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666666">
                    <a:lumMod val="50000"/>
                    <a:lumOff val="50000"/>
                  </a:srgbClr>
                </a:solidFill>
              </a:endParaRPr>
            </a:p>
          </p:txBody>
        </p:sp>
      </p:grpSp>
      <p:grpSp>
        <p:nvGrpSpPr>
          <p:cNvPr id="666" name="Group 665"/>
          <p:cNvGrpSpPr/>
          <p:nvPr/>
        </p:nvGrpSpPr>
        <p:grpSpPr>
          <a:xfrm>
            <a:off x="3942697" y="59064"/>
            <a:ext cx="1165052" cy="478258"/>
            <a:chOff x="3965749" y="59064"/>
            <a:chExt cx="1165052" cy="478258"/>
          </a:xfrm>
        </p:grpSpPr>
        <p:grpSp>
          <p:nvGrpSpPr>
            <p:cNvPr id="667" name="Group 666"/>
            <p:cNvGrpSpPr/>
            <p:nvPr/>
          </p:nvGrpSpPr>
          <p:grpSpPr>
            <a:xfrm>
              <a:off x="4385734" y="278898"/>
              <a:ext cx="289494" cy="258424"/>
              <a:chOff x="-1231900" y="4635500"/>
              <a:chExt cx="606424" cy="541338"/>
            </a:xfrm>
          </p:grpSpPr>
          <p:sp>
            <p:nvSpPr>
              <p:cNvPr id="669" name="Freeform 354"/>
              <p:cNvSpPr>
                <a:spLocks noEditPoints="1"/>
              </p:cNvSpPr>
              <p:nvPr/>
            </p:nvSpPr>
            <p:spPr bwMode="auto">
              <a:xfrm>
                <a:off x="-1196977" y="4635500"/>
                <a:ext cx="571501" cy="536574"/>
              </a:xfrm>
              <a:custGeom>
                <a:avLst/>
                <a:gdLst>
                  <a:gd name="T0" fmla="*/ 1124 w 1384"/>
                  <a:gd name="T1" fmla="*/ 0 h 1298"/>
                  <a:gd name="T2" fmla="*/ 259 w 1384"/>
                  <a:gd name="T3" fmla="*/ 0 h 1298"/>
                  <a:gd name="T4" fmla="*/ 0 w 1384"/>
                  <a:gd name="T5" fmla="*/ 259 h 1298"/>
                  <a:gd name="T6" fmla="*/ 0 w 1384"/>
                  <a:gd name="T7" fmla="*/ 979 h 1298"/>
                  <a:gd name="T8" fmla="*/ 52 w 1384"/>
                  <a:gd name="T9" fmla="*/ 961 h 1298"/>
                  <a:gd name="T10" fmla="*/ 129 w 1384"/>
                  <a:gd name="T11" fmla="*/ 941 h 1298"/>
                  <a:gd name="T12" fmla="*/ 129 w 1384"/>
                  <a:gd name="T13" fmla="*/ 820 h 1298"/>
                  <a:gd name="T14" fmla="*/ 48 w 1384"/>
                  <a:gd name="T15" fmla="*/ 666 h 1298"/>
                  <a:gd name="T16" fmla="*/ 66 w 1384"/>
                  <a:gd name="T17" fmla="*/ 588 h 1298"/>
                  <a:gd name="T18" fmla="*/ 66 w 1384"/>
                  <a:gd name="T19" fmla="*/ 532 h 1298"/>
                  <a:gd name="T20" fmla="*/ 391 w 1384"/>
                  <a:gd name="T21" fmla="*/ 209 h 1298"/>
                  <a:gd name="T22" fmla="*/ 656 w 1384"/>
                  <a:gd name="T23" fmla="*/ 346 h 1298"/>
                  <a:gd name="T24" fmla="*/ 1254 w 1384"/>
                  <a:gd name="T25" fmla="*/ 346 h 1298"/>
                  <a:gd name="T26" fmla="*/ 1254 w 1384"/>
                  <a:gd name="T27" fmla="*/ 1038 h 1298"/>
                  <a:gd name="T28" fmla="*/ 1124 w 1384"/>
                  <a:gd name="T29" fmla="*/ 1168 h 1298"/>
                  <a:gd name="T30" fmla="*/ 942 w 1384"/>
                  <a:gd name="T31" fmla="*/ 1168 h 1298"/>
                  <a:gd name="T32" fmla="*/ 953 w 1384"/>
                  <a:gd name="T33" fmla="*/ 1248 h 1298"/>
                  <a:gd name="T34" fmla="*/ 953 w 1384"/>
                  <a:gd name="T35" fmla="*/ 1298 h 1298"/>
                  <a:gd name="T36" fmla="*/ 1124 w 1384"/>
                  <a:gd name="T37" fmla="*/ 1298 h 1298"/>
                  <a:gd name="T38" fmla="*/ 1384 w 1384"/>
                  <a:gd name="T39" fmla="*/ 1038 h 1298"/>
                  <a:gd name="T40" fmla="*/ 1384 w 1384"/>
                  <a:gd name="T41" fmla="*/ 259 h 1298"/>
                  <a:gd name="T42" fmla="*/ 1124 w 1384"/>
                  <a:gd name="T43" fmla="*/ 0 h 1298"/>
                  <a:gd name="T44" fmla="*/ 735 w 1384"/>
                  <a:gd name="T45" fmla="*/ 238 h 1298"/>
                  <a:gd name="T46" fmla="*/ 670 w 1384"/>
                  <a:gd name="T47" fmla="*/ 173 h 1298"/>
                  <a:gd name="T48" fmla="*/ 735 w 1384"/>
                  <a:gd name="T49" fmla="*/ 108 h 1298"/>
                  <a:gd name="T50" fmla="*/ 800 w 1384"/>
                  <a:gd name="T51" fmla="*/ 173 h 1298"/>
                  <a:gd name="T52" fmla="*/ 735 w 1384"/>
                  <a:gd name="T53" fmla="*/ 238 h 1298"/>
                  <a:gd name="T54" fmla="*/ 951 w 1384"/>
                  <a:gd name="T55" fmla="*/ 238 h 1298"/>
                  <a:gd name="T56" fmla="*/ 886 w 1384"/>
                  <a:gd name="T57" fmla="*/ 173 h 1298"/>
                  <a:gd name="T58" fmla="*/ 951 w 1384"/>
                  <a:gd name="T59" fmla="*/ 108 h 1298"/>
                  <a:gd name="T60" fmla="*/ 1016 w 1384"/>
                  <a:gd name="T61" fmla="*/ 173 h 1298"/>
                  <a:gd name="T62" fmla="*/ 951 w 1384"/>
                  <a:gd name="T63" fmla="*/ 238 h 1298"/>
                  <a:gd name="T64" fmla="*/ 1168 w 1384"/>
                  <a:gd name="T65" fmla="*/ 238 h 1298"/>
                  <a:gd name="T66" fmla="*/ 1103 w 1384"/>
                  <a:gd name="T67" fmla="*/ 173 h 1298"/>
                  <a:gd name="T68" fmla="*/ 1168 w 1384"/>
                  <a:gd name="T69" fmla="*/ 108 h 1298"/>
                  <a:gd name="T70" fmla="*/ 1233 w 1384"/>
                  <a:gd name="T71" fmla="*/ 173 h 1298"/>
                  <a:gd name="T72" fmla="*/ 1168 w 1384"/>
                  <a:gd name="T73" fmla="*/ 238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84" h="1298">
                    <a:moveTo>
                      <a:pt x="1124" y="0"/>
                    </a:moveTo>
                    <a:cubicBezTo>
                      <a:pt x="259" y="0"/>
                      <a:pt x="259" y="0"/>
                      <a:pt x="259" y="0"/>
                    </a:cubicBezTo>
                    <a:cubicBezTo>
                      <a:pt x="116" y="0"/>
                      <a:pt x="0" y="117"/>
                      <a:pt x="0" y="259"/>
                    </a:cubicBezTo>
                    <a:cubicBezTo>
                      <a:pt x="0" y="979"/>
                      <a:pt x="0" y="979"/>
                      <a:pt x="0" y="979"/>
                    </a:cubicBezTo>
                    <a:cubicBezTo>
                      <a:pt x="16" y="971"/>
                      <a:pt x="34" y="965"/>
                      <a:pt x="52" y="961"/>
                    </a:cubicBezTo>
                    <a:cubicBezTo>
                      <a:pt x="67" y="958"/>
                      <a:pt x="101" y="948"/>
                      <a:pt x="129" y="941"/>
                    </a:cubicBezTo>
                    <a:cubicBezTo>
                      <a:pt x="129" y="820"/>
                      <a:pt x="129" y="820"/>
                      <a:pt x="129" y="820"/>
                    </a:cubicBezTo>
                    <a:cubicBezTo>
                      <a:pt x="77" y="778"/>
                      <a:pt x="48" y="725"/>
                      <a:pt x="48" y="666"/>
                    </a:cubicBezTo>
                    <a:cubicBezTo>
                      <a:pt x="48" y="640"/>
                      <a:pt x="54" y="613"/>
                      <a:pt x="66" y="588"/>
                    </a:cubicBezTo>
                    <a:cubicBezTo>
                      <a:pt x="66" y="532"/>
                      <a:pt x="66" y="532"/>
                      <a:pt x="66" y="532"/>
                    </a:cubicBezTo>
                    <a:cubicBezTo>
                      <a:pt x="66" y="354"/>
                      <a:pt x="212" y="209"/>
                      <a:pt x="391" y="209"/>
                    </a:cubicBezTo>
                    <a:cubicBezTo>
                      <a:pt x="500" y="209"/>
                      <a:pt x="597" y="263"/>
                      <a:pt x="656" y="346"/>
                    </a:cubicBezTo>
                    <a:cubicBezTo>
                      <a:pt x="1254" y="346"/>
                      <a:pt x="1254" y="346"/>
                      <a:pt x="1254" y="346"/>
                    </a:cubicBezTo>
                    <a:cubicBezTo>
                      <a:pt x="1254" y="1038"/>
                      <a:pt x="1254" y="1038"/>
                      <a:pt x="1254" y="1038"/>
                    </a:cubicBezTo>
                    <a:cubicBezTo>
                      <a:pt x="1254" y="1110"/>
                      <a:pt x="1196" y="1168"/>
                      <a:pt x="1124" y="1168"/>
                    </a:cubicBezTo>
                    <a:cubicBezTo>
                      <a:pt x="942" y="1168"/>
                      <a:pt x="942" y="1168"/>
                      <a:pt x="942" y="1168"/>
                    </a:cubicBezTo>
                    <a:cubicBezTo>
                      <a:pt x="949" y="1194"/>
                      <a:pt x="953" y="1221"/>
                      <a:pt x="953" y="1248"/>
                    </a:cubicBezTo>
                    <a:cubicBezTo>
                      <a:pt x="953" y="1298"/>
                      <a:pt x="953" y="1298"/>
                      <a:pt x="953" y="1298"/>
                    </a:cubicBezTo>
                    <a:cubicBezTo>
                      <a:pt x="1124" y="1298"/>
                      <a:pt x="1124" y="1298"/>
                      <a:pt x="1124" y="1298"/>
                    </a:cubicBezTo>
                    <a:cubicBezTo>
                      <a:pt x="1267" y="1298"/>
                      <a:pt x="1384" y="1181"/>
                      <a:pt x="1384" y="1038"/>
                    </a:cubicBezTo>
                    <a:cubicBezTo>
                      <a:pt x="1384" y="259"/>
                      <a:pt x="1384" y="259"/>
                      <a:pt x="1384" y="259"/>
                    </a:cubicBezTo>
                    <a:cubicBezTo>
                      <a:pt x="1384" y="117"/>
                      <a:pt x="1267" y="0"/>
                      <a:pt x="1124" y="0"/>
                    </a:cubicBezTo>
                    <a:close/>
                    <a:moveTo>
                      <a:pt x="735" y="238"/>
                    </a:moveTo>
                    <a:cubicBezTo>
                      <a:pt x="699" y="238"/>
                      <a:pt x="670" y="209"/>
                      <a:pt x="670" y="173"/>
                    </a:cubicBezTo>
                    <a:cubicBezTo>
                      <a:pt x="670" y="137"/>
                      <a:pt x="699" y="108"/>
                      <a:pt x="735" y="108"/>
                    </a:cubicBezTo>
                    <a:cubicBezTo>
                      <a:pt x="771" y="108"/>
                      <a:pt x="800" y="137"/>
                      <a:pt x="800" y="173"/>
                    </a:cubicBezTo>
                    <a:cubicBezTo>
                      <a:pt x="800" y="209"/>
                      <a:pt x="771" y="238"/>
                      <a:pt x="735" y="238"/>
                    </a:cubicBezTo>
                    <a:close/>
                    <a:moveTo>
                      <a:pt x="951" y="238"/>
                    </a:moveTo>
                    <a:cubicBezTo>
                      <a:pt x="915" y="238"/>
                      <a:pt x="886" y="209"/>
                      <a:pt x="886" y="173"/>
                    </a:cubicBezTo>
                    <a:cubicBezTo>
                      <a:pt x="886" y="137"/>
                      <a:pt x="915" y="108"/>
                      <a:pt x="951" y="108"/>
                    </a:cubicBezTo>
                    <a:cubicBezTo>
                      <a:pt x="987" y="108"/>
                      <a:pt x="1016" y="137"/>
                      <a:pt x="1016" y="173"/>
                    </a:cubicBezTo>
                    <a:cubicBezTo>
                      <a:pt x="1016" y="209"/>
                      <a:pt x="987" y="238"/>
                      <a:pt x="951" y="238"/>
                    </a:cubicBezTo>
                    <a:close/>
                    <a:moveTo>
                      <a:pt x="1168" y="238"/>
                    </a:moveTo>
                    <a:cubicBezTo>
                      <a:pt x="1132" y="238"/>
                      <a:pt x="1103" y="209"/>
                      <a:pt x="1103" y="173"/>
                    </a:cubicBezTo>
                    <a:cubicBezTo>
                      <a:pt x="1103" y="137"/>
                      <a:pt x="1132" y="108"/>
                      <a:pt x="1168" y="108"/>
                    </a:cubicBezTo>
                    <a:cubicBezTo>
                      <a:pt x="1203" y="108"/>
                      <a:pt x="1233" y="137"/>
                      <a:pt x="1233" y="173"/>
                    </a:cubicBezTo>
                    <a:cubicBezTo>
                      <a:pt x="1233" y="209"/>
                      <a:pt x="1203" y="238"/>
                      <a:pt x="1168" y="23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66666">
                      <a:lumMod val="50000"/>
                      <a:lumOff val="50000"/>
                    </a:srgbClr>
                  </a:solidFill>
                </a:endParaRPr>
              </a:p>
            </p:txBody>
          </p:sp>
          <p:sp>
            <p:nvSpPr>
              <p:cNvPr id="670" name="Freeform 355"/>
              <p:cNvSpPr>
                <a:spLocks/>
              </p:cNvSpPr>
              <p:nvPr/>
            </p:nvSpPr>
            <p:spPr bwMode="auto">
              <a:xfrm>
                <a:off x="-1231900" y="4757738"/>
                <a:ext cx="393702" cy="419100"/>
              </a:xfrm>
              <a:custGeom>
                <a:avLst/>
                <a:gdLst>
                  <a:gd name="T0" fmla="*/ 936 w 952"/>
                  <a:gd name="T1" fmla="*/ 873 h 1017"/>
                  <a:gd name="T2" fmla="*/ 796 w 952"/>
                  <a:gd name="T3" fmla="*/ 751 h 1017"/>
                  <a:gd name="T4" fmla="*/ 681 w 952"/>
                  <a:gd name="T5" fmla="*/ 720 h 1017"/>
                  <a:gd name="T6" fmla="*/ 603 w 952"/>
                  <a:gd name="T7" fmla="*/ 641 h 1017"/>
                  <a:gd name="T8" fmla="*/ 603 w 952"/>
                  <a:gd name="T9" fmla="*/ 637 h 1017"/>
                  <a:gd name="T10" fmla="*/ 604 w 952"/>
                  <a:gd name="T11" fmla="*/ 600 h 1017"/>
                  <a:gd name="T12" fmla="*/ 664 w 952"/>
                  <a:gd name="T13" fmla="*/ 472 h 1017"/>
                  <a:gd name="T14" fmla="*/ 732 w 952"/>
                  <a:gd name="T15" fmla="*/ 371 h 1017"/>
                  <a:gd name="T16" fmla="*/ 714 w 952"/>
                  <a:gd name="T17" fmla="*/ 316 h 1017"/>
                  <a:gd name="T18" fmla="*/ 714 w 952"/>
                  <a:gd name="T19" fmla="*/ 237 h 1017"/>
                  <a:gd name="T20" fmla="*/ 623 w 952"/>
                  <a:gd name="T21" fmla="*/ 51 h 1017"/>
                  <a:gd name="T22" fmla="*/ 476 w 952"/>
                  <a:gd name="T23" fmla="*/ 0 h 1017"/>
                  <a:gd name="T24" fmla="*/ 329 w 952"/>
                  <a:gd name="T25" fmla="*/ 51 h 1017"/>
                  <a:gd name="T26" fmla="*/ 238 w 952"/>
                  <a:gd name="T27" fmla="*/ 237 h 1017"/>
                  <a:gd name="T28" fmla="*/ 238 w 952"/>
                  <a:gd name="T29" fmla="*/ 316 h 1017"/>
                  <a:gd name="T30" fmla="*/ 220 w 952"/>
                  <a:gd name="T31" fmla="*/ 371 h 1017"/>
                  <a:gd name="T32" fmla="*/ 288 w 952"/>
                  <a:gd name="T33" fmla="*/ 472 h 1017"/>
                  <a:gd name="T34" fmla="*/ 348 w 952"/>
                  <a:gd name="T35" fmla="*/ 600 h 1017"/>
                  <a:gd name="T36" fmla="*/ 349 w 952"/>
                  <a:gd name="T37" fmla="*/ 637 h 1017"/>
                  <a:gd name="T38" fmla="*/ 349 w 952"/>
                  <a:gd name="T39" fmla="*/ 641 h 1017"/>
                  <a:gd name="T40" fmla="*/ 271 w 952"/>
                  <a:gd name="T41" fmla="*/ 720 h 1017"/>
                  <a:gd name="T42" fmla="*/ 214 w 952"/>
                  <a:gd name="T43" fmla="*/ 735 h 1017"/>
                  <a:gd name="T44" fmla="*/ 156 w 952"/>
                  <a:gd name="T45" fmla="*/ 751 h 1017"/>
                  <a:gd name="T46" fmla="*/ 88 w 952"/>
                  <a:gd name="T47" fmla="*/ 782 h 1017"/>
                  <a:gd name="T48" fmla="*/ 0 w 952"/>
                  <a:gd name="T49" fmla="*/ 953 h 1017"/>
                  <a:gd name="T50" fmla="*/ 0 w 952"/>
                  <a:gd name="T51" fmla="*/ 1017 h 1017"/>
                  <a:gd name="T52" fmla="*/ 952 w 952"/>
                  <a:gd name="T53" fmla="*/ 1017 h 1017"/>
                  <a:gd name="T54" fmla="*/ 952 w 952"/>
                  <a:gd name="T55" fmla="*/ 1003 h 1017"/>
                  <a:gd name="T56" fmla="*/ 952 w 952"/>
                  <a:gd name="T57" fmla="*/ 953 h 1017"/>
                  <a:gd name="T58" fmla="*/ 936 w 952"/>
                  <a:gd name="T59" fmla="*/ 87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52" h="1017">
                    <a:moveTo>
                      <a:pt x="936" y="873"/>
                    </a:moveTo>
                    <a:cubicBezTo>
                      <a:pt x="910" y="813"/>
                      <a:pt x="859" y="765"/>
                      <a:pt x="796" y="751"/>
                    </a:cubicBezTo>
                    <a:cubicBezTo>
                      <a:pt x="767" y="744"/>
                      <a:pt x="681" y="720"/>
                      <a:pt x="681" y="720"/>
                    </a:cubicBezTo>
                    <a:cubicBezTo>
                      <a:pt x="636" y="711"/>
                      <a:pt x="603" y="689"/>
                      <a:pt x="603" y="641"/>
                    </a:cubicBezTo>
                    <a:cubicBezTo>
                      <a:pt x="603" y="637"/>
                      <a:pt x="603" y="637"/>
                      <a:pt x="603" y="637"/>
                    </a:cubicBezTo>
                    <a:cubicBezTo>
                      <a:pt x="603" y="624"/>
                      <a:pt x="603" y="612"/>
                      <a:pt x="604" y="600"/>
                    </a:cubicBezTo>
                    <a:cubicBezTo>
                      <a:pt x="628" y="565"/>
                      <a:pt x="645" y="520"/>
                      <a:pt x="664" y="472"/>
                    </a:cubicBezTo>
                    <a:cubicBezTo>
                      <a:pt x="706" y="445"/>
                      <a:pt x="732" y="410"/>
                      <a:pt x="732" y="371"/>
                    </a:cubicBezTo>
                    <a:cubicBezTo>
                      <a:pt x="732" y="352"/>
                      <a:pt x="726" y="333"/>
                      <a:pt x="714" y="316"/>
                    </a:cubicBezTo>
                    <a:cubicBezTo>
                      <a:pt x="714" y="237"/>
                      <a:pt x="714" y="237"/>
                      <a:pt x="714" y="237"/>
                    </a:cubicBezTo>
                    <a:cubicBezTo>
                      <a:pt x="714" y="161"/>
                      <a:pt x="678" y="94"/>
                      <a:pt x="623" y="51"/>
                    </a:cubicBezTo>
                    <a:cubicBezTo>
                      <a:pt x="582" y="19"/>
                      <a:pt x="531" y="0"/>
                      <a:pt x="476" y="0"/>
                    </a:cubicBezTo>
                    <a:cubicBezTo>
                      <a:pt x="420" y="0"/>
                      <a:pt x="369" y="19"/>
                      <a:pt x="329" y="51"/>
                    </a:cubicBezTo>
                    <a:cubicBezTo>
                      <a:pt x="274" y="94"/>
                      <a:pt x="238" y="161"/>
                      <a:pt x="238" y="237"/>
                    </a:cubicBezTo>
                    <a:cubicBezTo>
                      <a:pt x="238" y="316"/>
                      <a:pt x="238" y="316"/>
                      <a:pt x="238" y="316"/>
                    </a:cubicBezTo>
                    <a:cubicBezTo>
                      <a:pt x="226" y="333"/>
                      <a:pt x="220" y="352"/>
                      <a:pt x="220" y="371"/>
                    </a:cubicBezTo>
                    <a:cubicBezTo>
                      <a:pt x="220" y="410"/>
                      <a:pt x="246" y="445"/>
                      <a:pt x="288" y="472"/>
                    </a:cubicBezTo>
                    <a:cubicBezTo>
                      <a:pt x="307" y="520"/>
                      <a:pt x="324" y="565"/>
                      <a:pt x="348" y="600"/>
                    </a:cubicBezTo>
                    <a:cubicBezTo>
                      <a:pt x="349" y="612"/>
                      <a:pt x="349" y="624"/>
                      <a:pt x="349" y="637"/>
                    </a:cubicBezTo>
                    <a:cubicBezTo>
                      <a:pt x="349" y="641"/>
                      <a:pt x="349" y="641"/>
                      <a:pt x="349" y="641"/>
                    </a:cubicBezTo>
                    <a:cubicBezTo>
                      <a:pt x="349" y="689"/>
                      <a:pt x="316" y="711"/>
                      <a:pt x="271" y="720"/>
                    </a:cubicBezTo>
                    <a:cubicBezTo>
                      <a:pt x="271" y="720"/>
                      <a:pt x="244" y="727"/>
                      <a:pt x="214" y="735"/>
                    </a:cubicBezTo>
                    <a:cubicBezTo>
                      <a:pt x="192" y="741"/>
                      <a:pt x="169" y="748"/>
                      <a:pt x="156" y="751"/>
                    </a:cubicBezTo>
                    <a:cubicBezTo>
                      <a:pt x="131" y="756"/>
                      <a:pt x="108" y="767"/>
                      <a:pt x="88" y="782"/>
                    </a:cubicBezTo>
                    <a:cubicBezTo>
                      <a:pt x="35" y="820"/>
                      <a:pt x="0" y="885"/>
                      <a:pt x="0" y="953"/>
                    </a:cubicBezTo>
                    <a:cubicBezTo>
                      <a:pt x="0" y="1017"/>
                      <a:pt x="0" y="1017"/>
                      <a:pt x="0" y="1017"/>
                    </a:cubicBezTo>
                    <a:cubicBezTo>
                      <a:pt x="952" y="1017"/>
                      <a:pt x="952" y="1017"/>
                      <a:pt x="952" y="1017"/>
                    </a:cubicBezTo>
                    <a:cubicBezTo>
                      <a:pt x="952" y="1003"/>
                      <a:pt x="952" y="1003"/>
                      <a:pt x="952" y="1003"/>
                    </a:cubicBezTo>
                    <a:cubicBezTo>
                      <a:pt x="952" y="953"/>
                      <a:pt x="952" y="953"/>
                      <a:pt x="952" y="953"/>
                    </a:cubicBezTo>
                    <a:cubicBezTo>
                      <a:pt x="952" y="925"/>
                      <a:pt x="946" y="898"/>
                      <a:pt x="936" y="87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66666">
                      <a:lumMod val="50000"/>
                      <a:lumOff val="50000"/>
                    </a:srgbClr>
                  </a:solidFill>
                </a:endParaRPr>
              </a:p>
            </p:txBody>
          </p:sp>
        </p:grpSp>
        <p:sp>
          <p:nvSpPr>
            <p:cNvPr id="668" name="TextBox 667"/>
            <p:cNvSpPr txBox="1"/>
            <p:nvPr/>
          </p:nvSpPr>
          <p:spPr>
            <a:xfrm>
              <a:off x="3965749" y="59064"/>
              <a:ext cx="1165052" cy="215444"/>
            </a:xfrm>
            <a:prstGeom prst="rect">
              <a:avLst/>
            </a:prstGeom>
            <a:noFill/>
          </p:spPr>
          <p:txBody>
            <a:bodyPr wrap="none" rtlCol="0">
              <a:spAutoFit/>
            </a:bodyPr>
            <a:lstStyle/>
            <a:p>
              <a:pPr algn="ctr"/>
              <a:r>
                <a:rPr lang="en-US" sz="800" b="1" dirty="0" smtClean="0">
                  <a:solidFill>
                    <a:prstClr val="white">
                      <a:alpha val="50000"/>
                    </a:prstClr>
                  </a:solidFill>
                  <a:cs typeface="Arial" panose="020B0604020202020204" pitchFamily="34" charset="0"/>
                </a:rPr>
                <a:t>ONE CONSUMER UI</a:t>
              </a:r>
              <a:endParaRPr lang="en-US" sz="800" b="1" dirty="0">
                <a:solidFill>
                  <a:prstClr val="white">
                    <a:alpha val="50000"/>
                  </a:prstClr>
                </a:solidFill>
                <a:cs typeface="Arial" panose="020B0604020202020204" pitchFamily="34" charset="0"/>
              </a:endParaRPr>
            </a:p>
          </p:txBody>
        </p:sp>
      </p:grpSp>
      <p:grpSp>
        <p:nvGrpSpPr>
          <p:cNvPr id="495" name="Group 494"/>
          <p:cNvGrpSpPr>
            <a:grpSpLocks noChangeAspect="1"/>
          </p:cNvGrpSpPr>
          <p:nvPr/>
        </p:nvGrpSpPr>
        <p:grpSpPr>
          <a:xfrm>
            <a:off x="3356147" y="3446355"/>
            <a:ext cx="627095" cy="671738"/>
            <a:chOff x="-1388519" y="3974655"/>
            <a:chExt cx="968309" cy="1037241"/>
          </a:xfrm>
        </p:grpSpPr>
        <p:sp>
          <p:nvSpPr>
            <p:cNvPr id="566" name="TextBox 565"/>
            <p:cNvSpPr txBox="1"/>
            <p:nvPr/>
          </p:nvSpPr>
          <p:spPr>
            <a:xfrm>
              <a:off x="-1388519" y="4560415"/>
              <a:ext cx="968309" cy="451481"/>
            </a:xfrm>
            <a:prstGeom prst="rect">
              <a:avLst/>
            </a:prstGeom>
            <a:noFill/>
          </p:spPr>
          <p:txBody>
            <a:bodyPr wrap="none" rtlCol="0">
              <a:spAutoFit/>
            </a:bodyPr>
            <a:lstStyle/>
            <a:p>
              <a:pPr algn="ctr"/>
              <a:r>
                <a:rPr lang="en-US" sz="650" b="1" dirty="0" smtClean="0">
                  <a:solidFill>
                    <a:srgbClr val="595959"/>
                  </a:solidFill>
                  <a:cs typeface="Arial" panose="020B0604020202020204" pitchFamily="34" charset="0"/>
                </a:rPr>
                <a:t>TIME </a:t>
              </a:r>
            </a:p>
            <a:p>
              <a:pPr algn="ctr"/>
              <a:r>
                <a:rPr lang="en-US" sz="650" b="1" dirty="0" smtClean="0">
                  <a:solidFill>
                    <a:srgbClr val="595959"/>
                  </a:solidFill>
                  <a:cs typeface="Arial" panose="020B0604020202020204" pitchFamily="34" charset="0"/>
                </a:rPr>
                <a:t>TRACKING</a:t>
              </a:r>
              <a:endParaRPr lang="en-US" sz="650" b="1" dirty="0">
                <a:solidFill>
                  <a:srgbClr val="595959"/>
                </a:solidFill>
                <a:cs typeface="Arial" panose="020B0604020202020204" pitchFamily="34" charset="0"/>
              </a:endParaRPr>
            </a:p>
          </p:txBody>
        </p:sp>
        <p:grpSp>
          <p:nvGrpSpPr>
            <p:cNvPr id="567" name="Group 566"/>
            <p:cNvGrpSpPr/>
            <p:nvPr/>
          </p:nvGrpSpPr>
          <p:grpSpPr>
            <a:xfrm>
              <a:off x="-1202457" y="3974655"/>
              <a:ext cx="614363" cy="614363"/>
              <a:chOff x="20702588" y="-2998787"/>
              <a:chExt cx="614363" cy="614363"/>
            </a:xfrm>
          </p:grpSpPr>
          <p:sp>
            <p:nvSpPr>
              <p:cNvPr id="568" name="Oval 313"/>
              <p:cNvSpPr>
                <a:spLocks noChangeArrowheads="1"/>
              </p:cNvSpPr>
              <p:nvPr/>
            </p:nvSpPr>
            <p:spPr bwMode="auto">
              <a:xfrm>
                <a:off x="20702588" y="-2998787"/>
                <a:ext cx="614363" cy="614363"/>
              </a:xfrm>
              <a:prstGeom prst="ellipse">
                <a:avLst/>
              </a:prstGeom>
              <a:solidFill>
                <a:srgbClr val="1583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69" name="Freeform 314"/>
              <p:cNvSpPr>
                <a:spLocks/>
              </p:cNvSpPr>
              <p:nvPr/>
            </p:nvSpPr>
            <p:spPr bwMode="auto">
              <a:xfrm>
                <a:off x="20828000" y="-2874962"/>
                <a:ext cx="363538" cy="365125"/>
              </a:xfrm>
              <a:custGeom>
                <a:avLst/>
                <a:gdLst>
                  <a:gd name="T0" fmla="*/ 151 w 177"/>
                  <a:gd name="T1" fmla="*/ 26 h 178"/>
                  <a:gd name="T2" fmla="*/ 89 w 177"/>
                  <a:gd name="T3" fmla="*/ 0 h 178"/>
                  <a:gd name="T4" fmla="*/ 26 w 177"/>
                  <a:gd name="T5" fmla="*/ 26 h 178"/>
                  <a:gd name="T6" fmla="*/ 25 w 177"/>
                  <a:gd name="T7" fmla="*/ 28 h 178"/>
                  <a:gd name="T8" fmla="*/ 11 w 177"/>
                  <a:gd name="T9" fmla="*/ 14 h 178"/>
                  <a:gd name="T10" fmla="*/ 11 w 177"/>
                  <a:gd name="T11" fmla="*/ 58 h 178"/>
                  <a:gd name="T12" fmla="*/ 55 w 177"/>
                  <a:gd name="T13" fmla="*/ 58 h 178"/>
                  <a:gd name="T14" fmla="*/ 40 w 177"/>
                  <a:gd name="T15" fmla="*/ 43 h 178"/>
                  <a:gd name="T16" fmla="*/ 42 w 177"/>
                  <a:gd name="T17" fmla="*/ 42 h 178"/>
                  <a:gd name="T18" fmla="*/ 89 w 177"/>
                  <a:gd name="T19" fmla="*/ 23 h 178"/>
                  <a:gd name="T20" fmla="*/ 136 w 177"/>
                  <a:gd name="T21" fmla="*/ 42 h 178"/>
                  <a:gd name="T22" fmla="*/ 155 w 177"/>
                  <a:gd name="T23" fmla="*/ 89 h 178"/>
                  <a:gd name="T24" fmla="*/ 136 w 177"/>
                  <a:gd name="T25" fmla="*/ 136 h 178"/>
                  <a:gd name="T26" fmla="*/ 89 w 177"/>
                  <a:gd name="T27" fmla="*/ 156 h 178"/>
                  <a:gd name="T28" fmla="*/ 42 w 177"/>
                  <a:gd name="T29" fmla="*/ 136 h 178"/>
                  <a:gd name="T30" fmla="*/ 22 w 177"/>
                  <a:gd name="T31" fmla="*/ 89 h 178"/>
                  <a:gd name="T32" fmla="*/ 11 w 177"/>
                  <a:gd name="T33" fmla="*/ 78 h 178"/>
                  <a:gd name="T34" fmla="*/ 0 w 177"/>
                  <a:gd name="T35" fmla="*/ 89 h 178"/>
                  <a:gd name="T36" fmla="*/ 26 w 177"/>
                  <a:gd name="T37" fmla="*/ 152 h 178"/>
                  <a:gd name="T38" fmla="*/ 89 w 177"/>
                  <a:gd name="T39" fmla="*/ 178 h 178"/>
                  <a:gd name="T40" fmla="*/ 89 w 177"/>
                  <a:gd name="T41" fmla="*/ 178 h 178"/>
                  <a:gd name="T42" fmla="*/ 151 w 177"/>
                  <a:gd name="T43" fmla="*/ 152 h 178"/>
                  <a:gd name="T44" fmla="*/ 177 w 177"/>
                  <a:gd name="T45" fmla="*/ 89 h 178"/>
                  <a:gd name="T46" fmla="*/ 151 w 177"/>
                  <a:gd name="T47" fmla="*/ 2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7" h="178">
                    <a:moveTo>
                      <a:pt x="151" y="26"/>
                    </a:moveTo>
                    <a:cubicBezTo>
                      <a:pt x="135" y="10"/>
                      <a:pt x="113" y="0"/>
                      <a:pt x="89" y="0"/>
                    </a:cubicBezTo>
                    <a:cubicBezTo>
                      <a:pt x="64" y="0"/>
                      <a:pt x="42" y="10"/>
                      <a:pt x="26" y="26"/>
                    </a:cubicBezTo>
                    <a:cubicBezTo>
                      <a:pt x="26" y="27"/>
                      <a:pt x="25" y="27"/>
                      <a:pt x="25" y="28"/>
                    </a:cubicBezTo>
                    <a:cubicBezTo>
                      <a:pt x="11" y="14"/>
                      <a:pt x="11" y="14"/>
                      <a:pt x="11" y="14"/>
                    </a:cubicBezTo>
                    <a:cubicBezTo>
                      <a:pt x="11" y="58"/>
                      <a:pt x="11" y="58"/>
                      <a:pt x="11" y="58"/>
                    </a:cubicBezTo>
                    <a:cubicBezTo>
                      <a:pt x="55" y="58"/>
                      <a:pt x="55" y="58"/>
                      <a:pt x="55" y="58"/>
                    </a:cubicBezTo>
                    <a:cubicBezTo>
                      <a:pt x="40" y="43"/>
                      <a:pt x="40" y="43"/>
                      <a:pt x="40" y="43"/>
                    </a:cubicBezTo>
                    <a:cubicBezTo>
                      <a:pt x="41" y="43"/>
                      <a:pt x="41" y="42"/>
                      <a:pt x="42" y="42"/>
                    </a:cubicBezTo>
                    <a:cubicBezTo>
                      <a:pt x="54" y="30"/>
                      <a:pt x="70" y="23"/>
                      <a:pt x="89" y="23"/>
                    </a:cubicBezTo>
                    <a:cubicBezTo>
                      <a:pt x="107" y="23"/>
                      <a:pt x="123" y="30"/>
                      <a:pt x="136" y="42"/>
                    </a:cubicBezTo>
                    <a:cubicBezTo>
                      <a:pt x="148" y="54"/>
                      <a:pt x="155" y="71"/>
                      <a:pt x="155" y="89"/>
                    </a:cubicBezTo>
                    <a:cubicBezTo>
                      <a:pt x="155" y="107"/>
                      <a:pt x="148" y="124"/>
                      <a:pt x="136" y="136"/>
                    </a:cubicBezTo>
                    <a:cubicBezTo>
                      <a:pt x="123" y="148"/>
                      <a:pt x="107" y="156"/>
                      <a:pt x="89" y="156"/>
                    </a:cubicBezTo>
                    <a:cubicBezTo>
                      <a:pt x="70" y="156"/>
                      <a:pt x="54" y="148"/>
                      <a:pt x="42" y="136"/>
                    </a:cubicBezTo>
                    <a:cubicBezTo>
                      <a:pt x="30" y="124"/>
                      <a:pt x="22" y="107"/>
                      <a:pt x="22" y="89"/>
                    </a:cubicBezTo>
                    <a:cubicBezTo>
                      <a:pt x="22" y="83"/>
                      <a:pt x="17" y="78"/>
                      <a:pt x="11" y="78"/>
                    </a:cubicBezTo>
                    <a:cubicBezTo>
                      <a:pt x="5" y="78"/>
                      <a:pt x="0" y="83"/>
                      <a:pt x="0" y="89"/>
                    </a:cubicBezTo>
                    <a:cubicBezTo>
                      <a:pt x="0" y="113"/>
                      <a:pt x="10" y="136"/>
                      <a:pt x="26" y="152"/>
                    </a:cubicBezTo>
                    <a:cubicBezTo>
                      <a:pt x="42" y="168"/>
                      <a:pt x="64" y="178"/>
                      <a:pt x="89" y="178"/>
                    </a:cubicBezTo>
                    <a:cubicBezTo>
                      <a:pt x="89" y="178"/>
                      <a:pt x="89" y="178"/>
                      <a:pt x="89" y="178"/>
                    </a:cubicBezTo>
                    <a:cubicBezTo>
                      <a:pt x="113" y="178"/>
                      <a:pt x="135" y="168"/>
                      <a:pt x="151" y="152"/>
                    </a:cubicBezTo>
                    <a:cubicBezTo>
                      <a:pt x="167" y="136"/>
                      <a:pt x="177" y="113"/>
                      <a:pt x="177" y="89"/>
                    </a:cubicBezTo>
                    <a:cubicBezTo>
                      <a:pt x="177" y="65"/>
                      <a:pt x="167" y="42"/>
                      <a:pt x="151"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sp>
            <p:nvSpPr>
              <p:cNvPr id="570" name="Freeform 315"/>
              <p:cNvSpPr>
                <a:spLocks/>
              </p:cNvSpPr>
              <p:nvPr/>
            </p:nvSpPr>
            <p:spPr bwMode="auto">
              <a:xfrm>
                <a:off x="20988338" y="-2774950"/>
                <a:ext cx="103188" cy="193675"/>
              </a:xfrm>
              <a:custGeom>
                <a:avLst/>
                <a:gdLst>
                  <a:gd name="T0" fmla="*/ 46 w 50"/>
                  <a:gd name="T1" fmla="*/ 3 h 94"/>
                  <a:gd name="T2" fmla="*/ 46 w 50"/>
                  <a:gd name="T3" fmla="*/ 19 h 94"/>
                  <a:gd name="T4" fmla="*/ 46 w 50"/>
                  <a:gd name="T5" fmla="*/ 19 h 94"/>
                  <a:gd name="T6" fmla="*/ 22 w 50"/>
                  <a:gd name="T7" fmla="*/ 43 h 94"/>
                  <a:gd name="T8" fmla="*/ 22 w 50"/>
                  <a:gd name="T9" fmla="*/ 83 h 94"/>
                  <a:gd name="T10" fmla="*/ 11 w 50"/>
                  <a:gd name="T11" fmla="*/ 94 h 94"/>
                  <a:gd name="T12" fmla="*/ 11 w 50"/>
                  <a:gd name="T13" fmla="*/ 94 h 94"/>
                  <a:gd name="T14" fmla="*/ 0 w 50"/>
                  <a:gd name="T15" fmla="*/ 83 h 94"/>
                  <a:gd name="T16" fmla="*/ 0 w 50"/>
                  <a:gd name="T17" fmla="*/ 83 h 94"/>
                  <a:gd name="T18" fmla="*/ 0 w 50"/>
                  <a:gd name="T19" fmla="*/ 38 h 94"/>
                  <a:gd name="T20" fmla="*/ 3 w 50"/>
                  <a:gd name="T21" fmla="*/ 31 h 94"/>
                  <a:gd name="T22" fmla="*/ 3 w 50"/>
                  <a:gd name="T23" fmla="*/ 31 h 94"/>
                  <a:gd name="T24" fmla="*/ 30 w 50"/>
                  <a:gd name="T25" fmla="*/ 3 h 94"/>
                  <a:gd name="T26" fmla="*/ 38 w 50"/>
                  <a:gd name="T27" fmla="*/ 0 h 94"/>
                  <a:gd name="T28" fmla="*/ 38 w 50"/>
                  <a:gd name="T29" fmla="*/ 0 h 94"/>
                  <a:gd name="T30" fmla="*/ 46 w 50"/>
                  <a:gd name="T31" fmla="*/ 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94">
                    <a:moveTo>
                      <a:pt x="46" y="3"/>
                    </a:moveTo>
                    <a:cubicBezTo>
                      <a:pt x="50" y="7"/>
                      <a:pt x="50" y="14"/>
                      <a:pt x="46" y="19"/>
                    </a:cubicBezTo>
                    <a:cubicBezTo>
                      <a:pt x="46" y="19"/>
                      <a:pt x="46" y="19"/>
                      <a:pt x="46" y="19"/>
                    </a:cubicBezTo>
                    <a:cubicBezTo>
                      <a:pt x="22" y="43"/>
                      <a:pt x="22" y="43"/>
                      <a:pt x="22" y="43"/>
                    </a:cubicBezTo>
                    <a:cubicBezTo>
                      <a:pt x="22" y="83"/>
                      <a:pt x="22" y="83"/>
                      <a:pt x="22" y="83"/>
                    </a:cubicBezTo>
                    <a:cubicBezTo>
                      <a:pt x="22" y="89"/>
                      <a:pt x="17" y="94"/>
                      <a:pt x="11" y="94"/>
                    </a:cubicBezTo>
                    <a:cubicBezTo>
                      <a:pt x="11" y="94"/>
                      <a:pt x="11" y="94"/>
                      <a:pt x="11" y="94"/>
                    </a:cubicBezTo>
                    <a:cubicBezTo>
                      <a:pt x="4" y="94"/>
                      <a:pt x="0" y="89"/>
                      <a:pt x="0" y="83"/>
                    </a:cubicBezTo>
                    <a:cubicBezTo>
                      <a:pt x="0" y="83"/>
                      <a:pt x="0" y="83"/>
                      <a:pt x="0" y="83"/>
                    </a:cubicBezTo>
                    <a:cubicBezTo>
                      <a:pt x="0" y="38"/>
                      <a:pt x="0" y="38"/>
                      <a:pt x="0" y="38"/>
                    </a:cubicBezTo>
                    <a:cubicBezTo>
                      <a:pt x="0" y="35"/>
                      <a:pt x="1" y="33"/>
                      <a:pt x="3" y="31"/>
                    </a:cubicBezTo>
                    <a:cubicBezTo>
                      <a:pt x="3" y="31"/>
                      <a:pt x="3" y="31"/>
                      <a:pt x="3" y="31"/>
                    </a:cubicBezTo>
                    <a:cubicBezTo>
                      <a:pt x="30" y="3"/>
                      <a:pt x="30" y="3"/>
                      <a:pt x="30" y="3"/>
                    </a:cubicBezTo>
                    <a:cubicBezTo>
                      <a:pt x="32" y="1"/>
                      <a:pt x="35" y="0"/>
                      <a:pt x="38" y="0"/>
                    </a:cubicBezTo>
                    <a:cubicBezTo>
                      <a:pt x="38" y="0"/>
                      <a:pt x="38" y="0"/>
                      <a:pt x="38" y="0"/>
                    </a:cubicBezTo>
                    <a:cubicBezTo>
                      <a:pt x="41" y="0"/>
                      <a:pt x="44" y="1"/>
                      <a:pt x="4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grpSp>
      </p:grpSp>
      <p:grpSp>
        <p:nvGrpSpPr>
          <p:cNvPr id="18" name="Group 17"/>
          <p:cNvGrpSpPr/>
          <p:nvPr/>
        </p:nvGrpSpPr>
        <p:grpSpPr>
          <a:xfrm>
            <a:off x="3370955" y="1176720"/>
            <a:ext cx="580607" cy="670844"/>
            <a:chOff x="3333549" y="1165636"/>
            <a:chExt cx="580607" cy="670844"/>
          </a:xfrm>
        </p:grpSpPr>
        <p:sp>
          <p:nvSpPr>
            <p:cNvPr id="234" name="TextBox 233"/>
            <p:cNvSpPr txBox="1"/>
            <p:nvPr/>
          </p:nvSpPr>
          <p:spPr>
            <a:xfrm>
              <a:off x="3333549" y="1544092"/>
              <a:ext cx="580607" cy="292388"/>
            </a:xfrm>
            <a:prstGeom prst="rect">
              <a:avLst/>
            </a:prstGeom>
            <a:noFill/>
          </p:spPr>
          <p:txBody>
            <a:bodyPr wrap="none" rtlCol="0">
              <a:spAutoFit/>
            </a:bodyPr>
            <a:lstStyle/>
            <a:p>
              <a:pPr algn="ctr"/>
              <a:r>
                <a:rPr lang="en-US" sz="650" b="1" dirty="0" smtClean="0">
                  <a:solidFill>
                    <a:srgbClr val="595959"/>
                  </a:solidFill>
                  <a:cs typeface="Arial" panose="020B0604020202020204" pitchFamily="34" charset="0"/>
                </a:rPr>
                <a:t>PROJECT</a:t>
              </a:r>
            </a:p>
            <a:p>
              <a:pPr algn="ctr"/>
              <a:r>
                <a:rPr lang="en-US" sz="650" b="1" dirty="0" smtClean="0">
                  <a:solidFill>
                    <a:srgbClr val="595959"/>
                  </a:solidFill>
                  <a:cs typeface="Arial" panose="020B0604020202020204" pitchFamily="34" charset="0"/>
                </a:rPr>
                <a:t>BILLING</a:t>
              </a:r>
              <a:endParaRPr lang="en-US" sz="650" b="1" dirty="0">
                <a:solidFill>
                  <a:srgbClr val="595959"/>
                </a:solidFill>
                <a:cs typeface="Arial" panose="020B0604020202020204" pitchFamily="34" charset="0"/>
              </a:endParaRPr>
            </a:p>
          </p:txBody>
        </p:sp>
        <p:grpSp>
          <p:nvGrpSpPr>
            <p:cNvPr id="17" name="Group 16"/>
            <p:cNvGrpSpPr/>
            <p:nvPr/>
          </p:nvGrpSpPr>
          <p:grpSpPr>
            <a:xfrm>
              <a:off x="3418567" y="1165636"/>
              <a:ext cx="400839" cy="399804"/>
              <a:chOff x="3418567" y="1165636"/>
              <a:chExt cx="400839" cy="399804"/>
            </a:xfrm>
          </p:grpSpPr>
          <p:sp>
            <p:nvSpPr>
              <p:cNvPr id="235" name="Oval 499"/>
              <p:cNvSpPr>
                <a:spLocks noChangeArrowheads="1"/>
              </p:cNvSpPr>
              <p:nvPr/>
            </p:nvSpPr>
            <p:spPr bwMode="auto">
              <a:xfrm>
                <a:off x="3418567" y="1165636"/>
                <a:ext cx="400839" cy="399804"/>
              </a:xfrm>
              <a:prstGeom prst="ellipse">
                <a:avLst/>
              </a:pr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50" b="1" dirty="0">
                  <a:solidFill>
                    <a:srgbClr val="595959"/>
                  </a:solidFill>
                  <a:cs typeface="Arial" panose="020B0604020202020204" pitchFamily="34" charset="0"/>
                </a:endParaRPr>
              </a:p>
            </p:txBody>
          </p:sp>
          <p:grpSp>
            <p:nvGrpSpPr>
              <p:cNvPr id="16" name="Group 15"/>
              <p:cNvGrpSpPr/>
              <p:nvPr/>
            </p:nvGrpSpPr>
            <p:grpSpPr>
              <a:xfrm>
                <a:off x="3487946" y="1238033"/>
                <a:ext cx="242850" cy="243592"/>
                <a:chOff x="292100" y="2776538"/>
                <a:chExt cx="519113" cy="520700"/>
              </a:xfrm>
            </p:grpSpPr>
            <p:sp>
              <p:nvSpPr>
                <p:cNvPr id="6" name="Freeform 5"/>
                <p:cNvSpPr>
                  <a:spLocks/>
                </p:cNvSpPr>
                <p:nvPr/>
              </p:nvSpPr>
              <p:spPr bwMode="auto">
                <a:xfrm>
                  <a:off x="388938" y="2776538"/>
                  <a:ext cx="422275" cy="520700"/>
                </a:xfrm>
                <a:custGeom>
                  <a:avLst/>
                  <a:gdLst>
                    <a:gd name="T0" fmla="*/ 645 w 682"/>
                    <a:gd name="T1" fmla="*/ 173 h 840"/>
                    <a:gd name="T2" fmla="*/ 509 w 682"/>
                    <a:gd name="T3" fmla="*/ 37 h 840"/>
                    <a:gd name="T4" fmla="*/ 419 w 682"/>
                    <a:gd name="T5" fmla="*/ 0 h 840"/>
                    <a:gd name="T6" fmla="*/ 52 w 682"/>
                    <a:gd name="T7" fmla="*/ 0 h 840"/>
                    <a:gd name="T8" fmla="*/ 15 w 682"/>
                    <a:gd name="T9" fmla="*/ 16 h 840"/>
                    <a:gd name="T10" fmla="*/ 0 w 682"/>
                    <a:gd name="T11" fmla="*/ 53 h 840"/>
                    <a:gd name="T12" fmla="*/ 0 w 682"/>
                    <a:gd name="T13" fmla="*/ 141 h 840"/>
                    <a:gd name="T14" fmla="*/ 52 w 682"/>
                    <a:gd name="T15" fmla="*/ 127 h 840"/>
                    <a:gd name="T16" fmla="*/ 52 w 682"/>
                    <a:gd name="T17" fmla="*/ 53 h 840"/>
                    <a:gd name="T18" fmla="*/ 419 w 682"/>
                    <a:gd name="T19" fmla="*/ 53 h 840"/>
                    <a:gd name="T20" fmla="*/ 454 w 682"/>
                    <a:gd name="T21" fmla="*/ 79 h 840"/>
                    <a:gd name="T22" fmla="*/ 454 w 682"/>
                    <a:gd name="T23" fmla="*/ 131 h 840"/>
                    <a:gd name="T24" fmla="*/ 476 w 682"/>
                    <a:gd name="T25" fmla="*/ 206 h 840"/>
                    <a:gd name="T26" fmla="*/ 551 w 682"/>
                    <a:gd name="T27" fmla="*/ 228 h 840"/>
                    <a:gd name="T28" fmla="*/ 603 w 682"/>
                    <a:gd name="T29" fmla="*/ 228 h 840"/>
                    <a:gd name="T30" fmla="*/ 629 w 682"/>
                    <a:gd name="T31" fmla="*/ 263 h 840"/>
                    <a:gd name="T32" fmla="*/ 629 w 682"/>
                    <a:gd name="T33" fmla="*/ 787 h 840"/>
                    <a:gd name="T34" fmla="*/ 52 w 682"/>
                    <a:gd name="T35" fmla="*/ 787 h 840"/>
                    <a:gd name="T36" fmla="*/ 52 w 682"/>
                    <a:gd name="T37" fmla="*/ 747 h 840"/>
                    <a:gd name="T38" fmla="*/ 0 w 682"/>
                    <a:gd name="T39" fmla="*/ 734 h 840"/>
                    <a:gd name="T40" fmla="*/ 0 w 682"/>
                    <a:gd name="T41" fmla="*/ 787 h 840"/>
                    <a:gd name="T42" fmla="*/ 15 w 682"/>
                    <a:gd name="T43" fmla="*/ 824 h 840"/>
                    <a:gd name="T44" fmla="*/ 52 w 682"/>
                    <a:gd name="T45" fmla="*/ 840 h 840"/>
                    <a:gd name="T46" fmla="*/ 629 w 682"/>
                    <a:gd name="T47" fmla="*/ 840 h 840"/>
                    <a:gd name="T48" fmla="*/ 666 w 682"/>
                    <a:gd name="T49" fmla="*/ 824 h 840"/>
                    <a:gd name="T50" fmla="*/ 682 w 682"/>
                    <a:gd name="T51" fmla="*/ 787 h 840"/>
                    <a:gd name="T52" fmla="*/ 682 w 682"/>
                    <a:gd name="T53" fmla="*/ 263 h 840"/>
                    <a:gd name="T54" fmla="*/ 645 w 682"/>
                    <a:gd name="T55" fmla="*/ 173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2" h="840">
                      <a:moveTo>
                        <a:pt x="645" y="173"/>
                      </a:moveTo>
                      <a:cubicBezTo>
                        <a:pt x="509" y="37"/>
                        <a:pt x="509" y="37"/>
                        <a:pt x="509" y="37"/>
                      </a:cubicBezTo>
                      <a:cubicBezTo>
                        <a:pt x="485" y="14"/>
                        <a:pt x="453" y="0"/>
                        <a:pt x="419" y="0"/>
                      </a:cubicBezTo>
                      <a:cubicBezTo>
                        <a:pt x="52" y="0"/>
                        <a:pt x="52" y="0"/>
                        <a:pt x="52" y="0"/>
                      </a:cubicBezTo>
                      <a:cubicBezTo>
                        <a:pt x="39" y="0"/>
                        <a:pt x="25" y="5"/>
                        <a:pt x="15" y="16"/>
                      </a:cubicBezTo>
                      <a:cubicBezTo>
                        <a:pt x="5" y="26"/>
                        <a:pt x="0" y="39"/>
                        <a:pt x="0" y="53"/>
                      </a:cubicBezTo>
                      <a:cubicBezTo>
                        <a:pt x="0" y="141"/>
                        <a:pt x="0" y="141"/>
                        <a:pt x="0" y="141"/>
                      </a:cubicBezTo>
                      <a:cubicBezTo>
                        <a:pt x="17" y="135"/>
                        <a:pt x="34" y="130"/>
                        <a:pt x="52" y="127"/>
                      </a:cubicBezTo>
                      <a:cubicBezTo>
                        <a:pt x="52" y="53"/>
                        <a:pt x="52" y="53"/>
                        <a:pt x="52" y="53"/>
                      </a:cubicBezTo>
                      <a:cubicBezTo>
                        <a:pt x="419" y="53"/>
                        <a:pt x="419" y="53"/>
                        <a:pt x="419" y="53"/>
                      </a:cubicBezTo>
                      <a:cubicBezTo>
                        <a:pt x="434" y="53"/>
                        <a:pt x="454" y="65"/>
                        <a:pt x="454" y="79"/>
                      </a:cubicBezTo>
                      <a:cubicBezTo>
                        <a:pt x="454" y="131"/>
                        <a:pt x="454" y="131"/>
                        <a:pt x="454" y="131"/>
                      </a:cubicBezTo>
                      <a:cubicBezTo>
                        <a:pt x="454" y="158"/>
                        <a:pt x="456" y="185"/>
                        <a:pt x="476" y="206"/>
                      </a:cubicBezTo>
                      <a:cubicBezTo>
                        <a:pt x="497" y="226"/>
                        <a:pt x="524" y="228"/>
                        <a:pt x="551" y="228"/>
                      </a:cubicBezTo>
                      <a:cubicBezTo>
                        <a:pt x="603" y="228"/>
                        <a:pt x="603" y="228"/>
                        <a:pt x="603" y="228"/>
                      </a:cubicBezTo>
                      <a:cubicBezTo>
                        <a:pt x="618" y="228"/>
                        <a:pt x="629" y="248"/>
                        <a:pt x="629" y="263"/>
                      </a:cubicBezTo>
                      <a:cubicBezTo>
                        <a:pt x="629" y="787"/>
                        <a:pt x="629" y="787"/>
                        <a:pt x="629" y="787"/>
                      </a:cubicBezTo>
                      <a:cubicBezTo>
                        <a:pt x="52" y="787"/>
                        <a:pt x="52" y="787"/>
                        <a:pt x="52" y="787"/>
                      </a:cubicBezTo>
                      <a:cubicBezTo>
                        <a:pt x="52" y="747"/>
                        <a:pt x="52" y="747"/>
                        <a:pt x="52" y="747"/>
                      </a:cubicBezTo>
                      <a:cubicBezTo>
                        <a:pt x="34" y="744"/>
                        <a:pt x="17" y="740"/>
                        <a:pt x="0" y="734"/>
                      </a:cubicBezTo>
                      <a:cubicBezTo>
                        <a:pt x="0" y="787"/>
                        <a:pt x="0" y="787"/>
                        <a:pt x="0" y="787"/>
                      </a:cubicBezTo>
                      <a:cubicBezTo>
                        <a:pt x="0" y="801"/>
                        <a:pt x="5" y="814"/>
                        <a:pt x="15" y="824"/>
                      </a:cubicBezTo>
                      <a:cubicBezTo>
                        <a:pt x="25" y="834"/>
                        <a:pt x="39" y="840"/>
                        <a:pt x="52" y="840"/>
                      </a:cubicBezTo>
                      <a:cubicBezTo>
                        <a:pt x="629" y="840"/>
                        <a:pt x="629" y="840"/>
                        <a:pt x="629" y="840"/>
                      </a:cubicBezTo>
                      <a:cubicBezTo>
                        <a:pt x="643" y="840"/>
                        <a:pt x="656" y="834"/>
                        <a:pt x="666" y="824"/>
                      </a:cubicBezTo>
                      <a:cubicBezTo>
                        <a:pt x="677" y="814"/>
                        <a:pt x="682" y="801"/>
                        <a:pt x="682" y="787"/>
                      </a:cubicBezTo>
                      <a:cubicBezTo>
                        <a:pt x="682" y="263"/>
                        <a:pt x="682" y="263"/>
                        <a:pt x="682" y="263"/>
                      </a:cubicBezTo>
                      <a:cubicBezTo>
                        <a:pt x="682" y="229"/>
                        <a:pt x="668" y="197"/>
                        <a:pt x="645" y="17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66666"/>
                    </a:solidFill>
                  </a:endParaRPr>
                </a:p>
              </p:txBody>
            </p:sp>
            <p:sp>
              <p:nvSpPr>
                <p:cNvPr id="9" name="Freeform 6"/>
                <p:cNvSpPr>
                  <a:spLocks noEditPoints="1"/>
                </p:cNvSpPr>
                <p:nvPr/>
              </p:nvSpPr>
              <p:spPr bwMode="auto">
                <a:xfrm>
                  <a:off x="292100" y="2884488"/>
                  <a:ext cx="323850" cy="325438"/>
                </a:xfrm>
                <a:custGeom>
                  <a:avLst/>
                  <a:gdLst>
                    <a:gd name="T0" fmla="*/ 262 w 524"/>
                    <a:gd name="T1" fmla="*/ 0 h 525"/>
                    <a:gd name="T2" fmla="*/ 0 w 524"/>
                    <a:gd name="T3" fmla="*/ 262 h 525"/>
                    <a:gd name="T4" fmla="*/ 262 w 524"/>
                    <a:gd name="T5" fmla="*/ 525 h 525"/>
                    <a:gd name="T6" fmla="*/ 524 w 524"/>
                    <a:gd name="T7" fmla="*/ 262 h 525"/>
                    <a:gd name="T8" fmla="*/ 262 w 524"/>
                    <a:gd name="T9" fmla="*/ 0 h 525"/>
                    <a:gd name="T10" fmla="*/ 395 w 524"/>
                    <a:gd name="T11" fmla="*/ 149 h 525"/>
                    <a:gd name="T12" fmla="*/ 260 w 524"/>
                    <a:gd name="T13" fmla="*/ 412 h 525"/>
                    <a:gd name="T14" fmla="*/ 226 w 524"/>
                    <a:gd name="T15" fmla="*/ 433 h 525"/>
                    <a:gd name="T16" fmla="*/ 225 w 524"/>
                    <a:gd name="T17" fmla="*/ 433 h 525"/>
                    <a:gd name="T18" fmla="*/ 191 w 524"/>
                    <a:gd name="T19" fmla="*/ 414 h 525"/>
                    <a:gd name="T20" fmla="*/ 117 w 524"/>
                    <a:gd name="T21" fmla="*/ 292 h 525"/>
                    <a:gd name="T22" fmla="*/ 117 w 524"/>
                    <a:gd name="T23" fmla="*/ 292 h 525"/>
                    <a:gd name="T24" fmla="*/ 130 w 524"/>
                    <a:gd name="T25" fmla="*/ 238 h 525"/>
                    <a:gd name="T26" fmla="*/ 184 w 524"/>
                    <a:gd name="T27" fmla="*/ 251 h 525"/>
                    <a:gd name="T28" fmla="*/ 222 w 524"/>
                    <a:gd name="T29" fmla="*/ 313 h 525"/>
                    <a:gd name="T30" fmla="*/ 325 w 524"/>
                    <a:gd name="T31" fmla="*/ 113 h 525"/>
                    <a:gd name="T32" fmla="*/ 378 w 524"/>
                    <a:gd name="T33" fmla="*/ 96 h 525"/>
                    <a:gd name="T34" fmla="*/ 395 w 524"/>
                    <a:gd name="T35" fmla="*/ 149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4" h="525">
                      <a:moveTo>
                        <a:pt x="262" y="0"/>
                      </a:moveTo>
                      <a:cubicBezTo>
                        <a:pt x="117" y="0"/>
                        <a:pt x="0" y="118"/>
                        <a:pt x="0" y="262"/>
                      </a:cubicBezTo>
                      <a:cubicBezTo>
                        <a:pt x="0" y="407"/>
                        <a:pt x="117" y="525"/>
                        <a:pt x="262" y="525"/>
                      </a:cubicBezTo>
                      <a:cubicBezTo>
                        <a:pt x="407" y="525"/>
                        <a:pt x="524" y="407"/>
                        <a:pt x="524" y="262"/>
                      </a:cubicBezTo>
                      <a:cubicBezTo>
                        <a:pt x="524" y="118"/>
                        <a:pt x="407" y="0"/>
                        <a:pt x="262" y="0"/>
                      </a:cubicBezTo>
                      <a:close/>
                      <a:moveTo>
                        <a:pt x="395" y="149"/>
                      </a:moveTo>
                      <a:cubicBezTo>
                        <a:pt x="260" y="412"/>
                        <a:pt x="260" y="412"/>
                        <a:pt x="260" y="412"/>
                      </a:cubicBezTo>
                      <a:cubicBezTo>
                        <a:pt x="253" y="424"/>
                        <a:pt x="240" y="432"/>
                        <a:pt x="226" y="433"/>
                      </a:cubicBezTo>
                      <a:cubicBezTo>
                        <a:pt x="226" y="433"/>
                        <a:pt x="225" y="433"/>
                        <a:pt x="225" y="433"/>
                      </a:cubicBezTo>
                      <a:cubicBezTo>
                        <a:pt x="211" y="433"/>
                        <a:pt x="198" y="426"/>
                        <a:pt x="191" y="414"/>
                      </a:cubicBezTo>
                      <a:cubicBezTo>
                        <a:pt x="117" y="292"/>
                        <a:pt x="117" y="292"/>
                        <a:pt x="117" y="292"/>
                      </a:cubicBezTo>
                      <a:cubicBezTo>
                        <a:pt x="117" y="292"/>
                        <a:pt x="117" y="292"/>
                        <a:pt x="117" y="292"/>
                      </a:cubicBezTo>
                      <a:cubicBezTo>
                        <a:pt x="105" y="274"/>
                        <a:pt x="111" y="250"/>
                        <a:pt x="130" y="238"/>
                      </a:cubicBezTo>
                      <a:cubicBezTo>
                        <a:pt x="148" y="227"/>
                        <a:pt x="173" y="233"/>
                        <a:pt x="184" y="251"/>
                      </a:cubicBezTo>
                      <a:cubicBezTo>
                        <a:pt x="222" y="313"/>
                        <a:pt x="222" y="313"/>
                        <a:pt x="222" y="313"/>
                      </a:cubicBezTo>
                      <a:cubicBezTo>
                        <a:pt x="325" y="113"/>
                        <a:pt x="325" y="113"/>
                        <a:pt x="325" y="113"/>
                      </a:cubicBezTo>
                      <a:cubicBezTo>
                        <a:pt x="335" y="94"/>
                        <a:pt x="359" y="86"/>
                        <a:pt x="378" y="96"/>
                      </a:cubicBezTo>
                      <a:cubicBezTo>
                        <a:pt x="397" y="106"/>
                        <a:pt x="405" y="130"/>
                        <a:pt x="395" y="1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66666"/>
                    </a:solidFill>
                  </a:endParaRPr>
                </a:p>
              </p:txBody>
            </p:sp>
            <p:sp>
              <p:nvSpPr>
                <p:cNvPr id="10" name="Freeform 7"/>
                <p:cNvSpPr>
                  <a:spLocks/>
                </p:cNvSpPr>
                <p:nvPr/>
              </p:nvSpPr>
              <p:spPr bwMode="auto">
                <a:xfrm>
                  <a:off x="619125" y="3097213"/>
                  <a:ext cx="134938" cy="39688"/>
                </a:xfrm>
                <a:custGeom>
                  <a:avLst/>
                  <a:gdLst>
                    <a:gd name="T0" fmla="*/ 218 w 218"/>
                    <a:gd name="T1" fmla="*/ 64 h 64"/>
                    <a:gd name="T2" fmla="*/ 218 w 218"/>
                    <a:gd name="T3" fmla="*/ 0 h 64"/>
                    <a:gd name="T4" fmla="*/ 20 w 218"/>
                    <a:gd name="T5" fmla="*/ 0 h 64"/>
                    <a:gd name="T6" fmla="*/ 0 w 218"/>
                    <a:gd name="T7" fmla="*/ 64 h 64"/>
                    <a:gd name="T8" fmla="*/ 218 w 218"/>
                    <a:gd name="T9" fmla="*/ 64 h 64"/>
                  </a:gdLst>
                  <a:ahLst/>
                  <a:cxnLst>
                    <a:cxn ang="0">
                      <a:pos x="T0" y="T1"/>
                    </a:cxn>
                    <a:cxn ang="0">
                      <a:pos x="T2" y="T3"/>
                    </a:cxn>
                    <a:cxn ang="0">
                      <a:pos x="T4" y="T5"/>
                    </a:cxn>
                    <a:cxn ang="0">
                      <a:pos x="T6" y="T7"/>
                    </a:cxn>
                    <a:cxn ang="0">
                      <a:pos x="T8" y="T9"/>
                    </a:cxn>
                  </a:cxnLst>
                  <a:rect l="0" t="0" r="r" b="b"/>
                  <a:pathLst>
                    <a:path w="218" h="64">
                      <a:moveTo>
                        <a:pt x="218" y="64"/>
                      </a:moveTo>
                      <a:cubicBezTo>
                        <a:pt x="218" y="0"/>
                        <a:pt x="218" y="0"/>
                        <a:pt x="218" y="0"/>
                      </a:cubicBezTo>
                      <a:cubicBezTo>
                        <a:pt x="20" y="0"/>
                        <a:pt x="20" y="0"/>
                        <a:pt x="20" y="0"/>
                      </a:cubicBezTo>
                      <a:cubicBezTo>
                        <a:pt x="15" y="32"/>
                        <a:pt x="8" y="48"/>
                        <a:pt x="0" y="64"/>
                      </a:cubicBezTo>
                      <a:lnTo>
                        <a:pt x="218"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66666"/>
                    </a:solidFill>
                  </a:endParaRPr>
                </a:p>
              </p:txBody>
            </p:sp>
            <p:sp>
              <p:nvSpPr>
                <p:cNvPr id="11" name="Freeform 8"/>
                <p:cNvSpPr>
                  <a:spLocks/>
                </p:cNvSpPr>
                <p:nvPr/>
              </p:nvSpPr>
              <p:spPr bwMode="auto">
                <a:xfrm>
                  <a:off x="638175" y="3030538"/>
                  <a:ext cx="115888" cy="28575"/>
                </a:xfrm>
                <a:custGeom>
                  <a:avLst/>
                  <a:gdLst>
                    <a:gd name="T0" fmla="*/ 2 w 188"/>
                    <a:gd name="T1" fmla="*/ 46 h 46"/>
                    <a:gd name="T2" fmla="*/ 188 w 188"/>
                    <a:gd name="T3" fmla="*/ 46 h 46"/>
                    <a:gd name="T4" fmla="*/ 188 w 188"/>
                    <a:gd name="T5" fmla="*/ 0 h 46"/>
                    <a:gd name="T6" fmla="*/ 0 w 188"/>
                    <a:gd name="T7" fmla="*/ 0 h 46"/>
                    <a:gd name="T8" fmla="*/ 2 w 188"/>
                    <a:gd name="T9" fmla="*/ 32 h 46"/>
                    <a:gd name="T10" fmla="*/ 2 w 188"/>
                    <a:gd name="T11" fmla="*/ 46 h 46"/>
                  </a:gdLst>
                  <a:ahLst/>
                  <a:cxnLst>
                    <a:cxn ang="0">
                      <a:pos x="T0" y="T1"/>
                    </a:cxn>
                    <a:cxn ang="0">
                      <a:pos x="T2" y="T3"/>
                    </a:cxn>
                    <a:cxn ang="0">
                      <a:pos x="T4" y="T5"/>
                    </a:cxn>
                    <a:cxn ang="0">
                      <a:pos x="T6" y="T7"/>
                    </a:cxn>
                    <a:cxn ang="0">
                      <a:pos x="T8" y="T9"/>
                    </a:cxn>
                    <a:cxn ang="0">
                      <a:pos x="T10" y="T11"/>
                    </a:cxn>
                  </a:cxnLst>
                  <a:rect l="0" t="0" r="r" b="b"/>
                  <a:pathLst>
                    <a:path w="188" h="46">
                      <a:moveTo>
                        <a:pt x="2" y="46"/>
                      </a:moveTo>
                      <a:cubicBezTo>
                        <a:pt x="188" y="46"/>
                        <a:pt x="188" y="46"/>
                        <a:pt x="188" y="46"/>
                      </a:cubicBezTo>
                      <a:cubicBezTo>
                        <a:pt x="188" y="0"/>
                        <a:pt x="188" y="0"/>
                        <a:pt x="188" y="0"/>
                      </a:cubicBezTo>
                      <a:cubicBezTo>
                        <a:pt x="0" y="0"/>
                        <a:pt x="0" y="0"/>
                        <a:pt x="0" y="0"/>
                      </a:cubicBezTo>
                      <a:cubicBezTo>
                        <a:pt x="2" y="16"/>
                        <a:pt x="2" y="20"/>
                        <a:pt x="2" y="32"/>
                      </a:cubicBezTo>
                      <a:cubicBezTo>
                        <a:pt x="2" y="38"/>
                        <a:pt x="2" y="46"/>
                        <a:pt x="2" y="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66666"/>
                    </a:solidFill>
                  </a:endParaRPr>
                </a:p>
              </p:txBody>
            </p:sp>
            <p:sp>
              <p:nvSpPr>
                <p:cNvPr id="15" name="Freeform 9"/>
                <p:cNvSpPr>
                  <a:spLocks/>
                </p:cNvSpPr>
                <p:nvPr/>
              </p:nvSpPr>
              <p:spPr bwMode="auto">
                <a:xfrm>
                  <a:off x="612775" y="2952751"/>
                  <a:ext cx="141288" cy="28575"/>
                </a:xfrm>
                <a:custGeom>
                  <a:avLst/>
                  <a:gdLst>
                    <a:gd name="T0" fmla="*/ 228 w 228"/>
                    <a:gd name="T1" fmla="*/ 47 h 47"/>
                    <a:gd name="T2" fmla="*/ 228 w 228"/>
                    <a:gd name="T3" fmla="*/ 0 h 47"/>
                    <a:gd name="T4" fmla="*/ 0 w 228"/>
                    <a:gd name="T5" fmla="*/ 0 h 47"/>
                    <a:gd name="T6" fmla="*/ 24 w 228"/>
                    <a:gd name="T7" fmla="*/ 47 h 47"/>
                    <a:gd name="T8" fmla="*/ 228 w 228"/>
                    <a:gd name="T9" fmla="*/ 47 h 47"/>
                  </a:gdLst>
                  <a:ahLst/>
                  <a:cxnLst>
                    <a:cxn ang="0">
                      <a:pos x="T0" y="T1"/>
                    </a:cxn>
                    <a:cxn ang="0">
                      <a:pos x="T2" y="T3"/>
                    </a:cxn>
                    <a:cxn ang="0">
                      <a:pos x="T4" y="T5"/>
                    </a:cxn>
                    <a:cxn ang="0">
                      <a:pos x="T6" y="T7"/>
                    </a:cxn>
                    <a:cxn ang="0">
                      <a:pos x="T8" y="T9"/>
                    </a:cxn>
                  </a:cxnLst>
                  <a:rect l="0" t="0" r="r" b="b"/>
                  <a:pathLst>
                    <a:path w="228" h="47">
                      <a:moveTo>
                        <a:pt x="228" y="47"/>
                      </a:moveTo>
                      <a:cubicBezTo>
                        <a:pt x="228" y="0"/>
                        <a:pt x="228" y="0"/>
                        <a:pt x="228" y="0"/>
                      </a:cubicBezTo>
                      <a:cubicBezTo>
                        <a:pt x="0" y="0"/>
                        <a:pt x="0" y="0"/>
                        <a:pt x="0" y="0"/>
                      </a:cubicBezTo>
                      <a:cubicBezTo>
                        <a:pt x="9" y="16"/>
                        <a:pt x="17" y="32"/>
                        <a:pt x="24" y="47"/>
                      </a:cubicBezTo>
                      <a:lnTo>
                        <a:pt x="228"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66666"/>
                    </a:solidFill>
                  </a:endParaRPr>
                </a:p>
              </p:txBody>
            </p:sp>
          </p:grpSp>
        </p:grpSp>
      </p:grpSp>
    </p:spTree>
    <p:extLst>
      <p:ext uri="{BB962C8B-B14F-4D97-AF65-F5344CB8AC3E}">
        <p14:creationId xmlns:p14="http://schemas.microsoft.com/office/powerpoint/2010/main" val="2206260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fill="hold"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Purchase Investment Pool Units</a:t>
            </a:r>
          </a:p>
        </p:txBody>
      </p:sp>
      <p:sp>
        <p:nvSpPr>
          <p:cNvPr id="3" name="Text Placeholder 2"/>
          <p:cNvSpPr>
            <a:spLocks noGrp="1"/>
          </p:cNvSpPr>
          <p:nvPr>
            <p:ph type="body" sz="quarter" idx="12"/>
          </p:nvPr>
        </p:nvSpPr>
        <p:spPr>
          <a:xfrm>
            <a:off x="342900" y="1730753"/>
            <a:ext cx="7994984" cy="3021722"/>
          </a:xfrm>
        </p:spPr>
        <p:txBody>
          <a:bodyPr>
            <a:noAutofit/>
          </a:bodyPr>
          <a:lstStyle/>
          <a:p>
            <a:r>
              <a:rPr lang="en-US" dirty="0">
                <a:solidFill>
                  <a:srgbClr val="000000"/>
                </a:solidFill>
              </a:rPr>
              <a:t>Purchase investment pool units to record investment of contributions</a:t>
            </a:r>
          </a:p>
          <a:p>
            <a:pPr lvl="1"/>
            <a:r>
              <a:rPr lang="en-US" dirty="0">
                <a:solidFill>
                  <a:srgbClr val="000000"/>
                </a:solidFill>
              </a:rPr>
              <a:t>An investment pool may receive multiple contributions from multiple </a:t>
            </a:r>
            <a:r>
              <a:rPr lang="en-US" dirty="0" smtClean="0">
                <a:solidFill>
                  <a:srgbClr val="000000"/>
                </a:solidFill>
              </a:rPr>
              <a:t>gifts</a:t>
            </a:r>
            <a:endParaRPr lang="en-US" dirty="0">
              <a:solidFill>
                <a:srgbClr val="000000"/>
              </a:solidFill>
            </a:endParaRPr>
          </a:p>
        </p:txBody>
      </p:sp>
      <p:sp>
        <p:nvSpPr>
          <p:cNvPr id="4" name="Footer Placeholder 3"/>
          <p:cNvSpPr>
            <a:spLocks noGrp="1"/>
          </p:cNvSpPr>
          <p:nvPr>
            <p:ph type="ftr" sz="quarter" idx="3"/>
          </p:nvPr>
        </p:nvSpPr>
        <p:spPr/>
        <p:txBody>
          <a:bodyPr/>
          <a:lstStyle/>
          <a:p>
            <a:r>
              <a:rPr lang="en-US" dirty="0" smtClean="0"/>
              <a:t>Workday Confidential</a:t>
            </a:r>
            <a:endParaRPr lang="en-US" dirty="0"/>
          </a:p>
        </p:txBody>
      </p:sp>
      <p:graphicFrame>
        <p:nvGraphicFramePr>
          <p:cNvPr id="9" name="Content Placeholder 10"/>
          <p:cNvGraphicFramePr>
            <a:graphicFrameLocks/>
          </p:cNvGraphicFramePr>
          <p:nvPr>
            <p:extLst>
              <p:ext uri="{D42A27DB-BD31-4B8C-83A1-F6EECF244321}">
                <p14:modId xmlns:p14="http://schemas.microsoft.com/office/powerpoint/2010/main" val="107099199"/>
              </p:ext>
            </p:extLst>
          </p:nvPr>
        </p:nvGraphicFramePr>
        <p:xfrm>
          <a:off x="378993" y="984590"/>
          <a:ext cx="8379997" cy="6840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97603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 </a:t>
            </a:r>
            <a:r>
              <a:rPr lang="en-US" dirty="0" smtClean="0"/>
              <a:t>Gifts</a:t>
            </a:r>
            <a:endParaRPr lang="en-US" dirty="0"/>
          </a:p>
        </p:txBody>
      </p:sp>
      <p:sp>
        <p:nvSpPr>
          <p:cNvPr id="3" name="Footer Placeholder 2"/>
          <p:cNvSpPr>
            <a:spLocks noGrp="1"/>
          </p:cNvSpPr>
          <p:nvPr>
            <p:ph type="ftr" sz="quarter" idx="3"/>
          </p:nvPr>
        </p:nvSpPr>
        <p:spPr/>
        <p:txBody>
          <a:bodyPr/>
          <a:lstStyle/>
          <a:p>
            <a:r>
              <a:rPr lang="en-US" dirty="0" smtClean="0"/>
              <a:t>Workday Confidential</a:t>
            </a:r>
            <a:endParaRPr lang="en-US" dirty="0"/>
          </a:p>
        </p:txBody>
      </p:sp>
      <p:graphicFrame>
        <p:nvGraphicFramePr>
          <p:cNvPr id="4" name="Content Placeholder 5"/>
          <p:cNvGraphicFramePr>
            <a:graphicFrameLocks/>
          </p:cNvGraphicFramePr>
          <p:nvPr>
            <p:extLst>
              <p:ext uri="{D42A27DB-BD31-4B8C-83A1-F6EECF244321}">
                <p14:modId xmlns:p14="http://schemas.microsoft.com/office/powerpoint/2010/main" val="2072172345"/>
              </p:ext>
            </p:extLst>
          </p:nvPr>
        </p:nvGraphicFramePr>
        <p:xfrm>
          <a:off x="1090864" y="960496"/>
          <a:ext cx="69342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2" descr="C:\Users\karen.minicozzi\AppData\Local\Microsoft\Windows\Temporary Internet Files\Content.IE5\MSX9L7O0\MP900433098[1].jpg"/>
          <p:cNvPicPr>
            <a:picLocks noChangeAspect="1" noChangeArrowheads="1"/>
          </p:cNvPicPr>
          <p:nvPr/>
        </p:nvPicPr>
        <p:blipFill>
          <a:blip r:embed="rId8" cstate="print"/>
          <a:srcRect/>
          <a:stretch>
            <a:fillRect/>
          </a:stretch>
        </p:blipFill>
        <p:spPr bwMode="auto">
          <a:xfrm>
            <a:off x="8031080" y="864288"/>
            <a:ext cx="785949" cy="1206500"/>
          </a:xfrm>
          <a:prstGeom prst="rect">
            <a:avLst/>
          </a:prstGeom>
          <a:noFill/>
        </p:spPr>
      </p:pic>
    </p:spTree>
    <p:extLst>
      <p:ext uri="{BB962C8B-B14F-4D97-AF65-F5344CB8AC3E}">
        <p14:creationId xmlns:p14="http://schemas.microsoft.com/office/powerpoint/2010/main" val="9508481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Investment Pool Processes</a:t>
            </a:r>
          </a:p>
        </p:txBody>
      </p:sp>
    </p:spTree>
    <p:extLst>
      <p:ext uri="{BB962C8B-B14F-4D97-AF65-F5344CB8AC3E}">
        <p14:creationId xmlns:p14="http://schemas.microsoft.com/office/powerpoint/2010/main" val="90589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Investment Pool Processes</a:t>
            </a:r>
          </a:p>
        </p:txBody>
      </p:sp>
      <p:sp>
        <p:nvSpPr>
          <p:cNvPr id="3" name="Text Placeholder 2"/>
          <p:cNvSpPr>
            <a:spLocks noGrp="1"/>
          </p:cNvSpPr>
          <p:nvPr>
            <p:ph type="body" sz="quarter" idx="12"/>
          </p:nvPr>
        </p:nvSpPr>
        <p:spPr>
          <a:xfrm>
            <a:off x="342900" y="1730753"/>
            <a:ext cx="7994984" cy="3021722"/>
          </a:xfrm>
        </p:spPr>
        <p:txBody>
          <a:bodyPr>
            <a:noAutofit/>
          </a:bodyPr>
          <a:lstStyle/>
          <a:p>
            <a:r>
              <a:rPr lang="en-US" dirty="0">
                <a:solidFill>
                  <a:srgbClr val="000000"/>
                </a:solidFill>
              </a:rPr>
              <a:t>Record Investment Statements</a:t>
            </a:r>
          </a:p>
          <a:p>
            <a:r>
              <a:rPr lang="en-US" dirty="0">
                <a:solidFill>
                  <a:srgbClr val="000000"/>
                </a:solidFill>
              </a:rPr>
              <a:t>Record Investment Pool Valuation</a:t>
            </a:r>
          </a:p>
        </p:txBody>
      </p:sp>
      <p:sp>
        <p:nvSpPr>
          <p:cNvPr id="4" name="Footer Placeholder 3"/>
          <p:cNvSpPr>
            <a:spLocks noGrp="1"/>
          </p:cNvSpPr>
          <p:nvPr>
            <p:ph type="ftr" sz="quarter" idx="3"/>
          </p:nvPr>
        </p:nvSpPr>
        <p:spPr/>
        <p:txBody>
          <a:bodyPr/>
          <a:lstStyle/>
          <a:p>
            <a:r>
              <a:rPr lang="en-US" dirty="0" smtClean="0"/>
              <a:t>Workday Confidential</a:t>
            </a:r>
            <a:endParaRPr lang="en-US" dirty="0"/>
          </a:p>
        </p:txBody>
      </p:sp>
      <p:graphicFrame>
        <p:nvGraphicFramePr>
          <p:cNvPr id="10" name="Content Placeholder 10"/>
          <p:cNvGraphicFramePr>
            <a:graphicFrameLocks/>
          </p:cNvGraphicFramePr>
          <p:nvPr>
            <p:extLst>
              <p:ext uri="{D42A27DB-BD31-4B8C-83A1-F6EECF244321}">
                <p14:modId xmlns:p14="http://schemas.microsoft.com/office/powerpoint/2010/main" val="353130768"/>
              </p:ext>
            </p:extLst>
          </p:nvPr>
        </p:nvGraphicFramePr>
        <p:xfrm>
          <a:off x="372974" y="984608"/>
          <a:ext cx="8398047" cy="6840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842298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Record Investment Statement</a:t>
            </a:r>
            <a:endParaRPr lang="en-US" dirty="0"/>
          </a:p>
        </p:txBody>
      </p:sp>
      <p:sp>
        <p:nvSpPr>
          <p:cNvPr id="3" name="Text Placeholder 2"/>
          <p:cNvSpPr>
            <a:spLocks noGrp="1"/>
          </p:cNvSpPr>
          <p:nvPr>
            <p:ph type="body" sz="quarter" idx="12"/>
          </p:nvPr>
        </p:nvSpPr>
        <p:spPr>
          <a:xfrm>
            <a:off x="342900" y="1730753"/>
            <a:ext cx="7994984" cy="3021722"/>
          </a:xfrm>
        </p:spPr>
        <p:txBody>
          <a:bodyPr>
            <a:noAutofit/>
          </a:bodyPr>
          <a:lstStyle/>
          <a:p>
            <a:r>
              <a:rPr lang="en-US" dirty="0">
                <a:solidFill>
                  <a:srgbClr val="000000"/>
                </a:solidFill>
              </a:rPr>
              <a:t>Record investment statements against investment </a:t>
            </a:r>
            <a:r>
              <a:rPr lang="en-US" dirty="0" smtClean="0">
                <a:solidFill>
                  <a:srgbClr val="000000"/>
                </a:solidFill>
              </a:rPr>
              <a:t>profiles.</a:t>
            </a:r>
            <a:endParaRPr lang="en-US" dirty="0">
              <a:solidFill>
                <a:srgbClr val="000000"/>
              </a:solidFill>
            </a:endParaRPr>
          </a:p>
          <a:p>
            <a:r>
              <a:rPr lang="en-US" dirty="0">
                <a:solidFill>
                  <a:srgbClr val="000000"/>
                </a:solidFill>
              </a:rPr>
              <a:t>Statement activity is summed to determine fair market value for </a:t>
            </a:r>
            <a:r>
              <a:rPr lang="en-US" dirty="0" smtClean="0">
                <a:solidFill>
                  <a:srgbClr val="000000"/>
                </a:solidFill>
              </a:rPr>
              <a:t>pool.</a:t>
            </a:r>
            <a:endParaRPr lang="en-US" dirty="0">
              <a:solidFill>
                <a:srgbClr val="000000"/>
              </a:solidFill>
            </a:endParaRPr>
          </a:p>
          <a:p>
            <a:r>
              <a:rPr lang="en-US" dirty="0">
                <a:solidFill>
                  <a:srgbClr val="000000"/>
                </a:solidFill>
              </a:rPr>
              <a:t>Shares cannot be purchased if a statement has been entered since the last </a:t>
            </a:r>
            <a:r>
              <a:rPr lang="en-US" dirty="0" smtClean="0">
                <a:solidFill>
                  <a:srgbClr val="000000"/>
                </a:solidFill>
              </a:rPr>
              <a:t>valuation.</a:t>
            </a:r>
            <a:endParaRPr lang="en-US" dirty="0">
              <a:solidFill>
                <a:srgbClr val="000000"/>
              </a:solidFill>
            </a:endParaRPr>
          </a:p>
        </p:txBody>
      </p:sp>
      <p:sp>
        <p:nvSpPr>
          <p:cNvPr id="4" name="Footer Placeholder 3"/>
          <p:cNvSpPr>
            <a:spLocks noGrp="1"/>
          </p:cNvSpPr>
          <p:nvPr>
            <p:ph type="ftr" sz="quarter" idx="3"/>
          </p:nvPr>
        </p:nvSpPr>
        <p:spPr/>
        <p:txBody>
          <a:bodyPr/>
          <a:lstStyle/>
          <a:p>
            <a:r>
              <a:rPr lang="en-US" dirty="0" smtClean="0"/>
              <a:t>Workday Confidential</a:t>
            </a:r>
            <a:endParaRPr lang="en-US" dirty="0"/>
          </a:p>
        </p:txBody>
      </p:sp>
      <p:graphicFrame>
        <p:nvGraphicFramePr>
          <p:cNvPr id="10" name="Content Placeholder 10"/>
          <p:cNvGraphicFramePr>
            <a:graphicFrameLocks/>
          </p:cNvGraphicFramePr>
          <p:nvPr>
            <p:extLst>
              <p:ext uri="{D42A27DB-BD31-4B8C-83A1-F6EECF244321}">
                <p14:modId xmlns:p14="http://schemas.microsoft.com/office/powerpoint/2010/main" val="268349276"/>
              </p:ext>
            </p:extLst>
          </p:nvPr>
        </p:nvGraphicFramePr>
        <p:xfrm>
          <a:off x="372974" y="984608"/>
          <a:ext cx="8398047" cy="6840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87442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Record Investment Pool Valuation</a:t>
            </a:r>
            <a:endParaRPr lang="en-US" dirty="0"/>
          </a:p>
        </p:txBody>
      </p:sp>
      <p:sp>
        <p:nvSpPr>
          <p:cNvPr id="3" name="Text Placeholder 2"/>
          <p:cNvSpPr>
            <a:spLocks noGrp="1"/>
          </p:cNvSpPr>
          <p:nvPr>
            <p:ph type="body" sz="quarter" idx="12"/>
          </p:nvPr>
        </p:nvSpPr>
        <p:spPr>
          <a:xfrm>
            <a:off x="342900" y="1730753"/>
            <a:ext cx="7994984" cy="3021722"/>
          </a:xfrm>
        </p:spPr>
        <p:txBody>
          <a:bodyPr>
            <a:noAutofit/>
          </a:bodyPr>
          <a:lstStyle/>
          <a:p>
            <a:r>
              <a:rPr lang="en-US" dirty="0" smtClean="0">
                <a:solidFill>
                  <a:srgbClr val="000000"/>
                </a:solidFill>
              </a:rPr>
              <a:t>Once </a:t>
            </a:r>
            <a:r>
              <a:rPr lang="en-US" dirty="0">
                <a:solidFill>
                  <a:srgbClr val="000000"/>
                </a:solidFill>
              </a:rPr>
              <a:t>all </a:t>
            </a:r>
            <a:r>
              <a:rPr lang="en-US" dirty="0" smtClean="0">
                <a:solidFill>
                  <a:srgbClr val="000000"/>
                </a:solidFill>
              </a:rPr>
              <a:t>statements </a:t>
            </a:r>
            <a:r>
              <a:rPr lang="en-US" dirty="0">
                <a:solidFill>
                  <a:srgbClr val="000000"/>
                </a:solidFill>
              </a:rPr>
              <a:t>are recorded for a given period, recording the pool valuation will reset the share </a:t>
            </a:r>
            <a:r>
              <a:rPr lang="en-US" dirty="0" smtClean="0">
                <a:solidFill>
                  <a:srgbClr val="000000"/>
                </a:solidFill>
              </a:rPr>
              <a:t>price.</a:t>
            </a:r>
            <a:endParaRPr lang="en-US" dirty="0">
              <a:solidFill>
                <a:srgbClr val="000000"/>
              </a:solidFill>
            </a:endParaRPr>
          </a:p>
        </p:txBody>
      </p:sp>
      <p:sp>
        <p:nvSpPr>
          <p:cNvPr id="4" name="Footer Placeholder 3"/>
          <p:cNvSpPr>
            <a:spLocks noGrp="1"/>
          </p:cNvSpPr>
          <p:nvPr>
            <p:ph type="ftr" sz="quarter" idx="3"/>
          </p:nvPr>
        </p:nvSpPr>
        <p:spPr/>
        <p:txBody>
          <a:bodyPr/>
          <a:lstStyle/>
          <a:p>
            <a:r>
              <a:rPr lang="en-US" dirty="0" smtClean="0"/>
              <a:t>Workday Confidential</a:t>
            </a:r>
            <a:endParaRPr lang="en-US" dirty="0"/>
          </a:p>
        </p:txBody>
      </p:sp>
      <p:graphicFrame>
        <p:nvGraphicFramePr>
          <p:cNvPr id="10" name="Content Placeholder 10"/>
          <p:cNvGraphicFramePr>
            <a:graphicFrameLocks/>
          </p:cNvGraphicFramePr>
          <p:nvPr>
            <p:extLst>
              <p:ext uri="{D42A27DB-BD31-4B8C-83A1-F6EECF244321}">
                <p14:modId xmlns:p14="http://schemas.microsoft.com/office/powerpoint/2010/main" val="4168090618"/>
              </p:ext>
            </p:extLst>
          </p:nvPr>
        </p:nvGraphicFramePr>
        <p:xfrm>
          <a:off x="372974" y="984608"/>
          <a:ext cx="8398047" cy="6840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15712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 Investment </a:t>
            </a:r>
            <a:r>
              <a:rPr lang="en-US" dirty="0" smtClean="0"/>
              <a:t>Pool</a:t>
            </a:r>
            <a:endParaRPr lang="en-US" dirty="0"/>
          </a:p>
        </p:txBody>
      </p:sp>
      <p:sp>
        <p:nvSpPr>
          <p:cNvPr id="3" name="Footer Placeholder 2"/>
          <p:cNvSpPr>
            <a:spLocks noGrp="1"/>
          </p:cNvSpPr>
          <p:nvPr>
            <p:ph type="ftr" sz="quarter" idx="3"/>
          </p:nvPr>
        </p:nvSpPr>
        <p:spPr/>
        <p:txBody>
          <a:bodyPr/>
          <a:lstStyle/>
          <a:p>
            <a:r>
              <a:rPr lang="en-US" dirty="0" smtClean="0"/>
              <a:t>Workday Confidential</a:t>
            </a:r>
            <a:endParaRPr lang="en-US" dirty="0"/>
          </a:p>
        </p:txBody>
      </p:sp>
      <p:graphicFrame>
        <p:nvGraphicFramePr>
          <p:cNvPr id="4" name="Content Placeholder 5"/>
          <p:cNvGraphicFramePr>
            <a:graphicFrameLocks/>
          </p:cNvGraphicFramePr>
          <p:nvPr>
            <p:extLst>
              <p:ext uri="{D42A27DB-BD31-4B8C-83A1-F6EECF244321}">
                <p14:modId xmlns:p14="http://schemas.microsoft.com/office/powerpoint/2010/main" val="2392011929"/>
              </p:ext>
            </p:extLst>
          </p:nvPr>
        </p:nvGraphicFramePr>
        <p:xfrm>
          <a:off x="1090864" y="960496"/>
          <a:ext cx="69342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2" descr="C:\Users\karen.minicozzi\AppData\Local\Microsoft\Windows\Temporary Internet Files\Content.IE5\MSX9L7O0\MP900433098[1].jpg"/>
          <p:cNvPicPr>
            <a:picLocks noChangeAspect="1" noChangeArrowheads="1"/>
          </p:cNvPicPr>
          <p:nvPr/>
        </p:nvPicPr>
        <p:blipFill>
          <a:blip r:embed="rId8" cstate="print"/>
          <a:srcRect/>
          <a:stretch>
            <a:fillRect/>
          </a:stretch>
        </p:blipFill>
        <p:spPr bwMode="auto">
          <a:xfrm>
            <a:off x="8031080" y="864288"/>
            <a:ext cx="785949" cy="1206500"/>
          </a:xfrm>
          <a:prstGeom prst="rect">
            <a:avLst/>
          </a:prstGeom>
          <a:noFill/>
        </p:spPr>
      </p:pic>
    </p:spTree>
    <p:extLst>
      <p:ext uri="{BB962C8B-B14F-4D97-AF65-F5344CB8AC3E}">
        <p14:creationId xmlns:p14="http://schemas.microsoft.com/office/powerpoint/2010/main" val="16732796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Distribution Processes</a:t>
            </a:r>
          </a:p>
        </p:txBody>
      </p:sp>
    </p:spTree>
    <p:extLst>
      <p:ext uri="{BB962C8B-B14F-4D97-AF65-F5344CB8AC3E}">
        <p14:creationId xmlns:p14="http://schemas.microsoft.com/office/powerpoint/2010/main" val="1336801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Distribution Processes</a:t>
            </a:r>
            <a:endParaRPr lang="en-US" dirty="0"/>
          </a:p>
        </p:txBody>
      </p:sp>
      <p:sp>
        <p:nvSpPr>
          <p:cNvPr id="3" name="Text Placeholder 2"/>
          <p:cNvSpPr>
            <a:spLocks noGrp="1"/>
          </p:cNvSpPr>
          <p:nvPr>
            <p:ph type="body" sz="quarter" idx="12"/>
          </p:nvPr>
        </p:nvSpPr>
        <p:spPr>
          <a:xfrm>
            <a:off x="342900" y="1730753"/>
            <a:ext cx="8410074" cy="3021722"/>
          </a:xfrm>
        </p:spPr>
        <p:txBody>
          <a:bodyPr>
            <a:noAutofit/>
          </a:bodyPr>
          <a:lstStyle/>
          <a:p>
            <a:r>
              <a:rPr lang="en-US" sz="1400" dirty="0">
                <a:solidFill>
                  <a:srgbClr val="000000"/>
                </a:solidFill>
              </a:rPr>
              <a:t>Configure pool for payout</a:t>
            </a:r>
          </a:p>
          <a:p>
            <a:r>
              <a:rPr lang="en-US" sz="1400" dirty="0">
                <a:solidFill>
                  <a:srgbClr val="000000"/>
                </a:solidFill>
              </a:rPr>
              <a:t>Set Payout rate</a:t>
            </a:r>
          </a:p>
          <a:p>
            <a:r>
              <a:rPr lang="en-US" sz="1400" dirty="0">
                <a:solidFill>
                  <a:srgbClr val="000000"/>
                </a:solidFill>
              </a:rPr>
              <a:t>Create </a:t>
            </a:r>
            <a:r>
              <a:rPr lang="en-US" sz="1400" dirty="0" smtClean="0">
                <a:solidFill>
                  <a:srgbClr val="000000"/>
                </a:solidFill>
              </a:rPr>
              <a:t>Payout - Ability </a:t>
            </a:r>
            <a:r>
              <a:rPr lang="en-US" sz="1400" dirty="0">
                <a:solidFill>
                  <a:srgbClr val="000000"/>
                </a:solidFill>
              </a:rPr>
              <a:t>to override payout amounts when </a:t>
            </a:r>
            <a:r>
              <a:rPr lang="en-US" sz="1400" dirty="0" smtClean="0">
                <a:solidFill>
                  <a:srgbClr val="000000"/>
                </a:solidFill>
              </a:rPr>
              <a:t>initiating. Results divide </a:t>
            </a:r>
            <a:r>
              <a:rPr lang="en-US" sz="1400" dirty="0">
                <a:solidFill>
                  <a:srgbClr val="000000"/>
                </a:solidFill>
              </a:rPr>
              <a:t>into 3 areas</a:t>
            </a:r>
          </a:p>
          <a:p>
            <a:pPr lvl="1"/>
            <a:r>
              <a:rPr lang="en-US" sz="1200" dirty="0" smtClean="0">
                <a:solidFill>
                  <a:srgbClr val="000000"/>
                </a:solidFill>
              </a:rPr>
              <a:t>Income </a:t>
            </a:r>
            <a:r>
              <a:rPr lang="en-US" sz="1200" dirty="0">
                <a:solidFill>
                  <a:srgbClr val="000000"/>
                </a:solidFill>
              </a:rPr>
              <a:t>distribution</a:t>
            </a:r>
          </a:p>
          <a:p>
            <a:pPr lvl="1"/>
            <a:r>
              <a:rPr lang="en-US" sz="1200" dirty="0" smtClean="0">
                <a:solidFill>
                  <a:srgbClr val="000000"/>
                </a:solidFill>
              </a:rPr>
              <a:t>Administrative </a:t>
            </a:r>
            <a:r>
              <a:rPr lang="en-US" sz="1200" dirty="0">
                <a:solidFill>
                  <a:srgbClr val="000000"/>
                </a:solidFill>
              </a:rPr>
              <a:t>fee for income distribution</a:t>
            </a:r>
          </a:p>
          <a:p>
            <a:pPr lvl="1"/>
            <a:r>
              <a:rPr lang="en-US" sz="1200" dirty="0" smtClean="0">
                <a:solidFill>
                  <a:srgbClr val="000000"/>
                </a:solidFill>
              </a:rPr>
              <a:t>Reinvestment </a:t>
            </a:r>
            <a:r>
              <a:rPr lang="en-US" sz="1200" dirty="0">
                <a:solidFill>
                  <a:srgbClr val="000000"/>
                </a:solidFill>
              </a:rPr>
              <a:t>(income distribution)</a:t>
            </a:r>
          </a:p>
          <a:p>
            <a:r>
              <a:rPr lang="en-US" sz="1400" dirty="0">
                <a:solidFill>
                  <a:srgbClr val="000000"/>
                </a:solidFill>
              </a:rPr>
              <a:t>Run Catch up Payout</a:t>
            </a:r>
          </a:p>
          <a:p>
            <a:pPr lvl="1"/>
            <a:r>
              <a:rPr lang="en-US" sz="1200" dirty="0">
                <a:solidFill>
                  <a:srgbClr val="000000"/>
                </a:solidFill>
              </a:rPr>
              <a:t>User selects gifts that require catch–up distributions </a:t>
            </a:r>
          </a:p>
          <a:p>
            <a:pPr lvl="1"/>
            <a:r>
              <a:rPr lang="en-US" sz="1200" dirty="0">
                <a:solidFill>
                  <a:srgbClr val="000000"/>
                </a:solidFill>
              </a:rPr>
              <a:t>User Specifies amounts and administrative fees</a:t>
            </a:r>
          </a:p>
          <a:p>
            <a:pPr lvl="1"/>
            <a:r>
              <a:rPr lang="en-US" sz="1200" dirty="0">
                <a:solidFill>
                  <a:srgbClr val="000000"/>
                </a:solidFill>
              </a:rPr>
              <a:t>Produces a payout result – same as regular payout except that is flagged as Catch-up</a:t>
            </a:r>
          </a:p>
          <a:p>
            <a:pPr lvl="1"/>
            <a:r>
              <a:rPr lang="en-US" sz="1200" dirty="0">
                <a:solidFill>
                  <a:srgbClr val="000000"/>
                </a:solidFill>
              </a:rPr>
              <a:t>Same BP as Create </a:t>
            </a:r>
            <a:r>
              <a:rPr lang="en-US" sz="1200" dirty="0" smtClean="0">
                <a:solidFill>
                  <a:srgbClr val="000000"/>
                </a:solidFill>
              </a:rPr>
              <a:t>Payout</a:t>
            </a:r>
            <a:endParaRPr lang="en-US" sz="1200" dirty="0">
              <a:solidFill>
                <a:srgbClr val="000000"/>
              </a:solidFill>
            </a:endParaRPr>
          </a:p>
        </p:txBody>
      </p:sp>
      <p:sp>
        <p:nvSpPr>
          <p:cNvPr id="4" name="Footer Placeholder 3"/>
          <p:cNvSpPr>
            <a:spLocks noGrp="1"/>
          </p:cNvSpPr>
          <p:nvPr>
            <p:ph type="ftr" sz="quarter" idx="3"/>
          </p:nvPr>
        </p:nvSpPr>
        <p:spPr/>
        <p:txBody>
          <a:bodyPr/>
          <a:lstStyle/>
          <a:p>
            <a:r>
              <a:rPr lang="en-US" dirty="0" smtClean="0"/>
              <a:t>Workday Confidential</a:t>
            </a:r>
            <a:endParaRPr lang="en-US" dirty="0"/>
          </a:p>
        </p:txBody>
      </p:sp>
      <p:graphicFrame>
        <p:nvGraphicFramePr>
          <p:cNvPr id="10" name="Content Placeholder 10"/>
          <p:cNvGraphicFramePr>
            <a:graphicFrameLocks/>
          </p:cNvGraphicFramePr>
          <p:nvPr>
            <p:extLst>
              <p:ext uri="{D42A27DB-BD31-4B8C-83A1-F6EECF244321}">
                <p14:modId xmlns:p14="http://schemas.microsoft.com/office/powerpoint/2010/main" val="649885611"/>
              </p:ext>
            </p:extLst>
          </p:nvPr>
        </p:nvGraphicFramePr>
        <p:xfrm>
          <a:off x="372974" y="984608"/>
          <a:ext cx="8398047" cy="6840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36808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a:t>
            </a:r>
            <a:r>
              <a:rPr lang="en-US" dirty="0" smtClean="0"/>
              <a:t>– Pool Payout</a:t>
            </a:r>
            <a:endParaRPr lang="en-US" dirty="0"/>
          </a:p>
        </p:txBody>
      </p:sp>
      <p:sp>
        <p:nvSpPr>
          <p:cNvPr id="3" name="Footer Placeholder 2"/>
          <p:cNvSpPr>
            <a:spLocks noGrp="1"/>
          </p:cNvSpPr>
          <p:nvPr>
            <p:ph type="ftr" sz="quarter" idx="3"/>
          </p:nvPr>
        </p:nvSpPr>
        <p:spPr/>
        <p:txBody>
          <a:bodyPr/>
          <a:lstStyle/>
          <a:p>
            <a:r>
              <a:rPr lang="en-US" dirty="0" smtClean="0"/>
              <a:t>Workday Confidential</a:t>
            </a:r>
            <a:endParaRPr lang="en-US" dirty="0"/>
          </a:p>
        </p:txBody>
      </p:sp>
      <p:graphicFrame>
        <p:nvGraphicFramePr>
          <p:cNvPr id="4" name="Content Placeholder 5"/>
          <p:cNvGraphicFramePr>
            <a:graphicFrameLocks/>
          </p:cNvGraphicFramePr>
          <p:nvPr>
            <p:extLst>
              <p:ext uri="{D42A27DB-BD31-4B8C-83A1-F6EECF244321}">
                <p14:modId xmlns:p14="http://schemas.microsoft.com/office/powerpoint/2010/main" val="1004462760"/>
              </p:ext>
            </p:extLst>
          </p:nvPr>
        </p:nvGraphicFramePr>
        <p:xfrm>
          <a:off x="1090864" y="960496"/>
          <a:ext cx="69342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2" descr="C:\Users\karen.minicozzi\AppData\Local\Microsoft\Windows\Temporary Internet Files\Content.IE5\MSX9L7O0\MP900433098[1].jpg"/>
          <p:cNvPicPr>
            <a:picLocks noChangeAspect="1" noChangeArrowheads="1"/>
          </p:cNvPicPr>
          <p:nvPr/>
        </p:nvPicPr>
        <p:blipFill>
          <a:blip r:embed="rId8" cstate="print"/>
          <a:srcRect/>
          <a:stretch>
            <a:fillRect/>
          </a:stretch>
        </p:blipFill>
        <p:spPr bwMode="auto">
          <a:xfrm>
            <a:off x="8031080" y="864288"/>
            <a:ext cx="785949" cy="1206500"/>
          </a:xfrm>
          <a:prstGeom prst="rect">
            <a:avLst/>
          </a:prstGeom>
          <a:noFill/>
        </p:spPr>
      </p:pic>
    </p:spTree>
    <p:extLst>
      <p:ext uri="{BB962C8B-B14F-4D97-AF65-F5344CB8AC3E}">
        <p14:creationId xmlns:p14="http://schemas.microsoft.com/office/powerpoint/2010/main" val="10459115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rapezoid 110"/>
          <p:cNvSpPr/>
          <p:nvPr>
            <p:custDataLst>
              <p:tags r:id="rId1"/>
            </p:custDataLst>
          </p:nvPr>
        </p:nvSpPr>
        <p:spPr>
          <a:xfrm rot="913962">
            <a:off x="-856529" y="193391"/>
            <a:ext cx="1254518" cy="5150455"/>
          </a:xfrm>
          <a:prstGeom prst="trapezoid">
            <a:avLst>
              <a:gd name="adj" fmla="val 50000"/>
            </a:avLst>
          </a:prstGeom>
          <a:gradFill>
            <a:gsLst>
              <a:gs pos="0">
                <a:schemeClr val="accent2">
                  <a:alpha val="27000"/>
                </a:schemeClr>
              </a:gs>
              <a:gs pos="76000">
                <a:schemeClr val="accent2">
                  <a:alpha val="0"/>
                </a:schemeClr>
              </a:gs>
            </a:gsLst>
            <a:lin ang="5400000" scaled="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indent="-91440" algn="ctr">
              <a:spcBef>
                <a:spcPts val="1200"/>
              </a:spcBef>
              <a:buClr>
                <a:schemeClr val="tx2"/>
              </a:buClr>
            </a:pPr>
            <a:endParaRPr lang="en-US" dirty="0">
              <a:solidFill>
                <a:schemeClr val="bg1"/>
              </a:solidFill>
            </a:endParaRPr>
          </a:p>
        </p:txBody>
      </p:sp>
      <p:sp>
        <p:nvSpPr>
          <p:cNvPr id="87" name="Trapezoid 86"/>
          <p:cNvSpPr/>
          <p:nvPr>
            <p:custDataLst>
              <p:tags r:id="rId2"/>
            </p:custDataLst>
          </p:nvPr>
        </p:nvSpPr>
        <p:spPr>
          <a:xfrm rot="20818603">
            <a:off x="52599" y="444553"/>
            <a:ext cx="2927796" cy="9013103"/>
          </a:xfrm>
          <a:prstGeom prst="trapezoid">
            <a:avLst>
              <a:gd name="adj" fmla="val 50000"/>
            </a:avLst>
          </a:prstGeom>
          <a:gradFill>
            <a:gsLst>
              <a:gs pos="0">
                <a:schemeClr val="accent2">
                  <a:alpha val="27000"/>
                </a:schemeClr>
              </a:gs>
              <a:gs pos="41000">
                <a:schemeClr val="accent2">
                  <a:alpha val="0"/>
                </a:schemeClr>
              </a:gs>
            </a:gsLst>
            <a:lin ang="5400000" scaled="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indent="-91440" algn="ctr">
              <a:spcBef>
                <a:spcPts val="1200"/>
              </a:spcBef>
              <a:buClr>
                <a:schemeClr val="tx2"/>
              </a:buClr>
            </a:pPr>
            <a:endParaRPr lang="en-US" dirty="0">
              <a:solidFill>
                <a:schemeClr val="bg1"/>
              </a:solidFill>
            </a:endParaRPr>
          </a:p>
        </p:txBody>
      </p:sp>
      <p:sp>
        <p:nvSpPr>
          <p:cNvPr id="86" name="Trapezoid 85"/>
          <p:cNvSpPr/>
          <p:nvPr>
            <p:custDataLst>
              <p:tags r:id="rId3"/>
            </p:custDataLst>
          </p:nvPr>
        </p:nvSpPr>
        <p:spPr>
          <a:xfrm rot="18561791">
            <a:off x="2961743" y="-1090222"/>
            <a:ext cx="2262922" cy="9013103"/>
          </a:xfrm>
          <a:prstGeom prst="trapezoid">
            <a:avLst>
              <a:gd name="adj" fmla="val 50000"/>
            </a:avLst>
          </a:prstGeom>
          <a:gradFill>
            <a:gsLst>
              <a:gs pos="0">
                <a:schemeClr val="accent2">
                  <a:alpha val="27000"/>
                </a:schemeClr>
              </a:gs>
              <a:gs pos="46000">
                <a:schemeClr val="accent2">
                  <a:alpha val="0"/>
                </a:schemeClr>
              </a:gs>
            </a:gsLst>
            <a:lin ang="5400000" scaled="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indent="-91440" algn="ctr">
              <a:spcBef>
                <a:spcPts val="1200"/>
              </a:spcBef>
              <a:buClr>
                <a:schemeClr val="tx2"/>
              </a:buClr>
            </a:pPr>
            <a:endParaRPr lang="en-US" dirty="0">
              <a:solidFill>
                <a:schemeClr val="bg1"/>
              </a:solidFill>
            </a:endParaRPr>
          </a:p>
        </p:txBody>
      </p:sp>
      <p:sp>
        <p:nvSpPr>
          <p:cNvPr id="84" name="Trapezoid 83"/>
          <p:cNvSpPr/>
          <p:nvPr>
            <p:custDataLst>
              <p:tags r:id="rId4"/>
            </p:custDataLst>
          </p:nvPr>
        </p:nvSpPr>
        <p:spPr>
          <a:xfrm rot="16200000">
            <a:off x="3562202" y="-4033699"/>
            <a:ext cx="2927796" cy="9013103"/>
          </a:xfrm>
          <a:prstGeom prst="trapezoid">
            <a:avLst>
              <a:gd name="adj" fmla="val 50000"/>
            </a:avLst>
          </a:prstGeom>
          <a:gradFill>
            <a:gsLst>
              <a:gs pos="0">
                <a:schemeClr val="accent2">
                  <a:alpha val="27000"/>
                </a:schemeClr>
              </a:gs>
              <a:gs pos="57000">
                <a:schemeClr val="accent2">
                  <a:alpha val="0"/>
                </a:schemeClr>
              </a:gs>
            </a:gsLst>
            <a:lin ang="5400000" scaled="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indent="-91440" algn="ctr">
              <a:spcBef>
                <a:spcPts val="1200"/>
              </a:spcBef>
              <a:buClr>
                <a:schemeClr val="tx2"/>
              </a:buClr>
            </a:pPr>
            <a:endParaRPr lang="en-US" dirty="0">
              <a:solidFill>
                <a:schemeClr val="bg1"/>
              </a:solidFill>
            </a:endParaRPr>
          </a:p>
        </p:txBody>
      </p:sp>
      <p:sp>
        <p:nvSpPr>
          <p:cNvPr id="112" name="Trapezoid 111"/>
          <p:cNvSpPr/>
          <p:nvPr>
            <p:custDataLst>
              <p:tags r:id="rId5"/>
            </p:custDataLst>
          </p:nvPr>
        </p:nvSpPr>
        <p:spPr>
          <a:xfrm rot="14631908">
            <a:off x="2230010" y="-3279670"/>
            <a:ext cx="1254518" cy="5150455"/>
          </a:xfrm>
          <a:prstGeom prst="trapezoid">
            <a:avLst>
              <a:gd name="adj" fmla="val 50000"/>
            </a:avLst>
          </a:prstGeom>
          <a:gradFill>
            <a:gsLst>
              <a:gs pos="0">
                <a:schemeClr val="accent2">
                  <a:alpha val="27000"/>
                </a:schemeClr>
              </a:gs>
              <a:gs pos="76000">
                <a:schemeClr val="accent2">
                  <a:alpha val="0"/>
                </a:schemeClr>
              </a:gs>
            </a:gsLst>
            <a:lin ang="5400000" scaled="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indent="-91440" algn="ctr">
              <a:spcBef>
                <a:spcPts val="1200"/>
              </a:spcBef>
              <a:buClr>
                <a:schemeClr val="tx2"/>
              </a:buClr>
            </a:pPr>
            <a:endParaRPr lang="en-US" dirty="0">
              <a:solidFill>
                <a:schemeClr val="bg1"/>
              </a:solidFill>
            </a:endParaRPr>
          </a:p>
        </p:txBody>
      </p:sp>
      <p:sp>
        <p:nvSpPr>
          <p:cNvPr id="79" name="Oval 78"/>
          <p:cNvSpPr>
            <a:spLocks noChangeAspect="1"/>
          </p:cNvSpPr>
          <p:nvPr/>
        </p:nvSpPr>
        <p:spPr>
          <a:xfrm rot="8100000">
            <a:off x="-236941" y="-277451"/>
            <a:ext cx="1603546" cy="1603546"/>
          </a:xfrm>
          <a:prstGeom prst="ellipse">
            <a:avLst/>
          </a:prstGeom>
          <a:solidFill>
            <a:schemeClr val="bg2"/>
          </a:solidFill>
          <a:ln w="12700">
            <a:noFill/>
          </a:ln>
          <a:effectLst>
            <a:outerShdw blurRad="50800" dist="25400" dir="5400000" algn="ctr" rotWithShape="0">
              <a:schemeClr val="bg2">
                <a:lumMod val="50000"/>
                <a:alpha val="3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91440" indent="-91440" algn="ctr">
              <a:spcBef>
                <a:spcPts val="1200"/>
              </a:spcBef>
              <a:buClr>
                <a:srgbClr val="F6A01A"/>
              </a:buClr>
            </a:pPr>
            <a:endParaRPr lang="en-US" sz="1400" b="1" dirty="0">
              <a:solidFill>
                <a:srgbClr val="666666"/>
              </a:solidFill>
            </a:endParaRPr>
          </a:p>
        </p:txBody>
      </p:sp>
      <p:sp>
        <p:nvSpPr>
          <p:cNvPr id="219" name="cloud"/>
          <p:cNvSpPr>
            <a:spLocks noChangeAspect="1"/>
          </p:cNvSpPr>
          <p:nvPr>
            <p:custDataLst>
              <p:tags r:id="rId6"/>
            </p:custDataLst>
          </p:nvPr>
        </p:nvSpPr>
        <p:spPr bwMode="auto">
          <a:xfrm>
            <a:off x="4348805" y="1949215"/>
            <a:ext cx="1354590" cy="693050"/>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sp>
        <p:nvSpPr>
          <p:cNvPr id="220" name="cloud"/>
          <p:cNvSpPr>
            <a:spLocks noChangeAspect="1"/>
          </p:cNvSpPr>
          <p:nvPr>
            <p:custDataLst>
              <p:tags r:id="rId7"/>
            </p:custDataLst>
          </p:nvPr>
        </p:nvSpPr>
        <p:spPr bwMode="auto">
          <a:xfrm>
            <a:off x="7586557" y="1243709"/>
            <a:ext cx="964199" cy="493314"/>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sp>
        <p:nvSpPr>
          <p:cNvPr id="208" name="cloud"/>
          <p:cNvSpPr>
            <a:spLocks noChangeAspect="1"/>
          </p:cNvSpPr>
          <p:nvPr>
            <p:custDataLst>
              <p:tags r:id="rId8"/>
            </p:custDataLst>
          </p:nvPr>
        </p:nvSpPr>
        <p:spPr bwMode="auto">
          <a:xfrm>
            <a:off x="6879157" y="2401389"/>
            <a:ext cx="1435529" cy="734458"/>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sp>
        <p:nvSpPr>
          <p:cNvPr id="199" name="cloud"/>
          <p:cNvSpPr>
            <a:spLocks noChangeAspect="1"/>
          </p:cNvSpPr>
          <p:nvPr>
            <p:custDataLst>
              <p:tags r:id="rId9"/>
            </p:custDataLst>
          </p:nvPr>
        </p:nvSpPr>
        <p:spPr bwMode="auto">
          <a:xfrm>
            <a:off x="2546575" y="1529431"/>
            <a:ext cx="1112587" cy="569233"/>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sp>
        <p:nvSpPr>
          <p:cNvPr id="224" name="Rectangle 223"/>
          <p:cNvSpPr>
            <a:spLocks noChangeAspect="1"/>
          </p:cNvSpPr>
          <p:nvPr/>
        </p:nvSpPr>
        <p:spPr>
          <a:xfrm>
            <a:off x="263537" y="1690477"/>
            <a:ext cx="2993912" cy="1323439"/>
          </a:xfrm>
          <a:prstGeom prst="rect">
            <a:avLst/>
          </a:prstGeom>
        </p:spPr>
        <p:txBody>
          <a:bodyPr wrap="square">
            <a:spAutoFit/>
          </a:bodyPr>
          <a:lstStyle/>
          <a:p>
            <a:pPr marL="91440" indent="-91440">
              <a:spcBef>
                <a:spcPts val="1200"/>
              </a:spcBef>
              <a:buClr>
                <a:srgbClr val="F6A01A"/>
              </a:buClr>
            </a:pPr>
            <a:r>
              <a:rPr lang="en-US" sz="8000" spc="-500" dirty="0" smtClean="0">
                <a:solidFill>
                  <a:prstClr val="white"/>
                </a:solidFill>
              </a:rPr>
              <a:t>925</a:t>
            </a:r>
            <a:r>
              <a:rPr lang="en-US" sz="8000" baseline="14000" dirty="0" smtClean="0">
                <a:solidFill>
                  <a:prstClr val="white"/>
                </a:solidFill>
              </a:rPr>
              <a:t>+</a:t>
            </a:r>
            <a:endParaRPr lang="en-US" sz="8000" baseline="14000" dirty="0">
              <a:solidFill>
                <a:prstClr val="white"/>
              </a:solidFill>
            </a:endParaRPr>
          </a:p>
        </p:txBody>
      </p:sp>
      <p:sp>
        <p:nvSpPr>
          <p:cNvPr id="249" name="cloud"/>
          <p:cNvSpPr>
            <a:spLocks noChangeAspect="1"/>
          </p:cNvSpPr>
          <p:nvPr>
            <p:custDataLst>
              <p:tags r:id="rId10"/>
            </p:custDataLst>
          </p:nvPr>
        </p:nvSpPr>
        <p:spPr bwMode="auto">
          <a:xfrm>
            <a:off x="259371" y="4498160"/>
            <a:ext cx="1010226" cy="51686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sp>
        <p:nvSpPr>
          <p:cNvPr id="248" name="cloud"/>
          <p:cNvSpPr>
            <a:spLocks noChangeAspect="1"/>
          </p:cNvSpPr>
          <p:nvPr>
            <p:custDataLst>
              <p:tags r:id="rId11"/>
            </p:custDataLst>
          </p:nvPr>
        </p:nvSpPr>
        <p:spPr bwMode="auto">
          <a:xfrm>
            <a:off x="5678930" y="1792421"/>
            <a:ext cx="598272" cy="306095"/>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sp>
        <p:nvSpPr>
          <p:cNvPr id="250" name="cloud"/>
          <p:cNvSpPr>
            <a:spLocks noChangeAspect="1"/>
          </p:cNvSpPr>
          <p:nvPr>
            <p:custDataLst>
              <p:tags r:id="rId12"/>
            </p:custDataLst>
          </p:nvPr>
        </p:nvSpPr>
        <p:spPr bwMode="auto">
          <a:xfrm>
            <a:off x="1570030" y="140936"/>
            <a:ext cx="916326" cy="468820"/>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sp>
        <p:nvSpPr>
          <p:cNvPr id="222" name="cloud"/>
          <p:cNvSpPr>
            <a:spLocks noChangeAspect="1"/>
          </p:cNvSpPr>
          <p:nvPr>
            <p:custDataLst>
              <p:tags r:id="rId13"/>
            </p:custDataLst>
          </p:nvPr>
        </p:nvSpPr>
        <p:spPr bwMode="auto">
          <a:xfrm>
            <a:off x="4948263" y="1125179"/>
            <a:ext cx="1020030" cy="521880"/>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sp>
        <p:nvSpPr>
          <p:cNvPr id="247" name="cloud"/>
          <p:cNvSpPr>
            <a:spLocks noChangeAspect="1"/>
          </p:cNvSpPr>
          <p:nvPr>
            <p:custDataLst>
              <p:tags r:id="rId14"/>
            </p:custDataLst>
          </p:nvPr>
        </p:nvSpPr>
        <p:spPr bwMode="auto">
          <a:xfrm>
            <a:off x="5023458" y="4086311"/>
            <a:ext cx="1064062" cy="544405"/>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sp>
        <p:nvSpPr>
          <p:cNvPr id="221" name="cloud"/>
          <p:cNvSpPr>
            <a:spLocks noChangeAspect="1"/>
          </p:cNvSpPr>
          <p:nvPr>
            <p:custDataLst>
              <p:tags r:id="rId15"/>
            </p:custDataLst>
          </p:nvPr>
        </p:nvSpPr>
        <p:spPr bwMode="auto">
          <a:xfrm>
            <a:off x="4591443" y="3003108"/>
            <a:ext cx="1615313" cy="826443"/>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sp>
        <p:nvSpPr>
          <p:cNvPr id="217" name="cloud"/>
          <p:cNvSpPr>
            <a:spLocks noChangeAspect="1"/>
          </p:cNvSpPr>
          <p:nvPr>
            <p:custDataLst>
              <p:tags r:id="rId16"/>
            </p:custDataLst>
          </p:nvPr>
        </p:nvSpPr>
        <p:spPr bwMode="auto">
          <a:xfrm>
            <a:off x="1357621" y="4015323"/>
            <a:ext cx="1508987" cy="772043"/>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sp>
        <p:nvSpPr>
          <p:cNvPr id="81" name="Rectangle 80"/>
          <p:cNvSpPr>
            <a:spLocks noChangeAspect="1"/>
          </p:cNvSpPr>
          <p:nvPr/>
        </p:nvSpPr>
        <p:spPr>
          <a:xfrm>
            <a:off x="-81476" y="84439"/>
            <a:ext cx="1436218" cy="830997"/>
          </a:xfrm>
          <a:prstGeom prst="rect">
            <a:avLst/>
          </a:prstGeom>
        </p:spPr>
        <p:txBody>
          <a:bodyPr wrap="square">
            <a:spAutoFit/>
          </a:bodyPr>
          <a:lstStyle/>
          <a:p>
            <a:pPr marL="91440" lvl="0" indent="-91440" algn="ctr">
              <a:spcBef>
                <a:spcPts val="1200"/>
              </a:spcBef>
              <a:buClr>
                <a:srgbClr val="F6A01A"/>
              </a:buClr>
            </a:pPr>
            <a:r>
              <a:rPr lang="en-US" sz="4800" b="1" spc="-200" dirty="0" smtClean="0">
                <a:solidFill>
                  <a:schemeClr val="bg1"/>
                </a:solidFill>
              </a:rPr>
              <a:t>97</a:t>
            </a:r>
            <a:r>
              <a:rPr lang="en-US" sz="4800" b="1" spc="-500" baseline="24000" dirty="0" smtClean="0">
                <a:solidFill>
                  <a:schemeClr val="bg1"/>
                </a:solidFill>
              </a:rPr>
              <a:t>%</a:t>
            </a:r>
            <a:endParaRPr lang="en-US" sz="4800" b="1" baseline="24000" dirty="0">
              <a:solidFill>
                <a:schemeClr val="bg1"/>
              </a:solidFill>
            </a:endParaRPr>
          </a:p>
        </p:txBody>
      </p:sp>
      <p:sp>
        <p:nvSpPr>
          <p:cNvPr id="89" name="cloud"/>
          <p:cNvSpPr>
            <a:spLocks noChangeAspect="1"/>
          </p:cNvSpPr>
          <p:nvPr>
            <p:custDataLst>
              <p:tags r:id="rId17"/>
            </p:custDataLst>
          </p:nvPr>
        </p:nvSpPr>
        <p:spPr bwMode="auto">
          <a:xfrm>
            <a:off x="3630290" y="714513"/>
            <a:ext cx="923632" cy="472558"/>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sp>
        <p:nvSpPr>
          <p:cNvPr id="92" name="cloud"/>
          <p:cNvSpPr>
            <a:spLocks noChangeAspect="1"/>
          </p:cNvSpPr>
          <p:nvPr>
            <p:custDataLst>
              <p:tags r:id="rId18"/>
            </p:custDataLst>
          </p:nvPr>
        </p:nvSpPr>
        <p:spPr bwMode="auto">
          <a:xfrm>
            <a:off x="2876429" y="2920593"/>
            <a:ext cx="860510" cy="440263"/>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sp>
        <p:nvSpPr>
          <p:cNvPr id="102" name="cloud"/>
          <p:cNvSpPr>
            <a:spLocks noChangeAspect="1"/>
          </p:cNvSpPr>
          <p:nvPr>
            <p:custDataLst>
              <p:tags r:id="rId19"/>
            </p:custDataLst>
          </p:nvPr>
        </p:nvSpPr>
        <p:spPr bwMode="auto">
          <a:xfrm>
            <a:off x="3718250" y="3515123"/>
            <a:ext cx="646514" cy="330776"/>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sp>
        <p:nvSpPr>
          <p:cNvPr id="179" name="Rectangle 178"/>
          <p:cNvSpPr>
            <a:spLocks noChangeAspect="1"/>
          </p:cNvSpPr>
          <p:nvPr/>
        </p:nvSpPr>
        <p:spPr>
          <a:xfrm>
            <a:off x="396081" y="2820604"/>
            <a:ext cx="3275990" cy="944502"/>
          </a:xfrm>
          <a:prstGeom prst="rect">
            <a:avLst/>
          </a:prstGeom>
        </p:spPr>
        <p:txBody>
          <a:bodyPr wrap="square" lIns="51449" tIns="25724" rIns="51449" bIns="25724">
            <a:spAutoFit/>
          </a:bodyPr>
          <a:lstStyle/>
          <a:p>
            <a:pPr defTabSz="514487"/>
            <a:r>
              <a:rPr lang="en-US" sz="2000" b="1" spc="81" dirty="0">
                <a:solidFill>
                  <a:prstClr val="white">
                    <a:alpha val="50000"/>
                  </a:prstClr>
                </a:solidFill>
                <a:cs typeface="Arial" panose="020B0604020202020204" pitchFamily="34" charset="0"/>
              </a:rPr>
              <a:t>Great </a:t>
            </a:r>
            <a:r>
              <a:rPr lang="en-US" sz="2000" b="1" spc="81" dirty="0" smtClean="0">
                <a:solidFill>
                  <a:prstClr val="white">
                    <a:alpha val="50000"/>
                  </a:prstClr>
                </a:solidFill>
                <a:cs typeface="Arial" panose="020B0604020202020204" pitchFamily="34" charset="0"/>
              </a:rPr>
              <a:t>Customer</a:t>
            </a:r>
            <a:br>
              <a:rPr lang="en-US" sz="2000" b="1" spc="81" dirty="0" smtClean="0">
                <a:solidFill>
                  <a:prstClr val="white">
                    <a:alpha val="50000"/>
                  </a:prstClr>
                </a:solidFill>
                <a:cs typeface="Arial" panose="020B0604020202020204" pitchFamily="34" charset="0"/>
              </a:rPr>
            </a:br>
            <a:r>
              <a:rPr lang="en-US" sz="2000" b="1" spc="81" dirty="0" smtClean="0">
                <a:solidFill>
                  <a:prstClr val="white">
                    <a:alpha val="50000"/>
                  </a:prstClr>
                </a:solidFill>
                <a:cs typeface="Arial" panose="020B0604020202020204" pitchFamily="34" charset="0"/>
              </a:rPr>
              <a:t>Experiences</a:t>
            </a:r>
            <a:endParaRPr lang="en-US" sz="2000" b="1" spc="81" dirty="0">
              <a:solidFill>
                <a:prstClr val="white">
                  <a:alpha val="50000"/>
                </a:prstClr>
              </a:solidFill>
              <a:cs typeface="Arial" panose="020B0604020202020204" pitchFamily="34" charset="0"/>
            </a:endParaRPr>
          </a:p>
          <a:p>
            <a:pPr defTabSz="514487"/>
            <a:r>
              <a:rPr lang="en-US" spc="81" dirty="0" smtClean="0">
                <a:solidFill>
                  <a:prstClr val="white">
                    <a:alpha val="50000"/>
                  </a:prstClr>
                </a:solidFill>
                <a:cs typeface="Arial" panose="020B0604020202020204" pitchFamily="34" charset="0"/>
              </a:rPr>
              <a:t>Over 70% Live</a:t>
            </a:r>
            <a:endParaRPr lang="en-US" spc="81" dirty="0">
              <a:solidFill>
                <a:prstClr val="white">
                  <a:alpha val="50000"/>
                </a:prstClr>
              </a:solidFill>
              <a:cs typeface="Arial" panose="020B0604020202020204" pitchFamily="34" charset="0"/>
            </a:endParaRPr>
          </a:p>
        </p:txBody>
      </p:sp>
      <p:grpSp>
        <p:nvGrpSpPr>
          <p:cNvPr id="2" name="Group 1" hidden="1"/>
          <p:cNvGrpSpPr>
            <a:grpSpLocks noChangeAspect="1"/>
          </p:cNvGrpSpPr>
          <p:nvPr>
            <p:custDataLst>
              <p:tags r:id="rId20"/>
            </p:custDataLst>
          </p:nvPr>
        </p:nvGrpSpPr>
        <p:grpSpPr>
          <a:xfrm>
            <a:off x="-4905494" y="337552"/>
            <a:ext cx="4026454" cy="4331563"/>
            <a:chOff x="4698732" y="337552"/>
            <a:chExt cx="4026454" cy="4331563"/>
          </a:xfrm>
        </p:grpSpPr>
        <p:cxnSp>
          <p:nvCxnSpPr>
            <p:cNvPr id="114" name="Straight Arrow Connector 113" hidden="1"/>
            <p:cNvCxnSpPr/>
            <p:nvPr/>
          </p:nvCxnSpPr>
          <p:spPr>
            <a:xfrm>
              <a:off x="6685049" y="465390"/>
              <a:ext cx="0" cy="4203725"/>
            </a:xfrm>
            <a:prstGeom prst="straightConnector1">
              <a:avLst/>
            </a:prstGeom>
            <a:ln w="34925" cap="rnd">
              <a:solidFill>
                <a:schemeClr val="bg1">
                  <a:alpha val="4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117" name="Rectangle 116" hidden="1"/>
            <p:cNvSpPr>
              <a:spLocks/>
            </p:cNvSpPr>
            <p:nvPr/>
          </p:nvSpPr>
          <p:spPr>
            <a:xfrm>
              <a:off x="7051868" y="337552"/>
              <a:ext cx="1673318" cy="328949"/>
            </a:xfrm>
            <a:prstGeom prst="rect">
              <a:avLst/>
            </a:prstGeom>
          </p:spPr>
          <p:txBody>
            <a:bodyPr wrap="square" lIns="51449" tIns="25724" rIns="51449" bIns="25724" anchor="ctr">
              <a:spAutoFit/>
            </a:bodyPr>
            <a:lstStyle/>
            <a:p>
              <a:pPr defTabSz="514487"/>
              <a:r>
                <a:rPr lang="en-US" spc="81" dirty="0" smtClean="0">
                  <a:solidFill>
                    <a:prstClr val="white">
                      <a:alpha val="50000"/>
                    </a:prstClr>
                  </a:solidFill>
                  <a:cs typeface="Arial" panose="020B0604020202020204" pitchFamily="34" charset="0"/>
                </a:rPr>
                <a:t>Implementing</a:t>
              </a:r>
              <a:endParaRPr lang="en-US" spc="81" dirty="0">
                <a:solidFill>
                  <a:prstClr val="white">
                    <a:alpha val="50000"/>
                  </a:prstClr>
                </a:solidFill>
                <a:cs typeface="Arial" panose="020B0604020202020204" pitchFamily="34" charset="0"/>
              </a:endParaRPr>
            </a:p>
          </p:txBody>
        </p:sp>
        <p:sp>
          <p:nvSpPr>
            <p:cNvPr id="123" name="Rectangle 122" hidden="1"/>
            <p:cNvSpPr>
              <a:spLocks/>
            </p:cNvSpPr>
            <p:nvPr/>
          </p:nvSpPr>
          <p:spPr>
            <a:xfrm>
              <a:off x="4698732" y="337552"/>
              <a:ext cx="1673318" cy="328949"/>
            </a:xfrm>
            <a:prstGeom prst="rect">
              <a:avLst/>
            </a:prstGeom>
          </p:spPr>
          <p:txBody>
            <a:bodyPr wrap="square" lIns="51449" tIns="25724" rIns="51449" bIns="25724" anchor="ctr">
              <a:spAutoFit/>
            </a:bodyPr>
            <a:lstStyle/>
            <a:p>
              <a:pPr algn="ctr" defTabSz="514487"/>
              <a:r>
                <a:rPr lang="en-US" spc="81" dirty="0" smtClean="0">
                  <a:solidFill>
                    <a:prstClr val="white">
                      <a:alpha val="50000"/>
                    </a:prstClr>
                  </a:solidFill>
                  <a:cs typeface="Arial" panose="020B0604020202020204" pitchFamily="34" charset="0"/>
                </a:rPr>
                <a:t>In-Production</a:t>
              </a:r>
              <a:endParaRPr lang="en-US" spc="81" dirty="0">
                <a:solidFill>
                  <a:prstClr val="white">
                    <a:alpha val="50000"/>
                  </a:prstClr>
                </a:solidFill>
                <a:cs typeface="Arial" panose="020B0604020202020204" pitchFamily="34" charset="0"/>
              </a:endParaRPr>
            </a:p>
          </p:txBody>
        </p:sp>
      </p:grpSp>
      <p:sp>
        <p:nvSpPr>
          <p:cNvPr id="218" name="cloud"/>
          <p:cNvSpPr>
            <a:spLocks noChangeAspect="1"/>
          </p:cNvSpPr>
          <p:nvPr>
            <p:custDataLst>
              <p:tags r:id="rId21"/>
            </p:custDataLst>
          </p:nvPr>
        </p:nvSpPr>
        <p:spPr bwMode="auto">
          <a:xfrm>
            <a:off x="7208873" y="3704902"/>
            <a:ext cx="1051365" cy="537909"/>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pic>
        <p:nvPicPr>
          <p:cNvPr id="116" name="Picture 36" descr="Netflix"/>
          <p:cNvPicPr>
            <a:picLocks noChangeAspect="1" noChangeArrowheads="1"/>
          </p:cNvPicPr>
          <p:nvPr/>
        </p:nvPicPr>
        <p:blipFill>
          <a:blip r:embed="rId56" cstate="print"/>
          <a:stretch>
            <a:fillRect/>
          </a:stretch>
        </p:blipFill>
        <p:spPr bwMode="auto">
          <a:xfrm>
            <a:off x="7204223" y="2728931"/>
            <a:ext cx="697399" cy="325104"/>
          </a:xfrm>
          <a:prstGeom prst="rect">
            <a:avLst/>
          </a:prstGeom>
          <a:noFill/>
          <a:ln>
            <a:noFill/>
          </a:ln>
        </p:spPr>
      </p:pic>
      <p:pic>
        <p:nvPicPr>
          <p:cNvPr id="118" name="Picture 117"/>
          <p:cNvPicPr>
            <a:picLocks noChangeAspect="1"/>
          </p:cNvPicPr>
          <p:nvPr/>
        </p:nvPicPr>
        <p:blipFill>
          <a:blip r:embed="rId57">
            <a:extLst>
              <a:ext uri="{28A0092B-C50C-407E-A947-70E740481C1C}">
                <a14:useLocalDpi xmlns:a14="http://schemas.microsoft.com/office/drawing/2010/main" val="0"/>
              </a:ext>
            </a:extLst>
          </a:blip>
          <a:stretch>
            <a:fillRect/>
          </a:stretch>
        </p:blipFill>
        <p:spPr>
          <a:xfrm>
            <a:off x="4836874" y="2152107"/>
            <a:ext cx="375459" cy="375459"/>
          </a:xfrm>
          <a:prstGeom prst="rect">
            <a:avLst/>
          </a:prstGeom>
        </p:spPr>
      </p:pic>
      <p:pic>
        <p:nvPicPr>
          <p:cNvPr id="129" name="Picture 13" descr="LULU logo.png"/>
          <p:cNvPicPr>
            <a:picLocks noChangeAspect="1" noChangeArrowheads="1"/>
          </p:cNvPicPr>
          <p:nvPr/>
        </p:nvPicPr>
        <p:blipFill>
          <a:blip r:embed="rId58" cstate="print"/>
          <a:srcRect/>
          <a:stretch>
            <a:fillRect/>
          </a:stretch>
        </p:blipFill>
        <p:spPr bwMode="auto">
          <a:xfrm>
            <a:off x="1553245" y="4350126"/>
            <a:ext cx="1081686" cy="395455"/>
          </a:xfrm>
          <a:prstGeom prst="rect">
            <a:avLst/>
          </a:prstGeom>
          <a:noFill/>
          <a:ln w="9525">
            <a:noFill/>
            <a:miter lim="800000"/>
            <a:headEnd/>
            <a:tailEnd/>
          </a:ln>
        </p:spPr>
      </p:pic>
      <p:pic>
        <p:nvPicPr>
          <p:cNvPr id="131" name="Picture 59">
            <a:hlinkClick r:id="rId59"/>
          </p:cNvPr>
          <p:cNvPicPr>
            <a:picLocks noChangeAspect="1" noChangeArrowheads="1"/>
          </p:cNvPicPr>
          <p:nvPr/>
        </p:nvPicPr>
        <p:blipFill rotWithShape="1">
          <a:blip r:embed="rId60" cstate="print">
            <a:extLst>
              <a:ext uri="{28A0092B-C50C-407E-A947-70E740481C1C}">
                <a14:useLocalDpi xmlns:a14="http://schemas.microsoft.com/office/drawing/2010/main" val="0"/>
              </a:ext>
            </a:extLst>
          </a:blip>
          <a:srcRect r="29729"/>
          <a:stretch/>
        </p:blipFill>
        <p:spPr bwMode="auto">
          <a:xfrm>
            <a:off x="7293429" y="4042252"/>
            <a:ext cx="959561" cy="125627"/>
          </a:xfrm>
          <a:prstGeom prst="rect">
            <a:avLst/>
          </a:prstGeom>
          <a:noFill/>
          <a:ln w="9525">
            <a:noFill/>
            <a:miter lim="800000"/>
            <a:headEnd/>
            <a:tailEnd/>
          </a:ln>
        </p:spPr>
      </p:pic>
      <p:pic>
        <p:nvPicPr>
          <p:cNvPr id="140" name="Picture 2"/>
          <p:cNvPicPr>
            <a:picLocks noChangeAspect="1" noChangeArrowheads="1"/>
          </p:cNvPicPr>
          <p:nvPr/>
        </p:nvPicPr>
        <p:blipFill>
          <a:blip r:embed="rId61" cstate="print">
            <a:extLst>
              <a:ext uri="{28A0092B-C50C-407E-A947-70E740481C1C}">
                <a14:useLocalDpi xmlns:a14="http://schemas.microsoft.com/office/drawing/2010/main" val="0"/>
              </a:ext>
            </a:extLst>
          </a:blip>
          <a:srcRect/>
          <a:stretch>
            <a:fillRect/>
          </a:stretch>
        </p:blipFill>
        <p:spPr bwMode="auto">
          <a:xfrm>
            <a:off x="1771294" y="325916"/>
            <a:ext cx="427830" cy="200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1" name="Picture 18" descr="Visa"/>
          <p:cNvPicPr>
            <a:picLocks noChangeAspect="1" noChangeArrowheads="1"/>
          </p:cNvPicPr>
          <p:nvPr/>
        </p:nvPicPr>
        <p:blipFill>
          <a:blip r:embed="rId62" cstate="print">
            <a:extLst>
              <a:ext uri="{28A0092B-C50C-407E-A947-70E740481C1C}">
                <a14:useLocalDpi xmlns:a14="http://schemas.microsoft.com/office/drawing/2010/main" val="0"/>
              </a:ext>
            </a:extLst>
          </a:blip>
          <a:srcRect/>
          <a:stretch>
            <a:fillRect/>
          </a:stretch>
        </p:blipFill>
        <p:spPr bwMode="auto">
          <a:xfrm>
            <a:off x="3854809" y="944760"/>
            <a:ext cx="374249" cy="121080"/>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4" descr="Bank of America"/>
          <p:cNvPicPr>
            <a:picLocks noChangeAspect="1" noChangeArrowheads="1"/>
          </p:cNvPicPr>
          <p:nvPr/>
        </p:nvPicPr>
        <p:blipFill>
          <a:blip r:embed="rId63" cstate="print">
            <a:extLst>
              <a:ext uri="{28A0092B-C50C-407E-A947-70E740481C1C}">
                <a14:useLocalDpi xmlns:a14="http://schemas.microsoft.com/office/drawing/2010/main" val="0"/>
              </a:ext>
            </a:extLst>
          </a:blip>
          <a:srcRect/>
          <a:stretch>
            <a:fillRect/>
          </a:stretch>
        </p:blipFill>
        <p:spPr bwMode="auto">
          <a:xfrm>
            <a:off x="2727632" y="1911205"/>
            <a:ext cx="786927" cy="98366"/>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68" descr="Chiquita Brands International"/>
          <p:cNvPicPr>
            <a:picLocks noChangeAspect="1" noChangeArrowheads="1"/>
          </p:cNvPicPr>
          <p:nvPr/>
        </p:nvPicPr>
        <p:blipFill>
          <a:blip r:embed="rId64" cstate="print"/>
          <a:srcRect/>
          <a:stretch>
            <a:fillRect/>
          </a:stretch>
        </p:blipFill>
        <p:spPr bwMode="auto">
          <a:xfrm>
            <a:off x="3947000" y="3609693"/>
            <a:ext cx="166048" cy="200065"/>
          </a:xfrm>
          <a:prstGeom prst="rect">
            <a:avLst/>
          </a:prstGeom>
          <a:noFill/>
          <a:ln w="9525">
            <a:noFill/>
            <a:miter lim="800000"/>
            <a:headEnd/>
            <a:tailEnd/>
          </a:ln>
        </p:spPr>
      </p:pic>
      <p:pic>
        <p:nvPicPr>
          <p:cNvPr id="151" name="Picture 12" descr="http://technosworldnigeria.blog.com/files/2011/11/gsk53.jpg"/>
          <p:cNvPicPr>
            <a:picLocks noChangeAspect="1" noChangeArrowheads="1"/>
          </p:cNvPicPr>
          <p:nvPr/>
        </p:nvPicPr>
        <p:blipFill>
          <a:blip r:embed="rId65" cstate="print"/>
          <a:srcRect/>
          <a:stretch>
            <a:fillRect/>
          </a:stretch>
        </p:blipFill>
        <p:spPr bwMode="auto">
          <a:xfrm>
            <a:off x="5247965" y="1360567"/>
            <a:ext cx="516938" cy="178112"/>
          </a:xfrm>
          <a:prstGeom prst="rect">
            <a:avLst/>
          </a:prstGeom>
          <a:noFill/>
          <a:ln w="9525">
            <a:noFill/>
            <a:miter lim="800000"/>
            <a:headEnd/>
            <a:tailEnd/>
          </a:ln>
        </p:spPr>
      </p:pic>
      <p:pic>
        <p:nvPicPr>
          <p:cNvPr id="153" name="Picture 152"/>
          <p:cNvPicPr>
            <a:picLocks noChangeAspect="1"/>
          </p:cNvPicPr>
          <p:nvPr/>
        </p:nvPicPr>
        <p:blipFill rotWithShape="1">
          <a:blip r:embed="rId66" cstate="print">
            <a:extLst>
              <a:ext uri="{28A0092B-C50C-407E-A947-70E740481C1C}">
                <a14:useLocalDpi xmlns:a14="http://schemas.microsoft.com/office/drawing/2010/main" val="0"/>
              </a:ext>
            </a:extLst>
          </a:blip>
          <a:srcRect t="21782" b="27513"/>
          <a:stretch/>
        </p:blipFill>
        <p:spPr>
          <a:xfrm>
            <a:off x="4874682" y="3409568"/>
            <a:ext cx="1046188" cy="186935"/>
          </a:xfrm>
          <a:prstGeom prst="rect">
            <a:avLst/>
          </a:prstGeom>
        </p:spPr>
      </p:pic>
      <p:pic>
        <p:nvPicPr>
          <p:cNvPr id="155" name="Picture 10" descr="CareFusion"/>
          <p:cNvPicPr>
            <a:picLocks noChangeAspect="1" noChangeArrowheads="1"/>
          </p:cNvPicPr>
          <p:nvPr/>
        </p:nvPicPr>
        <p:blipFill>
          <a:blip r:embed="rId67">
            <a:extLst>
              <a:ext uri="{28A0092B-C50C-407E-A947-70E740481C1C}">
                <a14:useLocalDpi xmlns:a14="http://schemas.microsoft.com/office/drawing/2010/main" val="0"/>
              </a:ext>
            </a:extLst>
          </a:blip>
          <a:srcRect/>
          <a:stretch>
            <a:fillRect/>
          </a:stretch>
        </p:blipFill>
        <p:spPr bwMode="auto">
          <a:xfrm>
            <a:off x="5758291" y="1995405"/>
            <a:ext cx="424226" cy="104642"/>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32" descr="Lifetime Fitness"/>
          <p:cNvPicPr>
            <a:picLocks noChangeAspect="1" noChangeArrowheads="1"/>
          </p:cNvPicPr>
          <p:nvPr/>
        </p:nvPicPr>
        <p:blipFill>
          <a:blip r:embed="rId68" cstate="print"/>
          <a:srcRect/>
          <a:stretch>
            <a:fillRect/>
          </a:stretch>
        </p:blipFill>
        <p:spPr bwMode="auto">
          <a:xfrm>
            <a:off x="7824884" y="1445249"/>
            <a:ext cx="434316" cy="207091"/>
          </a:xfrm>
          <a:prstGeom prst="rect">
            <a:avLst/>
          </a:prstGeom>
          <a:noFill/>
          <a:ln w="9525">
            <a:noFill/>
            <a:miter lim="800000"/>
            <a:headEnd/>
            <a:tailEnd/>
          </a:ln>
        </p:spPr>
      </p:pic>
      <p:pic>
        <p:nvPicPr>
          <p:cNvPr id="158" name="Picture 3" descr="cornell_logo.jpg"/>
          <p:cNvPicPr>
            <a:picLocks noChangeAspect="1" noChangeArrowheads="1"/>
          </p:cNvPicPr>
          <p:nvPr/>
        </p:nvPicPr>
        <p:blipFill>
          <a:blip r:embed="rId69" cstate="print"/>
          <a:srcRect/>
          <a:stretch>
            <a:fillRect/>
          </a:stretch>
        </p:blipFill>
        <p:spPr bwMode="auto">
          <a:xfrm>
            <a:off x="5382980" y="4255238"/>
            <a:ext cx="329277" cy="329335"/>
          </a:xfrm>
          <a:prstGeom prst="rect">
            <a:avLst/>
          </a:prstGeom>
          <a:noFill/>
          <a:ln w="9525">
            <a:noFill/>
            <a:miter lim="800000"/>
            <a:headEnd/>
            <a:tailEnd/>
          </a:ln>
        </p:spPr>
      </p:pic>
      <p:pic>
        <p:nvPicPr>
          <p:cNvPr id="161" name="Picture 160"/>
          <p:cNvPicPr>
            <a:picLocks noChangeAspect="1"/>
          </p:cNvPicPr>
          <p:nvPr/>
        </p:nvPicPr>
        <p:blipFill>
          <a:blip r:embed="rId70" cstate="print">
            <a:extLst>
              <a:ext uri="{28A0092B-C50C-407E-A947-70E740481C1C}">
                <a14:useLocalDpi xmlns:a14="http://schemas.microsoft.com/office/drawing/2010/main" val="0"/>
              </a:ext>
            </a:extLst>
          </a:blip>
          <a:stretch>
            <a:fillRect/>
          </a:stretch>
        </p:blipFill>
        <p:spPr>
          <a:xfrm>
            <a:off x="3169737" y="3068877"/>
            <a:ext cx="202437" cy="202437"/>
          </a:xfrm>
          <a:prstGeom prst="rect">
            <a:avLst/>
          </a:prstGeom>
        </p:spPr>
      </p:pic>
      <p:pic>
        <p:nvPicPr>
          <p:cNvPr id="163" name="Picture 5"/>
          <p:cNvPicPr>
            <a:picLocks noChangeAspect="1" noChangeArrowheads="1"/>
          </p:cNvPicPr>
          <p:nvPr/>
        </p:nvPicPr>
        <p:blipFill>
          <a:blip r:embed="rId71" cstate="print">
            <a:extLst>
              <a:ext uri="{28A0092B-C50C-407E-A947-70E740481C1C}">
                <a14:useLocalDpi xmlns:a14="http://schemas.microsoft.com/office/drawing/2010/main" val="0"/>
              </a:ext>
            </a:extLst>
          </a:blip>
          <a:srcRect/>
          <a:stretch>
            <a:fillRect/>
          </a:stretch>
        </p:blipFill>
        <p:spPr bwMode="auto">
          <a:xfrm>
            <a:off x="513360" y="4697202"/>
            <a:ext cx="463587" cy="2067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4" name="cloud"/>
          <p:cNvSpPr>
            <a:spLocks noChangeAspect="1"/>
          </p:cNvSpPr>
          <p:nvPr>
            <p:custDataLst>
              <p:tags r:id="rId22"/>
            </p:custDataLst>
          </p:nvPr>
        </p:nvSpPr>
        <p:spPr bwMode="auto">
          <a:xfrm>
            <a:off x="5896784" y="93637"/>
            <a:ext cx="1007961" cy="515703"/>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sp>
        <p:nvSpPr>
          <p:cNvPr id="166" name="cloud"/>
          <p:cNvSpPr>
            <a:spLocks noChangeAspect="1"/>
          </p:cNvSpPr>
          <p:nvPr>
            <p:custDataLst>
              <p:tags r:id="rId23"/>
            </p:custDataLst>
          </p:nvPr>
        </p:nvSpPr>
        <p:spPr bwMode="auto">
          <a:xfrm>
            <a:off x="6165961" y="1067893"/>
            <a:ext cx="688450" cy="35223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sp>
        <p:nvSpPr>
          <p:cNvPr id="167" name="cloud"/>
          <p:cNvSpPr>
            <a:spLocks noChangeAspect="1"/>
          </p:cNvSpPr>
          <p:nvPr>
            <p:custDataLst>
              <p:tags r:id="rId24"/>
            </p:custDataLst>
          </p:nvPr>
        </p:nvSpPr>
        <p:spPr bwMode="auto">
          <a:xfrm>
            <a:off x="6973350" y="31958"/>
            <a:ext cx="916328" cy="468821"/>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sp>
        <p:nvSpPr>
          <p:cNvPr id="168" name="cloud"/>
          <p:cNvSpPr>
            <a:spLocks noChangeAspect="1"/>
          </p:cNvSpPr>
          <p:nvPr>
            <p:custDataLst>
              <p:tags r:id="rId25"/>
            </p:custDataLst>
          </p:nvPr>
        </p:nvSpPr>
        <p:spPr bwMode="auto">
          <a:xfrm>
            <a:off x="8460996" y="1937791"/>
            <a:ext cx="470221" cy="240579"/>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sp>
        <p:nvSpPr>
          <p:cNvPr id="169" name="cloud"/>
          <p:cNvSpPr>
            <a:spLocks noChangeAspect="1"/>
          </p:cNvSpPr>
          <p:nvPr>
            <p:custDataLst>
              <p:tags r:id="rId26"/>
            </p:custDataLst>
          </p:nvPr>
        </p:nvSpPr>
        <p:spPr bwMode="auto">
          <a:xfrm>
            <a:off x="5889152" y="2625454"/>
            <a:ext cx="688450" cy="35223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sp>
        <p:nvSpPr>
          <p:cNvPr id="170" name="cloud"/>
          <p:cNvSpPr>
            <a:spLocks noChangeAspect="1"/>
          </p:cNvSpPr>
          <p:nvPr>
            <p:custDataLst>
              <p:tags r:id="rId27"/>
            </p:custDataLst>
          </p:nvPr>
        </p:nvSpPr>
        <p:spPr bwMode="auto">
          <a:xfrm>
            <a:off x="6391106" y="3349447"/>
            <a:ext cx="833025" cy="426201"/>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sp>
        <p:nvSpPr>
          <p:cNvPr id="172" name="cloud"/>
          <p:cNvSpPr>
            <a:spLocks noChangeAspect="1"/>
          </p:cNvSpPr>
          <p:nvPr>
            <p:custDataLst>
              <p:tags r:id="rId28"/>
            </p:custDataLst>
          </p:nvPr>
        </p:nvSpPr>
        <p:spPr bwMode="auto">
          <a:xfrm>
            <a:off x="6329600" y="3998372"/>
            <a:ext cx="688450" cy="35223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sp>
        <p:nvSpPr>
          <p:cNvPr id="173" name="cloud"/>
          <p:cNvSpPr>
            <a:spLocks noChangeAspect="1"/>
          </p:cNvSpPr>
          <p:nvPr>
            <p:custDataLst>
              <p:tags r:id="rId29"/>
            </p:custDataLst>
          </p:nvPr>
        </p:nvSpPr>
        <p:spPr bwMode="auto">
          <a:xfrm>
            <a:off x="1332010" y="1373278"/>
            <a:ext cx="757295" cy="387455"/>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sp>
        <p:nvSpPr>
          <p:cNvPr id="174" name="cloud"/>
          <p:cNvSpPr>
            <a:spLocks noChangeAspect="1"/>
          </p:cNvSpPr>
          <p:nvPr>
            <p:custDataLst>
              <p:tags r:id="rId30"/>
            </p:custDataLst>
          </p:nvPr>
        </p:nvSpPr>
        <p:spPr bwMode="auto">
          <a:xfrm>
            <a:off x="4686986" y="323181"/>
            <a:ext cx="1219633" cy="624000"/>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pic>
        <p:nvPicPr>
          <p:cNvPr id="138" name="Picture 5"/>
          <p:cNvPicPr>
            <a:picLocks noChangeAspect="1" noChangeArrowheads="1"/>
          </p:cNvPicPr>
          <p:nvPr/>
        </p:nvPicPr>
        <p:blipFill>
          <a:blip r:embed="rId72" cstate="print"/>
          <a:srcRect/>
          <a:stretch>
            <a:fillRect/>
          </a:stretch>
        </p:blipFill>
        <p:spPr bwMode="auto">
          <a:xfrm>
            <a:off x="4989649" y="461208"/>
            <a:ext cx="570800" cy="397617"/>
          </a:xfrm>
          <a:prstGeom prst="rect">
            <a:avLst/>
          </a:prstGeom>
          <a:noFill/>
          <a:ln w="9525">
            <a:noFill/>
            <a:miter lim="800000"/>
            <a:headEnd/>
            <a:tailEnd/>
          </a:ln>
        </p:spPr>
      </p:pic>
      <p:pic>
        <p:nvPicPr>
          <p:cNvPr id="152" name="Picture 151"/>
          <p:cNvPicPr>
            <a:picLocks noChangeAspect="1"/>
          </p:cNvPicPr>
          <p:nvPr/>
        </p:nvPicPr>
        <p:blipFill>
          <a:blip r:embed="rId73" cstate="print">
            <a:extLst>
              <a:ext uri="{28A0092B-C50C-407E-A947-70E740481C1C}">
                <a14:useLocalDpi xmlns:a14="http://schemas.microsoft.com/office/drawing/2010/main" val="0"/>
              </a:ext>
            </a:extLst>
          </a:blip>
          <a:stretch>
            <a:fillRect/>
          </a:stretch>
        </p:blipFill>
        <p:spPr>
          <a:xfrm>
            <a:off x="6361635" y="1174687"/>
            <a:ext cx="268671" cy="214095"/>
          </a:xfrm>
          <a:prstGeom prst="rect">
            <a:avLst/>
          </a:prstGeom>
        </p:spPr>
      </p:pic>
      <p:pic>
        <p:nvPicPr>
          <p:cNvPr id="154" name="Picture 6" descr="Cardinal Health"/>
          <p:cNvPicPr>
            <a:picLocks noChangeAspect="1" noChangeArrowheads="1"/>
          </p:cNvPicPr>
          <p:nvPr/>
        </p:nvPicPr>
        <p:blipFill>
          <a:blip r:embed="rId74" cstate="print">
            <a:extLst>
              <a:ext uri="{28A0092B-C50C-407E-A947-70E740481C1C}">
                <a14:useLocalDpi xmlns:a14="http://schemas.microsoft.com/office/drawing/2010/main" val="0"/>
              </a:ext>
            </a:extLst>
          </a:blip>
          <a:srcRect/>
          <a:stretch>
            <a:fillRect/>
          </a:stretch>
        </p:blipFill>
        <p:spPr bwMode="auto">
          <a:xfrm>
            <a:off x="6416736" y="4168371"/>
            <a:ext cx="460056" cy="166956"/>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80" descr="toyota motor sales"/>
          <p:cNvPicPr>
            <a:picLocks noChangeAspect="1" noChangeArrowheads="1"/>
          </p:cNvPicPr>
          <p:nvPr/>
        </p:nvPicPr>
        <p:blipFill rotWithShape="1">
          <a:blip r:embed="rId75">
            <a:extLst>
              <a:ext uri="{28A0092B-C50C-407E-A947-70E740481C1C}">
                <a14:useLocalDpi xmlns:a14="http://schemas.microsoft.com/office/drawing/2010/main" val="0"/>
              </a:ext>
            </a:extLst>
          </a:blip>
          <a:srcRect l="4041" t="9332" r="5606"/>
          <a:stretch/>
        </p:blipFill>
        <p:spPr bwMode="auto">
          <a:xfrm>
            <a:off x="6613961" y="3493997"/>
            <a:ext cx="339832" cy="227349"/>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8111415" y="3329435"/>
            <a:ext cx="916328" cy="468820"/>
            <a:chOff x="8111416" y="3329435"/>
            <a:chExt cx="916326" cy="468820"/>
          </a:xfrm>
        </p:grpSpPr>
        <p:sp>
          <p:nvSpPr>
            <p:cNvPr id="171" name="cloud"/>
            <p:cNvSpPr>
              <a:spLocks noChangeAspect="1"/>
            </p:cNvSpPr>
            <p:nvPr>
              <p:custDataLst>
                <p:tags r:id="rId53"/>
              </p:custDataLst>
            </p:nvPr>
          </p:nvSpPr>
          <p:spPr bwMode="auto">
            <a:xfrm>
              <a:off x="8111416" y="3329435"/>
              <a:ext cx="916326" cy="468820"/>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pic>
          <p:nvPicPr>
            <p:cNvPr id="115" name="Picture 40" descr="Fairchild"/>
            <p:cNvPicPr>
              <a:picLocks noChangeAspect="1" noChangeArrowheads="1"/>
            </p:cNvPicPr>
            <p:nvPr/>
          </p:nvPicPr>
          <p:blipFill>
            <a:blip r:embed="rId76" cstate="print"/>
            <a:srcRect/>
            <a:stretch>
              <a:fillRect/>
            </a:stretch>
          </p:blipFill>
          <p:spPr bwMode="auto">
            <a:xfrm>
              <a:off x="8306218" y="3540886"/>
              <a:ext cx="514438" cy="181304"/>
            </a:xfrm>
            <a:prstGeom prst="rect">
              <a:avLst/>
            </a:prstGeom>
            <a:noFill/>
            <a:ln w="9525">
              <a:noFill/>
              <a:miter lim="800000"/>
              <a:headEnd/>
              <a:tailEnd/>
            </a:ln>
          </p:spPr>
        </p:pic>
      </p:grpSp>
      <p:pic>
        <p:nvPicPr>
          <p:cNvPr id="127" name="Picture 126"/>
          <p:cNvPicPr>
            <a:picLocks noChangeAspect="1"/>
          </p:cNvPicPr>
          <p:nvPr/>
        </p:nvPicPr>
        <p:blipFill>
          <a:blip r:embed="rId77" cstate="print">
            <a:extLst>
              <a:ext uri="{28A0092B-C50C-407E-A947-70E740481C1C}">
                <a14:useLocalDpi xmlns:a14="http://schemas.microsoft.com/office/drawing/2010/main" val="0"/>
              </a:ext>
            </a:extLst>
          </a:blip>
          <a:stretch>
            <a:fillRect/>
          </a:stretch>
        </p:blipFill>
        <p:spPr>
          <a:xfrm>
            <a:off x="1435503" y="1585456"/>
            <a:ext cx="533056" cy="153985"/>
          </a:xfrm>
          <a:prstGeom prst="rect">
            <a:avLst/>
          </a:prstGeom>
        </p:spPr>
      </p:pic>
      <p:pic>
        <p:nvPicPr>
          <p:cNvPr id="145" name="Picture 70" descr="McKee Foods"/>
          <p:cNvPicPr>
            <a:picLocks noChangeAspect="1" noChangeArrowheads="1"/>
          </p:cNvPicPr>
          <p:nvPr/>
        </p:nvPicPr>
        <p:blipFill>
          <a:blip r:embed="rId78" cstate="print"/>
          <a:srcRect/>
          <a:stretch>
            <a:fillRect/>
          </a:stretch>
        </p:blipFill>
        <p:spPr bwMode="auto">
          <a:xfrm>
            <a:off x="6045036" y="2788949"/>
            <a:ext cx="359202" cy="152994"/>
          </a:xfrm>
          <a:prstGeom prst="rect">
            <a:avLst/>
          </a:prstGeom>
          <a:noFill/>
          <a:ln w="9525">
            <a:noFill/>
            <a:miter lim="800000"/>
            <a:headEnd/>
            <a:tailEnd/>
          </a:ln>
        </p:spPr>
      </p:pic>
      <p:pic>
        <p:nvPicPr>
          <p:cNvPr id="124" name="Picture 12" descr="http://www.workday.com/Images/customers_redesign/a-z/Yahoo_logo_600x315.png"/>
          <p:cNvPicPr>
            <a:picLocks noChangeAspect="1" noChangeArrowheads="1"/>
          </p:cNvPicPr>
          <p:nvPr/>
        </p:nvPicPr>
        <p:blipFill>
          <a:blip r:embed="rId79" cstate="print">
            <a:extLst>
              <a:ext uri="{28A0092B-C50C-407E-A947-70E740481C1C}">
                <a14:useLocalDpi xmlns:a14="http://schemas.microsoft.com/office/drawing/2010/main" val="0"/>
              </a:ext>
            </a:extLst>
          </a:blip>
          <a:srcRect/>
          <a:stretch>
            <a:fillRect/>
          </a:stretch>
        </p:blipFill>
        <p:spPr bwMode="auto">
          <a:xfrm>
            <a:off x="7042834" y="170411"/>
            <a:ext cx="728924" cy="382685"/>
          </a:xfrm>
          <a:prstGeom prst="rect">
            <a:avLst/>
          </a:prstGeom>
          <a:noFill/>
          <a:extLst>
            <a:ext uri="{909E8E84-426E-40DD-AFC4-6F175D3DCCD1}">
              <a14:hiddenFill xmlns:a14="http://schemas.microsoft.com/office/drawing/2010/main">
                <a:solidFill>
                  <a:srgbClr val="FFFFFF"/>
                </a:solidFill>
              </a14:hiddenFill>
            </a:ext>
          </a:extLst>
        </p:spPr>
      </p:pic>
      <p:pic>
        <p:nvPicPr>
          <p:cNvPr id="125" name="Picture 16" descr="http://www.workday.com/Images/customers_redesign/a-z/Etsy_logo_600x315.png"/>
          <p:cNvPicPr>
            <a:picLocks noChangeAspect="1" noChangeArrowheads="1"/>
          </p:cNvPicPr>
          <p:nvPr/>
        </p:nvPicPr>
        <p:blipFill>
          <a:blip r:embed="rId80" cstate="print">
            <a:extLst>
              <a:ext uri="{28A0092B-C50C-407E-A947-70E740481C1C}">
                <a14:useLocalDpi xmlns:a14="http://schemas.microsoft.com/office/drawing/2010/main" val="0"/>
              </a:ext>
            </a:extLst>
          </a:blip>
          <a:srcRect/>
          <a:stretch>
            <a:fillRect/>
          </a:stretch>
        </p:blipFill>
        <p:spPr bwMode="auto">
          <a:xfrm>
            <a:off x="6104254" y="293084"/>
            <a:ext cx="582666" cy="305900"/>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6" descr="Morgan Stanley"/>
          <p:cNvPicPr>
            <a:picLocks noChangeAspect="1" noChangeArrowheads="1"/>
          </p:cNvPicPr>
          <p:nvPr/>
        </p:nvPicPr>
        <p:blipFill>
          <a:blip r:embed="rId81" cstate="print"/>
          <a:srcRect/>
          <a:stretch>
            <a:fillRect/>
          </a:stretch>
        </p:blipFill>
        <p:spPr bwMode="auto">
          <a:xfrm>
            <a:off x="8514289" y="2103346"/>
            <a:ext cx="358734" cy="52889"/>
          </a:xfrm>
          <a:prstGeom prst="rect">
            <a:avLst/>
          </a:prstGeom>
          <a:noFill/>
        </p:spPr>
      </p:pic>
      <p:sp>
        <p:nvSpPr>
          <p:cNvPr id="88" name="cloud"/>
          <p:cNvSpPr>
            <a:spLocks noChangeAspect="1"/>
          </p:cNvSpPr>
          <p:nvPr>
            <p:custDataLst>
              <p:tags r:id="rId31"/>
            </p:custDataLst>
          </p:nvPr>
        </p:nvSpPr>
        <p:spPr bwMode="auto">
          <a:xfrm>
            <a:off x="6584086" y="2131162"/>
            <a:ext cx="396622" cy="202923"/>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pic>
        <p:nvPicPr>
          <p:cNvPr id="143" name="Picture 8" descr="Cushman &amp; Wakefield"/>
          <p:cNvPicPr>
            <a:picLocks noChangeAspect="1" noChangeArrowheads="1"/>
          </p:cNvPicPr>
          <p:nvPr/>
        </p:nvPicPr>
        <p:blipFill>
          <a:blip r:embed="rId82" cstate="print">
            <a:extLst>
              <a:ext uri="{28A0092B-C50C-407E-A947-70E740481C1C}">
                <a14:useLocalDpi xmlns:a14="http://schemas.microsoft.com/office/drawing/2010/main" val="0"/>
              </a:ext>
            </a:extLst>
          </a:blip>
          <a:srcRect/>
          <a:stretch>
            <a:fillRect/>
          </a:stretch>
        </p:blipFill>
        <p:spPr bwMode="auto">
          <a:xfrm>
            <a:off x="6610196" y="2239825"/>
            <a:ext cx="307788" cy="85864"/>
          </a:xfrm>
          <a:prstGeom prst="rect">
            <a:avLst/>
          </a:prstGeom>
          <a:noFill/>
          <a:extLst>
            <a:ext uri="{909E8E84-426E-40DD-AFC4-6F175D3DCCD1}">
              <a14:hiddenFill xmlns:a14="http://schemas.microsoft.com/office/drawing/2010/main">
                <a:solidFill>
                  <a:srgbClr val="FFFFFF"/>
                </a:solidFill>
              </a14:hiddenFill>
            </a:ext>
          </a:extLst>
        </p:spPr>
      </p:pic>
      <p:sp>
        <p:nvSpPr>
          <p:cNvPr id="90" name="cloud"/>
          <p:cNvSpPr>
            <a:spLocks noChangeAspect="1"/>
          </p:cNvSpPr>
          <p:nvPr>
            <p:custDataLst>
              <p:tags r:id="rId32"/>
            </p:custDataLst>
          </p:nvPr>
        </p:nvSpPr>
        <p:spPr bwMode="auto">
          <a:xfrm>
            <a:off x="7627575" y="455176"/>
            <a:ext cx="1347185" cy="689260"/>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pic>
        <p:nvPicPr>
          <p:cNvPr id="121" name="Picture 120" descr="CRM The World's Favorite Customer Relationship Management - Salesforce.com"/>
          <p:cNvPicPr>
            <a:picLocks noChangeAspect="1" noChangeArrowheads="1"/>
          </p:cNvPicPr>
          <p:nvPr/>
        </p:nvPicPr>
        <p:blipFill>
          <a:blip r:embed="rId83">
            <a:extLst>
              <a:ext uri="{28A0092B-C50C-407E-A947-70E740481C1C}">
                <a14:useLocalDpi xmlns:a14="http://schemas.microsoft.com/office/drawing/2010/main" val="0"/>
              </a:ext>
            </a:extLst>
          </a:blip>
          <a:srcRect/>
          <a:stretch>
            <a:fillRect/>
          </a:stretch>
        </p:blipFill>
        <p:spPr bwMode="auto">
          <a:xfrm>
            <a:off x="7952658" y="663269"/>
            <a:ext cx="675456" cy="429836"/>
          </a:xfrm>
          <a:prstGeom prst="rect">
            <a:avLst/>
          </a:prstGeom>
          <a:noFill/>
          <a:extLst>
            <a:ext uri="{909E8E84-426E-40DD-AFC4-6F175D3DCCD1}">
              <a14:hiddenFill xmlns:a14="http://schemas.microsoft.com/office/drawing/2010/main">
                <a:solidFill>
                  <a:srgbClr val="FFFFFF"/>
                </a:solidFill>
              </a14:hiddenFill>
            </a:ext>
          </a:extLst>
        </p:spPr>
      </p:pic>
      <p:sp>
        <p:nvSpPr>
          <p:cNvPr id="91" name="cloud"/>
          <p:cNvSpPr>
            <a:spLocks noChangeAspect="1"/>
          </p:cNvSpPr>
          <p:nvPr>
            <p:custDataLst>
              <p:tags r:id="rId33"/>
            </p:custDataLst>
          </p:nvPr>
        </p:nvSpPr>
        <p:spPr bwMode="auto">
          <a:xfrm>
            <a:off x="2731637" y="3631759"/>
            <a:ext cx="587740" cy="300705"/>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sp>
        <p:nvSpPr>
          <p:cNvPr id="93" name="cloud"/>
          <p:cNvSpPr>
            <a:spLocks noChangeAspect="1"/>
          </p:cNvSpPr>
          <p:nvPr>
            <p:custDataLst>
              <p:tags r:id="rId34"/>
            </p:custDataLst>
          </p:nvPr>
        </p:nvSpPr>
        <p:spPr bwMode="auto">
          <a:xfrm>
            <a:off x="3236019" y="4130071"/>
            <a:ext cx="836325" cy="427889"/>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pic>
        <p:nvPicPr>
          <p:cNvPr id="135" name="Picture 14" descr="Nissan"/>
          <p:cNvPicPr>
            <a:picLocks noChangeAspect="1" noChangeArrowheads="1"/>
          </p:cNvPicPr>
          <p:nvPr/>
        </p:nvPicPr>
        <p:blipFill>
          <a:blip r:embed="rId84">
            <a:extLst>
              <a:ext uri="{28A0092B-C50C-407E-A947-70E740481C1C}">
                <a14:useLocalDpi xmlns:a14="http://schemas.microsoft.com/office/drawing/2010/main" val="0"/>
              </a:ext>
            </a:extLst>
          </a:blip>
          <a:srcRect/>
          <a:stretch>
            <a:fillRect/>
          </a:stretch>
        </p:blipFill>
        <p:spPr bwMode="auto">
          <a:xfrm>
            <a:off x="3320727" y="4408705"/>
            <a:ext cx="626175" cy="93032"/>
          </a:xfrm>
          <a:prstGeom prst="rect">
            <a:avLst/>
          </a:prstGeom>
          <a:noFill/>
          <a:extLst>
            <a:ext uri="{909E8E84-426E-40DD-AFC4-6F175D3DCCD1}">
              <a14:hiddenFill xmlns:a14="http://schemas.microsoft.com/office/drawing/2010/main">
                <a:solidFill>
                  <a:srgbClr val="FFFFFF"/>
                </a:solidFill>
              </a14:hiddenFill>
            </a:ext>
          </a:extLst>
        </p:spPr>
      </p:pic>
      <p:pic>
        <p:nvPicPr>
          <p:cNvPr id="137" name="Picture 4" descr="http://www.workday.com/Images/customers_redesign/a-z/JohnsonControlsInc_logo_600x315.png"/>
          <p:cNvPicPr>
            <a:picLocks noChangeAspect="1" noChangeArrowheads="1"/>
          </p:cNvPicPr>
          <p:nvPr/>
        </p:nvPicPr>
        <p:blipFill>
          <a:blip r:embed="rId85" cstate="print">
            <a:extLst>
              <a:ext uri="{28A0092B-C50C-407E-A947-70E740481C1C}">
                <a14:useLocalDpi xmlns:a14="http://schemas.microsoft.com/office/drawing/2010/main" val="0"/>
              </a:ext>
            </a:extLst>
          </a:blip>
          <a:srcRect/>
          <a:stretch>
            <a:fillRect/>
          </a:stretch>
        </p:blipFill>
        <p:spPr bwMode="auto">
          <a:xfrm>
            <a:off x="2806512" y="3717868"/>
            <a:ext cx="398849" cy="209395"/>
          </a:xfrm>
          <a:prstGeom prst="rect">
            <a:avLst/>
          </a:prstGeom>
          <a:noFill/>
          <a:extLst>
            <a:ext uri="{909E8E84-426E-40DD-AFC4-6F175D3DCCD1}">
              <a14:hiddenFill xmlns:a14="http://schemas.microsoft.com/office/drawing/2010/main">
                <a:solidFill>
                  <a:srgbClr val="FFFFFF"/>
                </a:solidFill>
              </a14:hiddenFill>
            </a:ext>
          </a:extLst>
        </p:spPr>
      </p:pic>
      <p:sp>
        <p:nvSpPr>
          <p:cNvPr id="94" name="cloud"/>
          <p:cNvSpPr>
            <a:spLocks noChangeAspect="1"/>
          </p:cNvSpPr>
          <p:nvPr>
            <p:custDataLst>
              <p:tags r:id="rId35"/>
            </p:custDataLst>
          </p:nvPr>
        </p:nvSpPr>
        <p:spPr bwMode="auto">
          <a:xfrm>
            <a:off x="4175371" y="2908271"/>
            <a:ext cx="441577" cy="225924"/>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pic>
        <p:nvPicPr>
          <p:cNvPr id="128" name="Picture 127"/>
          <p:cNvPicPr>
            <a:picLocks noChangeAspect="1"/>
          </p:cNvPicPr>
          <p:nvPr/>
        </p:nvPicPr>
        <p:blipFill>
          <a:blip r:embed="rId86">
            <a:extLst>
              <a:ext uri="{28A0092B-C50C-407E-A947-70E740481C1C}">
                <a14:useLocalDpi xmlns:a14="http://schemas.microsoft.com/office/drawing/2010/main" val="0"/>
              </a:ext>
            </a:extLst>
          </a:blip>
          <a:stretch>
            <a:fillRect/>
          </a:stretch>
        </p:blipFill>
        <p:spPr>
          <a:xfrm>
            <a:off x="4234543" y="3041364"/>
            <a:ext cx="295753" cy="55207"/>
          </a:xfrm>
          <a:prstGeom prst="rect">
            <a:avLst/>
          </a:prstGeom>
        </p:spPr>
      </p:pic>
      <p:sp>
        <p:nvSpPr>
          <p:cNvPr id="95" name="cloud"/>
          <p:cNvSpPr>
            <a:spLocks noChangeAspect="1"/>
          </p:cNvSpPr>
          <p:nvPr>
            <p:custDataLst>
              <p:tags r:id="rId36"/>
            </p:custDataLst>
          </p:nvPr>
        </p:nvSpPr>
        <p:spPr bwMode="auto">
          <a:xfrm>
            <a:off x="2107488" y="674987"/>
            <a:ext cx="1229354" cy="628975"/>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pic>
        <p:nvPicPr>
          <p:cNvPr id="126" name="Picture 8" descr="http://images.wikia.com/logopedia/images/b/b9/Chuck-E-Cheese-Logo1.jpg"/>
          <p:cNvPicPr>
            <a:picLocks noChangeAspect="1" noChangeArrowheads="1"/>
          </p:cNvPicPr>
          <p:nvPr/>
        </p:nvPicPr>
        <p:blipFill rotWithShape="1">
          <a:blip r:embed="rId87" cstate="print"/>
          <a:srcRect r="557"/>
          <a:stretch/>
        </p:blipFill>
        <p:spPr bwMode="auto">
          <a:xfrm>
            <a:off x="2385753" y="892372"/>
            <a:ext cx="632364" cy="345318"/>
          </a:xfrm>
          <a:prstGeom prst="rect">
            <a:avLst/>
          </a:prstGeom>
          <a:noFill/>
          <a:ln w="9525">
            <a:noFill/>
            <a:miter lim="800000"/>
            <a:headEnd/>
            <a:tailEnd/>
          </a:ln>
        </p:spPr>
      </p:pic>
      <p:sp>
        <p:nvSpPr>
          <p:cNvPr id="96" name="cloud"/>
          <p:cNvSpPr>
            <a:spLocks noChangeAspect="1"/>
          </p:cNvSpPr>
          <p:nvPr>
            <p:custDataLst>
              <p:tags r:id="rId37"/>
            </p:custDataLst>
          </p:nvPr>
        </p:nvSpPr>
        <p:spPr bwMode="auto">
          <a:xfrm>
            <a:off x="3898171" y="4478993"/>
            <a:ext cx="1117469" cy="57173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pic>
        <p:nvPicPr>
          <p:cNvPr id="120" name="Picture 30" descr="LinkedIn - Workday Customer"/>
          <p:cNvPicPr>
            <a:picLocks noChangeAspect="1" noChangeArrowheads="1"/>
          </p:cNvPicPr>
          <p:nvPr/>
        </p:nvPicPr>
        <p:blipFill>
          <a:blip r:embed="rId88">
            <a:extLst>
              <a:ext uri="{28A0092B-C50C-407E-A947-70E740481C1C}">
                <a14:useLocalDpi xmlns:a14="http://schemas.microsoft.com/office/drawing/2010/main" val="0"/>
              </a:ext>
            </a:extLst>
          </a:blip>
          <a:srcRect/>
          <a:stretch>
            <a:fillRect/>
          </a:stretch>
        </p:blipFill>
        <p:spPr bwMode="auto">
          <a:xfrm>
            <a:off x="4109836" y="4711447"/>
            <a:ext cx="684785" cy="219131"/>
          </a:xfrm>
          <a:prstGeom prst="rect">
            <a:avLst/>
          </a:prstGeom>
          <a:noFill/>
          <a:extLst>
            <a:ext uri="{909E8E84-426E-40DD-AFC4-6F175D3DCCD1}">
              <a14:hiddenFill xmlns:a14="http://schemas.microsoft.com/office/drawing/2010/main">
                <a:solidFill>
                  <a:srgbClr val="FFFFFF"/>
                </a:solidFill>
              </a14:hiddenFill>
            </a:ext>
          </a:extLst>
        </p:spPr>
      </p:pic>
      <p:sp>
        <p:nvSpPr>
          <p:cNvPr id="97" name="cloud"/>
          <p:cNvSpPr>
            <a:spLocks noChangeAspect="1"/>
          </p:cNvSpPr>
          <p:nvPr>
            <p:custDataLst>
              <p:tags r:id="rId38"/>
            </p:custDataLst>
          </p:nvPr>
        </p:nvSpPr>
        <p:spPr bwMode="auto">
          <a:xfrm>
            <a:off x="6671729" y="1507662"/>
            <a:ext cx="444167" cy="227249"/>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pic>
        <p:nvPicPr>
          <p:cNvPr id="130" name="Picture 4" descr="http://www.workday.com/Images/customers_redesign/a-z/GameStop_logo_600x315.png"/>
          <p:cNvPicPr>
            <a:picLocks noChangeAspect="1" noChangeArrowheads="1"/>
          </p:cNvPicPr>
          <p:nvPr/>
        </p:nvPicPr>
        <p:blipFill rotWithShape="1">
          <a:blip r:embed="rId89" cstate="print">
            <a:extLst>
              <a:ext uri="{28A0092B-C50C-407E-A947-70E740481C1C}">
                <a14:useLocalDpi xmlns:a14="http://schemas.microsoft.com/office/drawing/2010/main" val="0"/>
              </a:ext>
            </a:extLst>
          </a:blip>
          <a:srcRect t="20209" b="17645"/>
          <a:stretch/>
        </p:blipFill>
        <p:spPr bwMode="auto">
          <a:xfrm>
            <a:off x="6722049" y="1600963"/>
            <a:ext cx="321368" cy="104850"/>
          </a:xfrm>
          <a:prstGeom prst="rect">
            <a:avLst/>
          </a:prstGeom>
          <a:noFill/>
          <a:extLst>
            <a:ext uri="{909E8E84-426E-40DD-AFC4-6F175D3DCCD1}">
              <a14:hiddenFill xmlns:a14="http://schemas.microsoft.com/office/drawing/2010/main">
                <a:solidFill>
                  <a:srgbClr val="FFFFFF"/>
                </a:solidFill>
              </a14:hiddenFill>
            </a:ext>
          </a:extLst>
        </p:spPr>
      </p:pic>
      <p:sp>
        <p:nvSpPr>
          <p:cNvPr id="98" name="cloud"/>
          <p:cNvSpPr>
            <a:spLocks noChangeAspect="1"/>
          </p:cNvSpPr>
          <p:nvPr>
            <p:custDataLst>
              <p:tags r:id="rId39"/>
            </p:custDataLst>
          </p:nvPr>
        </p:nvSpPr>
        <p:spPr bwMode="auto">
          <a:xfrm>
            <a:off x="4126566" y="1436005"/>
            <a:ext cx="646514" cy="330776"/>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pic>
        <p:nvPicPr>
          <p:cNvPr id="122" name="Picture 6" descr="http://www.workday.com/Images/customers_redesign/a-z/VMware_logo_600x315.png"/>
          <p:cNvPicPr>
            <a:picLocks noChangeAspect="1" noChangeArrowheads="1"/>
          </p:cNvPicPr>
          <p:nvPr/>
        </p:nvPicPr>
        <p:blipFill>
          <a:blip r:embed="rId90" cstate="print">
            <a:extLst>
              <a:ext uri="{28A0092B-C50C-407E-A947-70E740481C1C}">
                <a14:useLocalDpi xmlns:a14="http://schemas.microsoft.com/office/drawing/2010/main" val="0"/>
              </a:ext>
            </a:extLst>
          </a:blip>
          <a:srcRect/>
          <a:stretch>
            <a:fillRect/>
          </a:stretch>
        </p:blipFill>
        <p:spPr bwMode="auto">
          <a:xfrm>
            <a:off x="4128574" y="1519704"/>
            <a:ext cx="653038" cy="342845"/>
          </a:xfrm>
          <a:prstGeom prst="rect">
            <a:avLst/>
          </a:prstGeom>
          <a:noFill/>
          <a:extLst>
            <a:ext uri="{909E8E84-426E-40DD-AFC4-6F175D3DCCD1}">
              <a14:hiddenFill xmlns:a14="http://schemas.microsoft.com/office/drawing/2010/main">
                <a:solidFill>
                  <a:srgbClr val="FFFFFF"/>
                </a:solidFill>
              </a14:hiddenFill>
            </a:ext>
          </a:extLst>
        </p:spPr>
      </p:pic>
      <p:sp>
        <p:nvSpPr>
          <p:cNvPr id="99" name="cloud"/>
          <p:cNvSpPr>
            <a:spLocks noChangeAspect="1"/>
          </p:cNvSpPr>
          <p:nvPr>
            <p:custDataLst>
              <p:tags r:id="rId40"/>
            </p:custDataLst>
          </p:nvPr>
        </p:nvSpPr>
        <p:spPr bwMode="auto">
          <a:xfrm>
            <a:off x="6261772" y="4492412"/>
            <a:ext cx="1007961" cy="515703"/>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pic>
        <p:nvPicPr>
          <p:cNvPr id="147" name="Picture 146"/>
          <p:cNvPicPr>
            <a:picLocks noChangeAspect="1"/>
          </p:cNvPicPr>
          <p:nvPr/>
        </p:nvPicPr>
        <p:blipFill>
          <a:blip r:embed="rId91" cstate="print">
            <a:extLst>
              <a:ext uri="{28A0092B-C50C-407E-A947-70E740481C1C}">
                <a14:useLocalDpi xmlns:a14="http://schemas.microsoft.com/office/drawing/2010/main" val="0"/>
              </a:ext>
            </a:extLst>
          </a:blip>
          <a:stretch>
            <a:fillRect/>
          </a:stretch>
        </p:blipFill>
        <p:spPr>
          <a:xfrm>
            <a:off x="6397548" y="4753370"/>
            <a:ext cx="725687" cy="190101"/>
          </a:xfrm>
          <a:prstGeom prst="rect">
            <a:avLst/>
          </a:prstGeom>
        </p:spPr>
      </p:pic>
      <p:sp>
        <p:nvSpPr>
          <p:cNvPr id="100" name="cloud"/>
          <p:cNvSpPr>
            <a:spLocks noChangeAspect="1"/>
          </p:cNvSpPr>
          <p:nvPr>
            <p:custDataLst>
              <p:tags r:id="rId41"/>
            </p:custDataLst>
          </p:nvPr>
        </p:nvSpPr>
        <p:spPr bwMode="auto">
          <a:xfrm>
            <a:off x="4346306" y="4030736"/>
            <a:ext cx="469821" cy="240375"/>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pic>
        <p:nvPicPr>
          <p:cNvPr id="119" name="Picture 2" descr="Bloom Energy"/>
          <p:cNvPicPr>
            <a:picLocks noChangeAspect="1" noChangeArrowheads="1"/>
          </p:cNvPicPr>
          <p:nvPr/>
        </p:nvPicPr>
        <p:blipFill>
          <a:blip r:embed="rId92" cstate="print"/>
          <a:srcRect/>
          <a:stretch>
            <a:fillRect/>
          </a:stretch>
        </p:blipFill>
        <p:spPr bwMode="auto">
          <a:xfrm>
            <a:off x="4390406" y="4190590"/>
            <a:ext cx="380703" cy="64745"/>
          </a:xfrm>
          <a:prstGeom prst="rect">
            <a:avLst/>
          </a:prstGeom>
          <a:noFill/>
          <a:ln w="9525">
            <a:noFill/>
            <a:miter lim="800000"/>
            <a:headEnd/>
            <a:tailEnd/>
          </a:ln>
        </p:spPr>
      </p:pic>
      <p:sp>
        <p:nvSpPr>
          <p:cNvPr id="101" name="cloud"/>
          <p:cNvSpPr>
            <a:spLocks noChangeAspect="1"/>
          </p:cNvSpPr>
          <p:nvPr>
            <p:custDataLst>
              <p:tags r:id="rId42"/>
            </p:custDataLst>
          </p:nvPr>
        </p:nvSpPr>
        <p:spPr bwMode="auto">
          <a:xfrm>
            <a:off x="3395373" y="2416954"/>
            <a:ext cx="646514" cy="330776"/>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pic>
        <p:nvPicPr>
          <p:cNvPr id="132" name="Picture 4"/>
          <p:cNvPicPr>
            <a:picLocks noChangeAspect="1" noChangeArrowheads="1"/>
          </p:cNvPicPr>
          <p:nvPr/>
        </p:nvPicPr>
        <p:blipFill>
          <a:blip r:embed="rId93" cstate="print"/>
          <a:srcRect/>
          <a:stretch>
            <a:fillRect/>
          </a:stretch>
        </p:blipFill>
        <p:spPr bwMode="auto">
          <a:xfrm>
            <a:off x="3523107" y="2609688"/>
            <a:ext cx="403793" cy="136280"/>
          </a:xfrm>
          <a:prstGeom prst="rect">
            <a:avLst/>
          </a:prstGeom>
          <a:noFill/>
          <a:ln w="9525">
            <a:noFill/>
            <a:miter lim="800000"/>
            <a:headEnd/>
            <a:tailEnd/>
          </a:ln>
        </p:spPr>
      </p:pic>
      <p:sp>
        <p:nvSpPr>
          <p:cNvPr id="103" name="cloud"/>
          <p:cNvSpPr>
            <a:spLocks noChangeAspect="1"/>
          </p:cNvSpPr>
          <p:nvPr>
            <p:custDataLst>
              <p:tags r:id="rId43"/>
            </p:custDataLst>
          </p:nvPr>
        </p:nvSpPr>
        <p:spPr bwMode="auto">
          <a:xfrm>
            <a:off x="7388190" y="1887048"/>
            <a:ext cx="580693" cy="297100"/>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pic>
        <p:nvPicPr>
          <p:cNvPr id="150" name="Picture 50" descr="http://www.workday.com/Images/customers/logos/kimberlyclark_logo_150x30.gif"/>
          <p:cNvPicPr>
            <a:picLocks noChangeAspect="1" noChangeArrowheads="1"/>
          </p:cNvPicPr>
          <p:nvPr/>
        </p:nvPicPr>
        <p:blipFill>
          <a:blip r:embed="rId94">
            <a:extLst>
              <a:ext uri="{28A0092B-C50C-407E-A947-70E740481C1C}">
                <a14:useLocalDpi xmlns:a14="http://schemas.microsoft.com/office/drawing/2010/main" val="0"/>
              </a:ext>
            </a:extLst>
          </a:blip>
          <a:srcRect/>
          <a:stretch>
            <a:fillRect/>
          </a:stretch>
        </p:blipFill>
        <p:spPr bwMode="auto">
          <a:xfrm>
            <a:off x="7413553" y="2093664"/>
            <a:ext cx="524056" cy="80355"/>
          </a:xfrm>
          <a:prstGeom prst="rect">
            <a:avLst/>
          </a:prstGeom>
          <a:noFill/>
          <a:extLst>
            <a:ext uri="{909E8E84-426E-40DD-AFC4-6F175D3DCCD1}">
              <a14:hiddenFill xmlns:a14="http://schemas.microsoft.com/office/drawing/2010/main">
                <a:solidFill>
                  <a:srgbClr val="FFFFFF"/>
                </a:solidFill>
              </a14:hiddenFill>
            </a:ext>
          </a:extLst>
        </p:spPr>
      </p:pic>
      <p:sp>
        <p:nvSpPr>
          <p:cNvPr id="104" name="cloud"/>
          <p:cNvSpPr>
            <a:spLocks noChangeAspect="1"/>
          </p:cNvSpPr>
          <p:nvPr>
            <p:custDataLst>
              <p:tags r:id="rId44"/>
            </p:custDataLst>
          </p:nvPr>
        </p:nvSpPr>
        <p:spPr bwMode="auto">
          <a:xfrm>
            <a:off x="2749315" y="151007"/>
            <a:ext cx="916326" cy="468820"/>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pic>
        <p:nvPicPr>
          <p:cNvPr id="159" name="Picture 8" descr="GU logo4.jpg"/>
          <p:cNvPicPr>
            <a:picLocks noChangeAspect="1" noChangeArrowheads="1"/>
          </p:cNvPicPr>
          <p:nvPr/>
        </p:nvPicPr>
        <p:blipFill rotWithShape="1">
          <a:blip r:embed="rId95" cstate="print"/>
          <a:srcRect t="28400"/>
          <a:stretch/>
        </p:blipFill>
        <p:spPr bwMode="auto">
          <a:xfrm>
            <a:off x="2829772" y="421183"/>
            <a:ext cx="755412" cy="152531"/>
          </a:xfrm>
          <a:prstGeom prst="rect">
            <a:avLst/>
          </a:prstGeom>
          <a:noFill/>
          <a:ln w="9525">
            <a:noFill/>
            <a:miter lim="800000"/>
            <a:headEnd/>
            <a:tailEnd/>
          </a:ln>
        </p:spPr>
      </p:pic>
      <p:sp>
        <p:nvSpPr>
          <p:cNvPr id="105" name="cloud"/>
          <p:cNvSpPr>
            <a:spLocks noChangeAspect="1"/>
          </p:cNvSpPr>
          <p:nvPr>
            <p:custDataLst>
              <p:tags r:id="rId45"/>
            </p:custDataLst>
          </p:nvPr>
        </p:nvSpPr>
        <p:spPr bwMode="auto">
          <a:xfrm>
            <a:off x="114515" y="3826519"/>
            <a:ext cx="1010226" cy="51686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pic>
        <p:nvPicPr>
          <p:cNvPr id="162" name="Picture 161"/>
          <p:cNvPicPr>
            <a:picLocks noChangeAspect="1"/>
          </p:cNvPicPr>
          <p:nvPr/>
        </p:nvPicPr>
        <p:blipFill>
          <a:blip r:embed="rId96">
            <a:extLst>
              <a:ext uri="{28A0092B-C50C-407E-A947-70E740481C1C}">
                <a14:useLocalDpi xmlns:a14="http://schemas.microsoft.com/office/drawing/2010/main" val="0"/>
              </a:ext>
            </a:extLst>
          </a:blip>
          <a:stretch>
            <a:fillRect/>
          </a:stretch>
        </p:blipFill>
        <p:spPr>
          <a:xfrm>
            <a:off x="452037" y="3985114"/>
            <a:ext cx="318475" cy="318475"/>
          </a:xfrm>
          <a:prstGeom prst="rect">
            <a:avLst/>
          </a:prstGeom>
        </p:spPr>
      </p:pic>
      <p:sp>
        <p:nvSpPr>
          <p:cNvPr id="107" name="cloud"/>
          <p:cNvSpPr>
            <a:spLocks noChangeAspect="1"/>
          </p:cNvSpPr>
          <p:nvPr>
            <p:custDataLst>
              <p:tags r:id="rId46"/>
            </p:custDataLst>
          </p:nvPr>
        </p:nvSpPr>
        <p:spPr bwMode="auto">
          <a:xfrm>
            <a:off x="8241319" y="2368600"/>
            <a:ext cx="580693" cy="297100"/>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pic>
        <p:nvPicPr>
          <p:cNvPr id="133" name="Picture 28" descr="Lenovo"/>
          <p:cNvPicPr>
            <a:picLocks noChangeAspect="1" noChangeArrowheads="1"/>
          </p:cNvPicPr>
          <p:nvPr/>
        </p:nvPicPr>
        <p:blipFill>
          <a:blip r:embed="rId97" cstate="print"/>
          <a:srcRect/>
          <a:stretch>
            <a:fillRect/>
          </a:stretch>
        </p:blipFill>
        <p:spPr bwMode="auto">
          <a:xfrm>
            <a:off x="8300305" y="2548794"/>
            <a:ext cx="478973" cy="84030"/>
          </a:xfrm>
          <a:prstGeom prst="rect">
            <a:avLst/>
          </a:prstGeom>
          <a:noFill/>
          <a:ln w="9525">
            <a:noFill/>
            <a:miter lim="800000"/>
            <a:headEnd/>
            <a:tailEnd/>
          </a:ln>
        </p:spPr>
      </p:pic>
      <p:sp>
        <p:nvSpPr>
          <p:cNvPr id="108" name="cloud"/>
          <p:cNvSpPr>
            <a:spLocks noChangeAspect="1"/>
          </p:cNvSpPr>
          <p:nvPr>
            <p:custDataLst>
              <p:tags r:id="rId47"/>
            </p:custDataLst>
          </p:nvPr>
        </p:nvSpPr>
        <p:spPr bwMode="auto">
          <a:xfrm>
            <a:off x="6937564" y="755181"/>
            <a:ext cx="522847" cy="267505"/>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pic>
        <p:nvPicPr>
          <p:cNvPr id="149" name="Picture 26" descr="easyJet"/>
          <p:cNvPicPr>
            <a:picLocks noChangeAspect="1" noChangeArrowheads="1"/>
          </p:cNvPicPr>
          <p:nvPr/>
        </p:nvPicPr>
        <p:blipFill>
          <a:blip r:embed="rId98" cstate="print">
            <a:extLst>
              <a:ext uri="{28A0092B-C50C-407E-A947-70E740481C1C}">
                <a14:useLocalDpi xmlns:a14="http://schemas.microsoft.com/office/drawing/2010/main" val="0"/>
              </a:ext>
            </a:extLst>
          </a:blip>
          <a:srcRect/>
          <a:stretch>
            <a:fillRect/>
          </a:stretch>
        </p:blipFill>
        <p:spPr bwMode="auto">
          <a:xfrm>
            <a:off x="7058897" y="906691"/>
            <a:ext cx="269783" cy="106658"/>
          </a:xfrm>
          <a:prstGeom prst="rect">
            <a:avLst/>
          </a:prstGeom>
          <a:noFill/>
          <a:extLst>
            <a:ext uri="{909E8E84-426E-40DD-AFC4-6F175D3DCCD1}">
              <a14:hiddenFill xmlns:a14="http://schemas.microsoft.com/office/drawing/2010/main">
                <a:solidFill>
                  <a:srgbClr val="FFFFFF"/>
                </a:solidFill>
              </a14:hiddenFill>
            </a:ext>
          </a:extLst>
        </p:spPr>
      </p:pic>
      <p:sp>
        <p:nvSpPr>
          <p:cNvPr id="109" name="cloud"/>
          <p:cNvSpPr>
            <a:spLocks noChangeAspect="1"/>
          </p:cNvSpPr>
          <p:nvPr>
            <p:custDataLst>
              <p:tags r:id="rId48"/>
            </p:custDataLst>
          </p:nvPr>
        </p:nvSpPr>
        <p:spPr bwMode="auto">
          <a:xfrm>
            <a:off x="2589217" y="2379654"/>
            <a:ext cx="478236" cy="244680"/>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pic>
        <p:nvPicPr>
          <p:cNvPr id="148" name="Picture 52" descr="Lafarge"/>
          <p:cNvPicPr>
            <a:picLocks noChangeAspect="1" noChangeArrowheads="1"/>
          </p:cNvPicPr>
          <p:nvPr/>
        </p:nvPicPr>
        <p:blipFill>
          <a:blip r:embed="rId99" cstate="print">
            <a:extLst>
              <a:ext uri="{28A0092B-C50C-407E-A947-70E740481C1C}">
                <a14:useLocalDpi xmlns:a14="http://schemas.microsoft.com/office/drawing/2010/main" val="0"/>
              </a:ext>
            </a:extLst>
          </a:blip>
          <a:srcRect/>
          <a:stretch>
            <a:fillRect/>
          </a:stretch>
        </p:blipFill>
        <p:spPr bwMode="auto">
          <a:xfrm>
            <a:off x="2660530" y="2499197"/>
            <a:ext cx="303482" cy="103184"/>
          </a:xfrm>
          <a:prstGeom prst="rect">
            <a:avLst/>
          </a:prstGeom>
          <a:noFill/>
          <a:extLst>
            <a:ext uri="{909E8E84-426E-40DD-AFC4-6F175D3DCCD1}">
              <a14:hiddenFill xmlns:a14="http://schemas.microsoft.com/office/drawing/2010/main">
                <a:solidFill>
                  <a:srgbClr val="FFFFFF"/>
                </a:solidFill>
              </a14:hiddenFill>
            </a:ext>
          </a:extLst>
        </p:spPr>
      </p:pic>
      <p:sp>
        <p:nvSpPr>
          <p:cNvPr id="110" name="cloud"/>
          <p:cNvSpPr>
            <a:spLocks noChangeAspect="1"/>
          </p:cNvSpPr>
          <p:nvPr>
            <p:custDataLst>
              <p:tags r:id="rId49"/>
            </p:custDataLst>
          </p:nvPr>
        </p:nvSpPr>
        <p:spPr bwMode="auto">
          <a:xfrm>
            <a:off x="4064420" y="156454"/>
            <a:ext cx="470221" cy="240579"/>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pic>
        <p:nvPicPr>
          <p:cNvPr id="157" name="Picture 2" descr="rentokil initial logo.jpg"/>
          <p:cNvPicPr>
            <a:picLocks noChangeAspect="1" noChangeArrowheads="1"/>
          </p:cNvPicPr>
          <p:nvPr/>
        </p:nvPicPr>
        <p:blipFill>
          <a:blip r:embed="rId100" cstate="print">
            <a:extLst>
              <a:ext uri="{BEBA8EAE-BF5A-486C-A8C5-ECC9F3942E4B}">
                <a14:imgProps xmlns:a14="http://schemas.microsoft.com/office/drawing/2010/main">
                  <a14:imgLayer r:embed="rId101">
                    <a14:imgEffect>
                      <a14:backgroundRemoval t="9783" b="96739" l="4839" r="98925">
                        <a14:foregroundMark x1="15054" y1="33696" x2="9677" y2="29348"/>
                        <a14:foregroundMark x1="29032" y1="35870" x2="22581" y2="33696"/>
                        <a14:foregroundMark x1="34946" y1="43478" x2="34946" y2="25000"/>
                        <a14:foregroundMark x1="50538" y1="39130" x2="51075" y2="19565"/>
                        <a14:foregroundMark x1="68817" y1="39130" x2="68817" y2="27174"/>
                        <a14:foregroundMark x1="74731" y1="41304" x2="74731" y2="10870"/>
                        <a14:foregroundMark x1="88172" y1="39130" x2="88172" y2="21739"/>
                        <a14:foregroundMark x1="88172" y1="17391" x2="88172" y2="17391"/>
                        <a14:foregroundMark x1="94086" y1="42391" x2="93011" y2="14130"/>
                        <a14:foregroundMark x1="7527" y1="85870" x2="8602" y2="59783"/>
                        <a14:foregroundMark x1="12903" y1="89130" x2="12903" y2="67391"/>
                        <a14:foregroundMark x1="27419" y1="89130" x2="28495" y2="66304"/>
                        <a14:foregroundMark x1="27419" y1="58696" x2="27419" y2="58696"/>
                        <a14:foregroundMark x1="34409" y1="81522" x2="34409" y2="63043"/>
                        <a14:foregroundMark x1="43548" y1="83696" x2="43011" y2="67391"/>
                        <a14:foregroundMark x1="43011" y1="58696" x2="43011" y2="58696"/>
                        <a14:foregroundMark x1="56989" y1="86957" x2="56989" y2="70652"/>
                        <a14:foregroundMark x1="61290" y1="86957" x2="61290" y2="61957"/>
                        <a14:backgroundMark x1="55376" y1="59783" x2="48925" y2="43478"/>
                        <a14:backgroundMark x1="41398" y1="51087" x2="36559" y2="53261"/>
                      </a14:backgroundRemoval>
                    </a14:imgEffect>
                  </a14:imgLayer>
                </a14:imgProps>
              </a:ext>
            </a:extLst>
          </a:blip>
          <a:srcRect/>
          <a:stretch>
            <a:fillRect/>
          </a:stretch>
        </p:blipFill>
        <p:spPr bwMode="auto">
          <a:xfrm>
            <a:off x="4158745" y="270544"/>
            <a:ext cx="251382" cy="124120"/>
          </a:xfrm>
          <a:prstGeom prst="rect">
            <a:avLst/>
          </a:prstGeom>
          <a:noFill/>
          <a:ln w="9525">
            <a:noFill/>
            <a:miter lim="800000"/>
            <a:headEnd/>
            <a:tailEnd/>
          </a:ln>
        </p:spPr>
      </p:pic>
      <p:sp>
        <p:nvSpPr>
          <p:cNvPr id="113" name="cloud"/>
          <p:cNvSpPr>
            <a:spLocks noChangeAspect="1"/>
          </p:cNvSpPr>
          <p:nvPr>
            <p:custDataLst>
              <p:tags r:id="rId50"/>
            </p:custDataLst>
          </p:nvPr>
        </p:nvSpPr>
        <p:spPr bwMode="auto">
          <a:xfrm>
            <a:off x="8478038" y="2870804"/>
            <a:ext cx="469821" cy="240375"/>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pic>
        <p:nvPicPr>
          <p:cNvPr id="134" name="Picture 26" descr="http://www.workday.com/Images/customers/logos/phillips_pms_2965.gif"/>
          <p:cNvPicPr>
            <a:picLocks noChangeAspect="1" noChangeArrowheads="1"/>
          </p:cNvPicPr>
          <p:nvPr/>
        </p:nvPicPr>
        <p:blipFill>
          <a:blip r:embed="rId102">
            <a:extLst>
              <a:ext uri="{28A0092B-C50C-407E-A947-70E740481C1C}">
                <a14:useLocalDpi xmlns:a14="http://schemas.microsoft.com/office/drawing/2010/main" val="0"/>
              </a:ext>
            </a:extLst>
          </a:blip>
          <a:srcRect/>
          <a:stretch>
            <a:fillRect/>
          </a:stretch>
        </p:blipFill>
        <p:spPr bwMode="auto">
          <a:xfrm>
            <a:off x="8532883" y="3009914"/>
            <a:ext cx="360040" cy="96012"/>
          </a:xfrm>
          <a:prstGeom prst="rect">
            <a:avLst/>
          </a:prstGeom>
          <a:noFill/>
          <a:extLst>
            <a:ext uri="{909E8E84-426E-40DD-AFC4-6F175D3DCCD1}">
              <a14:hiddenFill xmlns:a14="http://schemas.microsoft.com/office/drawing/2010/main">
                <a:solidFill>
                  <a:srgbClr val="FFFFFF"/>
                </a:solidFill>
              </a14:hiddenFill>
            </a:ext>
          </a:extLst>
        </p:spPr>
      </p:pic>
      <p:sp>
        <p:nvSpPr>
          <p:cNvPr id="165" name="cloud"/>
          <p:cNvSpPr>
            <a:spLocks noChangeAspect="1"/>
          </p:cNvSpPr>
          <p:nvPr>
            <p:custDataLst>
              <p:tags r:id="rId51"/>
            </p:custDataLst>
          </p:nvPr>
        </p:nvSpPr>
        <p:spPr bwMode="auto">
          <a:xfrm>
            <a:off x="3029585" y="4806625"/>
            <a:ext cx="388282" cy="198657"/>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pic>
        <p:nvPicPr>
          <p:cNvPr id="146" name="Picture 2" descr="http://www.seeklogo.com/images/J/J_B__Hunt-logo-01343C7756-seeklogo.com.gif"/>
          <p:cNvPicPr>
            <a:picLocks noChangeAspect="1" noChangeArrowheads="1"/>
          </p:cNvPicPr>
          <p:nvPr/>
        </p:nvPicPr>
        <p:blipFill rotWithShape="1">
          <a:blip r:embed="rId103" cstate="print"/>
          <a:srcRect l="6000" t="36000" r="3371" b="36000"/>
          <a:stretch/>
        </p:blipFill>
        <p:spPr bwMode="auto">
          <a:xfrm>
            <a:off x="3081034" y="4913344"/>
            <a:ext cx="245676" cy="76076"/>
          </a:xfrm>
          <a:prstGeom prst="rect">
            <a:avLst/>
          </a:prstGeom>
          <a:noFill/>
          <a:ln w="9525">
            <a:noFill/>
            <a:miter lim="800000"/>
            <a:headEnd/>
            <a:tailEnd/>
          </a:ln>
        </p:spPr>
      </p:pic>
      <p:grpSp>
        <p:nvGrpSpPr>
          <p:cNvPr id="5" name="Group 4"/>
          <p:cNvGrpSpPr/>
          <p:nvPr/>
        </p:nvGrpSpPr>
        <p:grpSpPr>
          <a:xfrm>
            <a:off x="7640910" y="4372840"/>
            <a:ext cx="1274061" cy="648724"/>
            <a:chOff x="7652619" y="4335327"/>
            <a:chExt cx="1541614" cy="784956"/>
          </a:xfrm>
        </p:grpSpPr>
        <p:sp>
          <p:nvSpPr>
            <p:cNvPr id="175" name="cloud"/>
            <p:cNvSpPr>
              <a:spLocks noChangeAspect="1"/>
            </p:cNvSpPr>
            <p:nvPr>
              <p:custDataLst>
                <p:tags r:id="rId52"/>
              </p:custDataLst>
            </p:nvPr>
          </p:nvSpPr>
          <p:spPr bwMode="auto">
            <a:xfrm>
              <a:off x="7652619" y="4335327"/>
              <a:ext cx="1541614" cy="784956"/>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bg1"/>
            </a:solidFill>
            <a:ln>
              <a:noFill/>
            </a:ln>
          </p:spPr>
          <p:txBody>
            <a:bodyPr vert="horz" wrap="square" lIns="51449" tIns="25724" rIns="51449" bIns="25724" numCol="1" anchor="t" anchorCtr="0" compatLnSpc="1">
              <a:prstTxWarp prst="textNoShape">
                <a:avLst/>
              </a:prstTxWarp>
            </a:bodyPr>
            <a:lstStyle/>
            <a:p>
              <a:pPr defTabSz="514487"/>
              <a:endParaRPr lang="en-US" sz="1050" dirty="0">
                <a:solidFill>
                  <a:srgbClr val="666666"/>
                </a:solidFill>
              </a:endParaRPr>
            </a:p>
          </p:txBody>
        </p:sp>
        <p:pic>
          <p:nvPicPr>
            <p:cNvPr id="160" name="Picture 14" descr="Carnegie Mellon University"/>
            <p:cNvPicPr>
              <a:picLocks noChangeAspect="1" noChangeArrowheads="1"/>
            </p:cNvPicPr>
            <p:nvPr/>
          </p:nvPicPr>
          <p:blipFill>
            <a:blip r:embed="rId104" cstate="print"/>
            <a:srcRect/>
            <a:stretch>
              <a:fillRect/>
            </a:stretch>
          </p:blipFill>
          <p:spPr bwMode="auto">
            <a:xfrm>
              <a:off x="7885315" y="4797619"/>
              <a:ext cx="1044232" cy="182007"/>
            </a:xfrm>
            <a:prstGeom prst="rect">
              <a:avLst/>
            </a:prstGeom>
            <a:noFill/>
            <a:ln w="9525">
              <a:noFill/>
              <a:miter lim="800000"/>
              <a:headEnd/>
              <a:tailEnd/>
            </a:ln>
          </p:spPr>
        </p:pic>
      </p:grpSp>
    </p:spTree>
    <p:extLst>
      <p:ext uri="{BB962C8B-B14F-4D97-AF65-F5344CB8AC3E}">
        <p14:creationId xmlns:p14="http://schemas.microsoft.com/office/powerpoint/2010/main" val="3539298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Distribution Processes</a:t>
            </a:r>
            <a:endParaRPr lang="en-US" dirty="0"/>
          </a:p>
        </p:txBody>
      </p:sp>
      <p:sp>
        <p:nvSpPr>
          <p:cNvPr id="3" name="Text Placeholder 2"/>
          <p:cNvSpPr>
            <a:spLocks noGrp="1"/>
          </p:cNvSpPr>
          <p:nvPr>
            <p:ph type="body" sz="quarter" idx="12"/>
          </p:nvPr>
        </p:nvSpPr>
        <p:spPr>
          <a:xfrm>
            <a:off x="342900" y="1730753"/>
            <a:ext cx="8410074" cy="3021722"/>
          </a:xfrm>
        </p:spPr>
        <p:txBody>
          <a:bodyPr>
            <a:noAutofit/>
          </a:bodyPr>
          <a:lstStyle/>
          <a:p>
            <a:r>
              <a:rPr lang="en-US" sz="1800" dirty="0">
                <a:solidFill>
                  <a:srgbClr val="000000"/>
                </a:solidFill>
              </a:rPr>
              <a:t>Sells and transfers use </a:t>
            </a:r>
            <a:r>
              <a:rPr lang="en-US" sz="1800" dirty="0" smtClean="0">
                <a:solidFill>
                  <a:srgbClr val="000000"/>
                </a:solidFill>
              </a:rPr>
              <a:t>default </a:t>
            </a:r>
            <a:r>
              <a:rPr lang="en-US" sz="1800" dirty="0">
                <a:solidFill>
                  <a:srgbClr val="000000"/>
                </a:solidFill>
              </a:rPr>
              <a:t>unit selection from </a:t>
            </a:r>
            <a:r>
              <a:rPr lang="en-US" sz="1800" dirty="0" smtClean="0">
                <a:solidFill>
                  <a:srgbClr val="000000"/>
                </a:solidFill>
              </a:rPr>
              <a:t>pool. Defaults </a:t>
            </a:r>
            <a:r>
              <a:rPr lang="en-US" sz="1800" dirty="0">
                <a:solidFill>
                  <a:srgbClr val="000000"/>
                </a:solidFill>
              </a:rPr>
              <a:t>can be overridden </a:t>
            </a:r>
            <a:r>
              <a:rPr lang="en-US" sz="1800" dirty="0" smtClean="0">
                <a:solidFill>
                  <a:srgbClr val="000000"/>
                </a:solidFill>
              </a:rPr>
              <a:t>at transaction. </a:t>
            </a:r>
            <a:endParaRPr lang="en-US" sz="1800" dirty="0">
              <a:solidFill>
                <a:srgbClr val="000000"/>
              </a:solidFill>
            </a:endParaRPr>
          </a:p>
          <a:p>
            <a:r>
              <a:rPr lang="en-US" sz="1800" dirty="0">
                <a:solidFill>
                  <a:srgbClr val="000000"/>
                </a:solidFill>
              </a:rPr>
              <a:t>Uses Account Posting Rules – Investment In Pool </a:t>
            </a:r>
          </a:p>
          <a:p>
            <a:r>
              <a:rPr lang="en-US" sz="1800" dirty="0">
                <a:solidFill>
                  <a:srgbClr val="000000"/>
                </a:solidFill>
              </a:rPr>
              <a:t>Sell investment pool units</a:t>
            </a:r>
          </a:p>
          <a:p>
            <a:pPr lvl="1"/>
            <a:r>
              <a:rPr lang="en-US" sz="1400" dirty="0">
                <a:solidFill>
                  <a:srgbClr val="000000"/>
                </a:solidFill>
              </a:rPr>
              <a:t>Reduces </a:t>
            </a:r>
            <a:r>
              <a:rPr lang="en-US" sz="1400" dirty="0" smtClean="0">
                <a:solidFill>
                  <a:srgbClr val="000000"/>
                </a:solidFill>
              </a:rPr>
              <a:t>gift’s: Total units and  Book </a:t>
            </a:r>
            <a:r>
              <a:rPr lang="en-US" sz="1400" dirty="0">
                <a:solidFill>
                  <a:srgbClr val="000000"/>
                </a:solidFill>
              </a:rPr>
              <a:t>value</a:t>
            </a:r>
          </a:p>
          <a:p>
            <a:pPr lvl="1"/>
            <a:r>
              <a:rPr lang="en-US" sz="1400" dirty="0">
                <a:solidFill>
                  <a:srgbClr val="000000"/>
                </a:solidFill>
              </a:rPr>
              <a:t>Reduces </a:t>
            </a:r>
            <a:r>
              <a:rPr lang="en-US" sz="1400" dirty="0" smtClean="0">
                <a:solidFill>
                  <a:srgbClr val="000000"/>
                </a:solidFill>
              </a:rPr>
              <a:t>pool’s Total </a:t>
            </a:r>
            <a:r>
              <a:rPr lang="en-US" sz="1400" dirty="0">
                <a:solidFill>
                  <a:srgbClr val="000000"/>
                </a:solidFill>
              </a:rPr>
              <a:t>number of units</a:t>
            </a:r>
          </a:p>
          <a:p>
            <a:r>
              <a:rPr lang="en-US" sz="1800" dirty="0">
                <a:solidFill>
                  <a:srgbClr val="000000"/>
                </a:solidFill>
              </a:rPr>
              <a:t>Transfer investment pool units</a:t>
            </a:r>
          </a:p>
          <a:p>
            <a:pPr lvl="1"/>
            <a:r>
              <a:rPr lang="en-US" sz="1400" dirty="0">
                <a:solidFill>
                  <a:srgbClr val="000000"/>
                </a:solidFill>
              </a:rPr>
              <a:t>Book value and share quantity are transferred to target gift</a:t>
            </a:r>
          </a:p>
          <a:p>
            <a:pPr lvl="1"/>
            <a:r>
              <a:rPr lang="en-US" sz="1400" dirty="0">
                <a:solidFill>
                  <a:srgbClr val="000000"/>
                </a:solidFill>
              </a:rPr>
              <a:t>Transactions </a:t>
            </a:r>
            <a:r>
              <a:rPr lang="en-US" sz="1400" dirty="0" smtClean="0">
                <a:solidFill>
                  <a:srgbClr val="000000"/>
                </a:solidFill>
              </a:rPr>
              <a:t>visible </a:t>
            </a:r>
            <a:r>
              <a:rPr lang="en-US" sz="1400" dirty="0">
                <a:solidFill>
                  <a:srgbClr val="000000"/>
                </a:solidFill>
              </a:rPr>
              <a:t>in both gifts – updating total units by </a:t>
            </a:r>
            <a:r>
              <a:rPr lang="en-US" sz="1400" dirty="0" smtClean="0">
                <a:solidFill>
                  <a:srgbClr val="000000"/>
                </a:solidFill>
              </a:rPr>
              <a:t>amount </a:t>
            </a:r>
            <a:r>
              <a:rPr lang="en-US" sz="1400" dirty="0">
                <a:solidFill>
                  <a:srgbClr val="000000"/>
                </a:solidFill>
              </a:rPr>
              <a:t>withdrawn on </a:t>
            </a:r>
            <a:r>
              <a:rPr lang="en-US" sz="1400" dirty="0" smtClean="0">
                <a:solidFill>
                  <a:srgbClr val="000000"/>
                </a:solidFill>
              </a:rPr>
              <a:t>source gift</a:t>
            </a:r>
            <a:endParaRPr lang="en-US" sz="1400" dirty="0">
              <a:solidFill>
                <a:srgbClr val="000000"/>
              </a:solidFill>
            </a:endParaRPr>
          </a:p>
        </p:txBody>
      </p:sp>
      <p:sp>
        <p:nvSpPr>
          <p:cNvPr id="4" name="Footer Placeholder 3"/>
          <p:cNvSpPr>
            <a:spLocks noGrp="1"/>
          </p:cNvSpPr>
          <p:nvPr>
            <p:ph type="ftr" sz="quarter" idx="3"/>
          </p:nvPr>
        </p:nvSpPr>
        <p:spPr/>
        <p:txBody>
          <a:bodyPr/>
          <a:lstStyle/>
          <a:p>
            <a:r>
              <a:rPr lang="en-US" dirty="0" smtClean="0"/>
              <a:t>Workday Confidential</a:t>
            </a:r>
            <a:endParaRPr lang="en-US" dirty="0"/>
          </a:p>
        </p:txBody>
      </p:sp>
      <p:graphicFrame>
        <p:nvGraphicFramePr>
          <p:cNvPr id="10" name="Content Placeholder 10"/>
          <p:cNvGraphicFramePr>
            <a:graphicFrameLocks/>
          </p:cNvGraphicFramePr>
          <p:nvPr>
            <p:extLst>
              <p:ext uri="{D42A27DB-BD31-4B8C-83A1-F6EECF244321}">
                <p14:modId xmlns:p14="http://schemas.microsoft.com/office/powerpoint/2010/main" val="178619669"/>
              </p:ext>
            </p:extLst>
          </p:nvPr>
        </p:nvGraphicFramePr>
        <p:xfrm>
          <a:off x="372974" y="984608"/>
          <a:ext cx="8398047" cy="6840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173802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Demonstration - Transactions in Investment Pool Units</a:t>
            </a:r>
          </a:p>
        </p:txBody>
      </p:sp>
      <p:sp>
        <p:nvSpPr>
          <p:cNvPr id="3" name="Footer Placeholder 2"/>
          <p:cNvSpPr>
            <a:spLocks noGrp="1"/>
          </p:cNvSpPr>
          <p:nvPr>
            <p:ph type="ftr" sz="quarter" idx="3"/>
          </p:nvPr>
        </p:nvSpPr>
        <p:spPr/>
        <p:txBody>
          <a:bodyPr/>
          <a:lstStyle/>
          <a:p>
            <a:r>
              <a:rPr lang="en-US" dirty="0" smtClean="0"/>
              <a:t>Workday Confidential</a:t>
            </a:r>
            <a:endParaRPr lang="en-US" dirty="0"/>
          </a:p>
        </p:txBody>
      </p:sp>
      <p:graphicFrame>
        <p:nvGraphicFramePr>
          <p:cNvPr id="4" name="Content Placeholder 5"/>
          <p:cNvGraphicFramePr>
            <a:graphicFrameLocks/>
          </p:cNvGraphicFramePr>
          <p:nvPr>
            <p:extLst>
              <p:ext uri="{D42A27DB-BD31-4B8C-83A1-F6EECF244321}">
                <p14:modId xmlns:p14="http://schemas.microsoft.com/office/powerpoint/2010/main" val="3199150139"/>
              </p:ext>
            </p:extLst>
          </p:nvPr>
        </p:nvGraphicFramePr>
        <p:xfrm>
          <a:off x="1090864" y="960496"/>
          <a:ext cx="69342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2" descr="C:\Users\karen.minicozzi\AppData\Local\Microsoft\Windows\Temporary Internet Files\Content.IE5\MSX9L7O0\MP900433098[1].jpg"/>
          <p:cNvPicPr>
            <a:picLocks noChangeAspect="1" noChangeArrowheads="1"/>
          </p:cNvPicPr>
          <p:nvPr/>
        </p:nvPicPr>
        <p:blipFill>
          <a:blip r:embed="rId8" cstate="print"/>
          <a:srcRect/>
          <a:stretch>
            <a:fillRect/>
          </a:stretch>
        </p:blipFill>
        <p:spPr bwMode="auto">
          <a:xfrm>
            <a:off x="8031080" y="864288"/>
            <a:ext cx="785949" cy="1206500"/>
          </a:xfrm>
          <a:prstGeom prst="rect">
            <a:avLst/>
          </a:prstGeom>
          <a:noFill/>
        </p:spPr>
      </p:pic>
    </p:spTree>
    <p:extLst>
      <p:ext uri="{BB962C8B-B14F-4D97-AF65-F5344CB8AC3E}">
        <p14:creationId xmlns:p14="http://schemas.microsoft.com/office/powerpoint/2010/main" val="42314469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Sequence Generators</a:t>
            </a:r>
          </a:p>
        </p:txBody>
      </p:sp>
      <p:sp>
        <p:nvSpPr>
          <p:cNvPr id="5" name="Text Placeholder 4"/>
          <p:cNvSpPr>
            <a:spLocks noGrp="1"/>
          </p:cNvSpPr>
          <p:nvPr>
            <p:ph type="body" sz="quarter" idx="12"/>
          </p:nvPr>
        </p:nvSpPr>
        <p:spPr>
          <a:xfrm>
            <a:off x="320040" y="1067144"/>
            <a:ext cx="5461134" cy="3722139"/>
          </a:xfrm>
        </p:spPr>
        <p:txBody>
          <a:bodyPr/>
          <a:lstStyle/>
          <a:p>
            <a:r>
              <a:rPr lang="en-US" dirty="0">
                <a:solidFill>
                  <a:srgbClr val="000000"/>
                </a:solidFill>
              </a:rPr>
              <a:t>Investors (if not previously set up)</a:t>
            </a:r>
          </a:p>
        </p:txBody>
      </p:sp>
      <p:sp>
        <p:nvSpPr>
          <p:cNvPr id="3" name="Footer Placeholder 2"/>
          <p:cNvSpPr>
            <a:spLocks noGrp="1"/>
          </p:cNvSpPr>
          <p:nvPr>
            <p:ph type="ftr" sz="quarter" idx="3"/>
          </p:nvPr>
        </p:nvSpPr>
        <p:spPr/>
        <p:txBody>
          <a:bodyPr/>
          <a:lstStyle/>
          <a:p>
            <a:r>
              <a:rPr lang="en-US" dirty="0" smtClean="0"/>
              <a:t>Workday Confidential</a:t>
            </a:r>
            <a:endParaRPr lang="en-US" dirty="0"/>
          </a:p>
        </p:txBody>
      </p:sp>
    </p:spTree>
    <p:extLst>
      <p:ext uri="{BB962C8B-B14F-4D97-AF65-F5344CB8AC3E}">
        <p14:creationId xmlns:p14="http://schemas.microsoft.com/office/powerpoint/2010/main" val="4105852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Worktags</a:t>
            </a:r>
            <a:endParaRPr lang="en-US" dirty="0"/>
          </a:p>
        </p:txBody>
      </p:sp>
      <p:sp>
        <p:nvSpPr>
          <p:cNvPr id="5" name="Text Placeholder 4"/>
          <p:cNvSpPr>
            <a:spLocks noGrp="1"/>
          </p:cNvSpPr>
          <p:nvPr>
            <p:ph type="body" sz="quarter" idx="12"/>
          </p:nvPr>
        </p:nvSpPr>
        <p:spPr>
          <a:xfrm>
            <a:off x="320040" y="1067144"/>
            <a:ext cx="8508048" cy="3722139"/>
          </a:xfrm>
        </p:spPr>
        <p:txBody>
          <a:bodyPr>
            <a:normAutofit fontScale="92500" lnSpcReduction="20000"/>
          </a:bodyPr>
          <a:lstStyle/>
          <a:p>
            <a:r>
              <a:rPr lang="en-US" b="1" dirty="0">
                <a:solidFill>
                  <a:srgbClr val="000000"/>
                </a:solidFill>
              </a:rPr>
              <a:t>Gift</a:t>
            </a:r>
          </a:p>
          <a:p>
            <a:pPr lvl="1"/>
            <a:r>
              <a:rPr lang="en-US" dirty="0">
                <a:solidFill>
                  <a:srgbClr val="000000"/>
                </a:solidFill>
              </a:rPr>
              <a:t>Gift may be referenced on journals and operational transactions such as expense reports and supplier invoices</a:t>
            </a:r>
          </a:p>
          <a:p>
            <a:pPr lvl="1"/>
            <a:r>
              <a:rPr lang="en-US" dirty="0">
                <a:solidFill>
                  <a:srgbClr val="000000"/>
                </a:solidFill>
              </a:rPr>
              <a:t>Auto-populated on investment pool purchases</a:t>
            </a:r>
          </a:p>
          <a:p>
            <a:r>
              <a:rPr lang="en-US" b="1" dirty="0">
                <a:solidFill>
                  <a:srgbClr val="000000"/>
                </a:solidFill>
              </a:rPr>
              <a:t>Donor</a:t>
            </a:r>
          </a:p>
          <a:p>
            <a:pPr lvl="1"/>
            <a:r>
              <a:rPr lang="en-US" dirty="0">
                <a:solidFill>
                  <a:srgbClr val="000000"/>
                </a:solidFill>
              </a:rPr>
              <a:t>Donor may be referenced on journals</a:t>
            </a:r>
          </a:p>
          <a:p>
            <a:pPr lvl="1"/>
            <a:r>
              <a:rPr lang="en-US" dirty="0">
                <a:solidFill>
                  <a:srgbClr val="000000"/>
                </a:solidFill>
              </a:rPr>
              <a:t>Auto-populated on investment pool purchases</a:t>
            </a:r>
          </a:p>
          <a:p>
            <a:r>
              <a:rPr lang="en-US" b="1" dirty="0">
                <a:solidFill>
                  <a:srgbClr val="000000"/>
                </a:solidFill>
              </a:rPr>
              <a:t>Investment Pool</a:t>
            </a:r>
          </a:p>
          <a:p>
            <a:pPr lvl="1"/>
            <a:r>
              <a:rPr lang="en-US" dirty="0">
                <a:solidFill>
                  <a:srgbClr val="000000"/>
                </a:solidFill>
              </a:rPr>
              <a:t>Investment Pool may be referenced on journals</a:t>
            </a:r>
          </a:p>
          <a:p>
            <a:pPr lvl="1"/>
            <a:r>
              <a:rPr lang="en-US" dirty="0">
                <a:solidFill>
                  <a:srgbClr val="000000"/>
                </a:solidFill>
              </a:rPr>
              <a:t>Auto-populated on investment pool purchases</a:t>
            </a:r>
          </a:p>
          <a:p>
            <a:r>
              <a:rPr lang="en-US" b="1" dirty="0">
                <a:solidFill>
                  <a:srgbClr val="000000"/>
                </a:solidFill>
              </a:rPr>
              <a:t>Custom</a:t>
            </a:r>
          </a:p>
          <a:p>
            <a:pPr lvl="1"/>
            <a:r>
              <a:rPr lang="en-US" dirty="0">
                <a:solidFill>
                  <a:srgbClr val="000000"/>
                </a:solidFill>
              </a:rPr>
              <a:t>Line of Business, Campaign, Channel, etc</a:t>
            </a:r>
            <a:r>
              <a:rPr lang="en-US" dirty="0" smtClean="0">
                <a:solidFill>
                  <a:srgbClr val="000000"/>
                </a:solidFill>
              </a:rPr>
              <a:t>.</a:t>
            </a:r>
            <a:endParaRPr lang="en-US" dirty="0">
              <a:solidFill>
                <a:srgbClr val="000000"/>
              </a:solidFill>
            </a:endParaRPr>
          </a:p>
        </p:txBody>
      </p:sp>
      <p:sp>
        <p:nvSpPr>
          <p:cNvPr id="3" name="Footer Placeholder 2"/>
          <p:cNvSpPr>
            <a:spLocks noGrp="1"/>
          </p:cNvSpPr>
          <p:nvPr>
            <p:ph type="ftr" sz="quarter" idx="3"/>
          </p:nvPr>
        </p:nvSpPr>
        <p:spPr/>
        <p:txBody>
          <a:bodyPr/>
          <a:lstStyle/>
          <a:p>
            <a:r>
              <a:rPr lang="en-US" dirty="0" smtClean="0"/>
              <a:t>Workday Confidential</a:t>
            </a:r>
            <a:endParaRPr lang="en-US" dirty="0"/>
          </a:p>
        </p:txBody>
      </p:sp>
    </p:spTree>
    <p:extLst>
      <p:ext uri="{BB962C8B-B14F-4D97-AF65-F5344CB8AC3E}">
        <p14:creationId xmlns:p14="http://schemas.microsoft.com/office/powerpoint/2010/main" val="21129340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Controls</a:t>
            </a:r>
            <a:endParaRPr lang="en-US" dirty="0"/>
          </a:p>
        </p:txBody>
      </p:sp>
      <p:sp>
        <p:nvSpPr>
          <p:cNvPr id="5" name="Text Placeholder 4"/>
          <p:cNvSpPr>
            <a:spLocks noGrp="1"/>
          </p:cNvSpPr>
          <p:nvPr>
            <p:ph type="body" sz="quarter" idx="12"/>
          </p:nvPr>
        </p:nvSpPr>
        <p:spPr>
          <a:xfrm>
            <a:off x="320040" y="1067144"/>
            <a:ext cx="5461134" cy="3722139"/>
          </a:xfrm>
        </p:spPr>
        <p:txBody>
          <a:bodyPr>
            <a:normAutofit fontScale="92500" lnSpcReduction="10000"/>
          </a:bodyPr>
          <a:lstStyle/>
          <a:p>
            <a:r>
              <a:rPr lang="en-US" b="1" dirty="0">
                <a:solidFill>
                  <a:srgbClr val="000000"/>
                </a:solidFill>
              </a:rPr>
              <a:t>Configurable Security</a:t>
            </a:r>
          </a:p>
          <a:p>
            <a:pPr lvl="1"/>
            <a:r>
              <a:rPr lang="en-US" dirty="0">
                <a:solidFill>
                  <a:srgbClr val="000000"/>
                </a:solidFill>
              </a:rPr>
              <a:t>Role-based and user-based security groups</a:t>
            </a:r>
          </a:p>
          <a:p>
            <a:pPr lvl="1"/>
            <a:r>
              <a:rPr lang="en-US" dirty="0">
                <a:solidFill>
                  <a:srgbClr val="000000"/>
                </a:solidFill>
              </a:rPr>
              <a:t>Domain and business process policies grant permission to specific tasks</a:t>
            </a:r>
          </a:p>
          <a:p>
            <a:r>
              <a:rPr lang="en-US" b="1" dirty="0">
                <a:solidFill>
                  <a:srgbClr val="000000"/>
                </a:solidFill>
              </a:rPr>
              <a:t>Custom Validations</a:t>
            </a:r>
          </a:p>
          <a:p>
            <a:pPr lvl="1"/>
            <a:r>
              <a:rPr lang="en-US" dirty="0">
                <a:solidFill>
                  <a:srgbClr val="000000"/>
                </a:solidFill>
              </a:rPr>
              <a:t>Configure logic to require/prevent field population</a:t>
            </a:r>
          </a:p>
          <a:p>
            <a:pPr lvl="1"/>
            <a:r>
              <a:rPr lang="en-US" dirty="0">
                <a:solidFill>
                  <a:srgbClr val="000000"/>
                </a:solidFill>
              </a:rPr>
              <a:t>Enforce worktag combinations</a:t>
            </a:r>
          </a:p>
          <a:p>
            <a:r>
              <a:rPr lang="en-US" b="1" dirty="0">
                <a:solidFill>
                  <a:srgbClr val="000000"/>
                </a:solidFill>
              </a:rPr>
              <a:t>Business Process Configuration</a:t>
            </a:r>
          </a:p>
          <a:p>
            <a:pPr lvl="1"/>
            <a:r>
              <a:rPr lang="en-US" dirty="0">
                <a:solidFill>
                  <a:srgbClr val="000000"/>
                </a:solidFill>
              </a:rPr>
              <a:t>Approval steps with configurable logic</a:t>
            </a:r>
          </a:p>
          <a:p>
            <a:pPr lvl="1"/>
            <a:r>
              <a:rPr lang="en-US" dirty="0" smtClean="0">
                <a:solidFill>
                  <a:srgbClr val="000000"/>
                </a:solidFill>
              </a:rPr>
              <a:t>For example: routing </a:t>
            </a:r>
            <a:r>
              <a:rPr lang="en-US" dirty="0">
                <a:solidFill>
                  <a:srgbClr val="000000"/>
                </a:solidFill>
              </a:rPr>
              <a:t>a requisition, purchase order, or change order for Controller approval if the threshold is exceeded</a:t>
            </a:r>
          </a:p>
        </p:txBody>
      </p:sp>
      <p:sp>
        <p:nvSpPr>
          <p:cNvPr id="3" name="Footer Placeholder 2"/>
          <p:cNvSpPr>
            <a:spLocks noGrp="1"/>
          </p:cNvSpPr>
          <p:nvPr>
            <p:ph type="ftr" sz="quarter" idx="3"/>
          </p:nvPr>
        </p:nvSpPr>
        <p:spPr/>
        <p:txBody>
          <a:bodyPr/>
          <a:lstStyle/>
          <a:p>
            <a:r>
              <a:rPr lang="en-US" dirty="0" smtClean="0"/>
              <a:t>Workday Confidential</a:t>
            </a:r>
            <a:endParaRPr lang="en-US" dirty="0"/>
          </a:p>
        </p:txBody>
      </p:sp>
    </p:spTree>
    <p:extLst>
      <p:ext uri="{BB962C8B-B14F-4D97-AF65-F5344CB8AC3E}">
        <p14:creationId xmlns:p14="http://schemas.microsoft.com/office/powerpoint/2010/main" val="23986850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 Validations</a:t>
            </a:r>
            <a:endParaRPr lang="en-US" dirty="0"/>
          </a:p>
        </p:txBody>
      </p:sp>
      <p:sp>
        <p:nvSpPr>
          <p:cNvPr id="5" name="Text Placeholder 4"/>
          <p:cNvSpPr>
            <a:spLocks noGrp="1"/>
          </p:cNvSpPr>
          <p:nvPr>
            <p:ph type="body" sz="quarter" idx="12"/>
          </p:nvPr>
        </p:nvSpPr>
        <p:spPr>
          <a:xfrm>
            <a:off x="320040" y="1067144"/>
            <a:ext cx="7626818" cy="3722139"/>
          </a:xfrm>
        </p:spPr>
        <p:txBody>
          <a:bodyPr>
            <a:normAutofit/>
          </a:bodyPr>
          <a:lstStyle/>
          <a:p>
            <a:r>
              <a:rPr lang="en-US" b="1" dirty="0">
                <a:solidFill>
                  <a:srgbClr val="000000"/>
                </a:solidFill>
              </a:rPr>
              <a:t>Define validation logic to control data quality</a:t>
            </a:r>
          </a:p>
          <a:p>
            <a:pPr lvl="1"/>
            <a:r>
              <a:rPr lang="en-US" dirty="0">
                <a:solidFill>
                  <a:srgbClr val="000000"/>
                </a:solidFill>
              </a:rPr>
              <a:t>Require or prevent field population (with or without conditions)</a:t>
            </a:r>
          </a:p>
          <a:p>
            <a:pPr lvl="1"/>
            <a:r>
              <a:rPr lang="en-US" dirty="0">
                <a:solidFill>
                  <a:srgbClr val="000000"/>
                </a:solidFill>
              </a:rPr>
              <a:t>Allow or disallow specific values based on the value of another field</a:t>
            </a:r>
          </a:p>
          <a:p>
            <a:r>
              <a:rPr lang="en-US" b="1" dirty="0">
                <a:solidFill>
                  <a:srgbClr val="000000"/>
                </a:solidFill>
              </a:rPr>
              <a:t>Validation types</a:t>
            </a:r>
          </a:p>
          <a:p>
            <a:pPr lvl="1"/>
            <a:r>
              <a:rPr lang="en-US" dirty="0">
                <a:solidFill>
                  <a:srgbClr val="000000"/>
                </a:solidFill>
              </a:rPr>
              <a:t>Critical is a hard stop</a:t>
            </a:r>
          </a:p>
          <a:p>
            <a:pPr lvl="1"/>
            <a:r>
              <a:rPr lang="en-US" dirty="0">
                <a:solidFill>
                  <a:srgbClr val="000000"/>
                </a:solidFill>
              </a:rPr>
              <a:t>Warning is a message to the user, but may be bypassed</a:t>
            </a:r>
          </a:p>
          <a:p>
            <a:r>
              <a:rPr lang="en-US" b="1" dirty="0">
                <a:solidFill>
                  <a:srgbClr val="000000"/>
                </a:solidFill>
              </a:rPr>
              <a:t>Validations are executed when the transaction is submitted, not during data entry</a:t>
            </a:r>
          </a:p>
          <a:p>
            <a:r>
              <a:rPr lang="en-US" b="1" dirty="0">
                <a:solidFill>
                  <a:srgbClr val="000000"/>
                </a:solidFill>
              </a:rPr>
              <a:t>Use hierarchies whenever possible to minimize maintenance</a:t>
            </a:r>
          </a:p>
        </p:txBody>
      </p:sp>
      <p:sp>
        <p:nvSpPr>
          <p:cNvPr id="3" name="Footer Placeholder 2"/>
          <p:cNvSpPr>
            <a:spLocks noGrp="1"/>
          </p:cNvSpPr>
          <p:nvPr>
            <p:ph type="ftr" sz="quarter" idx="3"/>
          </p:nvPr>
        </p:nvSpPr>
        <p:spPr/>
        <p:txBody>
          <a:bodyPr/>
          <a:lstStyle/>
          <a:p>
            <a:r>
              <a:rPr lang="en-US" dirty="0" smtClean="0"/>
              <a:t>Workday Confidential</a:t>
            </a:r>
            <a:endParaRPr lang="en-US" dirty="0"/>
          </a:p>
        </p:txBody>
      </p:sp>
    </p:spTree>
    <p:extLst>
      <p:ext uri="{BB962C8B-B14F-4D97-AF65-F5344CB8AC3E}">
        <p14:creationId xmlns:p14="http://schemas.microsoft.com/office/powerpoint/2010/main" val="10496602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Reporting</a:t>
            </a:r>
            <a:endParaRPr lang="en-US" dirty="0"/>
          </a:p>
        </p:txBody>
      </p:sp>
      <p:sp>
        <p:nvSpPr>
          <p:cNvPr id="3" name="Footer Placeholder 2"/>
          <p:cNvSpPr>
            <a:spLocks noGrp="1"/>
          </p:cNvSpPr>
          <p:nvPr>
            <p:ph type="ftr" sz="quarter" idx="3"/>
          </p:nvPr>
        </p:nvSpPr>
        <p:spPr/>
        <p:txBody>
          <a:bodyPr/>
          <a:lstStyle/>
          <a:p>
            <a:r>
              <a:rPr lang="en-US" dirty="0" smtClean="0"/>
              <a:t>Workday Confidential</a:t>
            </a:r>
            <a:endParaRPr lang="en-US" dirty="0"/>
          </a:p>
        </p:txBody>
      </p:sp>
      <p:graphicFrame>
        <p:nvGraphicFramePr>
          <p:cNvPr id="6" name="Content Placeholder 5"/>
          <p:cNvGraphicFramePr>
            <a:graphicFrameLocks/>
          </p:cNvGraphicFramePr>
          <p:nvPr>
            <p:extLst>
              <p:ext uri="{D42A27DB-BD31-4B8C-83A1-F6EECF244321}">
                <p14:modId xmlns:p14="http://schemas.microsoft.com/office/powerpoint/2010/main" val="1170752553"/>
              </p:ext>
            </p:extLst>
          </p:nvPr>
        </p:nvGraphicFramePr>
        <p:xfrm>
          <a:off x="342900" y="1000584"/>
          <a:ext cx="8485188" cy="3775954"/>
        </p:xfrm>
        <a:graphic>
          <a:graphicData uri="http://schemas.openxmlformats.org/drawingml/2006/table">
            <a:tbl>
              <a:tblPr firstRow="1" bandRow="1">
                <a:tableStyleId>{5C22544A-7EE6-4342-B048-85BDC9FD1C3A}</a:tableStyleId>
              </a:tblPr>
              <a:tblGrid>
                <a:gridCol w="4465406">
                  <a:extLst>
                    <a:ext uri="{9D8B030D-6E8A-4147-A177-3AD203B41FA5}">
                      <a16:colId xmlns:a16="http://schemas.microsoft.com/office/drawing/2014/main" val="20000"/>
                    </a:ext>
                  </a:extLst>
                </a:gridCol>
                <a:gridCol w="4019782">
                  <a:extLst>
                    <a:ext uri="{9D8B030D-6E8A-4147-A177-3AD203B41FA5}">
                      <a16:colId xmlns:a16="http://schemas.microsoft.com/office/drawing/2014/main" val="20001"/>
                    </a:ext>
                  </a:extLst>
                </a:gridCol>
              </a:tblGrid>
              <a:tr h="284438">
                <a:tc>
                  <a:txBody>
                    <a:bodyPr/>
                    <a:lstStyle/>
                    <a:p>
                      <a:pPr marL="0" marR="0">
                        <a:spcBef>
                          <a:spcPts val="0"/>
                        </a:spcBef>
                        <a:spcAft>
                          <a:spcPts val="0"/>
                        </a:spcAft>
                      </a:pPr>
                      <a:r>
                        <a:rPr lang="en-US" sz="1600" dirty="0" smtClean="0">
                          <a:effectLst/>
                        </a:rPr>
                        <a:t>Standard Reports</a:t>
                      </a:r>
                      <a:endParaRPr lang="en-US" sz="1600" dirty="0">
                        <a:solidFill>
                          <a:schemeClr val="tx1">
                            <a:lumMod val="50000"/>
                          </a:schemeClr>
                        </a:solidFill>
                        <a:effectLst/>
                        <a:latin typeface="Times New Roman"/>
                        <a:ea typeface="Calibri"/>
                      </a:endParaRPr>
                    </a:p>
                  </a:txBody>
                  <a:tcPr marL="7989" marR="7989" marT="7989" marB="0" anchor="b"/>
                </a:tc>
                <a:tc>
                  <a:txBody>
                    <a:bodyPr/>
                    <a:lstStyle/>
                    <a:p>
                      <a:pPr marL="0" marR="0">
                        <a:spcBef>
                          <a:spcPts val="0"/>
                        </a:spcBef>
                        <a:spcAft>
                          <a:spcPts val="0"/>
                        </a:spcAft>
                      </a:pPr>
                      <a:endParaRPr lang="en-US" sz="1600" dirty="0">
                        <a:solidFill>
                          <a:schemeClr val="tx1">
                            <a:lumMod val="50000"/>
                          </a:schemeClr>
                        </a:solidFill>
                        <a:effectLst/>
                        <a:latin typeface="Times New Roman"/>
                        <a:ea typeface="Calibri"/>
                      </a:endParaRPr>
                    </a:p>
                  </a:txBody>
                  <a:tcPr marL="7989" marR="7989" marT="7989" marB="0" anchor="b"/>
                </a:tc>
                <a:extLst>
                  <a:ext uri="{0D108BD9-81ED-4DB2-BD59-A6C34878D82A}">
                    <a16:rowId xmlns:a16="http://schemas.microsoft.com/office/drawing/2014/main" val="10000"/>
                  </a:ext>
                </a:extLst>
              </a:tr>
              <a:tr h="277574">
                <a:tc>
                  <a:txBody>
                    <a:bodyPr/>
                    <a:lstStyle/>
                    <a:p>
                      <a:pPr marL="0" marR="0">
                        <a:spcBef>
                          <a:spcPts val="0"/>
                        </a:spcBef>
                        <a:spcAft>
                          <a:spcPts val="0"/>
                        </a:spcAft>
                      </a:pPr>
                      <a:r>
                        <a:rPr lang="en-US" sz="1500" baseline="0" dirty="0" smtClean="0">
                          <a:solidFill>
                            <a:srgbClr val="000000"/>
                          </a:solidFill>
                          <a:effectLst/>
                        </a:rPr>
                        <a:t>Pool </a:t>
                      </a:r>
                      <a:r>
                        <a:rPr lang="en-US" sz="1500" baseline="0" dirty="0">
                          <a:solidFill>
                            <a:srgbClr val="000000"/>
                          </a:solidFill>
                          <a:effectLst/>
                        </a:rPr>
                        <a:t>Activity Report</a:t>
                      </a:r>
                      <a:endParaRPr lang="en-US" sz="1500" b="0" baseline="0" dirty="0">
                        <a:solidFill>
                          <a:srgbClr val="000000"/>
                        </a:solidFill>
                        <a:effectLst/>
                        <a:latin typeface="Times New Roman"/>
                        <a:ea typeface="Calibri"/>
                      </a:endParaRPr>
                    </a:p>
                  </a:txBody>
                  <a:tcPr marL="7989" marR="7989" marT="7989" marB="0" anchor="b"/>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0" kern="1200" baseline="0" dirty="0" smtClean="0">
                          <a:solidFill>
                            <a:srgbClr val="000000"/>
                          </a:solidFill>
                          <a:effectLst/>
                          <a:latin typeface="+mn-lt"/>
                          <a:ea typeface="Calibri"/>
                          <a:cs typeface="+mn-cs"/>
                        </a:rPr>
                        <a:t>Gift Share Activity Report </a:t>
                      </a:r>
                    </a:p>
                  </a:txBody>
                  <a:tcPr marL="7989" marR="7989" marT="7989" marB="0" anchor="b"/>
                </a:tc>
                <a:extLst>
                  <a:ext uri="{0D108BD9-81ED-4DB2-BD59-A6C34878D82A}">
                    <a16:rowId xmlns:a16="http://schemas.microsoft.com/office/drawing/2014/main" val="10001"/>
                  </a:ext>
                </a:extLst>
              </a:tr>
              <a:tr h="277574">
                <a:tc>
                  <a:txBody>
                    <a:bodyPr/>
                    <a:lstStyle/>
                    <a:p>
                      <a:pPr marL="0" marR="0">
                        <a:spcBef>
                          <a:spcPts val="0"/>
                        </a:spcBef>
                        <a:spcAft>
                          <a:spcPts val="0"/>
                        </a:spcAft>
                      </a:pPr>
                      <a:r>
                        <a:rPr lang="en-US" sz="1500" baseline="0" dirty="0" smtClean="0">
                          <a:solidFill>
                            <a:srgbClr val="000000"/>
                          </a:solidFill>
                          <a:effectLst/>
                        </a:rPr>
                        <a:t>Pool </a:t>
                      </a:r>
                      <a:r>
                        <a:rPr lang="en-US" sz="1500" baseline="0" dirty="0">
                          <a:solidFill>
                            <a:srgbClr val="000000"/>
                          </a:solidFill>
                          <a:effectLst/>
                        </a:rPr>
                        <a:t>Balance Report</a:t>
                      </a:r>
                      <a:endParaRPr lang="en-US" sz="1500" b="0" baseline="0" dirty="0">
                        <a:solidFill>
                          <a:srgbClr val="000000"/>
                        </a:solidFill>
                        <a:effectLst/>
                        <a:latin typeface="Times New Roman"/>
                        <a:ea typeface="Calibri"/>
                      </a:endParaRPr>
                    </a:p>
                  </a:txBody>
                  <a:tcPr marL="7989" marR="7989" marT="7989" marB="0" anchor="b"/>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0" kern="1200" baseline="0" dirty="0" smtClean="0">
                          <a:solidFill>
                            <a:srgbClr val="000000"/>
                          </a:solidFill>
                          <a:effectLst/>
                          <a:latin typeface="+mn-lt"/>
                          <a:ea typeface="Calibri"/>
                          <a:cs typeface="+mn-cs"/>
                        </a:rPr>
                        <a:t>Gift Share Balance Report</a:t>
                      </a:r>
                    </a:p>
                  </a:txBody>
                  <a:tcPr marL="7989" marR="7989" marT="7989" marB="0" anchor="b"/>
                </a:tc>
                <a:extLst>
                  <a:ext uri="{0D108BD9-81ED-4DB2-BD59-A6C34878D82A}">
                    <a16:rowId xmlns:a16="http://schemas.microsoft.com/office/drawing/2014/main" val="10002"/>
                  </a:ext>
                </a:extLst>
              </a:tr>
              <a:tr h="3268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0" kern="1200" baseline="0" dirty="0" smtClean="0">
                          <a:solidFill>
                            <a:srgbClr val="000000"/>
                          </a:solidFill>
                          <a:effectLst/>
                          <a:latin typeface="+mn-lt"/>
                          <a:ea typeface="Calibri"/>
                          <a:cs typeface="+mn-cs"/>
                        </a:rPr>
                        <a:t>Pool </a:t>
                      </a:r>
                      <a:r>
                        <a:rPr lang="en-US" sz="1500" b="0" kern="1200" baseline="0" dirty="0">
                          <a:solidFill>
                            <a:srgbClr val="000000"/>
                          </a:solidFill>
                          <a:effectLst/>
                          <a:latin typeface="+mn-lt"/>
                          <a:ea typeface="Calibri"/>
                          <a:cs typeface="+mn-cs"/>
                        </a:rPr>
                        <a:t>Operating and Non Operating </a:t>
                      </a:r>
                      <a:r>
                        <a:rPr lang="en-US" sz="1500" b="0" kern="1200" baseline="0" dirty="0" smtClean="0">
                          <a:solidFill>
                            <a:srgbClr val="000000"/>
                          </a:solidFill>
                          <a:effectLst/>
                          <a:latin typeface="+mn-lt"/>
                          <a:ea typeface="Calibri"/>
                          <a:cs typeface="+mn-cs"/>
                        </a:rPr>
                        <a:t>Activity Report</a:t>
                      </a:r>
                      <a:endParaRPr lang="en-US" sz="1500" b="0" kern="1200" baseline="0" dirty="0">
                        <a:solidFill>
                          <a:srgbClr val="000000"/>
                        </a:solidFill>
                        <a:effectLst/>
                        <a:latin typeface="+mn-lt"/>
                        <a:ea typeface="Calibri"/>
                        <a:cs typeface="+mn-cs"/>
                      </a:endParaRPr>
                    </a:p>
                  </a:txBody>
                  <a:tcPr marL="7989" marR="7989" marT="7989" marB="0" anchor="b"/>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0" kern="1200" baseline="0" dirty="0" smtClean="0">
                          <a:solidFill>
                            <a:srgbClr val="000000"/>
                          </a:solidFill>
                          <a:effectLst/>
                          <a:latin typeface="+mn-lt"/>
                          <a:ea typeface="Calibri"/>
                          <a:cs typeface="+mn-cs"/>
                        </a:rPr>
                        <a:t>Gift Detail Income Distribution Report </a:t>
                      </a:r>
                      <a:endParaRPr lang="en-US" sz="1500" b="0" kern="1200" baseline="0" dirty="0">
                        <a:solidFill>
                          <a:srgbClr val="000000"/>
                        </a:solidFill>
                        <a:effectLst/>
                        <a:latin typeface="+mn-lt"/>
                        <a:ea typeface="Calibri"/>
                        <a:cs typeface="+mn-cs"/>
                      </a:endParaRPr>
                    </a:p>
                  </a:txBody>
                  <a:tcPr marL="7989" marR="7989" marT="7989" marB="0" anchor="b"/>
                </a:tc>
                <a:extLst>
                  <a:ext uri="{0D108BD9-81ED-4DB2-BD59-A6C34878D82A}">
                    <a16:rowId xmlns:a16="http://schemas.microsoft.com/office/drawing/2014/main" val="10003"/>
                  </a:ext>
                </a:extLst>
              </a:tr>
              <a:tr h="277574">
                <a:tc>
                  <a:txBody>
                    <a:bodyPr/>
                    <a:lstStyle/>
                    <a:p>
                      <a:pPr marL="0" marR="0">
                        <a:spcBef>
                          <a:spcPts val="0"/>
                        </a:spcBef>
                        <a:spcAft>
                          <a:spcPts val="0"/>
                        </a:spcAft>
                      </a:pPr>
                      <a:r>
                        <a:rPr lang="en-US" sz="1500" baseline="0" dirty="0" smtClean="0">
                          <a:solidFill>
                            <a:srgbClr val="000000"/>
                          </a:solidFill>
                          <a:effectLst/>
                        </a:rPr>
                        <a:t>Gift </a:t>
                      </a:r>
                      <a:r>
                        <a:rPr lang="en-US" sz="1500" baseline="0" dirty="0">
                          <a:solidFill>
                            <a:srgbClr val="000000"/>
                          </a:solidFill>
                          <a:effectLst/>
                        </a:rPr>
                        <a:t>Activity Report</a:t>
                      </a:r>
                      <a:endParaRPr lang="en-US" sz="1500" b="0" baseline="0" dirty="0">
                        <a:solidFill>
                          <a:srgbClr val="000000"/>
                        </a:solidFill>
                        <a:effectLst/>
                        <a:latin typeface="Times New Roman"/>
                        <a:ea typeface="Calibri"/>
                      </a:endParaRPr>
                    </a:p>
                  </a:txBody>
                  <a:tcPr marL="7989" marR="7989" marT="7989" marB="0" anchor="b"/>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0" u="none" kern="1200" baseline="0" dirty="0" smtClean="0">
                          <a:solidFill>
                            <a:srgbClr val="000000"/>
                          </a:solidFill>
                          <a:effectLst/>
                          <a:latin typeface="+mn-lt"/>
                          <a:ea typeface="Calibri"/>
                          <a:cs typeface="+mn-cs"/>
                        </a:rPr>
                        <a:t>View Gift Payout </a:t>
                      </a:r>
                      <a:endParaRPr lang="en-US" sz="1500" b="0" baseline="0" dirty="0">
                        <a:solidFill>
                          <a:srgbClr val="000000"/>
                        </a:solidFill>
                        <a:effectLst/>
                        <a:latin typeface="Times New Roman"/>
                        <a:ea typeface="Calibri"/>
                      </a:endParaRPr>
                    </a:p>
                  </a:txBody>
                  <a:tcPr marL="7989" marR="7989" marT="7989" marB="0" anchor="b"/>
                </a:tc>
                <a:extLst>
                  <a:ext uri="{0D108BD9-81ED-4DB2-BD59-A6C34878D82A}">
                    <a16:rowId xmlns:a16="http://schemas.microsoft.com/office/drawing/2014/main" val="10004"/>
                  </a:ext>
                </a:extLst>
              </a:tr>
              <a:tr h="2775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aseline="0" dirty="0" smtClean="0">
                          <a:solidFill>
                            <a:srgbClr val="000000"/>
                          </a:solidFill>
                          <a:effectLst/>
                        </a:rPr>
                        <a:t>Find Gifts</a:t>
                      </a:r>
                      <a:endParaRPr lang="en-US" sz="1500" b="0" baseline="0" dirty="0" smtClean="0">
                        <a:solidFill>
                          <a:srgbClr val="000000"/>
                        </a:solidFill>
                        <a:effectLst/>
                        <a:latin typeface="Times New Roman"/>
                        <a:ea typeface="Calibri"/>
                      </a:endParaRPr>
                    </a:p>
                  </a:txBody>
                  <a:tcPr marL="7989" marR="7989" marT="7989" marB="0" anchor="b"/>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aseline="0" dirty="0" smtClean="0">
                          <a:solidFill>
                            <a:srgbClr val="000000"/>
                          </a:solidFill>
                          <a:effectLst/>
                        </a:rPr>
                        <a:t>Gift Balance Report</a:t>
                      </a:r>
                      <a:endParaRPr lang="en-US" sz="1500" b="0" baseline="0" dirty="0" smtClean="0">
                        <a:solidFill>
                          <a:srgbClr val="000000"/>
                        </a:solidFill>
                        <a:effectLst/>
                        <a:latin typeface="Times New Roman"/>
                        <a:ea typeface="Calibri"/>
                      </a:endParaRPr>
                    </a:p>
                  </a:txBody>
                  <a:tcPr marL="7989" marR="7989" marT="7989" marB="0" anchor="b"/>
                </a:tc>
                <a:extLst>
                  <a:ext uri="{0D108BD9-81ED-4DB2-BD59-A6C34878D82A}">
                    <a16:rowId xmlns:a16="http://schemas.microsoft.com/office/drawing/2014/main" val="10005"/>
                  </a:ext>
                </a:extLst>
              </a:tr>
              <a:tr h="277574">
                <a:tc>
                  <a:txBody>
                    <a:bodyPr/>
                    <a:lstStyle/>
                    <a:p>
                      <a:pPr marL="0" marR="0">
                        <a:spcBef>
                          <a:spcPts val="0"/>
                        </a:spcBef>
                        <a:spcAft>
                          <a:spcPts val="0"/>
                        </a:spcAft>
                      </a:pPr>
                      <a:r>
                        <a:rPr lang="en-US" sz="1500" baseline="0" dirty="0" smtClean="0">
                          <a:solidFill>
                            <a:srgbClr val="000000"/>
                          </a:solidFill>
                          <a:effectLst/>
                        </a:rPr>
                        <a:t>Find </a:t>
                      </a:r>
                      <a:r>
                        <a:rPr lang="en-US" sz="1500" baseline="0" dirty="0">
                          <a:solidFill>
                            <a:srgbClr val="000000"/>
                          </a:solidFill>
                          <a:effectLst/>
                        </a:rPr>
                        <a:t>Donors</a:t>
                      </a:r>
                      <a:endParaRPr lang="en-US" sz="1500" b="0" baseline="0" dirty="0">
                        <a:solidFill>
                          <a:srgbClr val="000000"/>
                        </a:solidFill>
                        <a:effectLst/>
                        <a:latin typeface="Times New Roman"/>
                        <a:ea typeface="Calibri"/>
                      </a:endParaRPr>
                    </a:p>
                  </a:txBody>
                  <a:tcPr marL="7989" marR="7989" marT="7989" marB="0" anchor="b"/>
                </a:tc>
                <a:tc>
                  <a:txBody>
                    <a:bodyPr/>
                    <a:lstStyle/>
                    <a:p>
                      <a:pPr marL="0" marR="0">
                        <a:spcBef>
                          <a:spcPts val="0"/>
                        </a:spcBef>
                        <a:spcAft>
                          <a:spcPts val="0"/>
                        </a:spcAft>
                      </a:pPr>
                      <a:r>
                        <a:rPr lang="en-US" sz="1500" b="0" kern="1200" baseline="0" dirty="0" smtClean="0">
                          <a:solidFill>
                            <a:srgbClr val="000000"/>
                          </a:solidFill>
                          <a:effectLst/>
                          <a:latin typeface="+mn-lt"/>
                          <a:ea typeface="Calibri"/>
                          <a:cs typeface="+mn-cs"/>
                        </a:rPr>
                        <a:t>View Investment Pool Transfer </a:t>
                      </a:r>
                      <a:endParaRPr lang="en-US" sz="1500" b="0" baseline="0" dirty="0">
                        <a:solidFill>
                          <a:srgbClr val="000000"/>
                        </a:solidFill>
                        <a:effectLst/>
                        <a:latin typeface="Times New Roman"/>
                        <a:ea typeface="Calibri"/>
                      </a:endParaRPr>
                    </a:p>
                  </a:txBody>
                  <a:tcPr marL="7989" marR="7989" marT="7989" marB="0" anchor="b"/>
                </a:tc>
                <a:extLst>
                  <a:ext uri="{0D108BD9-81ED-4DB2-BD59-A6C34878D82A}">
                    <a16:rowId xmlns:a16="http://schemas.microsoft.com/office/drawing/2014/main" val="10006"/>
                  </a:ext>
                </a:extLst>
              </a:tr>
              <a:tr h="277574">
                <a:tc>
                  <a:txBody>
                    <a:bodyPr/>
                    <a:lstStyle/>
                    <a:p>
                      <a:pPr marL="0" marR="0">
                        <a:spcBef>
                          <a:spcPts val="0"/>
                        </a:spcBef>
                        <a:spcAft>
                          <a:spcPts val="0"/>
                        </a:spcAft>
                      </a:pPr>
                      <a:r>
                        <a:rPr lang="en-US" sz="1500" baseline="0" dirty="0" smtClean="0">
                          <a:solidFill>
                            <a:srgbClr val="000000"/>
                          </a:solidFill>
                          <a:effectLst/>
                        </a:rPr>
                        <a:t>Find </a:t>
                      </a:r>
                      <a:r>
                        <a:rPr lang="en-US" sz="1500" baseline="0" dirty="0">
                          <a:solidFill>
                            <a:srgbClr val="000000"/>
                          </a:solidFill>
                          <a:effectLst/>
                        </a:rPr>
                        <a:t>Investment Pool</a:t>
                      </a:r>
                      <a:endParaRPr lang="en-US" sz="1500" b="0" baseline="0" dirty="0">
                        <a:solidFill>
                          <a:srgbClr val="000000"/>
                        </a:solidFill>
                        <a:effectLst/>
                        <a:latin typeface="Times New Roman"/>
                        <a:ea typeface="Calibri"/>
                      </a:endParaRPr>
                    </a:p>
                  </a:txBody>
                  <a:tcPr marL="7989" marR="7989" marT="7989" marB="0" anchor="b"/>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0" kern="1200" baseline="0" dirty="0" smtClean="0">
                          <a:solidFill>
                            <a:srgbClr val="000000"/>
                          </a:solidFill>
                          <a:effectLst/>
                          <a:latin typeface="+mn-lt"/>
                          <a:ea typeface="Calibri"/>
                          <a:cs typeface="+mn-cs"/>
                        </a:rPr>
                        <a:t>Reinvestment Payout Report</a:t>
                      </a:r>
                    </a:p>
                  </a:txBody>
                  <a:tcPr marL="7989" marR="7989" marT="7989" marB="0" anchor="b"/>
                </a:tc>
                <a:extLst>
                  <a:ext uri="{0D108BD9-81ED-4DB2-BD59-A6C34878D82A}">
                    <a16:rowId xmlns:a16="http://schemas.microsoft.com/office/drawing/2014/main" val="10007"/>
                  </a:ext>
                </a:extLst>
              </a:tr>
              <a:tr h="277574">
                <a:tc>
                  <a:txBody>
                    <a:bodyPr/>
                    <a:lstStyle/>
                    <a:p>
                      <a:pPr marL="0" marR="0">
                        <a:spcBef>
                          <a:spcPts val="0"/>
                        </a:spcBef>
                        <a:spcAft>
                          <a:spcPts val="0"/>
                        </a:spcAft>
                      </a:pPr>
                      <a:r>
                        <a:rPr lang="en-US" sz="1500" baseline="0" dirty="0" smtClean="0">
                          <a:solidFill>
                            <a:srgbClr val="000000"/>
                          </a:solidFill>
                          <a:effectLst/>
                        </a:rPr>
                        <a:t>Find </a:t>
                      </a:r>
                      <a:r>
                        <a:rPr lang="en-US" sz="1500" baseline="0" dirty="0">
                          <a:solidFill>
                            <a:srgbClr val="000000"/>
                          </a:solidFill>
                          <a:effectLst/>
                        </a:rPr>
                        <a:t>Investment Statements</a:t>
                      </a:r>
                      <a:endParaRPr lang="en-US" sz="1500" b="0" baseline="0" dirty="0">
                        <a:solidFill>
                          <a:srgbClr val="000000"/>
                        </a:solidFill>
                        <a:effectLst/>
                        <a:latin typeface="Times New Roman"/>
                        <a:ea typeface="Calibri"/>
                      </a:endParaRPr>
                    </a:p>
                  </a:txBody>
                  <a:tcPr marL="7989" marR="7989" marT="7989" marB="0" anchor="b"/>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0" kern="1200" baseline="0" dirty="0" smtClean="0">
                          <a:solidFill>
                            <a:srgbClr val="000000"/>
                          </a:solidFill>
                          <a:effectLst/>
                          <a:latin typeface="+mn-lt"/>
                          <a:ea typeface="Calibri"/>
                          <a:cs typeface="+mn-cs"/>
                        </a:rPr>
                        <a:t>View Investment Pool Sale </a:t>
                      </a:r>
                      <a:endParaRPr lang="en-US" sz="1500" b="0" baseline="0" dirty="0">
                        <a:solidFill>
                          <a:srgbClr val="000000"/>
                        </a:solidFill>
                        <a:effectLst/>
                        <a:latin typeface="Times New Roman"/>
                        <a:ea typeface="Calibri"/>
                      </a:endParaRPr>
                    </a:p>
                  </a:txBody>
                  <a:tcPr marL="7989" marR="7989" marT="7989" marB="0" anchor="b"/>
                </a:tc>
                <a:extLst>
                  <a:ext uri="{0D108BD9-81ED-4DB2-BD59-A6C34878D82A}">
                    <a16:rowId xmlns:a16="http://schemas.microsoft.com/office/drawing/2014/main" val="10008"/>
                  </a:ext>
                </a:extLst>
              </a:tr>
              <a:tr h="277574">
                <a:tc>
                  <a:txBody>
                    <a:bodyPr/>
                    <a:lstStyle/>
                    <a:p>
                      <a:pPr marL="0" marR="0">
                        <a:spcBef>
                          <a:spcPts val="0"/>
                        </a:spcBef>
                        <a:spcAft>
                          <a:spcPts val="0"/>
                        </a:spcAft>
                      </a:pPr>
                      <a:r>
                        <a:rPr lang="en-US" sz="1500" baseline="0" dirty="0" smtClean="0">
                          <a:solidFill>
                            <a:srgbClr val="000000"/>
                          </a:solidFill>
                          <a:effectLst/>
                        </a:rPr>
                        <a:t>Find </a:t>
                      </a:r>
                      <a:r>
                        <a:rPr lang="en-US" sz="1500" baseline="0" dirty="0">
                          <a:solidFill>
                            <a:srgbClr val="000000"/>
                          </a:solidFill>
                          <a:effectLst/>
                        </a:rPr>
                        <a:t>Investment Pool Purchases</a:t>
                      </a:r>
                      <a:endParaRPr lang="en-US" sz="1500" b="0" baseline="0" dirty="0">
                        <a:solidFill>
                          <a:srgbClr val="000000"/>
                        </a:solidFill>
                        <a:effectLst/>
                        <a:latin typeface="Times New Roman"/>
                        <a:ea typeface="Calibri"/>
                      </a:endParaRPr>
                    </a:p>
                  </a:txBody>
                  <a:tcPr marL="7989" marR="7989" marT="7989" marB="0" anchor="b"/>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0" kern="1200" baseline="0" dirty="0" smtClean="0">
                          <a:solidFill>
                            <a:srgbClr val="000000"/>
                          </a:solidFill>
                          <a:effectLst/>
                          <a:latin typeface="+mn-lt"/>
                          <a:ea typeface="Calibri"/>
                          <a:cs typeface="+mn-cs"/>
                        </a:rPr>
                        <a:t>View Investment Pool Payout</a:t>
                      </a:r>
                      <a:endParaRPr lang="en-US" sz="1500" b="0" baseline="0" dirty="0">
                        <a:solidFill>
                          <a:srgbClr val="000000"/>
                        </a:solidFill>
                        <a:effectLst/>
                        <a:latin typeface="Times New Roman"/>
                        <a:ea typeface="Calibri"/>
                      </a:endParaRPr>
                    </a:p>
                  </a:txBody>
                  <a:tcPr marL="7989" marR="7989" marT="7989" marB="0" anchor="b"/>
                </a:tc>
                <a:extLst>
                  <a:ext uri="{0D108BD9-81ED-4DB2-BD59-A6C34878D82A}">
                    <a16:rowId xmlns:a16="http://schemas.microsoft.com/office/drawing/2014/main" val="10009"/>
                  </a:ext>
                </a:extLst>
              </a:tr>
              <a:tr h="277574">
                <a:tc>
                  <a:txBody>
                    <a:bodyPr/>
                    <a:lstStyle/>
                    <a:p>
                      <a:pPr marL="0" marR="0">
                        <a:spcBef>
                          <a:spcPts val="0"/>
                        </a:spcBef>
                        <a:spcAft>
                          <a:spcPts val="0"/>
                        </a:spcAft>
                      </a:pPr>
                      <a:r>
                        <a:rPr lang="en-US" sz="1500" baseline="0" dirty="0" smtClean="0">
                          <a:solidFill>
                            <a:srgbClr val="000000"/>
                          </a:solidFill>
                          <a:effectLst/>
                        </a:rPr>
                        <a:t>Investment </a:t>
                      </a:r>
                      <a:r>
                        <a:rPr lang="en-US" sz="1500" baseline="0" dirty="0">
                          <a:solidFill>
                            <a:srgbClr val="000000"/>
                          </a:solidFill>
                          <a:effectLst/>
                        </a:rPr>
                        <a:t>Statement Lines</a:t>
                      </a:r>
                      <a:endParaRPr lang="en-US" sz="1500" b="0" baseline="0" dirty="0">
                        <a:solidFill>
                          <a:srgbClr val="000000"/>
                        </a:solidFill>
                        <a:effectLst/>
                        <a:latin typeface="Times New Roman"/>
                        <a:ea typeface="Calibri"/>
                      </a:endParaRPr>
                    </a:p>
                  </a:txBody>
                  <a:tcPr marL="7989" marR="7989" marT="7989" marB="0" anchor="b"/>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0" u="none" kern="1200" baseline="0" dirty="0" smtClean="0">
                          <a:solidFill>
                            <a:srgbClr val="000000"/>
                          </a:solidFill>
                          <a:effectLst/>
                          <a:latin typeface="+mn-lt"/>
                          <a:ea typeface="Calibri"/>
                          <a:cs typeface="+mn-cs"/>
                        </a:rPr>
                        <a:t>Administrative</a:t>
                      </a:r>
                      <a:r>
                        <a:rPr lang="en-US" sz="1500" b="0" u="none" baseline="0" dirty="0" smtClean="0">
                          <a:solidFill>
                            <a:srgbClr val="000000"/>
                          </a:solidFill>
                          <a:effectLst/>
                          <a:latin typeface="Times New Roman"/>
                          <a:ea typeface="Calibri"/>
                        </a:rPr>
                        <a:t> </a:t>
                      </a:r>
                      <a:r>
                        <a:rPr lang="en-US" sz="1500" b="0" u="none" kern="1200" baseline="0" dirty="0" smtClean="0">
                          <a:solidFill>
                            <a:srgbClr val="000000"/>
                          </a:solidFill>
                          <a:effectLst/>
                          <a:latin typeface="+mn-lt"/>
                          <a:ea typeface="Calibri"/>
                          <a:cs typeface="+mn-cs"/>
                        </a:rPr>
                        <a:t>Payout Report </a:t>
                      </a:r>
                      <a:endParaRPr lang="en-US" sz="1500" b="0" baseline="0" dirty="0">
                        <a:solidFill>
                          <a:srgbClr val="000000"/>
                        </a:solidFill>
                        <a:effectLst/>
                        <a:latin typeface="Times New Roman"/>
                        <a:ea typeface="Calibri"/>
                      </a:endParaRPr>
                    </a:p>
                  </a:txBody>
                  <a:tcPr marL="7989" marR="7989" marT="7989" marB="0" anchor="b"/>
                </a:tc>
                <a:extLst>
                  <a:ext uri="{0D108BD9-81ED-4DB2-BD59-A6C34878D82A}">
                    <a16:rowId xmlns:a16="http://schemas.microsoft.com/office/drawing/2014/main" val="10010"/>
                  </a:ext>
                </a:extLst>
              </a:tr>
              <a:tr h="333227">
                <a:tc>
                  <a:txBody>
                    <a:bodyPr/>
                    <a:lstStyle/>
                    <a:p>
                      <a:pPr marL="0" marR="0">
                        <a:spcBef>
                          <a:spcPts val="0"/>
                        </a:spcBef>
                        <a:spcAft>
                          <a:spcPts val="0"/>
                        </a:spcAft>
                      </a:pPr>
                      <a:r>
                        <a:rPr lang="en-US" sz="1500" baseline="0" dirty="0" smtClean="0">
                          <a:solidFill>
                            <a:srgbClr val="000000"/>
                          </a:solidFill>
                          <a:effectLst/>
                        </a:rPr>
                        <a:t>Pool </a:t>
                      </a:r>
                      <a:r>
                        <a:rPr lang="en-US" sz="1500" baseline="0" dirty="0">
                          <a:solidFill>
                            <a:srgbClr val="000000"/>
                          </a:solidFill>
                          <a:effectLst/>
                        </a:rPr>
                        <a:t>Balance by Investment </a:t>
                      </a:r>
                      <a:r>
                        <a:rPr lang="en-US" sz="1500" baseline="0" dirty="0" smtClean="0">
                          <a:solidFill>
                            <a:srgbClr val="000000"/>
                          </a:solidFill>
                          <a:effectLst/>
                        </a:rPr>
                        <a:t>Classification</a:t>
                      </a:r>
                      <a:endParaRPr lang="en-US" sz="1500" b="0" baseline="0" dirty="0">
                        <a:solidFill>
                          <a:srgbClr val="000000"/>
                        </a:solidFill>
                        <a:effectLst/>
                        <a:latin typeface="Times New Roman"/>
                        <a:ea typeface="Calibri"/>
                      </a:endParaRPr>
                    </a:p>
                  </a:txBody>
                  <a:tcPr marL="7989" marR="7989" marT="7989" marB="0" anchor="b"/>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0" kern="1200" baseline="0" dirty="0" smtClean="0">
                          <a:solidFill>
                            <a:srgbClr val="000000"/>
                          </a:solidFill>
                          <a:effectLst/>
                          <a:latin typeface="+mn-lt"/>
                          <a:ea typeface="Calibri"/>
                          <a:cs typeface="+mn-cs"/>
                        </a:rPr>
                        <a:t>Net Payout Report </a:t>
                      </a:r>
                      <a:endParaRPr lang="en-US" sz="1500" b="0" baseline="0" dirty="0">
                        <a:solidFill>
                          <a:srgbClr val="000000"/>
                        </a:solidFill>
                        <a:effectLst/>
                        <a:latin typeface="Times New Roman"/>
                        <a:ea typeface="Calibri"/>
                      </a:endParaRPr>
                    </a:p>
                  </a:txBody>
                  <a:tcPr marL="7989" marR="7989" marT="7989" marB="0" anchor="b"/>
                </a:tc>
                <a:extLst>
                  <a:ext uri="{0D108BD9-81ED-4DB2-BD59-A6C34878D82A}">
                    <a16:rowId xmlns:a16="http://schemas.microsoft.com/office/drawing/2014/main" val="10011"/>
                  </a:ext>
                </a:extLst>
              </a:tr>
              <a:tr h="333227">
                <a:tc>
                  <a:txBody>
                    <a:bodyPr/>
                    <a:lstStyle/>
                    <a:p>
                      <a:pPr marL="0" marR="0">
                        <a:spcBef>
                          <a:spcPts val="0"/>
                        </a:spcBef>
                        <a:spcAft>
                          <a:spcPts val="0"/>
                        </a:spcAft>
                      </a:pPr>
                      <a:r>
                        <a:rPr lang="en-US" sz="1500" baseline="0" dirty="0" smtClean="0">
                          <a:solidFill>
                            <a:srgbClr val="000000"/>
                          </a:solidFill>
                          <a:effectLst/>
                        </a:rPr>
                        <a:t>Pool Income by Investment Classification</a:t>
                      </a:r>
                      <a:endParaRPr lang="en-US" sz="1500" b="0" baseline="0" dirty="0">
                        <a:solidFill>
                          <a:srgbClr val="000000"/>
                        </a:solidFill>
                        <a:effectLst/>
                        <a:latin typeface="Times New Roman"/>
                        <a:ea typeface="Calibri"/>
                      </a:endParaRPr>
                    </a:p>
                  </a:txBody>
                  <a:tcPr marL="7989" marR="7989" marT="7989" marB="0" anchor="b"/>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500" b="0" baseline="0" dirty="0">
                        <a:solidFill>
                          <a:srgbClr val="000000"/>
                        </a:solidFill>
                        <a:effectLst/>
                        <a:latin typeface="Times New Roman"/>
                        <a:ea typeface="Calibri"/>
                      </a:endParaRPr>
                    </a:p>
                  </a:txBody>
                  <a:tcPr marL="7989" marR="7989" marT="7989" marB="0" anchor="b"/>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2330638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Integrations</a:t>
            </a:r>
            <a:endParaRPr lang="en-US" dirty="0"/>
          </a:p>
        </p:txBody>
      </p:sp>
      <p:sp>
        <p:nvSpPr>
          <p:cNvPr id="6" name="Subtitle 5"/>
          <p:cNvSpPr>
            <a:spLocks noGrp="1"/>
          </p:cNvSpPr>
          <p:nvPr>
            <p:ph type="subTitle" idx="1"/>
          </p:nvPr>
        </p:nvSpPr>
        <p:spPr/>
        <p:txBody>
          <a:bodyPr/>
          <a:lstStyle/>
          <a:p>
            <a:endParaRPr lang="en-US" dirty="0"/>
          </a:p>
        </p:txBody>
      </p:sp>
      <p:sp>
        <p:nvSpPr>
          <p:cNvPr id="4" name="Footer Placeholder 3"/>
          <p:cNvSpPr>
            <a:spLocks noGrp="1"/>
          </p:cNvSpPr>
          <p:nvPr>
            <p:ph type="ftr" sz="quarter" idx="4294967295"/>
          </p:nvPr>
        </p:nvSpPr>
        <p:spPr>
          <a:xfrm>
            <a:off x="0" y="4868863"/>
            <a:ext cx="3086100" cy="274637"/>
          </a:xfrm>
        </p:spPr>
        <p:txBody>
          <a:bodyPr/>
          <a:lstStyle/>
          <a:p>
            <a:r>
              <a:rPr lang="en-US" dirty="0" smtClean="0"/>
              <a:t>Workday Confidential</a:t>
            </a:r>
            <a:endParaRPr lang="en-US" dirty="0"/>
          </a:p>
        </p:txBody>
      </p:sp>
    </p:spTree>
    <p:extLst>
      <p:ext uri="{BB962C8B-B14F-4D97-AF65-F5344CB8AC3E}">
        <p14:creationId xmlns:p14="http://schemas.microsoft.com/office/powerpoint/2010/main" val="24690325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Service</a:t>
            </a:r>
            <a:endParaRPr lang="en-US" dirty="0"/>
          </a:p>
        </p:txBody>
      </p:sp>
      <p:sp>
        <p:nvSpPr>
          <p:cNvPr id="3" name="Footer Placeholder 2"/>
          <p:cNvSpPr>
            <a:spLocks noGrp="1"/>
          </p:cNvSpPr>
          <p:nvPr>
            <p:ph type="ftr" sz="quarter" idx="3"/>
          </p:nvPr>
        </p:nvSpPr>
        <p:spPr/>
        <p:txBody>
          <a:bodyPr/>
          <a:lstStyle/>
          <a:p>
            <a:r>
              <a:rPr lang="en-US" dirty="0" smtClean="0"/>
              <a:t>Workday Confidential</a:t>
            </a:r>
            <a:endParaRPr lang="en-US" dirty="0"/>
          </a:p>
        </p:txBody>
      </p:sp>
      <p:graphicFrame>
        <p:nvGraphicFramePr>
          <p:cNvPr id="6" name="Content Placeholder 5"/>
          <p:cNvGraphicFramePr>
            <a:graphicFrameLocks/>
          </p:cNvGraphicFramePr>
          <p:nvPr>
            <p:extLst>
              <p:ext uri="{D42A27DB-BD31-4B8C-83A1-F6EECF244321}">
                <p14:modId xmlns:p14="http://schemas.microsoft.com/office/powerpoint/2010/main" val="1741615762"/>
              </p:ext>
            </p:extLst>
          </p:nvPr>
        </p:nvGraphicFramePr>
        <p:xfrm>
          <a:off x="342900" y="1132849"/>
          <a:ext cx="8485188" cy="3480435"/>
        </p:xfrm>
        <a:graphic>
          <a:graphicData uri="http://schemas.openxmlformats.org/drawingml/2006/table">
            <a:tbl>
              <a:tblPr bandRow="1">
                <a:tableStyleId>{5C22544A-7EE6-4342-B048-85BDC9FD1C3A}</a:tableStyleId>
              </a:tblPr>
              <a:tblGrid>
                <a:gridCol w="4242594">
                  <a:extLst>
                    <a:ext uri="{9D8B030D-6E8A-4147-A177-3AD203B41FA5}">
                      <a16:colId xmlns:a16="http://schemas.microsoft.com/office/drawing/2014/main" val="20000"/>
                    </a:ext>
                  </a:extLst>
                </a:gridCol>
                <a:gridCol w="4242594">
                  <a:extLst>
                    <a:ext uri="{9D8B030D-6E8A-4147-A177-3AD203B41FA5}">
                      <a16:colId xmlns:a16="http://schemas.microsoft.com/office/drawing/2014/main" val="20001"/>
                    </a:ext>
                  </a:extLst>
                </a:gridCol>
              </a:tblGrid>
              <a:tr h="277574">
                <a:tc>
                  <a:txBody>
                    <a:bodyPr/>
                    <a:lstStyle/>
                    <a:p>
                      <a:pPr algn="l" fontAlgn="b"/>
                      <a:r>
                        <a:rPr lang="en-US" sz="1600" u="none" strike="noStrike" smtClean="0">
                          <a:solidFill>
                            <a:srgbClr val="000000"/>
                          </a:solidFill>
                          <a:effectLst/>
                        </a:rPr>
                        <a:t>Get Donor Contributions</a:t>
                      </a:r>
                    </a:p>
                    <a:p>
                      <a:pPr algn="l" fontAlgn="b"/>
                      <a:endParaRPr lang="en-US" sz="1600" b="0" i="0" u="none" strike="noStrike" dirty="0">
                        <a:solidFill>
                          <a:srgbClr val="000000"/>
                        </a:solidFill>
                        <a:effectLst/>
                        <a:latin typeface="Arial"/>
                      </a:endParaRPr>
                    </a:p>
                  </a:txBody>
                  <a:tcPr marL="9525" marR="9525" marT="9525" marB="0" anchor="b"/>
                </a:tc>
                <a:tc>
                  <a:txBody>
                    <a:bodyPr/>
                    <a:lstStyle/>
                    <a:p>
                      <a:pPr algn="l" fontAlgn="b"/>
                      <a:r>
                        <a:rPr lang="en-US" sz="1600" u="none" strike="noStrike" dirty="0">
                          <a:solidFill>
                            <a:srgbClr val="000000"/>
                          </a:solidFill>
                          <a:effectLst/>
                        </a:rPr>
                        <a:t>Get Donor </a:t>
                      </a:r>
                      <a:r>
                        <a:rPr lang="en-US" sz="1600" u="none" strike="noStrike">
                          <a:solidFill>
                            <a:srgbClr val="000000"/>
                          </a:solidFill>
                          <a:effectLst/>
                        </a:rPr>
                        <a:t>Contributions </a:t>
                      </a:r>
                      <a:r>
                        <a:rPr lang="en-US" sz="1600" u="none" strike="noStrike" smtClean="0">
                          <a:solidFill>
                            <a:srgbClr val="000000"/>
                          </a:solidFill>
                          <a:effectLst/>
                        </a:rPr>
                        <a:t>Request</a:t>
                      </a:r>
                    </a:p>
                    <a:p>
                      <a:pPr algn="l" fontAlgn="b"/>
                      <a:endParaRPr lang="en-US" sz="1600" b="0" i="0" u="none" strike="noStrike" dirty="0">
                        <a:solidFill>
                          <a:srgbClr val="000000"/>
                        </a:solidFill>
                        <a:effectLst/>
                        <a:latin typeface="Arial"/>
                      </a:endParaRPr>
                    </a:p>
                  </a:txBody>
                  <a:tcPr marL="9525" marR="9525" marT="9525" marB="0" anchor="b"/>
                </a:tc>
                <a:extLst>
                  <a:ext uri="{0D108BD9-81ED-4DB2-BD59-A6C34878D82A}">
                    <a16:rowId xmlns:a16="http://schemas.microsoft.com/office/drawing/2014/main" val="10000"/>
                  </a:ext>
                </a:extLst>
              </a:tr>
              <a:tr h="242417">
                <a:tc>
                  <a:txBody>
                    <a:bodyPr/>
                    <a:lstStyle/>
                    <a:p>
                      <a:pPr algn="l" fontAlgn="b"/>
                      <a:r>
                        <a:rPr lang="en-US" sz="1600" u="none" strike="noStrike">
                          <a:solidFill>
                            <a:srgbClr val="000000"/>
                          </a:solidFill>
                          <a:effectLst/>
                        </a:rPr>
                        <a:t>Get </a:t>
                      </a:r>
                      <a:r>
                        <a:rPr lang="en-US" sz="1600" u="none" strike="noStrike" smtClean="0">
                          <a:solidFill>
                            <a:srgbClr val="000000"/>
                          </a:solidFill>
                          <a:effectLst/>
                        </a:rPr>
                        <a:t>Donors</a:t>
                      </a:r>
                    </a:p>
                    <a:p>
                      <a:pPr algn="l" fontAlgn="b"/>
                      <a:endParaRPr lang="en-US" sz="1600" b="0" i="0" u="none" strike="noStrike" dirty="0">
                        <a:solidFill>
                          <a:srgbClr val="000000"/>
                        </a:solidFill>
                        <a:effectLst/>
                        <a:latin typeface="Arial"/>
                      </a:endParaRPr>
                    </a:p>
                  </a:txBody>
                  <a:tcPr marL="9525" marR="9525" marT="9525" marB="0" anchor="b"/>
                </a:tc>
                <a:tc>
                  <a:txBody>
                    <a:bodyPr/>
                    <a:lstStyle/>
                    <a:p>
                      <a:pPr algn="l" fontAlgn="b"/>
                      <a:r>
                        <a:rPr lang="en-US" sz="1600" u="none" strike="noStrike" dirty="0">
                          <a:solidFill>
                            <a:srgbClr val="000000"/>
                          </a:solidFill>
                          <a:effectLst/>
                        </a:rPr>
                        <a:t>Get </a:t>
                      </a:r>
                      <a:r>
                        <a:rPr lang="en-US" sz="1600" u="none" strike="noStrike">
                          <a:solidFill>
                            <a:srgbClr val="000000"/>
                          </a:solidFill>
                          <a:effectLst/>
                        </a:rPr>
                        <a:t>Donors </a:t>
                      </a:r>
                      <a:r>
                        <a:rPr lang="en-US" sz="1600" u="none" strike="noStrike" smtClean="0">
                          <a:solidFill>
                            <a:srgbClr val="000000"/>
                          </a:solidFill>
                          <a:effectLst/>
                        </a:rPr>
                        <a:t>Request</a:t>
                      </a:r>
                    </a:p>
                    <a:p>
                      <a:pPr algn="l" fontAlgn="b"/>
                      <a:endParaRPr lang="en-US" sz="1600" b="0" i="0" u="none" strike="noStrike" dirty="0">
                        <a:solidFill>
                          <a:srgbClr val="000000"/>
                        </a:solidFill>
                        <a:effectLst/>
                        <a:latin typeface="Arial"/>
                      </a:endParaRPr>
                    </a:p>
                  </a:txBody>
                  <a:tcPr marL="9525" marR="9525" marT="9525" marB="0" anchor="b"/>
                </a:tc>
                <a:extLst>
                  <a:ext uri="{0D108BD9-81ED-4DB2-BD59-A6C34878D82A}">
                    <a16:rowId xmlns:a16="http://schemas.microsoft.com/office/drawing/2014/main" val="10001"/>
                  </a:ext>
                </a:extLst>
              </a:tr>
              <a:tr h="277574">
                <a:tc>
                  <a:txBody>
                    <a:bodyPr/>
                    <a:lstStyle/>
                    <a:p>
                      <a:pPr algn="l" fontAlgn="b"/>
                      <a:r>
                        <a:rPr lang="en-US" sz="1600" u="none" strike="noStrike" dirty="0">
                          <a:solidFill>
                            <a:srgbClr val="000000"/>
                          </a:solidFill>
                          <a:effectLst/>
                        </a:rPr>
                        <a:t>Get Investment </a:t>
                      </a:r>
                      <a:r>
                        <a:rPr lang="en-US" sz="1600" u="none" strike="noStrike">
                          <a:solidFill>
                            <a:srgbClr val="000000"/>
                          </a:solidFill>
                          <a:effectLst/>
                        </a:rPr>
                        <a:t>Pool </a:t>
                      </a:r>
                      <a:r>
                        <a:rPr lang="en-US" sz="1600" u="none" strike="noStrike" smtClean="0">
                          <a:solidFill>
                            <a:srgbClr val="000000"/>
                          </a:solidFill>
                          <a:effectLst/>
                        </a:rPr>
                        <a:t>Purchases</a:t>
                      </a:r>
                    </a:p>
                    <a:p>
                      <a:pPr algn="l" fontAlgn="b"/>
                      <a:endParaRPr lang="en-US" sz="1600" b="0" i="0" u="none" strike="noStrike" dirty="0">
                        <a:solidFill>
                          <a:srgbClr val="000000"/>
                        </a:solidFill>
                        <a:effectLst/>
                        <a:latin typeface="Arial"/>
                      </a:endParaRPr>
                    </a:p>
                  </a:txBody>
                  <a:tcPr marL="9525" marR="9525" marT="9525" marB="0" anchor="b"/>
                </a:tc>
                <a:tc>
                  <a:txBody>
                    <a:bodyPr/>
                    <a:lstStyle/>
                    <a:p>
                      <a:pPr algn="l" fontAlgn="b"/>
                      <a:r>
                        <a:rPr lang="en-US" sz="1600" u="none" strike="noStrike" dirty="0">
                          <a:solidFill>
                            <a:srgbClr val="000000"/>
                          </a:solidFill>
                          <a:effectLst/>
                        </a:rPr>
                        <a:t>Get Investment Pool </a:t>
                      </a:r>
                      <a:r>
                        <a:rPr lang="en-US" sz="1600" u="none" strike="noStrike">
                          <a:solidFill>
                            <a:srgbClr val="000000"/>
                          </a:solidFill>
                          <a:effectLst/>
                        </a:rPr>
                        <a:t>Purchases </a:t>
                      </a:r>
                      <a:r>
                        <a:rPr lang="en-US" sz="1600" u="none" strike="noStrike" smtClean="0">
                          <a:solidFill>
                            <a:srgbClr val="000000"/>
                          </a:solidFill>
                          <a:effectLst/>
                        </a:rPr>
                        <a:t>Request</a:t>
                      </a:r>
                    </a:p>
                    <a:p>
                      <a:pPr algn="l" fontAlgn="b"/>
                      <a:endParaRPr lang="en-US" sz="1600" b="0" i="0" u="none" strike="noStrike" dirty="0">
                        <a:solidFill>
                          <a:srgbClr val="000000"/>
                        </a:solidFill>
                        <a:effectLst/>
                        <a:latin typeface="Arial"/>
                      </a:endParaRPr>
                    </a:p>
                  </a:txBody>
                  <a:tcPr marL="9525" marR="9525" marT="9525" marB="0" anchor="b"/>
                </a:tc>
                <a:extLst>
                  <a:ext uri="{0D108BD9-81ED-4DB2-BD59-A6C34878D82A}">
                    <a16:rowId xmlns:a16="http://schemas.microsoft.com/office/drawing/2014/main" val="10002"/>
                  </a:ext>
                </a:extLst>
              </a:tr>
              <a:tr h="277574">
                <a:tc>
                  <a:txBody>
                    <a:bodyPr/>
                    <a:lstStyle/>
                    <a:p>
                      <a:pPr algn="l" fontAlgn="b"/>
                      <a:r>
                        <a:rPr lang="en-US" sz="1600" u="none" strike="noStrike" dirty="0">
                          <a:solidFill>
                            <a:srgbClr val="000000"/>
                          </a:solidFill>
                          <a:effectLst/>
                        </a:rPr>
                        <a:t>Get Investment </a:t>
                      </a:r>
                      <a:r>
                        <a:rPr lang="en-US" sz="1600" u="none" strike="noStrike">
                          <a:solidFill>
                            <a:srgbClr val="000000"/>
                          </a:solidFill>
                          <a:effectLst/>
                        </a:rPr>
                        <a:t>Pool </a:t>
                      </a:r>
                      <a:r>
                        <a:rPr lang="en-US" sz="1600" u="none" strike="noStrike" smtClean="0">
                          <a:solidFill>
                            <a:srgbClr val="000000"/>
                          </a:solidFill>
                          <a:effectLst/>
                        </a:rPr>
                        <a:t>Transfers</a:t>
                      </a:r>
                    </a:p>
                    <a:p>
                      <a:pPr algn="l" fontAlgn="b"/>
                      <a:endParaRPr lang="en-US" sz="1600" b="0" i="0" u="none" strike="noStrike" dirty="0">
                        <a:solidFill>
                          <a:srgbClr val="000000"/>
                        </a:solidFill>
                        <a:effectLst/>
                        <a:latin typeface="Arial"/>
                      </a:endParaRPr>
                    </a:p>
                  </a:txBody>
                  <a:tcPr marL="9525" marR="9525" marT="9525" marB="0" anchor="b"/>
                </a:tc>
                <a:tc>
                  <a:txBody>
                    <a:bodyPr/>
                    <a:lstStyle/>
                    <a:p>
                      <a:pPr algn="l" fontAlgn="b"/>
                      <a:r>
                        <a:rPr lang="en-US" sz="1600" u="none" strike="noStrike" dirty="0">
                          <a:solidFill>
                            <a:srgbClr val="000000"/>
                          </a:solidFill>
                          <a:effectLst/>
                        </a:rPr>
                        <a:t>Get Investment Pool </a:t>
                      </a:r>
                      <a:r>
                        <a:rPr lang="en-US" sz="1600" u="none" strike="noStrike">
                          <a:solidFill>
                            <a:srgbClr val="000000"/>
                          </a:solidFill>
                          <a:effectLst/>
                        </a:rPr>
                        <a:t>Transfers </a:t>
                      </a:r>
                      <a:r>
                        <a:rPr lang="en-US" sz="1600" u="none" strike="noStrike" smtClean="0">
                          <a:solidFill>
                            <a:srgbClr val="000000"/>
                          </a:solidFill>
                          <a:effectLst/>
                        </a:rPr>
                        <a:t>Request</a:t>
                      </a:r>
                    </a:p>
                    <a:p>
                      <a:pPr algn="l" fontAlgn="b"/>
                      <a:endParaRPr lang="en-US" sz="1600" b="0" i="0" u="none" strike="noStrike" dirty="0">
                        <a:solidFill>
                          <a:srgbClr val="000000"/>
                        </a:solidFill>
                        <a:effectLst/>
                        <a:latin typeface="Arial"/>
                      </a:endParaRPr>
                    </a:p>
                  </a:txBody>
                  <a:tcPr marL="9525" marR="9525" marT="9525" marB="0" anchor="b"/>
                </a:tc>
                <a:extLst>
                  <a:ext uri="{0D108BD9-81ED-4DB2-BD59-A6C34878D82A}">
                    <a16:rowId xmlns:a16="http://schemas.microsoft.com/office/drawing/2014/main" val="10003"/>
                  </a:ext>
                </a:extLst>
              </a:tr>
              <a:tr h="277574">
                <a:tc>
                  <a:txBody>
                    <a:bodyPr/>
                    <a:lstStyle/>
                    <a:p>
                      <a:pPr algn="l" fontAlgn="b"/>
                      <a:r>
                        <a:rPr lang="en-US" sz="1600" u="none" strike="noStrike" dirty="0">
                          <a:solidFill>
                            <a:srgbClr val="000000"/>
                          </a:solidFill>
                          <a:effectLst/>
                        </a:rPr>
                        <a:t>Get </a:t>
                      </a:r>
                      <a:r>
                        <a:rPr lang="en-US" sz="1600" u="none" strike="noStrike">
                          <a:solidFill>
                            <a:srgbClr val="000000"/>
                          </a:solidFill>
                          <a:effectLst/>
                        </a:rPr>
                        <a:t>Investment </a:t>
                      </a:r>
                      <a:r>
                        <a:rPr lang="en-US" sz="1600" u="none" strike="noStrike" smtClean="0">
                          <a:solidFill>
                            <a:srgbClr val="000000"/>
                          </a:solidFill>
                          <a:effectLst/>
                        </a:rPr>
                        <a:t>Statements</a:t>
                      </a:r>
                    </a:p>
                    <a:p>
                      <a:pPr algn="l" fontAlgn="b"/>
                      <a:endParaRPr lang="en-US" sz="1600" b="0" i="0" u="none" strike="noStrike" dirty="0">
                        <a:solidFill>
                          <a:srgbClr val="000000"/>
                        </a:solidFill>
                        <a:effectLst/>
                        <a:latin typeface="Arial"/>
                      </a:endParaRPr>
                    </a:p>
                  </a:txBody>
                  <a:tcPr marL="9525" marR="9525" marT="9525" marB="0" anchor="b"/>
                </a:tc>
                <a:tc>
                  <a:txBody>
                    <a:bodyPr/>
                    <a:lstStyle/>
                    <a:p>
                      <a:pPr algn="l" fontAlgn="b"/>
                      <a:r>
                        <a:rPr lang="en-US" sz="1600" u="none" strike="noStrike" dirty="0">
                          <a:solidFill>
                            <a:srgbClr val="000000"/>
                          </a:solidFill>
                          <a:effectLst/>
                        </a:rPr>
                        <a:t>Get Investment </a:t>
                      </a:r>
                      <a:r>
                        <a:rPr lang="en-US" sz="1600" u="none" strike="noStrike">
                          <a:solidFill>
                            <a:srgbClr val="000000"/>
                          </a:solidFill>
                          <a:effectLst/>
                        </a:rPr>
                        <a:t>Statements </a:t>
                      </a:r>
                      <a:r>
                        <a:rPr lang="en-US" sz="1600" u="none" strike="noStrike" smtClean="0">
                          <a:solidFill>
                            <a:srgbClr val="000000"/>
                          </a:solidFill>
                          <a:effectLst/>
                        </a:rPr>
                        <a:t>Request</a:t>
                      </a:r>
                    </a:p>
                    <a:p>
                      <a:pPr algn="l" fontAlgn="b"/>
                      <a:endParaRPr lang="en-US" sz="1600" b="0" i="0" u="none" strike="noStrike" dirty="0">
                        <a:solidFill>
                          <a:srgbClr val="000000"/>
                        </a:solidFill>
                        <a:effectLst/>
                        <a:latin typeface="Arial"/>
                      </a:endParaRPr>
                    </a:p>
                  </a:txBody>
                  <a:tcPr marL="9525" marR="9525" marT="9525" marB="0" anchor="b"/>
                </a:tc>
                <a:extLst>
                  <a:ext uri="{0D108BD9-81ED-4DB2-BD59-A6C34878D82A}">
                    <a16:rowId xmlns:a16="http://schemas.microsoft.com/office/drawing/2014/main" val="10004"/>
                  </a:ext>
                </a:extLst>
              </a:tr>
              <a:tr h="277574">
                <a:tc>
                  <a:txBody>
                    <a:bodyPr/>
                    <a:lstStyle/>
                    <a:p>
                      <a:pPr algn="l" fontAlgn="b"/>
                      <a:r>
                        <a:rPr lang="en-US" sz="1600" u="none" strike="noStrike">
                          <a:solidFill>
                            <a:srgbClr val="000000"/>
                          </a:solidFill>
                          <a:effectLst/>
                        </a:rPr>
                        <a:t>Put </a:t>
                      </a:r>
                      <a:r>
                        <a:rPr lang="en-US" sz="1600" u="none" strike="noStrike" smtClean="0">
                          <a:solidFill>
                            <a:srgbClr val="000000"/>
                          </a:solidFill>
                          <a:effectLst/>
                        </a:rPr>
                        <a:t>Donor</a:t>
                      </a:r>
                    </a:p>
                    <a:p>
                      <a:pPr algn="l" fontAlgn="b"/>
                      <a:endParaRPr lang="en-US" sz="1600" b="0" i="0" u="none" strike="noStrike" dirty="0">
                        <a:solidFill>
                          <a:srgbClr val="000000"/>
                        </a:solidFill>
                        <a:effectLst/>
                        <a:latin typeface="Arial"/>
                      </a:endParaRPr>
                    </a:p>
                  </a:txBody>
                  <a:tcPr marL="9525" marR="9525" marT="9525" marB="0" anchor="b"/>
                </a:tc>
                <a:tc>
                  <a:txBody>
                    <a:bodyPr/>
                    <a:lstStyle/>
                    <a:p>
                      <a:pPr algn="l" fontAlgn="b"/>
                      <a:r>
                        <a:rPr lang="en-US" sz="1600" u="none" strike="noStrike" dirty="0">
                          <a:solidFill>
                            <a:srgbClr val="000000"/>
                          </a:solidFill>
                          <a:effectLst/>
                        </a:rPr>
                        <a:t>Put </a:t>
                      </a:r>
                      <a:r>
                        <a:rPr lang="en-US" sz="1600" u="none" strike="noStrike">
                          <a:solidFill>
                            <a:srgbClr val="000000"/>
                          </a:solidFill>
                          <a:effectLst/>
                        </a:rPr>
                        <a:t>Donor </a:t>
                      </a:r>
                      <a:r>
                        <a:rPr lang="en-US" sz="1600" u="none" strike="noStrike" smtClean="0">
                          <a:solidFill>
                            <a:srgbClr val="000000"/>
                          </a:solidFill>
                          <a:effectLst/>
                        </a:rPr>
                        <a:t>Request</a:t>
                      </a:r>
                    </a:p>
                    <a:p>
                      <a:pPr algn="l" fontAlgn="b"/>
                      <a:endParaRPr lang="en-US" sz="1600" b="0" i="0" u="none" strike="noStrike" dirty="0">
                        <a:solidFill>
                          <a:srgbClr val="000000"/>
                        </a:solidFill>
                        <a:effectLst/>
                        <a:latin typeface="Arial"/>
                      </a:endParaRPr>
                    </a:p>
                  </a:txBody>
                  <a:tcPr marL="9525" marR="9525" marT="9525" marB="0" anchor="b"/>
                </a:tc>
                <a:extLst>
                  <a:ext uri="{0D108BD9-81ED-4DB2-BD59-A6C34878D82A}">
                    <a16:rowId xmlns:a16="http://schemas.microsoft.com/office/drawing/2014/main" val="10005"/>
                  </a:ext>
                </a:extLst>
              </a:tr>
              <a:tr h="277574">
                <a:tc>
                  <a:txBody>
                    <a:bodyPr/>
                    <a:lstStyle/>
                    <a:p>
                      <a:pPr algn="l" fontAlgn="b"/>
                      <a:r>
                        <a:rPr lang="en-US" sz="1600" u="none" strike="noStrike" dirty="0">
                          <a:solidFill>
                            <a:srgbClr val="000000"/>
                          </a:solidFill>
                          <a:effectLst/>
                        </a:rPr>
                        <a:t>Submit Investment </a:t>
                      </a:r>
                      <a:r>
                        <a:rPr lang="en-US" sz="1600" u="none" strike="noStrike">
                          <a:solidFill>
                            <a:srgbClr val="000000"/>
                          </a:solidFill>
                          <a:effectLst/>
                        </a:rPr>
                        <a:t>Pool </a:t>
                      </a:r>
                      <a:r>
                        <a:rPr lang="en-US" sz="1600" u="none" strike="noStrike" smtClean="0">
                          <a:solidFill>
                            <a:srgbClr val="000000"/>
                          </a:solidFill>
                          <a:effectLst/>
                        </a:rPr>
                        <a:t>Purchase</a:t>
                      </a:r>
                    </a:p>
                    <a:p>
                      <a:pPr algn="l" fontAlgn="b"/>
                      <a:endParaRPr lang="en-US" sz="1600" b="0" i="0" u="none" strike="noStrike" dirty="0">
                        <a:solidFill>
                          <a:srgbClr val="000000"/>
                        </a:solidFill>
                        <a:effectLst/>
                        <a:latin typeface="Arial"/>
                      </a:endParaRPr>
                    </a:p>
                  </a:txBody>
                  <a:tcPr marL="9525" marR="9525" marT="9525" marB="0" anchor="b"/>
                </a:tc>
                <a:tc>
                  <a:txBody>
                    <a:bodyPr/>
                    <a:lstStyle/>
                    <a:p>
                      <a:pPr algn="l" fontAlgn="b"/>
                      <a:r>
                        <a:rPr lang="en-US" sz="1600" u="none" strike="noStrike" dirty="0">
                          <a:solidFill>
                            <a:srgbClr val="000000"/>
                          </a:solidFill>
                          <a:effectLst/>
                        </a:rPr>
                        <a:t>Submit Investment Pool </a:t>
                      </a:r>
                      <a:r>
                        <a:rPr lang="en-US" sz="1600" u="none" strike="noStrike">
                          <a:solidFill>
                            <a:srgbClr val="000000"/>
                          </a:solidFill>
                          <a:effectLst/>
                        </a:rPr>
                        <a:t>Purchase </a:t>
                      </a:r>
                      <a:r>
                        <a:rPr lang="en-US" sz="1600" u="none" strike="noStrike" smtClean="0">
                          <a:solidFill>
                            <a:srgbClr val="000000"/>
                          </a:solidFill>
                          <a:effectLst/>
                        </a:rPr>
                        <a:t>Request</a:t>
                      </a:r>
                    </a:p>
                    <a:p>
                      <a:pPr algn="l" fontAlgn="b"/>
                      <a:endParaRPr lang="en-US" sz="1600" b="0" i="0" u="none" strike="noStrike" dirty="0">
                        <a:solidFill>
                          <a:srgbClr val="000000"/>
                        </a:solidFill>
                        <a:effectLst/>
                        <a:latin typeface="Arial"/>
                      </a:endParaRPr>
                    </a:p>
                  </a:txBody>
                  <a:tcPr marL="9525" marR="9525" marT="9525" marB="0" anchor="b"/>
                </a:tc>
                <a:extLst>
                  <a:ext uri="{0D108BD9-81ED-4DB2-BD59-A6C34878D82A}">
                    <a16:rowId xmlns:a16="http://schemas.microsoft.com/office/drawing/2014/main" val="10006"/>
                  </a:ext>
                </a:extLst>
              </a:tr>
            </a:tbl>
          </a:graphicData>
        </a:graphic>
      </p:graphicFrame>
      <p:sp>
        <p:nvSpPr>
          <p:cNvPr id="5" name="Text Placeholder 1"/>
          <p:cNvSpPr>
            <a:spLocks noGrp="1"/>
          </p:cNvSpPr>
          <p:nvPr>
            <p:ph type="body" sz="quarter" idx="12"/>
          </p:nvPr>
        </p:nvSpPr>
        <p:spPr>
          <a:xfrm>
            <a:off x="2641964" y="4663045"/>
            <a:ext cx="8248609" cy="358598"/>
          </a:xfrm>
        </p:spPr>
        <p:txBody>
          <a:bodyPr>
            <a:noAutofit/>
          </a:bodyPr>
          <a:lstStyle/>
          <a:p>
            <a:pPr marL="0" indent="0">
              <a:buNone/>
            </a:pPr>
            <a:r>
              <a:rPr lang="en-US" sz="1400" b="1" dirty="0" smtClean="0"/>
              <a:t>NB</a:t>
            </a:r>
            <a:r>
              <a:rPr lang="en-US" sz="1400" dirty="0" smtClean="0"/>
              <a:t>  </a:t>
            </a:r>
            <a:r>
              <a:rPr lang="en-US" sz="1400" i="1" dirty="0" smtClean="0"/>
              <a:t>Submit</a:t>
            </a:r>
            <a:r>
              <a:rPr lang="en-US" sz="1400" dirty="0" smtClean="0"/>
              <a:t> </a:t>
            </a:r>
            <a:r>
              <a:rPr lang="en-US" sz="1400" dirty="0"/>
              <a:t>indicates a business process </a:t>
            </a:r>
            <a:r>
              <a:rPr lang="en-US" sz="1400" dirty="0" smtClean="0"/>
              <a:t>exists.</a:t>
            </a:r>
            <a:endParaRPr lang="en-US" sz="1400" dirty="0"/>
          </a:p>
        </p:txBody>
      </p:sp>
    </p:spTree>
    <p:extLst>
      <p:ext uri="{BB962C8B-B14F-4D97-AF65-F5344CB8AC3E}">
        <p14:creationId xmlns:p14="http://schemas.microsoft.com/office/powerpoint/2010/main" val="1896626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Service</a:t>
            </a:r>
            <a:endParaRPr lang="en-US" dirty="0"/>
          </a:p>
        </p:txBody>
      </p:sp>
      <p:sp>
        <p:nvSpPr>
          <p:cNvPr id="3" name="Footer Placeholder 2"/>
          <p:cNvSpPr>
            <a:spLocks noGrp="1"/>
          </p:cNvSpPr>
          <p:nvPr>
            <p:ph type="ftr" sz="quarter" idx="3"/>
          </p:nvPr>
        </p:nvSpPr>
        <p:spPr/>
        <p:txBody>
          <a:bodyPr/>
          <a:lstStyle/>
          <a:p>
            <a:r>
              <a:rPr lang="en-US" dirty="0" smtClean="0"/>
              <a:t>Workday Confidential</a:t>
            </a:r>
            <a:endParaRPr lang="en-US" dirty="0"/>
          </a:p>
        </p:txBody>
      </p:sp>
      <p:graphicFrame>
        <p:nvGraphicFramePr>
          <p:cNvPr id="6" name="Content Placeholder 5"/>
          <p:cNvGraphicFramePr>
            <a:graphicFrameLocks/>
          </p:cNvGraphicFramePr>
          <p:nvPr>
            <p:extLst>
              <p:ext uri="{D42A27DB-BD31-4B8C-83A1-F6EECF244321}">
                <p14:modId xmlns:p14="http://schemas.microsoft.com/office/powerpoint/2010/main" val="395262785"/>
              </p:ext>
            </p:extLst>
          </p:nvPr>
        </p:nvGraphicFramePr>
        <p:xfrm>
          <a:off x="342900" y="1113799"/>
          <a:ext cx="8485188" cy="3480435"/>
        </p:xfrm>
        <a:graphic>
          <a:graphicData uri="http://schemas.openxmlformats.org/drawingml/2006/table">
            <a:tbl>
              <a:tblPr bandRow="1">
                <a:tableStyleId>{5C22544A-7EE6-4342-B048-85BDC9FD1C3A}</a:tableStyleId>
              </a:tblPr>
              <a:tblGrid>
                <a:gridCol w="4242594">
                  <a:extLst>
                    <a:ext uri="{9D8B030D-6E8A-4147-A177-3AD203B41FA5}">
                      <a16:colId xmlns:a16="http://schemas.microsoft.com/office/drawing/2014/main" val="20000"/>
                    </a:ext>
                  </a:extLst>
                </a:gridCol>
                <a:gridCol w="4242594">
                  <a:extLst>
                    <a:ext uri="{9D8B030D-6E8A-4147-A177-3AD203B41FA5}">
                      <a16:colId xmlns:a16="http://schemas.microsoft.com/office/drawing/2014/main" val="20001"/>
                    </a:ext>
                  </a:extLst>
                </a:gridCol>
              </a:tblGrid>
              <a:tr h="277574">
                <a:tc>
                  <a:txBody>
                    <a:bodyPr/>
                    <a:lstStyle/>
                    <a:p>
                      <a:pPr algn="l" fontAlgn="b"/>
                      <a:r>
                        <a:rPr lang="en-US" sz="1600" u="none" strike="noStrike" dirty="0">
                          <a:solidFill>
                            <a:srgbClr val="000000"/>
                          </a:solidFill>
                          <a:effectLst/>
                        </a:rPr>
                        <a:t>Submit </a:t>
                      </a:r>
                      <a:r>
                        <a:rPr lang="en-US" sz="1600" u="none" strike="noStrike">
                          <a:solidFill>
                            <a:srgbClr val="000000"/>
                          </a:solidFill>
                          <a:effectLst/>
                        </a:rPr>
                        <a:t>Investment </a:t>
                      </a:r>
                      <a:r>
                        <a:rPr lang="en-US" sz="1600" u="none" strike="noStrike" smtClean="0">
                          <a:solidFill>
                            <a:srgbClr val="000000"/>
                          </a:solidFill>
                          <a:effectLst/>
                        </a:rPr>
                        <a:t>Statement</a:t>
                      </a:r>
                    </a:p>
                    <a:p>
                      <a:pPr algn="l" fontAlgn="b"/>
                      <a:endParaRPr lang="en-US" sz="1600" b="0" i="0" u="none" strike="noStrike" dirty="0">
                        <a:solidFill>
                          <a:srgbClr val="000000"/>
                        </a:solidFill>
                        <a:effectLst/>
                        <a:latin typeface="Arial"/>
                      </a:endParaRPr>
                    </a:p>
                  </a:txBody>
                  <a:tcPr marL="9525" marR="9525" marT="9525" marB="0" anchor="b"/>
                </a:tc>
                <a:tc>
                  <a:txBody>
                    <a:bodyPr/>
                    <a:lstStyle/>
                    <a:p>
                      <a:pPr algn="l" fontAlgn="b"/>
                      <a:r>
                        <a:rPr lang="en-US" sz="1600" u="none" strike="noStrike" dirty="0">
                          <a:solidFill>
                            <a:srgbClr val="000000"/>
                          </a:solidFill>
                          <a:effectLst/>
                        </a:rPr>
                        <a:t>Submit Investment </a:t>
                      </a:r>
                      <a:r>
                        <a:rPr lang="en-US" sz="1600" u="none" strike="noStrike">
                          <a:solidFill>
                            <a:srgbClr val="000000"/>
                          </a:solidFill>
                          <a:effectLst/>
                        </a:rPr>
                        <a:t>Statement </a:t>
                      </a:r>
                      <a:r>
                        <a:rPr lang="en-US" sz="1600" u="none" strike="noStrike" smtClean="0">
                          <a:solidFill>
                            <a:srgbClr val="000000"/>
                          </a:solidFill>
                          <a:effectLst/>
                        </a:rPr>
                        <a:t>Request</a:t>
                      </a:r>
                    </a:p>
                    <a:p>
                      <a:pPr algn="l" fontAlgn="b"/>
                      <a:endParaRPr lang="en-US" sz="1600" u="none" strike="noStrike" smtClean="0">
                        <a:solidFill>
                          <a:srgbClr val="000000"/>
                        </a:solidFill>
                        <a:effectLst/>
                      </a:endParaRPr>
                    </a:p>
                  </a:txBody>
                  <a:tcPr marL="9525" marR="9525" marT="9525" marB="0" anchor="b"/>
                </a:tc>
                <a:extLst>
                  <a:ext uri="{0D108BD9-81ED-4DB2-BD59-A6C34878D82A}">
                    <a16:rowId xmlns:a16="http://schemas.microsoft.com/office/drawing/2014/main" val="10000"/>
                  </a:ext>
                </a:extLst>
              </a:tr>
              <a:tr h="277574">
                <a:tc>
                  <a:txBody>
                    <a:bodyPr/>
                    <a:lstStyle/>
                    <a:p>
                      <a:pPr algn="l" fontAlgn="b"/>
                      <a:r>
                        <a:rPr lang="en-US" sz="1600" u="none" strike="noStrike" dirty="0">
                          <a:solidFill>
                            <a:srgbClr val="000000"/>
                          </a:solidFill>
                          <a:effectLst/>
                        </a:rPr>
                        <a:t>Get </a:t>
                      </a:r>
                      <a:r>
                        <a:rPr lang="en-US" sz="1600" u="none" strike="noStrike">
                          <a:solidFill>
                            <a:srgbClr val="000000"/>
                          </a:solidFill>
                          <a:effectLst/>
                        </a:rPr>
                        <a:t>Basic </a:t>
                      </a:r>
                      <a:r>
                        <a:rPr lang="en-US" sz="1600" u="none" strike="noStrike" smtClean="0">
                          <a:solidFill>
                            <a:srgbClr val="000000"/>
                          </a:solidFill>
                          <a:effectLst/>
                        </a:rPr>
                        <a:t>Gifts</a:t>
                      </a:r>
                    </a:p>
                    <a:p>
                      <a:pPr algn="l" fontAlgn="b"/>
                      <a:endParaRPr lang="en-US" sz="1600" b="0" i="0" u="none" strike="noStrike" dirty="0">
                        <a:solidFill>
                          <a:srgbClr val="000000"/>
                        </a:solidFill>
                        <a:effectLst/>
                        <a:latin typeface="Arial"/>
                      </a:endParaRPr>
                    </a:p>
                  </a:txBody>
                  <a:tcPr marL="9525" marR="9525" marT="9525" marB="0" anchor="b"/>
                </a:tc>
                <a:tc>
                  <a:txBody>
                    <a:bodyPr/>
                    <a:lstStyle/>
                    <a:p>
                      <a:pPr algn="l" fontAlgn="b"/>
                      <a:r>
                        <a:rPr lang="en-US" sz="1600" u="none" strike="noStrike" dirty="0">
                          <a:solidFill>
                            <a:srgbClr val="000000"/>
                          </a:solidFill>
                          <a:effectLst/>
                        </a:rPr>
                        <a:t>Get Basic </a:t>
                      </a:r>
                      <a:r>
                        <a:rPr lang="en-US" sz="1600" u="none" strike="noStrike">
                          <a:solidFill>
                            <a:srgbClr val="000000"/>
                          </a:solidFill>
                          <a:effectLst/>
                        </a:rPr>
                        <a:t>Gifts </a:t>
                      </a:r>
                      <a:r>
                        <a:rPr lang="en-US" sz="1600" u="none" strike="noStrike" smtClean="0">
                          <a:solidFill>
                            <a:srgbClr val="000000"/>
                          </a:solidFill>
                          <a:effectLst/>
                        </a:rPr>
                        <a:t>Request</a:t>
                      </a:r>
                    </a:p>
                    <a:p>
                      <a:pPr algn="l" fontAlgn="b"/>
                      <a:endParaRPr lang="en-US" sz="1600" b="0" i="0" u="none" strike="noStrike" dirty="0">
                        <a:solidFill>
                          <a:srgbClr val="000000"/>
                        </a:solidFill>
                        <a:effectLst/>
                        <a:latin typeface="Arial"/>
                      </a:endParaRPr>
                    </a:p>
                  </a:txBody>
                  <a:tcPr marL="9525" marR="9525" marT="9525" marB="0" anchor="b"/>
                </a:tc>
                <a:extLst>
                  <a:ext uri="{0D108BD9-81ED-4DB2-BD59-A6C34878D82A}">
                    <a16:rowId xmlns:a16="http://schemas.microsoft.com/office/drawing/2014/main" val="10001"/>
                  </a:ext>
                </a:extLst>
              </a:tr>
              <a:tr h="296749">
                <a:tc>
                  <a:txBody>
                    <a:bodyPr/>
                    <a:lstStyle/>
                    <a:p>
                      <a:pPr algn="l" fontAlgn="b"/>
                      <a:r>
                        <a:rPr lang="en-US" sz="1600" u="none" strike="noStrike">
                          <a:solidFill>
                            <a:srgbClr val="000000"/>
                          </a:solidFill>
                          <a:effectLst/>
                        </a:rPr>
                        <a:t>Get </a:t>
                      </a:r>
                      <a:r>
                        <a:rPr lang="en-US" sz="1600" u="none" strike="noStrike" smtClean="0">
                          <a:solidFill>
                            <a:srgbClr val="000000"/>
                          </a:solidFill>
                          <a:effectLst/>
                        </a:rPr>
                        <a:t>Gifts</a:t>
                      </a:r>
                    </a:p>
                    <a:p>
                      <a:pPr algn="l" fontAlgn="b"/>
                      <a:endParaRPr lang="en-US" sz="1600" b="0" i="0" u="none" strike="noStrike" dirty="0">
                        <a:solidFill>
                          <a:srgbClr val="000000"/>
                        </a:solidFill>
                        <a:effectLst/>
                        <a:latin typeface="Arial"/>
                      </a:endParaRPr>
                    </a:p>
                  </a:txBody>
                  <a:tcPr marL="9525" marR="9525" marT="9525" marB="0" anchor="b"/>
                </a:tc>
                <a:tc>
                  <a:txBody>
                    <a:bodyPr/>
                    <a:lstStyle/>
                    <a:p>
                      <a:pPr algn="l" fontAlgn="b"/>
                      <a:r>
                        <a:rPr lang="en-US" sz="1600" u="none" strike="noStrike" dirty="0">
                          <a:solidFill>
                            <a:srgbClr val="000000"/>
                          </a:solidFill>
                          <a:effectLst/>
                        </a:rPr>
                        <a:t>Get </a:t>
                      </a:r>
                      <a:r>
                        <a:rPr lang="en-US" sz="1600" u="none" strike="noStrike">
                          <a:solidFill>
                            <a:srgbClr val="000000"/>
                          </a:solidFill>
                          <a:effectLst/>
                        </a:rPr>
                        <a:t>Gifts </a:t>
                      </a:r>
                      <a:r>
                        <a:rPr lang="en-US" sz="1600" u="none" strike="noStrike" smtClean="0">
                          <a:solidFill>
                            <a:srgbClr val="000000"/>
                          </a:solidFill>
                          <a:effectLst/>
                        </a:rPr>
                        <a:t>Request</a:t>
                      </a:r>
                    </a:p>
                    <a:p>
                      <a:pPr algn="l" fontAlgn="b"/>
                      <a:endParaRPr lang="en-US" sz="1600" b="0" i="0" u="none" strike="noStrike" dirty="0">
                        <a:solidFill>
                          <a:srgbClr val="000000"/>
                        </a:solidFill>
                        <a:effectLst/>
                        <a:latin typeface="Arial"/>
                      </a:endParaRPr>
                    </a:p>
                  </a:txBody>
                  <a:tcPr marL="9525" marR="9525" marT="9525" marB="0" anchor="b"/>
                </a:tc>
                <a:extLst>
                  <a:ext uri="{0D108BD9-81ED-4DB2-BD59-A6C34878D82A}">
                    <a16:rowId xmlns:a16="http://schemas.microsoft.com/office/drawing/2014/main" val="10002"/>
                  </a:ext>
                </a:extLst>
              </a:tr>
              <a:tr h="333227">
                <a:tc>
                  <a:txBody>
                    <a:bodyPr/>
                    <a:lstStyle/>
                    <a:p>
                      <a:pPr algn="l" fontAlgn="b"/>
                      <a:r>
                        <a:rPr lang="en-US" sz="1600" u="none" strike="noStrike" dirty="0">
                          <a:solidFill>
                            <a:srgbClr val="000000"/>
                          </a:solidFill>
                          <a:effectLst/>
                        </a:rPr>
                        <a:t>Get </a:t>
                      </a:r>
                      <a:r>
                        <a:rPr lang="en-US" sz="1600" u="none" strike="noStrike">
                          <a:solidFill>
                            <a:srgbClr val="000000"/>
                          </a:solidFill>
                          <a:effectLst/>
                        </a:rPr>
                        <a:t>Grant </a:t>
                      </a:r>
                      <a:r>
                        <a:rPr lang="en-US" sz="1600" u="none" strike="noStrike" smtClean="0">
                          <a:solidFill>
                            <a:srgbClr val="000000"/>
                          </a:solidFill>
                          <a:effectLst/>
                        </a:rPr>
                        <a:t>Hierarchies</a:t>
                      </a:r>
                    </a:p>
                    <a:p>
                      <a:pPr algn="l" fontAlgn="b"/>
                      <a:endParaRPr lang="en-US" sz="1600" b="0" i="0" u="none" strike="noStrike" dirty="0">
                        <a:solidFill>
                          <a:srgbClr val="000000"/>
                        </a:solidFill>
                        <a:effectLst/>
                        <a:latin typeface="Arial"/>
                      </a:endParaRPr>
                    </a:p>
                  </a:txBody>
                  <a:tcPr marL="9525" marR="9525" marT="9525" marB="0" anchor="b"/>
                </a:tc>
                <a:tc>
                  <a:txBody>
                    <a:bodyPr/>
                    <a:lstStyle/>
                    <a:p>
                      <a:pPr algn="l" fontAlgn="b"/>
                      <a:r>
                        <a:rPr lang="en-US" sz="1600" u="none" strike="noStrike" dirty="0">
                          <a:solidFill>
                            <a:srgbClr val="000000"/>
                          </a:solidFill>
                          <a:effectLst/>
                        </a:rPr>
                        <a:t>Get Grant </a:t>
                      </a:r>
                      <a:r>
                        <a:rPr lang="en-US" sz="1600" u="none" strike="noStrike">
                          <a:solidFill>
                            <a:srgbClr val="000000"/>
                          </a:solidFill>
                          <a:effectLst/>
                        </a:rPr>
                        <a:t>Hierarchies </a:t>
                      </a:r>
                      <a:r>
                        <a:rPr lang="en-US" sz="1600" u="none" strike="noStrike" smtClean="0">
                          <a:solidFill>
                            <a:srgbClr val="000000"/>
                          </a:solidFill>
                          <a:effectLst/>
                        </a:rPr>
                        <a:t>Request</a:t>
                      </a:r>
                    </a:p>
                    <a:p>
                      <a:pPr algn="l" fontAlgn="b"/>
                      <a:endParaRPr lang="en-US" sz="1600" b="0" i="0" u="none" strike="noStrike" dirty="0">
                        <a:solidFill>
                          <a:srgbClr val="000000"/>
                        </a:solidFill>
                        <a:effectLst/>
                        <a:latin typeface="Arial"/>
                      </a:endParaRPr>
                    </a:p>
                  </a:txBody>
                  <a:tcPr marL="9525" marR="9525" marT="9525" marB="0" anchor="b"/>
                </a:tc>
                <a:extLst>
                  <a:ext uri="{0D108BD9-81ED-4DB2-BD59-A6C34878D82A}">
                    <a16:rowId xmlns:a16="http://schemas.microsoft.com/office/drawing/2014/main" val="10003"/>
                  </a:ext>
                </a:extLst>
              </a:tr>
              <a:tr h="242125">
                <a:tc>
                  <a:txBody>
                    <a:bodyPr/>
                    <a:lstStyle/>
                    <a:p>
                      <a:pPr algn="l" fontAlgn="b"/>
                      <a:r>
                        <a:rPr lang="en-US" sz="1600" u="none" strike="noStrike" dirty="0">
                          <a:solidFill>
                            <a:srgbClr val="000000"/>
                          </a:solidFill>
                          <a:effectLst/>
                        </a:rPr>
                        <a:t>Put </a:t>
                      </a:r>
                      <a:r>
                        <a:rPr lang="en-US" sz="1600" u="none" strike="noStrike">
                          <a:solidFill>
                            <a:srgbClr val="000000"/>
                          </a:solidFill>
                          <a:effectLst/>
                        </a:rPr>
                        <a:t>Basic </a:t>
                      </a:r>
                      <a:r>
                        <a:rPr lang="en-US" sz="1600" u="none" strike="noStrike" smtClean="0">
                          <a:solidFill>
                            <a:srgbClr val="000000"/>
                          </a:solidFill>
                          <a:effectLst/>
                        </a:rPr>
                        <a:t>Gift</a:t>
                      </a:r>
                    </a:p>
                    <a:p>
                      <a:pPr algn="l" fontAlgn="b"/>
                      <a:endParaRPr lang="en-US" sz="1600" b="0" i="0" u="none" strike="noStrike" dirty="0">
                        <a:solidFill>
                          <a:srgbClr val="000000"/>
                        </a:solidFill>
                        <a:effectLst/>
                        <a:latin typeface="Arial"/>
                      </a:endParaRPr>
                    </a:p>
                  </a:txBody>
                  <a:tcPr marL="9525" marR="9525" marT="9525" marB="0" anchor="b"/>
                </a:tc>
                <a:tc>
                  <a:txBody>
                    <a:bodyPr/>
                    <a:lstStyle/>
                    <a:p>
                      <a:pPr algn="l" fontAlgn="b"/>
                      <a:r>
                        <a:rPr lang="en-US" sz="1600" u="none" strike="noStrike" dirty="0">
                          <a:solidFill>
                            <a:srgbClr val="000000"/>
                          </a:solidFill>
                          <a:effectLst/>
                        </a:rPr>
                        <a:t>Put Basic </a:t>
                      </a:r>
                      <a:r>
                        <a:rPr lang="en-US" sz="1600" u="none" strike="noStrike">
                          <a:solidFill>
                            <a:srgbClr val="000000"/>
                          </a:solidFill>
                          <a:effectLst/>
                        </a:rPr>
                        <a:t>Gift </a:t>
                      </a:r>
                      <a:r>
                        <a:rPr lang="en-US" sz="1600" u="none" strike="noStrike" smtClean="0">
                          <a:solidFill>
                            <a:srgbClr val="000000"/>
                          </a:solidFill>
                          <a:effectLst/>
                        </a:rPr>
                        <a:t>Request</a:t>
                      </a:r>
                    </a:p>
                    <a:p>
                      <a:pPr algn="l" fontAlgn="b"/>
                      <a:endParaRPr lang="en-US" sz="1600" b="0" i="0" u="none" strike="noStrike" dirty="0">
                        <a:solidFill>
                          <a:srgbClr val="000000"/>
                        </a:solidFill>
                        <a:effectLst/>
                        <a:latin typeface="Arial"/>
                      </a:endParaRPr>
                    </a:p>
                  </a:txBody>
                  <a:tcPr marL="9525" marR="9525" marT="9525" marB="0" anchor="b"/>
                </a:tc>
                <a:extLst>
                  <a:ext uri="{0D108BD9-81ED-4DB2-BD59-A6C34878D82A}">
                    <a16:rowId xmlns:a16="http://schemas.microsoft.com/office/drawing/2014/main" val="10004"/>
                  </a:ext>
                </a:extLst>
              </a:tr>
              <a:tr h="333227">
                <a:tc>
                  <a:txBody>
                    <a:bodyPr/>
                    <a:lstStyle/>
                    <a:p>
                      <a:pPr algn="l" fontAlgn="b"/>
                      <a:r>
                        <a:rPr lang="en-US" sz="1600" u="none" strike="noStrike">
                          <a:solidFill>
                            <a:srgbClr val="000000"/>
                          </a:solidFill>
                          <a:effectLst/>
                        </a:rPr>
                        <a:t>Submit </a:t>
                      </a:r>
                      <a:r>
                        <a:rPr lang="en-US" sz="1600" u="none" strike="noStrike" smtClean="0">
                          <a:solidFill>
                            <a:srgbClr val="000000"/>
                          </a:solidFill>
                          <a:effectLst/>
                        </a:rPr>
                        <a:t>Gift</a:t>
                      </a:r>
                    </a:p>
                    <a:p>
                      <a:pPr algn="l" fontAlgn="b"/>
                      <a:endParaRPr lang="en-US" sz="1600" b="0" i="0" u="none" strike="noStrike" dirty="0">
                        <a:solidFill>
                          <a:srgbClr val="000000"/>
                        </a:solidFill>
                        <a:effectLst/>
                        <a:latin typeface="Arial"/>
                      </a:endParaRPr>
                    </a:p>
                  </a:txBody>
                  <a:tcPr marL="9525" marR="9525" marT="9525" marB="0" anchor="b"/>
                </a:tc>
                <a:tc>
                  <a:txBody>
                    <a:bodyPr/>
                    <a:lstStyle/>
                    <a:p>
                      <a:pPr algn="l" fontAlgn="b"/>
                      <a:r>
                        <a:rPr lang="en-US" sz="1600" u="none" strike="noStrike" dirty="0">
                          <a:solidFill>
                            <a:srgbClr val="000000"/>
                          </a:solidFill>
                          <a:effectLst/>
                        </a:rPr>
                        <a:t>Submit </a:t>
                      </a:r>
                      <a:r>
                        <a:rPr lang="en-US" sz="1600" u="none" strike="noStrike">
                          <a:solidFill>
                            <a:srgbClr val="000000"/>
                          </a:solidFill>
                          <a:effectLst/>
                        </a:rPr>
                        <a:t>Gift </a:t>
                      </a:r>
                      <a:r>
                        <a:rPr lang="en-US" sz="1600" u="none" strike="noStrike" smtClean="0">
                          <a:solidFill>
                            <a:srgbClr val="000000"/>
                          </a:solidFill>
                          <a:effectLst/>
                        </a:rPr>
                        <a:t>Request</a:t>
                      </a:r>
                    </a:p>
                    <a:p>
                      <a:pPr algn="l" fontAlgn="b"/>
                      <a:endParaRPr lang="en-US" sz="1600" b="0" i="0" u="none" strike="noStrike" dirty="0">
                        <a:solidFill>
                          <a:srgbClr val="000000"/>
                        </a:solidFill>
                        <a:effectLst/>
                        <a:latin typeface="Arial"/>
                      </a:endParaRPr>
                    </a:p>
                  </a:txBody>
                  <a:tcPr marL="9525" marR="9525" marT="9525" marB="0" anchor="b"/>
                </a:tc>
                <a:extLst>
                  <a:ext uri="{0D108BD9-81ED-4DB2-BD59-A6C34878D82A}">
                    <a16:rowId xmlns:a16="http://schemas.microsoft.com/office/drawing/2014/main" val="10005"/>
                  </a:ext>
                </a:extLst>
              </a:tr>
              <a:tr h="333227">
                <a:tc>
                  <a:txBody>
                    <a:bodyPr/>
                    <a:lstStyle/>
                    <a:p>
                      <a:pPr algn="l" fontAlgn="b"/>
                      <a:r>
                        <a:rPr lang="en-US" sz="1600" b="0" i="0" u="none" strike="noStrike" smtClean="0">
                          <a:solidFill>
                            <a:srgbClr val="000000"/>
                          </a:solidFill>
                          <a:effectLst/>
                          <a:latin typeface="Arial"/>
                        </a:rPr>
                        <a:t>Get Approval Level</a:t>
                      </a:r>
                    </a:p>
                    <a:p>
                      <a:pPr algn="l" fontAlgn="b"/>
                      <a:endParaRPr lang="en-US" sz="1600" b="0" i="0" u="none" strike="noStrike" dirty="0">
                        <a:solidFill>
                          <a:srgbClr val="000000"/>
                        </a:solidFill>
                        <a:effectLst/>
                        <a:latin typeface="Arial"/>
                      </a:endParaRPr>
                    </a:p>
                  </a:txBody>
                  <a:tcPr marL="9525" marR="9525" marT="9525" marB="0" anchor="b"/>
                </a:tc>
                <a:tc>
                  <a:txBody>
                    <a:bodyPr/>
                    <a:lstStyle/>
                    <a:p>
                      <a:pPr algn="l" fontAlgn="b"/>
                      <a:r>
                        <a:rPr lang="en-US" sz="1600" b="0" i="0" u="none" strike="noStrike" smtClean="0">
                          <a:solidFill>
                            <a:srgbClr val="000000"/>
                          </a:solidFill>
                          <a:effectLst/>
                          <a:latin typeface="Arial"/>
                        </a:rPr>
                        <a:t>Put</a:t>
                      </a:r>
                      <a:r>
                        <a:rPr lang="en-US" sz="1600" b="0" i="0" u="none" strike="noStrike" baseline="0" smtClean="0">
                          <a:solidFill>
                            <a:srgbClr val="000000"/>
                          </a:solidFill>
                          <a:effectLst/>
                          <a:latin typeface="Arial"/>
                        </a:rPr>
                        <a:t> Approval Level</a:t>
                      </a:r>
                    </a:p>
                    <a:p>
                      <a:pPr algn="l" fontAlgn="b"/>
                      <a:endParaRPr lang="en-US" sz="1600" b="0" i="0" u="none" strike="noStrike" dirty="0">
                        <a:solidFill>
                          <a:srgbClr val="000000"/>
                        </a:solidFill>
                        <a:effectLst/>
                        <a:latin typeface="Arial"/>
                      </a:endParaRPr>
                    </a:p>
                  </a:txBody>
                  <a:tcPr marL="9525" marR="9525" marT="9525" marB="0" anchor="b"/>
                </a:tc>
                <a:extLst>
                  <a:ext uri="{0D108BD9-81ED-4DB2-BD59-A6C34878D82A}">
                    <a16:rowId xmlns:a16="http://schemas.microsoft.com/office/drawing/2014/main" val="10006"/>
                  </a:ext>
                </a:extLst>
              </a:tr>
            </a:tbl>
          </a:graphicData>
        </a:graphic>
      </p:graphicFrame>
      <p:sp>
        <p:nvSpPr>
          <p:cNvPr id="5" name="Text Placeholder 1"/>
          <p:cNvSpPr>
            <a:spLocks noGrp="1"/>
          </p:cNvSpPr>
          <p:nvPr>
            <p:ph type="body" sz="quarter" idx="12"/>
          </p:nvPr>
        </p:nvSpPr>
        <p:spPr>
          <a:xfrm>
            <a:off x="2641964" y="4663045"/>
            <a:ext cx="8248609" cy="358598"/>
          </a:xfrm>
        </p:spPr>
        <p:txBody>
          <a:bodyPr>
            <a:noAutofit/>
          </a:bodyPr>
          <a:lstStyle/>
          <a:p>
            <a:pPr marL="0" indent="0">
              <a:buNone/>
            </a:pPr>
            <a:r>
              <a:rPr lang="en-US" sz="1400" b="1" dirty="0" smtClean="0"/>
              <a:t>NB</a:t>
            </a:r>
            <a:r>
              <a:rPr lang="en-US" sz="1400" dirty="0" smtClean="0"/>
              <a:t>  </a:t>
            </a:r>
            <a:r>
              <a:rPr lang="en-US" sz="1400" i="1" dirty="0" smtClean="0"/>
              <a:t>Submit</a:t>
            </a:r>
            <a:r>
              <a:rPr lang="en-US" sz="1400" dirty="0" smtClean="0"/>
              <a:t> </a:t>
            </a:r>
            <a:r>
              <a:rPr lang="en-US" sz="1400" dirty="0"/>
              <a:t>indicates a business process </a:t>
            </a:r>
            <a:r>
              <a:rPr lang="en-US" sz="1400" dirty="0" smtClean="0"/>
              <a:t>exists.</a:t>
            </a:r>
            <a:endParaRPr lang="en-US" sz="1400" dirty="0"/>
          </a:p>
        </p:txBody>
      </p:sp>
    </p:spTree>
    <p:extLst>
      <p:ext uri="{BB962C8B-B14F-4D97-AF65-F5344CB8AC3E}">
        <p14:creationId xmlns:p14="http://schemas.microsoft.com/office/powerpoint/2010/main" val="17594143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Rectangle 116"/>
          <p:cNvSpPr/>
          <p:nvPr/>
        </p:nvSpPr>
        <p:spPr>
          <a:xfrm>
            <a:off x="-906" y="2398141"/>
            <a:ext cx="9144906" cy="1647930"/>
          </a:xfrm>
          <a:prstGeom prst="rect">
            <a:avLst/>
          </a:prstGeom>
          <a:gradFill>
            <a:gsLst>
              <a:gs pos="0">
                <a:schemeClr val="accent1">
                  <a:alpha val="0"/>
                </a:schemeClr>
              </a:gs>
              <a:gs pos="100000">
                <a:schemeClr val="accent1">
                  <a:alpha val="21000"/>
                </a:schemeClr>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91440" indent="-91440" algn="ctr">
              <a:spcBef>
                <a:spcPts val="1200"/>
              </a:spcBef>
              <a:buClr>
                <a:srgbClr val="F6A01A"/>
              </a:buClr>
            </a:pPr>
            <a:endParaRPr lang="en-US" sz="1400" b="1" dirty="0" smtClean="0">
              <a:solidFill>
                <a:srgbClr val="666666"/>
              </a:solidFill>
            </a:endParaRPr>
          </a:p>
        </p:txBody>
      </p:sp>
      <p:sp>
        <p:nvSpPr>
          <p:cNvPr id="2" name="Title 1"/>
          <p:cNvSpPr>
            <a:spLocks noGrp="1"/>
          </p:cNvSpPr>
          <p:nvPr>
            <p:ph type="title"/>
          </p:nvPr>
        </p:nvSpPr>
        <p:spPr/>
        <p:txBody>
          <a:bodyPr/>
          <a:lstStyle/>
          <a:p>
            <a:pPr algn="ctr"/>
            <a:r>
              <a:rPr lang="en-US" b="1" dirty="0" smtClean="0"/>
              <a:t>Adaptable</a:t>
            </a:r>
            <a:r>
              <a:rPr lang="en-US" dirty="0" smtClean="0"/>
              <a:t> in the Face of Continuous Change</a:t>
            </a:r>
            <a:endParaRPr lang="en-US" dirty="0"/>
          </a:p>
        </p:txBody>
      </p:sp>
      <p:sp>
        <p:nvSpPr>
          <p:cNvPr id="81" name="TextBox 80"/>
          <p:cNvSpPr txBox="1"/>
          <p:nvPr/>
        </p:nvSpPr>
        <p:spPr>
          <a:xfrm>
            <a:off x="3323835" y="4335775"/>
            <a:ext cx="1868065" cy="369332"/>
          </a:xfrm>
          <a:prstGeom prst="rect">
            <a:avLst/>
          </a:prstGeom>
          <a:noFill/>
        </p:spPr>
        <p:txBody>
          <a:bodyPr wrap="square" rtlCol="0" anchor="ctr">
            <a:spAutoFit/>
          </a:bodyPr>
          <a:lstStyle/>
          <a:p>
            <a:pPr algn="ctr"/>
            <a:r>
              <a:rPr lang="en-US" b="1" dirty="0" smtClean="0">
                <a:solidFill>
                  <a:srgbClr val="0F74BB"/>
                </a:solidFill>
              </a:rPr>
              <a:t>Organizations</a:t>
            </a:r>
            <a:endParaRPr lang="en-US" b="1" dirty="0">
              <a:solidFill>
                <a:srgbClr val="0F74BB"/>
              </a:solidFill>
            </a:endParaRPr>
          </a:p>
        </p:txBody>
      </p:sp>
      <p:sp>
        <p:nvSpPr>
          <p:cNvPr id="82" name="TextBox 81"/>
          <p:cNvSpPr txBox="1"/>
          <p:nvPr/>
        </p:nvSpPr>
        <p:spPr>
          <a:xfrm>
            <a:off x="762047" y="4225595"/>
            <a:ext cx="2182121" cy="646331"/>
          </a:xfrm>
          <a:prstGeom prst="rect">
            <a:avLst/>
          </a:prstGeom>
          <a:noFill/>
        </p:spPr>
        <p:txBody>
          <a:bodyPr wrap="square" rtlCol="0" anchor="ctr">
            <a:spAutoFit/>
          </a:bodyPr>
          <a:lstStyle/>
          <a:p>
            <a:pPr algn="ctr"/>
            <a:r>
              <a:rPr lang="en-US" b="1" dirty="0">
                <a:solidFill>
                  <a:srgbClr val="0F74BB"/>
                </a:solidFill>
              </a:rPr>
              <a:t>Business </a:t>
            </a:r>
            <a:r>
              <a:rPr lang="en-US" b="1" dirty="0" smtClean="0">
                <a:solidFill>
                  <a:srgbClr val="0F74BB"/>
                </a:solidFill>
              </a:rPr>
              <a:t>Processes</a:t>
            </a:r>
            <a:endParaRPr lang="en-US" b="1" dirty="0">
              <a:solidFill>
                <a:srgbClr val="0F74BB"/>
              </a:solidFill>
            </a:endParaRPr>
          </a:p>
        </p:txBody>
      </p:sp>
      <p:sp>
        <p:nvSpPr>
          <p:cNvPr id="84" name="TextBox 83"/>
          <p:cNvSpPr txBox="1"/>
          <p:nvPr/>
        </p:nvSpPr>
        <p:spPr>
          <a:xfrm>
            <a:off x="5833707" y="4240712"/>
            <a:ext cx="2307454" cy="646331"/>
          </a:xfrm>
          <a:prstGeom prst="rect">
            <a:avLst/>
          </a:prstGeom>
          <a:noFill/>
        </p:spPr>
        <p:txBody>
          <a:bodyPr wrap="square" rtlCol="0" anchor="ctr">
            <a:spAutoFit/>
          </a:bodyPr>
          <a:lstStyle/>
          <a:p>
            <a:pPr algn="ctr"/>
            <a:r>
              <a:rPr lang="en-US" b="1" dirty="0" smtClean="0">
                <a:solidFill>
                  <a:srgbClr val="0F74BB"/>
                </a:solidFill>
              </a:rPr>
              <a:t>Labels, Fields</a:t>
            </a:r>
            <a:br>
              <a:rPr lang="en-US" b="1" dirty="0" smtClean="0">
                <a:solidFill>
                  <a:srgbClr val="0F74BB"/>
                </a:solidFill>
              </a:rPr>
            </a:br>
            <a:r>
              <a:rPr lang="en-US" b="1" dirty="0" smtClean="0">
                <a:solidFill>
                  <a:srgbClr val="0F74BB"/>
                </a:solidFill>
              </a:rPr>
              <a:t>&amp; Calculations</a:t>
            </a:r>
            <a:endParaRPr lang="en-US" b="1" dirty="0">
              <a:solidFill>
                <a:srgbClr val="0F74BB"/>
              </a:solidFill>
            </a:endParaRPr>
          </a:p>
        </p:txBody>
      </p:sp>
      <p:cxnSp>
        <p:nvCxnSpPr>
          <p:cNvPr id="9" name="Straight Connector 8"/>
          <p:cNvCxnSpPr/>
          <p:nvPr/>
        </p:nvCxnSpPr>
        <p:spPr>
          <a:xfrm flipV="1">
            <a:off x="3642720" y="2582503"/>
            <a:ext cx="0" cy="34364"/>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bwMode="auto">
          <a:xfrm>
            <a:off x="3466172" y="2616867"/>
            <a:ext cx="353098" cy="109677"/>
          </a:xfrm>
          <a:prstGeom prst="roundRect">
            <a:avLst>
              <a:gd name="adj" fmla="val 10417"/>
            </a:avLst>
          </a:prstGeom>
          <a:solidFill>
            <a:schemeClr val="bg1"/>
          </a:solidFill>
          <a:ln w="19050" cap="flat">
            <a:solidFill>
              <a:schemeClr val="accent1"/>
            </a:solidFill>
            <a:prstDash val="solid"/>
            <a:miter lim="800000"/>
            <a:headEnd/>
            <a:tailEnd/>
          </a:ln>
          <a:extLst/>
        </p:spPr>
        <p:txBody>
          <a:bodyPr vert="horz" wrap="square" lIns="91440" tIns="45720" rIns="91440" bIns="45720" numCol="1" rtlCol="0" anchor="t" anchorCtr="0" compatLnSpc="1">
            <a:prstTxWarp prst="textNoShape">
              <a:avLst/>
            </a:prstTxWarp>
          </a:bodyPr>
          <a:lstStyle/>
          <a:p>
            <a:pPr algn="ctr"/>
            <a:endParaRPr lang="en-US" dirty="0">
              <a:solidFill>
                <a:prstClr val="black"/>
              </a:solidFill>
            </a:endParaRPr>
          </a:p>
        </p:txBody>
      </p:sp>
      <p:cxnSp>
        <p:nvCxnSpPr>
          <p:cNvPr id="11" name="Straight Connector 10"/>
          <p:cNvCxnSpPr/>
          <p:nvPr/>
        </p:nvCxnSpPr>
        <p:spPr>
          <a:xfrm flipV="1">
            <a:off x="3642721" y="2290996"/>
            <a:ext cx="0" cy="34364"/>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3642722" y="2435037"/>
            <a:ext cx="0" cy="34364"/>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bwMode="auto">
          <a:xfrm>
            <a:off x="3466172" y="2325360"/>
            <a:ext cx="353098" cy="109677"/>
          </a:xfrm>
          <a:prstGeom prst="roundRect">
            <a:avLst>
              <a:gd name="adj" fmla="val 10417"/>
            </a:avLst>
          </a:prstGeom>
          <a:solidFill>
            <a:schemeClr val="bg1"/>
          </a:solidFill>
          <a:ln w="19050" cap="flat">
            <a:solidFill>
              <a:schemeClr val="accent1"/>
            </a:solidFill>
            <a:prstDash val="solid"/>
            <a:miter lim="800000"/>
            <a:headEnd/>
            <a:tailEnd/>
          </a:ln>
          <a:extLst/>
        </p:spPr>
        <p:txBody>
          <a:bodyPr vert="horz" wrap="square" lIns="91440" tIns="45720" rIns="91440" bIns="45720" numCol="1" rtlCol="0" anchor="t" anchorCtr="0" compatLnSpc="1">
            <a:prstTxWarp prst="textNoShape">
              <a:avLst/>
            </a:prstTxWarp>
          </a:bodyPr>
          <a:lstStyle/>
          <a:p>
            <a:pPr algn="ctr"/>
            <a:endParaRPr lang="en-US" dirty="0">
              <a:solidFill>
                <a:prstClr val="black"/>
              </a:solidFill>
            </a:endParaRPr>
          </a:p>
        </p:txBody>
      </p:sp>
      <p:sp>
        <p:nvSpPr>
          <p:cNvPr id="14" name="Rounded Rectangle 13"/>
          <p:cNvSpPr/>
          <p:nvPr/>
        </p:nvSpPr>
        <p:spPr bwMode="auto">
          <a:xfrm>
            <a:off x="3466173" y="2469401"/>
            <a:ext cx="353098" cy="109677"/>
          </a:xfrm>
          <a:prstGeom prst="roundRect">
            <a:avLst>
              <a:gd name="adj" fmla="val 10417"/>
            </a:avLst>
          </a:prstGeom>
          <a:solidFill>
            <a:schemeClr val="bg1"/>
          </a:solidFill>
          <a:ln w="19050" cap="flat">
            <a:solidFill>
              <a:schemeClr val="accent1"/>
            </a:solidFill>
            <a:prstDash val="solid"/>
            <a:miter lim="800000"/>
            <a:headEnd/>
            <a:tailEnd/>
          </a:ln>
          <a:extLst/>
        </p:spPr>
        <p:txBody>
          <a:bodyPr vert="horz" wrap="square" lIns="91440" tIns="45720" rIns="91440" bIns="45720" numCol="1" rtlCol="0" anchor="t" anchorCtr="0" compatLnSpc="1">
            <a:prstTxWarp prst="textNoShape">
              <a:avLst/>
            </a:prstTxWarp>
          </a:bodyPr>
          <a:lstStyle/>
          <a:p>
            <a:pPr algn="ctr"/>
            <a:endParaRPr lang="en-US" dirty="0">
              <a:solidFill>
                <a:prstClr val="black"/>
              </a:solidFill>
            </a:endParaRPr>
          </a:p>
        </p:txBody>
      </p:sp>
      <p:cxnSp>
        <p:nvCxnSpPr>
          <p:cNvPr id="15" name="Straight Connector 14"/>
          <p:cNvCxnSpPr>
            <a:stCxn id="23" idx="0"/>
            <a:endCxn id="42" idx="2"/>
          </p:cNvCxnSpPr>
          <p:nvPr/>
        </p:nvCxnSpPr>
        <p:spPr>
          <a:xfrm flipV="1">
            <a:off x="3642723" y="2002914"/>
            <a:ext cx="0" cy="34364"/>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3642723" y="2146955"/>
            <a:ext cx="0" cy="34364"/>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25" idx="2"/>
          </p:cNvCxnSpPr>
          <p:nvPr/>
        </p:nvCxnSpPr>
        <p:spPr>
          <a:xfrm flipV="1">
            <a:off x="4556754" y="2146955"/>
            <a:ext cx="1" cy="14404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bwMode="auto">
          <a:xfrm>
            <a:off x="4380205" y="2037278"/>
            <a:ext cx="353098" cy="109677"/>
          </a:xfrm>
          <a:prstGeom prst="roundRect">
            <a:avLst>
              <a:gd name="adj" fmla="val 10417"/>
            </a:avLst>
          </a:prstGeom>
          <a:solidFill>
            <a:schemeClr val="bg1"/>
          </a:solidFill>
          <a:ln w="19050" cap="flat">
            <a:solidFill>
              <a:schemeClr val="accent1"/>
            </a:solidFill>
            <a:prstDash val="solid"/>
            <a:miter lim="800000"/>
            <a:headEnd/>
            <a:tailEnd/>
          </a:ln>
          <a:extLst/>
        </p:spPr>
        <p:txBody>
          <a:bodyPr vert="horz" wrap="square" lIns="91440" tIns="45720" rIns="91440" bIns="45720" numCol="1" rtlCol="0" anchor="t" anchorCtr="0" compatLnSpc="1">
            <a:prstTxWarp prst="textNoShape">
              <a:avLst/>
            </a:prstTxWarp>
          </a:bodyPr>
          <a:lstStyle/>
          <a:p>
            <a:pPr algn="ctr"/>
            <a:endParaRPr lang="en-US" dirty="0">
              <a:solidFill>
                <a:prstClr val="black"/>
              </a:solidFill>
            </a:endParaRPr>
          </a:p>
        </p:txBody>
      </p:sp>
      <p:sp>
        <p:nvSpPr>
          <p:cNvPr id="23" name="Rounded Rectangle 22"/>
          <p:cNvSpPr/>
          <p:nvPr/>
        </p:nvSpPr>
        <p:spPr bwMode="auto">
          <a:xfrm>
            <a:off x="3466174" y="2037278"/>
            <a:ext cx="353098" cy="109677"/>
          </a:xfrm>
          <a:prstGeom prst="roundRect">
            <a:avLst>
              <a:gd name="adj" fmla="val 10417"/>
            </a:avLst>
          </a:prstGeom>
          <a:solidFill>
            <a:schemeClr val="bg1"/>
          </a:solidFill>
          <a:ln w="19050" cap="flat">
            <a:solidFill>
              <a:schemeClr val="accent1"/>
            </a:solidFill>
            <a:prstDash val="solid"/>
            <a:miter lim="800000"/>
            <a:headEnd/>
            <a:tailEnd/>
          </a:ln>
          <a:extLst/>
        </p:spPr>
        <p:txBody>
          <a:bodyPr vert="horz" wrap="square" lIns="91440" tIns="45720" rIns="91440" bIns="45720" numCol="1" rtlCol="0" anchor="t" anchorCtr="0" compatLnSpc="1">
            <a:prstTxWarp prst="textNoShape">
              <a:avLst/>
            </a:prstTxWarp>
          </a:bodyPr>
          <a:lstStyle/>
          <a:p>
            <a:pPr algn="ctr"/>
            <a:endParaRPr lang="en-US" dirty="0">
              <a:solidFill>
                <a:prstClr val="black"/>
              </a:solidFill>
            </a:endParaRPr>
          </a:p>
        </p:txBody>
      </p:sp>
      <p:sp>
        <p:nvSpPr>
          <p:cNvPr id="24" name="Rounded Rectangle 23"/>
          <p:cNvSpPr/>
          <p:nvPr/>
        </p:nvSpPr>
        <p:spPr bwMode="auto">
          <a:xfrm>
            <a:off x="3466174" y="2181319"/>
            <a:ext cx="353098" cy="109677"/>
          </a:xfrm>
          <a:prstGeom prst="roundRect">
            <a:avLst>
              <a:gd name="adj" fmla="val 10417"/>
            </a:avLst>
          </a:prstGeom>
          <a:solidFill>
            <a:schemeClr val="bg1"/>
          </a:solidFill>
          <a:ln w="19050" cap="flat">
            <a:solidFill>
              <a:schemeClr val="accent1"/>
            </a:solidFill>
            <a:prstDash val="solid"/>
            <a:miter lim="800000"/>
            <a:headEnd/>
            <a:tailEnd/>
          </a:ln>
          <a:extLst/>
        </p:spPr>
        <p:txBody>
          <a:bodyPr vert="horz" wrap="square" lIns="91440" tIns="45720" rIns="91440" bIns="45720" numCol="1" rtlCol="0" anchor="t" anchorCtr="0" compatLnSpc="1">
            <a:prstTxWarp prst="textNoShape">
              <a:avLst/>
            </a:prstTxWarp>
          </a:bodyPr>
          <a:lstStyle/>
          <a:p>
            <a:pPr algn="ctr"/>
            <a:endParaRPr lang="en-US" dirty="0">
              <a:solidFill>
                <a:prstClr val="black"/>
              </a:solidFill>
            </a:endParaRPr>
          </a:p>
        </p:txBody>
      </p:sp>
      <p:sp>
        <p:nvSpPr>
          <p:cNvPr id="25" name="Rounded Rectangle 24"/>
          <p:cNvSpPr/>
          <p:nvPr/>
        </p:nvSpPr>
        <p:spPr bwMode="auto">
          <a:xfrm>
            <a:off x="4380205" y="2181318"/>
            <a:ext cx="353098" cy="109677"/>
          </a:xfrm>
          <a:prstGeom prst="roundRect">
            <a:avLst>
              <a:gd name="adj" fmla="val 10417"/>
            </a:avLst>
          </a:prstGeom>
          <a:solidFill>
            <a:schemeClr val="bg1"/>
          </a:solidFill>
          <a:ln w="19050" cap="flat">
            <a:solidFill>
              <a:schemeClr val="accent1"/>
            </a:solidFill>
            <a:prstDash val="solid"/>
            <a:miter lim="800000"/>
            <a:headEnd/>
            <a:tailEnd/>
          </a:ln>
          <a:extLst/>
        </p:spPr>
        <p:txBody>
          <a:bodyPr vert="horz" wrap="square" lIns="91440" tIns="45720" rIns="91440" bIns="45720" numCol="1" rtlCol="0" anchor="t" anchorCtr="0" compatLnSpc="1">
            <a:prstTxWarp prst="textNoShape">
              <a:avLst/>
            </a:prstTxWarp>
          </a:bodyPr>
          <a:lstStyle/>
          <a:p>
            <a:pPr algn="ctr"/>
            <a:endParaRPr lang="en-US" dirty="0">
              <a:solidFill>
                <a:prstClr val="black"/>
              </a:solidFill>
            </a:endParaRPr>
          </a:p>
        </p:txBody>
      </p:sp>
      <p:cxnSp>
        <p:nvCxnSpPr>
          <p:cNvPr id="26" name="Straight Connector 25"/>
          <p:cNvCxnSpPr/>
          <p:nvPr/>
        </p:nvCxnSpPr>
        <p:spPr>
          <a:xfrm flipV="1">
            <a:off x="4031602" y="2002914"/>
            <a:ext cx="0" cy="34364"/>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4031602" y="2146955"/>
            <a:ext cx="0" cy="34364"/>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4031602" y="2290996"/>
            <a:ext cx="0" cy="34364"/>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bwMode="auto">
          <a:xfrm>
            <a:off x="3855053" y="2037278"/>
            <a:ext cx="353098" cy="109677"/>
          </a:xfrm>
          <a:prstGeom prst="roundRect">
            <a:avLst>
              <a:gd name="adj" fmla="val 10417"/>
            </a:avLst>
          </a:prstGeom>
          <a:solidFill>
            <a:schemeClr val="bg1"/>
          </a:solidFill>
          <a:ln w="19050" cap="flat">
            <a:solidFill>
              <a:schemeClr val="accent1"/>
            </a:solidFill>
            <a:prstDash val="solid"/>
            <a:miter lim="800000"/>
            <a:headEnd/>
            <a:tailEnd/>
          </a:ln>
          <a:extLst/>
        </p:spPr>
        <p:txBody>
          <a:bodyPr vert="horz" wrap="square" lIns="91440" tIns="45720" rIns="91440" bIns="45720" numCol="1" rtlCol="0" anchor="t" anchorCtr="0" compatLnSpc="1">
            <a:prstTxWarp prst="textNoShape">
              <a:avLst/>
            </a:prstTxWarp>
          </a:bodyPr>
          <a:lstStyle/>
          <a:p>
            <a:pPr algn="ctr"/>
            <a:endParaRPr lang="en-US" dirty="0">
              <a:solidFill>
                <a:prstClr val="black"/>
              </a:solidFill>
            </a:endParaRPr>
          </a:p>
        </p:txBody>
      </p:sp>
      <p:sp>
        <p:nvSpPr>
          <p:cNvPr id="30" name="Rounded Rectangle 29"/>
          <p:cNvSpPr/>
          <p:nvPr/>
        </p:nvSpPr>
        <p:spPr bwMode="auto">
          <a:xfrm>
            <a:off x="3855053" y="2181319"/>
            <a:ext cx="353098" cy="109677"/>
          </a:xfrm>
          <a:prstGeom prst="roundRect">
            <a:avLst>
              <a:gd name="adj" fmla="val 10417"/>
            </a:avLst>
          </a:prstGeom>
          <a:solidFill>
            <a:schemeClr val="bg1"/>
          </a:solidFill>
          <a:ln w="19050" cap="flat">
            <a:solidFill>
              <a:schemeClr val="accent1"/>
            </a:solidFill>
            <a:prstDash val="solid"/>
            <a:miter lim="800000"/>
            <a:headEnd/>
            <a:tailEnd/>
          </a:ln>
          <a:extLst/>
        </p:spPr>
        <p:txBody>
          <a:bodyPr vert="horz" wrap="square" lIns="91440" tIns="45720" rIns="91440" bIns="45720" numCol="1" rtlCol="0" anchor="t" anchorCtr="0" compatLnSpc="1">
            <a:prstTxWarp prst="textNoShape">
              <a:avLst/>
            </a:prstTxWarp>
          </a:bodyPr>
          <a:lstStyle/>
          <a:p>
            <a:pPr algn="ctr"/>
            <a:endParaRPr lang="en-US" dirty="0">
              <a:solidFill>
                <a:prstClr val="black"/>
              </a:solidFill>
            </a:endParaRPr>
          </a:p>
        </p:txBody>
      </p:sp>
      <p:sp>
        <p:nvSpPr>
          <p:cNvPr id="31" name="Rounded Rectangle 30"/>
          <p:cNvSpPr/>
          <p:nvPr/>
        </p:nvSpPr>
        <p:spPr bwMode="auto">
          <a:xfrm>
            <a:off x="3855053" y="2325360"/>
            <a:ext cx="353098" cy="109677"/>
          </a:xfrm>
          <a:prstGeom prst="roundRect">
            <a:avLst>
              <a:gd name="adj" fmla="val 10417"/>
            </a:avLst>
          </a:prstGeom>
          <a:solidFill>
            <a:schemeClr val="bg1"/>
          </a:solidFill>
          <a:ln w="19050" cap="flat">
            <a:solidFill>
              <a:schemeClr val="accent1"/>
            </a:solidFill>
            <a:prstDash val="solid"/>
            <a:miter lim="800000"/>
            <a:headEnd/>
            <a:tailEnd/>
          </a:ln>
          <a:extLst/>
        </p:spPr>
        <p:txBody>
          <a:bodyPr vert="horz" wrap="square" lIns="91440" tIns="45720" rIns="91440" bIns="45720" numCol="1" rtlCol="0" anchor="t" anchorCtr="0" compatLnSpc="1">
            <a:prstTxWarp prst="textNoShape">
              <a:avLst/>
            </a:prstTxWarp>
          </a:bodyPr>
          <a:lstStyle/>
          <a:p>
            <a:pPr algn="ctr"/>
            <a:endParaRPr lang="en-US" dirty="0">
              <a:solidFill>
                <a:prstClr val="black"/>
              </a:solidFill>
            </a:endParaRPr>
          </a:p>
        </p:txBody>
      </p:sp>
      <p:sp>
        <p:nvSpPr>
          <p:cNvPr id="32" name="Rounded Rectangle 31"/>
          <p:cNvSpPr/>
          <p:nvPr/>
        </p:nvSpPr>
        <p:spPr bwMode="auto">
          <a:xfrm>
            <a:off x="4380205" y="2325360"/>
            <a:ext cx="353098" cy="109677"/>
          </a:xfrm>
          <a:prstGeom prst="roundRect">
            <a:avLst>
              <a:gd name="adj" fmla="val 10417"/>
            </a:avLst>
          </a:prstGeom>
          <a:solidFill>
            <a:schemeClr val="bg1"/>
          </a:solidFill>
          <a:ln w="19050" cap="flat">
            <a:solidFill>
              <a:schemeClr val="accent1"/>
            </a:solidFill>
            <a:prstDash val="solid"/>
            <a:miter lim="800000"/>
            <a:headEnd/>
            <a:tailEnd/>
          </a:ln>
          <a:extLst/>
        </p:spPr>
        <p:txBody>
          <a:bodyPr vert="horz" wrap="square" lIns="91440" tIns="45720" rIns="91440" bIns="45720" numCol="1" rtlCol="0" anchor="t" anchorCtr="0" compatLnSpc="1">
            <a:prstTxWarp prst="textNoShape">
              <a:avLst/>
            </a:prstTxWarp>
          </a:bodyPr>
          <a:lstStyle/>
          <a:p>
            <a:pPr algn="ctr"/>
            <a:endParaRPr lang="en-US" dirty="0">
              <a:solidFill>
                <a:prstClr val="black"/>
              </a:solidFill>
            </a:endParaRPr>
          </a:p>
        </p:txBody>
      </p:sp>
      <p:sp>
        <p:nvSpPr>
          <p:cNvPr id="34" name="Freeform 33"/>
          <p:cNvSpPr/>
          <p:nvPr/>
        </p:nvSpPr>
        <p:spPr bwMode="auto">
          <a:xfrm>
            <a:off x="4294178" y="1846103"/>
            <a:ext cx="262576" cy="45767"/>
          </a:xfrm>
          <a:custGeom>
            <a:avLst/>
            <a:gdLst>
              <a:gd name="connsiteX0" fmla="*/ 0 w 492919"/>
              <a:gd name="connsiteY0" fmla="*/ 0 h 407194"/>
              <a:gd name="connsiteX1" fmla="*/ 492919 w 492919"/>
              <a:gd name="connsiteY1" fmla="*/ 0 h 407194"/>
              <a:gd name="connsiteX2" fmla="*/ 492919 w 492919"/>
              <a:gd name="connsiteY2" fmla="*/ 407194 h 407194"/>
            </a:gdLst>
            <a:ahLst/>
            <a:cxnLst>
              <a:cxn ang="0">
                <a:pos x="connsiteX0" y="connsiteY0"/>
              </a:cxn>
              <a:cxn ang="0">
                <a:pos x="connsiteX1" y="connsiteY1"/>
              </a:cxn>
              <a:cxn ang="0">
                <a:pos x="connsiteX2" y="connsiteY2"/>
              </a:cxn>
            </a:cxnLst>
            <a:rect l="l" t="t" r="r" b="b"/>
            <a:pathLst>
              <a:path w="492919" h="407194">
                <a:moveTo>
                  <a:pt x="0" y="0"/>
                </a:moveTo>
                <a:lnTo>
                  <a:pt x="492919" y="0"/>
                </a:lnTo>
                <a:lnTo>
                  <a:pt x="492919" y="407194"/>
                </a:lnTo>
              </a:path>
            </a:pathLst>
          </a:custGeom>
          <a:noFill/>
          <a:ln w="19050">
            <a:solidFill>
              <a:schemeClr val="accent1">
                <a:lumMod val="60000"/>
                <a:lumOff val="40000"/>
              </a:schemeClr>
            </a:solidFill>
          </a:ln>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35" name="Freeform 34"/>
          <p:cNvSpPr/>
          <p:nvPr/>
        </p:nvSpPr>
        <p:spPr bwMode="auto">
          <a:xfrm flipH="1">
            <a:off x="4031602" y="1846103"/>
            <a:ext cx="262576" cy="45767"/>
          </a:xfrm>
          <a:custGeom>
            <a:avLst/>
            <a:gdLst>
              <a:gd name="connsiteX0" fmla="*/ 0 w 492919"/>
              <a:gd name="connsiteY0" fmla="*/ 0 h 407194"/>
              <a:gd name="connsiteX1" fmla="*/ 492919 w 492919"/>
              <a:gd name="connsiteY1" fmla="*/ 0 h 407194"/>
              <a:gd name="connsiteX2" fmla="*/ 492919 w 492919"/>
              <a:gd name="connsiteY2" fmla="*/ 407194 h 407194"/>
            </a:gdLst>
            <a:ahLst/>
            <a:cxnLst>
              <a:cxn ang="0">
                <a:pos x="connsiteX0" y="connsiteY0"/>
              </a:cxn>
              <a:cxn ang="0">
                <a:pos x="connsiteX1" y="connsiteY1"/>
              </a:cxn>
              <a:cxn ang="0">
                <a:pos x="connsiteX2" y="connsiteY2"/>
              </a:cxn>
            </a:cxnLst>
            <a:rect l="l" t="t" r="r" b="b"/>
            <a:pathLst>
              <a:path w="492919" h="407194">
                <a:moveTo>
                  <a:pt x="0" y="0"/>
                </a:moveTo>
                <a:lnTo>
                  <a:pt x="492919" y="0"/>
                </a:lnTo>
                <a:lnTo>
                  <a:pt x="492919" y="407194"/>
                </a:lnTo>
              </a:path>
            </a:pathLst>
          </a:custGeom>
          <a:noFill/>
          <a:ln w="19050">
            <a:solidFill>
              <a:schemeClr val="accent1">
                <a:lumMod val="60000"/>
                <a:lumOff val="40000"/>
              </a:schemeClr>
            </a:solidFill>
          </a:ln>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36" name="Freeform 35"/>
          <p:cNvSpPr/>
          <p:nvPr/>
        </p:nvSpPr>
        <p:spPr bwMode="auto">
          <a:xfrm flipH="1">
            <a:off x="3645728" y="1846103"/>
            <a:ext cx="388880" cy="45767"/>
          </a:xfrm>
          <a:custGeom>
            <a:avLst/>
            <a:gdLst>
              <a:gd name="connsiteX0" fmla="*/ 0 w 492919"/>
              <a:gd name="connsiteY0" fmla="*/ 0 h 407194"/>
              <a:gd name="connsiteX1" fmla="*/ 492919 w 492919"/>
              <a:gd name="connsiteY1" fmla="*/ 0 h 407194"/>
              <a:gd name="connsiteX2" fmla="*/ 492919 w 492919"/>
              <a:gd name="connsiteY2" fmla="*/ 407194 h 407194"/>
            </a:gdLst>
            <a:ahLst/>
            <a:cxnLst>
              <a:cxn ang="0">
                <a:pos x="connsiteX0" y="connsiteY0"/>
              </a:cxn>
              <a:cxn ang="0">
                <a:pos x="connsiteX1" y="connsiteY1"/>
              </a:cxn>
              <a:cxn ang="0">
                <a:pos x="connsiteX2" y="connsiteY2"/>
              </a:cxn>
            </a:cxnLst>
            <a:rect l="l" t="t" r="r" b="b"/>
            <a:pathLst>
              <a:path w="492919" h="407194">
                <a:moveTo>
                  <a:pt x="0" y="0"/>
                </a:moveTo>
                <a:lnTo>
                  <a:pt x="492919" y="0"/>
                </a:lnTo>
                <a:lnTo>
                  <a:pt x="492919" y="407194"/>
                </a:lnTo>
              </a:path>
            </a:pathLst>
          </a:custGeom>
          <a:ln w="19050">
            <a:solidFill>
              <a:schemeClr val="accent1">
                <a:lumMod val="60000"/>
                <a:lumOff val="40000"/>
              </a:schemeClr>
            </a:solidFill>
          </a:ln>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cxnSp>
        <p:nvCxnSpPr>
          <p:cNvPr id="37" name="Straight Connector 36"/>
          <p:cNvCxnSpPr/>
          <p:nvPr/>
        </p:nvCxnSpPr>
        <p:spPr>
          <a:xfrm flipH="1" flipV="1">
            <a:off x="4294178" y="1799636"/>
            <a:ext cx="0" cy="47134"/>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bwMode="auto">
          <a:xfrm>
            <a:off x="4023439" y="1630779"/>
            <a:ext cx="541477" cy="168190"/>
          </a:xfrm>
          <a:prstGeom prst="roundRect">
            <a:avLst>
              <a:gd name="adj" fmla="val 10417"/>
            </a:avLst>
          </a:prstGeom>
          <a:solidFill>
            <a:schemeClr val="accent1"/>
          </a:solidFill>
          <a:ln w="19050" cap="flat">
            <a:solidFill>
              <a:schemeClr val="accent1"/>
            </a:solidFill>
            <a:prstDash val="solid"/>
            <a:miter lim="800000"/>
            <a:headEnd/>
            <a:tailEnd/>
          </a:ln>
          <a:extLst/>
        </p:spPr>
        <p:txBody>
          <a:bodyPr vert="horz" wrap="square" lIns="91440" tIns="45720" rIns="91440" bIns="45720" numCol="1" rtlCol="0" anchor="t" anchorCtr="0" compatLnSpc="1">
            <a:prstTxWarp prst="textNoShape">
              <a:avLst/>
            </a:prstTxWarp>
          </a:bodyPr>
          <a:lstStyle/>
          <a:p>
            <a:pPr algn="ctr"/>
            <a:endParaRPr lang="en-US" dirty="0">
              <a:solidFill>
                <a:prstClr val="black"/>
              </a:solidFill>
            </a:endParaRPr>
          </a:p>
        </p:txBody>
      </p:sp>
      <p:sp>
        <p:nvSpPr>
          <p:cNvPr id="40" name="Rounded Rectangle 39"/>
          <p:cNvSpPr/>
          <p:nvPr/>
        </p:nvSpPr>
        <p:spPr bwMode="auto">
          <a:xfrm>
            <a:off x="4380205" y="1893237"/>
            <a:ext cx="353098" cy="109677"/>
          </a:xfrm>
          <a:prstGeom prst="roundRect">
            <a:avLst>
              <a:gd name="adj" fmla="val 10417"/>
            </a:avLst>
          </a:prstGeom>
          <a:solidFill>
            <a:schemeClr val="accent1"/>
          </a:solidFill>
          <a:ln w="19050" cap="flat">
            <a:solidFill>
              <a:schemeClr val="accent1"/>
            </a:solidFill>
            <a:prstDash val="solid"/>
            <a:miter lim="800000"/>
            <a:headEnd/>
            <a:tailEnd/>
          </a:ln>
          <a:extLst/>
        </p:spPr>
        <p:txBody>
          <a:bodyPr vert="horz" wrap="square" lIns="91440" tIns="45720" rIns="91440" bIns="45720" numCol="1" rtlCol="0" anchor="t" anchorCtr="0" compatLnSpc="1">
            <a:prstTxWarp prst="textNoShape">
              <a:avLst/>
            </a:prstTxWarp>
          </a:bodyPr>
          <a:lstStyle/>
          <a:p>
            <a:pPr algn="ctr"/>
            <a:endParaRPr lang="en-US" dirty="0">
              <a:solidFill>
                <a:prstClr val="black"/>
              </a:solidFill>
            </a:endParaRPr>
          </a:p>
        </p:txBody>
      </p:sp>
      <p:sp>
        <p:nvSpPr>
          <p:cNvPr id="41" name="Rounded Rectangle 40"/>
          <p:cNvSpPr/>
          <p:nvPr/>
        </p:nvSpPr>
        <p:spPr bwMode="auto">
          <a:xfrm>
            <a:off x="3855053" y="1893237"/>
            <a:ext cx="353098" cy="109677"/>
          </a:xfrm>
          <a:prstGeom prst="roundRect">
            <a:avLst>
              <a:gd name="adj" fmla="val 10417"/>
            </a:avLst>
          </a:prstGeom>
          <a:solidFill>
            <a:schemeClr val="accent1"/>
          </a:solidFill>
          <a:ln w="19050" cap="flat">
            <a:solidFill>
              <a:schemeClr val="accent1"/>
            </a:solidFill>
            <a:prstDash val="solid"/>
            <a:miter lim="800000"/>
            <a:headEnd/>
            <a:tailEnd/>
          </a:ln>
          <a:extLst/>
        </p:spPr>
        <p:txBody>
          <a:bodyPr vert="horz" wrap="square" lIns="91440" tIns="45720" rIns="91440" bIns="45720" numCol="1" rtlCol="0" anchor="t" anchorCtr="0" compatLnSpc="1">
            <a:prstTxWarp prst="textNoShape">
              <a:avLst/>
            </a:prstTxWarp>
          </a:bodyPr>
          <a:lstStyle/>
          <a:p>
            <a:pPr algn="ctr"/>
            <a:endParaRPr lang="en-US" dirty="0">
              <a:solidFill>
                <a:prstClr val="black"/>
              </a:solidFill>
            </a:endParaRPr>
          </a:p>
        </p:txBody>
      </p:sp>
      <p:sp>
        <p:nvSpPr>
          <p:cNvPr id="42" name="Rounded Rectangle 41"/>
          <p:cNvSpPr/>
          <p:nvPr/>
        </p:nvSpPr>
        <p:spPr bwMode="auto">
          <a:xfrm>
            <a:off x="3466174" y="1893237"/>
            <a:ext cx="353098" cy="109677"/>
          </a:xfrm>
          <a:prstGeom prst="roundRect">
            <a:avLst>
              <a:gd name="adj" fmla="val 10417"/>
            </a:avLst>
          </a:prstGeom>
          <a:solidFill>
            <a:schemeClr val="accent1"/>
          </a:solidFill>
          <a:ln w="19050" cap="flat">
            <a:solidFill>
              <a:schemeClr val="accent1"/>
            </a:solidFill>
            <a:prstDash val="solid"/>
            <a:miter lim="800000"/>
            <a:headEnd/>
            <a:tailEnd/>
          </a:ln>
          <a:extLst/>
        </p:spPr>
        <p:txBody>
          <a:bodyPr vert="horz" wrap="square" lIns="91440" tIns="45720" rIns="91440" bIns="45720" numCol="1" rtlCol="0" anchor="t" anchorCtr="0" compatLnSpc="1">
            <a:prstTxWarp prst="textNoShape">
              <a:avLst/>
            </a:prstTxWarp>
          </a:bodyPr>
          <a:lstStyle/>
          <a:p>
            <a:pPr algn="ctr"/>
            <a:endParaRPr lang="en-US" dirty="0">
              <a:solidFill>
                <a:prstClr val="black"/>
              </a:solidFill>
            </a:endParaRPr>
          </a:p>
        </p:txBody>
      </p:sp>
      <p:grpSp>
        <p:nvGrpSpPr>
          <p:cNvPr id="50" name="Group 49"/>
          <p:cNvGrpSpPr/>
          <p:nvPr/>
        </p:nvGrpSpPr>
        <p:grpSpPr>
          <a:xfrm>
            <a:off x="4547790" y="1845671"/>
            <a:ext cx="782617" cy="46766"/>
            <a:chOff x="1565972" y="1906139"/>
            <a:chExt cx="782617" cy="46766"/>
          </a:xfrm>
        </p:grpSpPr>
        <p:sp>
          <p:nvSpPr>
            <p:cNvPr id="33" name="Freeform 32"/>
            <p:cNvSpPr/>
            <p:nvPr/>
          </p:nvSpPr>
          <p:spPr bwMode="auto">
            <a:xfrm>
              <a:off x="1565972" y="1907138"/>
              <a:ext cx="388880" cy="45767"/>
            </a:xfrm>
            <a:custGeom>
              <a:avLst/>
              <a:gdLst>
                <a:gd name="connsiteX0" fmla="*/ 0 w 492919"/>
                <a:gd name="connsiteY0" fmla="*/ 0 h 407194"/>
                <a:gd name="connsiteX1" fmla="*/ 492919 w 492919"/>
                <a:gd name="connsiteY1" fmla="*/ 0 h 407194"/>
                <a:gd name="connsiteX2" fmla="*/ 492919 w 492919"/>
                <a:gd name="connsiteY2" fmla="*/ 407194 h 407194"/>
              </a:gdLst>
              <a:ahLst/>
              <a:cxnLst>
                <a:cxn ang="0">
                  <a:pos x="connsiteX0" y="connsiteY0"/>
                </a:cxn>
                <a:cxn ang="0">
                  <a:pos x="connsiteX1" y="connsiteY1"/>
                </a:cxn>
                <a:cxn ang="0">
                  <a:pos x="connsiteX2" y="connsiteY2"/>
                </a:cxn>
              </a:cxnLst>
              <a:rect l="l" t="t" r="r" b="b"/>
              <a:pathLst>
                <a:path w="492919" h="407194">
                  <a:moveTo>
                    <a:pt x="0" y="0"/>
                  </a:moveTo>
                  <a:lnTo>
                    <a:pt x="492919" y="0"/>
                  </a:lnTo>
                  <a:lnTo>
                    <a:pt x="492919" y="407194"/>
                  </a:lnTo>
                </a:path>
              </a:pathLst>
            </a:custGeom>
            <a:noFill/>
            <a:ln w="19050">
              <a:solidFill>
                <a:schemeClr val="accent1">
                  <a:lumMod val="60000"/>
                  <a:lumOff val="40000"/>
                </a:schemeClr>
              </a:solidFill>
            </a:ln>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43" name="Freeform 42"/>
            <p:cNvSpPr/>
            <p:nvPr/>
          </p:nvSpPr>
          <p:spPr bwMode="auto">
            <a:xfrm>
              <a:off x="1959709" y="1906139"/>
              <a:ext cx="388880" cy="45768"/>
            </a:xfrm>
            <a:custGeom>
              <a:avLst/>
              <a:gdLst>
                <a:gd name="connsiteX0" fmla="*/ 0 w 492919"/>
                <a:gd name="connsiteY0" fmla="*/ 0 h 407194"/>
                <a:gd name="connsiteX1" fmla="*/ 492919 w 492919"/>
                <a:gd name="connsiteY1" fmla="*/ 0 h 407194"/>
                <a:gd name="connsiteX2" fmla="*/ 492919 w 492919"/>
                <a:gd name="connsiteY2" fmla="*/ 407194 h 407194"/>
              </a:gdLst>
              <a:ahLst/>
              <a:cxnLst>
                <a:cxn ang="0">
                  <a:pos x="connsiteX0" y="connsiteY0"/>
                </a:cxn>
                <a:cxn ang="0">
                  <a:pos x="connsiteX1" y="connsiteY1"/>
                </a:cxn>
                <a:cxn ang="0">
                  <a:pos x="connsiteX2" y="connsiteY2"/>
                </a:cxn>
              </a:cxnLst>
              <a:rect l="l" t="t" r="r" b="b"/>
              <a:pathLst>
                <a:path w="492919" h="407194">
                  <a:moveTo>
                    <a:pt x="0" y="0"/>
                  </a:moveTo>
                  <a:lnTo>
                    <a:pt x="492919" y="0"/>
                  </a:lnTo>
                  <a:lnTo>
                    <a:pt x="492919" y="407194"/>
                  </a:lnTo>
                </a:path>
              </a:pathLst>
            </a:custGeom>
            <a:noFill/>
            <a:ln w="19050">
              <a:noFill/>
            </a:ln>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grpSp>
      <p:grpSp>
        <p:nvGrpSpPr>
          <p:cNvPr id="7" name="Group 6"/>
          <p:cNvGrpSpPr/>
          <p:nvPr/>
        </p:nvGrpSpPr>
        <p:grpSpPr>
          <a:xfrm>
            <a:off x="4382451" y="2472826"/>
            <a:ext cx="353098" cy="260437"/>
            <a:chOff x="1397017" y="2526575"/>
            <a:chExt cx="353098" cy="260437"/>
          </a:xfrm>
        </p:grpSpPr>
        <p:cxnSp>
          <p:nvCxnSpPr>
            <p:cNvPr id="17" name="Straight Connector 16"/>
            <p:cNvCxnSpPr>
              <a:stCxn id="48" idx="2"/>
              <a:endCxn id="49" idx="0"/>
            </p:cNvCxnSpPr>
            <p:nvPr/>
          </p:nvCxnSpPr>
          <p:spPr>
            <a:xfrm flipH="1" flipV="1">
              <a:off x="1569950" y="2526575"/>
              <a:ext cx="3616" cy="260437"/>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bwMode="auto">
            <a:xfrm>
              <a:off x="1397017" y="2677335"/>
              <a:ext cx="353098" cy="109677"/>
            </a:xfrm>
            <a:prstGeom prst="roundRect">
              <a:avLst>
                <a:gd name="adj" fmla="val 10417"/>
              </a:avLst>
            </a:prstGeom>
            <a:solidFill>
              <a:schemeClr val="bg1"/>
            </a:solidFill>
            <a:ln w="19050" cap="flat">
              <a:solidFill>
                <a:schemeClr val="accent1"/>
              </a:solidFill>
              <a:prstDash val="solid"/>
              <a:miter lim="800000"/>
              <a:headEnd/>
              <a:tailEnd/>
            </a:ln>
            <a:extLst/>
          </p:spPr>
          <p:txBody>
            <a:bodyPr vert="horz" wrap="square" lIns="91440" tIns="45720" rIns="91440" bIns="45720" numCol="1" rtlCol="0" anchor="t" anchorCtr="0" compatLnSpc="1">
              <a:prstTxWarp prst="textNoShape">
                <a:avLst/>
              </a:prstTxWarp>
            </a:bodyPr>
            <a:lstStyle/>
            <a:p>
              <a:pPr algn="ctr"/>
              <a:endParaRPr lang="en-US" dirty="0">
                <a:solidFill>
                  <a:prstClr val="black"/>
                </a:solidFill>
              </a:endParaRPr>
            </a:p>
          </p:txBody>
        </p:sp>
      </p:grpSp>
      <p:sp>
        <p:nvSpPr>
          <p:cNvPr id="49" name="Rounded Rectangle 48"/>
          <p:cNvSpPr/>
          <p:nvPr/>
        </p:nvSpPr>
        <p:spPr bwMode="auto">
          <a:xfrm>
            <a:off x="4378835" y="2472826"/>
            <a:ext cx="353098" cy="109677"/>
          </a:xfrm>
          <a:prstGeom prst="roundRect">
            <a:avLst>
              <a:gd name="adj" fmla="val 10417"/>
            </a:avLst>
          </a:prstGeom>
          <a:solidFill>
            <a:schemeClr val="bg1"/>
          </a:solidFill>
          <a:ln w="19050" cap="flat">
            <a:solidFill>
              <a:schemeClr val="accent1"/>
            </a:solidFill>
            <a:prstDash val="solid"/>
            <a:miter lim="800000"/>
            <a:headEnd/>
            <a:tailEnd/>
          </a:ln>
          <a:extLst/>
        </p:spPr>
        <p:txBody>
          <a:bodyPr vert="horz" wrap="square" lIns="91440" tIns="45720" rIns="91440" bIns="45720" numCol="1" rtlCol="0" anchor="t" anchorCtr="0" compatLnSpc="1">
            <a:prstTxWarp prst="textNoShape">
              <a:avLst/>
            </a:prstTxWarp>
          </a:bodyPr>
          <a:lstStyle/>
          <a:p>
            <a:pPr algn="ctr"/>
            <a:endParaRPr lang="en-US" dirty="0">
              <a:solidFill>
                <a:prstClr val="black"/>
              </a:solidFill>
            </a:endParaRPr>
          </a:p>
        </p:txBody>
      </p:sp>
      <p:sp>
        <p:nvSpPr>
          <p:cNvPr id="69" name="Rounded Rectangle 68"/>
          <p:cNvSpPr/>
          <p:nvPr/>
        </p:nvSpPr>
        <p:spPr bwMode="auto">
          <a:xfrm>
            <a:off x="2232703" y="1977719"/>
            <a:ext cx="231547" cy="124904"/>
          </a:xfrm>
          <a:prstGeom prst="roundRect">
            <a:avLst>
              <a:gd name="adj" fmla="val 10417"/>
            </a:avLst>
          </a:prstGeom>
          <a:solidFill>
            <a:schemeClr val="bg1"/>
          </a:solidFill>
          <a:ln w="19050" cap="flat">
            <a:solidFill>
              <a:schemeClr val="accent1"/>
            </a:solidFill>
            <a:prstDash val="solid"/>
            <a:miter lim="800000"/>
            <a:headEnd/>
            <a:tailEnd/>
          </a:ln>
          <a:extLst/>
        </p:spPr>
        <p:txBody>
          <a:bodyPr vert="horz" wrap="square" lIns="91440" tIns="45720" rIns="91440" bIns="45720" numCol="1" rtlCol="0" anchor="t" anchorCtr="0" compatLnSpc="1">
            <a:prstTxWarp prst="textNoShape">
              <a:avLst/>
            </a:prstTxWarp>
          </a:bodyPr>
          <a:lstStyle/>
          <a:p>
            <a:pPr algn="ctr"/>
            <a:endParaRPr lang="en-US" dirty="0">
              <a:solidFill>
                <a:prstClr val="black"/>
              </a:solidFill>
            </a:endParaRPr>
          </a:p>
        </p:txBody>
      </p:sp>
      <p:cxnSp>
        <p:nvCxnSpPr>
          <p:cNvPr id="58" name="Straight Arrow Connector 57"/>
          <p:cNvCxnSpPr>
            <a:stCxn id="65" idx="3"/>
            <a:endCxn id="69" idx="1"/>
          </p:cNvCxnSpPr>
          <p:nvPr/>
        </p:nvCxnSpPr>
        <p:spPr>
          <a:xfrm>
            <a:off x="2142662" y="2040170"/>
            <a:ext cx="90041" cy="0"/>
          </a:xfrm>
          <a:prstGeom prst="straightConnector1">
            <a:avLst/>
          </a:prstGeom>
          <a:noFill/>
          <a:ln w="19050">
            <a:solidFill>
              <a:schemeClr val="accent1">
                <a:lumMod val="60000"/>
                <a:lumOff val="4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0" name="Shape 71"/>
          <p:cNvCxnSpPr>
            <a:stCxn id="64" idx="6"/>
            <a:endCxn id="69" idx="2"/>
          </p:cNvCxnSpPr>
          <p:nvPr/>
        </p:nvCxnSpPr>
        <p:spPr>
          <a:xfrm flipV="1">
            <a:off x="2025700" y="2102623"/>
            <a:ext cx="322777" cy="480346"/>
          </a:xfrm>
          <a:prstGeom prst="bentConnector2">
            <a:avLst/>
          </a:prstGeom>
          <a:noFill/>
          <a:ln w="19050">
            <a:solidFill>
              <a:schemeClr val="accent1">
                <a:lumMod val="60000"/>
                <a:lumOff val="40000"/>
              </a:schemeClr>
            </a:solidFill>
            <a:tailEnd type="triangle" w="sm" len="sm"/>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1725058" y="2102623"/>
            <a:ext cx="278544" cy="480346"/>
            <a:chOff x="3579474" y="2102623"/>
            <a:chExt cx="278544" cy="480346"/>
          </a:xfrm>
        </p:grpSpPr>
        <p:cxnSp>
          <p:nvCxnSpPr>
            <p:cNvPr id="66" name="Shape 70"/>
            <p:cNvCxnSpPr>
              <a:stCxn id="65" idx="2"/>
              <a:endCxn id="64" idx="2"/>
            </p:cNvCxnSpPr>
            <p:nvPr/>
          </p:nvCxnSpPr>
          <p:spPr>
            <a:xfrm rot="5400000">
              <a:off x="3591810" y="2316761"/>
              <a:ext cx="410743" cy="121673"/>
            </a:xfrm>
            <a:prstGeom prst="bentConnector4">
              <a:avLst>
                <a:gd name="adj1" fmla="val 41746"/>
                <a:gd name="adj2" fmla="val 287881"/>
              </a:avLst>
            </a:prstGeom>
            <a:noFill/>
            <a:ln w="19050">
              <a:solidFill>
                <a:schemeClr val="accent1">
                  <a:lumMod val="60000"/>
                  <a:lumOff val="4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3579474" y="2102623"/>
              <a:ext cx="2597" cy="100226"/>
            </a:xfrm>
            <a:prstGeom prst="straightConnector1">
              <a:avLst/>
            </a:prstGeom>
            <a:noFill/>
            <a:ln w="19050">
              <a:solidFill>
                <a:schemeClr val="accent1">
                  <a:lumMod val="60000"/>
                  <a:lumOff val="40000"/>
                </a:schemeClr>
              </a:solidFill>
              <a:tailEnd type="triangle" w="sm" len="sm"/>
            </a:ln>
          </p:spPr>
          <p:style>
            <a:lnRef idx="1">
              <a:schemeClr val="accent1"/>
            </a:lnRef>
            <a:fillRef idx="0">
              <a:schemeClr val="accent1"/>
            </a:fillRef>
            <a:effectRef idx="0">
              <a:schemeClr val="accent1"/>
            </a:effectRef>
            <a:fontRef idx="minor">
              <a:schemeClr val="tx1"/>
            </a:fontRef>
          </p:style>
        </p:cxnSp>
      </p:grpSp>
      <p:sp>
        <p:nvSpPr>
          <p:cNvPr id="64" name="Oval 63"/>
          <p:cNvSpPr/>
          <p:nvPr/>
        </p:nvSpPr>
        <p:spPr bwMode="auto">
          <a:xfrm>
            <a:off x="1881928" y="2515165"/>
            <a:ext cx="143772" cy="135607"/>
          </a:xfrm>
          <a:prstGeom prst="ellipse">
            <a:avLst/>
          </a:prstGeom>
          <a:solidFill>
            <a:schemeClr val="accent1"/>
          </a:solidFill>
          <a:ln w="19050" cap="flat">
            <a:solidFill>
              <a:schemeClr val="accent1"/>
            </a:solidFill>
            <a:prstDash val="solid"/>
            <a:miter lim="800000"/>
            <a:headEnd/>
            <a:tailEnd/>
          </a:ln>
          <a:extLst/>
        </p:spPr>
        <p:txBody>
          <a:bodyPr vert="horz" wrap="square" lIns="91440" tIns="45720" rIns="91440" bIns="45720" numCol="1" rtlCol="0" anchor="t" anchorCtr="0" compatLnSpc="1">
            <a:prstTxWarp prst="textNoShape">
              <a:avLst/>
            </a:prstTxWarp>
          </a:bodyPr>
          <a:lstStyle/>
          <a:p>
            <a:pPr algn="ctr"/>
            <a:endParaRPr lang="en-US" dirty="0">
              <a:solidFill>
                <a:prstClr val="black"/>
              </a:solidFill>
            </a:endParaRPr>
          </a:p>
        </p:txBody>
      </p:sp>
      <p:sp>
        <p:nvSpPr>
          <p:cNvPr id="65" name="Flowchart: Decision 69"/>
          <p:cNvSpPr/>
          <p:nvPr/>
        </p:nvSpPr>
        <p:spPr>
          <a:xfrm>
            <a:off x="1864539" y="1908114"/>
            <a:ext cx="278123" cy="264112"/>
          </a:xfrm>
          <a:prstGeom prst="flowChartDecision">
            <a:avLst/>
          </a:prstGeom>
          <a:solidFill>
            <a:schemeClr val="accent1"/>
          </a:solidFill>
          <a:ln w="19050" cap="flat">
            <a:solidFill>
              <a:schemeClr val="accent1"/>
            </a:solidFill>
            <a:prstDash val="solid"/>
            <a:miter lim="800000"/>
            <a:headEnd/>
            <a:tailEnd/>
          </a:ln>
        </p:spPr>
        <p:txBody>
          <a:bodyPr vert="horz" wrap="square" lIns="91440" tIns="45720" rIns="91440" bIns="45720" numCol="1" rtlCol="0" anchor="t" anchorCtr="0" compatLnSpc="1">
            <a:prstTxWarp prst="textNoShape">
              <a:avLst/>
            </a:prstTxWarp>
          </a:bodyPr>
          <a:lstStyle/>
          <a:p>
            <a:pPr algn="ctr"/>
            <a:endParaRPr lang="en-US" dirty="0">
              <a:solidFill>
                <a:prstClr val="black"/>
              </a:solidFill>
            </a:endParaRPr>
          </a:p>
        </p:txBody>
      </p:sp>
      <p:sp>
        <p:nvSpPr>
          <p:cNvPr id="62" name="Rounded Rectangle 61"/>
          <p:cNvSpPr/>
          <p:nvPr/>
        </p:nvSpPr>
        <p:spPr bwMode="auto">
          <a:xfrm>
            <a:off x="1608911" y="2202849"/>
            <a:ext cx="231548" cy="124904"/>
          </a:xfrm>
          <a:prstGeom prst="roundRect">
            <a:avLst>
              <a:gd name="adj" fmla="val 10417"/>
            </a:avLst>
          </a:prstGeom>
          <a:solidFill>
            <a:schemeClr val="accent1"/>
          </a:solidFill>
          <a:ln w="19050" cap="flat">
            <a:solidFill>
              <a:schemeClr val="accent1"/>
            </a:solidFill>
            <a:prstDash val="solid"/>
            <a:miter lim="800000"/>
            <a:headEnd/>
            <a:tailEnd/>
          </a:ln>
          <a:extLst/>
        </p:spPr>
        <p:txBody>
          <a:bodyPr vert="horz" wrap="square" lIns="91440" tIns="45720" rIns="91440" bIns="45720" numCol="1" rtlCol="0" anchor="t" anchorCtr="0" compatLnSpc="1">
            <a:prstTxWarp prst="textNoShape">
              <a:avLst/>
            </a:prstTxWarp>
          </a:bodyPr>
          <a:lstStyle/>
          <a:p>
            <a:pPr algn="ctr"/>
            <a:endParaRPr lang="en-US" dirty="0">
              <a:solidFill>
                <a:prstClr val="black"/>
              </a:solidFill>
            </a:endParaRPr>
          </a:p>
        </p:txBody>
      </p:sp>
      <p:grpSp>
        <p:nvGrpSpPr>
          <p:cNvPr id="51" name="Group 50"/>
          <p:cNvGrpSpPr/>
          <p:nvPr/>
        </p:nvGrpSpPr>
        <p:grpSpPr>
          <a:xfrm>
            <a:off x="1417078" y="1972367"/>
            <a:ext cx="724396" cy="135608"/>
            <a:chOff x="2903330" y="1972367"/>
            <a:chExt cx="724396" cy="135608"/>
          </a:xfrm>
        </p:grpSpPr>
        <p:sp>
          <p:nvSpPr>
            <p:cNvPr id="67" name="Oval 66"/>
            <p:cNvSpPr/>
            <p:nvPr/>
          </p:nvSpPr>
          <p:spPr bwMode="auto">
            <a:xfrm>
              <a:off x="2903330" y="1972367"/>
              <a:ext cx="143772" cy="135608"/>
            </a:xfrm>
            <a:prstGeom prst="ellipse">
              <a:avLst/>
            </a:prstGeom>
            <a:solidFill>
              <a:schemeClr val="bg1"/>
            </a:solidFill>
            <a:ln w="19050" cap="flat">
              <a:solidFill>
                <a:schemeClr val="accent1"/>
              </a:solidFill>
              <a:prstDash val="solid"/>
              <a:miter lim="800000"/>
              <a:headEnd/>
              <a:tailEnd/>
            </a:ln>
            <a:extLst/>
          </p:spPr>
          <p:txBody>
            <a:bodyPr vert="horz" wrap="square" lIns="91440" tIns="45720" rIns="91440" bIns="45720" numCol="1" rtlCol="0" anchor="t" anchorCtr="0" compatLnSpc="1">
              <a:prstTxWarp prst="textNoShape">
                <a:avLst/>
              </a:prstTxWarp>
            </a:bodyPr>
            <a:lstStyle/>
            <a:p>
              <a:pPr algn="ctr"/>
              <a:endParaRPr lang="en-US" dirty="0">
                <a:solidFill>
                  <a:prstClr val="black"/>
                </a:solidFill>
              </a:endParaRPr>
            </a:p>
          </p:txBody>
        </p:sp>
        <p:sp>
          <p:nvSpPr>
            <p:cNvPr id="70" name="Oval 69"/>
            <p:cNvSpPr/>
            <p:nvPr/>
          </p:nvSpPr>
          <p:spPr bwMode="auto">
            <a:xfrm>
              <a:off x="3149755" y="1972367"/>
              <a:ext cx="143772" cy="135608"/>
            </a:xfrm>
            <a:prstGeom prst="ellipse">
              <a:avLst/>
            </a:prstGeom>
            <a:solidFill>
              <a:schemeClr val="bg1"/>
            </a:solidFill>
            <a:ln w="19050" cap="flat">
              <a:solidFill>
                <a:schemeClr val="accent1"/>
              </a:solidFill>
              <a:prstDash val="solid"/>
              <a:miter lim="800000"/>
              <a:headEnd/>
              <a:tailEnd/>
            </a:ln>
            <a:extLst/>
          </p:spPr>
          <p:txBody>
            <a:bodyPr vert="horz" wrap="square" lIns="91440" tIns="45720" rIns="91440" bIns="45720" numCol="1" rtlCol="0" anchor="t" anchorCtr="0" compatLnSpc="1">
              <a:prstTxWarp prst="textNoShape">
                <a:avLst/>
              </a:prstTxWarp>
            </a:bodyPr>
            <a:lstStyle/>
            <a:p>
              <a:pPr algn="ctr"/>
              <a:endParaRPr lang="en-US" dirty="0">
                <a:solidFill>
                  <a:prstClr val="black"/>
                </a:solidFill>
              </a:endParaRPr>
            </a:p>
          </p:txBody>
        </p:sp>
        <p:cxnSp>
          <p:nvCxnSpPr>
            <p:cNvPr id="71" name="Straight Arrow Connector 70"/>
            <p:cNvCxnSpPr>
              <a:stCxn id="67" idx="6"/>
              <a:endCxn id="70" idx="2"/>
            </p:cNvCxnSpPr>
            <p:nvPr/>
          </p:nvCxnSpPr>
          <p:spPr>
            <a:xfrm>
              <a:off x="3047102" y="2040171"/>
              <a:ext cx="102652" cy="0"/>
            </a:xfrm>
            <a:prstGeom prst="straightConnector1">
              <a:avLst/>
            </a:prstGeom>
            <a:noFill/>
            <a:ln w="19050">
              <a:solidFill>
                <a:schemeClr val="accent1">
                  <a:lumMod val="60000"/>
                  <a:lumOff val="4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3291175" y="2038641"/>
              <a:ext cx="102652" cy="0"/>
            </a:xfrm>
            <a:prstGeom prst="straightConnector1">
              <a:avLst/>
            </a:prstGeom>
            <a:noFill/>
            <a:ln w="19050">
              <a:solidFill>
                <a:schemeClr val="accent1">
                  <a:lumMod val="60000"/>
                  <a:lumOff val="4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68" name="Rounded Rectangle 67"/>
            <p:cNvSpPr/>
            <p:nvPr/>
          </p:nvSpPr>
          <p:spPr bwMode="auto">
            <a:xfrm>
              <a:off x="3396179" y="1977719"/>
              <a:ext cx="231547" cy="124904"/>
            </a:xfrm>
            <a:prstGeom prst="roundRect">
              <a:avLst>
                <a:gd name="adj" fmla="val 10417"/>
              </a:avLst>
            </a:prstGeom>
            <a:solidFill>
              <a:schemeClr val="bg1"/>
            </a:solidFill>
            <a:ln w="19050" cap="flat">
              <a:solidFill>
                <a:schemeClr val="accent1"/>
              </a:solidFill>
              <a:prstDash val="solid"/>
              <a:miter lim="800000"/>
              <a:headEnd/>
              <a:tailEnd/>
            </a:ln>
            <a:extLst/>
          </p:spPr>
          <p:txBody>
            <a:bodyPr vert="horz" wrap="square" lIns="91440" tIns="45720" rIns="91440" bIns="45720" numCol="1" rtlCol="0" anchor="t" anchorCtr="0" compatLnSpc="1">
              <a:prstTxWarp prst="textNoShape">
                <a:avLst/>
              </a:prstTxWarp>
            </a:bodyPr>
            <a:lstStyle/>
            <a:p>
              <a:pPr algn="ctr"/>
              <a:endParaRPr lang="en-US" dirty="0">
                <a:solidFill>
                  <a:prstClr val="black"/>
                </a:solidFill>
              </a:endParaRPr>
            </a:p>
          </p:txBody>
        </p:sp>
      </p:grpSp>
      <p:grpSp>
        <p:nvGrpSpPr>
          <p:cNvPr id="116" name="Group 115"/>
          <p:cNvGrpSpPr/>
          <p:nvPr/>
        </p:nvGrpSpPr>
        <p:grpSpPr>
          <a:xfrm>
            <a:off x="6434821" y="1590533"/>
            <a:ext cx="1122698" cy="1424830"/>
            <a:chOff x="7545298" y="1871458"/>
            <a:chExt cx="670269" cy="871473"/>
          </a:xfrm>
        </p:grpSpPr>
        <p:sp>
          <p:nvSpPr>
            <p:cNvPr id="114" name="Freeform 113"/>
            <p:cNvSpPr/>
            <p:nvPr/>
          </p:nvSpPr>
          <p:spPr>
            <a:xfrm>
              <a:off x="7545298" y="1871458"/>
              <a:ext cx="670269" cy="871473"/>
            </a:xfrm>
            <a:custGeom>
              <a:avLst/>
              <a:gdLst>
                <a:gd name="connsiteX0" fmla="*/ 24196 w 728342"/>
                <a:gd name="connsiteY0" fmla="*/ 0 h 871473"/>
                <a:gd name="connsiteX1" fmla="*/ 604178 w 728342"/>
                <a:gd name="connsiteY1" fmla="*/ 0 h 871473"/>
                <a:gd name="connsiteX2" fmla="*/ 728342 w 728342"/>
                <a:gd name="connsiteY2" fmla="*/ 124164 h 871473"/>
                <a:gd name="connsiteX3" fmla="*/ 728342 w 728342"/>
                <a:gd name="connsiteY3" fmla="*/ 847277 h 871473"/>
                <a:gd name="connsiteX4" fmla="*/ 704146 w 728342"/>
                <a:gd name="connsiteY4" fmla="*/ 871473 h 871473"/>
                <a:gd name="connsiteX5" fmla="*/ 24196 w 728342"/>
                <a:gd name="connsiteY5" fmla="*/ 871473 h 871473"/>
                <a:gd name="connsiteX6" fmla="*/ 0 w 728342"/>
                <a:gd name="connsiteY6" fmla="*/ 847277 h 871473"/>
                <a:gd name="connsiteX7" fmla="*/ 0 w 728342"/>
                <a:gd name="connsiteY7" fmla="*/ 24196 h 871473"/>
                <a:gd name="connsiteX8" fmla="*/ 24196 w 728342"/>
                <a:gd name="connsiteY8" fmla="*/ 0 h 871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8342" h="871473">
                  <a:moveTo>
                    <a:pt x="24196" y="0"/>
                  </a:moveTo>
                  <a:lnTo>
                    <a:pt x="604178" y="0"/>
                  </a:lnTo>
                  <a:lnTo>
                    <a:pt x="728342" y="124164"/>
                  </a:lnTo>
                  <a:lnTo>
                    <a:pt x="728342" y="847277"/>
                  </a:lnTo>
                  <a:cubicBezTo>
                    <a:pt x="728342" y="860640"/>
                    <a:pt x="717509" y="871473"/>
                    <a:pt x="704146" y="871473"/>
                  </a:cubicBezTo>
                  <a:lnTo>
                    <a:pt x="24196" y="871473"/>
                  </a:lnTo>
                  <a:cubicBezTo>
                    <a:pt x="10833" y="871473"/>
                    <a:pt x="0" y="860640"/>
                    <a:pt x="0" y="847277"/>
                  </a:cubicBezTo>
                  <a:lnTo>
                    <a:pt x="0" y="24196"/>
                  </a:lnTo>
                  <a:cubicBezTo>
                    <a:pt x="0" y="10833"/>
                    <a:pt x="10833" y="0"/>
                    <a:pt x="24196" y="0"/>
                  </a:cubicBezTo>
                  <a:close/>
                </a:path>
              </a:pathLst>
            </a:custGeom>
            <a:solidFill>
              <a:schemeClr val="bg1"/>
            </a:solidFill>
            <a:ln w="19050" cap="flat">
              <a:solidFill>
                <a:schemeClr val="accent1"/>
              </a:solidFill>
              <a:prstDash val="solid"/>
              <a:miter lim="800000"/>
              <a:headEnd/>
              <a:tailEnd/>
            </a:ln>
          </p:spPr>
          <p:txBody>
            <a:bodyPr vert="horz" wrap="square" lIns="91440" tIns="45720" rIns="91440" bIns="45720" numCol="1" rtlCol="0" anchor="t" anchorCtr="0" compatLnSpc="1">
              <a:prstTxWarp prst="textNoShape">
                <a:avLst/>
              </a:prstTxWarp>
              <a:noAutofit/>
            </a:bodyPr>
            <a:lstStyle/>
            <a:p>
              <a:pPr algn="ctr"/>
              <a:endParaRPr lang="en-US" dirty="0">
                <a:solidFill>
                  <a:prstClr val="black"/>
                </a:solidFill>
              </a:endParaRPr>
            </a:p>
          </p:txBody>
        </p:sp>
        <p:sp>
          <p:nvSpPr>
            <p:cNvPr id="115" name="Isosceles Triangle 114"/>
            <p:cNvSpPr/>
            <p:nvPr/>
          </p:nvSpPr>
          <p:spPr>
            <a:xfrm rot="13500000">
              <a:off x="8057908" y="1924717"/>
              <a:ext cx="150822" cy="72151"/>
            </a:xfrm>
            <a:prstGeom prst="triangle">
              <a:avLst/>
            </a:prstGeom>
            <a:solidFill>
              <a:schemeClr val="bg1"/>
            </a:solidFill>
            <a:ln w="19050" cap="flat">
              <a:solidFill>
                <a:schemeClr val="accent1"/>
              </a:solidFill>
              <a:prstDash val="solid"/>
              <a:miter lim="800000"/>
              <a:headEnd/>
              <a:tailEnd/>
            </a:ln>
          </p:spPr>
          <p:txBody>
            <a:bodyPr vert="horz" wrap="square" lIns="91440" tIns="45720" rIns="91440" bIns="45720" numCol="1" rtlCol="0" anchor="t" anchorCtr="0" compatLnSpc="1">
              <a:prstTxWarp prst="textNoShape">
                <a:avLst/>
              </a:prstTxWarp>
              <a:noAutofit/>
            </a:bodyPr>
            <a:lstStyle/>
            <a:p>
              <a:pPr algn="ctr"/>
              <a:endParaRPr lang="en-US" dirty="0">
                <a:solidFill>
                  <a:prstClr val="black"/>
                </a:solidFill>
              </a:endParaRPr>
            </a:p>
          </p:txBody>
        </p:sp>
      </p:grpSp>
      <p:sp>
        <p:nvSpPr>
          <p:cNvPr id="76" name="Rectangle 75"/>
          <p:cNvSpPr/>
          <p:nvPr/>
        </p:nvSpPr>
        <p:spPr>
          <a:xfrm>
            <a:off x="6515301" y="1886483"/>
            <a:ext cx="939753" cy="219456"/>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indent="-91440">
              <a:spcBef>
                <a:spcPts val="1200"/>
              </a:spcBef>
              <a:buClr>
                <a:schemeClr val="tx2"/>
              </a:buClr>
            </a:pPr>
            <a:endParaRPr lang="en-US" sz="1200" dirty="0">
              <a:solidFill>
                <a:schemeClr val="accent4"/>
              </a:solidFill>
            </a:endParaRPr>
          </a:p>
        </p:txBody>
      </p:sp>
      <p:sp>
        <p:nvSpPr>
          <p:cNvPr id="4" name="Rectangle 3"/>
          <p:cNvSpPr/>
          <p:nvPr/>
        </p:nvSpPr>
        <p:spPr>
          <a:xfrm>
            <a:off x="6515303" y="2144579"/>
            <a:ext cx="940297" cy="21220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indent="-91440">
              <a:spcBef>
                <a:spcPts val="1200"/>
              </a:spcBef>
              <a:buClr>
                <a:schemeClr val="tx2"/>
              </a:buClr>
            </a:pPr>
            <a:endParaRPr lang="en-US" sz="1200" dirty="0">
              <a:solidFill>
                <a:schemeClr val="tx1"/>
              </a:solidFill>
            </a:endParaRPr>
          </a:p>
        </p:txBody>
      </p:sp>
      <p:sp>
        <p:nvSpPr>
          <p:cNvPr id="74" name="Rectangle 73"/>
          <p:cNvSpPr/>
          <p:nvPr/>
        </p:nvSpPr>
        <p:spPr>
          <a:xfrm>
            <a:off x="6521569" y="2393890"/>
            <a:ext cx="940298" cy="213826"/>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indent="-91440">
              <a:spcBef>
                <a:spcPts val="1200"/>
              </a:spcBef>
              <a:buClr>
                <a:schemeClr val="tx2"/>
              </a:buClr>
            </a:pPr>
            <a:endParaRPr lang="en-US" sz="1600" dirty="0">
              <a:solidFill>
                <a:schemeClr val="tx1"/>
              </a:solidFill>
            </a:endParaRPr>
          </a:p>
        </p:txBody>
      </p:sp>
      <p:sp>
        <p:nvSpPr>
          <p:cNvPr id="75" name="Rectangle 74"/>
          <p:cNvSpPr/>
          <p:nvPr/>
        </p:nvSpPr>
        <p:spPr>
          <a:xfrm>
            <a:off x="6521568" y="2642081"/>
            <a:ext cx="641899" cy="224456"/>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indent="-91440">
              <a:spcBef>
                <a:spcPts val="1200"/>
              </a:spcBef>
              <a:buClr>
                <a:schemeClr val="tx2"/>
              </a:buClr>
            </a:pPr>
            <a:endParaRPr lang="en-US" sz="1600" dirty="0">
              <a:solidFill>
                <a:schemeClr val="tx1"/>
              </a:solidFill>
            </a:endParaRPr>
          </a:p>
        </p:txBody>
      </p:sp>
      <p:sp>
        <p:nvSpPr>
          <p:cNvPr id="73" name="Pentagon 72"/>
          <p:cNvSpPr/>
          <p:nvPr/>
        </p:nvSpPr>
        <p:spPr>
          <a:xfrm>
            <a:off x="5588083" y="1894347"/>
            <a:ext cx="953828" cy="229834"/>
          </a:xfrm>
          <a:prstGeom prst="homePlate">
            <a:avLst/>
          </a:pr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91440" indent="-91440">
              <a:spcBef>
                <a:spcPts val="1200"/>
              </a:spcBef>
              <a:buClr>
                <a:schemeClr val="tx2"/>
              </a:buClr>
            </a:pPr>
            <a:r>
              <a:rPr lang="en-US" sz="1050" b="1" dirty="0" smtClean="0">
                <a:solidFill>
                  <a:schemeClr val="bg1"/>
                </a:solidFill>
              </a:rPr>
              <a:t>Worker</a:t>
            </a:r>
            <a:endParaRPr lang="en-US" sz="1050" b="1" dirty="0">
              <a:solidFill>
                <a:schemeClr val="bg1"/>
              </a:solidFill>
            </a:endParaRPr>
          </a:p>
        </p:txBody>
      </p:sp>
      <p:sp>
        <p:nvSpPr>
          <p:cNvPr id="78" name="Pentagon 77"/>
          <p:cNvSpPr/>
          <p:nvPr/>
        </p:nvSpPr>
        <p:spPr>
          <a:xfrm>
            <a:off x="5589690" y="1894109"/>
            <a:ext cx="953828" cy="229834"/>
          </a:xfrm>
          <a:prstGeom prst="homePlate">
            <a:avLst/>
          </a:prstGeom>
          <a:solidFill>
            <a:srgbClr val="00B0F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91440" indent="-91440">
              <a:spcBef>
                <a:spcPts val="1200"/>
              </a:spcBef>
              <a:buClr>
                <a:schemeClr val="tx2"/>
              </a:buClr>
            </a:pPr>
            <a:r>
              <a:rPr lang="en-US" sz="1050" b="1" dirty="0" smtClean="0">
                <a:solidFill>
                  <a:schemeClr val="bg1"/>
                </a:solidFill>
              </a:rPr>
              <a:t>Teammate</a:t>
            </a:r>
            <a:endParaRPr lang="en-US" sz="1050" b="1" dirty="0">
              <a:solidFill>
                <a:schemeClr val="bg1"/>
              </a:solidFill>
            </a:endParaRPr>
          </a:p>
        </p:txBody>
      </p:sp>
    </p:spTree>
    <p:extLst>
      <p:ext uri="{BB962C8B-B14F-4D97-AF65-F5344CB8AC3E}">
        <p14:creationId xmlns:p14="http://schemas.microsoft.com/office/powerpoint/2010/main" val="2452166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5E-6 -4.93827E-6 L -0.03386 -4.93827E-6 " pathEditMode="relative" rAng="0" ptsTypes="AA">
                                      <p:cBhvr>
                                        <p:cTn id="6" dur="1000" fill="hold"/>
                                        <p:tgtEl>
                                          <p:spTgt spid="51"/>
                                        </p:tgtEl>
                                        <p:attrNameLst>
                                          <p:attrName>ppt_x</p:attrName>
                                          <p:attrName>ppt_y</p:attrName>
                                        </p:attrNameLst>
                                      </p:cBhvr>
                                      <p:rCtr x="-1701" y="0"/>
                                    </p:animMotion>
                                  </p:childTnLst>
                                </p:cTn>
                              </p:par>
                              <p:par>
                                <p:cTn id="7" presetID="10" presetClass="entr" presetSubtype="0" fill="hold" grpId="0" nodeType="withEffect">
                                  <p:stCondLst>
                                    <p:cond delay="500"/>
                                  </p:stCondLst>
                                  <p:childTnLst>
                                    <p:set>
                                      <p:cBhvr>
                                        <p:cTn id="8" dur="1" fill="hold">
                                          <p:stCondLst>
                                            <p:cond delay="0"/>
                                          </p:stCondLst>
                                        </p:cTn>
                                        <p:tgtEl>
                                          <p:spTgt spid="65"/>
                                        </p:tgtEl>
                                        <p:attrNameLst>
                                          <p:attrName>style.visibility</p:attrName>
                                        </p:attrNameLst>
                                      </p:cBhvr>
                                      <p:to>
                                        <p:strVal val="visible"/>
                                      </p:to>
                                    </p:set>
                                    <p:animEffect transition="in" filter="fade">
                                      <p:cBhvr>
                                        <p:cTn id="9" dur="500"/>
                                        <p:tgtEl>
                                          <p:spTgt spid="65"/>
                                        </p:tgtEl>
                                      </p:cBhvr>
                                    </p:animEffect>
                                  </p:childTnLst>
                                </p:cTn>
                              </p:par>
                              <p:par>
                                <p:cTn id="10" presetID="22" presetClass="entr" presetSubtype="1" fill="hold" nodeType="withEffect">
                                  <p:stCondLst>
                                    <p:cond delay="500"/>
                                  </p:stCondLst>
                                  <p:childTnLst>
                                    <p:set>
                                      <p:cBhvr>
                                        <p:cTn id="11" dur="1" fill="hold">
                                          <p:stCondLst>
                                            <p:cond delay="0"/>
                                          </p:stCondLst>
                                        </p:cTn>
                                        <p:tgtEl>
                                          <p:spTgt spid="52"/>
                                        </p:tgtEl>
                                        <p:attrNameLst>
                                          <p:attrName>style.visibility</p:attrName>
                                        </p:attrNameLst>
                                      </p:cBhvr>
                                      <p:to>
                                        <p:strVal val="visible"/>
                                      </p:to>
                                    </p:set>
                                    <p:animEffect transition="in" filter="wipe(up)">
                                      <p:cBhvr>
                                        <p:cTn id="12" dur="750"/>
                                        <p:tgtEl>
                                          <p:spTgt spid="52"/>
                                        </p:tgtEl>
                                      </p:cBhvr>
                                    </p:animEffect>
                                  </p:childTnLst>
                                </p:cTn>
                              </p:par>
                              <p:par>
                                <p:cTn id="13" presetID="10" presetClass="entr" presetSubtype="0" fill="hold" grpId="0" nodeType="withEffect">
                                  <p:stCondLst>
                                    <p:cond delay="750"/>
                                  </p:stCondLst>
                                  <p:childTnLst>
                                    <p:set>
                                      <p:cBhvr>
                                        <p:cTn id="14" dur="1" fill="hold">
                                          <p:stCondLst>
                                            <p:cond delay="0"/>
                                          </p:stCondLst>
                                        </p:cTn>
                                        <p:tgtEl>
                                          <p:spTgt spid="62"/>
                                        </p:tgtEl>
                                        <p:attrNameLst>
                                          <p:attrName>style.visibility</p:attrName>
                                        </p:attrNameLst>
                                      </p:cBhvr>
                                      <p:to>
                                        <p:strVal val="visible"/>
                                      </p:to>
                                    </p:set>
                                    <p:animEffect transition="in" filter="fade">
                                      <p:cBhvr>
                                        <p:cTn id="15" dur="500"/>
                                        <p:tgtEl>
                                          <p:spTgt spid="62"/>
                                        </p:tgtEl>
                                      </p:cBhvr>
                                    </p:animEffect>
                                  </p:childTnLst>
                                </p:cTn>
                              </p:par>
                              <p:par>
                                <p:cTn id="16" presetID="10" presetClass="entr" presetSubtype="0" fill="hold" grpId="0" nodeType="withEffect">
                                  <p:stCondLst>
                                    <p:cond delay="1000"/>
                                  </p:stCondLst>
                                  <p:childTnLst>
                                    <p:set>
                                      <p:cBhvr>
                                        <p:cTn id="17" dur="1" fill="hold">
                                          <p:stCondLst>
                                            <p:cond delay="0"/>
                                          </p:stCondLst>
                                        </p:cTn>
                                        <p:tgtEl>
                                          <p:spTgt spid="64"/>
                                        </p:tgtEl>
                                        <p:attrNameLst>
                                          <p:attrName>style.visibility</p:attrName>
                                        </p:attrNameLst>
                                      </p:cBhvr>
                                      <p:to>
                                        <p:strVal val="visible"/>
                                      </p:to>
                                    </p:set>
                                    <p:animEffect transition="in" filter="fade">
                                      <p:cBhvr>
                                        <p:cTn id="18" dur="500"/>
                                        <p:tgtEl>
                                          <p:spTgt spid="64"/>
                                        </p:tgtEl>
                                      </p:cBhvr>
                                    </p:animEffect>
                                  </p:childTnLst>
                                </p:cTn>
                              </p:par>
                              <p:par>
                                <p:cTn id="19" presetID="22" presetClass="entr" presetSubtype="4" fill="hold" nodeType="withEffect">
                                  <p:stCondLst>
                                    <p:cond delay="1000"/>
                                  </p:stCondLst>
                                  <p:childTnLst>
                                    <p:set>
                                      <p:cBhvr>
                                        <p:cTn id="20" dur="1" fill="hold">
                                          <p:stCondLst>
                                            <p:cond delay="0"/>
                                          </p:stCondLst>
                                        </p:cTn>
                                        <p:tgtEl>
                                          <p:spTgt spid="60"/>
                                        </p:tgtEl>
                                        <p:attrNameLst>
                                          <p:attrName>style.visibility</p:attrName>
                                        </p:attrNameLst>
                                      </p:cBhvr>
                                      <p:to>
                                        <p:strVal val="visible"/>
                                      </p:to>
                                    </p:set>
                                    <p:animEffect transition="in" filter="wipe(down)">
                                      <p:cBhvr>
                                        <p:cTn id="21" dur="500"/>
                                        <p:tgtEl>
                                          <p:spTgt spid="6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mph" presetSubtype="2" fill="hold" nodeType="clickEffect">
                                  <p:stCondLst>
                                    <p:cond delay="0"/>
                                  </p:stCondLst>
                                  <p:childTnLst>
                                    <p:animClr clrSpc="rgb" dir="cw">
                                      <p:cBhvr>
                                        <p:cTn id="25" dur="1000" fill="hold"/>
                                        <p:tgtEl>
                                          <p:spTgt spid="49"/>
                                        </p:tgtEl>
                                        <p:attrNameLst>
                                          <p:attrName>fillcolor</p:attrName>
                                        </p:attrNameLst>
                                      </p:cBhvr>
                                      <p:to>
                                        <a:srgbClr val="0F74BB"/>
                                      </p:to>
                                    </p:animClr>
                                    <p:set>
                                      <p:cBhvr>
                                        <p:cTn id="26" dur="1000" fill="hold"/>
                                        <p:tgtEl>
                                          <p:spTgt spid="49"/>
                                        </p:tgtEl>
                                        <p:attrNameLst>
                                          <p:attrName>fill.type</p:attrName>
                                        </p:attrNameLst>
                                      </p:cBhvr>
                                      <p:to>
                                        <p:strVal val="solid"/>
                                      </p:to>
                                    </p:set>
                                    <p:set>
                                      <p:cBhvr>
                                        <p:cTn id="27" dur="1000" fill="hold"/>
                                        <p:tgtEl>
                                          <p:spTgt spid="49"/>
                                        </p:tgtEl>
                                        <p:attrNameLst>
                                          <p:attrName>fill.on</p:attrName>
                                        </p:attrNameLst>
                                      </p:cBhvr>
                                      <p:to>
                                        <p:strVal val="true"/>
                                      </p:to>
                                    </p:set>
                                  </p:childTnLst>
                                </p:cTn>
                              </p:par>
                              <p:par>
                                <p:cTn id="28" presetID="43" presetClass="path" presetSubtype="0" accel="50000" decel="50000" fill="hold" grpId="0" nodeType="withEffect">
                                  <p:stCondLst>
                                    <p:cond delay="0"/>
                                  </p:stCondLst>
                                  <p:childTnLst>
                                    <p:animMotion origin="layout" path="M 1.38889E-6 3.58025E-6 L 0.02118 3.58025E-6 C 0.03073 3.58025E-6 0.04253 -0.0321 0.04253 -0.05741 L 0.04253 -0.11297 " pathEditMode="relative" rAng="0" ptsTypes="AAAA">
                                      <p:cBhvr>
                                        <p:cTn id="29" dur="1000" fill="hold"/>
                                        <p:tgtEl>
                                          <p:spTgt spid="49"/>
                                        </p:tgtEl>
                                        <p:attrNameLst>
                                          <p:attrName>ppt_x</p:attrName>
                                          <p:attrName>ppt_y</p:attrName>
                                        </p:attrNameLst>
                                      </p:cBhvr>
                                      <p:rCtr x="2118" y="-5648"/>
                                    </p:animMotion>
                                  </p:childTnLst>
                                </p:cTn>
                              </p:par>
                              <p:par>
                                <p:cTn id="30" presetID="10" presetClass="entr" presetSubtype="0" fill="hold" nodeType="withEffect">
                                  <p:stCondLst>
                                    <p:cond delay="750"/>
                                  </p:stCondLst>
                                  <p:childTnLst>
                                    <p:set>
                                      <p:cBhvr>
                                        <p:cTn id="31" dur="1" fill="hold">
                                          <p:stCondLst>
                                            <p:cond delay="0"/>
                                          </p:stCondLst>
                                        </p:cTn>
                                        <p:tgtEl>
                                          <p:spTgt spid="50"/>
                                        </p:tgtEl>
                                        <p:attrNameLst>
                                          <p:attrName>style.visibility</p:attrName>
                                        </p:attrNameLst>
                                      </p:cBhvr>
                                      <p:to>
                                        <p:strVal val="visible"/>
                                      </p:to>
                                    </p:set>
                                    <p:animEffect transition="in" filter="fade">
                                      <p:cBhvr>
                                        <p:cTn id="32" dur="500"/>
                                        <p:tgtEl>
                                          <p:spTgt spid="50"/>
                                        </p:tgtEl>
                                      </p:cBhvr>
                                    </p:animEffect>
                                  </p:childTnLst>
                                </p:cTn>
                              </p:par>
                              <p:par>
                                <p:cTn id="33" presetID="43" presetClass="path" presetSubtype="0" accel="50000" decel="50000" fill="hold" nodeType="withEffect">
                                  <p:stCondLst>
                                    <p:cond delay="0"/>
                                  </p:stCondLst>
                                  <p:childTnLst>
                                    <p:animMotion origin="layout" path="M 4.16667E-6 1.48148E-6 L 0.02118 1.48148E-6 C 0.03073 1.48148E-6 0.04253 -0.03241 0.04253 -0.05772 L 0.04253 -0.11389 " pathEditMode="relative" rAng="0" ptsTypes="AAAA">
                                      <p:cBhvr>
                                        <p:cTn id="34" dur="1000" fill="hold"/>
                                        <p:tgtEl>
                                          <p:spTgt spid="7"/>
                                        </p:tgtEl>
                                        <p:attrNameLst>
                                          <p:attrName>ppt_x</p:attrName>
                                          <p:attrName>ppt_y</p:attrName>
                                        </p:attrNameLst>
                                      </p:cBhvr>
                                      <p:rCtr x="2118" y="-5710"/>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100"/>
                                  </p:stCondLst>
                                  <p:childTnLst>
                                    <p:set>
                                      <p:cBhvr>
                                        <p:cTn id="38" dur="1" fill="hold">
                                          <p:stCondLst>
                                            <p:cond delay="0"/>
                                          </p:stCondLst>
                                        </p:cTn>
                                        <p:tgtEl>
                                          <p:spTgt spid="78"/>
                                        </p:tgtEl>
                                        <p:attrNameLst>
                                          <p:attrName>style.visibility</p:attrName>
                                        </p:attrNameLst>
                                      </p:cBhvr>
                                      <p:to>
                                        <p:strVal val="visible"/>
                                      </p:to>
                                    </p:set>
                                    <p:animEffect transition="in" filter="fade">
                                      <p:cBhvr>
                                        <p:cTn id="39"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64" grpId="0" animBg="1"/>
      <p:bldP spid="65" grpId="0" animBg="1"/>
      <p:bldP spid="62" grpId="0" animBg="1"/>
      <p:bldP spid="78"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Conversion</a:t>
            </a:r>
            <a:endParaRPr lang="en-US" dirty="0"/>
          </a:p>
        </p:txBody>
      </p:sp>
    </p:spTree>
    <p:extLst>
      <p:ext uri="{BB962C8B-B14F-4D97-AF65-F5344CB8AC3E}">
        <p14:creationId xmlns:p14="http://schemas.microsoft.com/office/powerpoint/2010/main" val="286586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sz="quarter" idx="13"/>
          </p:nvPr>
        </p:nvSpPr>
        <p:spPr/>
        <p:txBody>
          <a:bodyPr>
            <a:noAutofit/>
          </a:bodyPr>
          <a:lstStyle/>
          <a:p>
            <a:r>
              <a:rPr lang="en-US" sz="1800" b="1" dirty="0"/>
              <a:t>Gifts</a:t>
            </a:r>
          </a:p>
          <a:p>
            <a:pPr lvl="1"/>
            <a:r>
              <a:rPr lang="en-US" sz="1400" dirty="0">
                <a:solidFill>
                  <a:srgbClr val="000000"/>
                </a:solidFill>
              </a:rPr>
              <a:t>Load </a:t>
            </a:r>
            <a:r>
              <a:rPr lang="en-US" sz="1400" dirty="0" smtClean="0">
                <a:solidFill>
                  <a:srgbClr val="000000"/>
                </a:solidFill>
              </a:rPr>
              <a:t>Active </a:t>
            </a:r>
            <a:r>
              <a:rPr lang="en-US" sz="1400" dirty="0">
                <a:solidFill>
                  <a:srgbClr val="000000"/>
                </a:solidFill>
              </a:rPr>
              <a:t>Gift Purposes and Types</a:t>
            </a:r>
          </a:p>
          <a:p>
            <a:pPr lvl="1"/>
            <a:r>
              <a:rPr lang="en-US" sz="1400" dirty="0">
                <a:solidFill>
                  <a:srgbClr val="000000"/>
                </a:solidFill>
              </a:rPr>
              <a:t>Load </a:t>
            </a:r>
            <a:r>
              <a:rPr lang="en-US" sz="1400" dirty="0" smtClean="0">
                <a:solidFill>
                  <a:srgbClr val="000000"/>
                </a:solidFill>
              </a:rPr>
              <a:t>Active </a:t>
            </a:r>
            <a:r>
              <a:rPr lang="en-US" sz="1400" dirty="0">
                <a:solidFill>
                  <a:srgbClr val="000000"/>
                </a:solidFill>
              </a:rPr>
              <a:t>Gifts with and Gift </a:t>
            </a:r>
            <a:r>
              <a:rPr lang="en-US" sz="1400" dirty="0" smtClean="0">
                <a:solidFill>
                  <a:srgbClr val="000000"/>
                </a:solidFill>
              </a:rPr>
              <a:t>Hierarchies</a:t>
            </a:r>
            <a:endParaRPr lang="en-US" sz="1400" dirty="0">
              <a:solidFill>
                <a:srgbClr val="000000"/>
              </a:solidFill>
            </a:endParaRPr>
          </a:p>
          <a:p>
            <a:endParaRPr lang="en-US" sz="1800" dirty="0" smtClean="0"/>
          </a:p>
          <a:p>
            <a:r>
              <a:rPr lang="en-US" sz="1800" b="1" dirty="0" smtClean="0"/>
              <a:t>Donor</a:t>
            </a:r>
            <a:endParaRPr lang="en-US" sz="1800" b="1" dirty="0"/>
          </a:p>
          <a:p>
            <a:pPr lvl="1"/>
            <a:r>
              <a:rPr lang="en-US" sz="1400" dirty="0">
                <a:solidFill>
                  <a:srgbClr val="000000"/>
                </a:solidFill>
              </a:rPr>
              <a:t>Load </a:t>
            </a:r>
            <a:r>
              <a:rPr lang="en-US" sz="1400" dirty="0" smtClean="0">
                <a:solidFill>
                  <a:srgbClr val="000000"/>
                </a:solidFill>
              </a:rPr>
              <a:t>Active </a:t>
            </a:r>
            <a:r>
              <a:rPr lang="en-US" sz="1400" dirty="0">
                <a:solidFill>
                  <a:srgbClr val="000000"/>
                </a:solidFill>
              </a:rPr>
              <a:t>Donors Types</a:t>
            </a:r>
          </a:p>
          <a:p>
            <a:pPr lvl="1"/>
            <a:r>
              <a:rPr lang="en-US" sz="1400" dirty="0">
                <a:solidFill>
                  <a:srgbClr val="000000"/>
                </a:solidFill>
              </a:rPr>
              <a:t>Load </a:t>
            </a:r>
            <a:r>
              <a:rPr lang="en-US" sz="1400" dirty="0" smtClean="0">
                <a:solidFill>
                  <a:srgbClr val="000000"/>
                </a:solidFill>
              </a:rPr>
              <a:t>Active </a:t>
            </a:r>
            <a:r>
              <a:rPr lang="en-US" sz="1400" dirty="0">
                <a:solidFill>
                  <a:srgbClr val="000000"/>
                </a:solidFill>
              </a:rPr>
              <a:t>Donors</a:t>
            </a:r>
          </a:p>
          <a:p>
            <a:pPr lvl="1"/>
            <a:r>
              <a:rPr lang="en-US" sz="1400" dirty="0">
                <a:solidFill>
                  <a:srgbClr val="000000"/>
                </a:solidFill>
              </a:rPr>
              <a:t>Load </a:t>
            </a:r>
            <a:r>
              <a:rPr lang="en-US" sz="1400" dirty="0" smtClean="0">
                <a:solidFill>
                  <a:srgbClr val="000000"/>
                </a:solidFill>
              </a:rPr>
              <a:t>Active </a:t>
            </a:r>
            <a:r>
              <a:rPr lang="en-US" sz="1400" dirty="0">
                <a:solidFill>
                  <a:srgbClr val="000000"/>
                </a:solidFill>
              </a:rPr>
              <a:t>Donor Contributions</a:t>
            </a:r>
          </a:p>
        </p:txBody>
      </p:sp>
      <p:sp>
        <p:nvSpPr>
          <p:cNvPr id="4" name="Title 3"/>
          <p:cNvSpPr>
            <a:spLocks noGrp="1"/>
          </p:cNvSpPr>
          <p:nvPr>
            <p:ph type="title"/>
          </p:nvPr>
        </p:nvSpPr>
        <p:spPr/>
        <p:txBody>
          <a:bodyPr/>
          <a:lstStyle/>
          <a:p>
            <a:r>
              <a:rPr lang="en-US" dirty="0" smtClean="0"/>
              <a:t>Data Conversion</a:t>
            </a:r>
            <a:endParaRPr lang="en-US" dirty="0"/>
          </a:p>
        </p:txBody>
      </p:sp>
      <p:sp>
        <p:nvSpPr>
          <p:cNvPr id="3" name="Footer Placeholder 2"/>
          <p:cNvSpPr>
            <a:spLocks noGrp="1"/>
          </p:cNvSpPr>
          <p:nvPr>
            <p:ph type="ftr" sz="quarter" idx="3"/>
          </p:nvPr>
        </p:nvSpPr>
        <p:spPr/>
        <p:txBody>
          <a:bodyPr/>
          <a:lstStyle/>
          <a:p>
            <a:r>
              <a:rPr lang="en-US" dirty="0" smtClean="0"/>
              <a:t>Workday Confidential</a:t>
            </a:r>
            <a:endParaRPr lang="en-US" dirty="0"/>
          </a:p>
        </p:txBody>
      </p:sp>
      <p:sp>
        <p:nvSpPr>
          <p:cNvPr id="6" name="Text Placeholder 4"/>
          <p:cNvSpPr txBox="1">
            <a:spLocks/>
          </p:cNvSpPr>
          <p:nvPr/>
        </p:nvSpPr>
        <p:spPr>
          <a:xfrm>
            <a:off x="4356073" y="1082675"/>
            <a:ext cx="4472016" cy="3722139"/>
          </a:xfrm>
          <a:prstGeom prst="rect">
            <a:avLst/>
          </a:prstGeom>
        </p:spPr>
        <p:txBody>
          <a:bodyPr vert="horz" lIns="91440" tIns="45720" rIns="91440" bIns="45720" rtlCol="0">
            <a:noAutofit/>
          </a:bodyPr>
          <a:lstStyle>
            <a:lvl1pPr marL="169863" indent="-169863" algn="l" defTabSz="914400" rtl="0" eaLnBrk="1" latinLnBrk="0" hangingPunct="1">
              <a:spcBef>
                <a:spcPts val="600"/>
              </a:spcBef>
              <a:spcAft>
                <a:spcPts val="600"/>
              </a:spcAft>
              <a:buClr>
                <a:schemeClr val="bg2"/>
              </a:buClr>
              <a:buFont typeface="Arial" panose="020B0604020202020204" pitchFamily="34" charset="0"/>
              <a:buChar char="•"/>
              <a:defRPr lang="en-US" sz="2000" kern="1200">
                <a:solidFill>
                  <a:schemeClr val="tx1"/>
                </a:solidFill>
                <a:latin typeface="+mn-lt"/>
                <a:ea typeface="+mn-ea"/>
                <a:cs typeface="+mn-cs"/>
              </a:defRPr>
            </a:lvl1pPr>
            <a:lvl2pPr marL="457200" indent="-228600" algn="l" defTabSz="914400" rtl="0" eaLnBrk="1" latinLnBrk="0" hangingPunct="1">
              <a:spcBef>
                <a:spcPts val="0"/>
              </a:spcBef>
              <a:spcAft>
                <a:spcPts val="600"/>
              </a:spcAft>
              <a:buClr>
                <a:schemeClr val="bg2"/>
              </a:buClr>
              <a:buFont typeface="Arial" panose="020B0604020202020204" pitchFamily="34" charset="0"/>
              <a:buChar char="‒"/>
              <a:defRPr lang="en-US" sz="1600" kern="1200">
                <a:solidFill>
                  <a:schemeClr val="tx1"/>
                </a:solidFill>
                <a:latin typeface="+mn-lt"/>
                <a:ea typeface="+mn-ea"/>
                <a:cs typeface="+mn-cs"/>
              </a:defRPr>
            </a:lvl2pPr>
            <a:lvl3pPr marL="574675" indent="-176213" algn="l" defTabSz="914400" rtl="0" eaLnBrk="1" latinLnBrk="0" hangingPunct="1">
              <a:spcBef>
                <a:spcPts val="0"/>
              </a:spcBef>
              <a:spcAft>
                <a:spcPts val="600"/>
              </a:spcAft>
              <a:buClr>
                <a:schemeClr val="bg2"/>
              </a:buClr>
              <a:buFont typeface="Arial" pitchFamily="34" charset="0"/>
              <a:buChar char="•"/>
              <a:defRPr lang="en-US" sz="1400" kern="1200">
                <a:solidFill>
                  <a:schemeClr val="tx1"/>
                </a:solidFill>
                <a:latin typeface="+mn-lt"/>
                <a:ea typeface="+mn-ea"/>
                <a:cs typeface="+mn-cs"/>
              </a:defRPr>
            </a:lvl3pPr>
            <a:lvl4pPr marL="1200150" indent="-171450" algn="l" defTabSz="685800" rtl="0" eaLnBrk="1" latinLnBrk="0" hangingPunct="1">
              <a:spcBef>
                <a:spcPct val="20000"/>
              </a:spcBef>
              <a:buClr>
                <a:srgbClr val="5D87A1"/>
              </a:buClr>
              <a:buFont typeface="Arial" pitchFamily="34" charset="0"/>
              <a:buChar char="–"/>
              <a:defRPr sz="1400" kern="1200">
                <a:solidFill>
                  <a:schemeClr val="bg1">
                    <a:lumMod val="50000"/>
                  </a:schemeClr>
                </a:solidFill>
                <a:latin typeface="Arial" pitchFamily="34" charset="0"/>
                <a:ea typeface="+mn-ea"/>
                <a:cs typeface="Arial" pitchFamily="34" charset="0"/>
              </a:defRPr>
            </a:lvl4pPr>
            <a:lvl5pPr marL="1543050" indent="-171450" algn="l" defTabSz="685800" rtl="0" eaLnBrk="1" latinLnBrk="0" hangingPunct="1">
              <a:spcBef>
                <a:spcPct val="20000"/>
              </a:spcBef>
              <a:buClr>
                <a:srgbClr val="5D87A1"/>
              </a:buClr>
              <a:buFont typeface="Arial" pitchFamily="34" charset="0"/>
              <a:buChar char="»"/>
              <a:defRPr sz="1400" kern="1200">
                <a:solidFill>
                  <a:schemeClr val="bg1">
                    <a:lumMod val="50000"/>
                  </a:schemeClr>
                </a:solidFill>
                <a:latin typeface="Arial" pitchFamily="34" charset="0"/>
                <a:ea typeface="+mn-ea"/>
                <a:cs typeface="Arial"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sz="1800" b="1" dirty="0" smtClean="0"/>
              <a:t>Investment Pools</a:t>
            </a:r>
          </a:p>
          <a:p>
            <a:pPr lvl="1"/>
            <a:r>
              <a:rPr lang="en-US" sz="1400" dirty="0">
                <a:solidFill>
                  <a:srgbClr val="000000"/>
                </a:solidFill>
              </a:rPr>
              <a:t>Load Active Payout Rates</a:t>
            </a:r>
          </a:p>
          <a:p>
            <a:pPr lvl="1"/>
            <a:r>
              <a:rPr lang="en-US" sz="1400" dirty="0">
                <a:solidFill>
                  <a:srgbClr val="000000"/>
                </a:solidFill>
              </a:rPr>
              <a:t>Load Active Payout Frequencies</a:t>
            </a:r>
          </a:p>
          <a:p>
            <a:pPr lvl="1"/>
            <a:r>
              <a:rPr lang="en-US" sz="1400" dirty="0">
                <a:solidFill>
                  <a:srgbClr val="000000"/>
                </a:solidFill>
              </a:rPr>
              <a:t>Load Investment Statement Line Types</a:t>
            </a:r>
          </a:p>
          <a:p>
            <a:pPr lvl="1"/>
            <a:r>
              <a:rPr lang="en-US" sz="1400" dirty="0">
                <a:solidFill>
                  <a:srgbClr val="000000"/>
                </a:solidFill>
              </a:rPr>
              <a:t>Load </a:t>
            </a:r>
            <a:r>
              <a:rPr lang="en-US" sz="1400" dirty="0" smtClean="0">
                <a:solidFill>
                  <a:srgbClr val="000000"/>
                </a:solidFill>
              </a:rPr>
              <a:t>Active </a:t>
            </a:r>
            <a:r>
              <a:rPr lang="en-US" sz="1400" dirty="0">
                <a:solidFill>
                  <a:srgbClr val="000000"/>
                </a:solidFill>
              </a:rPr>
              <a:t>Investment Pools with </a:t>
            </a:r>
            <a:r>
              <a:rPr lang="en-US" sz="1400" dirty="0" smtClean="0">
                <a:solidFill>
                  <a:srgbClr val="000000"/>
                </a:solidFill>
              </a:rPr>
              <a:t>Current Valuations</a:t>
            </a:r>
          </a:p>
          <a:p>
            <a:pPr lvl="1"/>
            <a:endParaRPr lang="en-US" sz="1400" b="1" dirty="0"/>
          </a:p>
          <a:p>
            <a:r>
              <a:rPr lang="en-US" sz="1800" b="1" dirty="0" smtClean="0"/>
              <a:t>Investment Profiles</a:t>
            </a:r>
          </a:p>
          <a:p>
            <a:pPr lvl="1"/>
            <a:r>
              <a:rPr lang="en-US" sz="1400" dirty="0">
                <a:solidFill>
                  <a:srgbClr val="000000"/>
                </a:solidFill>
              </a:rPr>
              <a:t>Load </a:t>
            </a:r>
            <a:r>
              <a:rPr lang="en-US" sz="1400" dirty="0" smtClean="0">
                <a:solidFill>
                  <a:srgbClr val="000000"/>
                </a:solidFill>
              </a:rPr>
              <a:t>Active </a:t>
            </a:r>
            <a:r>
              <a:rPr lang="en-US" sz="1400" dirty="0">
                <a:solidFill>
                  <a:srgbClr val="000000"/>
                </a:solidFill>
              </a:rPr>
              <a:t>Investment Profiles with Payout </a:t>
            </a:r>
            <a:r>
              <a:rPr lang="en-US" sz="1400" dirty="0" smtClean="0">
                <a:solidFill>
                  <a:srgbClr val="000000"/>
                </a:solidFill>
              </a:rPr>
              <a:t>Rules</a:t>
            </a:r>
            <a:endParaRPr lang="en-US" sz="1400" dirty="0">
              <a:solidFill>
                <a:srgbClr val="000000"/>
              </a:solidFill>
            </a:endParaRPr>
          </a:p>
          <a:p>
            <a:pPr lvl="1"/>
            <a:r>
              <a:rPr lang="en-US" sz="1400" dirty="0">
                <a:solidFill>
                  <a:srgbClr val="000000"/>
                </a:solidFill>
              </a:rPr>
              <a:t>Load </a:t>
            </a:r>
            <a:r>
              <a:rPr lang="en-US" sz="1400" dirty="0" smtClean="0">
                <a:solidFill>
                  <a:srgbClr val="000000"/>
                </a:solidFill>
              </a:rPr>
              <a:t>Active </a:t>
            </a:r>
            <a:r>
              <a:rPr lang="en-US" sz="1400" dirty="0">
                <a:solidFill>
                  <a:srgbClr val="000000"/>
                </a:solidFill>
              </a:rPr>
              <a:t>Investors</a:t>
            </a:r>
          </a:p>
          <a:p>
            <a:pPr lvl="1"/>
            <a:r>
              <a:rPr lang="en-US" sz="1400" dirty="0">
                <a:solidFill>
                  <a:srgbClr val="000000"/>
                </a:solidFill>
              </a:rPr>
              <a:t>Load </a:t>
            </a:r>
            <a:r>
              <a:rPr lang="en-US" sz="1400" dirty="0" smtClean="0">
                <a:solidFill>
                  <a:srgbClr val="000000"/>
                </a:solidFill>
              </a:rPr>
              <a:t>Active </a:t>
            </a:r>
            <a:r>
              <a:rPr lang="en-US" sz="1400" dirty="0">
                <a:solidFill>
                  <a:srgbClr val="000000"/>
                </a:solidFill>
              </a:rPr>
              <a:t>Unit Selection Method</a:t>
            </a:r>
          </a:p>
        </p:txBody>
      </p:sp>
    </p:spTree>
    <p:extLst>
      <p:ext uri="{BB962C8B-B14F-4D97-AF65-F5344CB8AC3E}">
        <p14:creationId xmlns:p14="http://schemas.microsoft.com/office/powerpoint/2010/main" val="18312483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Security</a:t>
            </a:r>
            <a:endParaRPr lang="en-US" dirty="0"/>
          </a:p>
        </p:txBody>
      </p:sp>
    </p:spTree>
    <p:extLst>
      <p:ext uri="{BB962C8B-B14F-4D97-AF65-F5344CB8AC3E}">
        <p14:creationId xmlns:p14="http://schemas.microsoft.com/office/powerpoint/2010/main" val="1309188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User-Based Security Groups</a:t>
            </a:r>
          </a:p>
        </p:txBody>
      </p:sp>
      <p:sp>
        <p:nvSpPr>
          <p:cNvPr id="5" name="Text Placeholder 4"/>
          <p:cNvSpPr>
            <a:spLocks noGrp="1"/>
          </p:cNvSpPr>
          <p:nvPr>
            <p:ph type="body" sz="quarter" idx="12"/>
          </p:nvPr>
        </p:nvSpPr>
        <p:spPr>
          <a:xfrm>
            <a:off x="320040" y="1067144"/>
            <a:ext cx="8499107" cy="3722139"/>
          </a:xfrm>
        </p:spPr>
        <p:txBody>
          <a:bodyPr>
            <a:normAutofit/>
          </a:bodyPr>
          <a:lstStyle/>
          <a:p>
            <a:r>
              <a:rPr lang="en-US" b="1" dirty="0" smtClean="0">
                <a:solidFill>
                  <a:srgbClr val="000000"/>
                </a:solidFill>
              </a:rPr>
              <a:t>None specific to Endowment Accounting</a:t>
            </a:r>
            <a:endParaRPr lang="en-US" dirty="0">
              <a:solidFill>
                <a:srgbClr val="000000"/>
              </a:solidFill>
            </a:endParaRPr>
          </a:p>
        </p:txBody>
      </p:sp>
      <p:sp>
        <p:nvSpPr>
          <p:cNvPr id="3" name="Footer Placeholder 2"/>
          <p:cNvSpPr>
            <a:spLocks noGrp="1"/>
          </p:cNvSpPr>
          <p:nvPr>
            <p:ph type="ftr" sz="quarter" idx="3"/>
          </p:nvPr>
        </p:nvSpPr>
        <p:spPr/>
        <p:txBody>
          <a:bodyPr/>
          <a:lstStyle/>
          <a:p>
            <a:r>
              <a:rPr lang="en-US" dirty="0" smtClean="0"/>
              <a:t>Workday Confidential</a:t>
            </a:r>
            <a:endParaRPr lang="en-US" dirty="0"/>
          </a:p>
        </p:txBody>
      </p:sp>
    </p:spTree>
    <p:extLst>
      <p:ext uri="{BB962C8B-B14F-4D97-AF65-F5344CB8AC3E}">
        <p14:creationId xmlns:p14="http://schemas.microsoft.com/office/powerpoint/2010/main" val="25253394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Role-Based Security Groups</a:t>
            </a:r>
          </a:p>
        </p:txBody>
      </p:sp>
      <p:sp>
        <p:nvSpPr>
          <p:cNvPr id="3" name="Text Placeholder 2"/>
          <p:cNvSpPr>
            <a:spLocks noGrp="1"/>
          </p:cNvSpPr>
          <p:nvPr>
            <p:ph type="body" sz="quarter" idx="12"/>
          </p:nvPr>
        </p:nvSpPr>
        <p:spPr>
          <a:xfrm>
            <a:off x="320040" y="1067144"/>
            <a:ext cx="8508048" cy="3722139"/>
          </a:xfrm>
        </p:spPr>
        <p:txBody>
          <a:bodyPr>
            <a:normAutofit fontScale="77500" lnSpcReduction="20000"/>
          </a:bodyPr>
          <a:lstStyle/>
          <a:p>
            <a:r>
              <a:rPr lang="en-US" sz="2400" b="1" dirty="0">
                <a:solidFill>
                  <a:srgbClr val="000000"/>
                </a:solidFill>
              </a:rPr>
              <a:t>Gift Manager  </a:t>
            </a:r>
            <a:r>
              <a:rPr lang="en-US" sz="2400" dirty="0">
                <a:solidFill>
                  <a:srgbClr val="000000"/>
                </a:solidFill>
              </a:rPr>
              <a:t>(On Gift, Gift Hierarchy)</a:t>
            </a:r>
          </a:p>
          <a:p>
            <a:pPr lvl="1"/>
            <a:r>
              <a:rPr lang="en-US" sz="2200" dirty="0">
                <a:solidFill>
                  <a:srgbClr val="000000"/>
                </a:solidFill>
              </a:rPr>
              <a:t>Primary manager for assigned gifts </a:t>
            </a:r>
          </a:p>
          <a:p>
            <a:pPr lvl="1"/>
            <a:r>
              <a:rPr lang="en-US" sz="2200" dirty="0">
                <a:solidFill>
                  <a:srgbClr val="000000"/>
                </a:solidFill>
              </a:rPr>
              <a:t>Access to gift spend analytics.  </a:t>
            </a:r>
          </a:p>
          <a:p>
            <a:pPr lvl="1"/>
            <a:r>
              <a:rPr lang="en-US" sz="2200" dirty="0">
                <a:solidFill>
                  <a:srgbClr val="000000"/>
                </a:solidFill>
              </a:rPr>
              <a:t>Approval authority for financial business processes</a:t>
            </a:r>
          </a:p>
          <a:p>
            <a:r>
              <a:rPr lang="en-US" sz="2500" b="1" dirty="0">
                <a:solidFill>
                  <a:srgbClr val="000000"/>
                </a:solidFill>
              </a:rPr>
              <a:t>Gift Financial Analyst</a:t>
            </a:r>
            <a:r>
              <a:rPr lang="en-US" sz="2500" dirty="0">
                <a:solidFill>
                  <a:srgbClr val="000000"/>
                </a:solidFill>
              </a:rPr>
              <a:t>  (On Gift, Gift Hierarchy)</a:t>
            </a:r>
          </a:p>
          <a:p>
            <a:pPr lvl="1"/>
            <a:r>
              <a:rPr lang="en-US" sz="2200" dirty="0">
                <a:solidFill>
                  <a:srgbClr val="000000"/>
                </a:solidFill>
              </a:rPr>
              <a:t>Perform financial reporting functions for assigned gifts. </a:t>
            </a:r>
            <a:r>
              <a:rPr lang="en-US" sz="2200" dirty="0" smtClean="0">
                <a:solidFill>
                  <a:srgbClr val="000000"/>
                </a:solidFill>
              </a:rPr>
              <a:t>For example, trial </a:t>
            </a:r>
            <a:r>
              <a:rPr lang="en-US" sz="2200" dirty="0">
                <a:solidFill>
                  <a:srgbClr val="000000"/>
                </a:solidFill>
              </a:rPr>
              <a:t>balance, financial statements, and spend analytics.  </a:t>
            </a:r>
          </a:p>
          <a:p>
            <a:pPr lvl="1"/>
            <a:r>
              <a:rPr lang="en-US" sz="2200" dirty="0">
                <a:solidFill>
                  <a:srgbClr val="000000"/>
                </a:solidFill>
              </a:rPr>
              <a:t>No approval authority.</a:t>
            </a:r>
          </a:p>
          <a:p>
            <a:r>
              <a:rPr lang="en-US" sz="2500" b="1" dirty="0">
                <a:solidFill>
                  <a:srgbClr val="000000"/>
                </a:solidFill>
              </a:rPr>
              <a:t>Investment Pool Manager</a:t>
            </a:r>
            <a:r>
              <a:rPr lang="en-US" sz="2500" dirty="0">
                <a:solidFill>
                  <a:srgbClr val="000000"/>
                </a:solidFill>
              </a:rPr>
              <a:t>  (On Company,  Company Hierarchy)</a:t>
            </a:r>
          </a:p>
          <a:p>
            <a:pPr lvl="1"/>
            <a:r>
              <a:rPr lang="en-US" sz="2200" dirty="0">
                <a:solidFill>
                  <a:srgbClr val="000000"/>
                </a:solidFill>
              </a:rPr>
              <a:t>Perform investment pool functions for assigned organizations. For </a:t>
            </a:r>
            <a:r>
              <a:rPr lang="en-US" sz="2200" dirty="0" smtClean="0">
                <a:solidFill>
                  <a:srgbClr val="000000"/>
                </a:solidFill>
              </a:rPr>
              <a:t>example, creating </a:t>
            </a:r>
            <a:r>
              <a:rPr lang="en-US" sz="2200" dirty="0">
                <a:solidFill>
                  <a:srgbClr val="000000"/>
                </a:solidFill>
              </a:rPr>
              <a:t>and maintaining contributions, gifts, and investment pools.  </a:t>
            </a:r>
          </a:p>
          <a:p>
            <a:pPr lvl="1"/>
            <a:r>
              <a:rPr lang="en-US" sz="2200" dirty="0">
                <a:solidFill>
                  <a:srgbClr val="000000"/>
                </a:solidFill>
              </a:rPr>
              <a:t>Approval endowment business processes</a:t>
            </a:r>
            <a:r>
              <a:rPr lang="en-US" sz="2200" dirty="0" smtClean="0">
                <a:solidFill>
                  <a:srgbClr val="000000"/>
                </a:solidFill>
              </a:rPr>
              <a:t>.</a:t>
            </a:r>
            <a:endParaRPr lang="en-US" sz="2200" dirty="0">
              <a:solidFill>
                <a:srgbClr val="000000"/>
              </a:solidFill>
            </a:endParaRPr>
          </a:p>
        </p:txBody>
      </p:sp>
      <p:sp>
        <p:nvSpPr>
          <p:cNvPr id="4" name="Footer Placeholder 3"/>
          <p:cNvSpPr>
            <a:spLocks noGrp="1"/>
          </p:cNvSpPr>
          <p:nvPr>
            <p:ph type="ftr" sz="quarter" idx="3"/>
          </p:nvPr>
        </p:nvSpPr>
        <p:spPr/>
        <p:txBody>
          <a:bodyPr/>
          <a:lstStyle/>
          <a:p>
            <a:r>
              <a:rPr lang="en-US" dirty="0" smtClean="0"/>
              <a:t>Workday Confidential</a:t>
            </a:r>
            <a:endParaRPr lang="en-US" dirty="0"/>
          </a:p>
        </p:txBody>
      </p:sp>
    </p:spTree>
    <p:extLst>
      <p:ext uri="{BB962C8B-B14F-4D97-AF65-F5344CB8AC3E}">
        <p14:creationId xmlns:p14="http://schemas.microsoft.com/office/powerpoint/2010/main" val="25241335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Integration System </a:t>
            </a:r>
            <a:r>
              <a:rPr lang="en-US" dirty="0"/>
              <a:t>Security Groups</a:t>
            </a:r>
          </a:p>
        </p:txBody>
      </p:sp>
      <p:sp>
        <p:nvSpPr>
          <p:cNvPr id="5" name="Text Placeholder 4"/>
          <p:cNvSpPr>
            <a:spLocks noGrp="1"/>
          </p:cNvSpPr>
          <p:nvPr>
            <p:ph type="body" sz="quarter" idx="12"/>
          </p:nvPr>
        </p:nvSpPr>
        <p:spPr>
          <a:xfrm>
            <a:off x="320040" y="1067144"/>
            <a:ext cx="6549073" cy="3722139"/>
          </a:xfrm>
        </p:spPr>
        <p:txBody>
          <a:bodyPr>
            <a:normAutofit/>
          </a:bodyPr>
          <a:lstStyle/>
          <a:p>
            <a:r>
              <a:rPr lang="en-US" dirty="0">
                <a:solidFill>
                  <a:srgbClr val="000000"/>
                </a:solidFill>
              </a:rPr>
              <a:t>Endowment System</a:t>
            </a:r>
          </a:p>
          <a:p>
            <a:pPr lvl="1"/>
            <a:r>
              <a:rPr lang="en-US" dirty="0">
                <a:solidFill>
                  <a:srgbClr val="000000"/>
                </a:solidFill>
              </a:rPr>
              <a:t>Integrate to third party Donor systems</a:t>
            </a:r>
          </a:p>
          <a:p>
            <a:pPr lvl="1"/>
            <a:r>
              <a:rPr lang="en-US" dirty="0">
                <a:solidFill>
                  <a:srgbClr val="000000"/>
                </a:solidFill>
              </a:rPr>
              <a:t>Integrate to third party Financial Investment systems</a:t>
            </a:r>
          </a:p>
        </p:txBody>
      </p:sp>
      <p:sp>
        <p:nvSpPr>
          <p:cNvPr id="3" name="Footer Placeholder 2"/>
          <p:cNvSpPr>
            <a:spLocks noGrp="1"/>
          </p:cNvSpPr>
          <p:nvPr>
            <p:ph type="ftr" sz="quarter" idx="3"/>
          </p:nvPr>
        </p:nvSpPr>
        <p:spPr/>
        <p:txBody>
          <a:bodyPr/>
          <a:lstStyle/>
          <a:p>
            <a:r>
              <a:rPr lang="en-US" dirty="0" smtClean="0"/>
              <a:t>Workday Confidential</a:t>
            </a:r>
            <a:endParaRPr lang="en-US" dirty="0"/>
          </a:p>
        </p:txBody>
      </p:sp>
    </p:spTree>
    <p:extLst>
      <p:ext uri="{BB962C8B-B14F-4D97-AF65-F5344CB8AC3E}">
        <p14:creationId xmlns:p14="http://schemas.microsoft.com/office/powerpoint/2010/main" val="7308766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Autofit/>
          </a:bodyPr>
          <a:lstStyle/>
          <a:p>
            <a:pPr>
              <a:buNone/>
            </a:pPr>
            <a:r>
              <a:rPr lang="en-US" sz="1600" smtClean="0"/>
              <a:t>Endowment Accounting has the following domains: </a:t>
            </a:r>
            <a:endParaRPr lang="en-US" sz="1600" dirty="0" smtClean="0"/>
          </a:p>
          <a:p>
            <a:r>
              <a:rPr lang="en-US" sz="1600" b="1" smtClean="0"/>
              <a:t>Manager </a:t>
            </a:r>
            <a:r>
              <a:rPr lang="en-US" sz="1600" b="1"/>
              <a:t>Reports: </a:t>
            </a:r>
            <a:r>
              <a:rPr lang="en-US" sz="1600" b="1" smtClean="0"/>
              <a:t>Endowments</a:t>
            </a:r>
          </a:p>
          <a:p>
            <a:r>
              <a:rPr lang="en-US" sz="1600" b="1" smtClean="0"/>
              <a:t>Process</a:t>
            </a:r>
            <a:r>
              <a:rPr lang="en-US" sz="1600" b="1"/>
              <a:t>: </a:t>
            </a:r>
            <a:r>
              <a:rPr lang="en-US" sz="1600" b="1" smtClean="0"/>
              <a:t>Endowments</a:t>
            </a:r>
          </a:p>
          <a:p>
            <a:r>
              <a:rPr lang="en-US" sz="1600" b="1" smtClean="0"/>
              <a:t>Reports</a:t>
            </a:r>
            <a:r>
              <a:rPr lang="en-US" sz="1600" b="1"/>
              <a:t>: </a:t>
            </a:r>
            <a:r>
              <a:rPr lang="en-US" sz="1600" b="1" smtClean="0"/>
              <a:t>Endowments</a:t>
            </a:r>
          </a:p>
          <a:p>
            <a:r>
              <a:rPr lang="en-US" sz="1600" b="1" smtClean="0"/>
              <a:t>Set </a:t>
            </a:r>
            <a:r>
              <a:rPr lang="en-US" sz="1600" b="1"/>
              <a:t>Up: </a:t>
            </a:r>
            <a:r>
              <a:rPr lang="en-US" sz="1600" b="1" smtClean="0"/>
              <a:t>Endowments</a:t>
            </a:r>
          </a:p>
          <a:p>
            <a:r>
              <a:rPr lang="en-US" sz="1600" b="1" smtClean="0"/>
              <a:t>Set </a:t>
            </a:r>
            <a:r>
              <a:rPr lang="en-US" sz="1600" b="1"/>
              <a:t>Up: Endowments Secured Attachments</a:t>
            </a:r>
          </a:p>
          <a:p>
            <a:endParaRPr lang="en-US" sz="1600" b="1" smtClean="0"/>
          </a:p>
        </p:txBody>
      </p:sp>
      <p:sp>
        <p:nvSpPr>
          <p:cNvPr id="2" name="Title 1"/>
          <p:cNvSpPr>
            <a:spLocks noGrp="1"/>
          </p:cNvSpPr>
          <p:nvPr>
            <p:ph type="title"/>
          </p:nvPr>
        </p:nvSpPr>
        <p:spPr/>
        <p:txBody>
          <a:bodyPr/>
          <a:lstStyle/>
          <a:p>
            <a:r>
              <a:rPr lang="en-US" dirty="0" smtClean="0"/>
              <a:t>Domains</a:t>
            </a:r>
            <a:endParaRPr lang="en-US" dirty="0"/>
          </a:p>
        </p:txBody>
      </p:sp>
      <p:sp>
        <p:nvSpPr>
          <p:cNvPr id="4" name="Footer Placeholder 3"/>
          <p:cNvSpPr>
            <a:spLocks noGrp="1"/>
          </p:cNvSpPr>
          <p:nvPr>
            <p:ph type="ftr" sz="quarter" idx="3"/>
          </p:nvPr>
        </p:nvSpPr>
        <p:spPr/>
        <p:txBody>
          <a:bodyPr/>
          <a:lstStyle/>
          <a:p>
            <a:r>
              <a:rPr lang="en-US" dirty="0" smtClean="0"/>
              <a:t>WORKDAY CONFIDENTIAL</a:t>
            </a:r>
            <a:endParaRPr lang="en-US" dirty="0"/>
          </a:p>
        </p:txBody>
      </p:sp>
    </p:spTree>
    <p:extLst>
      <p:ext uri="{BB962C8B-B14F-4D97-AF65-F5344CB8AC3E}">
        <p14:creationId xmlns:p14="http://schemas.microsoft.com/office/powerpoint/2010/main" val="22607196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Business Processes</a:t>
            </a:r>
            <a:endParaRPr lang="en-US" dirty="0"/>
          </a:p>
        </p:txBody>
      </p:sp>
    </p:spTree>
    <p:extLst>
      <p:ext uri="{BB962C8B-B14F-4D97-AF65-F5344CB8AC3E}">
        <p14:creationId xmlns:p14="http://schemas.microsoft.com/office/powerpoint/2010/main" val="25438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92500" lnSpcReduction="10000"/>
          </a:bodyPr>
          <a:lstStyle/>
          <a:p>
            <a:r>
              <a:rPr lang="en-US" smtClean="0">
                <a:solidFill>
                  <a:srgbClr val="000000"/>
                </a:solidFill>
              </a:rPr>
              <a:t>Donor </a:t>
            </a:r>
            <a:r>
              <a:rPr lang="en-US">
                <a:solidFill>
                  <a:srgbClr val="000000"/>
                </a:solidFill>
              </a:rPr>
              <a:t>Contribution Event</a:t>
            </a:r>
          </a:p>
          <a:p>
            <a:r>
              <a:rPr lang="en-US">
                <a:solidFill>
                  <a:srgbClr val="000000"/>
                </a:solidFill>
              </a:rPr>
              <a:t>Gift Event</a:t>
            </a:r>
          </a:p>
          <a:p>
            <a:r>
              <a:rPr lang="en-US">
                <a:solidFill>
                  <a:srgbClr val="000000"/>
                </a:solidFill>
              </a:rPr>
              <a:t>Investment Pool Adjustment Event</a:t>
            </a:r>
          </a:p>
          <a:p>
            <a:r>
              <a:rPr lang="en-US">
                <a:solidFill>
                  <a:srgbClr val="000000"/>
                </a:solidFill>
              </a:rPr>
              <a:t>Investment Pool Payout Event</a:t>
            </a:r>
          </a:p>
          <a:p>
            <a:r>
              <a:rPr lang="en-US">
                <a:solidFill>
                  <a:srgbClr val="000000"/>
                </a:solidFill>
              </a:rPr>
              <a:t>Investment Pool Payout Rate Event</a:t>
            </a:r>
          </a:p>
          <a:p>
            <a:r>
              <a:rPr lang="en-US">
                <a:solidFill>
                  <a:srgbClr val="000000"/>
                </a:solidFill>
              </a:rPr>
              <a:t>Investment Pool Purchase Event</a:t>
            </a:r>
          </a:p>
          <a:p>
            <a:r>
              <a:rPr lang="en-US">
                <a:solidFill>
                  <a:srgbClr val="000000"/>
                </a:solidFill>
              </a:rPr>
              <a:t>Investment Pool Sale Event</a:t>
            </a:r>
          </a:p>
          <a:p>
            <a:r>
              <a:rPr lang="en-US">
                <a:solidFill>
                  <a:srgbClr val="000000"/>
                </a:solidFill>
              </a:rPr>
              <a:t>Investment Pool Transfer Event</a:t>
            </a:r>
          </a:p>
          <a:p>
            <a:r>
              <a:rPr lang="en-US">
                <a:solidFill>
                  <a:srgbClr val="000000"/>
                </a:solidFill>
              </a:rPr>
              <a:t>Investment Statement </a:t>
            </a:r>
            <a:r>
              <a:rPr lang="en-US" smtClean="0">
                <a:solidFill>
                  <a:srgbClr val="000000"/>
                </a:solidFill>
              </a:rPr>
              <a:t>Event</a:t>
            </a:r>
            <a:endParaRPr lang="en-US">
              <a:solidFill>
                <a:srgbClr val="000000"/>
              </a:solidFill>
            </a:endParaRPr>
          </a:p>
        </p:txBody>
      </p:sp>
      <p:sp>
        <p:nvSpPr>
          <p:cNvPr id="2" name="Title 1"/>
          <p:cNvSpPr>
            <a:spLocks noGrp="1"/>
          </p:cNvSpPr>
          <p:nvPr>
            <p:ph type="title"/>
          </p:nvPr>
        </p:nvSpPr>
        <p:spPr/>
        <p:txBody>
          <a:bodyPr/>
          <a:lstStyle/>
          <a:p>
            <a:r>
              <a:rPr lang="en-US" dirty="0" smtClean="0"/>
              <a:t>Business Processes</a:t>
            </a:r>
            <a:endParaRPr lang="en-US" dirty="0"/>
          </a:p>
        </p:txBody>
      </p:sp>
    </p:spTree>
    <p:extLst>
      <p:ext uri="{BB962C8B-B14F-4D97-AF65-F5344CB8AC3E}">
        <p14:creationId xmlns:p14="http://schemas.microsoft.com/office/powerpoint/2010/main" val="17770126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Action Items</a:t>
            </a:r>
            <a:endParaRPr lang="en-US" dirty="0"/>
          </a:p>
        </p:txBody>
      </p:sp>
    </p:spTree>
    <p:extLst>
      <p:ext uri="{BB962C8B-B14F-4D97-AF65-F5344CB8AC3E}">
        <p14:creationId xmlns:p14="http://schemas.microsoft.com/office/powerpoint/2010/main" val="87276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9" name="Group 148"/>
          <p:cNvGrpSpPr/>
          <p:nvPr/>
        </p:nvGrpSpPr>
        <p:grpSpPr>
          <a:xfrm>
            <a:off x="-33673" y="1515803"/>
            <a:ext cx="3558125" cy="2640599"/>
            <a:chOff x="-33673" y="1515803"/>
            <a:chExt cx="3558125" cy="2640599"/>
          </a:xfrm>
        </p:grpSpPr>
        <p:sp>
          <p:nvSpPr>
            <p:cNvPr id="150" name="Rectangle 149"/>
            <p:cNvSpPr/>
            <p:nvPr/>
          </p:nvSpPr>
          <p:spPr>
            <a:xfrm>
              <a:off x="4987" y="3009148"/>
              <a:ext cx="943337" cy="461665"/>
            </a:xfrm>
            <a:prstGeom prst="rect">
              <a:avLst/>
            </a:prstGeom>
          </p:spPr>
          <p:txBody>
            <a:bodyPr wrap="square">
              <a:spAutoFit/>
            </a:bodyPr>
            <a:lstStyle/>
            <a:p>
              <a:pPr algn="ctr"/>
              <a:r>
                <a:rPr lang="en-US" sz="1200" dirty="0"/>
                <a:t>Line of </a:t>
              </a:r>
            </a:p>
            <a:p>
              <a:pPr algn="ctr"/>
              <a:r>
                <a:rPr lang="en-US" sz="1200" dirty="0"/>
                <a:t>Business</a:t>
              </a:r>
            </a:p>
          </p:txBody>
        </p:sp>
        <p:sp>
          <p:nvSpPr>
            <p:cNvPr id="151" name="Rectangle 150"/>
            <p:cNvSpPr/>
            <p:nvPr/>
          </p:nvSpPr>
          <p:spPr>
            <a:xfrm>
              <a:off x="801512" y="3871266"/>
              <a:ext cx="662361" cy="276999"/>
            </a:xfrm>
            <a:prstGeom prst="rect">
              <a:avLst/>
            </a:prstGeom>
          </p:spPr>
          <p:txBody>
            <a:bodyPr wrap="none">
              <a:spAutoFit/>
            </a:bodyPr>
            <a:lstStyle/>
            <a:p>
              <a:pPr lvl="0" algn="ctr">
                <a:defRPr/>
              </a:pPr>
              <a:r>
                <a:rPr lang="en-US" sz="1200" kern="0" dirty="0"/>
                <a:t>Project</a:t>
              </a:r>
            </a:p>
          </p:txBody>
        </p:sp>
        <p:sp>
          <p:nvSpPr>
            <p:cNvPr id="152" name="Rectangle 151"/>
            <p:cNvSpPr/>
            <p:nvPr/>
          </p:nvSpPr>
          <p:spPr>
            <a:xfrm>
              <a:off x="2912160" y="3133591"/>
              <a:ext cx="612292" cy="276999"/>
            </a:xfrm>
            <a:prstGeom prst="rect">
              <a:avLst/>
            </a:prstGeom>
          </p:spPr>
          <p:txBody>
            <a:bodyPr wrap="none">
              <a:spAutoFit/>
            </a:bodyPr>
            <a:lstStyle/>
            <a:p>
              <a:r>
                <a:rPr lang="en-US" sz="1200" kern="0" dirty="0" smtClean="0"/>
                <a:t>GAAP</a:t>
              </a:r>
              <a:endParaRPr lang="en-US" sz="1200" dirty="0"/>
            </a:p>
          </p:txBody>
        </p:sp>
        <p:sp>
          <p:nvSpPr>
            <p:cNvPr id="153" name="Rectangle 152"/>
            <p:cNvSpPr/>
            <p:nvPr/>
          </p:nvSpPr>
          <p:spPr>
            <a:xfrm>
              <a:off x="2239314" y="3879403"/>
              <a:ext cx="715009" cy="276999"/>
            </a:xfrm>
            <a:prstGeom prst="rect">
              <a:avLst/>
            </a:prstGeom>
          </p:spPr>
          <p:txBody>
            <a:bodyPr wrap="none">
              <a:spAutoFit/>
            </a:bodyPr>
            <a:lstStyle/>
            <a:p>
              <a:pPr lvl="0">
                <a:defRPr/>
              </a:pPr>
              <a:r>
                <a:rPr lang="en-US" sz="1200" kern="0" dirty="0" smtClean="0"/>
                <a:t>Product</a:t>
              </a:r>
              <a:endParaRPr lang="en-US" sz="1200" kern="0" dirty="0"/>
            </a:p>
          </p:txBody>
        </p:sp>
        <p:sp>
          <p:nvSpPr>
            <p:cNvPr id="154" name="Rectangle 153"/>
            <p:cNvSpPr/>
            <p:nvPr/>
          </p:nvSpPr>
          <p:spPr>
            <a:xfrm>
              <a:off x="469506" y="1515803"/>
              <a:ext cx="1080285" cy="276999"/>
            </a:xfrm>
            <a:prstGeom prst="rect">
              <a:avLst/>
            </a:prstGeom>
          </p:spPr>
          <p:txBody>
            <a:bodyPr wrap="square">
              <a:spAutoFit/>
            </a:bodyPr>
            <a:lstStyle/>
            <a:p>
              <a:pPr algn="r"/>
              <a:r>
                <a:rPr lang="en-US" sz="1200" dirty="0"/>
                <a:t>Supplier</a:t>
              </a:r>
            </a:p>
          </p:txBody>
        </p:sp>
        <p:sp>
          <p:nvSpPr>
            <p:cNvPr id="155" name="Rectangle 154"/>
            <p:cNvSpPr/>
            <p:nvPr/>
          </p:nvSpPr>
          <p:spPr>
            <a:xfrm>
              <a:off x="-33673" y="2047539"/>
              <a:ext cx="839203" cy="461665"/>
            </a:xfrm>
            <a:prstGeom prst="rect">
              <a:avLst/>
            </a:prstGeom>
          </p:spPr>
          <p:txBody>
            <a:bodyPr wrap="square">
              <a:spAutoFit/>
            </a:bodyPr>
            <a:lstStyle/>
            <a:p>
              <a:pPr algn="r"/>
              <a:r>
                <a:rPr lang="en-US" sz="1200" dirty="0"/>
                <a:t>Sales </a:t>
              </a:r>
            </a:p>
            <a:p>
              <a:pPr algn="r"/>
              <a:r>
                <a:rPr lang="en-US" sz="1200" dirty="0"/>
                <a:t>Person</a:t>
              </a:r>
            </a:p>
          </p:txBody>
        </p:sp>
        <p:sp>
          <p:nvSpPr>
            <p:cNvPr id="156" name="Rectangle 155"/>
            <p:cNvSpPr/>
            <p:nvPr/>
          </p:nvSpPr>
          <p:spPr>
            <a:xfrm>
              <a:off x="2200154" y="1515804"/>
              <a:ext cx="1029201" cy="341721"/>
            </a:xfrm>
            <a:prstGeom prst="rect">
              <a:avLst/>
            </a:prstGeom>
          </p:spPr>
          <p:txBody>
            <a:bodyPr wrap="none">
              <a:spAutoFit/>
            </a:bodyPr>
            <a:lstStyle/>
            <a:p>
              <a:r>
                <a:rPr lang="en-US" sz="1200" kern="0" dirty="0"/>
                <a:t>Customer</a:t>
              </a:r>
              <a:endParaRPr lang="en-US" sz="1200" dirty="0"/>
            </a:p>
          </p:txBody>
        </p:sp>
        <p:sp>
          <p:nvSpPr>
            <p:cNvPr id="157" name="Rectangle 156"/>
            <p:cNvSpPr/>
            <p:nvPr/>
          </p:nvSpPr>
          <p:spPr>
            <a:xfrm>
              <a:off x="2919319" y="2261736"/>
              <a:ext cx="569537" cy="276999"/>
            </a:xfrm>
            <a:prstGeom prst="rect">
              <a:avLst/>
            </a:prstGeom>
          </p:spPr>
          <p:txBody>
            <a:bodyPr wrap="none">
              <a:spAutoFit/>
            </a:bodyPr>
            <a:lstStyle/>
            <a:p>
              <a:r>
                <a:rPr lang="en-US" sz="1200" kern="0" dirty="0" smtClean="0"/>
                <a:t>Other</a:t>
              </a:r>
              <a:endParaRPr lang="en-US" sz="1200" dirty="0"/>
            </a:p>
          </p:txBody>
        </p:sp>
      </p:grpSp>
      <p:grpSp>
        <p:nvGrpSpPr>
          <p:cNvPr id="159" name="Group 158"/>
          <p:cNvGrpSpPr/>
          <p:nvPr/>
        </p:nvGrpSpPr>
        <p:grpSpPr>
          <a:xfrm>
            <a:off x="802422" y="1744774"/>
            <a:ext cx="2168972" cy="2182842"/>
            <a:chOff x="750311" y="1692329"/>
            <a:chExt cx="2273193" cy="2287731"/>
          </a:xfrm>
        </p:grpSpPr>
        <p:sp>
          <p:nvSpPr>
            <p:cNvPr id="160" name="Freeform 11"/>
            <p:cNvSpPr>
              <a:spLocks/>
            </p:cNvSpPr>
            <p:nvPr/>
          </p:nvSpPr>
          <p:spPr bwMode="auto">
            <a:xfrm>
              <a:off x="2351965" y="2045021"/>
              <a:ext cx="671539" cy="770202"/>
            </a:xfrm>
            <a:custGeom>
              <a:avLst/>
              <a:gdLst>
                <a:gd name="T0" fmla="*/ 135 w 257"/>
                <a:gd name="T1" fmla="*/ 0 h 293"/>
                <a:gd name="T2" fmla="*/ 0 w 257"/>
                <a:gd name="T3" fmla="*/ 136 h 293"/>
                <a:gd name="T4" fmla="*/ 5 w 257"/>
                <a:gd name="T5" fmla="*/ 142 h 293"/>
                <a:gd name="T6" fmla="*/ 64 w 257"/>
                <a:gd name="T7" fmla="*/ 285 h 293"/>
                <a:gd name="T8" fmla="*/ 65 w 257"/>
                <a:gd name="T9" fmla="*/ 293 h 293"/>
                <a:gd name="T10" fmla="*/ 257 w 257"/>
                <a:gd name="T11" fmla="*/ 293 h 293"/>
                <a:gd name="T12" fmla="*/ 256 w 257"/>
                <a:gd name="T13" fmla="*/ 284 h 293"/>
                <a:gd name="T14" fmla="*/ 141 w 257"/>
                <a:gd name="T15" fmla="*/ 7 h 293"/>
                <a:gd name="T16" fmla="*/ 135 w 257"/>
                <a:gd name="T17"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293">
                  <a:moveTo>
                    <a:pt x="135" y="0"/>
                  </a:moveTo>
                  <a:cubicBezTo>
                    <a:pt x="0" y="136"/>
                    <a:pt x="0" y="136"/>
                    <a:pt x="0" y="136"/>
                  </a:cubicBezTo>
                  <a:cubicBezTo>
                    <a:pt x="5" y="142"/>
                    <a:pt x="5" y="142"/>
                    <a:pt x="5" y="142"/>
                  </a:cubicBezTo>
                  <a:cubicBezTo>
                    <a:pt x="40" y="182"/>
                    <a:pt x="61" y="231"/>
                    <a:pt x="64" y="285"/>
                  </a:cubicBezTo>
                  <a:cubicBezTo>
                    <a:pt x="65" y="293"/>
                    <a:pt x="65" y="293"/>
                    <a:pt x="65" y="293"/>
                  </a:cubicBezTo>
                  <a:cubicBezTo>
                    <a:pt x="257" y="293"/>
                    <a:pt x="257" y="293"/>
                    <a:pt x="257" y="293"/>
                  </a:cubicBezTo>
                  <a:cubicBezTo>
                    <a:pt x="256" y="284"/>
                    <a:pt x="256" y="284"/>
                    <a:pt x="256" y="284"/>
                  </a:cubicBezTo>
                  <a:cubicBezTo>
                    <a:pt x="252" y="181"/>
                    <a:pt x="211" y="82"/>
                    <a:pt x="141" y="7"/>
                  </a:cubicBezTo>
                  <a:cubicBezTo>
                    <a:pt x="135" y="0"/>
                    <a:pt x="135" y="0"/>
                    <a:pt x="135" y="0"/>
                  </a:cubicBezTo>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sz="1200" dirty="0"/>
            </a:p>
          </p:txBody>
        </p:sp>
        <p:grpSp>
          <p:nvGrpSpPr>
            <p:cNvPr id="161" name="Group 160"/>
            <p:cNvGrpSpPr/>
            <p:nvPr/>
          </p:nvGrpSpPr>
          <p:grpSpPr>
            <a:xfrm>
              <a:off x="2610247" y="2365224"/>
              <a:ext cx="195449" cy="249643"/>
              <a:chOff x="-1262766" y="-1616001"/>
              <a:chExt cx="1905001" cy="2417763"/>
            </a:xfrm>
          </p:grpSpPr>
          <p:sp>
            <p:nvSpPr>
              <p:cNvPr id="178" name="Freeform 28"/>
              <p:cNvSpPr>
                <a:spLocks/>
              </p:cNvSpPr>
              <p:nvPr/>
            </p:nvSpPr>
            <p:spPr bwMode="auto">
              <a:xfrm>
                <a:off x="-1262766" y="-1188964"/>
                <a:ext cx="1649413" cy="1990726"/>
              </a:xfrm>
              <a:custGeom>
                <a:avLst/>
                <a:gdLst>
                  <a:gd name="T0" fmla="*/ 55 w 444"/>
                  <a:gd name="T1" fmla="*/ 0 h 536"/>
                  <a:gd name="T2" fmla="*/ 0 w 444"/>
                  <a:gd name="T3" fmla="*/ 203 h 536"/>
                  <a:gd name="T4" fmla="*/ 175 w 444"/>
                  <a:gd name="T5" fmla="*/ 512 h 536"/>
                  <a:gd name="T6" fmla="*/ 227 w 444"/>
                  <a:gd name="T7" fmla="*/ 526 h 536"/>
                  <a:gd name="T8" fmla="*/ 420 w 444"/>
                  <a:gd name="T9" fmla="*/ 416 h 536"/>
                  <a:gd name="T10" fmla="*/ 434 w 444"/>
                  <a:gd name="T11" fmla="*/ 364 h 536"/>
                  <a:gd name="T12" fmla="*/ 258 w 444"/>
                  <a:gd name="T13" fmla="*/ 56 h 536"/>
                  <a:gd name="T14" fmla="*/ 55 w 444"/>
                  <a:gd name="T15" fmla="*/ 0 h 5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4" h="536">
                    <a:moveTo>
                      <a:pt x="55" y="0"/>
                    </a:moveTo>
                    <a:cubicBezTo>
                      <a:pt x="0" y="203"/>
                      <a:pt x="0" y="203"/>
                      <a:pt x="0" y="203"/>
                    </a:cubicBezTo>
                    <a:cubicBezTo>
                      <a:pt x="175" y="512"/>
                      <a:pt x="175" y="512"/>
                      <a:pt x="175" y="512"/>
                    </a:cubicBezTo>
                    <a:cubicBezTo>
                      <a:pt x="186" y="530"/>
                      <a:pt x="209" y="536"/>
                      <a:pt x="227" y="526"/>
                    </a:cubicBezTo>
                    <a:cubicBezTo>
                      <a:pt x="420" y="416"/>
                      <a:pt x="420" y="416"/>
                      <a:pt x="420" y="416"/>
                    </a:cubicBezTo>
                    <a:cubicBezTo>
                      <a:pt x="438" y="405"/>
                      <a:pt x="444" y="382"/>
                      <a:pt x="434" y="364"/>
                    </a:cubicBezTo>
                    <a:cubicBezTo>
                      <a:pt x="258" y="56"/>
                      <a:pt x="258" y="56"/>
                      <a:pt x="258" y="56"/>
                    </a:cubicBezTo>
                    <a:lnTo>
                      <a:pt x="55"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200" dirty="0"/>
              </a:p>
            </p:txBody>
          </p:sp>
          <p:sp>
            <p:nvSpPr>
              <p:cNvPr id="179" name="Freeform 29"/>
              <p:cNvSpPr>
                <a:spLocks/>
              </p:cNvSpPr>
              <p:nvPr/>
            </p:nvSpPr>
            <p:spPr bwMode="auto">
              <a:xfrm>
                <a:off x="-880181" y="-1616001"/>
                <a:ext cx="1522416" cy="1592259"/>
              </a:xfrm>
              <a:custGeom>
                <a:avLst/>
                <a:gdLst>
                  <a:gd name="T0" fmla="*/ 21 w 410"/>
                  <a:gd name="T1" fmla="*/ 0 h 429"/>
                  <a:gd name="T2" fmla="*/ 0 w 410"/>
                  <a:gd name="T3" fmla="*/ 75 h 429"/>
                  <a:gd name="T4" fmla="*/ 169 w 410"/>
                  <a:gd name="T5" fmla="*/ 121 h 429"/>
                  <a:gd name="T6" fmla="*/ 200 w 410"/>
                  <a:gd name="T7" fmla="*/ 145 h 429"/>
                  <a:gd name="T8" fmla="*/ 362 w 410"/>
                  <a:gd name="T9" fmla="*/ 429 h 429"/>
                  <a:gd name="T10" fmla="*/ 385 w 410"/>
                  <a:gd name="T11" fmla="*/ 415 h 429"/>
                  <a:gd name="T12" fmla="*/ 399 w 410"/>
                  <a:gd name="T13" fmla="*/ 364 h 429"/>
                  <a:gd name="T14" fmla="*/ 224 w 410"/>
                  <a:gd name="T15" fmla="*/ 56 h 429"/>
                  <a:gd name="T16" fmla="*/ 21 w 410"/>
                  <a:gd name="T17" fmla="*/ 0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0" h="429">
                    <a:moveTo>
                      <a:pt x="21" y="0"/>
                    </a:moveTo>
                    <a:cubicBezTo>
                      <a:pt x="0" y="75"/>
                      <a:pt x="0" y="75"/>
                      <a:pt x="0" y="75"/>
                    </a:cubicBezTo>
                    <a:cubicBezTo>
                      <a:pt x="169" y="121"/>
                      <a:pt x="169" y="121"/>
                      <a:pt x="169" y="121"/>
                    </a:cubicBezTo>
                    <a:cubicBezTo>
                      <a:pt x="182" y="125"/>
                      <a:pt x="193" y="133"/>
                      <a:pt x="200" y="145"/>
                    </a:cubicBezTo>
                    <a:cubicBezTo>
                      <a:pt x="362" y="429"/>
                      <a:pt x="362" y="429"/>
                      <a:pt x="362" y="429"/>
                    </a:cubicBezTo>
                    <a:cubicBezTo>
                      <a:pt x="385" y="415"/>
                      <a:pt x="385" y="415"/>
                      <a:pt x="385" y="415"/>
                    </a:cubicBezTo>
                    <a:cubicBezTo>
                      <a:pt x="403" y="405"/>
                      <a:pt x="410" y="382"/>
                      <a:pt x="399" y="364"/>
                    </a:cubicBezTo>
                    <a:cubicBezTo>
                      <a:pt x="224" y="56"/>
                      <a:pt x="224" y="56"/>
                      <a:pt x="224" y="56"/>
                    </a:cubicBezTo>
                    <a:lnTo>
                      <a:pt x="21"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200" dirty="0"/>
              </a:p>
            </p:txBody>
          </p:sp>
        </p:grpSp>
        <p:sp>
          <p:nvSpPr>
            <p:cNvPr id="162" name="Freeform 14"/>
            <p:cNvSpPr>
              <a:spLocks/>
            </p:cNvSpPr>
            <p:nvPr/>
          </p:nvSpPr>
          <p:spPr bwMode="auto">
            <a:xfrm>
              <a:off x="750311" y="2045021"/>
              <a:ext cx="671539" cy="770202"/>
            </a:xfrm>
            <a:custGeom>
              <a:avLst/>
              <a:gdLst>
                <a:gd name="T0" fmla="*/ 121 w 257"/>
                <a:gd name="T1" fmla="*/ 0 h 293"/>
                <a:gd name="T2" fmla="*/ 115 w 257"/>
                <a:gd name="T3" fmla="*/ 7 h 293"/>
                <a:gd name="T4" fmla="*/ 0 w 257"/>
                <a:gd name="T5" fmla="*/ 284 h 293"/>
                <a:gd name="T6" fmla="*/ 0 w 257"/>
                <a:gd name="T7" fmla="*/ 293 h 293"/>
                <a:gd name="T8" fmla="*/ 192 w 257"/>
                <a:gd name="T9" fmla="*/ 293 h 293"/>
                <a:gd name="T10" fmla="*/ 192 w 257"/>
                <a:gd name="T11" fmla="*/ 285 h 293"/>
                <a:gd name="T12" fmla="*/ 251 w 257"/>
                <a:gd name="T13" fmla="*/ 142 h 293"/>
                <a:gd name="T14" fmla="*/ 257 w 257"/>
                <a:gd name="T15" fmla="*/ 136 h 293"/>
                <a:gd name="T16" fmla="*/ 121 w 257"/>
                <a:gd name="T17"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293">
                  <a:moveTo>
                    <a:pt x="121" y="0"/>
                  </a:moveTo>
                  <a:cubicBezTo>
                    <a:pt x="115" y="7"/>
                    <a:pt x="115" y="7"/>
                    <a:pt x="115" y="7"/>
                  </a:cubicBezTo>
                  <a:cubicBezTo>
                    <a:pt x="45" y="82"/>
                    <a:pt x="4" y="181"/>
                    <a:pt x="0" y="284"/>
                  </a:cubicBezTo>
                  <a:cubicBezTo>
                    <a:pt x="0" y="293"/>
                    <a:pt x="0" y="293"/>
                    <a:pt x="0" y="293"/>
                  </a:cubicBezTo>
                  <a:cubicBezTo>
                    <a:pt x="192" y="293"/>
                    <a:pt x="192" y="293"/>
                    <a:pt x="192" y="293"/>
                  </a:cubicBezTo>
                  <a:cubicBezTo>
                    <a:pt x="192" y="285"/>
                    <a:pt x="192" y="285"/>
                    <a:pt x="192" y="285"/>
                  </a:cubicBezTo>
                  <a:cubicBezTo>
                    <a:pt x="196" y="231"/>
                    <a:pt x="216" y="182"/>
                    <a:pt x="251" y="142"/>
                  </a:cubicBezTo>
                  <a:cubicBezTo>
                    <a:pt x="257" y="136"/>
                    <a:pt x="257" y="136"/>
                    <a:pt x="257" y="136"/>
                  </a:cubicBezTo>
                  <a:cubicBezTo>
                    <a:pt x="121" y="0"/>
                    <a:pt x="121" y="0"/>
                    <a:pt x="121"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200" dirty="0"/>
            </a:p>
          </p:txBody>
        </p:sp>
        <p:sp>
          <p:nvSpPr>
            <p:cNvPr id="163" name="Freeform 118"/>
            <p:cNvSpPr>
              <a:spLocks noEditPoints="1"/>
            </p:cNvSpPr>
            <p:nvPr/>
          </p:nvSpPr>
          <p:spPr bwMode="auto">
            <a:xfrm>
              <a:off x="936547" y="2377756"/>
              <a:ext cx="207438" cy="224227"/>
            </a:xfrm>
            <a:custGeom>
              <a:avLst/>
              <a:gdLst>
                <a:gd name="T0" fmla="*/ 60 w 228"/>
                <a:gd name="T1" fmla="*/ 72 h 242"/>
                <a:gd name="T2" fmla="*/ 65 w 228"/>
                <a:gd name="T3" fmla="*/ 57 h 242"/>
                <a:gd name="T4" fmla="*/ 66 w 228"/>
                <a:gd name="T5" fmla="*/ 57 h 242"/>
                <a:gd name="T6" fmla="*/ 114 w 228"/>
                <a:gd name="T7" fmla="*/ 0 h 242"/>
                <a:gd name="T8" fmla="*/ 162 w 228"/>
                <a:gd name="T9" fmla="*/ 57 h 242"/>
                <a:gd name="T10" fmla="*/ 163 w 228"/>
                <a:gd name="T11" fmla="*/ 57 h 242"/>
                <a:gd name="T12" fmla="*/ 168 w 228"/>
                <a:gd name="T13" fmla="*/ 72 h 242"/>
                <a:gd name="T14" fmla="*/ 155 w 228"/>
                <a:gd name="T15" fmla="*/ 88 h 242"/>
                <a:gd name="T16" fmla="*/ 155 w 228"/>
                <a:gd name="T17" fmla="*/ 88 h 242"/>
                <a:gd name="T18" fmla="*/ 145 w 228"/>
                <a:gd name="T19" fmla="*/ 109 h 242"/>
                <a:gd name="T20" fmla="*/ 144 w 228"/>
                <a:gd name="T21" fmla="*/ 129 h 242"/>
                <a:gd name="T22" fmla="*/ 114 w 228"/>
                <a:gd name="T23" fmla="*/ 139 h 242"/>
                <a:gd name="T24" fmla="*/ 85 w 228"/>
                <a:gd name="T25" fmla="*/ 129 h 242"/>
                <a:gd name="T26" fmla="*/ 83 w 228"/>
                <a:gd name="T27" fmla="*/ 109 h 242"/>
                <a:gd name="T28" fmla="*/ 73 w 228"/>
                <a:gd name="T29" fmla="*/ 88 h 242"/>
                <a:gd name="T30" fmla="*/ 73 w 228"/>
                <a:gd name="T31" fmla="*/ 88 h 242"/>
                <a:gd name="T32" fmla="*/ 60 w 228"/>
                <a:gd name="T33" fmla="*/ 72 h 242"/>
                <a:gd name="T34" fmla="*/ 228 w 228"/>
                <a:gd name="T35" fmla="*/ 220 h 242"/>
                <a:gd name="T36" fmla="*/ 222 w 228"/>
                <a:gd name="T37" fmla="*/ 180 h 242"/>
                <a:gd name="T38" fmla="*/ 206 w 228"/>
                <a:gd name="T39" fmla="*/ 159 h 242"/>
                <a:gd name="T40" fmla="*/ 151 w 228"/>
                <a:gd name="T41" fmla="*/ 139 h 242"/>
                <a:gd name="T42" fmla="*/ 126 w 228"/>
                <a:gd name="T43" fmla="*/ 197 h 242"/>
                <a:gd name="T44" fmla="*/ 120 w 228"/>
                <a:gd name="T45" fmla="*/ 167 h 242"/>
                <a:gd name="T46" fmla="*/ 124 w 228"/>
                <a:gd name="T47" fmla="*/ 157 h 242"/>
                <a:gd name="T48" fmla="*/ 114 w 228"/>
                <a:gd name="T49" fmla="*/ 149 h 242"/>
                <a:gd name="T50" fmla="*/ 104 w 228"/>
                <a:gd name="T51" fmla="*/ 157 h 242"/>
                <a:gd name="T52" fmla="*/ 108 w 228"/>
                <a:gd name="T53" fmla="*/ 167 h 242"/>
                <a:gd name="T54" fmla="*/ 102 w 228"/>
                <a:gd name="T55" fmla="*/ 197 h 242"/>
                <a:gd name="T56" fmla="*/ 77 w 228"/>
                <a:gd name="T57" fmla="*/ 139 h 242"/>
                <a:gd name="T58" fmla="*/ 23 w 228"/>
                <a:gd name="T59" fmla="*/ 159 h 242"/>
                <a:gd name="T60" fmla="*/ 6 w 228"/>
                <a:gd name="T61" fmla="*/ 180 h 242"/>
                <a:gd name="T62" fmla="*/ 0 w 228"/>
                <a:gd name="T63" fmla="*/ 221 h 242"/>
                <a:gd name="T64" fmla="*/ 114 w 228"/>
                <a:gd name="T65" fmla="*/ 242 h 242"/>
                <a:gd name="T66" fmla="*/ 228 w 228"/>
                <a:gd name="T67" fmla="*/ 221 h 242"/>
                <a:gd name="T68" fmla="*/ 228 w 228"/>
                <a:gd name="T69" fmla="*/ 22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8" h="242">
                  <a:moveTo>
                    <a:pt x="60" y="72"/>
                  </a:moveTo>
                  <a:cubicBezTo>
                    <a:pt x="59" y="64"/>
                    <a:pt x="59" y="57"/>
                    <a:pt x="65" y="57"/>
                  </a:cubicBezTo>
                  <a:cubicBezTo>
                    <a:pt x="66" y="57"/>
                    <a:pt x="66" y="57"/>
                    <a:pt x="66" y="57"/>
                  </a:cubicBezTo>
                  <a:cubicBezTo>
                    <a:pt x="56" y="30"/>
                    <a:pt x="75" y="0"/>
                    <a:pt x="114" y="0"/>
                  </a:cubicBezTo>
                  <a:cubicBezTo>
                    <a:pt x="153" y="0"/>
                    <a:pt x="172" y="30"/>
                    <a:pt x="162" y="57"/>
                  </a:cubicBezTo>
                  <a:cubicBezTo>
                    <a:pt x="162" y="57"/>
                    <a:pt x="163" y="57"/>
                    <a:pt x="163" y="57"/>
                  </a:cubicBezTo>
                  <a:cubicBezTo>
                    <a:pt x="169" y="57"/>
                    <a:pt x="169" y="64"/>
                    <a:pt x="168" y="72"/>
                  </a:cubicBezTo>
                  <a:cubicBezTo>
                    <a:pt x="167" y="79"/>
                    <a:pt x="162" y="88"/>
                    <a:pt x="155" y="88"/>
                  </a:cubicBezTo>
                  <a:cubicBezTo>
                    <a:pt x="155" y="88"/>
                    <a:pt x="155" y="88"/>
                    <a:pt x="155" y="88"/>
                  </a:cubicBezTo>
                  <a:cubicBezTo>
                    <a:pt x="152" y="95"/>
                    <a:pt x="149" y="103"/>
                    <a:pt x="145" y="109"/>
                  </a:cubicBezTo>
                  <a:cubicBezTo>
                    <a:pt x="145" y="109"/>
                    <a:pt x="143" y="120"/>
                    <a:pt x="144" y="129"/>
                  </a:cubicBezTo>
                  <a:cubicBezTo>
                    <a:pt x="141" y="132"/>
                    <a:pt x="134" y="139"/>
                    <a:pt x="114" y="139"/>
                  </a:cubicBezTo>
                  <a:cubicBezTo>
                    <a:pt x="94" y="139"/>
                    <a:pt x="87" y="132"/>
                    <a:pt x="85" y="129"/>
                  </a:cubicBezTo>
                  <a:cubicBezTo>
                    <a:pt x="86" y="120"/>
                    <a:pt x="83" y="109"/>
                    <a:pt x="83" y="109"/>
                  </a:cubicBezTo>
                  <a:cubicBezTo>
                    <a:pt x="79" y="103"/>
                    <a:pt x="76" y="95"/>
                    <a:pt x="73" y="88"/>
                  </a:cubicBezTo>
                  <a:cubicBezTo>
                    <a:pt x="73" y="88"/>
                    <a:pt x="73" y="88"/>
                    <a:pt x="73" y="88"/>
                  </a:cubicBezTo>
                  <a:cubicBezTo>
                    <a:pt x="67" y="88"/>
                    <a:pt x="62" y="79"/>
                    <a:pt x="60" y="72"/>
                  </a:cubicBezTo>
                  <a:close/>
                  <a:moveTo>
                    <a:pt x="228" y="220"/>
                  </a:moveTo>
                  <a:cubicBezTo>
                    <a:pt x="222" y="180"/>
                    <a:pt x="222" y="180"/>
                    <a:pt x="222" y="180"/>
                  </a:cubicBezTo>
                  <a:cubicBezTo>
                    <a:pt x="221" y="172"/>
                    <a:pt x="212" y="162"/>
                    <a:pt x="206" y="159"/>
                  </a:cubicBezTo>
                  <a:cubicBezTo>
                    <a:pt x="200" y="157"/>
                    <a:pt x="166" y="147"/>
                    <a:pt x="151" y="139"/>
                  </a:cubicBezTo>
                  <a:cubicBezTo>
                    <a:pt x="126" y="197"/>
                    <a:pt x="126" y="197"/>
                    <a:pt x="126" y="197"/>
                  </a:cubicBezTo>
                  <a:cubicBezTo>
                    <a:pt x="125" y="188"/>
                    <a:pt x="122" y="177"/>
                    <a:pt x="120" y="167"/>
                  </a:cubicBezTo>
                  <a:cubicBezTo>
                    <a:pt x="123" y="164"/>
                    <a:pt x="124" y="161"/>
                    <a:pt x="124" y="157"/>
                  </a:cubicBezTo>
                  <a:cubicBezTo>
                    <a:pt x="124" y="151"/>
                    <a:pt x="123" y="149"/>
                    <a:pt x="114" y="149"/>
                  </a:cubicBezTo>
                  <a:cubicBezTo>
                    <a:pt x="104" y="149"/>
                    <a:pt x="104" y="151"/>
                    <a:pt x="104" y="157"/>
                  </a:cubicBezTo>
                  <a:cubicBezTo>
                    <a:pt x="104" y="161"/>
                    <a:pt x="105" y="165"/>
                    <a:pt x="108" y="167"/>
                  </a:cubicBezTo>
                  <a:cubicBezTo>
                    <a:pt x="106" y="177"/>
                    <a:pt x="104" y="188"/>
                    <a:pt x="102" y="197"/>
                  </a:cubicBezTo>
                  <a:cubicBezTo>
                    <a:pt x="77" y="139"/>
                    <a:pt x="77" y="139"/>
                    <a:pt x="77" y="139"/>
                  </a:cubicBezTo>
                  <a:cubicBezTo>
                    <a:pt x="63" y="147"/>
                    <a:pt x="28" y="157"/>
                    <a:pt x="23" y="159"/>
                  </a:cubicBezTo>
                  <a:cubicBezTo>
                    <a:pt x="16" y="162"/>
                    <a:pt x="7" y="172"/>
                    <a:pt x="6" y="180"/>
                  </a:cubicBezTo>
                  <a:cubicBezTo>
                    <a:pt x="0" y="221"/>
                    <a:pt x="0" y="221"/>
                    <a:pt x="0" y="221"/>
                  </a:cubicBezTo>
                  <a:cubicBezTo>
                    <a:pt x="0" y="233"/>
                    <a:pt x="51" y="242"/>
                    <a:pt x="114" y="242"/>
                  </a:cubicBezTo>
                  <a:cubicBezTo>
                    <a:pt x="177" y="242"/>
                    <a:pt x="228" y="233"/>
                    <a:pt x="228" y="221"/>
                  </a:cubicBezTo>
                  <a:cubicBezTo>
                    <a:pt x="228" y="221"/>
                    <a:pt x="228" y="221"/>
                    <a:pt x="228" y="2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200" dirty="0"/>
            </a:p>
          </p:txBody>
        </p:sp>
        <p:sp>
          <p:nvSpPr>
            <p:cNvPr id="164" name="Freeform 6"/>
            <p:cNvSpPr>
              <a:spLocks/>
            </p:cNvSpPr>
            <p:nvPr/>
          </p:nvSpPr>
          <p:spPr bwMode="auto">
            <a:xfrm>
              <a:off x="1907744" y="1692329"/>
              <a:ext cx="765308" cy="675834"/>
            </a:xfrm>
            <a:custGeom>
              <a:avLst/>
              <a:gdLst>
                <a:gd name="T0" fmla="*/ 0 w 293"/>
                <a:gd name="T1" fmla="*/ 0 h 257"/>
                <a:gd name="T2" fmla="*/ 0 w 293"/>
                <a:gd name="T3" fmla="*/ 192 h 257"/>
                <a:gd name="T4" fmla="*/ 8 w 293"/>
                <a:gd name="T5" fmla="*/ 193 h 257"/>
                <a:gd name="T6" fmla="*/ 151 w 293"/>
                <a:gd name="T7" fmla="*/ 252 h 257"/>
                <a:gd name="T8" fmla="*/ 157 w 293"/>
                <a:gd name="T9" fmla="*/ 257 h 257"/>
                <a:gd name="T10" fmla="*/ 293 w 293"/>
                <a:gd name="T11" fmla="*/ 122 h 257"/>
                <a:gd name="T12" fmla="*/ 286 w 293"/>
                <a:gd name="T13" fmla="*/ 116 h 257"/>
                <a:gd name="T14" fmla="*/ 9 w 293"/>
                <a:gd name="T15" fmla="*/ 1 h 257"/>
                <a:gd name="T16" fmla="*/ 0 w 293"/>
                <a:gd name="T1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257">
                  <a:moveTo>
                    <a:pt x="0" y="0"/>
                  </a:moveTo>
                  <a:cubicBezTo>
                    <a:pt x="0" y="192"/>
                    <a:pt x="0" y="192"/>
                    <a:pt x="0" y="192"/>
                  </a:cubicBezTo>
                  <a:cubicBezTo>
                    <a:pt x="8" y="193"/>
                    <a:pt x="8" y="193"/>
                    <a:pt x="8" y="193"/>
                  </a:cubicBezTo>
                  <a:cubicBezTo>
                    <a:pt x="62" y="196"/>
                    <a:pt x="111" y="217"/>
                    <a:pt x="151" y="252"/>
                  </a:cubicBezTo>
                  <a:cubicBezTo>
                    <a:pt x="157" y="257"/>
                    <a:pt x="157" y="257"/>
                    <a:pt x="157" y="257"/>
                  </a:cubicBezTo>
                  <a:cubicBezTo>
                    <a:pt x="293" y="122"/>
                    <a:pt x="293" y="122"/>
                    <a:pt x="293" y="122"/>
                  </a:cubicBezTo>
                  <a:cubicBezTo>
                    <a:pt x="286" y="116"/>
                    <a:pt x="286" y="116"/>
                    <a:pt x="286" y="116"/>
                  </a:cubicBezTo>
                  <a:cubicBezTo>
                    <a:pt x="211" y="46"/>
                    <a:pt x="112" y="5"/>
                    <a:pt x="9" y="1"/>
                  </a:cubicBezTo>
                  <a:cubicBezTo>
                    <a:pt x="0" y="0"/>
                    <a:pt x="0" y="0"/>
                    <a:pt x="0" y="0"/>
                  </a:cubicBezTo>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sz="1200" dirty="0"/>
            </a:p>
          </p:txBody>
        </p:sp>
        <p:sp>
          <p:nvSpPr>
            <p:cNvPr id="165" name="Freeform 105"/>
            <p:cNvSpPr>
              <a:spLocks noEditPoints="1"/>
            </p:cNvSpPr>
            <p:nvPr/>
          </p:nvSpPr>
          <p:spPr bwMode="auto">
            <a:xfrm>
              <a:off x="2105579" y="1892600"/>
              <a:ext cx="240459" cy="212244"/>
            </a:xfrm>
            <a:custGeom>
              <a:avLst/>
              <a:gdLst>
                <a:gd name="T0" fmla="*/ 211 w 256"/>
                <a:gd name="T1" fmla="*/ 122 h 224"/>
                <a:gd name="T2" fmla="*/ 197 w 256"/>
                <a:gd name="T3" fmla="*/ 108 h 224"/>
                <a:gd name="T4" fmla="*/ 208 w 256"/>
                <a:gd name="T5" fmla="*/ 80 h 224"/>
                <a:gd name="T6" fmla="*/ 216 w 256"/>
                <a:gd name="T7" fmla="*/ 54 h 224"/>
                <a:gd name="T8" fmla="*/ 176 w 256"/>
                <a:gd name="T9" fmla="*/ 0 h 224"/>
                <a:gd name="T10" fmla="*/ 188 w 256"/>
                <a:gd name="T11" fmla="*/ 80 h 224"/>
                <a:gd name="T12" fmla="*/ 191 w 256"/>
                <a:gd name="T13" fmla="*/ 105 h 224"/>
                <a:gd name="T14" fmla="*/ 168 w 256"/>
                <a:gd name="T15" fmla="*/ 152 h 224"/>
                <a:gd name="T16" fmla="*/ 169 w 256"/>
                <a:gd name="T17" fmla="*/ 154 h 224"/>
                <a:gd name="T18" fmla="*/ 170 w 256"/>
                <a:gd name="T19" fmla="*/ 154 h 224"/>
                <a:gd name="T20" fmla="*/ 215 w 256"/>
                <a:gd name="T21" fmla="*/ 172 h 224"/>
                <a:gd name="T22" fmla="*/ 256 w 256"/>
                <a:gd name="T23" fmla="*/ 162 h 224"/>
                <a:gd name="T24" fmla="*/ 68 w 256"/>
                <a:gd name="T25" fmla="*/ 80 h 224"/>
                <a:gd name="T26" fmla="*/ 80 w 256"/>
                <a:gd name="T27" fmla="*/ 0 h 224"/>
                <a:gd name="T28" fmla="*/ 40 w 256"/>
                <a:gd name="T29" fmla="*/ 54 h 224"/>
                <a:gd name="T30" fmla="*/ 49 w 256"/>
                <a:gd name="T31" fmla="*/ 80 h 224"/>
                <a:gd name="T32" fmla="*/ 59 w 256"/>
                <a:gd name="T33" fmla="*/ 108 h 224"/>
                <a:gd name="T34" fmla="*/ 46 w 256"/>
                <a:gd name="T35" fmla="*/ 122 h 224"/>
                <a:gd name="T36" fmla="*/ 0 w 256"/>
                <a:gd name="T37" fmla="*/ 162 h 224"/>
                <a:gd name="T38" fmla="*/ 41 w 256"/>
                <a:gd name="T39" fmla="*/ 172 h 224"/>
                <a:gd name="T40" fmla="*/ 86 w 256"/>
                <a:gd name="T41" fmla="*/ 154 h 224"/>
                <a:gd name="T42" fmla="*/ 87 w 256"/>
                <a:gd name="T43" fmla="*/ 154 h 224"/>
                <a:gd name="T44" fmla="*/ 89 w 256"/>
                <a:gd name="T45" fmla="*/ 152 h 224"/>
                <a:gd name="T46" fmla="*/ 65 w 256"/>
                <a:gd name="T47" fmla="*/ 105 h 224"/>
                <a:gd name="T48" fmla="*/ 68 w 256"/>
                <a:gd name="T49" fmla="*/ 80 h 224"/>
                <a:gd name="T50" fmla="*/ 216 w 256"/>
                <a:gd name="T51" fmla="*/ 224 h 224"/>
                <a:gd name="T52" fmla="*/ 40 w 256"/>
                <a:gd name="T53" fmla="*/ 213 h 224"/>
                <a:gd name="T54" fmla="*/ 90 w 256"/>
                <a:gd name="T55" fmla="*/ 169 h 224"/>
                <a:gd name="T56" fmla="*/ 105 w 256"/>
                <a:gd name="T57" fmla="*/ 154 h 224"/>
                <a:gd name="T58" fmla="*/ 93 w 256"/>
                <a:gd name="T59" fmla="*/ 124 h 224"/>
                <a:gd name="T60" fmla="*/ 84 w 256"/>
                <a:gd name="T61" fmla="*/ 95 h 224"/>
                <a:gd name="T62" fmla="*/ 128 w 256"/>
                <a:gd name="T63" fmla="*/ 36 h 224"/>
                <a:gd name="T64" fmla="*/ 172 w 256"/>
                <a:gd name="T65" fmla="*/ 95 h 224"/>
                <a:gd name="T66" fmla="*/ 163 w 256"/>
                <a:gd name="T67" fmla="*/ 124 h 224"/>
                <a:gd name="T68" fmla="*/ 152 w 256"/>
                <a:gd name="T69" fmla="*/ 154 h 224"/>
                <a:gd name="T70" fmla="*/ 166 w 256"/>
                <a:gd name="T71" fmla="*/ 169 h 224"/>
                <a:gd name="T72" fmla="*/ 216 w 256"/>
                <a:gd name="T73" fmla="*/ 21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6" h="224">
                  <a:moveTo>
                    <a:pt x="230" y="127"/>
                  </a:moveTo>
                  <a:cubicBezTo>
                    <a:pt x="225" y="126"/>
                    <a:pt x="211" y="122"/>
                    <a:pt x="211" y="122"/>
                  </a:cubicBezTo>
                  <a:cubicBezTo>
                    <a:pt x="203" y="121"/>
                    <a:pt x="197" y="117"/>
                    <a:pt x="197" y="109"/>
                  </a:cubicBezTo>
                  <a:cubicBezTo>
                    <a:pt x="197" y="108"/>
                    <a:pt x="197" y="108"/>
                    <a:pt x="197" y="108"/>
                  </a:cubicBezTo>
                  <a:cubicBezTo>
                    <a:pt x="197" y="106"/>
                    <a:pt x="197" y="104"/>
                    <a:pt x="198" y="102"/>
                  </a:cubicBezTo>
                  <a:cubicBezTo>
                    <a:pt x="202" y="96"/>
                    <a:pt x="205" y="88"/>
                    <a:pt x="208" y="80"/>
                  </a:cubicBezTo>
                  <a:cubicBezTo>
                    <a:pt x="215" y="76"/>
                    <a:pt x="219" y="70"/>
                    <a:pt x="219" y="63"/>
                  </a:cubicBezTo>
                  <a:cubicBezTo>
                    <a:pt x="219" y="60"/>
                    <a:pt x="218" y="57"/>
                    <a:pt x="216" y="54"/>
                  </a:cubicBezTo>
                  <a:cubicBezTo>
                    <a:pt x="216" y="40"/>
                    <a:pt x="216" y="40"/>
                    <a:pt x="216" y="40"/>
                  </a:cubicBezTo>
                  <a:cubicBezTo>
                    <a:pt x="216" y="18"/>
                    <a:pt x="198" y="0"/>
                    <a:pt x="176" y="0"/>
                  </a:cubicBezTo>
                  <a:cubicBezTo>
                    <a:pt x="161" y="0"/>
                    <a:pt x="147" y="9"/>
                    <a:pt x="141" y="22"/>
                  </a:cubicBezTo>
                  <a:cubicBezTo>
                    <a:pt x="168" y="28"/>
                    <a:pt x="188" y="52"/>
                    <a:pt x="188" y="80"/>
                  </a:cubicBezTo>
                  <a:cubicBezTo>
                    <a:pt x="188" y="91"/>
                    <a:pt x="188" y="91"/>
                    <a:pt x="188" y="91"/>
                  </a:cubicBezTo>
                  <a:cubicBezTo>
                    <a:pt x="190" y="95"/>
                    <a:pt x="191" y="100"/>
                    <a:pt x="191" y="105"/>
                  </a:cubicBezTo>
                  <a:cubicBezTo>
                    <a:pt x="191" y="116"/>
                    <a:pt x="186" y="126"/>
                    <a:pt x="176" y="134"/>
                  </a:cubicBezTo>
                  <a:cubicBezTo>
                    <a:pt x="174" y="140"/>
                    <a:pt x="171" y="146"/>
                    <a:pt x="168" y="152"/>
                  </a:cubicBezTo>
                  <a:cubicBezTo>
                    <a:pt x="168" y="153"/>
                    <a:pt x="168" y="153"/>
                    <a:pt x="168" y="153"/>
                  </a:cubicBezTo>
                  <a:cubicBezTo>
                    <a:pt x="168" y="154"/>
                    <a:pt x="168" y="154"/>
                    <a:pt x="169" y="154"/>
                  </a:cubicBezTo>
                  <a:cubicBezTo>
                    <a:pt x="170" y="154"/>
                    <a:pt x="170" y="154"/>
                    <a:pt x="170" y="154"/>
                  </a:cubicBezTo>
                  <a:cubicBezTo>
                    <a:pt x="170" y="154"/>
                    <a:pt x="170" y="154"/>
                    <a:pt x="170" y="154"/>
                  </a:cubicBezTo>
                  <a:cubicBezTo>
                    <a:pt x="175" y="155"/>
                    <a:pt x="187" y="159"/>
                    <a:pt x="191" y="160"/>
                  </a:cubicBezTo>
                  <a:cubicBezTo>
                    <a:pt x="200" y="162"/>
                    <a:pt x="208" y="166"/>
                    <a:pt x="215" y="172"/>
                  </a:cubicBezTo>
                  <a:cubicBezTo>
                    <a:pt x="256" y="172"/>
                    <a:pt x="256" y="172"/>
                    <a:pt x="256" y="172"/>
                  </a:cubicBezTo>
                  <a:cubicBezTo>
                    <a:pt x="256" y="162"/>
                    <a:pt x="256" y="162"/>
                    <a:pt x="256" y="162"/>
                  </a:cubicBezTo>
                  <a:cubicBezTo>
                    <a:pt x="256" y="146"/>
                    <a:pt x="245" y="131"/>
                    <a:pt x="230" y="127"/>
                  </a:cubicBezTo>
                  <a:close/>
                  <a:moveTo>
                    <a:pt x="68" y="80"/>
                  </a:moveTo>
                  <a:cubicBezTo>
                    <a:pt x="68" y="52"/>
                    <a:pt x="88" y="28"/>
                    <a:pt x="115" y="22"/>
                  </a:cubicBezTo>
                  <a:cubicBezTo>
                    <a:pt x="109" y="9"/>
                    <a:pt x="95" y="0"/>
                    <a:pt x="80" y="0"/>
                  </a:cubicBezTo>
                  <a:cubicBezTo>
                    <a:pt x="58" y="0"/>
                    <a:pt x="40" y="18"/>
                    <a:pt x="40" y="40"/>
                  </a:cubicBezTo>
                  <a:cubicBezTo>
                    <a:pt x="40" y="54"/>
                    <a:pt x="40" y="54"/>
                    <a:pt x="40" y="54"/>
                  </a:cubicBezTo>
                  <a:cubicBezTo>
                    <a:pt x="38" y="57"/>
                    <a:pt x="37" y="60"/>
                    <a:pt x="37" y="63"/>
                  </a:cubicBezTo>
                  <a:cubicBezTo>
                    <a:pt x="37" y="70"/>
                    <a:pt x="41" y="76"/>
                    <a:pt x="49" y="80"/>
                  </a:cubicBezTo>
                  <a:cubicBezTo>
                    <a:pt x="52" y="88"/>
                    <a:pt x="55" y="96"/>
                    <a:pt x="59" y="102"/>
                  </a:cubicBezTo>
                  <a:cubicBezTo>
                    <a:pt x="59" y="104"/>
                    <a:pt x="59" y="106"/>
                    <a:pt x="59" y="108"/>
                  </a:cubicBezTo>
                  <a:cubicBezTo>
                    <a:pt x="59" y="109"/>
                    <a:pt x="59" y="109"/>
                    <a:pt x="59" y="109"/>
                  </a:cubicBezTo>
                  <a:cubicBezTo>
                    <a:pt x="59" y="117"/>
                    <a:pt x="53" y="121"/>
                    <a:pt x="46" y="122"/>
                  </a:cubicBezTo>
                  <a:cubicBezTo>
                    <a:pt x="46" y="122"/>
                    <a:pt x="31" y="126"/>
                    <a:pt x="26" y="127"/>
                  </a:cubicBezTo>
                  <a:cubicBezTo>
                    <a:pt x="11" y="131"/>
                    <a:pt x="0" y="146"/>
                    <a:pt x="0" y="162"/>
                  </a:cubicBezTo>
                  <a:cubicBezTo>
                    <a:pt x="0" y="172"/>
                    <a:pt x="0" y="172"/>
                    <a:pt x="0" y="172"/>
                  </a:cubicBezTo>
                  <a:cubicBezTo>
                    <a:pt x="41" y="172"/>
                    <a:pt x="41" y="172"/>
                    <a:pt x="41" y="172"/>
                  </a:cubicBezTo>
                  <a:cubicBezTo>
                    <a:pt x="48" y="166"/>
                    <a:pt x="56" y="162"/>
                    <a:pt x="65" y="160"/>
                  </a:cubicBezTo>
                  <a:cubicBezTo>
                    <a:pt x="69" y="159"/>
                    <a:pt x="82" y="155"/>
                    <a:pt x="86" y="154"/>
                  </a:cubicBezTo>
                  <a:cubicBezTo>
                    <a:pt x="87" y="154"/>
                    <a:pt x="87" y="154"/>
                    <a:pt x="87" y="154"/>
                  </a:cubicBezTo>
                  <a:cubicBezTo>
                    <a:pt x="87" y="154"/>
                    <a:pt x="87" y="154"/>
                    <a:pt x="87" y="154"/>
                  </a:cubicBezTo>
                  <a:cubicBezTo>
                    <a:pt x="88" y="154"/>
                    <a:pt x="88" y="154"/>
                    <a:pt x="89" y="153"/>
                  </a:cubicBezTo>
                  <a:cubicBezTo>
                    <a:pt x="89" y="153"/>
                    <a:pt x="89" y="153"/>
                    <a:pt x="89" y="152"/>
                  </a:cubicBezTo>
                  <a:cubicBezTo>
                    <a:pt x="85" y="146"/>
                    <a:pt x="83" y="140"/>
                    <a:pt x="80" y="134"/>
                  </a:cubicBezTo>
                  <a:cubicBezTo>
                    <a:pt x="70" y="126"/>
                    <a:pt x="65" y="116"/>
                    <a:pt x="65" y="105"/>
                  </a:cubicBezTo>
                  <a:cubicBezTo>
                    <a:pt x="65" y="100"/>
                    <a:pt x="66" y="95"/>
                    <a:pt x="68" y="91"/>
                  </a:cubicBezTo>
                  <a:lnTo>
                    <a:pt x="68" y="80"/>
                  </a:lnTo>
                  <a:close/>
                  <a:moveTo>
                    <a:pt x="216" y="213"/>
                  </a:moveTo>
                  <a:cubicBezTo>
                    <a:pt x="216" y="224"/>
                    <a:pt x="216" y="224"/>
                    <a:pt x="216" y="224"/>
                  </a:cubicBezTo>
                  <a:cubicBezTo>
                    <a:pt x="40" y="224"/>
                    <a:pt x="40" y="224"/>
                    <a:pt x="40" y="224"/>
                  </a:cubicBezTo>
                  <a:cubicBezTo>
                    <a:pt x="40" y="213"/>
                    <a:pt x="40" y="213"/>
                    <a:pt x="40" y="213"/>
                  </a:cubicBezTo>
                  <a:cubicBezTo>
                    <a:pt x="40" y="195"/>
                    <a:pt x="52" y="179"/>
                    <a:pt x="69" y="175"/>
                  </a:cubicBezTo>
                  <a:cubicBezTo>
                    <a:pt x="74" y="174"/>
                    <a:pt x="90" y="169"/>
                    <a:pt x="90" y="169"/>
                  </a:cubicBezTo>
                  <a:cubicBezTo>
                    <a:pt x="99" y="168"/>
                    <a:pt x="105" y="164"/>
                    <a:pt x="105" y="155"/>
                  </a:cubicBezTo>
                  <a:cubicBezTo>
                    <a:pt x="105" y="154"/>
                    <a:pt x="105" y="154"/>
                    <a:pt x="105" y="154"/>
                  </a:cubicBezTo>
                  <a:cubicBezTo>
                    <a:pt x="105" y="152"/>
                    <a:pt x="105" y="150"/>
                    <a:pt x="104" y="147"/>
                  </a:cubicBezTo>
                  <a:cubicBezTo>
                    <a:pt x="100" y="141"/>
                    <a:pt x="97" y="132"/>
                    <a:pt x="93" y="124"/>
                  </a:cubicBezTo>
                  <a:cubicBezTo>
                    <a:pt x="86" y="119"/>
                    <a:pt x="81" y="112"/>
                    <a:pt x="81" y="105"/>
                  </a:cubicBezTo>
                  <a:cubicBezTo>
                    <a:pt x="81" y="101"/>
                    <a:pt x="82" y="98"/>
                    <a:pt x="84" y="95"/>
                  </a:cubicBezTo>
                  <a:cubicBezTo>
                    <a:pt x="84" y="80"/>
                    <a:pt x="84" y="80"/>
                    <a:pt x="84" y="80"/>
                  </a:cubicBezTo>
                  <a:cubicBezTo>
                    <a:pt x="84" y="56"/>
                    <a:pt x="104" y="36"/>
                    <a:pt x="128" y="36"/>
                  </a:cubicBezTo>
                  <a:cubicBezTo>
                    <a:pt x="152" y="36"/>
                    <a:pt x="172" y="56"/>
                    <a:pt x="172" y="80"/>
                  </a:cubicBezTo>
                  <a:cubicBezTo>
                    <a:pt x="172" y="95"/>
                    <a:pt x="172" y="95"/>
                    <a:pt x="172" y="95"/>
                  </a:cubicBezTo>
                  <a:cubicBezTo>
                    <a:pt x="174" y="98"/>
                    <a:pt x="175" y="101"/>
                    <a:pt x="175" y="105"/>
                  </a:cubicBezTo>
                  <a:cubicBezTo>
                    <a:pt x="175" y="112"/>
                    <a:pt x="171" y="119"/>
                    <a:pt x="163" y="124"/>
                  </a:cubicBezTo>
                  <a:cubicBezTo>
                    <a:pt x="159" y="132"/>
                    <a:pt x="156" y="141"/>
                    <a:pt x="152" y="147"/>
                  </a:cubicBezTo>
                  <a:cubicBezTo>
                    <a:pt x="152" y="150"/>
                    <a:pt x="152" y="152"/>
                    <a:pt x="152" y="154"/>
                  </a:cubicBezTo>
                  <a:cubicBezTo>
                    <a:pt x="152" y="155"/>
                    <a:pt x="152" y="155"/>
                    <a:pt x="152" y="155"/>
                  </a:cubicBezTo>
                  <a:cubicBezTo>
                    <a:pt x="152" y="164"/>
                    <a:pt x="158" y="168"/>
                    <a:pt x="166" y="169"/>
                  </a:cubicBezTo>
                  <a:cubicBezTo>
                    <a:pt x="166" y="169"/>
                    <a:pt x="182" y="174"/>
                    <a:pt x="187" y="175"/>
                  </a:cubicBezTo>
                  <a:cubicBezTo>
                    <a:pt x="204" y="179"/>
                    <a:pt x="216" y="195"/>
                    <a:pt x="216" y="21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200" dirty="0"/>
            </a:p>
          </p:txBody>
        </p:sp>
        <p:sp>
          <p:nvSpPr>
            <p:cNvPr id="166" name="Freeform 16"/>
            <p:cNvSpPr>
              <a:spLocks/>
            </p:cNvSpPr>
            <p:nvPr/>
          </p:nvSpPr>
          <p:spPr bwMode="auto">
            <a:xfrm>
              <a:off x="2351965" y="2860026"/>
              <a:ext cx="671539" cy="770202"/>
            </a:xfrm>
            <a:custGeom>
              <a:avLst/>
              <a:gdLst>
                <a:gd name="T0" fmla="*/ 257 w 257"/>
                <a:gd name="T1" fmla="*/ 0 h 293"/>
                <a:gd name="T2" fmla="*/ 65 w 257"/>
                <a:gd name="T3" fmla="*/ 0 h 293"/>
                <a:gd name="T4" fmla="*/ 64 w 257"/>
                <a:gd name="T5" fmla="*/ 8 h 293"/>
                <a:gd name="T6" fmla="*/ 5 w 257"/>
                <a:gd name="T7" fmla="*/ 151 h 293"/>
                <a:gd name="T8" fmla="*/ 0 w 257"/>
                <a:gd name="T9" fmla="*/ 157 h 293"/>
                <a:gd name="T10" fmla="*/ 135 w 257"/>
                <a:gd name="T11" fmla="*/ 293 h 293"/>
                <a:gd name="T12" fmla="*/ 141 w 257"/>
                <a:gd name="T13" fmla="*/ 286 h 293"/>
                <a:gd name="T14" fmla="*/ 256 w 257"/>
                <a:gd name="T15" fmla="*/ 9 h 293"/>
                <a:gd name="T16" fmla="*/ 257 w 257"/>
                <a:gd name="T17"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293">
                  <a:moveTo>
                    <a:pt x="257" y="0"/>
                  </a:moveTo>
                  <a:cubicBezTo>
                    <a:pt x="65" y="0"/>
                    <a:pt x="65" y="0"/>
                    <a:pt x="65" y="0"/>
                  </a:cubicBezTo>
                  <a:cubicBezTo>
                    <a:pt x="64" y="8"/>
                    <a:pt x="64" y="8"/>
                    <a:pt x="64" y="8"/>
                  </a:cubicBezTo>
                  <a:cubicBezTo>
                    <a:pt x="61" y="61"/>
                    <a:pt x="40" y="111"/>
                    <a:pt x="5" y="151"/>
                  </a:cubicBezTo>
                  <a:cubicBezTo>
                    <a:pt x="0" y="157"/>
                    <a:pt x="0" y="157"/>
                    <a:pt x="0" y="157"/>
                  </a:cubicBezTo>
                  <a:cubicBezTo>
                    <a:pt x="135" y="293"/>
                    <a:pt x="135" y="293"/>
                    <a:pt x="135" y="293"/>
                  </a:cubicBezTo>
                  <a:cubicBezTo>
                    <a:pt x="141" y="286"/>
                    <a:pt x="141" y="286"/>
                    <a:pt x="141" y="286"/>
                  </a:cubicBezTo>
                  <a:cubicBezTo>
                    <a:pt x="211" y="210"/>
                    <a:pt x="252" y="112"/>
                    <a:pt x="256" y="9"/>
                  </a:cubicBezTo>
                  <a:cubicBezTo>
                    <a:pt x="257" y="0"/>
                    <a:pt x="257" y="0"/>
                    <a:pt x="257" y="0"/>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sz="1200" dirty="0"/>
            </a:p>
          </p:txBody>
        </p:sp>
        <p:sp>
          <p:nvSpPr>
            <p:cNvPr id="167" name="Freeform 166"/>
            <p:cNvSpPr>
              <a:spLocks noChangeAspect="1" noEditPoints="1"/>
            </p:cNvSpPr>
            <p:nvPr/>
          </p:nvSpPr>
          <p:spPr bwMode="auto">
            <a:xfrm>
              <a:off x="2581750" y="3062834"/>
              <a:ext cx="226214" cy="227661"/>
            </a:xfrm>
            <a:custGeom>
              <a:avLst/>
              <a:gdLst>
                <a:gd name="T0" fmla="*/ 140 w 256"/>
                <a:gd name="T1" fmla="*/ 82 h 256"/>
                <a:gd name="T2" fmla="*/ 128 w 256"/>
                <a:gd name="T3" fmla="*/ 80 h 256"/>
                <a:gd name="T4" fmla="*/ 80 w 256"/>
                <a:gd name="T5" fmla="*/ 128 h 256"/>
                <a:gd name="T6" fmla="*/ 128 w 256"/>
                <a:gd name="T7" fmla="*/ 176 h 256"/>
                <a:gd name="T8" fmla="*/ 176 w 256"/>
                <a:gd name="T9" fmla="*/ 128 h 256"/>
                <a:gd name="T10" fmla="*/ 174 w 256"/>
                <a:gd name="T11" fmla="*/ 116 h 256"/>
                <a:gd name="T12" fmla="*/ 145 w 256"/>
                <a:gd name="T13" fmla="*/ 145 h 256"/>
                <a:gd name="T14" fmla="*/ 128 w 256"/>
                <a:gd name="T15" fmla="*/ 152 h 256"/>
                <a:gd name="T16" fmla="*/ 111 w 256"/>
                <a:gd name="T17" fmla="*/ 145 h 256"/>
                <a:gd name="T18" fmla="*/ 104 w 256"/>
                <a:gd name="T19" fmla="*/ 128 h 256"/>
                <a:gd name="T20" fmla="*/ 111 w 256"/>
                <a:gd name="T21" fmla="*/ 111 h 256"/>
                <a:gd name="T22" fmla="*/ 140 w 256"/>
                <a:gd name="T23" fmla="*/ 82 h 256"/>
                <a:gd name="T24" fmla="*/ 246 w 256"/>
                <a:gd name="T25" fmla="*/ 78 h 256"/>
                <a:gd name="T26" fmla="*/ 233 w 256"/>
                <a:gd name="T27" fmla="*/ 91 h 256"/>
                <a:gd name="T28" fmla="*/ 205 w 256"/>
                <a:gd name="T29" fmla="*/ 87 h 256"/>
                <a:gd name="T30" fmla="*/ 216 w 256"/>
                <a:gd name="T31" fmla="*/ 128 h 256"/>
                <a:gd name="T32" fmla="*/ 128 w 256"/>
                <a:gd name="T33" fmla="*/ 216 h 256"/>
                <a:gd name="T34" fmla="*/ 40 w 256"/>
                <a:gd name="T35" fmla="*/ 128 h 256"/>
                <a:gd name="T36" fmla="*/ 128 w 256"/>
                <a:gd name="T37" fmla="*/ 40 h 256"/>
                <a:gd name="T38" fmla="*/ 169 w 256"/>
                <a:gd name="T39" fmla="*/ 51 h 256"/>
                <a:gd name="T40" fmla="*/ 165 w 256"/>
                <a:gd name="T41" fmla="*/ 23 h 256"/>
                <a:gd name="T42" fmla="*/ 178 w 256"/>
                <a:gd name="T43" fmla="*/ 11 h 256"/>
                <a:gd name="T44" fmla="*/ 128 w 256"/>
                <a:gd name="T45" fmla="*/ 0 h 256"/>
                <a:gd name="T46" fmla="*/ 0 w 256"/>
                <a:gd name="T47" fmla="*/ 128 h 256"/>
                <a:gd name="T48" fmla="*/ 128 w 256"/>
                <a:gd name="T49" fmla="*/ 256 h 256"/>
                <a:gd name="T50" fmla="*/ 256 w 256"/>
                <a:gd name="T51" fmla="*/ 128 h 256"/>
                <a:gd name="T52" fmla="*/ 246 w 256"/>
                <a:gd name="T53" fmla="*/ 78 h 256"/>
                <a:gd name="T54" fmla="*/ 227 w 256"/>
                <a:gd name="T55" fmla="*/ 74 h 256"/>
                <a:gd name="T56" fmla="*/ 198 w 256"/>
                <a:gd name="T57" fmla="*/ 70 h 256"/>
                <a:gd name="T58" fmla="*/ 133 w 256"/>
                <a:gd name="T59" fmla="*/ 134 h 256"/>
                <a:gd name="T60" fmla="*/ 128 w 256"/>
                <a:gd name="T61" fmla="*/ 136 h 256"/>
                <a:gd name="T62" fmla="*/ 122 w 256"/>
                <a:gd name="T63" fmla="*/ 134 h 256"/>
                <a:gd name="T64" fmla="*/ 122 w 256"/>
                <a:gd name="T65" fmla="*/ 123 h 256"/>
                <a:gd name="T66" fmla="*/ 186 w 256"/>
                <a:gd name="T67" fmla="*/ 58 h 256"/>
                <a:gd name="T68" fmla="*/ 182 w 256"/>
                <a:gd name="T69" fmla="*/ 29 h 256"/>
                <a:gd name="T70" fmla="*/ 210 w 256"/>
                <a:gd name="T71" fmla="*/ 0 h 256"/>
                <a:gd name="T72" fmla="*/ 215 w 256"/>
                <a:gd name="T73" fmla="*/ 30 h 256"/>
                <a:gd name="T74" fmla="*/ 222 w 256"/>
                <a:gd name="T75" fmla="*/ 23 h 256"/>
                <a:gd name="T76" fmla="*/ 233 w 256"/>
                <a:gd name="T77" fmla="*/ 23 h 256"/>
                <a:gd name="T78" fmla="*/ 233 w 256"/>
                <a:gd name="T79" fmla="*/ 34 h 256"/>
                <a:gd name="T80" fmla="*/ 226 w 256"/>
                <a:gd name="T81" fmla="*/ 41 h 256"/>
                <a:gd name="T82" fmla="*/ 256 w 256"/>
                <a:gd name="T83" fmla="*/ 46 h 256"/>
                <a:gd name="T84" fmla="*/ 227 w 256"/>
                <a:gd name="T85" fmla="*/ 7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6" h="256">
                  <a:moveTo>
                    <a:pt x="140" y="82"/>
                  </a:moveTo>
                  <a:cubicBezTo>
                    <a:pt x="136" y="81"/>
                    <a:pt x="132" y="80"/>
                    <a:pt x="128" y="80"/>
                  </a:cubicBezTo>
                  <a:cubicBezTo>
                    <a:pt x="101" y="80"/>
                    <a:pt x="80" y="102"/>
                    <a:pt x="80" y="128"/>
                  </a:cubicBezTo>
                  <a:cubicBezTo>
                    <a:pt x="80" y="155"/>
                    <a:pt x="101" y="176"/>
                    <a:pt x="128" y="176"/>
                  </a:cubicBezTo>
                  <a:cubicBezTo>
                    <a:pt x="154" y="176"/>
                    <a:pt x="176" y="155"/>
                    <a:pt x="176" y="128"/>
                  </a:cubicBezTo>
                  <a:cubicBezTo>
                    <a:pt x="176" y="124"/>
                    <a:pt x="175" y="120"/>
                    <a:pt x="174" y="116"/>
                  </a:cubicBezTo>
                  <a:cubicBezTo>
                    <a:pt x="145" y="145"/>
                    <a:pt x="145" y="145"/>
                    <a:pt x="145" y="145"/>
                  </a:cubicBezTo>
                  <a:cubicBezTo>
                    <a:pt x="140" y="150"/>
                    <a:pt x="134" y="152"/>
                    <a:pt x="128" y="152"/>
                  </a:cubicBezTo>
                  <a:cubicBezTo>
                    <a:pt x="121" y="152"/>
                    <a:pt x="115" y="150"/>
                    <a:pt x="111" y="145"/>
                  </a:cubicBezTo>
                  <a:cubicBezTo>
                    <a:pt x="106" y="141"/>
                    <a:pt x="104" y="135"/>
                    <a:pt x="104" y="128"/>
                  </a:cubicBezTo>
                  <a:cubicBezTo>
                    <a:pt x="104" y="122"/>
                    <a:pt x="106" y="116"/>
                    <a:pt x="111" y="111"/>
                  </a:cubicBezTo>
                  <a:lnTo>
                    <a:pt x="140" y="82"/>
                  </a:lnTo>
                  <a:close/>
                  <a:moveTo>
                    <a:pt x="246" y="78"/>
                  </a:moveTo>
                  <a:cubicBezTo>
                    <a:pt x="233" y="91"/>
                    <a:pt x="233" y="91"/>
                    <a:pt x="233" y="91"/>
                  </a:cubicBezTo>
                  <a:cubicBezTo>
                    <a:pt x="205" y="87"/>
                    <a:pt x="205" y="87"/>
                    <a:pt x="205" y="87"/>
                  </a:cubicBezTo>
                  <a:cubicBezTo>
                    <a:pt x="212" y="99"/>
                    <a:pt x="216" y="113"/>
                    <a:pt x="216" y="128"/>
                  </a:cubicBezTo>
                  <a:cubicBezTo>
                    <a:pt x="216" y="177"/>
                    <a:pt x="176" y="216"/>
                    <a:pt x="128" y="216"/>
                  </a:cubicBezTo>
                  <a:cubicBezTo>
                    <a:pt x="79" y="216"/>
                    <a:pt x="40" y="177"/>
                    <a:pt x="40" y="128"/>
                  </a:cubicBezTo>
                  <a:cubicBezTo>
                    <a:pt x="40" y="80"/>
                    <a:pt x="79" y="40"/>
                    <a:pt x="128" y="40"/>
                  </a:cubicBezTo>
                  <a:cubicBezTo>
                    <a:pt x="143" y="40"/>
                    <a:pt x="157" y="44"/>
                    <a:pt x="169" y="51"/>
                  </a:cubicBezTo>
                  <a:cubicBezTo>
                    <a:pt x="165" y="23"/>
                    <a:pt x="165" y="23"/>
                    <a:pt x="165" y="23"/>
                  </a:cubicBezTo>
                  <a:cubicBezTo>
                    <a:pt x="178" y="11"/>
                    <a:pt x="178" y="11"/>
                    <a:pt x="178" y="11"/>
                  </a:cubicBezTo>
                  <a:cubicBezTo>
                    <a:pt x="162" y="4"/>
                    <a:pt x="145" y="0"/>
                    <a:pt x="128" y="0"/>
                  </a:cubicBezTo>
                  <a:cubicBezTo>
                    <a:pt x="57" y="0"/>
                    <a:pt x="0" y="58"/>
                    <a:pt x="0" y="128"/>
                  </a:cubicBezTo>
                  <a:cubicBezTo>
                    <a:pt x="0" y="199"/>
                    <a:pt x="57" y="256"/>
                    <a:pt x="128" y="256"/>
                  </a:cubicBezTo>
                  <a:cubicBezTo>
                    <a:pt x="198" y="256"/>
                    <a:pt x="256" y="199"/>
                    <a:pt x="256" y="128"/>
                  </a:cubicBezTo>
                  <a:cubicBezTo>
                    <a:pt x="256" y="111"/>
                    <a:pt x="252" y="94"/>
                    <a:pt x="246" y="78"/>
                  </a:cubicBezTo>
                  <a:close/>
                  <a:moveTo>
                    <a:pt x="227" y="74"/>
                  </a:moveTo>
                  <a:cubicBezTo>
                    <a:pt x="198" y="70"/>
                    <a:pt x="198" y="70"/>
                    <a:pt x="198" y="70"/>
                  </a:cubicBezTo>
                  <a:cubicBezTo>
                    <a:pt x="133" y="134"/>
                    <a:pt x="133" y="134"/>
                    <a:pt x="133" y="134"/>
                  </a:cubicBezTo>
                  <a:cubicBezTo>
                    <a:pt x="132" y="136"/>
                    <a:pt x="130" y="136"/>
                    <a:pt x="128" y="136"/>
                  </a:cubicBezTo>
                  <a:cubicBezTo>
                    <a:pt x="126" y="136"/>
                    <a:pt x="124" y="136"/>
                    <a:pt x="122" y="134"/>
                  </a:cubicBezTo>
                  <a:cubicBezTo>
                    <a:pt x="119" y="131"/>
                    <a:pt x="119" y="126"/>
                    <a:pt x="122" y="123"/>
                  </a:cubicBezTo>
                  <a:cubicBezTo>
                    <a:pt x="186" y="58"/>
                    <a:pt x="186" y="58"/>
                    <a:pt x="186" y="58"/>
                  </a:cubicBezTo>
                  <a:cubicBezTo>
                    <a:pt x="182" y="29"/>
                    <a:pt x="182" y="29"/>
                    <a:pt x="182" y="29"/>
                  </a:cubicBezTo>
                  <a:cubicBezTo>
                    <a:pt x="210" y="0"/>
                    <a:pt x="210" y="0"/>
                    <a:pt x="210" y="0"/>
                  </a:cubicBezTo>
                  <a:cubicBezTo>
                    <a:pt x="215" y="30"/>
                    <a:pt x="215" y="30"/>
                    <a:pt x="215" y="30"/>
                  </a:cubicBezTo>
                  <a:cubicBezTo>
                    <a:pt x="222" y="23"/>
                    <a:pt x="222" y="23"/>
                    <a:pt x="222" y="23"/>
                  </a:cubicBezTo>
                  <a:cubicBezTo>
                    <a:pt x="225" y="20"/>
                    <a:pt x="230" y="20"/>
                    <a:pt x="233" y="23"/>
                  </a:cubicBezTo>
                  <a:cubicBezTo>
                    <a:pt x="236" y="26"/>
                    <a:pt x="236" y="31"/>
                    <a:pt x="233" y="34"/>
                  </a:cubicBezTo>
                  <a:cubicBezTo>
                    <a:pt x="226" y="41"/>
                    <a:pt x="226" y="41"/>
                    <a:pt x="226" y="41"/>
                  </a:cubicBezTo>
                  <a:cubicBezTo>
                    <a:pt x="256" y="46"/>
                    <a:pt x="256" y="46"/>
                    <a:pt x="256" y="46"/>
                  </a:cubicBezTo>
                  <a:lnTo>
                    <a:pt x="227" y="7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200" dirty="0"/>
            </a:p>
          </p:txBody>
        </p:sp>
        <p:sp>
          <p:nvSpPr>
            <p:cNvPr id="168" name="Freeform 12"/>
            <p:cNvSpPr>
              <a:spLocks/>
            </p:cNvSpPr>
            <p:nvPr/>
          </p:nvSpPr>
          <p:spPr bwMode="auto">
            <a:xfrm>
              <a:off x="1907744" y="3304226"/>
              <a:ext cx="765308" cy="675834"/>
            </a:xfrm>
            <a:custGeom>
              <a:avLst/>
              <a:gdLst>
                <a:gd name="T0" fmla="*/ 157 w 293"/>
                <a:gd name="T1" fmla="*/ 0 h 257"/>
                <a:gd name="T2" fmla="*/ 151 w 293"/>
                <a:gd name="T3" fmla="*/ 6 h 257"/>
                <a:gd name="T4" fmla="*/ 8 w 293"/>
                <a:gd name="T5" fmla="*/ 65 h 257"/>
                <a:gd name="T6" fmla="*/ 0 w 293"/>
                <a:gd name="T7" fmla="*/ 65 h 257"/>
                <a:gd name="T8" fmla="*/ 0 w 293"/>
                <a:gd name="T9" fmla="*/ 257 h 257"/>
                <a:gd name="T10" fmla="*/ 9 w 293"/>
                <a:gd name="T11" fmla="*/ 257 h 257"/>
                <a:gd name="T12" fmla="*/ 286 w 293"/>
                <a:gd name="T13" fmla="*/ 142 h 257"/>
                <a:gd name="T14" fmla="*/ 293 w 293"/>
                <a:gd name="T15" fmla="*/ 136 h 257"/>
                <a:gd name="T16" fmla="*/ 157 w 293"/>
                <a:gd name="T1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257">
                  <a:moveTo>
                    <a:pt x="157" y="0"/>
                  </a:moveTo>
                  <a:cubicBezTo>
                    <a:pt x="151" y="6"/>
                    <a:pt x="151" y="6"/>
                    <a:pt x="151" y="6"/>
                  </a:cubicBezTo>
                  <a:cubicBezTo>
                    <a:pt x="111" y="41"/>
                    <a:pt x="62" y="61"/>
                    <a:pt x="8" y="65"/>
                  </a:cubicBezTo>
                  <a:cubicBezTo>
                    <a:pt x="0" y="65"/>
                    <a:pt x="0" y="65"/>
                    <a:pt x="0" y="65"/>
                  </a:cubicBezTo>
                  <a:cubicBezTo>
                    <a:pt x="0" y="257"/>
                    <a:pt x="0" y="257"/>
                    <a:pt x="0" y="257"/>
                  </a:cubicBezTo>
                  <a:cubicBezTo>
                    <a:pt x="9" y="257"/>
                    <a:pt x="9" y="257"/>
                    <a:pt x="9" y="257"/>
                  </a:cubicBezTo>
                  <a:cubicBezTo>
                    <a:pt x="112" y="253"/>
                    <a:pt x="211" y="212"/>
                    <a:pt x="286" y="142"/>
                  </a:cubicBezTo>
                  <a:cubicBezTo>
                    <a:pt x="293" y="136"/>
                    <a:pt x="293" y="136"/>
                    <a:pt x="293" y="136"/>
                  </a:cubicBezTo>
                  <a:cubicBezTo>
                    <a:pt x="157" y="0"/>
                    <a:pt x="157" y="0"/>
                    <a:pt x="157" y="0"/>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200" dirty="0"/>
            </a:p>
          </p:txBody>
        </p:sp>
        <p:sp>
          <p:nvSpPr>
            <p:cNvPr id="169" name="Freeform 272"/>
            <p:cNvSpPr>
              <a:spLocks noChangeAspect="1" noEditPoints="1"/>
            </p:cNvSpPr>
            <p:nvPr/>
          </p:nvSpPr>
          <p:spPr bwMode="auto">
            <a:xfrm>
              <a:off x="2103484" y="3542465"/>
              <a:ext cx="230872" cy="232350"/>
            </a:xfrm>
            <a:custGeom>
              <a:avLst/>
              <a:gdLst>
                <a:gd name="T0" fmla="*/ 136 w 256"/>
                <a:gd name="T1" fmla="*/ 60 h 256"/>
                <a:gd name="T2" fmla="*/ 192 w 256"/>
                <a:gd name="T3" fmla="*/ 173 h 256"/>
                <a:gd name="T4" fmla="*/ 200 w 256"/>
                <a:gd name="T5" fmla="*/ 173 h 256"/>
                <a:gd name="T6" fmla="*/ 256 w 256"/>
                <a:gd name="T7" fmla="*/ 60 h 256"/>
                <a:gd name="T8" fmla="*/ 196 w 256"/>
                <a:gd name="T9" fmla="*/ 106 h 256"/>
                <a:gd name="T10" fmla="*/ 196 w 256"/>
                <a:gd name="T11" fmla="*/ 14 h 256"/>
                <a:gd name="T12" fmla="*/ 196 w 256"/>
                <a:gd name="T13" fmla="*/ 106 h 256"/>
                <a:gd name="T14" fmla="*/ 196 w 256"/>
                <a:gd name="T15" fmla="*/ 197 h 256"/>
                <a:gd name="T16" fmla="*/ 178 w 256"/>
                <a:gd name="T17" fmla="*/ 180 h 256"/>
                <a:gd name="T18" fmla="*/ 169 w 256"/>
                <a:gd name="T19" fmla="*/ 159 h 256"/>
                <a:gd name="T20" fmla="*/ 118 w 256"/>
                <a:gd name="T21" fmla="*/ 183 h 256"/>
                <a:gd name="T22" fmla="*/ 165 w 256"/>
                <a:gd name="T23" fmla="*/ 150 h 256"/>
                <a:gd name="T24" fmla="*/ 118 w 256"/>
                <a:gd name="T25" fmla="*/ 138 h 256"/>
                <a:gd name="T26" fmla="*/ 134 w 256"/>
                <a:gd name="T27" fmla="*/ 104 h 256"/>
                <a:gd name="T28" fmla="*/ 118 w 256"/>
                <a:gd name="T29" fmla="*/ 92 h 256"/>
                <a:gd name="T30" fmla="*/ 121 w 256"/>
                <a:gd name="T31" fmla="*/ 45 h 256"/>
                <a:gd name="T32" fmla="*/ 112 w 256"/>
                <a:gd name="T33" fmla="*/ 32 h 256"/>
                <a:gd name="T34" fmla="*/ 112 w 256"/>
                <a:gd name="T35" fmla="*/ 32 h 256"/>
                <a:gd name="T36" fmla="*/ 112 w 256"/>
                <a:gd name="T37" fmla="*/ 256 h 256"/>
                <a:gd name="T38" fmla="*/ 223 w 256"/>
                <a:gd name="T39" fmla="*/ 159 h 256"/>
                <a:gd name="T40" fmla="*/ 200 w 256"/>
                <a:gd name="T41" fmla="*/ 191 h 256"/>
                <a:gd name="T42" fmla="*/ 71 w 256"/>
                <a:gd name="T43" fmla="*/ 52 h 256"/>
                <a:gd name="T44" fmla="*/ 52 w 256"/>
                <a:gd name="T45" fmla="*/ 85 h 256"/>
                <a:gd name="T46" fmla="*/ 41 w 256"/>
                <a:gd name="T47" fmla="*/ 73 h 256"/>
                <a:gd name="T48" fmla="*/ 48 w 256"/>
                <a:gd name="T49" fmla="*/ 97 h 256"/>
                <a:gd name="T50" fmla="*/ 12 w 256"/>
                <a:gd name="T51" fmla="*/ 138 h 256"/>
                <a:gd name="T52" fmla="*/ 28 w 256"/>
                <a:gd name="T53" fmla="*/ 197 h 256"/>
                <a:gd name="T54" fmla="*/ 42 w 256"/>
                <a:gd name="T55" fmla="*/ 150 h 256"/>
                <a:gd name="T56" fmla="*/ 28 w 256"/>
                <a:gd name="T57" fmla="*/ 197 h 256"/>
                <a:gd name="T58" fmla="*/ 35 w 256"/>
                <a:gd name="T59" fmla="*/ 207 h 256"/>
                <a:gd name="T60" fmla="*/ 62 w 256"/>
                <a:gd name="T61" fmla="*/ 222 h 256"/>
                <a:gd name="T62" fmla="*/ 41 w 256"/>
                <a:gd name="T63" fmla="*/ 214 h 256"/>
                <a:gd name="T64" fmla="*/ 72 w 256"/>
                <a:gd name="T65" fmla="*/ 215 h 256"/>
                <a:gd name="T66" fmla="*/ 106 w 256"/>
                <a:gd name="T67" fmla="*/ 195 h 256"/>
                <a:gd name="T68" fmla="*/ 106 w 256"/>
                <a:gd name="T69" fmla="*/ 183 h 256"/>
                <a:gd name="T70" fmla="*/ 54 w 256"/>
                <a:gd name="T71" fmla="*/ 150 h 256"/>
                <a:gd name="T72" fmla="*/ 106 w 256"/>
                <a:gd name="T73" fmla="*/ 183 h 256"/>
                <a:gd name="T74" fmla="*/ 54 w 256"/>
                <a:gd name="T75" fmla="*/ 138 h 256"/>
                <a:gd name="T76" fmla="*/ 106 w 256"/>
                <a:gd name="T77" fmla="*/ 104 h 256"/>
                <a:gd name="T78" fmla="*/ 106 w 256"/>
                <a:gd name="T79" fmla="*/ 92 h 256"/>
                <a:gd name="T80" fmla="*/ 72 w 256"/>
                <a:gd name="T81" fmla="*/ 72 h 256"/>
                <a:gd name="T82" fmla="*/ 106 w 256"/>
                <a:gd name="T83" fmla="*/ 92 h 256"/>
                <a:gd name="T84" fmla="*/ 118 w 256"/>
                <a:gd name="T85" fmla="*/ 195 h 256"/>
                <a:gd name="T86" fmla="*/ 152 w 256"/>
                <a:gd name="T87" fmla="*/ 215 h 256"/>
                <a:gd name="T88" fmla="*/ 182 w 256"/>
                <a:gd name="T89" fmla="*/ 214 h 256"/>
                <a:gd name="T90" fmla="*/ 162 w 256"/>
                <a:gd name="T91" fmla="*/ 222 h 256"/>
                <a:gd name="T92" fmla="*/ 189 w 256"/>
                <a:gd name="T93" fmla="*/ 207 h 256"/>
                <a:gd name="T94" fmla="*/ 196 w 256"/>
                <a:gd name="T95" fmla="*/ 90 h 256"/>
                <a:gd name="T96" fmla="*/ 224 w 256"/>
                <a:gd name="T97" fmla="*/ 48 h 256"/>
                <a:gd name="T98" fmla="*/ 202 w 256"/>
                <a:gd name="T99" fmla="*/ 42 h 256"/>
                <a:gd name="T100" fmla="*/ 196 w 256"/>
                <a:gd name="T101" fmla="*/ 30 h 256"/>
                <a:gd name="T102" fmla="*/ 196 w 256"/>
                <a:gd name="T103" fmla="*/ 9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6" h="256">
                  <a:moveTo>
                    <a:pt x="196" y="0"/>
                  </a:moveTo>
                  <a:cubicBezTo>
                    <a:pt x="163" y="0"/>
                    <a:pt x="136" y="26"/>
                    <a:pt x="136" y="60"/>
                  </a:cubicBezTo>
                  <a:cubicBezTo>
                    <a:pt x="136" y="82"/>
                    <a:pt x="148" y="102"/>
                    <a:pt x="167" y="112"/>
                  </a:cubicBezTo>
                  <a:cubicBezTo>
                    <a:pt x="192" y="173"/>
                    <a:pt x="192" y="173"/>
                    <a:pt x="192" y="173"/>
                  </a:cubicBezTo>
                  <a:cubicBezTo>
                    <a:pt x="192" y="174"/>
                    <a:pt x="194" y="176"/>
                    <a:pt x="196" y="176"/>
                  </a:cubicBezTo>
                  <a:cubicBezTo>
                    <a:pt x="198" y="176"/>
                    <a:pt x="199" y="174"/>
                    <a:pt x="200" y="173"/>
                  </a:cubicBezTo>
                  <a:cubicBezTo>
                    <a:pt x="224" y="112"/>
                    <a:pt x="224" y="112"/>
                    <a:pt x="224" y="112"/>
                  </a:cubicBezTo>
                  <a:cubicBezTo>
                    <a:pt x="243" y="102"/>
                    <a:pt x="256" y="82"/>
                    <a:pt x="256" y="60"/>
                  </a:cubicBezTo>
                  <a:cubicBezTo>
                    <a:pt x="256" y="26"/>
                    <a:pt x="229" y="0"/>
                    <a:pt x="196" y="0"/>
                  </a:cubicBezTo>
                  <a:close/>
                  <a:moveTo>
                    <a:pt x="196" y="106"/>
                  </a:moveTo>
                  <a:cubicBezTo>
                    <a:pt x="170" y="106"/>
                    <a:pt x="150" y="85"/>
                    <a:pt x="150" y="60"/>
                  </a:cubicBezTo>
                  <a:cubicBezTo>
                    <a:pt x="150" y="34"/>
                    <a:pt x="170" y="14"/>
                    <a:pt x="196" y="14"/>
                  </a:cubicBezTo>
                  <a:cubicBezTo>
                    <a:pt x="221" y="14"/>
                    <a:pt x="242" y="34"/>
                    <a:pt x="242" y="60"/>
                  </a:cubicBezTo>
                  <a:cubicBezTo>
                    <a:pt x="242" y="85"/>
                    <a:pt x="221" y="106"/>
                    <a:pt x="196" y="106"/>
                  </a:cubicBezTo>
                  <a:close/>
                  <a:moveTo>
                    <a:pt x="200" y="191"/>
                  </a:moveTo>
                  <a:cubicBezTo>
                    <a:pt x="198" y="193"/>
                    <a:pt x="197" y="195"/>
                    <a:pt x="196" y="197"/>
                  </a:cubicBezTo>
                  <a:cubicBezTo>
                    <a:pt x="190" y="195"/>
                    <a:pt x="183" y="192"/>
                    <a:pt x="175" y="190"/>
                  </a:cubicBezTo>
                  <a:cubicBezTo>
                    <a:pt x="176" y="187"/>
                    <a:pt x="177" y="184"/>
                    <a:pt x="178" y="180"/>
                  </a:cubicBezTo>
                  <a:cubicBezTo>
                    <a:pt x="177" y="180"/>
                    <a:pt x="177" y="179"/>
                    <a:pt x="177" y="179"/>
                  </a:cubicBezTo>
                  <a:cubicBezTo>
                    <a:pt x="169" y="159"/>
                    <a:pt x="169" y="159"/>
                    <a:pt x="169" y="159"/>
                  </a:cubicBezTo>
                  <a:cubicBezTo>
                    <a:pt x="168" y="169"/>
                    <a:pt x="166" y="179"/>
                    <a:pt x="163" y="188"/>
                  </a:cubicBezTo>
                  <a:cubicBezTo>
                    <a:pt x="149" y="185"/>
                    <a:pt x="134" y="183"/>
                    <a:pt x="118" y="183"/>
                  </a:cubicBezTo>
                  <a:cubicBezTo>
                    <a:pt x="118" y="150"/>
                    <a:pt x="118" y="150"/>
                    <a:pt x="118" y="150"/>
                  </a:cubicBezTo>
                  <a:cubicBezTo>
                    <a:pt x="165" y="150"/>
                    <a:pt x="165" y="150"/>
                    <a:pt x="165" y="150"/>
                  </a:cubicBezTo>
                  <a:cubicBezTo>
                    <a:pt x="160" y="138"/>
                    <a:pt x="160" y="138"/>
                    <a:pt x="160" y="138"/>
                  </a:cubicBezTo>
                  <a:cubicBezTo>
                    <a:pt x="118" y="138"/>
                    <a:pt x="118" y="138"/>
                    <a:pt x="118" y="138"/>
                  </a:cubicBezTo>
                  <a:cubicBezTo>
                    <a:pt x="118" y="104"/>
                    <a:pt x="118" y="104"/>
                    <a:pt x="118" y="104"/>
                  </a:cubicBezTo>
                  <a:cubicBezTo>
                    <a:pt x="123" y="104"/>
                    <a:pt x="129" y="104"/>
                    <a:pt x="134" y="104"/>
                  </a:cubicBezTo>
                  <a:cubicBezTo>
                    <a:pt x="131" y="100"/>
                    <a:pt x="129" y="96"/>
                    <a:pt x="127" y="92"/>
                  </a:cubicBezTo>
                  <a:cubicBezTo>
                    <a:pt x="124" y="92"/>
                    <a:pt x="121" y="92"/>
                    <a:pt x="118" y="92"/>
                  </a:cubicBezTo>
                  <a:cubicBezTo>
                    <a:pt x="118" y="44"/>
                    <a:pt x="118" y="44"/>
                    <a:pt x="118" y="44"/>
                  </a:cubicBezTo>
                  <a:cubicBezTo>
                    <a:pt x="119" y="44"/>
                    <a:pt x="120" y="45"/>
                    <a:pt x="121" y="45"/>
                  </a:cubicBezTo>
                  <a:cubicBezTo>
                    <a:pt x="122" y="41"/>
                    <a:pt x="123" y="36"/>
                    <a:pt x="125" y="32"/>
                  </a:cubicBezTo>
                  <a:cubicBezTo>
                    <a:pt x="121" y="32"/>
                    <a:pt x="116" y="32"/>
                    <a:pt x="112" y="32"/>
                  </a:cubicBezTo>
                  <a:cubicBezTo>
                    <a:pt x="112" y="32"/>
                    <a:pt x="112" y="32"/>
                    <a:pt x="112" y="32"/>
                  </a:cubicBezTo>
                  <a:cubicBezTo>
                    <a:pt x="112" y="32"/>
                    <a:pt x="112" y="32"/>
                    <a:pt x="112" y="32"/>
                  </a:cubicBezTo>
                  <a:cubicBezTo>
                    <a:pt x="50" y="32"/>
                    <a:pt x="0" y="82"/>
                    <a:pt x="0" y="144"/>
                  </a:cubicBezTo>
                  <a:cubicBezTo>
                    <a:pt x="0" y="205"/>
                    <a:pt x="50" y="256"/>
                    <a:pt x="112" y="256"/>
                  </a:cubicBezTo>
                  <a:cubicBezTo>
                    <a:pt x="112" y="256"/>
                    <a:pt x="112" y="256"/>
                    <a:pt x="112" y="256"/>
                  </a:cubicBezTo>
                  <a:cubicBezTo>
                    <a:pt x="168" y="256"/>
                    <a:pt x="215" y="214"/>
                    <a:pt x="223" y="159"/>
                  </a:cubicBezTo>
                  <a:cubicBezTo>
                    <a:pt x="215" y="179"/>
                    <a:pt x="215" y="179"/>
                    <a:pt x="215" y="179"/>
                  </a:cubicBezTo>
                  <a:cubicBezTo>
                    <a:pt x="212" y="185"/>
                    <a:pt x="206" y="190"/>
                    <a:pt x="200" y="191"/>
                  </a:cubicBezTo>
                  <a:close/>
                  <a:moveTo>
                    <a:pt x="41" y="73"/>
                  </a:moveTo>
                  <a:cubicBezTo>
                    <a:pt x="50" y="64"/>
                    <a:pt x="60" y="57"/>
                    <a:pt x="71" y="52"/>
                  </a:cubicBezTo>
                  <a:cubicBezTo>
                    <a:pt x="68" y="56"/>
                    <a:pt x="65" y="61"/>
                    <a:pt x="62" y="65"/>
                  </a:cubicBezTo>
                  <a:cubicBezTo>
                    <a:pt x="58" y="71"/>
                    <a:pt x="55" y="78"/>
                    <a:pt x="52" y="85"/>
                  </a:cubicBezTo>
                  <a:cubicBezTo>
                    <a:pt x="46" y="83"/>
                    <a:pt x="40" y="81"/>
                    <a:pt x="35" y="79"/>
                  </a:cubicBezTo>
                  <a:cubicBezTo>
                    <a:pt x="37" y="77"/>
                    <a:pt x="39" y="75"/>
                    <a:pt x="41" y="73"/>
                  </a:cubicBezTo>
                  <a:close/>
                  <a:moveTo>
                    <a:pt x="28" y="89"/>
                  </a:moveTo>
                  <a:cubicBezTo>
                    <a:pt x="34" y="92"/>
                    <a:pt x="41" y="94"/>
                    <a:pt x="48" y="97"/>
                  </a:cubicBezTo>
                  <a:cubicBezTo>
                    <a:pt x="45" y="109"/>
                    <a:pt x="43" y="123"/>
                    <a:pt x="42" y="138"/>
                  </a:cubicBezTo>
                  <a:cubicBezTo>
                    <a:pt x="12" y="138"/>
                    <a:pt x="12" y="138"/>
                    <a:pt x="12" y="138"/>
                  </a:cubicBezTo>
                  <a:cubicBezTo>
                    <a:pt x="13" y="120"/>
                    <a:pt x="19" y="103"/>
                    <a:pt x="28" y="89"/>
                  </a:cubicBezTo>
                  <a:close/>
                  <a:moveTo>
                    <a:pt x="28" y="197"/>
                  </a:moveTo>
                  <a:cubicBezTo>
                    <a:pt x="19" y="183"/>
                    <a:pt x="13" y="167"/>
                    <a:pt x="12" y="150"/>
                  </a:cubicBezTo>
                  <a:cubicBezTo>
                    <a:pt x="42" y="150"/>
                    <a:pt x="42" y="150"/>
                    <a:pt x="42" y="150"/>
                  </a:cubicBezTo>
                  <a:cubicBezTo>
                    <a:pt x="43" y="164"/>
                    <a:pt x="45" y="178"/>
                    <a:pt x="48" y="190"/>
                  </a:cubicBezTo>
                  <a:cubicBezTo>
                    <a:pt x="41" y="192"/>
                    <a:pt x="34" y="195"/>
                    <a:pt x="28" y="197"/>
                  </a:cubicBezTo>
                  <a:close/>
                  <a:moveTo>
                    <a:pt x="41" y="214"/>
                  </a:moveTo>
                  <a:cubicBezTo>
                    <a:pt x="39" y="212"/>
                    <a:pt x="37" y="210"/>
                    <a:pt x="35" y="207"/>
                  </a:cubicBezTo>
                  <a:cubicBezTo>
                    <a:pt x="40" y="205"/>
                    <a:pt x="46" y="203"/>
                    <a:pt x="52" y="202"/>
                  </a:cubicBezTo>
                  <a:cubicBezTo>
                    <a:pt x="55" y="209"/>
                    <a:pt x="58" y="216"/>
                    <a:pt x="62" y="222"/>
                  </a:cubicBezTo>
                  <a:cubicBezTo>
                    <a:pt x="65" y="226"/>
                    <a:pt x="68" y="231"/>
                    <a:pt x="71" y="235"/>
                  </a:cubicBezTo>
                  <a:cubicBezTo>
                    <a:pt x="60" y="230"/>
                    <a:pt x="50" y="223"/>
                    <a:pt x="41" y="214"/>
                  </a:cubicBezTo>
                  <a:close/>
                  <a:moveTo>
                    <a:pt x="106" y="243"/>
                  </a:moveTo>
                  <a:cubicBezTo>
                    <a:pt x="93" y="241"/>
                    <a:pt x="81" y="231"/>
                    <a:pt x="72" y="215"/>
                  </a:cubicBezTo>
                  <a:cubicBezTo>
                    <a:pt x="69" y="210"/>
                    <a:pt x="66" y="205"/>
                    <a:pt x="64" y="199"/>
                  </a:cubicBezTo>
                  <a:cubicBezTo>
                    <a:pt x="77" y="197"/>
                    <a:pt x="91" y="195"/>
                    <a:pt x="106" y="195"/>
                  </a:cubicBezTo>
                  <a:lnTo>
                    <a:pt x="106" y="243"/>
                  </a:lnTo>
                  <a:close/>
                  <a:moveTo>
                    <a:pt x="106" y="183"/>
                  </a:moveTo>
                  <a:cubicBezTo>
                    <a:pt x="89" y="183"/>
                    <a:pt x="74" y="185"/>
                    <a:pt x="60" y="188"/>
                  </a:cubicBezTo>
                  <a:cubicBezTo>
                    <a:pt x="57" y="176"/>
                    <a:pt x="55" y="163"/>
                    <a:pt x="54" y="150"/>
                  </a:cubicBezTo>
                  <a:cubicBezTo>
                    <a:pt x="106" y="150"/>
                    <a:pt x="106" y="150"/>
                    <a:pt x="106" y="150"/>
                  </a:cubicBezTo>
                  <a:lnTo>
                    <a:pt x="106" y="183"/>
                  </a:lnTo>
                  <a:close/>
                  <a:moveTo>
                    <a:pt x="106" y="138"/>
                  </a:moveTo>
                  <a:cubicBezTo>
                    <a:pt x="54" y="138"/>
                    <a:pt x="54" y="138"/>
                    <a:pt x="54" y="138"/>
                  </a:cubicBezTo>
                  <a:cubicBezTo>
                    <a:pt x="55" y="124"/>
                    <a:pt x="57" y="111"/>
                    <a:pt x="60" y="99"/>
                  </a:cubicBezTo>
                  <a:cubicBezTo>
                    <a:pt x="74" y="102"/>
                    <a:pt x="89" y="104"/>
                    <a:pt x="106" y="104"/>
                  </a:cubicBezTo>
                  <a:lnTo>
                    <a:pt x="106" y="138"/>
                  </a:lnTo>
                  <a:close/>
                  <a:moveTo>
                    <a:pt x="106" y="92"/>
                  </a:moveTo>
                  <a:cubicBezTo>
                    <a:pt x="91" y="92"/>
                    <a:pt x="77" y="91"/>
                    <a:pt x="64" y="88"/>
                  </a:cubicBezTo>
                  <a:cubicBezTo>
                    <a:pt x="66" y="82"/>
                    <a:pt x="69" y="77"/>
                    <a:pt x="72" y="72"/>
                  </a:cubicBezTo>
                  <a:cubicBezTo>
                    <a:pt x="81" y="56"/>
                    <a:pt x="93" y="46"/>
                    <a:pt x="106" y="44"/>
                  </a:cubicBezTo>
                  <a:lnTo>
                    <a:pt x="106" y="92"/>
                  </a:lnTo>
                  <a:close/>
                  <a:moveTo>
                    <a:pt x="118" y="243"/>
                  </a:moveTo>
                  <a:cubicBezTo>
                    <a:pt x="118" y="195"/>
                    <a:pt x="118" y="195"/>
                    <a:pt x="118" y="195"/>
                  </a:cubicBezTo>
                  <a:cubicBezTo>
                    <a:pt x="133" y="195"/>
                    <a:pt x="147" y="196"/>
                    <a:pt x="159" y="199"/>
                  </a:cubicBezTo>
                  <a:cubicBezTo>
                    <a:pt x="157" y="205"/>
                    <a:pt x="155" y="210"/>
                    <a:pt x="152" y="215"/>
                  </a:cubicBezTo>
                  <a:cubicBezTo>
                    <a:pt x="142" y="231"/>
                    <a:pt x="130" y="241"/>
                    <a:pt x="118" y="243"/>
                  </a:cubicBezTo>
                  <a:close/>
                  <a:moveTo>
                    <a:pt x="182" y="214"/>
                  </a:moveTo>
                  <a:cubicBezTo>
                    <a:pt x="174" y="223"/>
                    <a:pt x="163" y="230"/>
                    <a:pt x="152" y="235"/>
                  </a:cubicBezTo>
                  <a:cubicBezTo>
                    <a:pt x="156" y="231"/>
                    <a:pt x="159" y="226"/>
                    <a:pt x="162" y="222"/>
                  </a:cubicBezTo>
                  <a:cubicBezTo>
                    <a:pt x="165" y="216"/>
                    <a:pt x="169" y="209"/>
                    <a:pt x="171" y="202"/>
                  </a:cubicBezTo>
                  <a:cubicBezTo>
                    <a:pt x="178" y="203"/>
                    <a:pt x="183" y="205"/>
                    <a:pt x="189" y="207"/>
                  </a:cubicBezTo>
                  <a:cubicBezTo>
                    <a:pt x="187" y="210"/>
                    <a:pt x="185" y="212"/>
                    <a:pt x="182" y="214"/>
                  </a:cubicBezTo>
                  <a:close/>
                  <a:moveTo>
                    <a:pt x="196" y="90"/>
                  </a:moveTo>
                  <a:cubicBezTo>
                    <a:pt x="212" y="90"/>
                    <a:pt x="226" y="76"/>
                    <a:pt x="226" y="60"/>
                  </a:cubicBezTo>
                  <a:cubicBezTo>
                    <a:pt x="226" y="56"/>
                    <a:pt x="225" y="52"/>
                    <a:pt x="224" y="48"/>
                  </a:cubicBezTo>
                  <a:cubicBezTo>
                    <a:pt x="221" y="52"/>
                    <a:pt x="218" y="54"/>
                    <a:pt x="214" y="54"/>
                  </a:cubicBezTo>
                  <a:cubicBezTo>
                    <a:pt x="207" y="54"/>
                    <a:pt x="202" y="48"/>
                    <a:pt x="202" y="42"/>
                  </a:cubicBezTo>
                  <a:cubicBezTo>
                    <a:pt x="202" y="37"/>
                    <a:pt x="204" y="34"/>
                    <a:pt x="207" y="32"/>
                  </a:cubicBezTo>
                  <a:cubicBezTo>
                    <a:pt x="203" y="30"/>
                    <a:pt x="200" y="30"/>
                    <a:pt x="196" y="30"/>
                  </a:cubicBezTo>
                  <a:cubicBezTo>
                    <a:pt x="179" y="30"/>
                    <a:pt x="166" y="43"/>
                    <a:pt x="166" y="60"/>
                  </a:cubicBezTo>
                  <a:cubicBezTo>
                    <a:pt x="166" y="76"/>
                    <a:pt x="179" y="90"/>
                    <a:pt x="196" y="9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200" dirty="0"/>
            </a:p>
          </p:txBody>
        </p:sp>
        <p:sp>
          <p:nvSpPr>
            <p:cNvPr id="170" name="Freeform 7"/>
            <p:cNvSpPr>
              <a:spLocks/>
            </p:cNvSpPr>
            <p:nvPr/>
          </p:nvSpPr>
          <p:spPr bwMode="auto">
            <a:xfrm>
              <a:off x="1097921" y="1692329"/>
              <a:ext cx="765308" cy="675834"/>
            </a:xfrm>
            <a:custGeom>
              <a:avLst/>
              <a:gdLst>
                <a:gd name="T0" fmla="*/ 293 w 293"/>
                <a:gd name="T1" fmla="*/ 0 h 257"/>
                <a:gd name="T2" fmla="*/ 284 w 293"/>
                <a:gd name="T3" fmla="*/ 1 h 257"/>
                <a:gd name="T4" fmla="*/ 7 w 293"/>
                <a:gd name="T5" fmla="*/ 116 h 257"/>
                <a:gd name="T6" fmla="*/ 0 w 293"/>
                <a:gd name="T7" fmla="*/ 122 h 257"/>
                <a:gd name="T8" fmla="*/ 136 w 293"/>
                <a:gd name="T9" fmla="*/ 257 h 257"/>
                <a:gd name="T10" fmla="*/ 142 w 293"/>
                <a:gd name="T11" fmla="*/ 252 h 257"/>
                <a:gd name="T12" fmla="*/ 285 w 293"/>
                <a:gd name="T13" fmla="*/ 193 h 257"/>
                <a:gd name="T14" fmla="*/ 293 w 293"/>
                <a:gd name="T15" fmla="*/ 192 h 257"/>
                <a:gd name="T16" fmla="*/ 293 w 293"/>
                <a:gd name="T1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257">
                  <a:moveTo>
                    <a:pt x="293" y="0"/>
                  </a:moveTo>
                  <a:cubicBezTo>
                    <a:pt x="284" y="1"/>
                    <a:pt x="284" y="1"/>
                    <a:pt x="284" y="1"/>
                  </a:cubicBezTo>
                  <a:cubicBezTo>
                    <a:pt x="181" y="5"/>
                    <a:pt x="83" y="46"/>
                    <a:pt x="7" y="116"/>
                  </a:cubicBezTo>
                  <a:cubicBezTo>
                    <a:pt x="0" y="122"/>
                    <a:pt x="0" y="122"/>
                    <a:pt x="0" y="122"/>
                  </a:cubicBezTo>
                  <a:cubicBezTo>
                    <a:pt x="136" y="257"/>
                    <a:pt x="136" y="257"/>
                    <a:pt x="136" y="257"/>
                  </a:cubicBezTo>
                  <a:cubicBezTo>
                    <a:pt x="142" y="252"/>
                    <a:pt x="142" y="252"/>
                    <a:pt x="142" y="252"/>
                  </a:cubicBezTo>
                  <a:cubicBezTo>
                    <a:pt x="182" y="217"/>
                    <a:pt x="232" y="196"/>
                    <a:pt x="285" y="193"/>
                  </a:cubicBezTo>
                  <a:cubicBezTo>
                    <a:pt x="293" y="192"/>
                    <a:pt x="293" y="192"/>
                    <a:pt x="293" y="192"/>
                  </a:cubicBezTo>
                  <a:cubicBezTo>
                    <a:pt x="293" y="0"/>
                    <a:pt x="293" y="0"/>
                    <a:pt x="293" y="0"/>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200" dirty="0"/>
            </a:p>
          </p:txBody>
        </p:sp>
        <p:sp>
          <p:nvSpPr>
            <p:cNvPr id="171" name="Freeform 39"/>
            <p:cNvSpPr>
              <a:spLocks noChangeAspect="1" noEditPoints="1"/>
            </p:cNvSpPr>
            <p:nvPr/>
          </p:nvSpPr>
          <p:spPr bwMode="auto">
            <a:xfrm>
              <a:off x="1415420" y="1891496"/>
              <a:ext cx="230119" cy="231591"/>
            </a:xfrm>
            <a:custGeom>
              <a:avLst/>
              <a:gdLst>
                <a:gd name="T0" fmla="*/ 89 w 256"/>
                <a:gd name="T1" fmla="*/ 17 h 256"/>
                <a:gd name="T2" fmla="*/ 124 w 256"/>
                <a:gd name="T3" fmla="*/ 18 h 256"/>
                <a:gd name="T4" fmla="*/ 234 w 256"/>
                <a:gd name="T5" fmla="*/ 63 h 256"/>
                <a:gd name="T6" fmla="*/ 215 w 256"/>
                <a:gd name="T7" fmla="*/ 74 h 256"/>
                <a:gd name="T8" fmla="*/ 210 w 256"/>
                <a:gd name="T9" fmla="*/ 117 h 256"/>
                <a:gd name="T10" fmla="*/ 164 w 256"/>
                <a:gd name="T11" fmla="*/ 137 h 256"/>
                <a:gd name="T12" fmla="*/ 162 w 256"/>
                <a:gd name="T13" fmla="*/ 97 h 256"/>
                <a:gd name="T14" fmla="*/ 124 w 256"/>
                <a:gd name="T15" fmla="*/ 111 h 256"/>
                <a:gd name="T16" fmla="*/ 22 w 256"/>
                <a:gd name="T17" fmla="*/ 63 h 256"/>
                <a:gd name="T18" fmla="*/ 41 w 256"/>
                <a:gd name="T19" fmla="*/ 44 h 256"/>
                <a:gd name="T20" fmla="*/ 14 w 256"/>
                <a:gd name="T21" fmla="*/ 50 h 256"/>
                <a:gd name="T22" fmla="*/ 0 w 256"/>
                <a:gd name="T23" fmla="*/ 184 h 256"/>
                <a:gd name="T24" fmla="*/ 128 w 256"/>
                <a:gd name="T25" fmla="*/ 256 h 256"/>
                <a:gd name="T26" fmla="*/ 256 w 256"/>
                <a:gd name="T27" fmla="*/ 184 h 256"/>
                <a:gd name="T28" fmla="*/ 241 w 256"/>
                <a:gd name="T29" fmla="*/ 50 h 256"/>
                <a:gd name="T30" fmla="*/ 120 w 256"/>
                <a:gd name="T31" fmla="*/ 231 h 256"/>
                <a:gd name="T32" fmla="*/ 19 w 256"/>
                <a:gd name="T33" fmla="*/ 192 h 256"/>
                <a:gd name="T34" fmla="*/ 16 w 256"/>
                <a:gd name="T35" fmla="*/ 85 h 256"/>
                <a:gd name="T36" fmla="*/ 116 w 256"/>
                <a:gd name="T37" fmla="*/ 125 h 256"/>
                <a:gd name="T38" fmla="*/ 120 w 256"/>
                <a:gd name="T39" fmla="*/ 231 h 256"/>
                <a:gd name="T40" fmla="*/ 96 w 256"/>
                <a:gd name="T41" fmla="*/ 209 h 256"/>
                <a:gd name="T42" fmla="*/ 32 w 256"/>
                <a:gd name="T43" fmla="*/ 172 h 256"/>
                <a:gd name="T44" fmla="*/ 50 w 256"/>
                <a:gd name="T45" fmla="*/ 170 h 256"/>
                <a:gd name="T46" fmla="*/ 59 w 256"/>
                <a:gd name="T47" fmla="*/ 133 h 256"/>
                <a:gd name="T48" fmla="*/ 32 w 256"/>
                <a:gd name="T49" fmla="*/ 121 h 256"/>
                <a:gd name="T50" fmla="*/ 41 w 256"/>
                <a:gd name="T51" fmla="*/ 166 h 256"/>
                <a:gd name="T52" fmla="*/ 68 w 256"/>
                <a:gd name="T53" fmla="*/ 137 h 256"/>
                <a:gd name="T54" fmla="*/ 77 w 256"/>
                <a:gd name="T55" fmla="*/ 182 h 256"/>
                <a:gd name="T56" fmla="*/ 87 w 256"/>
                <a:gd name="T57" fmla="*/ 145 h 256"/>
                <a:gd name="T58" fmla="*/ 82 w 256"/>
                <a:gd name="T59" fmla="*/ 129 h 256"/>
                <a:gd name="T60" fmla="*/ 79 w 256"/>
                <a:gd name="T61" fmla="*/ 22 h 256"/>
                <a:gd name="T62" fmla="*/ 172 w 256"/>
                <a:gd name="T63" fmla="*/ 93 h 256"/>
                <a:gd name="T64" fmla="*/ 207 w 256"/>
                <a:gd name="T65" fmla="*/ 110 h 256"/>
                <a:gd name="T66" fmla="*/ 79 w 256"/>
                <a:gd name="T67" fmla="*/ 2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6" h="256">
                  <a:moveTo>
                    <a:pt x="128" y="0"/>
                  </a:moveTo>
                  <a:cubicBezTo>
                    <a:pt x="89" y="17"/>
                    <a:pt x="89" y="17"/>
                    <a:pt x="89" y="17"/>
                  </a:cubicBezTo>
                  <a:cubicBezTo>
                    <a:pt x="107" y="25"/>
                    <a:pt x="107" y="25"/>
                    <a:pt x="107" y="25"/>
                  </a:cubicBezTo>
                  <a:cubicBezTo>
                    <a:pt x="124" y="18"/>
                    <a:pt x="124" y="18"/>
                    <a:pt x="124" y="18"/>
                  </a:cubicBezTo>
                  <a:cubicBezTo>
                    <a:pt x="126" y="17"/>
                    <a:pt x="129" y="17"/>
                    <a:pt x="131" y="18"/>
                  </a:cubicBezTo>
                  <a:cubicBezTo>
                    <a:pt x="234" y="63"/>
                    <a:pt x="234" y="63"/>
                    <a:pt x="234" y="63"/>
                  </a:cubicBezTo>
                  <a:cubicBezTo>
                    <a:pt x="235" y="63"/>
                    <a:pt x="235" y="65"/>
                    <a:pt x="234" y="66"/>
                  </a:cubicBezTo>
                  <a:cubicBezTo>
                    <a:pt x="215" y="74"/>
                    <a:pt x="215" y="74"/>
                    <a:pt x="215" y="74"/>
                  </a:cubicBezTo>
                  <a:cubicBezTo>
                    <a:pt x="215" y="115"/>
                    <a:pt x="215" y="115"/>
                    <a:pt x="215" y="115"/>
                  </a:cubicBezTo>
                  <a:cubicBezTo>
                    <a:pt x="210" y="117"/>
                    <a:pt x="210" y="117"/>
                    <a:pt x="210" y="117"/>
                  </a:cubicBezTo>
                  <a:cubicBezTo>
                    <a:pt x="175" y="132"/>
                    <a:pt x="175" y="132"/>
                    <a:pt x="175" y="132"/>
                  </a:cubicBezTo>
                  <a:cubicBezTo>
                    <a:pt x="164" y="137"/>
                    <a:pt x="164" y="137"/>
                    <a:pt x="164" y="137"/>
                  </a:cubicBezTo>
                  <a:cubicBezTo>
                    <a:pt x="164" y="98"/>
                    <a:pt x="164" y="98"/>
                    <a:pt x="164" y="98"/>
                  </a:cubicBezTo>
                  <a:cubicBezTo>
                    <a:pt x="162" y="97"/>
                    <a:pt x="162" y="97"/>
                    <a:pt x="162" y="97"/>
                  </a:cubicBezTo>
                  <a:cubicBezTo>
                    <a:pt x="131" y="111"/>
                    <a:pt x="131" y="111"/>
                    <a:pt x="131" y="111"/>
                  </a:cubicBezTo>
                  <a:cubicBezTo>
                    <a:pt x="129" y="112"/>
                    <a:pt x="126" y="112"/>
                    <a:pt x="124" y="111"/>
                  </a:cubicBezTo>
                  <a:cubicBezTo>
                    <a:pt x="22" y="66"/>
                    <a:pt x="22" y="66"/>
                    <a:pt x="22" y="66"/>
                  </a:cubicBezTo>
                  <a:cubicBezTo>
                    <a:pt x="20" y="65"/>
                    <a:pt x="20" y="63"/>
                    <a:pt x="22" y="63"/>
                  </a:cubicBezTo>
                  <a:cubicBezTo>
                    <a:pt x="53" y="49"/>
                    <a:pt x="53" y="49"/>
                    <a:pt x="53" y="49"/>
                  </a:cubicBezTo>
                  <a:cubicBezTo>
                    <a:pt x="41" y="44"/>
                    <a:pt x="41" y="44"/>
                    <a:pt x="41" y="44"/>
                  </a:cubicBezTo>
                  <a:cubicBezTo>
                    <a:pt x="34" y="41"/>
                    <a:pt x="34" y="41"/>
                    <a:pt x="34" y="41"/>
                  </a:cubicBezTo>
                  <a:cubicBezTo>
                    <a:pt x="14" y="50"/>
                    <a:pt x="14" y="50"/>
                    <a:pt x="14" y="50"/>
                  </a:cubicBezTo>
                  <a:cubicBezTo>
                    <a:pt x="5" y="54"/>
                    <a:pt x="0" y="63"/>
                    <a:pt x="0" y="72"/>
                  </a:cubicBezTo>
                  <a:cubicBezTo>
                    <a:pt x="0" y="184"/>
                    <a:pt x="0" y="184"/>
                    <a:pt x="0" y="184"/>
                  </a:cubicBezTo>
                  <a:cubicBezTo>
                    <a:pt x="0" y="194"/>
                    <a:pt x="5" y="203"/>
                    <a:pt x="14" y="207"/>
                  </a:cubicBezTo>
                  <a:cubicBezTo>
                    <a:pt x="128" y="256"/>
                    <a:pt x="128" y="256"/>
                    <a:pt x="128" y="256"/>
                  </a:cubicBezTo>
                  <a:cubicBezTo>
                    <a:pt x="241" y="207"/>
                    <a:pt x="241" y="207"/>
                    <a:pt x="241" y="207"/>
                  </a:cubicBezTo>
                  <a:cubicBezTo>
                    <a:pt x="250" y="203"/>
                    <a:pt x="256" y="194"/>
                    <a:pt x="256" y="184"/>
                  </a:cubicBezTo>
                  <a:cubicBezTo>
                    <a:pt x="256" y="72"/>
                    <a:pt x="256" y="72"/>
                    <a:pt x="256" y="72"/>
                  </a:cubicBezTo>
                  <a:cubicBezTo>
                    <a:pt x="256" y="63"/>
                    <a:pt x="250" y="54"/>
                    <a:pt x="241" y="50"/>
                  </a:cubicBezTo>
                  <a:lnTo>
                    <a:pt x="128" y="0"/>
                  </a:lnTo>
                  <a:close/>
                  <a:moveTo>
                    <a:pt x="120" y="231"/>
                  </a:moveTo>
                  <a:cubicBezTo>
                    <a:pt x="120" y="233"/>
                    <a:pt x="118" y="235"/>
                    <a:pt x="116" y="234"/>
                  </a:cubicBezTo>
                  <a:cubicBezTo>
                    <a:pt x="19" y="192"/>
                    <a:pt x="19" y="192"/>
                    <a:pt x="19" y="192"/>
                  </a:cubicBezTo>
                  <a:cubicBezTo>
                    <a:pt x="17" y="191"/>
                    <a:pt x="16" y="188"/>
                    <a:pt x="16" y="186"/>
                  </a:cubicBezTo>
                  <a:cubicBezTo>
                    <a:pt x="16" y="85"/>
                    <a:pt x="16" y="85"/>
                    <a:pt x="16" y="85"/>
                  </a:cubicBezTo>
                  <a:cubicBezTo>
                    <a:pt x="16" y="83"/>
                    <a:pt x="18" y="82"/>
                    <a:pt x="19" y="82"/>
                  </a:cubicBezTo>
                  <a:cubicBezTo>
                    <a:pt x="116" y="125"/>
                    <a:pt x="116" y="125"/>
                    <a:pt x="116" y="125"/>
                  </a:cubicBezTo>
                  <a:cubicBezTo>
                    <a:pt x="118" y="126"/>
                    <a:pt x="120" y="128"/>
                    <a:pt x="120" y="130"/>
                  </a:cubicBezTo>
                  <a:lnTo>
                    <a:pt x="120" y="231"/>
                  </a:lnTo>
                  <a:close/>
                  <a:moveTo>
                    <a:pt x="32" y="181"/>
                  </a:moveTo>
                  <a:cubicBezTo>
                    <a:pt x="96" y="209"/>
                    <a:pt x="96" y="209"/>
                    <a:pt x="96" y="209"/>
                  </a:cubicBezTo>
                  <a:cubicBezTo>
                    <a:pt x="96" y="199"/>
                    <a:pt x="96" y="199"/>
                    <a:pt x="96" y="199"/>
                  </a:cubicBezTo>
                  <a:cubicBezTo>
                    <a:pt x="32" y="172"/>
                    <a:pt x="32" y="172"/>
                    <a:pt x="32" y="172"/>
                  </a:cubicBezTo>
                  <a:lnTo>
                    <a:pt x="32" y="181"/>
                  </a:lnTo>
                  <a:close/>
                  <a:moveTo>
                    <a:pt x="50" y="170"/>
                  </a:moveTo>
                  <a:cubicBezTo>
                    <a:pt x="50" y="129"/>
                    <a:pt x="50" y="129"/>
                    <a:pt x="50" y="129"/>
                  </a:cubicBezTo>
                  <a:cubicBezTo>
                    <a:pt x="59" y="133"/>
                    <a:pt x="59" y="133"/>
                    <a:pt x="59" y="133"/>
                  </a:cubicBezTo>
                  <a:cubicBezTo>
                    <a:pt x="45" y="114"/>
                    <a:pt x="45" y="114"/>
                    <a:pt x="45" y="114"/>
                  </a:cubicBezTo>
                  <a:cubicBezTo>
                    <a:pt x="32" y="121"/>
                    <a:pt x="32" y="121"/>
                    <a:pt x="32" y="121"/>
                  </a:cubicBezTo>
                  <a:cubicBezTo>
                    <a:pt x="41" y="125"/>
                    <a:pt x="41" y="125"/>
                    <a:pt x="41" y="125"/>
                  </a:cubicBezTo>
                  <a:cubicBezTo>
                    <a:pt x="41" y="166"/>
                    <a:pt x="41" y="166"/>
                    <a:pt x="41" y="166"/>
                  </a:cubicBezTo>
                  <a:lnTo>
                    <a:pt x="50" y="170"/>
                  </a:lnTo>
                  <a:close/>
                  <a:moveTo>
                    <a:pt x="68" y="137"/>
                  </a:moveTo>
                  <a:cubicBezTo>
                    <a:pt x="77" y="141"/>
                    <a:pt x="77" y="141"/>
                    <a:pt x="77" y="141"/>
                  </a:cubicBezTo>
                  <a:cubicBezTo>
                    <a:pt x="77" y="182"/>
                    <a:pt x="77" y="182"/>
                    <a:pt x="77" y="182"/>
                  </a:cubicBezTo>
                  <a:cubicBezTo>
                    <a:pt x="87" y="186"/>
                    <a:pt x="87" y="186"/>
                    <a:pt x="87" y="186"/>
                  </a:cubicBezTo>
                  <a:cubicBezTo>
                    <a:pt x="87" y="145"/>
                    <a:pt x="87" y="145"/>
                    <a:pt x="87" y="145"/>
                  </a:cubicBezTo>
                  <a:cubicBezTo>
                    <a:pt x="96" y="149"/>
                    <a:pt x="96" y="149"/>
                    <a:pt x="96" y="149"/>
                  </a:cubicBezTo>
                  <a:cubicBezTo>
                    <a:pt x="82" y="129"/>
                    <a:pt x="82" y="129"/>
                    <a:pt x="82" y="129"/>
                  </a:cubicBezTo>
                  <a:lnTo>
                    <a:pt x="68" y="137"/>
                  </a:lnTo>
                  <a:close/>
                  <a:moveTo>
                    <a:pt x="79" y="22"/>
                  </a:moveTo>
                  <a:cubicBezTo>
                    <a:pt x="44" y="37"/>
                    <a:pt x="44" y="37"/>
                    <a:pt x="44" y="37"/>
                  </a:cubicBezTo>
                  <a:cubicBezTo>
                    <a:pt x="172" y="93"/>
                    <a:pt x="172" y="93"/>
                    <a:pt x="172" y="93"/>
                  </a:cubicBezTo>
                  <a:cubicBezTo>
                    <a:pt x="172" y="125"/>
                    <a:pt x="172" y="125"/>
                    <a:pt x="172" y="125"/>
                  </a:cubicBezTo>
                  <a:cubicBezTo>
                    <a:pt x="207" y="110"/>
                    <a:pt x="207" y="110"/>
                    <a:pt x="207" y="110"/>
                  </a:cubicBezTo>
                  <a:cubicBezTo>
                    <a:pt x="207" y="78"/>
                    <a:pt x="207" y="78"/>
                    <a:pt x="207" y="78"/>
                  </a:cubicBezTo>
                  <a:lnTo>
                    <a:pt x="79"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200" dirty="0"/>
            </a:p>
          </p:txBody>
        </p:sp>
        <p:sp>
          <p:nvSpPr>
            <p:cNvPr id="172" name="Freeform 13"/>
            <p:cNvSpPr>
              <a:spLocks/>
            </p:cNvSpPr>
            <p:nvPr/>
          </p:nvSpPr>
          <p:spPr bwMode="auto">
            <a:xfrm>
              <a:off x="1097921" y="3304226"/>
              <a:ext cx="765308" cy="675834"/>
            </a:xfrm>
            <a:custGeom>
              <a:avLst/>
              <a:gdLst>
                <a:gd name="T0" fmla="*/ 136 w 293"/>
                <a:gd name="T1" fmla="*/ 0 h 257"/>
                <a:gd name="T2" fmla="*/ 0 w 293"/>
                <a:gd name="T3" fmla="*/ 136 h 257"/>
                <a:gd name="T4" fmla="*/ 7 w 293"/>
                <a:gd name="T5" fmla="*/ 142 h 257"/>
                <a:gd name="T6" fmla="*/ 284 w 293"/>
                <a:gd name="T7" fmla="*/ 257 h 257"/>
                <a:gd name="T8" fmla="*/ 293 w 293"/>
                <a:gd name="T9" fmla="*/ 257 h 257"/>
                <a:gd name="T10" fmla="*/ 293 w 293"/>
                <a:gd name="T11" fmla="*/ 65 h 257"/>
                <a:gd name="T12" fmla="*/ 285 w 293"/>
                <a:gd name="T13" fmla="*/ 65 h 257"/>
                <a:gd name="T14" fmla="*/ 142 w 293"/>
                <a:gd name="T15" fmla="*/ 6 h 257"/>
                <a:gd name="T16" fmla="*/ 136 w 293"/>
                <a:gd name="T1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257">
                  <a:moveTo>
                    <a:pt x="136" y="0"/>
                  </a:moveTo>
                  <a:cubicBezTo>
                    <a:pt x="0" y="136"/>
                    <a:pt x="0" y="136"/>
                    <a:pt x="0" y="136"/>
                  </a:cubicBezTo>
                  <a:cubicBezTo>
                    <a:pt x="7" y="142"/>
                    <a:pt x="7" y="142"/>
                    <a:pt x="7" y="142"/>
                  </a:cubicBezTo>
                  <a:cubicBezTo>
                    <a:pt x="83" y="212"/>
                    <a:pt x="181" y="253"/>
                    <a:pt x="284" y="257"/>
                  </a:cubicBezTo>
                  <a:cubicBezTo>
                    <a:pt x="293" y="257"/>
                    <a:pt x="293" y="257"/>
                    <a:pt x="293" y="257"/>
                  </a:cubicBezTo>
                  <a:cubicBezTo>
                    <a:pt x="293" y="65"/>
                    <a:pt x="293" y="65"/>
                    <a:pt x="293" y="65"/>
                  </a:cubicBezTo>
                  <a:cubicBezTo>
                    <a:pt x="285" y="65"/>
                    <a:pt x="285" y="65"/>
                    <a:pt x="285" y="65"/>
                  </a:cubicBezTo>
                  <a:cubicBezTo>
                    <a:pt x="232" y="61"/>
                    <a:pt x="182" y="41"/>
                    <a:pt x="142" y="6"/>
                  </a:cubicBezTo>
                  <a:cubicBezTo>
                    <a:pt x="136" y="0"/>
                    <a:pt x="136" y="0"/>
                    <a:pt x="136" y="0"/>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sz="1200" dirty="0"/>
            </a:p>
          </p:txBody>
        </p:sp>
        <p:grpSp>
          <p:nvGrpSpPr>
            <p:cNvPr id="173" name="Group 172"/>
            <p:cNvGrpSpPr/>
            <p:nvPr/>
          </p:nvGrpSpPr>
          <p:grpSpPr>
            <a:xfrm>
              <a:off x="1431221" y="3557139"/>
              <a:ext cx="235575" cy="183433"/>
              <a:chOff x="1824098" y="-1378895"/>
              <a:chExt cx="2041525" cy="1579561"/>
            </a:xfrm>
            <a:solidFill>
              <a:schemeClr val="bg1"/>
            </a:solidFill>
          </p:grpSpPr>
          <p:sp>
            <p:nvSpPr>
              <p:cNvPr id="176" name="Freeform 22"/>
              <p:cNvSpPr>
                <a:spLocks/>
              </p:cNvSpPr>
              <p:nvPr/>
            </p:nvSpPr>
            <p:spPr bwMode="auto">
              <a:xfrm>
                <a:off x="1912996" y="-1378895"/>
                <a:ext cx="1863728" cy="406398"/>
              </a:xfrm>
              <a:custGeom>
                <a:avLst/>
                <a:gdLst>
                  <a:gd name="T0" fmla="*/ 465 w 482"/>
                  <a:gd name="T1" fmla="*/ 45 h 105"/>
                  <a:gd name="T2" fmla="*/ 225 w 482"/>
                  <a:gd name="T3" fmla="*/ 45 h 105"/>
                  <a:gd name="T4" fmla="*/ 197 w 482"/>
                  <a:gd name="T5" fmla="*/ 28 h 105"/>
                  <a:gd name="T6" fmla="*/ 191 w 482"/>
                  <a:gd name="T7" fmla="*/ 16 h 105"/>
                  <a:gd name="T8" fmla="*/ 165 w 482"/>
                  <a:gd name="T9" fmla="*/ 0 h 105"/>
                  <a:gd name="T10" fmla="*/ 17 w 482"/>
                  <a:gd name="T11" fmla="*/ 0 h 105"/>
                  <a:gd name="T12" fmla="*/ 0 w 482"/>
                  <a:gd name="T13" fmla="*/ 17 h 105"/>
                  <a:gd name="T14" fmla="*/ 0 w 482"/>
                  <a:gd name="T15" fmla="*/ 105 h 105"/>
                  <a:gd name="T16" fmla="*/ 25 w 482"/>
                  <a:gd name="T17" fmla="*/ 105 h 105"/>
                  <a:gd name="T18" fmla="*/ 25 w 482"/>
                  <a:gd name="T19" fmla="*/ 98 h 105"/>
                  <a:gd name="T20" fmla="*/ 43 w 482"/>
                  <a:gd name="T21" fmla="*/ 79 h 105"/>
                  <a:gd name="T22" fmla="*/ 439 w 482"/>
                  <a:gd name="T23" fmla="*/ 79 h 105"/>
                  <a:gd name="T24" fmla="*/ 457 w 482"/>
                  <a:gd name="T25" fmla="*/ 98 h 105"/>
                  <a:gd name="T26" fmla="*/ 457 w 482"/>
                  <a:gd name="T27" fmla="*/ 105 h 105"/>
                  <a:gd name="T28" fmla="*/ 482 w 482"/>
                  <a:gd name="T29" fmla="*/ 105 h 105"/>
                  <a:gd name="T30" fmla="*/ 482 w 482"/>
                  <a:gd name="T31" fmla="*/ 63 h 105"/>
                  <a:gd name="T32" fmla="*/ 465 w 482"/>
                  <a:gd name="T33" fmla="*/ 4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2" h="105">
                    <a:moveTo>
                      <a:pt x="465" y="45"/>
                    </a:moveTo>
                    <a:cubicBezTo>
                      <a:pt x="225" y="45"/>
                      <a:pt x="225" y="45"/>
                      <a:pt x="225" y="45"/>
                    </a:cubicBezTo>
                    <a:cubicBezTo>
                      <a:pt x="214" y="45"/>
                      <a:pt x="202" y="38"/>
                      <a:pt x="197" y="28"/>
                    </a:cubicBezTo>
                    <a:cubicBezTo>
                      <a:pt x="191" y="16"/>
                      <a:pt x="191" y="16"/>
                      <a:pt x="191" y="16"/>
                    </a:cubicBezTo>
                    <a:cubicBezTo>
                      <a:pt x="186" y="7"/>
                      <a:pt x="175" y="0"/>
                      <a:pt x="165" y="0"/>
                    </a:cubicBezTo>
                    <a:cubicBezTo>
                      <a:pt x="17" y="0"/>
                      <a:pt x="17" y="0"/>
                      <a:pt x="17" y="0"/>
                    </a:cubicBezTo>
                    <a:cubicBezTo>
                      <a:pt x="8" y="0"/>
                      <a:pt x="0" y="8"/>
                      <a:pt x="0" y="17"/>
                    </a:cubicBezTo>
                    <a:cubicBezTo>
                      <a:pt x="0" y="105"/>
                      <a:pt x="0" y="105"/>
                      <a:pt x="0" y="105"/>
                    </a:cubicBezTo>
                    <a:cubicBezTo>
                      <a:pt x="25" y="105"/>
                      <a:pt x="25" y="105"/>
                      <a:pt x="25" y="105"/>
                    </a:cubicBezTo>
                    <a:cubicBezTo>
                      <a:pt x="25" y="98"/>
                      <a:pt x="25" y="98"/>
                      <a:pt x="25" y="98"/>
                    </a:cubicBezTo>
                    <a:cubicBezTo>
                      <a:pt x="25" y="88"/>
                      <a:pt x="33" y="79"/>
                      <a:pt x="43" y="79"/>
                    </a:cubicBezTo>
                    <a:cubicBezTo>
                      <a:pt x="439" y="79"/>
                      <a:pt x="439" y="79"/>
                      <a:pt x="439" y="79"/>
                    </a:cubicBezTo>
                    <a:cubicBezTo>
                      <a:pt x="449" y="79"/>
                      <a:pt x="457" y="88"/>
                      <a:pt x="457" y="98"/>
                    </a:cubicBezTo>
                    <a:cubicBezTo>
                      <a:pt x="457" y="105"/>
                      <a:pt x="457" y="105"/>
                      <a:pt x="457" y="105"/>
                    </a:cubicBezTo>
                    <a:cubicBezTo>
                      <a:pt x="482" y="105"/>
                      <a:pt x="482" y="105"/>
                      <a:pt x="482" y="105"/>
                    </a:cubicBezTo>
                    <a:cubicBezTo>
                      <a:pt x="482" y="63"/>
                      <a:pt x="482" y="63"/>
                      <a:pt x="482" y="63"/>
                    </a:cubicBezTo>
                    <a:cubicBezTo>
                      <a:pt x="482" y="53"/>
                      <a:pt x="474" y="45"/>
                      <a:pt x="465"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77" name="Freeform 23"/>
              <p:cNvSpPr>
                <a:spLocks/>
              </p:cNvSpPr>
              <p:nvPr/>
            </p:nvSpPr>
            <p:spPr bwMode="auto">
              <a:xfrm>
                <a:off x="1824098" y="-948679"/>
                <a:ext cx="2041525" cy="1149345"/>
              </a:xfrm>
              <a:custGeom>
                <a:avLst/>
                <a:gdLst>
                  <a:gd name="T0" fmla="*/ 511 w 528"/>
                  <a:gd name="T1" fmla="*/ 0 h 297"/>
                  <a:gd name="T2" fmla="*/ 17 w 528"/>
                  <a:gd name="T3" fmla="*/ 0 h 297"/>
                  <a:gd name="T4" fmla="*/ 0 w 528"/>
                  <a:gd name="T5" fmla="*/ 19 h 297"/>
                  <a:gd name="T6" fmla="*/ 21 w 528"/>
                  <a:gd name="T7" fmla="*/ 279 h 297"/>
                  <a:gd name="T8" fmla="*/ 40 w 528"/>
                  <a:gd name="T9" fmla="*/ 297 h 297"/>
                  <a:gd name="T10" fmla="*/ 488 w 528"/>
                  <a:gd name="T11" fmla="*/ 297 h 297"/>
                  <a:gd name="T12" fmla="*/ 507 w 528"/>
                  <a:gd name="T13" fmla="*/ 279 h 297"/>
                  <a:gd name="T14" fmla="*/ 528 w 528"/>
                  <a:gd name="T15" fmla="*/ 19 h 297"/>
                  <a:gd name="T16" fmla="*/ 511 w 528"/>
                  <a:gd name="T17" fmla="*/ 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8" h="297">
                    <a:moveTo>
                      <a:pt x="511" y="0"/>
                    </a:moveTo>
                    <a:cubicBezTo>
                      <a:pt x="17" y="0"/>
                      <a:pt x="17" y="0"/>
                      <a:pt x="17" y="0"/>
                    </a:cubicBezTo>
                    <a:cubicBezTo>
                      <a:pt x="7" y="0"/>
                      <a:pt x="0" y="9"/>
                      <a:pt x="0" y="19"/>
                    </a:cubicBezTo>
                    <a:cubicBezTo>
                      <a:pt x="21" y="279"/>
                      <a:pt x="21" y="279"/>
                      <a:pt x="21" y="279"/>
                    </a:cubicBezTo>
                    <a:cubicBezTo>
                      <a:pt x="21" y="289"/>
                      <a:pt x="30" y="297"/>
                      <a:pt x="40" y="297"/>
                    </a:cubicBezTo>
                    <a:cubicBezTo>
                      <a:pt x="488" y="297"/>
                      <a:pt x="488" y="297"/>
                      <a:pt x="488" y="297"/>
                    </a:cubicBezTo>
                    <a:cubicBezTo>
                      <a:pt x="498" y="297"/>
                      <a:pt x="507" y="289"/>
                      <a:pt x="507" y="279"/>
                    </a:cubicBezTo>
                    <a:cubicBezTo>
                      <a:pt x="528" y="19"/>
                      <a:pt x="528" y="19"/>
                      <a:pt x="528" y="19"/>
                    </a:cubicBezTo>
                    <a:cubicBezTo>
                      <a:pt x="528" y="9"/>
                      <a:pt x="521" y="0"/>
                      <a:pt x="5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sp>
          <p:nvSpPr>
            <p:cNvPr id="174" name="Freeform 15"/>
            <p:cNvSpPr>
              <a:spLocks/>
            </p:cNvSpPr>
            <p:nvPr/>
          </p:nvSpPr>
          <p:spPr bwMode="auto">
            <a:xfrm>
              <a:off x="750311" y="2860026"/>
              <a:ext cx="671539" cy="770202"/>
            </a:xfrm>
            <a:custGeom>
              <a:avLst/>
              <a:gdLst>
                <a:gd name="T0" fmla="*/ 192 w 257"/>
                <a:gd name="T1" fmla="*/ 0 h 293"/>
                <a:gd name="T2" fmla="*/ 0 w 257"/>
                <a:gd name="T3" fmla="*/ 0 h 293"/>
                <a:gd name="T4" fmla="*/ 0 w 257"/>
                <a:gd name="T5" fmla="*/ 9 h 293"/>
                <a:gd name="T6" fmla="*/ 115 w 257"/>
                <a:gd name="T7" fmla="*/ 286 h 293"/>
                <a:gd name="T8" fmla="*/ 121 w 257"/>
                <a:gd name="T9" fmla="*/ 293 h 293"/>
                <a:gd name="T10" fmla="*/ 257 w 257"/>
                <a:gd name="T11" fmla="*/ 157 h 293"/>
                <a:gd name="T12" fmla="*/ 251 w 257"/>
                <a:gd name="T13" fmla="*/ 151 h 293"/>
                <a:gd name="T14" fmla="*/ 192 w 257"/>
                <a:gd name="T15" fmla="*/ 8 h 293"/>
                <a:gd name="T16" fmla="*/ 192 w 257"/>
                <a:gd name="T17"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293">
                  <a:moveTo>
                    <a:pt x="192" y="0"/>
                  </a:moveTo>
                  <a:cubicBezTo>
                    <a:pt x="0" y="0"/>
                    <a:pt x="0" y="0"/>
                    <a:pt x="0" y="0"/>
                  </a:cubicBezTo>
                  <a:cubicBezTo>
                    <a:pt x="0" y="9"/>
                    <a:pt x="0" y="9"/>
                    <a:pt x="0" y="9"/>
                  </a:cubicBezTo>
                  <a:cubicBezTo>
                    <a:pt x="4" y="112"/>
                    <a:pt x="45" y="210"/>
                    <a:pt x="115" y="286"/>
                  </a:cubicBezTo>
                  <a:cubicBezTo>
                    <a:pt x="121" y="293"/>
                    <a:pt x="121" y="293"/>
                    <a:pt x="121" y="293"/>
                  </a:cubicBezTo>
                  <a:cubicBezTo>
                    <a:pt x="257" y="157"/>
                    <a:pt x="257" y="157"/>
                    <a:pt x="257" y="157"/>
                  </a:cubicBezTo>
                  <a:cubicBezTo>
                    <a:pt x="251" y="151"/>
                    <a:pt x="251" y="151"/>
                    <a:pt x="251" y="151"/>
                  </a:cubicBezTo>
                  <a:cubicBezTo>
                    <a:pt x="216" y="111"/>
                    <a:pt x="196" y="61"/>
                    <a:pt x="192" y="8"/>
                  </a:cubicBezTo>
                  <a:cubicBezTo>
                    <a:pt x="192" y="0"/>
                    <a:pt x="192" y="0"/>
                    <a:pt x="192" y="0"/>
                  </a:cubicBezTo>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sz="1200" dirty="0"/>
            </a:p>
          </p:txBody>
        </p:sp>
        <p:sp>
          <p:nvSpPr>
            <p:cNvPr id="175" name="Freeform 11"/>
            <p:cNvSpPr>
              <a:spLocks noEditPoints="1"/>
            </p:cNvSpPr>
            <p:nvPr/>
          </p:nvSpPr>
          <p:spPr bwMode="auto">
            <a:xfrm>
              <a:off x="945386" y="3041530"/>
              <a:ext cx="233027" cy="234518"/>
            </a:xfrm>
            <a:custGeom>
              <a:avLst/>
              <a:gdLst>
                <a:gd name="T0" fmla="*/ 495 w 1033"/>
                <a:gd name="T1" fmla="*/ 924 h 1033"/>
                <a:gd name="T2" fmla="*/ 713 w 1033"/>
                <a:gd name="T3" fmla="*/ 266 h 1033"/>
                <a:gd name="T4" fmla="*/ 713 w 1033"/>
                <a:gd name="T5" fmla="*/ 320 h 1033"/>
                <a:gd name="T6" fmla="*/ 527 w 1033"/>
                <a:gd name="T7" fmla="*/ 0 h 1033"/>
                <a:gd name="T8" fmla="*/ 713 w 1033"/>
                <a:gd name="T9" fmla="*/ 125 h 1033"/>
                <a:gd name="T10" fmla="*/ 527 w 1033"/>
                <a:gd name="T11" fmla="*/ 485 h 1033"/>
                <a:gd name="T12" fmla="*/ 713 w 1033"/>
                <a:gd name="T13" fmla="*/ 373 h 1033"/>
                <a:gd name="T14" fmla="*/ 713 w 1033"/>
                <a:gd name="T15" fmla="*/ 423 h 1033"/>
                <a:gd name="T16" fmla="*/ 527 w 1033"/>
                <a:gd name="T17" fmla="*/ 799 h 1033"/>
                <a:gd name="T18" fmla="*/ 713 w 1033"/>
                <a:gd name="T19" fmla="*/ 799 h 1033"/>
                <a:gd name="T20" fmla="*/ 527 w 1033"/>
                <a:gd name="T21" fmla="*/ 610 h 1033"/>
                <a:gd name="T22" fmla="*/ 713 w 1033"/>
                <a:gd name="T23" fmla="*/ 690 h 1033"/>
                <a:gd name="T24" fmla="*/ 713 w 1033"/>
                <a:gd name="T25" fmla="*/ 743 h 1033"/>
                <a:gd name="T26" fmla="*/ 495 w 1033"/>
                <a:gd name="T27" fmla="*/ 234 h 1033"/>
                <a:gd name="T28" fmla="*/ 317 w 1033"/>
                <a:gd name="T29" fmla="*/ 335 h 1033"/>
                <a:gd name="T30" fmla="*/ 495 w 1033"/>
                <a:gd name="T31" fmla="*/ 296 h 1033"/>
                <a:gd name="T32" fmla="*/ 317 w 1033"/>
                <a:gd name="T33" fmla="*/ 234 h 1033"/>
                <a:gd name="T34" fmla="*/ 317 w 1033"/>
                <a:gd name="T35" fmla="*/ 152 h 1033"/>
                <a:gd name="T36" fmla="*/ 527 w 1033"/>
                <a:gd name="T37" fmla="*/ 1033 h 1033"/>
                <a:gd name="T38" fmla="*/ 527 w 1033"/>
                <a:gd name="T39" fmla="*/ 924 h 1033"/>
                <a:gd name="T40" fmla="*/ 495 w 1033"/>
                <a:gd name="T41" fmla="*/ 674 h 1033"/>
                <a:gd name="T42" fmla="*/ 317 w 1033"/>
                <a:gd name="T43" fmla="*/ 847 h 1033"/>
                <a:gd name="T44" fmla="*/ 317 w 1033"/>
                <a:gd name="T45" fmla="*/ 796 h 1033"/>
                <a:gd name="T46" fmla="*/ 495 w 1033"/>
                <a:gd name="T47" fmla="*/ 485 h 1033"/>
                <a:gd name="T48" fmla="*/ 317 w 1033"/>
                <a:gd name="T49" fmla="*/ 540 h 1033"/>
                <a:gd name="T50" fmla="*/ 495 w 1033"/>
                <a:gd name="T51" fmla="*/ 546 h 1033"/>
                <a:gd name="T52" fmla="*/ 884 w 1033"/>
                <a:gd name="T53" fmla="*/ 479 h 1033"/>
                <a:gd name="T54" fmla="*/ 884 w 1033"/>
                <a:gd name="T55" fmla="*/ 437 h 1033"/>
                <a:gd name="T56" fmla="*/ 1033 w 1033"/>
                <a:gd name="T57" fmla="*/ 610 h 1033"/>
                <a:gd name="T58" fmla="*/ 884 w 1033"/>
                <a:gd name="T59" fmla="*/ 570 h 1033"/>
                <a:gd name="T60" fmla="*/ 1033 w 1033"/>
                <a:gd name="T61" fmla="*/ 423 h 1033"/>
                <a:gd name="T62" fmla="*/ 884 w 1033"/>
                <a:gd name="T63" fmla="*/ 229 h 1033"/>
                <a:gd name="T64" fmla="*/ 1033 w 1033"/>
                <a:gd name="T65" fmla="*/ 330 h 1033"/>
                <a:gd name="T66" fmla="*/ 1033 w 1033"/>
                <a:gd name="T67" fmla="*/ 684 h 1033"/>
                <a:gd name="T68" fmla="*/ 884 w 1033"/>
                <a:gd name="T69" fmla="*/ 660 h 1033"/>
                <a:gd name="T70" fmla="*/ 1033 w 1033"/>
                <a:gd name="T71" fmla="*/ 871 h 1033"/>
                <a:gd name="T72" fmla="*/ 759 w 1033"/>
                <a:gd name="T73" fmla="*/ 948 h 1033"/>
                <a:gd name="T74" fmla="*/ 759 w 1033"/>
                <a:gd name="T75" fmla="*/ 280 h 1033"/>
                <a:gd name="T76" fmla="*/ 1033 w 1033"/>
                <a:gd name="T77" fmla="*/ 759 h 1033"/>
                <a:gd name="T78" fmla="*/ 884 w 1033"/>
                <a:gd name="T79" fmla="*/ 751 h 1033"/>
                <a:gd name="T80" fmla="*/ 1033 w 1033"/>
                <a:gd name="T81" fmla="*/ 796 h 1033"/>
                <a:gd name="T82" fmla="*/ 149 w 1033"/>
                <a:gd name="T83" fmla="*/ 437 h 1033"/>
                <a:gd name="T84" fmla="*/ 149 w 1033"/>
                <a:gd name="T85" fmla="*/ 479 h 1033"/>
                <a:gd name="T86" fmla="*/ 0 w 1033"/>
                <a:gd name="T87" fmla="*/ 572 h 1033"/>
                <a:gd name="T88" fmla="*/ 149 w 1033"/>
                <a:gd name="T89" fmla="*/ 525 h 1033"/>
                <a:gd name="T90" fmla="*/ 0 w 1033"/>
                <a:gd name="T91" fmla="*/ 461 h 1033"/>
                <a:gd name="T92" fmla="*/ 0 w 1033"/>
                <a:gd name="T93" fmla="*/ 330 h 1033"/>
                <a:gd name="T94" fmla="*/ 149 w 1033"/>
                <a:gd name="T95" fmla="*/ 229 h 1033"/>
                <a:gd name="T96" fmla="*/ 0 w 1033"/>
                <a:gd name="T97" fmla="*/ 647 h 1033"/>
                <a:gd name="T98" fmla="*/ 149 w 1033"/>
                <a:gd name="T99" fmla="*/ 618 h 1033"/>
                <a:gd name="T100" fmla="*/ 0 w 1033"/>
                <a:gd name="T101" fmla="*/ 927 h 1033"/>
                <a:gd name="T102" fmla="*/ 277 w 1033"/>
                <a:gd name="T103" fmla="*/ 280 h 1033"/>
                <a:gd name="T104" fmla="*/ 277 w 1033"/>
                <a:gd name="T105" fmla="*/ 948 h 1033"/>
                <a:gd name="T106" fmla="*/ 0 w 1033"/>
                <a:gd name="T107" fmla="*/ 722 h 1033"/>
                <a:gd name="T108" fmla="*/ 149 w 1033"/>
                <a:gd name="T109" fmla="*/ 706 h 1033"/>
                <a:gd name="T110" fmla="*/ 0 w 1033"/>
                <a:gd name="T111" fmla="*/ 833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33" h="1033">
                  <a:moveTo>
                    <a:pt x="317" y="985"/>
                  </a:moveTo>
                  <a:lnTo>
                    <a:pt x="495" y="1033"/>
                  </a:lnTo>
                  <a:lnTo>
                    <a:pt x="495" y="924"/>
                  </a:lnTo>
                  <a:lnTo>
                    <a:pt x="317" y="900"/>
                  </a:lnTo>
                  <a:lnTo>
                    <a:pt x="317" y="985"/>
                  </a:lnTo>
                  <a:close/>
                  <a:moveTo>
                    <a:pt x="713" y="266"/>
                  </a:moveTo>
                  <a:lnTo>
                    <a:pt x="527" y="168"/>
                  </a:lnTo>
                  <a:lnTo>
                    <a:pt x="527" y="232"/>
                  </a:lnTo>
                  <a:lnTo>
                    <a:pt x="713" y="320"/>
                  </a:lnTo>
                  <a:lnTo>
                    <a:pt x="713" y="266"/>
                  </a:lnTo>
                  <a:close/>
                  <a:moveTo>
                    <a:pt x="713" y="125"/>
                  </a:moveTo>
                  <a:lnTo>
                    <a:pt x="527" y="0"/>
                  </a:lnTo>
                  <a:lnTo>
                    <a:pt x="527" y="107"/>
                  </a:lnTo>
                  <a:lnTo>
                    <a:pt x="713" y="210"/>
                  </a:lnTo>
                  <a:lnTo>
                    <a:pt x="713" y="125"/>
                  </a:lnTo>
                  <a:close/>
                  <a:moveTo>
                    <a:pt x="713" y="477"/>
                  </a:moveTo>
                  <a:lnTo>
                    <a:pt x="527" y="421"/>
                  </a:lnTo>
                  <a:lnTo>
                    <a:pt x="527" y="485"/>
                  </a:lnTo>
                  <a:lnTo>
                    <a:pt x="713" y="530"/>
                  </a:lnTo>
                  <a:lnTo>
                    <a:pt x="713" y="477"/>
                  </a:lnTo>
                  <a:close/>
                  <a:moveTo>
                    <a:pt x="713" y="373"/>
                  </a:moveTo>
                  <a:lnTo>
                    <a:pt x="527" y="296"/>
                  </a:lnTo>
                  <a:lnTo>
                    <a:pt x="527" y="357"/>
                  </a:lnTo>
                  <a:lnTo>
                    <a:pt x="713" y="423"/>
                  </a:lnTo>
                  <a:lnTo>
                    <a:pt x="713" y="373"/>
                  </a:lnTo>
                  <a:close/>
                  <a:moveTo>
                    <a:pt x="713" y="799"/>
                  </a:moveTo>
                  <a:lnTo>
                    <a:pt x="527" y="799"/>
                  </a:lnTo>
                  <a:lnTo>
                    <a:pt x="527" y="860"/>
                  </a:lnTo>
                  <a:lnTo>
                    <a:pt x="713" y="849"/>
                  </a:lnTo>
                  <a:lnTo>
                    <a:pt x="713" y="799"/>
                  </a:lnTo>
                  <a:close/>
                  <a:moveTo>
                    <a:pt x="713" y="583"/>
                  </a:moveTo>
                  <a:lnTo>
                    <a:pt x="527" y="546"/>
                  </a:lnTo>
                  <a:lnTo>
                    <a:pt x="527" y="610"/>
                  </a:lnTo>
                  <a:lnTo>
                    <a:pt x="713" y="636"/>
                  </a:lnTo>
                  <a:lnTo>
                    <a:pt x="713" y="583"/>
                  </a:lnTo>
                  <a:close/>
                  <a:moveTo>
                    <a:pt x="713" y="690"/>
                  </a:moveTo>
                  <a:lnTo>
                    <a:pt x="527" y="671"/>
                  </a:lnTo>
                  <a:lnTo>
                    <a:pt x="527" y="735"/>
                  </a:lnTo>
                  <a:lnTo>
                    <a:pt x="713" y="743"/>
                  </a:lnTo>
                  <a:lnTo>
                    <a:pt x="713" y="690"/>
                  </a:lnTo>
                  <a:close/>
                  <a:moveTo>
                    <a:pt x="317" y="335"/>
                  </a:moveTo>
                  <a:lnTo>
                    <a:pt x="495" y="234"/>
                  </a:lnTo>
                  <a:lnTo>
                    <a:pt x="495" y="170"/>
                  </a:lnTo>
                  <a:lnTo>
                    <a:pt x="317" y="285"/>
                  </a:lnTo>
                  <a:lnTo>
                    <a:pt x="317" y="335"/>
                  </a:lnTo>
                  <a:close/>
                  <a:moveTo>
                    <a:pt x="317" y="439"/>
                  </a:moveTo>
                  <a:lnTo>
                    <a:pt x="495" y="359"/>
                  </a:lnTo>
                  <a:lnTo>
                    <a:pt x="495" y="296"/>
                  </a:lnTo>
                  <a:lnTo>
                    <a:pt x="317" y="389"/>
                  </a:lnTo>
                  <a:lnTo>
                    <a:pt x="317" y="439"/>
                  </a:lnTo>
                  <a:close/>
                  <a:moveTo>
                    <a:pt x="317" y="234"/>
                  </a:moveTo>
                  <a:lnTo>
                    <a:pt x="495" y="109"/>
                  </a:lnTo>
                  <a:lnTo>
                    <a:pt x="495" y="5"/>
                  </a:lnTo>
                  <a:lnTo>
                    <a:pt x="317" y="152"/>
                  </a:lnTo>
                  <a:lnTo>
                    <a:pt x="317" y="234"/>
                  </a:lnTo>
                  <a:close/>
                  <a:moveTo>
                    <a:pt x="527" y="924"/>
                  </a:moveTo>
                  <a:lnTo>
                    <a:pt x="527" y="1033"/>
                  </a:lnTo>
                  <a:lnTo>
                    <a:pt x="713" y="993"/>
                  </a:lnTo>
                  <a:lnTo>
                    <a:pt x="713" y="903"/>
                  </a:lnTo>
                  <a:lnTo>
                    <a:pt x="527" y="924"/>
                  </a:lnTo>
                  <a:close/>
                  <a:moveTo>
                    <a:pt x="317" y="745"/>
                  </a:moveTo>
                  <a:lnTo>
                    <a:pt x="495" y="735"/>
                  </a:lnTo>
                  <a:lnTo>
                    <a:pt x="495" y="674"/>
                  </a:lnTo>
                  <a:lnTo>
                    <a:pt x="317" y="695"/>
                  </a:lnTo>
                  <a:lnTo>
                    <a:pt x="317" y="745"/>
                  </a:lnTo>
                  <a:close/>
                  <a:moveTo>
                    <a:pt x="317" y="847"/>
                  </a:moveTo>
                  <a:lnTo>
                    <a:pt x="495" y="860"/>
                  </a:lnTo>
                  <a:lnTo>
                    <a:pt x="495" y="799"/>
                  </a:lnTo>
                  <a:lnTo>
                    <a:pt x="317" y="796"/>
                  </a:lnTo>
                  <a:lnTo>
                    <a:pt x="317" y="847"/>
                  </a:lnTo>
                  <a:close/>
                  <a:moveTo>
                    <a:pt x="317" y="540"/>
                  </a:moveTo>
                  <a:lnTo>
                    <a:pt x="495" y="485"/>
                  </a:lnTo>
                  <a:lnTo>
                    <a:pt x="495" y="421"/>
                  </a:lnTo>
                  <a:lnTo>
                    <a:pt x="317" y="490"/>
                  </a:lnTo>
                  <a:lnTo>
                    <a:pt x="317" y="540"/>
                  </a:lnTo>
                  <a:close/>
                  <a:moveTo>
                    <a:pt x="317" y="644"/>
                  </a:moveTo>
                  <a:lnTo>
                    <a:pt x="495" y="610"/>
                  </a:lnTo>
                  <a:lnTo>
                    <a:pt x="495" y="546"/>
                  </a:lnTo>
                  <a:lnTo>
                    <a:pt x="317" y="591"/>
                  </a:lnTo>
                  <a:lnTo>
                    <a:pt x="317" y="644"/>
                  </a:lnTo>
                  <a:close/>
                  <a:moveTo>
                    <a:pt x="884" y="479"/>
                  </a:moveTo>
                  <a:lnTo>
                    <a:pt x="1033" y="532"/>
                  </a:lnTo>
                  <a:lnTo>
                    <a:pt x="1033" y="498"/>
                  </a:lnTo>
                  <a:lnTo>
                    <a:pt x="884" y="437"/>
                  </a:lnTo>
                  <a:lnTo>
                    <a:pt x="884" y="479"/>
                  </a:lnTo>
                  <a:close/>
                  <a:moveTo>
                    <a:pt x="884" y="570"/>
                  </a:moveTo>
                  <a:lnTo>
                    <a:pt x="1033" y="610"/>
                  </a:lnTo>
                  <a:lnTo>
                    <a:pt x="1033" y="572"/>
                  </a:lnTo>
                  <a:lnTo>
                    <a:pt x="884" y="525"/>
                  </a:lnTo>
                  <a:lnTo>
                    <a:pt x="884" y="570"/>
                  </a:lnTo>
                  <a:close/>
                  <a:moveTo>
                    <a:pt x="884" y="391"/>
                  </a:moveTo>
                  <a:lnTo>
                    <a:pt x="1033" y="461"/>
                  </a:lnTo>
                  <a:lnTo>
                    <a:pt x="1033" y="423"/>
                  </a:lnTo>
                  <a:lnTo>
                    <a:pt x="884" y="346"/>
                  </a:lnTo>
                  <a:lnTo>
                    <a:pt x="884" y="391"/>
                  </a:lnTo>
                  <a:close/>
                  <a:moveTo>
                    <a:pt x="884" y="229"/>
                  </a:moveTo>
                  <a:lnTo>
                    <a:pt x="884" y="301"/>
                  </a:lnTo>
                  <a:lnTo>
                    <a:pt x="1033" y="383"/>
                  </a:lnTo>
                  <a:lnTo>
                    <a:pt x="1033" y="330"/>
                  </a:lnTo>
                  <a:lnTo>
                    <a:pt x="884" y="229"/>
                  </a:lnTo>
                  <a:close/>
                  <a:moveTo>
                    <a:pt x="884" y="660"/>
                  </a:moveTo>
                  <a:lnTo>
                    <a:pt x="1033" y="684"/>
                  </a:lnTo>
                  <a:lnTo>
                    <a:pt x="1033" y="647"/>
                  </a:lnTo>
                  <a:lnTo>
                    <a:pt x="884" y="618"/>
                  </a:lnTo>
                  <a:lnTo>
                    <a:pt x="884" y="660"/>
                  </a:lnTo>
                  <a:close/>
                  <a:moveTo>
                    <a:pt x="884" y="958"/>
                  </a:moveTo>
                  <a:lnTo>
                    <a:pt x="1033" y="927"/>
                  </a:lnTo>
                  <a:lnTo>
                    <a:pt x="1033" y="871"/>
                  </a:lnTo>
                  <a:lnTo>
                    <a:pt x="884" y="887"/>
                  </a:lnTo>
                  <a:lnTo>
                    <a:pt x="884" y="958"/>
                  </a:lnTo>
                  <a:close/>
                  <a:moveTo>
                    <a:pt x="759" y="948"/>
                  </a:moveTo>
                  <a:lnTo>
                    <a:pt x="852" y="961"/>
                  </a:lnTo>
                  <a:lnTo>
                    <a:pt x="852" y="226"/>
                  </a:lnTo>
                  <a:lnTo>
                    <a:pt x="759" y="280"/>
                  </a:lnTo>
                  <a:lnTo>
                    <a:pt x="759" y="948"/>
                  </a:lnTo>
                  <a:close/>
                  <a:moveTo>
                    <a:pt x="884" y="751"/>
                  </a:moveTo>
                  <a:lnTo>
                    <a:pt x="1033" y="759"/>
                  </a:lnTo>
                  <a:lnTo>
                    <a:pt x="1033" y="722"/>
                  </a:lnTo>
                  <a:lnTo>
                    <a:pt x="884" y="706"/>
                  </a:lnTo>
                  <a:lnTo>
                    <a:pt x="884" y="751"/>
                  </a:lnTo>
                  <a:close/>
                  <a:moveTo>
                    <a:pt x="884" y="841"/>
                  </a:moveTo>
                  <a:lnTo>
                    <a:pt x="1033" y="833"/>
                  </a:lnTo>
                  <a:lnTo>
                    <a:pt x="1033" y="796"/>
                  </a:lnTo>
                  <a:lnTo>
                    <a:pt x="884" y="796"/>
                  </a:lnTo>
                  <a:lnTo>
                    <a:pt x="884" y="841"/>
                  </a:lnTo>
                  <a:close/>
                  <a:moveTo>
                    <a:pt x="149" y="437"/>
                  </a:moveTo>
                  <a:lnTo>
                    <a:pt x="0" y="498"/>
                  </a:lnTo>
                  <a:lnTo>
                    <a:pt x="0" y="532"/>
                  </a:lnTo>
                  <a:lnTo>
                    <a:pt x="149" y="479"/>
                  </a:lnTo>
                  <a:lnTo>
                    <a:pt x="149" y="437"/>
                  </a:lnTo>
                  <a:close/>
                  <a:moveTo>
                    <a:pt x="149" y="525"/>
                  </a:moveTo>
                  <a:lnTo>
                    <a:pt x="0" y="572"/>
                  </a:lnTo>
                  <a:lnTo>
                    <a:pt x="0" y="610"/>
                  </a:lnTo>
                  <a:lnTo>
                    <a:pt x="149" y="570"/>
                  </a:lnTo>
                  <a:lnTo>
                    <a:pt x="149" y="525"/>
                  </a:lnTo>
                  <a:close/>
                  <a:moveTo>
                    <a:pt x="149" y="346"/>
                  </a:moveTo>
                  <a:lnTo>
                    <a:pt x="0" y="423"/>
                  </a:lnTo>
                  <a:lnTo>
                    <a:pt x="0" y="461"/>
                  </a:lnTo>
                  <a:lnTo>
                    <a:pt x="149" y="391"/>
                  </a:lnTo>
                  <a:lnTo>
                    <a:pt x="149" y="346"/>
                  </a:lnTo>
                  <a:close/>
                  <a:moveTo>
                    <a:pt x="0" y="330"/>
                  </a:moveTo>
                  <a:lnTo>
                    <a:pt x="0" y="383"/>
                  </a:lnTo>
                  <a:lnTo>
                    <a:pt x="149" y="301"/>
                  </a:lnTo>
                  <a:lnTo>
                    <a:pt x="149" y="229"/>
                  </a:lnTo>
                  <a:lnTo>
                    <a:pt x="0" y="330"/>
                  </a:lnTo>
                  <a:close/>
                  <a:moveTo>
                    <a:pt x="149" y="618"/>
                  </a:moveTo>
                  <a:lnTo>
                    <a:pt x="0" y="647"/>
                  </a:lnTo>
                  <a:lnTo>
                    <a:pt x="0" y="684"/>
                  </a:lnTo>
                  <a:lnTo>
                    <a:pt x="149" y="660"/>
                  </a:lnTo>
                  <a:lnTo>
                    <a:pt x="149" y="618"/>
                  </a:lnTo>
                  <a:close/>
                  <a:moveTo>
                    <a:pt x="149" y="887"/>
                  </a:moveTo>
                  <a:lnTo>
                    <a:pt x="0" y="871"/>
                  </a:lnTo>
                  <a:lnTo>
                    <a:pt x="0" y="927"/>
                  </a:lnTo>
                  <a:lnTo>
                    <a:pt x="149" y="958"/>
                  </a:lnTo>
                  <a:lnTo>
                    <a:pt x="149" y="887"/>
                  </a:lnTo>
                  <a:close/>
                  <a:moveTo>
                    <a:pt x="277" y="280"/>
                  </a:moveTo>
                  <a:lnTo>
                    <a:pt x="181" y="226"/>
                  </a:lnTo>
                  <a:lnTo>
                    <a:pt x="181" y="961"/>
                  </a:lnTo>
                  <a:lnTo>
                    <a:pt x="277" y="948"/>
                  </a:lnTo>
                  <a:lnTo>
                    <a:pt x="277" y="280"/>
                  </a:lnTo>
                  <a:close/>
                  <a:moveTo>
                    <a:pt x="149" y="706"/>
                  </a:moveTo>
                  <a:lnTo>
                    <a:pt x="0" y="722"/>
                  </a:lnTo>
                  <a:lnTo>
                    <a:pt x="0" y="759"/>
                  </a:lnTo>
                  <a:lnTo>
                    <a:pt x="149" y="751"/>
                  </a:lnTo>
                  <a:lnTo>
                    <a:pt x="149" y="706"/>
                  </a:lnTo>
                  <a:close/>
                  <a:moveTo>
                    <a:pt x="149" y="796"/>
                  </a:moveTo>
                  <a:lnTo>
                    <a:pt x="0" y="796"/>
                  </a:lnTo>
                  <a:lnTo>
                    <a:pt x="0" y="833"/>
                  </a:lnTo>
                  <a:lnTo>
                    <a:pt x="149" y="841"/>
                  </a:lnTo>
                  <a:lnTo>
                    <a:pt x="149" y="79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200" dirty="0"/>
            </a:p>
          </p:txBody>
        </p:sp>
      </p:grpSp>
      <p:sp>
        <p:nvSpPr>
          <p:cNvPr id="180" name="Freeform 10"/>
          <p:cNvSpPr>
            <a:spLocks noChangeAspect="1"/>
          </p:cNvSpPr>
          <p:nvPr/>
        </p:nvSpPr>
        <p:spPr bwMode="auto">
          <a:xfrm>
            <a:off x="1288798" y="2236392"/>
            <a:ext cx="1188720" cy="1196325"/>
          </a:xfrm>
          <a:custGeom>
            <a:avLst/>
            <a:gdLst>
              <a:gd name="T0" fmla="*/ 0 w 469"/>
              <a:gd name="T1" fmla="*/ 234 h 469"/>
              <a:gd name="T2" fmla="*/ 69 w 469"/>
              <a:gd name="T3" fmla="*/ 400 h 469"/>
              <a:gd name="T4" fmla="*/ 235 w 469"/>
              <a:gd name="T5" fmla="*/ 469 h 469"/>
              <a:gd name="T6" fmla="*/ 400 w 469"/>
              <a:gd name="T7" fmla="*/ 400 h 469"/>
              <a:gd name="T8" fmla="*/ 469 w 469"/>
              <a:gd name="T9" fmla="*/ 234 h 469"/>
              <a:gd name="T10" fmla="*/ 400 w 469"/>
              <a:gd name="T11" fmla="*/ 69 h 469"/>
              <a:gd name="T12" fmla="*/ 235 w 469"/>
              <a:gd name="T13" fmla="*/ 0 h 469"/>
              <a:gd name="T14" fmla="*/ 69 w 469"/>
              <a:gd name="T15" fmla="*/ 69 h 469"/>
              <a:gd name="T16" fmla="*/ 0 w 469"/>
              <a:gd name="T17" fmla="*/ 234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469">
                <a:moveTo>
                  <a:pt x="0" y="234"/>
                </a:moveTo>
                <a:cubicBezTo>
                  <a:pt x="0" y="299"/>
                  <a:pt x="27" y="358"/>
                  <a:pt x="69" y="400"/>
                </a:cubicBezTo>
                <a:cubicBezTo>
                  <a:pt x="111" y="442"/>
                  <a:pt x="170" y="469"/>
                  <a:pt x="235" y="469"/>
                </a:cubicBezTo>
                <a:cubicBezTo>
                  <a:pt x="299" y="469"/>
                  <a:pt x="358" y="442"/>
                  <a:pt x="400" y="400"/>
                </a:cubicBezTo>
                <a:cubicBezTo>
                  <a:pt x="443" y="358"/>
                  <a:pt x="469" y="299"/>
                  <a:pt x="469" y="234"/>
                </a:cubicBezTo>
                <a:cubicBezTo>
                  <a:pt x="469" y="170"/>
                  <a:pt x="443" y="111"/>
                  <a:pt x="400" y="69"/>
                </a:cubicBezTo>
                <a:cubicBezTo>
                  <a:pt x="358" y="26"/>
                  <a:pt x="299" y="0"/>
                  <a:pt x="235" y="0"/>
                </a:cubicBezTo>
                <a:cubicBezTo>
                  <a:pt x="170" y="0"/>
                  <a:pt x="111" y="26"/>
                  <a:pt x="69" y="69"/>
                </a:cubicBezTo>
                <a:cubicBezTo>
                  <a:pt x="27" y="111"/>
                  <a:pt x="0" y="170"/>
                  <a:pt x="0" y="234"/>
                </a:cubicBezTo>
                <a:close/>
              </a:path>
            </a:pathLst>
          </a:custGeom>
          <a:solidFill>
            <a:schemeClr val="accent6"/>
          </a:solidFill>
          <a:ln w="44450">
            <a:solidFill>
              <a:schemeClr val="bg1"/>
            </a:solidFill>
          </a:ln>
        </p:spPr>
        <p:txBody>
          <a:bodyPr vert="horz" wrap="none" lIns="91440" tIns="45720" rIns="91440" bIns="45720" numCol="1" anchor="ctr" anchorCtr="0" compatLnSpc="1">
            <a:prstTxWarp prst="textNoShape">
              <a:avLst/>
            </a:prstTxWarp>
          </a:bodyPr>
          <a:lstStyle/>
          <a:p>
            <a:pPr algn="ctr"/>
            <a:r>
              <a:rPr lang="en-US" sz="1400" b="1" dirty="0">
                <a:solidFill>
                  <a:schemeClr val="bg1"/>
                </a:solidFill>
              </a:rPr>
              <a:t>Business</a:t>
            </a:r>
          </a:p>
          <a:p>
            <a:pPr algn="ctr"/>
            <a:r>
              <a:rPr lang="en-US" sz="1400" b="1" dirty="0">
                <a:solidFill>
                  <a:schemeClr val="bg1"/>
                </a:solidFill>
              </a:rPr>
              <a:t>Event</a:t>
            </a:r>
          </a:p>
        </p:txBody>
      </p:sp>
      <p:grpSp>
        <p:nvGrpSpPr>
          <p:cNvPr id="23" name="Group 22"/>
          <p:cNvGrpSpPr/>
          <p:nvPr/>
        </p:nvGrpSpPr>
        <p:grpSpPr>
          <a:xfrm>
            <a:off x="7980932" y="2580810"/>
            <a:ext cx="817609" cy="1040317"/>
            <a:chOff x="7980932" y="2580810"/>
            <a:chExt cx="817609" cy="1040317"/>
          </a:xfrm>
        </p:grpSpPr>
        <p:grpSp>
          <p:nvGrpSpPr>
            <p:cNvPr id="17" name="Group 16"/>
            <p:cNvGrpSpPr/>
            <p:nvPr/>
          </p:nvGrpSpPr>
          <p:grpSpPr>
            <a:xfrm flipH="1">
              <a:off x="7980932" y="2580810"/>
              <a:ext cx="817609" cy="1040317"/>
              <a:chOff x="4014253" y="2352098"/>
              <a:chExt cx="1521337" cy="1935734"/>
            </a:xfrm>
          </p:grpSpPr>
          <p:sp>
            <p:nvSpPr>
              <p:cNvPr id="7" name="Freeform 5"/>
              <p:cNvSpPr>
                <a:spLocks/>
              </p:cNvSpPr>
              <p:nvPr/>
            </p:nvSpPr>
            <p:spPr bwMode="auto">
              <a:xfrm>
                <a:off x="4014253" y="2352098"/>
                <a:ext cx="1521337" cy="1935734"/>
              </a:xfrm>
              <a:custGeom>
                <a:avLst/>
                <a:gdLst>
                  <a:gd name="T0" fmla="*/ 1708 w 1708"/>
                  <a:gd name="T1" fmla="*/ 2174 h 2174"/>
                  <a:gd name="T2" fmla="*/ 0 w 1708"/>
                  <a:gd name="T3" fmla="*/ 2174 h 2174"/>
                  <a:gd name="T4" fmla="*/ 0 w 1708"/>
                  <a:gd name="T5" fmla="*/ 608 h 2174"/>
                  <a:gd name="T6" fmla="*/ 77 w 1708"/>
                  <a:gd name="T7" fmla="*/ 504 h 2174"/>
                  <a:gd name="T8" fmla="*/ 233 w 1708"/>
                  <a:gd name="T9" fmla="*/ 504 h 2174"/>
                  <a:gd name="T10" fmla="*/ 440 w 1708"/>
                  <a:gd name="T11" fmla="*/ 440 h 2174"/>
                  <a:gd name="T12" fmla="*/ 505 w 1708"/>
                  <a:gd name="T13" fmla="*/ 233 h 2174"/>
                  <a:gd name="T14" fmla="*/ 505 w 1708"/>
                  <a:gd name="T15" fmla="*/ 78 h 2174"/>
                  <a:gd name="T16" fmla="*/ 608 w 1708"/>
                  <a:gd name="T17" fmla="*/ 0 h 2174"/>
                  <a:gd name="T18" fmla="*/ 1708 w 1708"/>
                  <a:gd name="T19" fmla="*/ 0 h 2174"/>
                  <a:gd name="T20" fmla="*/ 1708 w 1708"/>
                  <a:gd name="T21" fmla="*/ 2174 h 2174"/>
                  <a:gd name="connsiteX0" fmla="*/ 10000 w 10000"/>
                  <a:gd name="connsiteY0" fmla="*/ 10000 h 10000"/>
                  <a:gd name="connsiteX1" fmla="*/ 0 w 10000"/>
                  <a:gd name="connsiteY1" fmla="*/ 10000 h 10000"/>
                  <a:gd name="connsiteX2" fmla="*/ 0 w 10000"/>
                  <a:gd name="connsiteY2" fmla="*/ 2797 h 10000"/>
                  <a:gd name="connsiteX3" fmla="*/ 451 w 10000"/>
                  <a:gd name="connsiteY3" fmla="*/ 2318 h 10000"/>
                  <a:gd name="connsiteX4" fmla="*/ 1364 w 10000"/>
                  <a:gd name="connsiteY4" fmla="*/ 2318 h 10000"/>
                  <a:gd name="connsiteX5" fmla="*/ 2576 w 10000"/>
                  <a:gd name="connsiteY5" fmla="*/ 2024 h 10000"/>
                  <a:gd name="connsiteX6" fmla="*/ 2957 w 10000"/>
                  <a:gd name="connsiteY6" fmla="*/ 1072 h 10000"/>
                  <a:gd name="connsiteX7" fmla="*/ 2957 w 10000"/>
                  <a:gd name="connsiteY7" fmla="*/ 359 h 10000"/>
                  <a:gd name="connsiteX8" fmla="*/ 3560 w 10000"/>
                  <a:gd name="connsiteY8" fmla="*/ 0 h 10000"/>
                  <a:gd name="connsiteX9" fmla="*/ 10000 w 10000"/>
                  <a:gd name="connsiteY9" fmla="*/ 0 h 10000"/>
                  <a:gd name="connsiteX10" fmla="*/ 10000 w 10000"/>
                  <a:gd name="connsiteY10" fmla="*/ 10000 h 10000"/>
                  <a:gd name="connsiteX0" fmla="*/ 10000 w 10000"/>
                  <a:gd name="connsiteY0" fmla="*/ 10000 h 10000"/>
                  <a:gd name="connsiteX1" fmla="*/ 0 w 10000"/>
                  <a:gd name="connsiteY1" fmla="*/ 10000 h 10000"/>
                  <a:gd name="connsiteX2" fmla="*/ 0 w 10000"/>
                  <a:gd name="connsiteY2" fmla="*/ 2797 h 10000"/>
                  <a:gd name="connsiteX3" fmla="*/ 451 w 10000"/>
                  <a:gd name="connsiteY3" fmla="*/ 2318 h 10000"/>
                  <a:gd name="connsiteX4" fmla="*/ 1364 w 10000"/>
                  <a:gd name="connsiteY4" fmla="*/ 2318 h 10000"/>
                  <a:gd name="connsiteX5" fmla="*/ 2576 w 10000"/>
                  <a:gd name="connsiteY5" fmla="*/ 2024 h 10000"/>
                  <a:gd name="connsiteX6" fmla="*/ 2957 w 10000"/>
                  <a:gd name="connsiteY6" fmla="*/ 1072 h 10000"/>
                  <a:gd name="connsiteX7" fmla="*/ 2957 w 10000"/>
                  <a:gd name="connsiteY7" fmla="*/ 359 h 10000"/>
                  <a:gd name="connsiteX8" fmla="*/ 3560 w 10000"/>
                  <a:gd name="connsiteY8" fmla="*/ 0 h 10000"/>
                  <a:gd name="connsiteX9" fmla="*/ 10000 w 10000"/>
                  <a:gd name="connsiteY9" fmla="*/ 0 h 10000"/>
                  <a:gd name="connsiteX10" fmla="*/ 10000 w 10000"/>
                  <a:gd name="connsiteY10"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0" h="10000">
                    <a:moveTo>
                      <a:pt x="10000" y="10000"/>
                    </a:moveTo>
                    <a:lnTo>
                      <a:pt x="0" y="10000"/>
                    </a:lnTo>
                    <a:lnTo>
                      <a:pt x="0" y="2797"/>
                    </a:lnTo>
                    <a:cubicBezTo>
                      <a:pt x="0" y="2599"/>
                      <a:pt x="205" y="2318"/>
                      <a:pt x="451" y="2318"/>
                    </a:cubicBezTo>
                    <a:lnTo>
                      <a:pt x="1364" y="2318"/>
                    </a:lnTo>
                    <a:cubicBezTo>
                      <a:pt x="1827" y="2318"/>
                      <a:pt x="2219" y="2300"/>
                      <a:pt x="2576" y="2024"/>
                    </a:cubicBezTo>
                    <a:cubicBezTo>
                      <a:pt x="2927" y="1743"/>
                      <a:pt x="2957" y="1440"/>
                      <a:pt x="2957" y="1072"/>
                    </a:cubicBezTo>
                    <a:lnTo>
                      <a:pt x="2957" y="359"/>
                    </a:lnTo>
                    <a:cubicBezTo>
                      <a:pt x="2957" y="161"/>
                      <a:pt x="3308" y="0"/>
                      <a:pt x="3560" y="0"/>
                    </a:cubicBezTo>
                    <a:lnTo>
                      <a:pt x="10000" y="0"/>
                    </a:lnTo>
                    <a:lnTo>
                      <a:pt x="10000" y="10000"/>
                    </a:lnTo>
                    <a:close/>
                  </a:path>
                </a:pathLst>
              </a:custGeom>
              <a:noFill/>
              <a:ln w="571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800" dirty="0">
                  <a:solidFill>
                    <a:srgbClr val="666666"/>
                  </a:solidFill>
                </a:endParaRPr>
              </a:p>
            </p:txBody>
          </p:sp>
          <p:sp>
            <p:nvSpPr>
              <p:cNvPr id="11" name="Line 6"/>
              <p:cNvSpPr>
                <a:spLocks noChangeShapeType="1"/>
              </p:cNvSpPr>
              <p:nvPr/>
            </p:nvSpPr>
            <p:spPr bwMode="auto">
              <a:xfrm flipH="1">
                <a:off x="4033825" y="2378821"/>
                <a:ext cx="453541" cy="455799"/>
              </a:xfrm>
              <a:prstGeom prst="line">
                <a:avLst/>
              </a:prstGeom>
              <a:noFill/>
              <a:ln w="5715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800" dirty="0">
                  <a:solidFill>
                    <a:srgbClr val="666666"/>
                  </a:solidFill>
                </a:endParaRPr>
              </a:p>
            </p:txBody>
          </p:sp>
        </p:grpSp>
        <p:sp>
          <p:nvSpPr>
            <p:cNvPr id="78" name="Rectangle 17"/>
            <p:cNvSpPr/>
            <p:nvPr/>
          </p:nvSpPr>
          <p:spPr>
            <a:xfrm>
              <a:off x="7993742" y="2582385"/>
              <a:ext cx="776023" cy="241126"/>
            </a:xfrm>
            <a:custGeom>
              <a:avLst/>
              <a:gdLst>
                <a:gd name="connsiteX0" fmla="*/ 0 w 1910673"/>
                <a:gd name="connsiteY0" fmla="*/ 0 h 550034"/>
                <a:gd name="connsiteX1" fmla="*/ 1910673 w 1910673"/>
                <a:gd name="connsiteY1" fmla="*/ 0 h 550034"/>
                <a:gd name="connsiteX2" fmla="*/ 1910673 w 1910673"/>
                <a:gd name="connsiteY2" fmla="*/ 550034 h 550034"/>
                <a:gd name="connsiteX3" fmla="*/ 0 w 1910673"/>
                <a:gd name="connsiteY3" fmla="*/ 550034 h 550034"/>
                <a:gd name="connsiteX4" fmla="*/ 0 w 1910673"/>
                <a:gd name="connsiteY4" fmla="*/ 0 h 550034"/>
                <a:gd name="connsiteX0" fmla="*/ 0 w 1910673"/>
                <a:gd name="connsiteY0" fmla="*/ 0 h 550034"/>
                <a:gd name="connsiteX1" fmla="*/ 1386798 w 1910673"/>
                <a:gd name="connsiteY1" fmla="*/ 0 h 550034"/>
                <a:gd name="connsiteX2" fmla="*/ 1910673 w 1910673"/>
                <a:gd name="connsiteY2" fmla="*/ 550034 h 550034"/>
                <a:gd name="connsiteX3" fmla="*/ 0 w 1910673"/>
                <a:gd name="connsiteY3" fmla="*/ 550034 h 550034"/>
                <a:gd name="connsiteX4" fmla="*/ 0 w 1910673"/>
                <a:gd name="connsiteY4" fmla="*/ 0 h 550034"/>
                <a:gd name="connsiteX0" fmla="*/ 0 w 1910673"/>
                <a:gd name="connsiteY0" fmla="*/ 0 h 550034"/>
                <a:gd name="connsiteX1" fmla="*/ 1386798 w 1910673"/>
                <a:gd name="connsiteY1" fmla="*/ 0 h 550034"/>
                <a:gd name="connsiteX2" fmla="*/ 1910673 w 1910673"/>
                <a:gd name="connsiteY2" fmla="*/ 550034 h 550034"/>
                <a:gd name="connsiteX3" fmla="*/ 0 w 1910673"/>
                <a:gd name="connsiteY3" fmla="*/ 550034 h 550034"/>
                <a:gd name="connsiteX4" fmla="*/ 0 w 1910673"/>
                <a:gd name="connsiteY4" fmla="*/ 0 h 550034"/>
                <a:gd name="connsiteX0" fmla="*/ 0 w 1910673"/>
                <a:gd name="connsiteY0" fmla="*/ 0 h 550034"/>
                <a:gd name="connsiteX1" fmla="*/ 1386798 w 1910673"/>
                <a:gd name="connsiteY1" fmla="*/ 0 h 550034"/>
                <a:gd name="connsiteX2" fmla="*/ 1910673 w 1910673"/>
                <a:gd name="connsiteY2" fmla="*/ 550034 h 550034"/>
                <a:gd name="connsiteX3" fmla="*/ 0 w 1910673"/>
                <a:gd name="connsiteY3" fmla="*/ 550034 h 550034"/>
                <a:gd name="connsiteX4" fmla="*/ 0 w 1910673"/>
                <a:gd name="connsiteY4" fmla="*/ 0 h 550034"/>
                <a:gd name="connsiteX0" fmla="*/ 0 w 1910673"/>
                <a:gd name="connsiteY0" fmla="*/ 0 h 550034"/>
                <a:gd name="connsiteX1" fmla="*/ 1407753 w 1910673"/>
                <a:gd name="connsiteY1" fmla="*/ 0 h 550034"/>
                <a:gd name="connsiteX2" fmla="*/ 1910673 w 1910673"/>
                <a:gd name="connsiteY2" fmla="*/ 550034 h 550034"/>
                <a:gd name="connsiteX3" fmla="*/ 0 w 1910673"/>
                <a:gd name="connsiteY3" fmla="*/ 550034 h 550034"/>
                <a:gd name="connsiteX4" fmla="*/ 0 w 1910673"/>
                <a:gd name="connsiteY4" fmla="*/ 0 h 550034"/>
                <a:gd name="connsiteX0" fmla="*/ 0 w 1910673"/>
                <a:gd name="connsiteY0" fmla="*/ 0 h 550034"/>
                <a:gd name="connsiteX1" fmla="*/ 1407753 w 1910673"/>
                <a:gd name="connsiteY1" fmla="*/ 0 h 550034"/>
                <a:gd name="connsiteX2" fmla="*/ 1910673 w 1910673"/>
                <a:gd name="connsiteY2" fmla="*/ 550034 h 550034"/>
                <a:gd name="connsiteX3" fmla="*/ 0 w 1910673"/>
                <a:gd name="connsiteY3" fmla="*/ 550034 h 550034"/>
                <a:gd name="connsiteX4" fmla="*/ 0 w 1910673"/>
                <a:gd name="connsiteY4" fmla="*/ 0 h 550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0673" h="550034">
                  <a:moveTo>
                    <a:pt x="0" y="0"/>
                  </a:moveTo>
                  <a:lnTo>
                    <a:pt x="1407753" y="0"/>
                  </a:lnTo>
                  <a:cubicBezTo>
                    <a:pt x="1397593" y="528206"/>
                    <a:pt x="1543643" y="528614"/>
                    <a:pt x="1910673" y="550034"/>
                  </a:cubicBezTo>
                  <a:lnTo>
                    <a:pt x="0" y="550034"/>
                  </a:lnTo>
                  <a:lnTo>
                    <a:pt x="0" y="0"/>
                  </a:lnTo>
                  <a:close/>
                </a:path>
              </a:pathLst>
            </a:custGeom>
            <a:solidFill>
              <a:schemeClr val="accent5"/>
            </a:solidFill>
            <a:ln w="12700">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91440" indent="-91440">
                <a:buClr>
                  <a:srgbClr val="F6A01A"/>
                </a:buClr>
              </a:pPr>
              <a:r>
                <a:rPr lang="en-US" sz="800" b="1" dirty="0" smtClean="0">
                  <a:solidFill>
                    <a:prstClr val="white"/>
                  </a:solidFill>
                </a:rPr>
                <a:t>MICRO</a:t>
              </a:r>
            </a:p>
            <a:p>
              <a:pPr marL="91440" indent="-91440">
                <a:buClr>
                  <a:srgbClr val="F6A01A"/>
                </a:buClr>
              </a:pPr>
              <a:r>
                <a:rPr lang="en-US" sz="800" b="1" dirty="0" smtClean="0">
                  <a:solidFill>
                    <a:prstClr val="white"/>
                  </a:solidFill>
                </a:rPr>
                <a:t>ANALYTIC</a:t>
              </a:r>
              <a:endParaRPr lang="en-US" sz="800" b="1" dirty="0">
                <a:solidFill>
                  <a:prstClr val="white"/>
                </a:solidFill>
              </a:endParaRPr>
            </a:p>
          </p:txBody>
        </p:sp>
      </p:grpSp>
      <p:grpSp>
        <p:nvGrpSpPr>
          <p:cNvPr id="22" name="Group 21"/>
          <p:cNvGrpSpPr/>
          <p:nvPr/>
        </p:nvGrpSpPr>
        <p:grpSpPr>
          <a:xfrm>
            <a:off x="6088223" y="2000094"/>
            <a:ext cx="1290630" cy="1642185"/>
            <a:chOff x="6088223" y="2000094"/>
            <a:chExt cx="1290630" cy="1642185"/>
          </a:xfrm>
        </p:grpSpPr>
        <p:grpSp>
          <p:nvGrpSpPr>
            <p:cNvPr id="145" name="Group 144"/>
            <p:cNvGrpSpPr/>
            <p:nvPr/>
          </p:nvGrpSpPr>
          <p:grpSpPr>
            <a:xfrm flipH="1">
              <a:off x="6088223" y="2000094"/>
              <a:ext cx="1290630" cy="1642185"/>
              <a:chOff x="4014253" y="2352098"/>
              <a:chExt cx="1521337" cy="1935734"/>
            </a:xfrm>
          </p:grpSpPr>
          <p:sp>
            <p:nvSpPr>
              <p:cNvPr id="147" name="Freeform 5"/>
              <p:cNvSpPr>
                <a:spLocks/>
              </p:cNvSpPr>
              <p:nvPr/>
            </p:nvSpPr>
            <p:spPr bwMode="auto">
              <a:xfrm>
                <a:off x="4014253" y="2352098"/>
                <a:ext cx="1521337" cy="1935734"/>
              </a:xfrm>
              <a:custGeom>
                <a:avLst/>
                <a:gdLst>
                  <a:gd name="T0" fmla="*/ 1708 w 1708"/>
                  <a:gd name="T1" fmla="*/ 2174 h 2174"/>
                  <a:gd name="T2" fmla="*/ 0 w 1708"/>
                  <a:gd name="T3" fmla="*/ 2174 h 2174"/>
                  <a:gd name="T4" fmla="*/ 0 w 1708"/>
                  <a:gd name="T5" fmla="*/ 608 h 2174"/>
                  <a:gd name="T6" fmla="*/ 77 w 1708"/>
                  <a:gd name="T7" fmla="*/ 504 h 2174"/>
                  <a:gd name="T8" fmla="*/ 233 w 1708"/>
                  <a:gd name="T9" fmla="*/ 504 h 2174"/>
                  <a:gd name="T10" fmla="*/ 440 w 1708"/>
                  <a:gd name="T11" fmla="*/ 440 h 2174"/>
                  <a:gd name="T12" fmla="*/ 505 w 1708"/>
                  <a:gd name="T13" fmla="*/ 233 h 2174"/>
                  <a:gd name="T14" fmla="*/ 505 w 1708"/>
                  <a:gd name="T15" fmla="*/ 78 h 2174"/>
                  <a:gd name="T16" fmla="*/ 608 w 1708"/>
                  <a:gd name="T17" fmla="*/ 0 h 2174"/>
                  <a:gd name="T18" fmla="*/ 1708 w 1708"/>
                  <a:gd name="T19" fmla="*/ 0 h 2174"/>
                  <a:gd name="T20" fmla="*/ 1708 w 1708"/>
                  <a:gd name="T21" fmla="*/ 2174 h 2174"/>
                  <a:gd name="connsiteX0" fmla="*/ 10000 w 10000"/>
                  <a:gd name="connsiteY0" fmla="*/ 10000 h 10000"/>
                  <a:gd name="connsiteX1" fmla="*/ 0 w 10000"/>
                  <a:gd name="connsiteY1" fmla="*/ 10000 h 10000"/>
                  <a:gd name="connsiteX2" fmla="*/ 0 w 10000"/>
                  <a:gd name="connsiteY2" fmla="*/ 2797 h 10000"/>
                  <a:gd name="connsiteX3" fmla="*/ 451 w 10000"/>
                  <a:gd name="connsiteY3" fmla="*/ 2318 h 10000"/>
                  <a:gd name="connsiteX4" fmla="*/ 1364 w 10000"/>
                  <a:gd name="connsiteY4" fmla="*/ 2318 h 10000"/>
                  <a:gd name="connsiteX5" fmla="*/ 2576 w 10000"/>
                  <a:gd name="connsiteY5" fmla="*/ 2024 h 10000"/>
                  <a:gd name="connsiteX6" fmla="*/ 2957 w 10000"/>
                  <a:gd name="connsiteY6" fmla="*/ 1072 h 10000"/>
                  <a:gd name="connsiteX7" fmla="*/ 2957 w 10000"/>
                  <a:gd name="connsiteY7" fmla="*/ 359 h 10000"/>
                  <a:gd name="connsiteX8" fmla="*/ 3560 w 10000"/>
                  <a:gd name="connsiteY8" fmla="*/ 0 h 10000"/>
                  <a:gd name="connsiteX9" fmla="*/ 10000 w 10000"/>
                  <a:gd name="connsiteY9" fmla="*/ 0 h 10000"/>
                  <a:gd name="connsiteX10" fmla="*/ 10000 w 10000"/>
                  <a:gd name="connsiteY10" fmla="*/ 10000 h 10000"/>
                  <a:gd name="connsiteX0" fmla="*/ 10000 w 10000"/>
                  <a:gd name="connsiteY0" fmla="*/ 10000 h 10000"/>
                  <a:gd name="connsiteX1" fmla="*/ 0 w 10000"/>
                  <a:gd name="connsiteY1" fmla="*/ 10000 h 10000"/>
                  <a:gd name="connsiteX2" fmla="*/ 0 w 10000"/>
                  <a:gd name="connsiteY2" fmla="*/ 2797 h 10000"/>
                  <a:gd name="connsiteX3" fmla="*/ 451 w 10000"/>
                  <a:gd name="connsiteY3" fmla="*/ 2318 h 10000"/>
                  <a:gd name="connsiteX4" fmla="*/ 1364 w 10000"/>
                  <a:gd name="connsiteY4" fmla="*/ 2318 h 10000"/>
                  <a:gd name="connsiteX5" fmla="*/ 2576 w 10000"/>
                  <a:gd name="connsiteY5" fmla="*/ 2024 h 10000"/>
                  <a:gd name="connsiteX6" fmla="*/ 2957 w 10000"/>
                  <a:gd name="connsiteY6" fmla="*/ 1072 h 10000"/>
                  <a:gd name="connsiteX7" fmla="*/ 2957 w 10000"/>
                  <a:gd name="connsiteY7" fmla="*/ 359 h 10000"/>
                  <a:gd name="connsiteX8" fmla="*/ 3560 w 10000"/>
                  <a:gd name="connsiteY8" fmla="*/ 0 h 10000"/>
                  <a:gd name="connsiteX9" fmla="*/ 10000 w 10000"/>
                  <a:gd name="connsiteY9" fmla="*/ 0 h 10000"/>
                  <a:gd name="connsiteX10" fmla="*/ 10000 w 10000"/>
                  <a:gd name="connsiteY10"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0" h="10000">
                    <a:moveTo>
                      <a:pt x="10000" y="10000"/>
                    </a:moveTo>
                    <a:lnTo>
                      <a:pt x="0" y="10000"/>
                    </a:lnTo>
                    <a:lnTo>
                      <a:pt x="0" y="2797"/>
                    </a:lnTo>
                    <a:cubicBezTo>
                      <a:pt x="0" y="2599"/>
                      <a:pt x="205" y="2318"/>
                      <a:pt x="451" y="2318"/>
                    </a:cubicBezTo>
                    <a:lnTo>
                      <a:pt x="1364" y="2318"/>
                    </a:lnTo>
                    <a:cubicBezTo>
                      <a:pt x="1827" y="2318"/>
                      <a:pt x="2219" y="2300"/>
                      <a:pt x="2576" y="2024"/>
                    </a:cubicBezTo>
                    <a:cubicBezTo>
                      <a:pt x="2927" y="1743"/>
                      <a:pt x="2957" y="1440"/>
                      <a:pt x="2957" y="1072"/>
                    </a:cubicBezTo>
                    <a:lnTo>
                      <a:pt x="2957" y="359"/>
                    </a:lnTo>
                    <a:cubicBezTo>
                      <a:pt x="2957" y="161"/>
                      <a:pt x="3308" y="0"/>
                      <a:pt x="3560" y="0"/>
                    </a:cubicBezTo>
                    <a:lnTo>
                      <a:pt x="10000" y="0"/>
                    </a:lnTo>
                    <a:lnTo>
                      <a:pt x="10000" y="10000"/>
                    </a:lnTo>
                    <a:close/>
                  </a:path>
                </a:pathLst>
              </a:custGeom>
              <a:noFill/>
              <a:ln w="571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1050" dirty="0">
                  <a:solidFill>
                    <a:srgbClr val="666666"/>
                  </a:solidFill>
                </a:endParaRPr>
              </a:p>
            </p:txBody>
          </p:sp>
          <p:sp>
            <p:nvSpPr>
              <p:cNvPr id="148" name="Line 6"/>
              <p:cNvSpPr>
                <a:spLocks noChangeShapeType="1"/>
              </p:cNvSpPr>
              <p:nvPr/>
            </p:nvSpPr>
            <p:spPr bwMode="auto">
              <a:xfrm flipH="1">
                <a:off x="4033825" y="2378821"/>
                <a:ext cx="453541" cy="455799"/>
              </a:xfrm>
              <a:prstGeom prst="line">
                <a:avLst/>
              </a:prstGeom>
              <a:noFill/>
              <a:ln w="5715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050" dirty="0">
                  <a:solidFill>
                    <a:srgbClr val="666666"/>
                  </a:solidFill>
                </a:endParaRPr>
              </a:p>
            </p:txBody>
          </p:sp>
        </p:grpSp>
        <p:sp>
          <p:nvSpPr>
            <p:cNvPr id="143" name="Rectangle 17"/>
            <p:cNvSpPr/>
            <p:nvPr/>
          </p:nvSpPr>
          <p:spPr>
            <a:xfrm>
              <a:off x="6109664" y="2012445"/>
              <a:ext cx="1224985" cy="380628"/>
            </a:xfrm>
            <a:custGeom>
              <a:avLst/>
              <a:gdLst>
                <a:gd name="connsiteX0" fmla="*/ 0 w 1910673"/>
                <a:gd name="connsiteY0" fmla="*/ 0 h 550034"/>
                <a:gd name="connsiteX1" fmla="*/ 1910673 w 1910673"/>
                <a:gd name="connsiteY1" fmla="*/ 0 h 550034"/>
                <a:gd name="connsiteX2" fmla="*/ 1910673 w 1910673"/>
                <a:gd name="connsiteY2" fmla="*/ 550034 h 550034"/>
                <a:gd name="connsiteX3" fmla="*/ 0 w 1910673"/>
                <a:gd name="connsiteY3" fmla="*/ 550034 h 550034"/>
                <a:gd name="connsiteX4" fmla="*/ 0 w 1910673"/>
                <a:gd name="connsiteY4" fmla="*/ 0 h 550034"/>
                <a:gd name="connsiteX0" fmla="*/ 0 w 1910673"/>
                <a:gd name="connsiteY0" fmla="*/ 0 h 550034"/>
                <a:gd name="connsiteX1" fmla="*/ 1386798 w 1910673"/>
                <a:gd name="connsiteY1" fmla="*/ 0 h 550034"/>
                <a:gd name="connsiteX2" fmla="*/ 1910673 w 1910673"/>
                <a:gd name="connsiteY2" fmla="*/ 550034 h 550034"/>
                <a:gd name="connsiteX3" fmla="*/ 0 w 1910673"/>
                <a:gd name="connsiteY3" fmla="*/ 550034 h 550034"/>
                <a:gd name="connsiteX4" fmla="*/ 0 w 1910673"/>
                <a:gd name="connsiteY4" fmla="*/ 0 h 550034"/>
                <a:gd name="connsiteX0" fmla="*/ 0 w 1910673"/>
                <a:gd name="connsiteY0" fmla="*/ 0 h 550034"/>
                <a:gd name="connsiteX1" fmla="*/ 1386798 w 1910673"/>
                <a:gd name="connsiteY1" fmla="*/ 0 h 550034"/>
                <a:gd name="connsiteX2" fmla="*/ 1910673 w 1910673"/>
                <a:gd name="connsiteY2" fmla="*/ 550034 h 550034"/>
                <a:gd name="connsiteX3" fmla="*/ 0 w 1910673"/>
                <a:gd name="connsiteY3" fmla="*/ 550034 h 550034"/>
                <a:gd name="connsiteX4" fmla="*/ 0 w 1910673"/>
                <a:gd name="connsiteY4" fmla="*/ 0 h 550034"/>
                <a:gd name="connsiteX0" fmla="*/ 0 w 1910673"/>
                <a:gd name="connsiteY0" fmla="*/ 0 h 550034"/>
                <a:gd name="connsiteX1" fmla="*/ 1386798 w 1910673"/>
                <a:gd name="connsiteY1" fmla="*/ 0 h 550034"/>
                <a:gd name="connsiteX2" fmla="*/ 1910673 w 1910673"/>
                <a:gd name="connsiteY2" fmla="*/ 550034 h 550034"/>
                <a:gd name="connsiteX3" fmla="*/ 0 w 1910673"/>
                <a:gd name="connsiteY3" fmla="*/ 550034 h 550034"/>
                <a:gd name="connsiteX4" fmla="*/ 0 w 1910673"/>
                <a:gd name="connsiteY4" fmla="*/ 0 h 550034"/>
                <a:gd name="connsiteX0" fmla="*/ 0 w 1910673"/>
                <a:gd name="connsiteY0" fmla="*/ 0 h 550034"/>
                <a:gd name="connsiteX1" fmla="*/ 1407753 w 1910673"/>
                <a:gd name="connsiteY1" fmla="*/ 0 h 550034"/>
                <a:gd name="connsiteX2" fmla="*/ 1910673 w 1910673"/>
                <a:gd name="connsiteY2" fmla="*/ 550034 h 550034"/>
                <a:gd name="connsiteX3" fmla="*/ 0 w 1910673"/>
                <a:gd name="connsiteY3" fmla="*/ 550034 h 550034"/>
                <a:gd name="connsiteX4" fmla="*/ 0 w 1910673"/>
                <a:gd name="connsiteY4" fmla="*/ 0 h 550034"/>
                <a:gd name="connsiteX0" fmla="*/ 0 w 1910673"/>
                <a:gd name="connsiteY0" fmla="*/ 0 h 550034"/>
                <a:gd name="connsiteX1" fmla="*/ 1407753 w 1910673"/>
                <a:gd name="connsiteY1" fmla="*/ 0 h 550034"/>
                <a:gd name="connsiteX2" fmla="*/ 1910673 w 1910673"/>
                <a:gd name="connsiteY2" fmla="*/ 550034 h 550034"/>
                <a:gd name="connsiteX3" fmla="*/ 0 w 1910673"/>
                <a:gd name="connsiteY3" fmla="*/ 550034 h 550034"/>
                <a:gd name="connsiteX4" fmla="*/ 0 w 1910673"/>
                <a:gd name="connsiteY4" fmla="*/ 0 h 550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0673" h="550034">
                  <a:moveTo>
                    <a:pt x="0" y="0"/>
                  </a:moveTo>
                  <a:lnTo>
                    <a:pt x="1407753" y="0"/>
                  </a:lnTo>
                  <a:cubicBezTo>
                    <a:pt x="1397593" y="528206"/>
                    <a:pt x="1543643" y="528614"/>
                    <a:pt x="1910673" y="550034"/>
                  </a:cubicBezTo>
                  <a:lnTo>
                    <a:pt x="0" y="550034"/>
                  </a:lnTo>
                  <a:lnTo>
                    <a:pt x="0" y="0"/>
                  </a:lnTo>
                  <a:close/>
                </a:path>
              </a:pathLst>
            </a:custGeom>
            <a:solidFill>
              <a:schemeClr val="accent5"/>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91440" indent="-91440">
                <a:buClr>
                  <a:srgbClr val="F6A01A"/>
                </a:buClr>
              </a:pPr>
              <a:r>
                <a:rPr lang="en-US" sz="1050" b="1" dirty="0" smtClean="0">
                  <a:solidFill>
                    <a:prstClr val="white"/>
                  </a:solidFill>
                </a:rPr>
                <a:t>MGMT</a:t>
              </a:r>
            </a:p>
            <a:p>
              <a:pPr marL="91440" indent="-91440">
                <a:buClr>
                  <a:srgbClr val="F6A01A"/>
                </a:buClr>
              </a:pPr>
              <a:r>
                <a:rPr lang="en-US" sz="1050" b="1" dirty="0" smtClean="0">
                  <a:solidFill>
                    <a:prstClr val="white"/>
                  </a:solidFill>
                </a:rPr>
                <a:t>REPORT</a:t>
              </a:r>
              <a:endParaRPr lang="en-US" sz="1050" b="1" dirty="0">
                <a:solidFill>
                  <a:prstClr val="white"/>
                </a:solidFill>
              </a:endParaRPr>
            </a:p>
          </p:txBody>
        </p:sp>
      </p:grpSp>
      <p:sp>
        <p:nvSpPr>
          <p:cNvPr id="92" name="Title 91"/>
          <p:cNvSpPr>
            <a:spLocks noGrp="1"/>
          </p:cNvSpPr>
          <p:nvPr>
            <p:ph type="title"/>
          </p:nvPr>
        </p:nvSpPr>
        <p:spPr/>
        <p:txBody>
          <a:bodyPr/>
          <a:lstStyle/>
          <a:p>
            <a:pPr algn="ctr"/>
            <a:r>
              <a:rPr lang="en-US" dirty="0" smtClean="0"/>
              <a:t>Access to </a:t>
            </a:r>
            <a:r>
              <a:rPr lang="en-US" b="1" dirty="0" smtClean="0"/>
              <a:t>Real-Time</a:t>
            </a:r>
            <a:r>
              <a:rPr lang="en-US" dirty="0" smtClean="0"/>
              <a:t> Data</a:t>
            </a:r>
            <a:endParaRPr lang="en-US" dirty="0"/>
          </a:p>
        </p:txBody>
      </p:sp>
      <p:grpSp>
        <p:nvGrpSpPr>
          <p:cNvPr id="16" name="Group 15"/>
          <p:cNvGrpSpPr/>
          <p:nvPr/>
        </p:nvGrpSpPr>
        <p:grpSpPr>
          <a:xfrm>
            <a:off x="8076632" y="2860041"/>
            <a:ext cx="640103" cy="160624"/>
            <a:chOff x="8032457" y="2859606"/>
            <a:chExt cx="640103" cy="160624"/>
          </a:xfrm>
        </p:grpSpPr>
        <p:sp>
          <p:nvSpPr>
            <p:cNvPr id="65" name="Rectangle 64"/>
            <p:cNvSpPr/>
            <p:nvPr/>
          </p:nvSpPr>
          <p:spPr>
            <a:xfrm>
              <a:off x="8292182" y="2894127"/>
              <a:ext cx="293225" cy="41878"/>
            </a:xfrm>
            <a:prstGeom prst="rect">
              <a:avLst/>
            </a:prstGeom>
            <a:solidFill>
              <a:srgbClr val="4DADC7"/>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91440" indent="-91440" algn="ctr">
                <a:spcBef>
                  <a:spcPts val="1200"/>
                </a:spcBef>
                <a:buClr>
                  <a:srgbClr val="F6A01A"/>
                </a:buClr>
              </a:pPr>
              <a:endParaRPr lang="en-US" sz="800" dirty="0">
                <a:solidFill>
                  <a:prstClr val="white"/>
                </a:solidFill>
              </a:endParaRPr>
            </a:p>
          </p:txBody>
        </p:sp>
        <p:sp>
          <p:nvSpPr>
            <p:cNvPr id="66" name="Rectangle 65"/>
            <p:cNvSpPr/>
            <p:nvPr/>
          </p:nvSpPr>
          <p:spPr>
            <a:xfrm>
              <a:off x="8288032" y="2977818"/>
              <a:ext cx="384528" cy="41878"/>
            </a:xfrm>
            <a:prstGeom prst="rect">
              <a:avLst/>
            </a:prstGeom>
            <a:solidFill>
              <a:srgbClr val="4DADC7"/>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91440" indent="-91440" algn="ctr">
                <a:spcBef>
                  <a:spcPts val="1200"/>
                </a:spcBef>
                <a:buClr>
                  <a:srgbClr val="F6A01A"/>
                </a:buClr>
              </a:pPr>
              <a:endParaRPr lang="en-US" sz="800" dirty="0">
                <a:solidFill>
                  <a:prstClr val="white"/>
                </a:solidFill>
              </a:endParaRPr>
            </a:p>
          </p:txBody>
        </p:sp>
        <p:sp>
          <p:nvSpPr>
            <p:cNvPr id="73" name="Rectangle 72"/>
            <p:cNvSpPr/>
            <p:nvPr/>
          </p:nvSpPr>
          <p:spPr>
            <a:xfrm rot="16200000">
              <a:off x="7997444" y="2932758"/>
              <a:ext cx="122485" cy="52459"/>
            </a:xfrm>
            <a:prstGeom prst="rect">
              <a:avLst/>
            </a:prstGeom>
            <a:solidFill>
              <a:srgbClr val="4DADC7"/>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91440" indent="-91440" algn="ctr">
                <a:spcBef>
                  <a:spcPts val="1200"/>
                </a:spcBef>
                <a:buClr>
                  <a:srgbClr val="F6A01A"/>
                </a:buClr>
              </a:pPr>
              <a:endParaRPr lang="en-US" sz="800" dirty="0">
                <a:solidFill>
                  <a:prstClr val="white"/>
                </a:solidFill>
              </a:endParaRPr>
            </a:p>
          </p:txBody>
        </p:sp>
        <p:sp>
          <p:nvSpPr>
            <p:cNvPr id="74" name="Rectangle 73"/>
            <p:cNvSpPr/>
            <p:nvPr/>
          </p:nvSpPr>
          <p:spPr>
            <a:xfrm rot="16200000">
              <a:off x="8056748" y="2913688"/>
              <a:ext cx="160624" cy="52459"/>
            </a:xfrm>
            <a:prstGeom prst="rect">
              <a:avLst/>
            </a:prstGeom>
            <a:solidFill>
              <a:srgbClr val="4DADC7"/>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91440" indent="-91440" algn="ctr">
                <a:spcBef>
                  <a:spcPts val="1200"/>
                </a:spcBef>
                <a:buClr>
                  <a:srgbClr val="F6A01A"/>
                </a:buClr>
              </a:pPr>
              <a:endParaRPr lang="en-US" sz="800" dirty="0">
                <a:solidFill>
                  <a:prstClr val="white"/>
                </a:solidFill>
              </a:endParaRPr>
            </a:p>
          </p:txBody>
        </p:sp>
        <p:sp>
          <p:nvSpPr>
            <p:cNvPr id="75" name="Rectangle 74"/>
            <p:cNvSpPr/>
            <p:nvPr/>
          </p:nvSpPr>
          <p:spPr>
            <a:xfrm rot="16200000">
              <a:off x="8139989" y="2919336"/>
              <a:ext cx="149329" cy="52459"/>
            </a:xfrm>
            <a:prstGeom prst="rect">
              <a:avLst/>
            </a:prstGeom>
            <a:solidFill>
              <a:srgbClr val="4DADC7"/>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91440" indent="-91440" algn="ctr">
                <a:spcBef>
                  <a:spcPts val="1200"/>
                </a:spcBef>
                <a:buClr>
                  <a:srgbClr val="F6A01A"/>
                </a:buClr>
              </a:pPr>
              <a:endParaRPr lang="en-US" sz="800" dirty="0">
                <a:solidFill>
                  <a:prstClr val="white"/>
                </a:solidFill>
              </a:endParaRPr>
            </a:p>
          </p:txBody>
        </p:sp>
      </p:grpSp>
      <p:grpSp>
        <p:nvGrpSpPr>
          <p:cNvPr id="21" name="Group 20"/>
          <p:cNvGrpSpPr/>
          <p:nvPr/>
        </p:nvGrpSpPr>
        <p:grpSpPr>
          <a:xfrm>
            <a:off x="8066000" y="3398967"/>
            <a:ext cx="619287" cy="120511"/>
            <a:chOff x="8066000" y="3398967"/>
            <a:chExt cx="619287" cy="120511"/>
          </a:xfrm>
        </p:grpSpPr>
        <p:sp>
          <p:nvSpPr>
            <p:cNvPr id="79" name="Rectangle 78"/>
            <p:cNvSpPr/>
            <p:nvPr/>
          </p:nvSpPr>
          <p:spPr>
            <a:xfrm>
              <a:off x="8066000" y="3398967"/>
              <a:ext cx="526619" cy="41878"/>
            </a:xfrm>
            <a:prstGeom prst="rect">
              <a:avLst/>
            </a:prstGeom>
            <a:solidFill>
              <a:srgbClr val="F6A01A"/>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91440" indent="-91440" algn="ctr">
                <a:spcBef>
                  <a:spcPts val="1200"/>
                </a:spcBef>
                <a:buClr>
                  <a:srgbClr val="F6A01A"/>
                </a:buClr>
              </a:pPr>
              <a:endParaRPr lang="en-US" sz="800" dirty="0">
                <a:solidFill>
                  <a:prstClr val="white"/>
                </a:solidFill>
              </a:endParaRPr>
            </a:p>
          </p:txBody>
        </p:sp>
        <p:sp>
          <p:nvSpPr>
            <p:cNvPr id="80" name="Rectangle 79"/>
            <p:cNvSpPr/>
            <p:nvPr/>
          </p:nvSpPr>
          <p:spPr>
            <a:xfrm>
              <a:off x="8066000" y="3477600"/>
              <a:ext cx="619287" cy="41878"/>
            </a:xfrm>
            <a:prstGeom prst="rect">
              <a:avLst/>
            </a:prstGeom>
            <a:solidFill>
              <a:srgbClr val="F6A01A"/>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91440" indent="-91440" algn="ctr">
                <a:spcBef>
                  <a:spcPts val="1200"/>
                </a:spcBef>
                <a:buClr>
                  <a:srgbClr val="F6A01A"/>
                </a:buClr>
              </a:pPr>
              <a:endParaRPr lang="en-US" sz="800" dirty="0">
                <a:solidFill>
                  <a:prstClr val="white"/>
                </a:solidFill>
              </a:endParaRPr>
            </a:p>
          </p:txBody>
        </p:sp>
      </p:grpSp>
      <p:sp>
        <p:nvSpPr>
          <p:cNvPr id="14" name="Pentagon 13"/>
          <p:cNvSpPr/>
          <p:nvPr/>
        </p:nvSpPr>
        <p:spPr>
          <a:xfrm>
            <a:off x="7828044" y="2912093"/>
            <a:ext cx="215930" cy="110071"/>
          </a:xfrm>
          <a:prstGeom prst="homePlate">
            <a:avLst/>
          </a:prstGeom>
          <a:solidFill>
            <a:srgbClr val="4DADC7"/>
          </a:solid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91440" indent="-91440" algn="ctr">
              <a:spcBef>
                <a:spcPts val="1200"/>
              </a:spcBef>
              <a:buClr>
                <a:srgbClr val="F6A01A"/>
              </a:buClr>
            </a:pPr>
            <a:endParaRPr lang="en-US" sz="700" b="1" dirty="0">
              <a:solidFill>
                <a:prstClr val="white"/>
              </a:solidFill>
            </a:endParaRPr>
          </a:p>
        </p:txBody>
      </p:sp>
      <p:sp>
        <p:nvSpPr>
          <p:cNvPr id="95" name="Pentagon 94"/>
          <p:cNvSpPr/>
          <p:nvPr/>
        </p:nvSpPr>
        <p:spPr>
          <a:xfrm>
            <a:off x="7828044" y="3156887"/>
            <a:ext cx="215930" cy="110071"/>
          </a:xfrm>
          <a:prstGeom prst="homePlate">
            <a:avLst/>
          </a:prstGeom>
          <a:solidFill>
            <a:srgbClr val="FFCE33"/>
          </a:solid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91440" indent="-91440" algn="ctr">
              <a:spcBef>
                <a:spcPts val="1200"/>
              </a:spcBef>
              <a:buClr>
                <a:srgbClr val="F6A01A"/>
              </a:buClr>
            </a:pPr>
            <a:endParaRPr lang="en-US" sz="700" b="1" dirty="0">
              <a:solidFill>
                <a:prstClr val="white"/>
              </a:solidFill>
            </a:endParaRPr>
          </a:p>
        </p:txBody>
      </p:sp>
      <p:sp>
        <p:nvSpPr>
          <p:cNvPr id="96" name="Pentagon 95"/>
          <p:cNvSpPr/>
          <p:nvPr/>
        </p:nvSpPr>
        <p:spPr>
          <a:xfrm>
            <a:off x="7828044" y="3401605"/>
            <a:ext cx="215930" cy="110071"/>
          </a:xfrm>
          <a:prstGeom prst="homePlate">
            <a:avLst/>
          </a:prstGeom>
          <a:solidFill>
            <a:srgbClr val="F6A01A"/>
          </a:solid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91440" indent="-91440" algn="ctr">
              <a:spcBef>
                <a:spcPts val="1200"/>
              </a:spcBef>
              <a:buClr>
                <a:srgbClr val="F6A01A"/>
              </a:buClr>
            </a:pPr>
            <a:endParaRPr lang="en-US" sz="700" b="1" dirty="0">
              <a:solidFill>
                <a:prstClr val="white"/>
              </a:solidFill>
            </a:endParaRPr>
          </a:p>
        </p:txBody>
      </p:sp>
      <p:grpSp>
        <p:nvGrpSpPr>
          <p:cNvPr id="20" name="Group 19"/>
          <p:cNvGrpSpPr/>
          <p:nvPr/>
        </p:nvGrpSpPr>
        <p:grpSpPr>
          <a:xfrm>
            <a:off x="8078893" y="3125437"/>
            <a:ext cx="593667" cy="173308"/>
            <a:chOff x="8078893" y="3125437"/>
            <a:chExt cx="593667" cy="173308"/>
          </a:xfrm>
        </p:grpSpPr>
        <p:sp>
          <p:nvSpPr>
            <p:cNvPr id="69" name="Arc 68"/>
            <p:cNvSpPr/>
            <p:nvPr/>
          </p:nvSpPr>
          <p:spPr>
            <a:xfrm>
              <a:off x="8078893" y="3125437"/>
              <a:ext cx="161990" cy="161991"/>
            </a:xfrm>
            <a:prstGeom prst="arc">
              <a:avLst>
                <a:gd name="adj1" fmla="val 9646220"/>
                <a:gd name="adj2" fmla="val 16202682"/>
              </a:avLst>
            </a:prstGeom>
            <a:solidFill>
              <a:srgbClr val="FFCE33"/>
            </a:solidFill>
            <a:ln w="44450">
              <a:noFill/>
            </a:ln>
          </p:spPr>
          <p:style>
            <a:lnRef idx="1">
              <a:schemeClr val="accent1"/>
            </a:lnRef>
            <a:fillRef idx="0">
              <a:schemeClr val="accent1"/>
            </a:fillRef>
            <a:effectRef idx="0">
              <a:schemeClr val="accent1"/>
            </a:effectRef>
            <a:fontRef idx="minor">
              <a:schemeClr val="tx1"/>
            </a:fontRef>
          </p:style>
          <p:txBody>
            <a:bodyPr lIns="0" tIns="0" rIns="0" bIns="0" rtlCol="0" anchor="ctr"/>
            <a:lstStyle/>
            <a:p>
              <a:pPr algn="ctr"/>
              <a:endParaRPr lang="en-US" sz="800" dirty="0">
                <a:solidFill>
                  <a:srgbClr val="666666"/>
                </a:solidFill>
              </a:endParaRPr>
            </a:p>
          </p:txBody>
        </p:sp>
        <p:sp>
          <p:nvSpPr>
            <p:cNvPr id="70" name="Arc 69"/>
            <p:cNvSpPr/>
            <p:nvPr/>
          </p:nvSpPr>
          <p:spPr>
            <a:xfrm>
              <a:off x="8095350" y="3136754"/>
              <a:ext cx="161990" cy="161991"/>
            </a:xfrm>
            <a:prstGeom prst="arc">
              <a:avLst>
                <a:gd name="adj1" fmla="val 16200000"/>
                <a:gd name="adj2" fmla="val 9550970"/>
              </a:avLst>
            </a:prstGeom>
            <a:solidFill>
              <a:srgbClr val="FFCE33"/>
            </a:solidFill>
            <a:ln w="44450">
              <a:noFill/>
            </a:ln>
          </p:spPr>
          <p:style>
            <a:lnRef idx="1">
              <a:schemeClr val="accent1"/>
            </a:lnRef>
            <a:fillRef idx="0">
              <a:schemeClr val="accent1"/>
            </a:fillRef>
            <a:effectRef idx="0">
              <a:schemeClr val="accent1"/>
            </a:effectRef>
            <a:fontRef idx="minor">
              <a:schemeClr val="tx1"/>
            </a:fontRef>
          </p:style>
          <p:txBody>
            <a:bodyPr lIns="0" tIns="0" rIns="0" bIns="0" rtlCol="0" anchor="ctr"/>
            <a:lstStyle/>
            <a:p>
              <a:pPr algn="ctr"/>
              <a:endParaRPr lang="en-US" sz="800" dirty="0">
                <a:solidFill>
                  <a:srgbClr val="666666"/>
                </a:solidFill>
              </a:endParaRPr>
            </a:p>
          </p:txBody>
        </p:sp>
        <p:sp>
          <p:nvSpPr>
            <p:cNvPr id="64" name="Rectangle 63"/>
            <p:cNvSpPr/>
            <p:nvPr/>
          </p:nvSpPr>
          <p:spPr>
            <a:xfrm>
              <a:off x="8292182" y="3158893"/>
              <a:ext cx="293225" cy="41878"/>
            </a:xfrm>
            <a:prstGeom prst="rect">
              <a:avLst/>
            </a:prstGeom>
            <a:solidFill>
              <a:srgbClr val="FFCE33"/>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91440" indent="-91440" algn="ctr">
                <a:spcBef>
                  <a:spcPts val="1200"/>
                </a:spcBef>
                <a:buClr>
                  <a:srgbClr val="F6A01A"/>
                </a:buClr>
              </a:pPr>
              <a:endParaRPr lang="en-US" sz="800" dirty="0">
                <a:solidFill>
                  <a:prstClr val="white"/>
                </a:solidFill>
              </a:endParaRPr>
            </a:p>
          </p:txBody>
        </p:sp>
        <p:sp>
          <p:nvSpPr>
            <p:cNvPr id="67" name="Rectangle 66"/>
            <p:cNvSpPr/>
            <p:nvPr/>
          </p:nvSpPr>
          <p:spPr>
            <a:xfrm>
              <a:off x="8288032" y="3242584"/>
              <a:ext cx="384528" cy="41878"/>
            </a:xfrm>
            <a:prstGeom prst="rect">
              <a:avLst/>
            </a:prstGeom>
            <a:solidFill>
              <a:srgbClr val="FFCE33"/>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91440" indent="-91440" algn="ctr">
                <a:spcBef>
                  <a:spcPts val="1200"/>
                </a:spcBef>
                <a:buClr>
                  <a:srgbClr val="F6A01A"/>
                </a:buClr>
              </a:pPr>
              <a:endParaRPr lang="en-US" sz="800" dirty="0">
                <a:solidFill>
                  <a:prstClr val="white"/>
                </a:solidFill>
              </a:endParaRPr>
            </a:p>
          </p:txBody>
        </p:sp>
      </p:grpSp>
      <p:sp>
        <p:nvSpPr>
          <p:cNvPr id="76" name="Rectangle 17" hidden="1"/>
          <p:cNvSpPr/>
          <p:nvPr>
            <p:custDataLst>
              <p:tags r:id="rId1"/>
            </p:custDataLst>
          </p:nvPr>
        </p:nvSpPr>
        <p:spPr>
          <a:xfrm>
            <a:off x="3772229" y="1528827"/>
            <a:ext cx="1910673" cy="593685"/>
          </a:xfrm>
          <a:custGeom>
            <a:avLst/>
            <a:gdLst>
              <a:gd name="connsiteX0" fmla="*/ 0 w 1910673"/>
              <a:gd name="connsiteY0" fmla="*/ 0 h 550034"/>
              <a:gd name="connsiteX1" fmla="*/ 1910673 w 1910673"/>
              <a:gd name="connsiteY1" fmla="*/ 0 h 550034"/>
              <a:gd name="connsiteX2" fmla="*/ 1910673 w 1910673"/>
              <a:gd name="connsiteY2" fmla="*/ 550034 h 550034"/>
              <a:gd name="connsiteX3" fmla="*/ 0 w 1910673"/>
              <a:gd name="connsiteY3" fmla="*/ 550034 h 550034"/>
              <a:gd name="connsiteX4" fmla="*/ 0 w 1910673"/>
              <a:gd name="connsiteY4" fmla="*/ 0 h 550034"/>
              <a:gd name="connsiteX0" fmla="*/ 0 w 1910673"/>
              <a:gd name="connsiteY0" fmla="*/ 0 h 550034"/>
              <a:gd name="connsiteX1" fmla="*/ 1386798 w 1910673"/>
              <a:gd name="connsiteY1" fmla="*/ 0 h 550034"/>
              <a:gd name="connsiteX2" fmla="*/ 1910673 w 1910673"/>
              <a:gd name="connsiteY2" fmla="*/ 550034 h 550034"/>
              <a:gd name="connsiteX3" fmla="*/ 0 w 1910673"/>
              <a:gd name="connsiteY3" fmla="*/ 550034 h 550034"/>
              <a:gd name="connsiteX4" fmla="*/ 0 w 1910673"/>
              <a:gd name="connsiteY4" fmla="*/ 0 h 550034"/>
              <a:gd name="connsiteX0" fmla="*/ 0 w 1910673"/>
              <a:gd name="connsiteY0" fmla="*/ 0 h 550034"/>
              <a:gd name="connsiteX1" fmla="*/ 1386798 w 1910673"/>
              <a:gd name="connsiteY1" fmla="*/ 0 h 550034"/>
              <a:gd name="connsiteX2" fmla="*/ 1910673 w 1910673"/>
              <a:gd name="connsiteY2" fmla="*/ 550034 h 550034"/>
              <a:gd name="connsiteX3" fmla="*/ 0 w 1910673"/>
              <a:gd name="connsiteY3" fmla="*/ 550034 h 550034"/>
              <a:gd name="connsiteX4" fmla="*/ 0 w 1910673"/>
              <a:gd name="connsiteY4" fmla="*/ 0 h 550034"/>
              <a:gd name="connsiteX0" fmla="*/ 0 w 1910673"/>
              <a:gd name="connsiteY0" fmla="*/ 0 h 550034"/>
              <a:gd name="connsiteX1" fmla="*/ 1386798 w 1910673"/>
              <a:gd name="connsiteY1" fmla="*/ 0 h 550034"/>
              <a:gd name="connsiteX2" fmla="*/ 1910673 w 1910673"/>
              <a:gd name="connsiteY2" fmla="*/ 550034 h 550034"/>
              <a:gd name="connsiteX3" fmla="*/ 0 w 1910673"/>
              <a:gd name="connsiteY3" fmla="*/ 550034 h 550034"/>
              <a:gd name="connsiteX4" fmla="*/ 0 w 1910673"/>
              <a:gd name="connsiteY4" fmla="*/ 0 h 550034"/>
              <a:gd name="connsiteX0" fmla="*/ 0 w 1910673"/>
              <a:gd name="connsiteY0" fmla="*/ 0 h 550034"/>
              <a:gd name="connsiteX1" fmla="*/ 1407753 w 1910673"/>
              <a:gd name="connsiteY1" fmla="*/ 0 h 550034"/>
              <a:gd name="connsiteX2" fmla="*/ 1910673 w 1910673"/>
              <a:gd name="connsiteY2" fmla="*/ 550034 h 550034"/>
              <a:gd name="connsiteX3" fmla="*/ 0 w 1910673"/>
              <a:gd name="connsiteY3" fmla="*/ 550034 h 550034"/>
              <a:gd name="connsiteX4" fmla="*/ 0 w 1910673"/>
              <a:gd name="connsiteY4" fmla="*/ 0 h 550034"/>
              <a:gd name="connsiteX0" fmla="*/ 0 w 1910673"/>
              <a:gd name="connsiteY0" fmla="*/ 0 h 550034"/>
              <a:gd name="connsiteX1" fmla="*/ 1407753 w 1910673"/>
              <a:gd name="connsiteY1" fmla="*/ 0 h 550034"/>
              <a:gd name="connsiteX2" fmla="*/ 1910673 w 1910673"/>
              <a:gd name="connsiteY2" fmla="*/ 550034 h 550034"/>
              <a:gd name="connsiteX3" fmla="*/ 0 w 1910673"/>
              <a:gd name="connsiteY3" fmla="*/ 550034 h 550034"/>
              <a:gd name="connsiteX4" fmla="*/ 0 w 1910673"/>
              <a:gd name="connsiteY4" fmla="*/ 0 h 550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0673" h="550034">
                <a:moveTo>
                  <a:pt x="0" y="0"/>
                </a:moveTo>
                <a:lnTo>
                  <a:pt x="1407753" y="0"/>
                </a:lnTo>
                <a:cubicBezTo>
                  <a:pt x="1397593" y="528206"/>
                  <a:pt x="1543643" y="528614"/>
                  <a:pt x="1910673" y="550034"/>
                </a:cubicBezTo>
                <a:lnTo>
                  <a:pt x="0" y="550034"/>
                </a:lnTo>
                <a:lnTo>
                  <a:pt x="0" y="0"/>
                </a:lnTo>
                <a:close/>
              </a:path>
            </a:pathLst>
          </a:custGeom>
          <a:solidFill>
            <a:schemeClr val="accent4"/>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91440" indent="-91440">
              <a:buClr>
                <a:srgbClr val="F6A01A"/>
              </a:buClr>
            </a:pPr>
            <a:r>
              <a:rPr lang="en-US" sz="1400" b="1" dirty="0" smtClean="0">
                <a:solidFill>
                  <a:prstClr val="white"/>
                </a:solidFill>
              </a:rPr>
              <a:t>MANAGEMENT</a:t>
            </a:r>
          </a:p>
          <a:p>
            <a:pPr marL="91440" indent="-91440">
              <a:buClr>
                <a:srgbClr val="F6A01A"/>
              </a:buClr>
            </a:pPr>
            <a:r>
              <a:rPr lang="en-US" sz="1400" b="1" dirty="0" smtClean="0">
                <a:solidFill>
                  <a:prstClr val="white"/>
                </a:solidFill>
              </a:rPr>
              <a:t>REPORT</a:t>
            </a:r>
            <a:endParaRPr lang="en-US" sz="1400" b="1" dirty="0">
              <a:solidFill>
                <a:prstClr val="white"/>
              </a:solidFill>
            </a:endParaRPr>
          </a:p>
        </p:txBody>
      </p:sp>
      <p:grpSp>
        <p:nvGrpSpPr>
          <p:cNvPr id="106" name="Group 105"/>
          <p:cNvGrpSpPr/>
          <p:nvPr/>
        </p:nvGrpSpPr>
        <p:grpSpPr>
          <a:xfrm>
            <a:off x="4234070" y="1992080"/>
            <a:ext cx="1290630" cy="1642185"/>
            <a:chOff x="3757724" y="1082646"/>
            <a:chExt cx="2013064" cy="2561402"/>
          </a:xfrm>
        </p:grpSpPr>
        <p:grpSp>
          <p:nvGrpSpPr>
            <p:cNvPr id="123" name="Group 122"/>
            <p:cNvGrpSpPr/>
            <p:nvPr/>
          </p:nvGrpSpPr>
          <p:grpSpPr>
            <a:xfrm flipH="1">
              <a:off x="3757724" y="1082646"/>
              <a:ext cx="2013064" cy="2561402"/>
              <a:chOff x="4014253" y="2352098"/>
              <a:chExt cx="1521337" cy="1935734"/>
            </a:xfrm>
          </p:grpSpPr>
          <p:sp>
            <p:nvSpPr>
              <p:cNvPr id="125" name="Freeform 5"/>
              <p:cNvSpPr>
                <a:spLocks/>
              </p:cNvSpPr>
              <p:nvPr/>
            </p:nvSpPr>
            <p:spPr bwMode="auto">
              <a:xfrm>
                <a:off x="4014253" y="2352098"/>
                <a:ext cx="1521337" cy="1935734"/>
              </a:xfrm>
              <a:custGeom>
                <a:avLst/>
                <a:gdLst>
                  <a:gd name="T0" fmla="*/ 1708 w 1708"/>
                  <a:gd name="T1" fmla="*/ 2174 h 2174"/>
                  <a:gd name="T2" fmla="*/ 0 w 1708"/>
                  <a:gd name="T3" fmla="*/ 2174 h 2174"/>
                  <a:gd name="T4" fmla="*/ 0 w 1708"/>
                  <a:gd name="T5" fmla="*/ 608 h 2174"/>
                  <a:gd name="T6" fmla="*/ 77 w 1708"/>
                  <a:gd name="T7" fmla="*/ 504 h 2174"/>
                  <a:gd name="T8" fmla="*/ 233 w 1708"/>
                  <a:gd name="T9" fmla="*/ 504 h 2174"/>
                  <a:gd name="T10" fmla="*/ 440 w 1708"/>
                  <a:gd name="T11" fmla="*/ 440 h 2174"/>
                  <a:gd name="T12" fmla="*/ 505 w 1708"/>
                  <a:gd name="T13" fmla="*/ 233 h 2174"/>
                  <a:gd name="T14" fmla="*/ 505 w 1708"/>
                  <a:gd name="T15" fmla="*/ 78 h 2174"/>
                  <a:gd name="T16" fmla="*/ 608 w 1708"/>
                  <a:gd name="T17" fmla="*/ 0 h 2174"/>
                  <a:gd name="T18" fmla="*/ 1708 w 1708"/>
                  <a:gd name="T19" fmla="*/ 0 h 2174"/>
                  <a:gd name="T20" fmla="*/ 1708 w 1708"/>
                  <a:gd name="T21" fmla="*/ 2174 h 2174"/>
                  <a:gd name="connsiteX0" fmla="*/ 10000 w 10000"/>
                  <a:gd name="connsiteY0" fmla="*/ 10000 h 10000"/>
                  <a:gd name="connsiteX1" fmla="*/ 0 w 10000"/>
                  <a:gd name="connsiteY1" fmla="*/ 10000 h 10000"/>
                  <a:gd name="connsiteX2" fmla="*/ 0 w 10000"/>
                  <a:gd name="connsiteY2" fmla="*/ 2797 h 10000"/>
                  <a:gd name="connsiteX3" fmla="*/ 451 w 10000"/>
                  <a:gd name="connsiteY3" fmla="*/ 2318 h 10000"/>
                  <a:gd name="connsiteX4" fmla="*/ 1364 w 10000"/>
                  <a:gd name="connsiteY4" fmla="*/ 2318 h 10000"/>
                  <a:gd name="connsiteX5" fmla="*/ 2576 w 10000"/>
                  <a:gd name="connsiteY5" fmla="*/ 2024 h 10000"/>
                  <a:gd name="connsiteX6" fmla="*/ 2957 w 10000"/>
                  <a:gd name="connsiteY6" fmla="*/ 1072 h 10000"/>
                  <a:gd name="connsiteX7" fmla="*/ 2957 w 10000"/>
                  <a:gd name="connsiteY7" fmla="*/ 359 h 10000"/>
                  <a:gd name="connsiteX8" fmla="*/ 3560 w 10000"/>
                  <a:gd name="connsiteY8" fmla="*/ 0 h 10000"/>
                  <a:gd name="connsiteX9" fmla="*/ 10000 w 10000"/>
                  <a:gd name="connsiteY9" fmla="*/ 0 h 10000"/>
                  <a:gd name="connsiteX10" fmla="*/ 10000 w 10000"/>
                  <a:gd name="connsiteY10" fmla="*/ 10000 h 10000"/>
                  <a:gd name="connsiteX0" fmla="*/ 10000 w 10000"/>
                  <a:gd name="connsiteY0" fmla="*/ 10000 h 10000"/>
                  <a:gd name="connsiteX1" fmla="*/ 0 w 10000"/>
                  <a:gd name="connsiteY1" fmla="*/ 10000 h 10000"/>
                  <a:gd name="connsiteX2" fmla="*/ 0 w 10000"/>
                  <a:gd name="connsiteY2" fmla="*/ 2797 h 10000"/>
                  <a:gd name="connsiteX3" fmla="*/ 451 w 10000"/>
                  <a:gd name="connsiteY3" fmla="*/ 2318 h 10000"/>
                  <a:gd name="connsiteX4" fmla="*/ 1364 w 10000"/>
                  <a:gd name="connsiteY4" fmla="*/ 2318 h 10000"/>
                  <a:gd name="connsiteX5" fmla="*/ 2576 w 10000"/>
                  <a:gd name="connsiteY5" fmla="*/ 2024 h 10000"/>
                  <a:gd name="connsiteX6" fmla="*/ 2957 w 10000"/>
                  <a:gd name="connsiteY6" fmla="*/ 1072 h 10000"/>
                  <a:gd name="connsiteX7" fmla="*/ 2957 w 10000"/>
                  <a:gd name="connsiteY7" fmla="*/ 359 h 10000"/>
                  <a:gd name="connsiteX8" fmla="*/ 3560 w 10000"/>
                  <a:gd name="connsiteY8" fmla="*/ 0 h 10000"/>
                  <a:gd name="connsiteX9" fmla="*/ 10000 w 10000"/>
                  <a:gd name="connsiteY9" fmla="*/ 0 h 10000"/>
                  <a:gd name="connsiteX10" fmla="*/ 10000 w 10000"/>
                  <a:gd name="connsiteY10"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0" h="10000">
                    <a:moveTo>
                      <a:pt x="10000" y="10000"/>
                    </a:moveTo>
                    <a:lnTo>
                      <a:pt x="0" y="10000"/>
                    </a:lnTo>
                    <a:lnTo>
                      <a:pt x="0" y="2797"/>
                    </a:lnTo>
                    <a:cubicBezTo>
                      <a:pt x="0" y="2599"/>
                      <a:pt x="205" y="2318"/>
                      <a:pt x="451" y="2318"/>
                    </a:cubicBezTo>
                    <a:lnTo>
                      <a:pt x="1364" y="2318"/>
                    </a:lnTo>
                    <a:cubicBezTo>
                      <a:pt x="1827" y="2318"/>
                      <a:pt x="2219" y="2300"/>
                      <a:pt x="2576" y="2024"/>
                    </a:cubicBezTo>
                    <a:cubicBezTo>
                      <a:pt x="2927" y="1743"/>
                      <a:pt x="2957" y="1440"/>
                      <a:pt x="2957" y="1072"/>
                    </a:cubicBezTo>
                    <a:lnTo>
                      <a:pt x="2957" y="359"/>
                    </a:lnTo>
                    <a:cubicBezTo>
                      <a:pt x="2957" y="161"/>
                      <a:pt x="3308" y="0"/>
                      <a:pt x="3560" y="0"/>
                    </a:cubicBezTo>
                    <a:lnTo>
                      <a:pt x="10000" y="0"/>
                    </a:lnTo>
                    <a:lnTo>
                      <a:pt x="10000" y="10000"/>
                    </a:lnTo>
                    <a:close/>
                  </a:path>
                </a:pathLst>
              </a:custGeom>
              <a:noFill/>
              <a:ln w="571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1050" dirty="0">
                  <a:solidFill>
                    <a:srgbClr val="666666"/>
                  </a:solidFill>
                </a:endParaRPr>
              </a:p>
            </p:txBody>
          </p:sp>
          <p:sp>
            <p:nvSpPr>
              <p:cNvPr id="126" name="Line 6"/>
              <p:cNvSpPr>
                <a:spLocks noChangeShapeType="1"/>
              </p:cNvSpPr>
              <p:nvPr/>
            </p:nvSpPr>
            <p:spPr bwMode="auto">
              <a:xfrm flipH="1">
                <a:off x="4033825" y="2378821"/>
                <a:ext cx="453541" cy="455799"/>
              </a:xfrm>
              <a:prstGeom prst="line">
                <a:avLst/>
              </a:prstGeom>
              <a:noFill/>
              <a:ln w="5715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050" dirty="0">
                  <a:solidFill>
                    <a:srgbClr val="666666"/>
                  </a:solidFill>
                </a:endParaRPr>
              </a:p>
            </p:txBody>
          </p:sp>
        </p:grpSp>
        <p:sp>
          <p:nvSpPr>
            <p:cNvPr id="124" name="Rectangle 17"/>
            <p:cNvSpPr/>
            <p:nvPr/>
          </p:nvSpPr>
          <p:spPr>
            <a:xfrm>
              <a:off x="3781159" y="1109383"/>
              <a:ext cx="1910674" cy="593685"/>
            </a:xfrm>
            <a:custGeom>
              <a:avLst/>
              <a:gdLst>
                <a:gd name="connsiteX0" fmla="*/ 0 w 1910673"/>
                <a:gd name="connsiteY0" fmla="*/ 0 h 550034"/>
                <a:gd name="connsiteX1" fmla="*/ 1910673 w 1910673"/>
                <a:gd name="connsiteY1" fmla="*/ 0 h 550034"/>
                <a:gd name="connsiteX2" fmla="*/ 1910673 w 1910673"/>
                <a:gd name="connsiteY2" fmla="*/ 550034 h 550034"/>
                <a:gd name="connsiteX3" fmla="*/ 0 w 1910673"/>
                <a:gd name="connsiteY3" fmla="*/ 550034 h 550034"/>
                <a:gd name="connsiteX4" fmla="*/ 0 w 1910673"/>
                <a:gd name="connsiteY4" fmla="*/ 0 h 550034"/>
                <a:gd name="connsiteX0" fmla="*/ 0 w 1910673"/>
                <a:gd name="connsiteY0" fmla="*/ 0 h 550034"/>
                <a:gd name="connsiteX1" fmla="*/ 1386798 w 1910673"/>
                <a:gd name="connsiteY1" fmla="*/ 0 h 550034"/>
                <a:gd name="connsiteX2" fmla="*/ 1910673 w 1910673"/>
                <a:gd name="connsiteY2" fmla="*/ 550034 h 550034"/>
                <a:gd name="connsiteX3" fmla="*/ 0 w 1910673"/>
                <a:gd name="connsiteY3" fmla="*/ 550034 h 550034"/>
                <a:gd name="connsiteX4" fmla="*/ 0 w 1910673"/>
                <a:gd name="connsiteY4" fmla="*/ 0 h 550034"/>
                <a:gd name="connsiteX0" fmla="*/ 0 w 1910673"/>
                <a:gd name="connsiteY0" fmla="*/ 0 h 550034"/>
                <a:gd name="connsiteX1" fmla="*/ 1386798 w 1910673"/>
                <a:gd name="connsiteY1" fmla="*/ 0 h 550034"/>
                <a:gd name="connsiteX2" fmla="*/ 1910673 w 1910673"/>
                <a:gd name="connsiteY2" fmla="*/ 550034 h 550034"/>
                <a:gd name="connsiteX3" fmla="*/ 0 w 1910673"/>
                <a:gd name="connsiteY3" fmla="*/ 550034 h 550034"/>
                <a:gd name="connsiteX4" fmla="*/ 0 w 1910673"/>
                <a:gd name="connsiteY4" fmla="*/ 0 h 550034"/>
                <a:gd name="connsiteX0" fmla="*/ 0 w 1910673"/>
                <a:gd name="connsiteY0" fmla="*/ 0 h 550034"/>
                <a:gd name="connsiteX1" fmla="*/ 1386798 w 1910673"/>
                <a:gd name="connsiteY1" fmla="*/ 0 h 550034"/>
                <a:gd name="connsiteX2" fmla="*/ 1910673 w 1910673"/>
                <a:gd name="connsiteY2" fmla="*/ 550034 h 550034"/>
                <a:gd name="connsiteX3" fmla="*/ 0 w 1910673"/>
                <a:gd name="connsiteY3" fmla="*/ 550034 h 550034"/>
                <a:gd name="connsiteX4" fmla="*/ 0 w 1910673"/>
                <a:gd name="connsiteY4" fmla="*/ 0 h 550034"/>
                <a:gd name="connsiteX0" fmla="*/ 0 w 1910673"/>
                <a:gd name="connsiteY0" fmla="*/ 0 h 550034"/>
                <a:gd name="connsiteX1" fmla="*/ 1407753 w 1910673"/>
                <a:gd name="connsiteY1" fmla="*/ 0 h 550034"/>
                <a:gd name="connsiteX2" fmla="*/ 1910673 w 1910673"/>
                <a:gd name="connsiteY2" fmla="*/ 550034 h 550034"/>
                <a:gd name="connsiteX3" fmla="*/ 0 w 1910673"/>
                <a:gd name="connsiteY3" fmla="*/ 550034 h 550034"/>
                <a:gd name="connsiteX4" fmla="*/ 0 w 1910673"/>
                <a:gd name="connsiteY4" fmla="*/ 0 h 550034"/>
                <a:gd name="connsiteX0" fmla="*/ 0 w 1910673"/>
                <a:gd name="connsiteY0" fmla="*/ 0 h 550034"/>
                <a:gd name="connsiteX1" fmla="*/ 1407753 w 1910673"/>
                <a:gd name="connsiteY1" fmla="*/ 0 h 550034"/>
                <a:gd name="connsiteX2" fmla="*/ 1910673 w 1910673"/>
                <a:gd name="connsiteY2" fmla="*/ 550034 h 550034"/>
                <a:gd name="connsiteX3" fmla="*/ 0 w 1910673"/>
                <a:gd name="connsiteY3" fmla="*/ 550034 h 550034"/>
                <a:gd name="connsiteX4" fmla="*/ 0 w 1910673"/>
                <a:gd name="connsiteY4" fmla="*/ 0 h 550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0673" h="550034">
                  <a:moveTo>
                    <a:pt x="0" y="0"/>
                  </a:moveTo>
                  <a:lnTo>
                    <a:pt x="1407753" y="0"/>
                  </a:lnTo>
                  <a:cubicBezTo>
                    <a:pt x="1397593" y="528206"/>
                    <a:pt x="1543643" y="528614"/>
                    <a:pt x="1910673" y="550034"/>
                  </a:cubicBezTo>
                  <a:lnTo>
                    <a:pt x="0" y="550034"/>
                  </a:lnTo>
                  <a:lnTo>
                    <a:pt x="0" y="0"/>
                  </a:lnTo>
                  <a:close/>
                </a:path>
              </a:pathLst>
            </a:custGeom>
            <a:solidFill>
              <a:schemeClr val="accent5"/>
            </a:solidFill>
            <a:ln w="12700">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91440" indent="-91440">
                <a:buClr>
                  <a:srgbClr val="F6A01A"/>
                </a:buClr>
              </a:pPr>
              <a:r>
                <a:rPr lang="en-US" sz="1000" b="1" dirty="0" smtClean="0">
                  <a:solidFill>
                    <a:prstClr val="white"/>
                  </a:solidFill>
                </a:rPr>
                <a:t>Statutory</a:t>
              </a:r>
            </a:p>
            <a:p>
              <a:pPr marL="91440" indent="-91440">
                <a:buClr>
                  <a:srgbClr val="F6A01A"/>
                </a:buClr>
              </a:pPr>
              <a:r>
                <a:rPr lang="en-US" sz="1000" b="1" dirty="0" smtClean="0">
                  <a:solidFill>
                    <a:prstClr val="white"/>
                  </a:solidFill>
                </a:rPr>
                <a:t>REPORT</a:t>
              </a:r>
              <a:endParaRPr lang="en-US" sz="1000" b="1" dirty="0">
                <a:solidFill>
                  <a:prstClr val="white"/>
                </a:solidFill>
              </a:endParaRPr>
            </a:p>
          </p:txBody>
        </p:sp>
      </p:grpSp>
      <p:grpSp>
        <p:nvGrpSpPr>
          <p:cNvPr id="8" name="Group 7"/>
          <p:cNvGrpSpPr/>
          <p:nvPr/>
        </p:nvGrpSpPr>
        <p:grpSpPr>
          <a:xfrm>
            <a:off x="4315402" y="2432172"/>
            <a:ext cx="1010430" cy="253552"/>
            <a:chOff x="4315402" y="2432172"/>
            <a:chExt cx="1010430" cy="253552"/>
          </a:xfrm>
          <a:solidFill>
            <a:schemeClr val="bg2"/>
          </a:solidFill>
        </p:grpSpPr>
        <p:sp>
          <p:nvSpPr>
            <p:cNvPr id="107" name="Rectangle 106"/>
            <p:cNvSpPr/>
            <p:nvPr/>
          </p:nvSpPr>
          <p:spPr>
            <a:xfrm>
              <a:off x="4725389" y="2486664"/>
              <a:ext cx="462868" cy="66107"/>
            </a:xfrm>
            <a:prstGeom prst="rect">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91440" indent="-91440" algn="ctr">
                <a:spcBef>
                  <a:spcPts val="1200"/>
                </a:spcBef>
                <a:buClr>
                  <a:srgbClr val="F6A01A"/>
                </a:buClr>
              </a:pPr>
              <a:endParaRPr lang="en-US" sz="1050" dirty="0">
                <a:solidFill>
                  <a:prstClr val="white"/>
                </a:solidFill>
              </a:endParaRPr>
            </a:p>
          </p:txBody>
        </p:sp>
        <p:sp>
          <p:nvSpPr>
            <p:cNvPr id="108" name="Rectangle 107"/>
            <p:cNvSpPr/>
            <p:nvPr/>
          </p:nvSpPr>
          <p:spPr>
            <a:xfrm>
              <a:off x="4718838" y="2618774"/>
              <a:ext cx="606994" cy="66107"/>
            </a:xfrm>
            <a:prstGeom prst="rect">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91440" indent="-91440" algn="ctr">
                <a:spcBef>
                  <a:spcPts val="1200"/>
                </a:spcBef>
                <a:buClr>
                  <a:srgbClr val="F6A01A"/>
                </a:buClr>
              </a:pPr>
              <a:endParaRPr lang="en-US" sz="1050" dirty="0">
                <a:solidFill>
                  <a:prstClr val="white"/>
                </a:solidFill>
              </a:endParaRPr>
            </a:p>
          </p:txBody>
        </p:sp>
        <p:sp>
          <p:nvSpPr>
            <p:cNvPr id="109" name="Rectangle 108"/>
            <p:cNvSpPr/>
            <p:nvPr/>
          </p:nvSpPr>
          <p:spPr>
            <a:xfrm rot="16200000">
              <a:off x="4260133" y="2547644"/>
              <a:ext cx="193347" cy="82809"/>
            </a:xfrm>
            <a:prstGeom prst="rect">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91440" indent="-91440" algn="ctr">
                <a:spcBef>
                  <a:spcPts val="1200"/>
                </a:spcBef>
                <a:buClr>
                  <a:srgbClr val="F6A01A"/>
                </a:buClr>
              </a:pPr>
              <a:endParaRPr lang="en-US" sz="1050" dirty="0">
                <a:solidFill>
                  <a:prstClr val="white"/>
                </a:solidFill>
              </a:endParaRPr>
            </a:p>
          </p:txBody>
        </p:sp>
        <p:sp>
          <p:nvSpPr>
            <p:cNvPr id="110" name="Rectangle 109"/>
            <p:cNvSpPr/>
            <p:nvPr/>
          </p:nvSpPr>
          <p:spPr>
            <a:xfrm rot="16200000">
              <a:off x="4353747" y="2517543"/>
              <a:ext cx="253551" cy="82809"/>
            </a:xfrm>
            <a:prstGeom prst="rect">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91440" indent="-91440" algn="ctr">
                <a:spcBef>
                  <a:spcPts val="1200"/>
                </a:spcBef>
                <a:buClr>
                  <a:srgbClr val="F6A01A"/>
                </a:buClr>
              </a:pPr>
              <a:endParaRPr lang="en-US" sz="1050" dirty="0">
                <a:solidFill>
                  <a:prstClr val="white"/>
                </a:solidFill>
              </a:endParaRPr>
            </a:p>
          </p:txBody>
        </p:sp>
        <p:sp>
          <p:nvSpPr>
            <p:cNvPr id="111" name="Rectangle 110"/>
            <p:cNvSpPr/>
            <p:nvPr/>
          </p:nvSpPr>
          <p:spPr>
            <a:xfrm rot="16200000">
              <a:off x="4485147" y="2526458"/>
              <a:ext cx="235722" cy="82809"/>
            </a:xfrm>
            <a:prstGeom prst="rect">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91440" indent="-91440" algn="ctr">
                <a:spcBef>
                  <a:spcPts val="1200"/>
                </a:spcBef>
                <a:buClr>
                  <a:srgbClr val="F6A01A"/>
                </a:buClr>
              </a:pPr>
              <a:endParaRPr lang="en-US" sz="1050" dirty="0">
                <a:solidFill>
                  <a:prstClr val="white"/>
                </a:solidFill>
              </a:endParaRPr>
            </a:p>
          </p:txBody>
        </p:sp>
      </p:grpSp>
      <p:grpSp>
        <p:nvGrpSpPr>
          <p:cNvPr id="10" name="Group 9"/>
          <p:cNvGrpSpPr/>
          <p:nvPr/>
        </p:nvGrpSpPr>
        <p:grpSpPr>
          <a:xfrm>
            <a:off x="4368352" y="3283576"/>
            <a:ext cx="977571" cy="190232"/>
            <a:chOff x="4368352" y="3283576"/>
            <a:chExt cx="977571" cy="190232"/>
          </a:xfrm>
        </p:grpSpPr>
        <p:sp>
          <p:nvSpPr>
            <p:cNvPr id="112" name="Rectangle 111"/>
            <p:cNvSpPr/>
            <p:nvPr/>
          </p:nvSpPr>
          <p:spPr>
            <a:xfrm>
              <a:off x="4368352" y="3283576"/>
              <a:ext cx="831290" cy="66107"/>
            </a:xfrm>
            <a:prstGeom prst="rect">
              <a:avLst/>
            </a:pr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91440" indent="-91440" algn="ctr">
                <a:spcBef>
                  <a:spcPts val="1200"/>
                </a:spcBef>
                <a:buClr>
                  <a:srgbClr val="F6A01A"/>
                </a:buClr>
              </a:pPr>
              <a:endParaRPr lang="en-US" sz="1050" dirty="0">
                <a:solidFill>
                  <a:prstClr val="white"/>
                </a:solidFill>
              </a:endParaRPr>
            </a:p>
          </p:txBody>
        </p:sp>
        <p:sp>
          <p:nvSpPr>
            <p:cNvPr id="113" name="Rectangle 112"/>
            <p:cNvSpPr/>
            <p:nvPr/>
          </p:nvSpPr>
          <p:spPr>
            <a:xfrm>
              <a:off x="4368352" y="3407701"/>
              <a:ext cx="977571" cy="66107"/>
            </a:xfrm>
            <a:prstGeom prst="rect">
              <a:avLst/>
            </a:pr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91440" indent="-91440" algn="ctr">
                <a:spcBef>
                  <a:spcPts val="1200"/>
                </a:spcBef>
                <a:buClr>
                  <a:srgbClr val="F6A01A"/>
                </a:buClr>
              </a:pPr>
              <a:endParaRPr lang="en-US" sz="1050" dirty="0">
                <a:solidFill>
                  <a:prstClr val="white"/>
                </a:solidFill>
              </a:endParaRPr>
            </a:p>
          </p:txBody>
        </p:sp>
      </p:grpSp>
      <p:sp>
        <p:nvSpPr>
          <p:cNvPr id="114" name="Pentagon 113"/>
          <p:cNvSpPr/>
          <p:nvPr/>
        </p:nvSpPr>
        <p:spPr>
          <a:xfrm>
            <a:off x="3992728" y="2515025"/>
            <a:ext cx="340855" cy="173752"/>
          </a:xfrm>
          <a:prstGeom prst="homePlate">
            <a:avLst/>
          </a:prstGeom>
          <a:solidFill>
            <a:schemeClr val="bg2"/>
          </a:solid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91440" indent="-91440" algn="ctr">
              <a:spcBef>
                <a:spcPts val="1200"/>
              </a:spcBef>
              <a:buClr>
                <a:srgbClr val="F6A01A"/>
              </a:buClr>
            </a:pPr>
            <a:endParaRPr lang="en-US" sz="1000" b="1" dirty="0">
              <a:solidFill>
                <a:prstClr val="white"/>
              </a:solidFill>
            </a:endParaRPr>
          </a:p>
        </p:txBody>
      </p:sp>
      <p:sp>
        <p:nvSpPr>
          <p:cNvPr id="115" name="Pentagon 114"/>
          <p:cNvSpPr/>
          <p:nvPr/>
        </p:nvSpPr>
        <p:spPr>
          <a:xfrm>
            <a:off x="3992728" y="2901442"/>
            <a:ext cx="340855" cy="173752"/>
          </a:xfrm>
          <a:prstGeom prst="homePlate">
            <a:avLst/>
          </a:prstGeom>
          <a:solidFill>
            <a:schemeClr val="accent4"/>
          </a:solid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91440" indent="-91440" algn="ctr">
              <a:spcBef>
                <a:spcPts val="1200"/>
              </a:spcBef>
              <a:buClr>
                <a:srgbClr val="F6A01A"/>
              </a:buClr>
            </a:pPr>
            <a:endParaRPr lang="en-US" sz="1000" b="1" dirty="0">
              <a:solidFill>
                <a:prstClr val="white"/>
              </a:solidFill>
            </a:endParaRPr>
          </a:p>
        </p:txBody>
      </p:sp>
      <p:sp>
        <p:nvSpPr>
          <p:cNvPr id="116" name="Pentagon 115"/>
          <p:cNvSpPr/>
          <p:nvPr/>
        </p:nvSpPr>
        <p:spPr>
          <a:xfrm>
            <a:off x="3992728" y="3287739"/>
            <a:ext cx="340855" cy="173752"/>
          </a:xfrm>
          <a:prstGeom prst="homePlate">
            <a:avLst/>
          </a:prstGeom>
          <a:solidFill>
            <a:schemeClr val="accent1"/>
          </a:solid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91440" indent="-91440" algn="ctr">
              <a:spcBef>
                <a:spcPts val="1200"/>
              </a:spcBef>
              <a:buClr>
                <a:srgbClr val="F6A01A"/>
              </a:buClr>
            </a:pPr>
            <a:endParaRPr lang="en-US" sz="1000" b="1" dirty="0">
              <a:solidFill>
                <a:prstClr val="white"/>
              </a:solidFill>
            </a:endParaRPr>
          </a:p>
        </p:txBody>
      </p:sp>
      <p:grpSp>
        <p:nvGrpSpPr>
          <p:cNvPr id="9" name="Group 8"/>
          <p:cNvGrpSpPr/>
          <p:nvPr/>
        </p:nvGrpSpPr>
        <p:grpSpPr>
          <a:xfrm>
            <a:off x="4388703" y="2851797"/>
            <a:ext cx="937129" cy="273573"/>
            <a:chOff x="4388703" y="2851797"/>
            <a:chExt cx="937129" cy="273573"/>
          </a:xfrm>
          <a:solidFill>
            <a:schemeClr val="accent4"/>
          </a:solidFill>
        </p:grpSpPr>
        <p:sp>
          <p:nvSpPr>
            <p:cNvPr id="117" name="Arc 116"/>
            <p:cNvSpPr/>
            <p:nvPr/>
          </p:nvSpPr>
          <p:spPr>
            <a:xfrm>
              <a:off x="4388703" y="2851797"/>
              <a:ext cx="255709" cy="255709"/>
            </a:xfrm>
            <a:prstGeom prst="arc">
              <a:avLst>
                <a:gd name="adj1" fmla="val 9646220"/>
                <a:gd name="adj2" fmla="val 16202682"/>
              </a:avLst>
            </a:prstGeom>
            <a:grpFill/>
            <a:ln w="44450">
              <a:noFill/>
            </a:ln>
          </p:spPr>
          <p:style>
            <a:lnRef idx="1">
              <a:schemeClr val="accent1"/>
            </a:lnRef>
            <a:fillRef idx="0">
              <a:schemeClr val="accent1"/>
            </a:fillRef>
            <a:effectRef idx="0">
              <a:schemeClr val="accent1"/>
            </a:effectRef>
            <a:fontRef idx="minor">
              <a:schemeClr val="tx1"/>
            </a:fontRef>
          </p:style>
          <p:txBody>
            <a:bodyPr lIns="0" tIns="0" rIns="0" bIns="0" rtlCol="0" anchor="ctr"/>
            <a:lstStyle/>
            <a:p>
              <a:pPr algn="ctr"/>
              <a:endParaRPr lang="en-US" sz="1050" dirty="0">
                <a:solidFill>
                  <a:srgbClr val="666666"/>
                </a:solidFill>
              </a:endParaRPr>
            </a:p>
          </p:txBody>
        </p:sp>
        <p:sp>
          <p:nvSpPr>
            <p:cNvPr id="118" name="Arc 117"/>
            <p:cNvSpPr/>
            <p:nvPr/>
          </p:nvSpPr>
          <p:spPr>
            <a:xfrm>
              <a:off x="4414682" y="2869661"/>
              <a:ext cx="255709" cy="255709"/>
            </a:xfrm>
            <a:prstGeom prst="arc">
              <a:avLst>
                <a:gd name="adj1" fmla="val 16200000"/>
                <a:gd name="adj2" fmla="val 9550970"/>
              </a:avLst>
            </a:prstGeom>
            <a:grpFill/>
            <a:ln w="44450">
              <a:noFill/>
            </a:ln>
          </p:spPr>
          <p:style>
            <a:lnRef idx="1">
              <a:schemeClr val="accent1"/>
            </a:lnRef>
            <a:fillRef idx="0">
              <a:schemeClr val="accent1"/>
            </a:fillRef>
            <a:effectRef idx="0">
              <a:schemeClr val="accent1"/>
            </a:effectRef>
            <a:fontRef idx="minor">
              <a:schemeClr val="tx1"/>
            </a:fontRef>
          </p:style>
          <p:txBody>
            <a:bodyPr lIns="0" tIns="0" rIns="0" bIns="0" rtlCol="0" anchor="ctr"/>
            <a:lstStyle/>
            <a:p>
              <a:pPr algn="ctr"/>
              <a:endParaRPr lang="en-US" sz="1050" dirty="0">
                <a:solidFill>
                  <a:srgbClr val="666666"/>
                </a:solidFill>
              </a:endParaRPr>
            </a:p>
          </p:txBody>
        </p:sp>
        <p:sp>
          <p:nvSpPr>
            <p:cNvPr id="119" name="Rectangle 118"/>
            <p:cNvSpPr/>
            <p:nvPr/>
          </p:nvSpPr>
          <p:spPr>
            <a:xfrm>
              <a:off x="4725389" y="2904609"/>
              <a:ext cx="462868" cy="66107"/>
            </a:xfrm>
            <a:prstGeom prst="rect">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91440" indent="-91440" algn="ctr">
                <a:spcBef>
                  <a:spcPts val="1200"/>
                </a:spcBef>
                <a:buClr>
                  <a:srgbClr val="F6A01A"/>
                </a:buClr>
              </a:pPr>
              <a:endParaRPr lang="en-US" sz="1050" dirty="0">
                <a:solidFill>
                  <a:prstClr val="white"/>
                </a:solidFill>
              </a:endParaRPr>
            </a:p>
          </p:txBody>
        </p:sp>
        <p:sp>
          <p:nvSpPr>
            <p:cNvPr id="120" name="Rectangle 119"/>
            <p:cNvSpPr/>
            <p:nvPr/>
          </p:nvSpPr>
          <p:spPr>
            <a:xfrm>
              <a:off x="4718838" y="3036719"/>
              <a:ext cx="606994" cy="66107"/>
            </a:xfrm>
            <a:prstGeom prst="rect">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91440" indent="-91440" algn="ctr">
                <a:spcBef>
                  <a:spcPts val="1200"/>
                </a:spcBef>
                <a:buClr>
                  <a:srgbClr val="F6A01A"/>
                </a:buClr>
              </a:pPr>
              <a:endParaRPr lang="en-US" sz="1050" dirty="0">
                <a:solidFill>
                  <a:prstClr val="white"/>
                </a:solidFill>
              </a:endParaRPr>
            </a:p>
          </p:txBody>
        </p:sp>
      </p:grpSp>
      <p:grpSp>
        <p:nvGrpSpPr>
          <p:cNvPr id="12" name="Group 11"/>
          <p:cNvGrpSpPr/>
          <p:nvPr/>
        </p:nvGrpSpPr>
        <p:grpSpPr>
          <a:xfrm>
            <a:off x="6169555" y="2440186"/>
            <a:ext cx="1010430" cy="253552"/>
            <a:chOff x="6169555" y="2440186"/>
            <a:chExt cx="1010430" cy="253552"/>
          </a:xfrm>
        </p:grpSpPr>
        <p:sp>
          <p:nvSpPr>
            <p:cNvPr id="129" name="Rectangle 128"/>
            <p:cNvSpPr/>
            <p:nvPr/>
          </p:nvSpPr>
          <p:spPr>
            <a:xfrm>
              <a:off x="6579542" y="2494678"/>
              <a:ext cx="462868" cy="66107"/>
            </a:xfrm>
            <a:prstGeom prst="rect">
              <a:avLst/>
            </a:prstGeom>
            <a:solidFill>
              <a:srgbClr val="0F74BB"/>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91440" indent="-91440" algn="ctr">
                <a:spcBef>
                  <a:spcPts val="1200"/>
                </a:spcBef>
                <a:buClr>
                  <a:srgbClr val="F6A01A"/>
                </a:buClr>
              </a:pPr>
              <a:endParaRPr lang="en-US" sz="1050" dirty="0">
                <a:solidFill>
                  <a:prstClr val="white"/>
                </a:solidFill>
              </a:endParaRPr>
            </a:p>
          </p:txBody>
        </p:sp>
        <p:sp>
          <p:nvSpPr>
            <p:cNvPr id="130" name="Rectangle 129"/>
            <p:cNvSpPr/>
            <p:nvPr/>
          </p:nvSpPr>
          <p:spPr>
            <a:xfrm>
              <a:off x="6572991" y="2626788"/>
              <a:ext cx="606994" cy="66107"/>
            </a:xfrm>
            <a:prstGeom prst="rect">
              <a:avLst/>
            </a:prstGeom>
            <a:solidFill>
              <a:srgbClr val="0F74BB"/>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91440" indent="-91440" algn="ctr">
                <a:spcBef>
                  <a:spcPts val="1200"/>
                </a:spcBef>
                <a:buClr>
                  <a:srgbClr val="F6A01A"/>
                </a:buClr>
              </a:pPr>
              <a:endParaRPr lang="en-US" sz="1050" dirty="0">
                <a:solidFill>
                  <a:prstClr val="white"/>
                </a:solidFill>
              </a:endParaRPr>
            </a:p>
          </p:txBody>
        </p:sp>
        <p:sp>
          <p:nvSpPr>
            <p:cNvPr id="131" name="Rectangle 130"/>
            <p:cNvSpPr/>
            <p:nvPr/>
          </p:nvSpPr>
          <p:spPr>
            <a:xfrm rot="16200000">
              <a:off x="6114286" y="2555658"/>
              <a:ext cx="193347" cy="82809"/>
            </a:xfrm>
            <a:prstGeom prst="rect">
              <a:avLst/>
            </a:prstGeom>
            <a:solidFill>
              <a:srgbClr val="0F74BB"/>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91440" indent="-91440" algn="ctr">
                <a:spcBef>
                  <a:spcPts val="1200"/>
                </a:spcBef>
                <a:buClr>
                  <a:srgbClr val="F6A01A"/>
                </a:buClr>
              </a:pPr>
              <a:endParaRPr lang="en-US" sz="1050" dirty="0">
                <a:solidFill>
                  <a:prstClr val="white"/>
                </a:solidFill>
              </a:endParaRPr>
            </a:p>
          </p:txBody>
        </p:sp>
        <p:sp>
          <p:nvSpPr>
            <p:cNvPr id="132" name="Rectangle 131"/>
            <p:cNvSpPr/>
            <p:nvPr/>
          </p:nvSpPr>
          <p:spPr>
            <a:xfrm rot="16200000">
              <a:off x="6207900" y="2525557"/>
              <a:ext cx="253551" cy="82809"/>
            </a:xfrm>
            <a:prstGeom prst="rect">
              <a:avLst/>
            </a:prstGeom>
            <a:solidFill>
              <a:srgbClr val="0F74BB"/>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91440" indent="-91440" algn="ctr">
                <a:spcBef>
                  <a:spcPts val="1200"/>
                </a:spcBef>
                <a:buClr>
                  <a:srgbClr val="F6A01A"/>
                </a:buClr>
              </a:pPr>
              <a:endParaRPr lang="en-US" sz="1050" dirty="0">
                <a:solidFill>
                  <a:prstClr val="white"/>
                </a:solidFill>
              </a:endParaRPr>
            </a:p>
          </p:txBody>
        </p:sp>
        <p:sp>
          <p:nvSpPr>
            <p:cNvPr id="133" name="Rectangle 132"/>
            <p:cNvSpPr/>
            <p:nvPr/>
          </p:nvSpPr>
          <p:spPr>
            <a:xfrm rot="16200000">
              <a:off x="6339300" y="2534472"/>
              <a:ext cx="235722" cy="82809"/>
            </a:xfrm>
            <a:prstGeom prst="rect">
              <a:avLst/>
            </a:prstGeom>
            <a:solidFill>
              <a:srgbClr val="0F74BB"/>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91440" indent="-91440" algn="ctr">
                <a:spcBef>
                  <a:spcPts val="1200"/>
                </a:spcBef>
                <a:buClr>
                  <a:srgbClr val="F6A01A"/>
                </a:buClr>
              </a:pPr>
              <a:endParaRPr lang="en-US" sz="1050" dirty="0">
                <a:solidFill>
                  <a:prstClr val="white"/>
                </a:solidFill>
              </a:endParaRPr>
            </a:p>
          </p:txBody>
        </p:sp>
      </p:grpSp>
      <p:grpSp>
        <p:nvGrpSpPr>
          <p:cNvPr id="13" name="Group 12"/>
          <p:cNvGrpSpPr/>
          <p:nvPr/>
        </p:nvGrpSpPr>
        <p:grpSpPr>
          <a:xfrm>
            <a:off x="6222505" y="3291590"/>
            <a:ext cx="977571" cy="190232"/>
            <a:chOff x="6222505" y="3291590"/>
            <a:chExt cx="977571" cy="190232"/>
          </a:xfrm>
        </p:grpSpPr>
        <p:sp>
          <p:nvSpPr>
            <p:cNvPr id="134" name="Rectangle 133"/>
            <p:cNvSpPr/>
            <p:nvPr/>
          </p:nvSpPr>
          <p:spPr>
            <a:xfrm>
              <a:off x="6222505" y="3291590"/>
              <a:ext cx="831290" cy="66107"/>
            </a:xfrm>
            <a:prstGeom prst="rect">
              <a:avLst/>
            </a:prstGeom>
            <a:solidFill>
              <a:srgbClr val="93CDDD"/>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91440" indent="-91440" algn="ctr">
                <a:spcBef>
                  <a:spcPts val="1200"/>
                </a:spcBef>
                <a:buClr>
                  <a:srgbClr val="F6A01A"/>
                </a:buClr>
              </a:pPr>
              <a:endParaRPr lang="en-US" sz="1050" dirty="0">
                <a:solidFill>
                  <a:prstClr val="white"/>
                </a:solidFill>
              </a:endParaRPr>
            </a:p>
          </p:txBody>
        </p:sp>
        <p:sp>
          <p:nvSpPr>
            <p:cNvPr id="135" name="Rectangle 134"/>
            <p:cNvSpPr/>
            <p:nvPr/>
          </p:nvSpPr>
          <p:spPr>
            <a:xfrm>
              <a:off x="6222505" y="3415715"/>
              <a:ext cx="977571" cy="66107"/>
            </a:xfrm>
            <a:prstGeom prst="rect">
              <a:avLst/>
            </a:prstGeom>
            <a:solidFill>
              <a:srgbClr val="93CDDD"/>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91440" indent="-91440" algn="ctr">
                <a:spcBef>
                  <a:spcPts val="1200"/>
                </a:spcBef>
                <a:buClr>
                  <a:srgbClr val="F6A01A"/>
                </a:buClr>
              </a:pPr>
              <a:endParaRPr lang="en-US" sz="1050" dirty="0">
                <a:solidFill>
                  <a:prstClr val="white"/>
                </a:solidFill>
              </a:endParaRPr>
            </a:p>
          </p:txBody>
        </p:sp>
      </p:grpSp>
      <p:sp>
        <p:nvSpPr>
          <p:cNvPr id="136" name="Pentagon 135"/>
          <p:cNvSpPr/>
          <p:nvPr/>
        </p:nvSpPr>
        <p:spPr>
          <a:xfrm>
            <a:off x="5846881" y="2523039"/>
            <a:ext cx="340855" cy="173752"/>
          </a:xfrm>
          <a:prstGeom prst="homePlate">
            <a:avLst/>
          </a:prstGeom>
          <a:solidFill>
            <a:srgbClr val="0F74BB"/>
          </a:solid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91440" indent="-91440" algn="ctr">
              <a:spcBef>
                <a:spcPts val="1200"/>
              </a:spcBef>
              <a:buClr>
                <a:srgbClr val="F6A01A"/>
              </a:buClr>
            </a:pPr>
            <a:endParaRPr lang="en-US" sz="1000" b="1" dirty="0">
              <a:solidFill>
                <a:prstClr val="white"/>
              </a:solidFill>
            </a:endParaRPr>
          </a:p>
        </p:txBody>
      </p:sp>
      <p:sp>
        <p:nvSpPr>
          <p:cNvPr id="137" name="Pentagon 136"/>
          <p:cNvSpPr/>
          <p:nvPr/>
        </p:nvSpPr>
        <p:spPr>
          <a:xfrm>
            <a:off x="5846881" y="2909456"/>
            <a:ext cx="340855" cy="173752"/>
          </a:xfrm>
          <a:prstGeom prst="homePlate">
            <a:avLst/>
          </a:prstGeom>
          <a:solidFill>
            <a:srgbClr val="F6A01A"/>
          </a:solid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91440" indent="-91440" algn="ctr">
              <a:spcBef>
                <a:spcPts val="1200"/>
              </a:spcBef>
              <a:buClr>
                <a:srgbClr val="F6A01A"/>
              </a:buClr>
            </a:pPr>
            <a:endParaRPr lang="en-US" sz="1000" b="1" dirty="0">
              <a:solidFill>
                <a:prstClr val="white"/>
              </a:solidFill>
            </a:endParaRPr>
          </a:p>
        </p:txBody>
      </p:sp>
      <p:sp>
        <p:nvSpPr>
          <p:cNvPr id="138" name="Pentagon 137"/>
          <p:cNvSpPr/>
          <p:nvPr/>
        </p:nvSpPr>
        <p:spPr>
          <a:xfrm>
            <a:off x="5846881" y="3295753"/>
            <a:ext cx="340855" cy="173752"/>
          </a:xfrm>
          <a:prstGeom prst="homePlate">
            <a:avLst/>
          </a:prstGeom>
          <a:solidFill>
            <a:srgbClr val="93CDDD"/>
          </a:solid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91440" indent="-91440" algn="ctr">
              <a:spcBef>
                <a:spcPts val="1200"/>
              </a:spcBef>
              <a:buClr>
                <a:srgbClr val="F6A01A"/>
              </a:buClr>
            </a:pPr>
            <a:endParaRPr lang="en-US" sz="1000" b="1" dirty="0">
              <a:solidFill>
                <a:prstClr val="white"/>
              </a:solidFill>
            </a:endParaRPr>
          </a:p>
        </p:txBody>
      </p:sp>
      <p:grpSp>
        <p:nvGrpSpPr>
          <p:cNvPr id="15" name="Group 14"/>
          <p:cNvGrpSpPr/>
          <p:nvPr/>
        </p:nvGrpSpPr>
        <p:grpSpPr>
          <a:xfrm>
            <a:off x="6242856" y="2859811"/>
            <a:ext cx="937129" cy="273573"/>
            <a:chOff x="6242856" y="2859811"/>
            <a:chExt cx="937129" cy="273573"/>
          </a:xfrm>
        </p:grpSpPr>
        <p:sp>
          <p:nvSpPr>
            <p:cNvPr id="139" name="Arc 138"/>
            <p:cNvSpPr/>
            <p:nvPr/>
          </p:nvSpPr>
          <p:spPr>
            <a:xfrm>
              <a:off x="6242856" y="2859811"/>
              <a:ext cx="255709" cy="255709"/>
            </a:xfrm>
            <a:prstGeom prst="arc">
              <a:avLst>
                <a:gd name="adj1" fmla="val 9646220"/>
                <a:gd name="adj2" fmla="val 16202682"/>
              </a:avLst>
            </a:prstGeom>
            <a:solidFill>
              <a:srgbClr val="F6A01A"/>
            </a:solidFill>
            <a:ln w="44450">
              <a:noFill/>
            </a:ln>
          </p:spPr>
          <p:style>
            <a:lnRef idx="1">
              <a:schemeClr val="accent1"/>
            </a:lnRef>
            <a:fillRef idx="0">
              <a:schemeClr val="accent1"/>
            </a:fillRef>
            <a:effectRef idx="0">
              <a:schemeClr val="accent1"/>
            </a:effectRef>
            <a:fontRef idx="minor">
              <a:schemeClr val="tx1"/>
            </a:fontRef>
          </p:style>
          <p:txBody>
            <a:bodyPr lIns="0" tIns="0" rIns="0" bIns="0" rtlCol="0" anchor="ctr"/>
            <a:lstStyle/>
            <a:p>
              <a:pPr algn="ctr"/>
              <a:endParaRPr lang="en-US" sz="1050" dirty="0">
                <a:solidFill>
                  <a:srgbClr val="666666"/>
                </a:solidFill>
              </a:endParaRPr>
            </a:p>
          </p:txBody>
        </p:sp>
        <p:sp>
          <p:nvSpPr>
            <p:cNvPr id="140" name="Arc 139"/>
            <p:cNvSpPr/>
            <p:nvPr/>
          </p:nvSpPr>
          <p:spPr>
            <a:xfrm>
              <a:off x="6268835" y="2877675"/>
              <a:ext cx="255709" cy="255709"/>
            </a:xfrm>
            <a:prstGeom prst="arc">
              <a:avLst>
                <a:gd name="adj1" fmla="val 16200000"/>
                <a:gd name="adj2" fmla="val 9550970"/>
              </a:avLst>
            </a:prstGeom>
            <a:solidFill>
              <a:srgbClr val="F6A01A"/>
            </a:solidFill>
            <a:ln w="44450">
              <a:noFill/>
            </a:ln>
          </p:spPr>
          <p:style>
            <a:lnRef idx="1">
              <a:schemeClr val="accent1"/>
            </a:lnRef>
            <a:fillRef idx="0">
              <a:schemeClr val="accent1"/>
            </a:fillRef>
            <a:effectRef idx="0">
              <a:schemeClr val="accent1"/>
            </a:effectRef>
            <a:fontRef idx="minor">
              <a:schemeClr val="tx1"/>
            </a:fontRef>
          </p:style>
          <p:txBody>
            <a:bodyPr lIns="0" tIns="0" rIns="0" bIns="0" rtlCol="0" anchor="ctr"/>
            <a:lstStyle/>
            <a:p>
              <a:pPr algn="ctr"/>
              <a:endParaRPr lang="en-US" sz="1050" dirty="0">
                <a:solidFill>
                  <a:srgbClr val="666666"/>
                </a:solidFill>
              </a:endParaRPr>
            </a:p>
          </p:txBody>
        </p:sp>
        <p:sp>
          <p:nvSpPr>
            <p:cNvPr id="141" name="Rectangle 140"/>
            <p:cNvSpPr/>
            <p:nvPr/>
          </p:nvSpPr>
          <p:spPr>
            <a:xfrm>
              <a:off x="6579542" y="2912623"/>
              <a:ext cx="462868" cy="66107"/>
            </a:xfrm>
            <a:prstGeom prst="rect">
              <a:avLst/>
            </a:prstGeom>
            <a:solidFill>
              <a:srgbClr val="F6A01A"/>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91440" indent="-91440" algn="ctr">
                <a:spcBef>
                  <a:spcPts val="1200"/>
                </a:spcBef>
                <a:buClr>
                  <a:srgbClr val="F6A01A"/>
                </a:buClr>
              </a:pPr>
              <a:endParaRPr lang="en-US" sz="1050" dirty="0">
                <a:solidFill>
                  <a:prstClr val="white"/>
                </a:solidFill>
              </a:endParaRPr>
            </a:p>
          </p:txBody>
        </p:sp>
        <p:sp>
          <p:nvSpPr>
            <p:cNvPr id="142" name="Rectangle 141"/>
            <p:cNvSpPr/>
            <p:nvPr/>
          </p:nvSpPr>
          <p:spPr>
            <a:xfrm>
              <a:off x="6572991" y="3044733"/>
              <a:ext cx="606994" cy="66107"/>
            </a:xfrm>
            <a:prstGeom prst="rect">
              <a:avLst/>
            </a:prstGeom>
            <a:solidFill>
              <a:srgbClr val="F6A01A"/>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91440" indent="-91440" algn="ctr">
                <a:spcBef>
                  <a:spcPts val="1200"/>
                </a:spcBef>
                <a:buClr>
                  <a:srgbClr val="F6A01A"/>
                </a:buClr>
              </a:pPr>
              <a:endParaRPr lang="en-US" sz="1050" dirty="0">
                <a:solidFill>
                  <a:prstClr val="white"/>
                </a:solidFill>
              </a:endParaRPr>
            </a:p>
          </p:txBody>
        </p:sp>
      </p:grpSp>
      <p:sp>
        <p:nvSpPr>
          <p:cNvPr id="158" name="TextBox 157"/>
          <p:cNvSpPr txBox="1"/>
          <p:nvPr/>
        </p:nvSpPr>
        <p:spPr>
          <a:xfrm>
            <a:off x="1738533" y="4433845"/>
            <a:ext cx="5863715" cy="355482"/>
          </a:xfrm>
          <a:prstGeom prst="rect">
            <a:avLst/>
          </a:prstGeom>
          <a:noFill/>
        </p:spPr>
        <p:txBody>
          <a:bodyPr wrap="square" rtlCol="0">
            <a:spAutoFit/>
          </a:bodyPr>
          <a:lstStyle/>
          <a:p>
            <a:pPr algn="ctr">
              <a:lnSpc>
                <a:spcPct val="95000"/>
              </a:lnSpc>
            </a:pPr>
            <a:r>
              <a:rPr lang="en-US" b="1" dirty="0" smtClean="0">
                <a:solidFill>
                  <a:schemeClr val="accent1"/>
                </a:solidFill>
                <a:latin typeface="Arial" panose="020B0604020202020204" pitchFamily="34" charset="0"/>
                <a:cs typeface="Arial" panose="020B0604020202020204" pitchFamily="34" charset="0"/>
              </a:rPr>
              <a:t>Real-Time Transaction </a:t>
            </a:r>
            <a:r>
              <a:rPr lang="en-US" b="1" dirty="0">
                <a:solidFill>
                  <a:schemeClr val="accent1"/>
                </a:solidFill>
                <a:latin typeface="Arial" panose="020B0604020202020204" pitchFamily="34" charset="0"/>
                <a:cs typeface="Arial" panose="020B0604020202020204" pitchFamily="34" charset="0"/>
              </a:rPr>
              <a:t>Data</a:t>
            </a:r>
          </a:p>
        </p:txBody>
      </p:sp>
    </p:spTree>
    <p:extLst>
      <p:ext uri="{BB962C8B-B14F-4D97-AF65-F5344CB8AC3E}">
        <p14:creationId xmlns:p14="http://schemas.microsoft.com/office/powerpoint/2010/main" val="2716862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cBhvr additive="base">
                                        <p:cTn id="7" dur="1000" fill="hold"/>
                                        <p:tgtEl>
                                          <p:spTgt spid="180"/>
                                        </p:tgtEl>
                                        <p:attrNameLst>
                                          <p:attrName>ppt_x</p:attrName>
                                        </p:attrNameLst>
                                      </p:cBhvr>
                                      <p:tavLst>
                                        <p:tav tm="0">
                                          <p:val>
                                            <p:strVal val="0-#ppt_w/2"/>
                                          </p:val>
                                        </p:tav>
                                        <p:tav tm="100000">
                                          <p:val>
                                            <p:strVal val="#ppt_x"/>
                                          </p:val>
                                        </p:tav>
                                      </p:tavLst>
                                    </p:anim>
                                    <p:anim calcmode="lin" valueType="num">
                                      <p:cBhvr additive="base">
                                        <p:cTn id="8" dur="1000" fill="hold"/>
                                        <p:tgtEl>
                                          <p:spTgt spid="18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500"/>
                                  </p:stCondLst>
                                  <p:childTnLst>
                                    <p:set>
                                      <p:cBhvr>
                                        <p:cTn id="11" dur="1" fill="hold">
                                          <p:stCondLst>
                                            <p:cond delay="0"/>
                                          </p:stCondLst>
                                        </p:cTn>
                                        <p:tgtEl>
                                          <p:spTgt spid="159"/>
                                        </p:tgtEl>
                                        <p:attrNameLst>
                                          <p:attrName>style.visibility</p:attrName>
                                        </p:attrNameLst>
                                      </p:cBhvr>
                                      <p:to>
                                        <p:strVal val="visible"/>
                                      </p:to>
                                    </p:set>
                                    <p:animEffect transition="in" filter="fade">
                                      <p:cBhvr>
                                        <p:cTn id="12" dur="250"/>
                                        <p:tgtEl>
                                          <p:spTgt spid="159"/>
                                        </p:tgtEl>
                                      </p:cBhvr>
                                    </p:animEffect>
                                  </p:childTnLst>
                                </p:cTn>
                              </p:par>
                              <p:par>
                                <p:cTn id="13" presetID="6" presetClass="emph" presetSubtype="0" fill="hold" nodeType="withEffect">
                                  <p:stCondLst>
                                    <p:cond delay="0"/>
                                  </p:stCondLst>
                                  <p:childTnLst>
                                    <p:animScale>
                                      <p:cBhvr>
                                        <p:cTn id="14" dur="10" fill="hold"/>
                                        <p:tgtEl>
                                          <p:spTgt spid="159"/>
                                        </p:tgtEl>
                                      </p:cBhvr>
                                      <p:by x="1000" y="1000"/>
                                    </p:animScale>
                                  </p:childTnLst>
                                </p:cTn>
                              </p:par>
                              <p:par>
                                <p:cTn id="15" presetID="6" presetClass="emph" presetSubtype="0" decel="100000" fill="hold" nodeType="withEffect">
                                  <p:stCondLst>
                                    <p:cond delay="0"/>
                                  </p:stCondLst>
                                  <p:childTnLst>
                                    <p:animScale>
                                      <p:cBhvr>
                                        <p:cTn id="16" dur="1000" fill="hold"/>
                                        <p:tgtEl>
                                          <p:spTgt spid="159"/>
                                        </p:tgtEl>
                                      </p:cBhvr>
                                      <p:by x="9999000" y="9999000"/>
                                    </p:animScale>
                                  </p:childTnLst>
                                </p:cTn>
                              </p:par>
                            </p:childTnLst>
                          </p:cTn>
                        </p:par>
                        <p:par>
                          <p:cTn id="17" fill="hold">
                            <p:stCondLst>
                              <p:cond delay="2000"/>
                            </p:stCondLst>
                            <p:childTnLst>
                              <p:par>
                                <p:cTn id="18" presetID="10" presetClass="entr" presetSubtype="0" fill="hold" nodeType="afterEffect">
                                  <p:stCondLst>
                                    <p:cond delay="0"/>
                                  </p:stCondLst>
                                  <p:childTnLst>
                                    <p:set>
                                      <p:cBhvr>
                                        <p:cTn id="19" dur="1" fill="hold">
                                          <p:stCondLst>
                                            <p:cond delay="0"/>
                                          </p:stCondLst>
                                        </p:cTn>
                                        <p:tgtEl>
                                          <p:spTgt spid="149"/>
                                        </p:tgtEl>
                                        <p:attrNameLst>
                                          <p:attrName>style.visibility</p:attrName>
                                        </p:attrNameLst>
                                      </p:cBhvr>
                                      <p:to>
                                        <p:strVal val="visible"/>
                                      </p:to>
                                    </p:set>
                                    <p:animEffect transition="in" filter="fade">
                                      <p:cBhvr>
                                        <p:cTn id="20" dur="250"/>
                                        <p:tgtEl>
                                          <p:spTgt spid="149"/>
                                        </p:tgtEl>
                                      </p:cBhvr>
                                    </p:animEffect>
                                  </p:childTnLst>
                                </p:cTn>
                              </p:par>
                              <p:par>
                                <p:cTn id="21" presetID="6" presetClass="emph" presetSubtype="0" fill="hold" nodeType="withEffect">
                                  <p:stCondLst>
                                    <p:cond delay="0"/>
                                  </p:stCondLst>
                                  <p:childTnLst>
                                    <p:animScale>
                                      <p:cBhvr>
                                        <p:cTn id="22" dur="10" fill="hold"/>
                                        <p:tgtEl>
                                          <p:spTgt spid="149"/>
                                        </p:tgtEl>
                                      </p:cBhvr>
                                      <p:by x="1000" y="1000"/>
                                    </p:animScale>
                                  </p:childTnLst>
                                </p:cTn>
                              </p:par>
                              <p:par>
                                <p:cTn id="23" presetID="6" presetClass="emph" presetSubtype="0" decel="100000" fill="hold" nodeType="withEffect">
                                  <p:stCondLst>
                                    <p:cond delay="100"/>
                                  </p:stCondLst>
                                  <p:childTnLst>
                                    <p:animScale>
                                      <p:cBhvr>
                                        <p:cTn id="24" dur="1000" fill="hold"/>
                                        <p:tgtEl>
                                          <p:spTgt spid="149"/>
                                        </p:tgtEl>
                                      </p:cBhvr>
                                      <p:by x="9999000" y="9999000"/>
                                    </p:animScale>
                                  </p:childTnLst>
                                </p:cTn>
                              </p:par>
                              <p:par>
                                <p:cTn id="25" presetID="10" presetClass="entr" presetSubtype="0" fill="hold" grpId="0" nodeType="withEffect">
                                  <p:stCondLst>
                                    <p:cond delay="500"/>
                                  </p:stCondLst>
                                  <p:childTnLst>
                                    <p:set>
                                      <p:cBhvr>
                                        <p:cTn id="26" dur="1" fill="hold">
                                          <p:stCondLst>
                                            <p:cond delay="0"/>
                                          </p:stCondLst>
                                        </p:cTn>
                                        <p:tgtEl>
                                          <p:spTgt spid="158"/>
                                        </p:tgtEl>
                                        <p:attrNameLst>
                                          <p:attrName>style.visibility</p:attrName>
                                        </p:attrNameLst>
                                      </p:cBhvr>
                                      <p:to>
                                        <p:strVal val="visible"/>
                                      </p:to>
                                    </p:set>
                                    <p:animEffect transition="in" filter="fade">
                                      <p:cBhvr>
                                        <p:cTn id="27" dur="1000"/>
                                        <p:tgtEl>
                                          <p:spTgt spid="158"/>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06"/>
                                        </p:tgtEl>
                                        <p:attrNameLst>
                                          <p:attrName>style.visibility</p:attrName>
                                        </p:attrNameLst>
                                      </p:cBhvr>
                                      <p:to>
                                        <p:strVal val="visible"/>
                                      </p:to>
                                    </p:set>
                                    <p:animEffect transition="in" filter="fade">
                                      <p:cBhvr>
                                        <p:cTn id="32" dur="1000"/>
                                        <p:tgtEl>
                                          <p:spTgt spid="106"/>
                                        </p:tgtEl>
                                      </p:cBhvr>
                                    </p:animEffect>
                                    <p:anim calcmode="lin" valueType="num">
                                      <p:cBhvr>
                                        <p:cTn id="33" dur="1000" fill="hold"/>
                                        <p:tgtEl>
                                          <p:spTgt spid="106"/>
                                        </p:tgtEl>
                                        <p:attrNameLst>
                                          <p:attrName>ppt_x</p:attrName>
                                        </p:attrNameLst>
                                      </p:cBhvr>
                                      <p:tavLst>
                                        <p:tav tm="0">
                                          <p:val>
                                            <p:strVal val="#ppt_x"/>
                                          </p:val>
                                        </p:tav>
                                        <p:tav tm="100000">
                                          <p:val>
                                            <p:strVal val="#ppt_x"/>
                                          </p:val>
                                        </p:tav>
                                      </p:tavLst>
                                    </p:anim>
                                    <p:anim calcmode="lin" valueType="num">
                                      <p:cBhvr>
                                        <p:cTn id="34" dur="1000" fill="hold"/>
                                        <p:tgtEl>
                                          <p:spTgt spid="106"/>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114"/>
                                        </p:tgtEl>
                                        <p:attrNameLst>
                                          <p:attrName>style.visibility</p:attrName>
                                        </p:attrNameLst>
                                      </p:cBhvr>
                                      <p:to>
                                        <p:strVal val="visible"/>
                                      </p:to>
                                    </p:set>
                                    <p:animEffect transition="in" filter="fade">
                                      <p:cBhvr>
                                        <p:cTn id="38" dur="250"/>
                                        <p:tgtEl>
                                          <p:spTgt spid="114"/>
                                        </p:tgtEl>
                                      </p:cBhvr>
                                    </p:animEffect>
                                  </p:childTnLst>
                                </p:cTn>
                              </p:par>
                              <p:par>
                                <p:cTn id="39" presetID="63" presetClass="path" presetSubtype="0" decel="100000" fill="hold" grpId="1" nodeType="withEffect">
                                  <p:stCondLst>
                                    <p:cond delay="0"/>
                                  </p:stCondLst>
                                  <p:childTnLst>
                                    <p:animMotion origin="layout" path="M 1.66667E-6 -4.19753E-6 L -0.03368 0.39291 " pathEditMode="relative" rAng="0" ptsTypes="AA">
                                      <p:cBhvr>
                                        <p:cTn id="40" dur="1000" spd="-100000" fill="hold"/>
                                        <p:tgtEl>
                                          <p:spTgt spid="114"/>
                                        </p:tgtEl>
                                        <p:attrNameLst>
                                          <p:attrName>ppt_x</p:attrName>
                                          <p:attrName>ppt_y</p:attrName>
                                        </p:attrNameLst>
                                      </p:cBhvr>
                                      <p:rCtr x="-1684" y="19630"/>
                                    </p:animMotion>
                                  </p:childTnLst>
                                </p:cTn>
                              </p:par>
                              <p:par>
                                <p:cTn id="41" presetID="10" presetClass="entr" presetSubtype="0" fill="hold" nodeType="withEffect">
                                  <p:stCondLst>
                                    <p:cond delay="75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15"/>
                                        </p:tgtEl>
                                        <p:attrNameLst>
                                          <p:attrName>style.visibility</p:attrName>
                                        </p:attrNameLst>
                                      </p:cBhvr>
                                      <p:to>
                                        <p:strVal val="visible"/>
                                      </p:to>
                                    </p:set>
                                    <p:animEffect transition="in" filter="fade">
                                      <p:cBhvr>
                                        <p:cTn id="46" dur="250"/>
                                        <p:tgtEl>
                                          <p:spTgt spid="115"/>
                                        </p:tgtEl>
                                      </p:cBhvr>
                                    </p:animEffect>
                                  </p:childTnLst>
                                </p:cTn>
                              </p:par>
                              <p:par>
                                <p:cTn id="47" presetID="63" presetClass="path" presetSubtype="0" decel="100000" fill="hold" grpId="1" nodeType="withEffect">
                                  <p:stCondLst>
                                    <p:cond delay="250"/>
                                  </p:stCondLst>
                                  <p:childTnLst>
                                    <p:animMotion origin="layout" path="M 1.66667E-6 -4.19753E-6 L -0.07778 0.31142 " pathEditMode="relative" rAng="0" ptsTypes="AA">
                                      <p:cBhvr>
                                        <p:cTn id="48" dur="1000" spd="-100000" fill="hold"/>
                                        <p:tgtEl>
                                          <p:spTgt spid="115"/>
                                        </p:tgtEl>
                                        <p:attrNameLst>
                                          <p:attrName>ppt_x</p:attrName>
                                          <p:attrName>ppt_y</p:attrName>
                                        </p:attrNameLst>
                                      </p:cBhvr>
                                      <p:rCtr x="-3889" y="15556"/>
                                    </p:animMotion>
                                  </p:childTnLst>
                                </p:cTn>
                              </p:par>
                              <p:par>
                                <p:cTn id="49" presetID="10" presetClass="entr" presetSubtype="0" fill="hold" nodeType="withEffect">
                                  <p:stCondLst>
                                    <p:cond delay="1000"/>
                                  </p:stCondLst>
                                  <p:childTnLst>
                                    <p:set>
                                      <p:cBhvr>
                                        <p:cTn id="50" dur="1" fill="hold">
                                          <p:stCondLst>
                                            <p:cond delay="0"/>
                                          </p:stCondLst>
                                        </p:cTn>
                                        <p:tgtEl>
                                          <p:spTgt spid="9"/>
                                        </p:tgtEl>
                                        <p:attrNameLst>
                                          <p:attrName>style.visibility</p:attrName>
                                        </p:attrNameLst>
                                      </p:cBhvr>
                                      <p:to>
                                        <p:strVal val="visible"/>
                                      </p:to>
                                    </p:set>
                                    <p:animEffect transition="in" filter="fade">
                                      <p:cBhvr>
                                        <p:cTn id="51" dur="500"/>
                                        <p:tgtEl>
                                          <p:spTgt spid="9"/>
                                        </p:tgtEl>
                                      </p:cBhvr>
                                    </p:animEffect>
                                  </p:childTnLst>
                                </p:cTn>
                              </p:par>
                              <p:par>
                                <p:cTn id="52" presetID="10" presetClass="entr" presetSubtype="0" fill="hold" grpId="0" nodeType="withEffect">
                                  <p:stCondLst>
                                    <p:cond delay="500"/>
                                  </p:stCondLst>
                                  <p:childTnLst>
                                    <p:set>
                                      <p:cBhvr>
                                        <p:cTn id="53" dur="1" fill="hold">
                                          <p:stCondLst>
                                            <p:cond delay="0"/>
                                          </p:stCondLst>
                                        </p:cTn>
                                        <p:tgtEl>
                                          <p:spTgt spid="116"/>
                                        </p:tgtEl>
                                        <p:attrNameLst>
                                          <p:attrName>style.visibility</p:attrName>
                                        </p:attrNameLst>
                                      </p:cBhvr>
                                      <p:to>
                                        <p:strVal val="visible"/>
                                      </p:to>
                                    </p:set>
                                    <p:animEffect transition="in" filter="fade">
                                      <p:cBhvr>
                                        <p:cTn id="54" dur="250"/>
                                        <p:tgtEl>
                                          <p:spTgt spid="116"/>
                                        </p:tgtEl>
                                      </p:cBhvr>
                                    </p:animEffect>
                                  </p:childTnLst>
                                </p:cTn>
                              </p:par>
                              <p:par>
                                <p:cTn id="55" presetID="63" presetClass="path" presetSubtype="0" decel="100000" fill="hold" grpId="1" nodeType="withEffect">
                                  <p:stCondLst>
                                    <p:cond delay="500"/>
                                  </p:stCondLst>
                                  <p:childTnLst>
                                    <p:animMotion origin="layout" path="M 1.66667E-6 -4.19753E-6 L 0.00955 0.23828 " pathEditMode="relative" rAng="0" ptsTypes="AA">
                                      <p:cBhvr>
                                        <p:cTn id="56" dur="1000" spd="-100000" fill="hold"/>
                                        <p:tgtEl>
                                          <p:spTgt spid="116"/>
                                        </p:tgtEl>
                                        <p:attrNameLst>
                                          <p:attrName>ppt_x</p:attrName>
                                          <p:attrName>ppt_y</p:attrName>
                                        </p:attrNameLst>
                                      </p:cBhvr>
                                      <p:rCtr x="469" y="11914"/>
                                    </p:animMotion>
                                  </p:childTnLst>
                                </p:cTn>
                              </p:par>
                              <p:par>
                                <p:cTn id="57" presetID="10" presetClass="entr" presetSubtype="0" fill="hold" nodeType="withEffect">
                                  <p:stCondLst>
                                    <p:cond delay="125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500"/>
                                        <p:tgtEl>
                                          <p:spTgt spid="10"/>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1000"/>
                                        <p:tgtEl>
                                          <p:spTgt spid="22"/>
                                        </p:tgtEl>
                                      </p:cBhvr>
                                    </p:animEffect>
                                    <p:anim calcmode="lin" valueType="num">
                                      <p:cBhvr>
                                        <p:cTn id="65" dur="1000" fill="hold"/>
                                        <p:tgtEl>
                                          <p:spTgt spid="22"/>
                                        </p:tgtEl>
                                        <p:attrNameLst>
                                          <p:attrName>ppt_x</p:attrName>
                                        </p:attrNameLst>
                                      </p:cBhvr>
                                      <p:tavLst>
                                        <p:tav tm="0">
                                          <p:val>
                                            <p:strVal val="#ppt_x"/>
                                          </p:val>
                                        </p:tav>
                                        <p:tav tm="100000">
                                          <p:val>
                                            <p:strVal val="#ppt_x"/>
                                          </p:val>
                                        </p:tav>
                                      </p:tavLst>
                                    </p:anim>
                                    <p:anim calcmode="lin" valueType="num">
                                      <p:cBhvr>
                                        <p:cTn id="66" dur="1000" fill="hold"/>
                                        <p:tgtEl>
                                          <p:spTgt spid="22"/>
                                        </p:tgtEl>
                                        <p:attrNameLst>
                                          <p:attrName>ppt_y</p:attrName>
                                        </p:attrNameLst>
                                      </p:cBhvr>
                                      <p:tavLst>
                                        <p:tav tm="0">
                                          <p:val>
                                            <p:strVal val="#ppt_y+.1"/>
                                          </p:val>
                                        </p:tav>
                                        <p:tav tm="100000">
                                          <p:val>
                                            <p:strVal val="#ppt_y"/>
                                          </p:val>
                                        </p:tav>
                                      </p:tavLst>
                                    </p:anim>
                                  </p:childTnLst>
                                </p:cTn>
                              </p:par>
                            </p:childTnLst>
                          </p:cTn>
                        </p:par>
                        <p:par>
                          <p:cTn id="67" fill="hold">
                            <p:stCondLst>
                              <p:cond delay="1000"/>
                            </p:stCondLst>
                            <p:childTnLst>
                              <p:par>
                                <p:cTn id="68" presetID="10" presetClass="entr" presetSubtype="0" fill="hold" grpId="0" nodeType="afterEffect">
                                  <p:stCondLst>
                                    <p:cond delay="0"/>
                                  </p:stCondLst>
                                  <p:childTnLst>
                                    <p:set>
                                      <p:cBhvr>
                                        <p:cTn id="69" dur="1" fill="hold">
                                          <p:stCondLst>
                                            <p:cond delay="0"/>
                                          </p:stCondLst>
                                        </p:cTn>
                                        <p:tgtEl>
                                          <p:spTgt spid="136"/>
                                        </p:tgtEl>
                                        <p:attrNameLst>
                                          <p:attrName>style.visibility</p:attrName>
                                        </p:attrNameLst>
                                      </p:cBhvr>
                                      <p:to>
                                        <p:strVal val="visible"/>
                                      </p:to>
                                    </p:set>
                                    <p:animEffect transition="in" filter="fade">
                                      <p:cBhvr>
                                        <p:cTn id="70" dur="500"/>
                                        <p:tgtEl>
                                          <p:spTgt spid="136"/>
                                        </p:tgtEl>
                                      </p:cBhvr>
                                    </p:animEffect>
                                  </p:childTnLst>
                                </p:cTn>
                              </p:par>
                              <p:par>
                                <p:cTn id="71" presetID="63" presetClass="path" presetSubtype="0" decel="100000" fill="hold" grpId="1" nodeType="withEffect">
                                  <p:stCondLst>
                                    <p:cond delay="0"/>
                                  </p:stCondLst>
                                  <p:childTnLst>
                                    <p:animMotion origin="layout" path="M 3.88889E-6 2.59259E-6 L -0.12518 0.38673 " pathEditMode="relative" rAng="0" ptsTypes="AA">
                                      <p:cBhvr>
                                        <p:cTn id="72" dur="1000" spd="-100000" fill="hold"/>
                                        <p:tgtEl>
                                          <p:spTgt spid="136"/>
                                        </p:tgtEl>
                                        <p:attrNameLst>
                                          <p:attrName>ppt_x</p:attrName>
                                          <p:attrName>ppt_y</p:attrName>
                                        </p:attrNameLst>
                                      </p:cBhvr>
                                      <p:rCtr x="-6267" y="19321"/>
                                    </p:animMotion>
                                  </p:childTnLst>
                                </p:cTn>
                              </p:par>
                              <p:par>
                                <p:cTn id="73" presetID="10" presetClass="entr" presetSubtype="0" fill="hold" nodeType="with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500"/>
                                        <p:tgtEl>
                                          <p:spTgt spid="12"/>
                                        </p:tgtEl>
                                      </p:cBhvr>
                                    </p:animEffect>
                                  </p:childTnLst>
                                </p:cTn>
                              </p:par>
                              <p:par>
                                <p:cTn id="76" presetID="10" presetClass="entr" presetSubtype="0" fill="hold" grpId="0" nodeType="withEffect">
                                  <p:stCondLst>
                                    <p:cond delay="250"/>
                                  </p:stCondLst>
                                  <p:childTnLst>
                                    <p:set>
                                      <p:cBhvr>
                                        <p:cTn id="77" dur="1" fill="hold">
                                          <p:stCondLst>
                                            <p:cond delay="0"/>
                                          </p:stCondLst>
                                        </p:cTn>
                                        <p:tgtEl>
                                          <p:spTgt spid="137"/>
                                        </p:tgtEl>
                                        <p:attrNameLst>
                                          <p:attrName>style.visibility</p:attrName>
                                        </p:attrNameLst>
                                      </p:cBhvr>
                                      <p:to>
                                        <p:strVal val="visible"/>
                                      </p:to>
                                    </p:set>
                                    <p:animEffect transition="in" filter="fade">
                                      <p:cBhvr>
                                        <p:cTn id="78" dur="500"/>
                                        <p:tgtEl>
                                          <p:spTgt spid="137"/>
                                        </p:tgtEl>
                                      </p:cBhvr>
                                    </p:animEffect>
                                  </p:childTnLst>
                                </p:cTn>
                              </p:par>
                              <p:par>
                                <p:cTn id="79" presetID="63" presetClass="path" presetSubtype="0" decel="100000" fill="hold" grpId="1" nodeType="withEffect">
                                  <p:stCondLst>
                                    <p:cond delay="250"/>
                                  </p:stCondLst>
                                  <p:childTnLst>
                                    <p:animMotion origin="layout" path="M 3.88889E-6 2.59259E-6 L -0.09063 0.31173 " pathEditMode="relative" rAng="0" ptsTypes="AA">
                                      <p:cBhvr>
                                        <p:cTn id="80" dur="1000" spd="-100000" fill="hold"/>
                                        <p:tgtEl>
                                          <p:spTgt spid="137"/>
                                        </p:tgtEl>
                                        <p:attrNameLst>
                                          <p:attrName>ppt_x</p:attrName>
                                          <p:attrName>ppt_y</p:attrName>
                                        </p:attrNameLst>
                                      </p:cBhvr>
                                      <p:rCtr x="-4531" y="15586"/>
                                    </p:animMotion>
                                  </p:childTnLst>
                                </p:cTn>
                              </p:par>
                              <p:par>
                                <p:cTn id="81" presetID="10" presetClass="entr" presetSubtype="0" fill="hold" nodeType="withEffect">
                                  <p:stCondLst>
                                    <p:cond delay="250"/>
                                  </p:stCondLst>
                                  <p:childTnLst>
                                    <p:set>
                                      <p:cBhvr>
                                        <p:cTn id="82" dur="1" fill="hold">
                                          <p:stCondLst>
                                            <p:cond delay="0"/>
                                          </p:stCondLst>
                                        </p:cTn>
                                        <p:tgtEl>
                                          <p:spTgt spid="15"/>
                                        </p:tgtEl>
                                        <p:attrNameLst>
                                          <p:attrName>style.visibility</p:attrName>
                                        </p:attrNameLst>
                                      </p:cBhvr>
                                      <p:to>
                                        <p:strVal val="visible"/>
                                      </p:to>
                                    </p:set>
                                    <p:animEffect transition="in" filter="fade">
                                      <p:cBhvr>
                                        <p:cTn id="83" dur="500"/>
                                        <p:tgtEl>
                                          <p:spTgt spid="15"/>
                                        </p:tgtEl>
                                      </p:cBhvr>
                                    </p:animEffect>
                                  </p:childTnLst>
                                </p:cTn>
                              </p:par>
                              <p:par>
                                <p:cTn id="84" presetID="10" presetClass="entr" presetSubtype="0" fill="hold" grpId="0" nodeType="withEffect">
                                  <p:stCondLst>
                                    <p:cond delay="500"/>
                                  </p:stCondLst>
                                  <p:childTnLst>
                                    <p:set>
                                      <p:cBhvr>
                                        <p:cTn id="85" dur="1" fill="hold">
                                          <p:stCondLst>
                                            <p:cond delay="0"/>
                                          </p:stCondLst>
                                        </p:cTn>
                                        <p:tgtEl>
                                          <p:spTgt spid="138"/>
                                        </p:tgtEl>
                                        <p:attrNameLst>
                                          <p:attrName>style.visibility</p:attrName>
                                        </p:attrNameLst>
                                      </p:cBhvr>
                                      <p:to>
                                        <p:strVal val="visible"/>
                                      </p:to>
                                    </p:set>
                                    <p:animEffect transition="in" filter="fade">
                                      <p:cBhvr>
                                        <p:cTn id="86" dur="500"/>
                                        <p:tgtEl>
                                          <p:spTgt spid="138"/>
                                        </p:tgtEl>
                                      </p:cBhvr>
                                    </p:animEffect>
                                  </p:childTnLst>
                                </p:cTn>
                              </p:par>
                              <p:par>
                                <p:cTn id="87" presetID="63" presetClass="path" presetSubtype="0" decel="100000" fill="hold" grpId="1" nodeType="withEffect">
                                  <p:stCondLst>
                                    <p:cond delay="500"/>
                                  </p:stCondLst>
                                  <p:childTnLst>
                                    <p:animMotion origin="layout" path="M 2.5E-6 -2.46914E-6 L -0.05382 0.24351 " pathEditMode="relative" rAng="0" ptsTypes="AA">
                                      <p:cBhvr>
                                        <p:cTn id="88" dur="1000" spd="-100000" fill="hold"/>
                                        <p:tgtEl>
                                          <p:spTgt spid="138"/>
                                        </p:tgtEl>
                                        <p:attrNameLst>
                                          <p:attrName>ppt_x</p:attrName>
                                          <p:attrName>ppt_y</p:attrName>
                                        </p:attrNameLst>
                                      </p:cBhvr>
                                      <p:rCtr x="-2847" y="12006"/>
                                    </p:animMotion>
                                  </p:childTnLst>
                                </p:cTn>
                              </p:par>
                              <p:par>
                                <p:cTn id="89" presetID="10" presetClass="entr" presetSubtype="0" fill="hold" nodeType="withEffect">
                                  <p:stCondLst>
                                    <p:cond delay="500"/>
                                  </p:stCondLst>
                                  <p:childTnLst>
                                    <p:set>
                                      <p:cBhvr>
                                        <p:cTn id="90" dur="1" fill="hold">
                                          <p:stCondLst>
                                            <p:cond delay="0"/>
                                          </p:stCondLst>
                                        </p:cTn>
                                        <p:tgtEl>
                                          <p:spTgt spid="13"/>
                                        </p:tgtEl>
                                        <p:attrNameLst>
                                          <p:attrName>style.visibility</p:attrName>
                                        </p:attrNameLst>
                                      </p:cBhvr>
                                      <p:to>
                                        <p:strVal val="visible"/>
                                      </p:to>
                                    </p:set>
                                    <p:animEffect transition="in" filter="fade">
                                      <p:cBhvr>
                                        <p:cTn id="91" dur="500"/>
                                        <p:tgtEl>
                                          <p:spTgt spid="13"/>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76"/>
                                        </p:tgtEl>
                                        <p:attrNameLst>
                                          <p:attrName>style.visibility</p:attrName>
                                        </p:attrNameLst>
                                      </p:cBhvr>
                                      <p:to>
                                        <p:strVal val="visible"/>
                                      </p:to>
                                    </p:set>
                                    <p:animEffect transition="in" filter="fade">
                                      <p:cBhvr>
                                        <p:cTn id="96" dur="500"/>
                                        <p:tgtEl>
                                          <p:spTgt spid="76"/>
                                        </p:tgtEl>
                                      </p:cBhvr>
                                    </p:animEffect>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nodeType="clickEffect">
                                  <p:stCondLst>
                                    <p:cond delay="0"/>
                                  </p:stCondLst>
                                  <p:childTnLst>
                                    <p:set>
                                      <p:cBhvr>
                                        <p:cTn id="100" dur="1" fill="hold">
                                          <p:stCondLst>
                                            <p:cond delay="0"/>
                                          </p:stCondLst>
                                        </p:cTn>
                                        <p:tgtEl>
                                          <p:spTgt spid="23"/>
                                        </p:tgtEl>
                                        <p:attrNameLst>
                                          <p:attrName>style.visibility</p:attrName>
                                        </p:attrNameLst>
                                      </p:cBhvr>
                                      <p:to>
                                        <p:strVal val="visible"/>
                                      </p:to>
                                    </p:set>
                                    <p:animEffect transition="in" filter="fade">
                                      <p:cBhvr>
                                        <p:cTn id="101" dur="1000"/>
                                        <p:tgtEl>
                                          <p:spTgt spid="23"/>
                                        </p:tgtEl>
                                      </p:cBhvr>
                                    </p:animEffect>
                                    <p:anim calcmode="lin" valueType="num">
                                      <p:cBhvr>
                                        <p:cTn id="102" dur="1000" fill="hold"/>
                                        <p:tgtEl>
                                          <p:spTgt spid="23"/>
                                        </p:tgtEl>
                                        <p:attrNameLst>
                                          <p:attrName>ppt_x</p:attrName>
                                        </p:attrNameLst>
                                      </p:cBhvr>
                                      <p:tavLst>
                                        <p:tav tm="0">
                                          <p:val>
                                            <p:strVal val="#ppt_x"/>
                                          </p:val>
                                        </p:tav>
                                        <p:tav tm="100000">
                                          <p:val>
                                            <p:strVal val="#ppt_x"/>
                                          </p:val>
                                        </p:tav>
                                      </p:tavLst>
                                    </p:anim>
                                    <p:anim calcmode="lin" valueType="num">
                                      <p:cBhvr>
                                        <p:cTn id="103" dur="1000" fill="hold"/>
                                        <p:tgtEl>
                                          <p:spTgt spid="23"/>
                                        </p:tgtEl>
                                        <p:attrNameLst>
                                          <p:attrName>ppt_y</p:attrName>
                                        </p:attrNameLst>
                                      </p:cBhvr>
                                      <p:tavLst>
                                        <p:tav tm="0">
                                          <p:val>
                                            <p:strVal val="#ppt_y+.1"/>
                                          </p:val>
                                        </p:tav>
                                        <p:tav tm="100000">
                                          <p:val>
                                            <p:strVal val="#ppt_y"/>
                                          </p:val>
                                        </p:tav>
                                      </p:tavLst>
                                    </p:anim>
                                  </p:childTnLst>
                                </p:cTn>
                              </p:par>
                            </p:childTnLst>
                          </p:cTn>
                        </p:par>
                        <p:par>
                          <p:cTn id="104" fill="hold">
                            <p:stCondLst>
                              <p:cond delay="1000"/>
                            </p:stCondLst>
                            <p:childTnLst>
                              <p:par>
                                <p:cTn id="105" presetID="10" presetClass="entr" presetSubtype="0" fill="hold" grpId="0" nodeType="afterEffect">
                                  <p:stCondLst>
                                    <p:cond delay="0"/>
                                  </p:stCondLst>
                                  <p:childTnLst>
                                    <p:set>
                                      <p:cBhvr>
                                        <p:cTn id="106" dur="1" fill="hold">
                                          <p:stCondLst>
                                            <p:cond delay="0"/>
                                          </p:stCondLst>
                                        </p:cTn>
                                        <p:tgtEl>
                                          <p:spTgt spid="14"/>
                                        </p:tgtEl>
                                        <p:attrNameLst>
                                          <p:attrName>style.visibility</p:attrName>
                                        </p:attrNameLst>
                                      </p:cBhvr>
                                      <p:to>
                                        <p:strVal val="visible"/>
                                      </p:to>
                                    </p:set>
                                    <p:animEffect transition="in" filter="fade">
                                      <p:cBhvr>
                                        <p:cTn id="107" dur="1250"/>
                                        <p:tgtEl>
                                          <p:spTgt spid="14"/>
                                        </p:tgtEl>
                                      </p:cBhvr>
                                    </p:animEffect>
                                  </p:childTnLst>
                                </p:cTn>
                              </p:par>
                              <p:par>
                                <p:cTn id="108" presetID="63" presetClass="path" presetSubtype="0" decel="100000" fill="hold" grpId="1" nodeType="withEffect">
                                  <p:stCondLst>
                                    <p:cond delay="0"/>
                                  </p:stCondLst>
                                  <p:childTnLst>
                                    <p:animMotion origin="layout" path="M -1.94444E-6 -1.85185E-6 L -0.17969 0.32284 " pathEditMode="relative" rAng="0" ptsTypes="AA">
                                      <p:cBhvr>
                                        <p:cTn id="109" dur="1250" spd="-100000" fill="hold"/>
                                        <p:tgtEl>
                                          <p:spTgt spid="14"/>
                                        </p:tgtEl>
                                        <p:attrNameLst>
                                          <p:attrName>ppt_x</p:attrName>
                                          <p:attrName>ppt_y</p:attrName>
                                        </p:attrNameLst>
                                      </p:cBhvr>
                                      <p:rCtr x="-8993" y="16142"/>
                                    </p:animMotion>
                                  </p:childTnLst>
                                </p:cTn>
                              </p:par>
                              <p:par>
                                <p:cTn id="110" presetID="10" presetClass="entr" presetSubtype="0" fill="hold" nodeType="withEffect">
                                  <p:stCondLst>
                                    <p:cond delay="1000"/>
                                  </p:stCondLst>
                                  <p:childTnLst>
                                    <p:set>
                                      <p:cBhvr>
                                        <p:cTn id="111" dur="1" fill="hold">
                                          <p:stCondLst>
                                            <p:cond delay="0"/>
                                          </p:stCondLst>
                                        </p:cTn>
                                        <p:tgtEl>
                                          <p:spTgt spid="16"/>
                                        </p:tgtEl>
                                        <p:attrNameLst>
                                          <p:attrName>style.visibility</p:attrName>
                                        </p:attrNameLst>
                                      </p:cBhvr>
                                      <p:to>
                                        <p:strVal val="visible"/>
                                      </p:to>
                                    </p:set>
                                    <p:animEffect transition="in" filter="fade">
                                      <p:cBhvr>
                                        <p:cTn id="112" dur="500"/>
                                        <p:tgtEl>
                                          <p:spTgt spid="16"/>
                                        </p:tgtEl>
                                      </p:cBhvr>
                                    </p:animEffect>
                                  </p:childTnLst>
                                </p:cTn>
                              </p:par>
                              <p:par>
                                <p:cTn id="113" presetID="10" presetClass="entr" presetSubtype="0" fill="hold" grpId="0" nodeType="withEffect">
                                  <p:stCondLst>
                                    <p:cond delay="500"/>
                                  </p:stCondLst>
                                  <p:childTnLst>
                                    <p:set>
                                      <p:cBhvr>
                                        <p:cTn id="114" dur="1" fill="hold">
                                          <p:stCondLst>
                                            <p:cond delay="0"/>
                                          </p:stCondLst>
                                        </p:cTn>
                                        <p:tgtEl>
                                          <p:spTgt spid="95"/>
                                        </p:tgtEl>
                                        <p:attrNameLst>
                                          <p:attrName>style.visibility</p:attrName>
                                        </p:attrNameLst>
                                      </p:cBhvr>
                                      <p:to>
                                        <p:strVal val="visible"/>
                                      </p:to>
                                    </p:set>
                                    <p:animEffect transition="in" filter="fade">
                                      <p:cBhvr>
                                        <p:cTn id="115" dur="1250"/>
                                        <p:tgtEl>
                                          <p:spTgt spid="95"/>
                                        </p:tgtEl>
                                      </p:cBhvr>
                                    </p:animEffect>
                                  </p:childTnLst>
                                </p:cTn>
                              </p:par>
                              <p:par>
                                <p:cTn id="116" presetID="63" presetClass="path" presetSubtype="0" decel="100000" fill="hold" grpId="1" nodeType="withEffect">
                                  <p:stCondLst>
                                    <p:cond delay="500"/>
                                  </p:stCondLst>
                                  <p:childTnLst>
                                    <p:animMotion origin="layout" path="M -1.94444E-6 -2.71605E-6 L -0.18055 0.275 " pathEditMode="relative" rAng="0" ptsTypes="AA">
                                      <p:cBhvr>
                                        <p:cTn id="117" dur="1250" spd="-100000" fill="hold"/>
                                        <p:tgtEl>
                                          <p:spTgt spid="95"/>
                                        </p:tgtEl>
                                        <p:attrNameLst>
                                          <p:attrName>ppt_x</p:attrName>
                                          <p:attrName>ppt_y</p:attrName>
                                        </p:attrNameLst>
                                      </p:cBhvr>
                                      <p:rCtr x="-9028" y="13735"/>
                                    </p:animMotion>
                                  </p:childTnLst>
                                </p:cTn>
                              </p:par>
                              <p:par>
                                <p:cTn id="118" presetID="10" presetClass="entr" presetSubtype="0" fill="hold" nodeType="withEffect">
                                  <p:stCondLst>
                                    <p:cond delay="1500"/>
                                  </p:stCondLst>
                                  <p:childTnLst>
                                    <p:set>
                                      <p:cBhvr>
                                        <p:cTn id="119" dur="1" fill="hold">
                                          <p:stCondLst>
                                            <p:cond delay="0"/>
                                          </p:stCondLst>
                                        </p:cTn>
                                        <p:tgtEl>
                                          <p:spTgt spid="20"/>
                                        </p:tgtEl>
                                        <p:attrNameLst>
                                          <p:attrName>style.visibility</p:attrName>
                                        </p:attrNameLst>
                                      </p:cBhvr>
                                      <p:to>
                                        <p:strVal val="visible"/>
                                      </p:to>
                                    </p:set>
                                    <p:animEffect transition="in" filter="fade">
                                      <p:cBhvr>
                                        <p:cTn id="120" dur="500"/>
                                        <p:tgtEl>
                                          <p:spTgt spid="20"/>
                                        </p:tgtEl>
                                      </p:cBhvr>
                                    </p:animEffect>
                                  </p:childTnLst>
                                </p:cTn>
                              </p:par>
                              <p:par>
                                <p:cTn id="121" presetID="10" presetClass="entr" presetSubtype="0" fill="hold" grpId="0" nodeType="withEffect">
                                  <p:stCondLst>
                                    <p:cond delay="1000"/>
                                  </p:stCondLst>
                                  <p:childTnLst>
                                    <p:set>
                                      <p:cBhvr>
                                        <p:cTn id="122" dur="1" fill="hold">
                                          <p:stCondLst>
                                            <p:cond delay="0"/>
                                          </p:stCondLst>
                                        </p:cTn>
                                        <p:tgtEl>
                                          <p:spTgt spid="96"/>
                                        </p:tgtEl>
                                        <p:attrNameLst>
                                          <p:attrName>style.visibility</p:attrName>
                                        </p:attrNameLst>
                                      </p:cBhvr>
                                      <p:to>
                                        <p:strVal val="visible"/>
                                      </p:to>
                                    </p:set>
                                    <p:animEffect transition="in" filter="fade">
                                      <p:cBhvr>
                                        <p:cTn id="123" dur="1250"/>
                                        <p:tgtEl>
                                          <p:spTgt spid="96"/>
                                        </p:tgtEl>
                                      </p:cBhvr>
                                    </p:animEffect>
                                  </p:childTnLst>
                                </p:cTn>
                              </p:par>
                              <p:par>
                                <p:cTn id="124" presetID="63" presetClass="path" presetSubtype="0" decel="100000" fill="hold" grpId="1" nodeType="withEffect">
                                  <p:stCondLst>
                                    <p:cond delay="1000"/>
                                  </p:stCondLst>
                                  <p:childTnLst>
                                    <p:animMotion origin="layout" path="M -1.94444E-6 -3.58025E-6 L -0.17969 0.22531 " pathEditMode="relative" rAng="0" ptsTypes="AA">
                                      <p:cBhvr>
                                        <p:cTn id="125" dur="1250" spd="-100000" fill="hold"/>
                                        <p:tgtEl>
                                          <p:spTgt spid="96"/>
                                        </p:tgtEl>
                                        <p:attrNameLst>
                                          <p:attrName>ppt_x</p:attrName>
                                          <p:attrName>ppt_y</p:attrName>
                                        </p:attrNameLst>
                                      </p:cBhvr>
                                      <p:rCtr x="-8993" y="11265"/>
                                    </p:animMotion>
                                  </p:childTnLst>
                                </p:cTn>
                              </p:par>
                              <p:par>
                                <p:cTn id="126" presetID="10" presetClass="entr" presetSubtype="0" fill="hold" nodeType="withEffect">
                                  <p:stCondLst>
                                    <p:cond delay="2000"/>
                                  </p:stCondLst>
                                  <p:childTnLst>
                                    <p:set>
                                      <p:cBhvr>
                                        <p:cTn id="127" dur="1" fill="hold">
                                          <p:stCondLst>
                                            <p:cond delay="0"/>
                                          </p:stCondLst>
                                        </p:cTn>
                                        <p:tgtEl>
                                          <p:spTgt spid="21"/>
                                        </p:tgtEl>
                                        <p:attrNameLst>
                                          <p:attrName>style.visibility</p:attrName>
                                        </p:attrNameLst>
                                      </p:cBhvr>
                                      <p:to>
                                        <p:strVal val="visible"/>
                                      </p:to>
                                    </p:set>
                                    <p:animEffect transition="in" filter="fade">
                                      <p:cBhvr>
                                        <p:cTn id="12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animBg="1"/>
      <p:bldP spid="14" grpId="0" animBg="1"/>
      <p:bldP spid="14" grpId="1" animBg="1"/>
      <p:bldP spid="95" grpId="0" animBg="1"/>
      <p:bldP spid="95" grpId="1" animBg="1"/>
      <p:bldP spid="96" grpId="0" animBg="1"/>
      <p:bldP spid="96" grpId="1" animBg="1"/>
      <p:bldP spid="76" grpId="0" animBg="1"/>
      <p:bldP spid="114" grpId="0" animBg="1"/>
      <p:bldP spid="114" grpId="1" animBg="1"/>
      <p:bldP spid="115" grpId="0" animBg="1"/>
      <p:bldP spid="115" grpId="1" animBg="1"/>
      <p:bldP spid="116" grpId="0" animBg="1"/>
      <p:bldP spid="116" grpId="1" animBg="1"/>
      <p:bldP spid="136" grpId="0" animBg="1"/>
      <p:bldP spid="136" grpId="1" animBg="1"/>
      <p:bldP spid="137" grpId="0" animBg="1"/>
      <p:bldP spid="137" grpId="1" animBg="1"/>
      <p:bldP spid="138" grpId="0" animBg="1"/>
      <p:bldP spid="138" grpId="1" animBg="1"/>
      <p:bldP spid="15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Next Steps</a:t>
            </a:r>
            <a:endParaRPr lang="en-US" dirty="0"/>
          </a:p>
        </p:txBody>
      </p:sp>
      <p:sp>
        <p:nvSpPr>
          <p:cNvPr id="5" name="Text Placeholder 4"/>
          <p:cNvSpPr>
            <a:spLocks noGrp="1"/>
          </p:cNvSpPr>
          <p:nvPr>
            <p:ph type="body" sz="quarter" idx="12"/>
          </p:nvPr>
        </p:nvSpPr>
        <p:spPr>
          <a:xfrm>
            <a:off x="320040" y="1067144"/>
            <a:ext cx="8499107" cy="3722139"/>
          </a:xfrm>
        </p:spPr>
        <p:txBody>
          <a:bodyPr>
            <a:normAutofit/>
          </a:bodyPr>
          <a:lstStyle/>
          <a:p>
            <a:r>
              <a:rPr lang="en-US" b="1" dirty="0">
                <a:solidFill>
                  <a:srgbClr val="000000"/>
                </a:solidFill>
              </a:rPr>
              <a:t>Extract and massage data from legacy system(s)</a:t>
            </a:r>
          </a:p>
          <a:p>
            <a:pPr lvl="1"/>
            <a:r>
              <a:rPr lang="en-US" dirty="0">
                <a:solidFill>
                  <a:srgbClr val="000000"/>
                </a:solidFill>
              </a:rPr>
              <a:t>Donor master</a:t>
            </a:r>
          </a:p>
          <a:p>
            <a:pPr lvl="1"/>
            <a:r>
              <a:rPr lang="en-US" dirty="0">
                <a:solidFill>
                  <a:srgbClr val="000000"/>
                </a:solidFill>
              </a:rPr>
              <a:t>Gifts</a:t>
            </a:r>
          </a:p>
          <a:p>
            <a:pPr lvl="1"/>
            <a:r>
              <a:rPr lang="en-US" dirty="0">
                <a:solidFill>
                  <a:srgbClr val="000000"/>
                </a:solidFill>
              </a:rPr>
              <a:t>Investment pools</a:t>
            </a:r>
          </a:p>
        </p:txBody>
      </p:sp>
      <p:sp>
        <p:nvSpPr>
          <p:cNvPr id="3" name="Footer Placeholder 2"/>
          <p:cNvSpPr>
            <a:spLocks noGrp="1"/>
          </p:cNvSpPr>
          <p:nvPr>
            <p:ph type="ftr" sz="quarter" idx="3"/>
          </p:nvPr>
        </p:nvSpPr>
        <p:spPr/>
        <p:txBody>
          <a:bodyPr/>
          <a:lstStyle/>
          <a:p>
            <a:r>
              <a:rPr lang="en-US" dirty="0" smtClean="0"/>
              <a:t>Workday Confidential</a:t>
            </a:r>
            <a:endParaRPr lang="en-US" dirty="0"/>
          </a:p>
        </p:txBody>
      </p:sp>
    </p:spTree>
    <p:extLst>
      <p:ext uri="{BB962C8B-B14F-4D97-AF65-F5344CB8AC3E}">
        <p14:creationId xmlns:p14="http://schemas.microsoft.com/office/powerpoint/2010/main" val="415572975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4" name="Footer Placeholder 3"/>
          <p:cNvSpPr>
            <a:spLocks noGrp="1"/>
          </p:cNvSpPr>
          <p:nvPr>
            <p:ph type="ftr" sz="quarter" idx="3"/>
          </p:nvPr>
        </p:nvSpPr>
        <p:spPr/>
        <p:txBody>
          <a:bodyPr/>
          <a:lstStyle/>
          <a:p>
            <a:r>
              <a:rPr lang="en-US" dirty="0" smtClean="0"/>
              <a:t>Workday Confidential</a:t>
            </a:r>
            <a:endParaRPr lang="en-US" dirty="0"/>
          </a:p>
        </p:txBody>
      </p:sp>
      <p:pic>
        <p:nvPicPr>
          <p:cNvPr id="5" name="Picture 2" descr="C:\Users\marshall.edgison\AppData\Local\Microsoft\Windows\Temporary Internet Files\Content.IE5\F8IZKFVJ\MPj03155980000[1].jpg"/>
          <p:cNvPicPr>
            <a:picLocks noChangeAspect="1" noChangeArrowheads="1"/>
          </p:cNvPicPr>
          <p:nvPr/>
        </p:nvPicPr>
        <p:blipFill>
          <a:blip r:embed="rId2" cstate="print"/>
          <a:srcRect/>
          <a:stretch>
            <a:fillRect/>
          </a:stretch>
        </p:blipFill>
        <p:spPr bwMode="auto">
          <a:xfrm>
            <a:off x="2040036" y="1088968"/>
            <a:ext cx="5063383" cy="3611880"/>
          </a:xfrm>
          <a:prstGeom prst="rect">
            <a:avLst/>
          </a:prstGeom>
          <a:noFill/>
          <a:ln w="9525">
            <a:noFill/>
            <a:miter lim="800000"/>
            <a:headEnd/>
            <a:tailEnd/>
          </a:ln>
        </p:spPr>
      </p:pic>
    </p:spTree>
    <p:extLst>
      <p:ext uri="{BB962C8B-B14F-4D97-AF65-F5344CB8AC3E}">
        <p14:creationId xmlns:p14="http://schemas.microsoft.com/office/powerpoint/2010/main" val="5234385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Enterprise Cloud for HR and Finance</a:t>
            </a:r>
          </a:p>
        </p:txBody>
      </p:sp>
      <p:grpSp>
        <p:nvGrpSpPr>
          <p:cNvPr id="25" name="Group 24"/>
          <p:cNvGrpSpPr/>
          <p:nvPr/>
        </p:nvGrpSpPr>
        <p:grpSpPr>
          <a:xfrm>
            <a:off x="395314" y="1112899"/>
            <a:ext cx="3815746" cy="3981354"/>
            <a:chOff x="202801" y="1099935"/>
            <a:chExt cx="4560815" cy="4675680"/>
          </a:xfrm>
        </p:grpSpPr>
        <p:sp>
          <p:nvSpPr>
            <p:cNvPr id="26" name="TextBox 25"/>
            <p:cNvSpPr txBox="1"/>
            <p:nvPr/>
          </p:nvSpPr>
          <p:spPr>
            <a:xfrm>
              <a:off x="618560" y="1099935"/>
              <a:ext cx="1905000" cy="2345732"/>
            </a:xfrm>
            <a:prstGeom prst="rect">
              <a:avLst/>
            </a:prstGeom>
            <a:noFill/>
          </p:spPr>
          <p:txBody>
            <a:bodyPr wrap="square" lIns="91369" tIns="45684" rIns="91369" bIns="45684" rtlCol="0">
              <a:spAutoFit/>
            </a:bodyPr>
            <a:lstStyle/>
            <a:p>
              <a:pPr defTabSz="907858" fontAlgn="base">
                <a:lnSpc>
                  <a:spcPct val="110000"/>
                </a:lnSpc>
                <a:spcBef>
                  <a:spcPct val="0"/>
                </a:spcBef>
                <a:spcAft>
                  <a:spcPct val="0"/>
                </a:spcAft>
                <a:buClr>
                  <a:srgbClr val="0067AB"/>
                </a:buClr>
              </a:pPr>
              <a:r>
                <a:rPr lang="en-US" sz="900" b="1" dirty="0">
                  <a:solidFill>
                    <a:srgbClr val="7F7F7F">
                      <a:lumMod val="50000"/>
                    </a:srgbClr>
                  </a:solidFill>
                  <a:cs typeface="Arial" charset="0"/>
                </a:rPr>
                <a:t>Human </a:t>
              </a:r>
              <a:r>
                <a:rPr lang="en-US" sz="900" b="1" dirty="0" smtClean="0">
                  <a:solidFill>
                    <a:srgbClr val="7F7F7F">
                      <a:lumMod val="50000"/>
                    </a:srgbClr>
                  </a:solidFill>
                  <a:cs typeface="Arial" charset="0"/>
                </a:rPr>
                <a:t>Resource </a:t>
              </a:r>
              <a:r>
                <a:rPr lang="en-US" sz="900" b="1" dirty="0">
                  <a:solidFill>
                    <a:srgbClr val="7F7F7F">
                      <a:lumMod val="50000"/>
                    </a:srgbClr>
                  </a:solidFill>
                  <a:cs typeface="Arial" charset="0"/>
                </a:rPr>
                <a:t>Management</a:t>
              </a:r>
            </a:p>
            <a:p>
              <a:pPr marL="91369" lvl="2" indent="-91369" defTabSz="907858" fontAlgn="base">
                <a:lnSpc>
                  <a:spcPct val="110000"/>
                </a:lnSpc>
                <a:spcBef>
                  <a:spcPts val="100"/>
                </a:spcBef>
                <a:spcAft>
                  <a:spcPct val="0"/>
                </a:spcAft>
                <a:buClr>
                  <a:srgbClr val="0067AB"/>
                </a:buClr>
                <a:buFont typeface="Wingdings" pitchFamily="2" charset="2"/>
                <a:buChar char="§"/>
                <a:tabLst>
                  <a:tab pos="172908" algn="l"/>
                </a:tabLst>
              </a:pPr>
              <a:r>
                <a:rPr lang="en-US" sz="900" dirty="0" smtClean="0">
                  <a:solidFill>
                    <a:srgbClr val="000000"/>
                  </a:solidFill>
                  <a:cs typeface="Arial" charset="0"/>
                </a:rPr>
                <a:t>Workforce Lifecycle Management</a:t>
              </a:r>
            </a:p>
            <a:p>
              <a:pPr marL="91369" lvl="2" indent="-91369" defTabSz="907858" fontAlgn="base">
                <a:lnSpc>
                  <a:spcPct val="110000"/>
                </a:lnSpc>
                <a:spcBef>
                  <a:spcPts val="100"/>
                </a:spcBef>
                <a:spcAft>
                  <a:spcPct val="0"/>
                </a:spcAft>
                <a:buClr>
                  <a:srgbClr val="0067AB"/>
                </a:buClr>
                <a:buFont typeface="Wingdings" pitchFamily="2" charset="2"/>
                <a:buChar char="§"/>
                <a:tabLst>
                  <a:tab pos="172908" algn="l"/>
                </a:tabLst>
              </a:pPr>
              <a:r>
                <a:rPr lang="en-US" sz="900" dirty="0" smtClean="0">
                  <a:solidFill>
                    <a:srgbClr val="000000"/>
                  </a:solidFill>
                  <a:cs typeface="Arial" charset="0"/>
                </a:rPr>
                <a:t>Organization </a:t>
              </a:r>
              <a:r>
                <a:rPr lang="en-US" sz="900" dirty="0">
                  <a:solidFill>
                    <a:srgbClr val="000000"/>
                  </a:solidFill>
                  <a:cs typeface="Arial" charset="0"/>
                </a:rPr>
                <a:t>Management</a:t>
              </a:r>
            </a:p>
            <a:p>
              <a:pPr marL="91369" lvl="2" indent="-91369" defTabSz="907858" fontAlgn="base">
                <a:lnSpc>
                  <a:spcPct val="110000"/>
                </a:lnSpc>
                <a:spcBef>
                  <a:spcPts val="100"/>
                </a:spcBef>
                <a:spcAft>
                  <a:spcPct val="0"/>
                </a:spcAft>
                <a:buClr>
                  <a:srgbClr val="0067AB"/>
                </a:buClr>
                <a:buFont typeface="Wingdings" pitchFamily="2" charset="2"/>
                <a:buChar char="§"/>
                <a:tabLst>
                  <a:tab pos="172908" algn="l"/>
                </a:tabLst>
              </a:pPr>
              <a:r>
                <a:rPr lang="en-US" sz="900" dirty="0">
                  <a:solidFill>
                    <a:srgbClr val="000000"/>
                  </a:solidFill>
                  <a:cs typeface="Arial" charset="0"/>
                </a:rPr>
                <a:t>Compensation Management</a:t>
              </a:r>
            </a:p>
            <a:p>
              <a:pPr marL="91369" lvl="2" indent="-91369" defTabSz="907858" fontAlgn="base">
                <a:lnSpc>
                  <a:spcPct val="110000"/>
                </a:lnSpc>
                <a:spcBef>
                  <a:spcPts val="100"/>
                </a:spcBef>
                <a:spcAft>
                  <a:spcPct val="0"/>
                </a:spcAft>
                <a:buClr>
                  <a:srgbClr val="0067AB"/>
                </a:buClr>
                <a:buFont typeface="Wingdings" pitchFamily="2" charset="2"/>
                <a:buChar char="§"/>
                <a:tabLst>
                  <a:tab pos="172908" algn="l"/>
                </a:tabLst>
              </a:pPr>
              <a:r>
                <a:rPr lang="en-US" sz="900" dirty="0">
                  <a:solidFill>
                    <a:srgbClr val="000000"/>
                  </a:solidFill>
                  <a:cs typeface="Arial" charset="0"/>
                </a:rPr>
                <a:t>Absence Management</a:t>
              </a:r>
            </a:p>
            <a:p>
              <a:pPr marL="91369" lvl="2" indent="-91369" defTabSz="907858" fontAlgn="base">
                <a:lnSpc>
                  <a:spcPct val="110000"/>
                </a:lnSpc>
                <a:spcBef>
                  <a:spcPts val="100"/>
                </a:spcBef>
                <a:spcAft>
                  <a:spcPct val="0"/>
                </a:spcAft>
                <a:buClr>
                  <a:srgbClr val="0067AB"/>
                </a:buClr>
                <a:buFont typeface="Wingdings" pitchFamily="2" charset="2"/>
                <a:buChar char="§"/>
                <a:tabLst>
                  <a:tab pos="172908" algn="l"/>
                </a:tabLst>
              </a:pPr>
              <a:r>
                <a:rPr lang="en-US" sz="900" dirty="0">
                  <a:solidFill>
                    <a:srgbClr val="000000"/>
                  </a:solidFill>
                  <a:cs typeface="Arial" charset="0"/>
                </a:rPr>
                <a:t>Benefits Administration</a:t>
              </a:r>
            </a:p>
            <a:p>
              <a:pPr marL="91369" lvl="2" indent="-91369" defTabSz="907858" fontAlgn="base">
                <a:lnSpc>
                  <a:spcPct val="110000"/>
                </a:lnSpc>
                <a:spcBef>
                  <a:spcPts val="100"/>
                </a:spcBef>
                <a:spcAft>
                  <a:spcPct val="0"/>
                </a:spcAft>
                <a:buClr>
                  <a:srgbClr val="0067AB"/>
                </a:buClr>
                <a:buFont typeface="Wingdings" pitchFamily="2" charset="2"/>
                <a:buChar char="§"/>
                <a:tabLst>
                  <a:tab pos="172908" algn="l"/>
                </a:tabLst>
              </a:pPr>
              <a:r>
                <a:rPr lang="en-US" sz="900" dirty="0">
                  <a:solidFill>
                    <a:srgbClr val="000000"/>
                  </a:solidFill>
                  <a:cs typeface="Arial" charset="0"/>
                </a:rPr>
                <a:t>Cloud Connect for Benefits</a:t>
              </a:r>
            </a:p>
          </p:txBody>
        </p:sp>
        <p:pic>
          <p:nvPicPr>
            <p:cNvPr id="27" name="Picture 26" descr="sunrise_app_icons_humanresources.png"/>
            <p:cNvPicPr>
              <a:picLocks noChangeAspect="1"/>
            </p:cNvPicPr>
            <p:nvPr/>
          </p:nvPicPr>
          <p:blipFill>
            <a:blip r:embed="rId3" cstate="print"/>
            <a:stretch>
              <a:fillRect/>
            </a:stretch>
          </p:blipFill>
          <p:spPr>
            <a:xfrm>
              <a:off x="204723" y="1103153"/>
              <a:ext cx="471748" cy="457200"/>
            </a:xfrm>
            <a:prstGeom prst="rect">
              <a:avLst/>
            </a:prstGeom>
          </p:spPr>
        </p:pic>
        <p:pic>
          <p:nvPicPr>
            <p:cNvPr id="28" name="Picture 27" descr="sunrise_app_icons_talent.png"/>
            <p:cNvPicPr>
              <a:picLocks noChangeAspect="1"/>
            </p:cNvPicPr>
            <p:nvPr/>
          </p:nvPicPr>
          <p:blipFill>
            <a:blip r:embed="rId4" cstate="print"/>
            <a:stretch>
              <a:fillRect/>
            </a:stretch>
          </p:blipFill>
          <p:spPr>
            <a:xfrm>
              <a:off x="2256806" y="1103153"/>
              <a:ext cx="471747" cy="457200"/>
            </a:xfrm>
            <a:prstGeom prst="rect">
              <a:avLst/>
            </a:prstGeom>
          </p:spPr>
        </p:pic>
        <p:pic>
          <p:nvPicPr>
            <p:cNvPr id="29" name="Picture 28" descr="sunrise_app_icons_payroll.png"/>
            <p:cNvPicPr>
              <a:picLocks noChangeAspect="1"/>
            </p:cNvPicPr>
            <p:nvPr/>
          </p:nvPicPr>
          <p:blipFill>
            <a:blip r:embed="rId5" cstate="print"/>
            <a:stretch>
              <a:fillRect/>
            </a:stretch>
          </p:blipFill>
          <p:spPr>
            <a:xfrm>
              <a:off x="2308038" y="4575109"/>
              <a:ext cx="471747" cy="457200"/>
            </a:xfrm>
            <a:prstGeom prst="rect">
              <a:avLst/>
            </a:prstGeom>
          </p:spPr>
        </p:pic>
        <p:pic>
          <p:nvPicPr>
            <p:cNvPr id="30" name="Picture 29" descr="sunrise_app_icons_timetracking.png"/>
            <p:cNvPicPr>
              <a:picLocks noChangeAspect="1"/>
            </p:cNvPicPr>
            <p:nvPr/>
          </p:nvPicPr>
          <p:blipFill>
            <a:blip r:embed="rId6" cstate="print"/>
            <a:stretch>
              <a:fillRect/>
            </a:stretch>
          </p:blipFill>
          <p:spPr>
            <a:xfrm flipH="1">
              <a:off x="202801" y="3582485"/>
              <a:ext cx="471747" cy="457200"/>
            </a:xfrm>
            <a:prstGeom prst="rect">
              <a:avLst/>
            </a:prstGeom>
          </p:spPr>
        </p:pic>
        <p:sp>
          <p:nvSpPr>
            <p:cNvPr id="31" name="TextBox 30"/>
            <p:cNvSpPr txBox="1"/>
            <p:nvPr/>
          </p:nvSpPr>
          <p:spPr>
            <a:xfrm>
              <a:off x="2696931" y="4548574"/>
              <a:ext cx="1600200" cy="1227041"/>
            </a:xfrm>
            <a:prstGeom prst="rect">
              <a:avLst/>
            </a:prstGeom>
            <a:noFill/>
          </p:spPr>
          <p:txBody>
            <a:bodyPr wrap="square" lIns="91369" tIns="45684" rIns="91369" bIns="45684" rtlCol="0">
              <a:spAutoFit/>
            </a:bodyPr>
            <a:lstStyle/>
            <a:p>
              <a:pPr defTabSz="907858" fontAlgn="base">
                <a:lnSpc>
                  <a:spcPct val="110000"/>
                </a:lnSpc>
                <a:spcBef>
                  <a:spcPct val="0"/>
                </a:spcBef>
                <a:spcAft>
                  <a:spcPct val="0"/>
                </a:spcAft>
                <a:buClr>
                  <a:srgbClr val="0067AB"/>
                </a:buClr>
              </a:pPr>
              <a:r>
                <a:rPr lang="en-US" sz="900" b="1" dirty="0">
                  <a:solidFill>
                    <a:srgbClr val="7F7F7F">
                      <a:lumMod val="50000"/>
                    </a:srgbClr>
                  </a:solidFill>
                  <a:cs typeface="Arial" charset="0"/>
                </a:rPr>
                <a:t>Payroll</a:t>
              </a:r>
            </a:p>
            <a:p>
              <a:pPr marL="91369" lvl="2" indent="-91369" defTabSz="907858" fontAlgn="base">
                <a:lnSpc>
                  <a:spcPct val="110000"/>
                </a:lnSpc>
                <a:spcBef>
                  <a:spcPts val="100"/>
                </a:spcBef>
                <a:spcAft>
                  <a:spcPct val="0"/>
                </a:spcAft>
                <a:buClr>
                  <a:srgbClr val="0067AB"/>
                </a:buClr>
                <a:buFont typeface="Wingdings" pitchFamily="2" charset="2"/>
                <a:buChar char="§"/>
                <a:tabLst>
                  <a:tab pos="172908" algn="l"/>
                </a:tabLst>
              </a:pPr>
              <a:r>
                <a:rPr lang="en-US" sz="900" dirty="0">
                  <a:solidFill>
                    <a:srgbClr val="000000"/>
                  </a:solidFill>
                  <a:cs typeface="Arial" charset="0"/>
                </a:rPr>
                <a:t>Payroll for </a:t>
              </a:r>
              <a:r>
                <a:rPr lang="en-US" sz="900" dirty="0" smtClean="0">
                  <a:solidFill>
                    <a:srgbClr val="000000"/>
                  </a:solidFill>
                  <a:cs typeface="Arial" charset="0"/>
                </a:rPr>
                <a:t>US</a:t>
              </a:r>
            </a:p>
            <a:p>
              <a:pPr marL="91369" lvl="2" indent="-91369" defTabSz="907858" fontAlgn="base">
                <a:lnSpc>
                  <a:spcPct val="110000"/>
                </a:lnSpc>
                <a:spcBef>
                  <a:spcPts val="100"/>
                </a:spcBef>
                <a:spcAft>
                  <a:spcPct val="0"/>
                </a:spcAft>
                <a:buClr>
                  <a:srgbClr val="0067AB"/>
                </a:buClr>
                <a:buFont typeface="Wingdings" pitchFamily="2" charset="2"/>
                <a:buChar char="§"/>
                <a:tabLst>
                  <a:tab pos="172908" algn="l"/>
                </a:tabLst>
              </a:pPr>
              <a:r>
                <a:rPr lang="en-US" sz="900" dirty="0" smtClean="0">
                  <a:solidFill>
                    <a:srgbClr val="000000"/>
                  </a:solidFill>
                  <a:cs typeface="Arial" charset="0"/>
                </a:rPr>
                <a:t>Payroll for Canada</a:t>
              </a:r>
              <a:endParaRPr lang="en-US" sz="900" dirty="0">
                <a:solidFill>
                  <a:srgbClr val="000000"/>
                </a:solidFill>
                <a:cs typeface="Arial" charset="0"/>
              </a:endParaRPr>
            </a:p>
            <a:p>
              <a:pPr marL="91369" lvl="2" indent="-91369" defTabSz="907858" fontAlgn="base">
                <a:lnSpc>
                  <a:spcPct val="110000"/>
                </a:lnSpc>
                <a:spcBef>
                  <a:spcPts val="100"/>
                </a:spcBef>
                <a:spcAft>
                  <a:spcPct val="0"/>
                </a:spcAft>
                <a:buClr>
                  <a:srgbClr val="0067AB"/>
                </a:buClr>
                <a:buFont typeface="Wingdings" pitchFamily="2" charset="2"/>
                <a:buChar char="§"/>
                <a:tabLst>
                  <a:tab pos="172908" algn="l"/>
                </a:tabLst>
              </a:pPr>
              <a:r>
                <a:rPr lang="en-US" sz="900" dirty="0">
                  <a:solidFill>
                    <a:srgbClr val="000000"/>
                  </a:solidFill>
                  <a:cs typeface="Arial" charset="0"/>
                </a:rPr>
                <a:t>Cloud Connect </a:t>
              </a:r>
              <a:br>
                <a:rPr lang="en-US" sz="900" dirty="0">
                  <a:solidFill>
                    <a:srgbClr val="000000"/>
                  </a:solidFill>
                  <a:cs typeface="Arial" charset="0"/>
                </a:rPr>
              </a:br>
              <a:r>
                <a:rPr lang="en-US" sz="900" dirty="0">
                  <a:solidFill>
                    <a:srgbClr val="000000"/>
                  </a:solidFill>
                  <a:cs typeface="Arial" charset="0"/>
                </a:rPr>
                <a:t>for Third-Party Payroll</a:t>
              </a:r>
            </a:p>
          </p:txBody>
        </p:sp>
        <p:sp>
          <p:nvSpPr>
            <p:cNvPr id="32" name="TextBox 31"/>
            <p:cNvSpPr txBox="1"/>
            <p:nvPr/>
          </p:nvSpPr>
          <p:spPr>
            <a:xfrm>
              <a:off x="2660849" y="1099935"/>
              <a:ext cx="2102767" cy="1630059"/>
            </a:xfrm>
            <a:prstGeom prst="rect">
              <a:avLst/>
            </a:prstGeom>
            <a:noFill/>
          </p:spPr>
          <p:txBody>
            <a:bodyPr wrap="square" lIns="91369" tIns="45684" rIns="91369" bIns="45684" rtlCol="0">
              <a:spAutoFit/>
            </a:bodyPr>
            <a:lstStyle/>
            <a:p>
              <a:pPr defTabSz="907858" fontAlgn="base">
                <a:lnSpc>
                  <a:spcPct val="110000"/>
                </a:lnSpc>
                <a:spcBef>
                  <a:spcPct val="0"/>
                </a:spcBef>
                <a:spcAft>
                  <a:spcPct val="0"/>
                </a:spcAft>
                <a:buClr>
                  <a:srgbClr val="0067AB"/>
                </a:buClr>
              </a:pPr>
              <a:r>
                <a:rPr lang="en-US" sz="900" b="1" dirty="0">
                  <a:solidFill>
                    <a:srgbClr val="7F7F7F">
                      <a:lumMod val="50000"/>
                    </a:srgbClr>
                  </a:solidFill>
                  <a:cs typeface="Arial" charset="0"/>
                </a:rPr>
                <a:t>Talent Management</a:t>
              </a:r>
            </a:p>
            <a:p>
              <a:pPr marL="91369" lvl="2" indent="-91369" defTabSz="907858" fontAlgn="base">
                <a:lnSpc>
                  <a:spcPct val="110000"/>
                </a:lnSpc>
                <a:spcBef>
                  <a:spcPts val="100"/>
                </a:spcBef>
                <a:spcAft>
                  <a:spcPct val="0"/>
                </a:spcAft>
                <a:buClr>
                  <a:srgbClr val="0067AB"/>
                </a:buClr>
                <a:buFont typeface="Wingdings" pitchFamily="2" charset="2"/>
                <a:buChar char="§"/>
                <a:tabLst>
                  <a:tab pos="172908" algn="l"/>
                </a:tabLst>
              </a:pPr>
              <a:r>
                <a:rPr lang="en-US" sz="900" dirty="0">
                  <a:solidFill>
                    <a:srgbClr val="000000"/>
                  </a:solidFill>
                  <a:cs typeface="Arial" charset="0"/>
                </a:rPr>
                <a:t>Onboarding</a:t>
              </a:r>
            </a:p>
            <a:p>
              <a:pPr marL="91369" lvl="2" indent="-91369" defTabSz="907858" fontAlgn="base">
                <a:lnSpc>
                  <a:spcPct val="110000"/>
                </a:lnSpc>
                <a:spcBef>
                  <a:spcPts val="100"/>
                </a:spcBef>
                <a:spcAft>
                  <a:spcPct val="0"/>
                </a:spcAft>
                <a:buClr>
                  <a:srgbClr val="0067AB"/>
                </a:buClr>
                <a:buFont typeface="Wingdings" pitchFamily="2" charset="2"/>
                <a:buChar char="§"/>
                <a:tabLst>
                  <a:tab pos="172908" algn="l"/>
                </a:tabLst>
              </a:pPr>
              <a:r>
                <a:rPr lang="en-US" sz="900" dirty="0">
                  <a:solidFill>
                    <a:srgbClr val="000000"/>
                  </a:solidFill>
                  <a:cs typeface="Arial" charset="0"/>
                </a:rPr>
                <a:t>Goal Management</a:t>
              </a:r>
            </a:p>
            <a:p>
              <a:pPr marL="91369" lvl="2" indent="-91369" defTabSz="907858" fontAlgn="base">
                <a:lnSpc>
                  <a:spcPct val="110000"/>
                </a:lnSpc>
                <a:spcBef>
                  <a:spcPts val="100"/>
                </a:spcBef>
                <a:spcAft>
                  <a:spcPct val="0"/>
                </a:spcAft>
                <a:buClr>
                  <a:srgbClr val="0067AB"/>
                </a:buClr>
                <a:buFont typeface="Wingdings" pitchFamily="2" charset="2"/>
                <a:buChar char="§"/>
                <a:tabLst>
                  <a:tab pos="172908" algn="l"/>
                </a:tabLst>
              </a:pPr>
              <a:r>
                <a:rPr lang="en-US" sz="900" dirty="0">
                  <a:solidFill>
                    <a:srgbClr val="000000"/>
                  </a:solidFill>
                  <a:cs typeface="Arial" charset="0"/>
                </a:rPr>
                <a:t>Performance </a:t>
              </a:r>
              <a:r>
                <a:rPr lang="en-US" sz="900" dirty="0" smtClean="0">
                  <a:solidFill>
                    <a:srgbClr val="000000"/>
                  </a:solidFill>
                  <a:cs typeface="Arial" charset="0"/>
                </a:rPr>
                <a:t>Management</a:t>
              </a:r>
            </a:p>
            <a:p>
              <a:pPr marL="91369" lvl="2" indent="-91369" defTabSz="907858" fontAlgn="base">
                <a:lnSpc>
                  <a:spcPct val="110000"/>
                </a:lnSpc>
                <a:spcBef>
                  <a:spcPts val="100"/>
                </a:spcBef>
                <a:spcAft>
                  <a:spcPct val="0"/>
                </a:spcAft>
                <a:buClr>
                  <a:srgbClr val="0067AB"/>
                </a:buClr>
                <a:buFont typeface="Wingdings" pitchFamily="2" charset="2"/>
                <a:buChar char="§"/>
                <a:tabLst>
                  <a:tab pos="172908" algn="l"/>
                </a:tabLst>
              </a:pPr>
              <a:r>
                <a:rPr lang="en-US" sz="900" dirty="0" smtClean="0">
                  <a:solidFill>
                    <a:srgbClr val="000000"/>
                  </a:solidFill>
                  <a:cs typeface="Arial" charset="0"/>
                </a:rPr>
                <a:t>Calibration</a:t>
              </a:r>
            </a:p>
            <a:p>
              <a:pPr marL="91369" lvl="2" indent="-91369" defTabSz="907858" fontAlgn="base">
                <a:lnSpc>
                  <a:spcPct val="110000"/>
                </a:lnSpc>
                <a:spcBef>
                  <a:spcPts val="100"/>
                </a:spcBef>
                <a:spcAft>
                  <a:spcPct val="0"/>
                </a:spcAft>
                <a:buClr>
                  <a:srgbClr val="0067AB"/>
                </a:buClr>
                <a:buFont typeface="Wingdings" pitchFamily="2" charset="2"/>
                <a:buChar char="§"/>
                <a:tabLst>
                  <a:tab pos="172908" algn="l"/>
                </a:tabLst>
              </a:pPr>
              <a:r>
                <a:rPr lang="en-US" sz="900" dirty="0" smtClean="0">
                  <a:solidFill>
                    <a:srgbClr val="000000"/>
                  </a:solidFill>
                  <a:cs typeface="Arial" charset="0"/>
                </a:rPr>
                <a:t>Succession </a:t>
              </a:r>
              <a:r>
                <a:rPr lang="en-US" sz="900" dirty="0">
                  <a:solidFill>
                    <a:srgbClr val="000000"/>
                  </a:solidFill>
                  <a:cs typeface="Arial" charset="0"/>
                </a:rPr>
                <a:t>Planning</a:t>
              </a:r>
            </a:p>
            <a:p>
              <a:pPr marL="91369" lvl="2" indent="-91369" defTabSz="907858" fontAlgn="base">
                <a:lnSpc>
                  <a:spcPct val="110000"/>
                </a:lnSpc>
                <a:spcBef>
                  <a:spcPts val="100"/>
                </a:spcBef>
                <a:spcAft>
                  <a:spcPct val="0"/>
                </a:spcAft>
                <a:buClr>
                  <a:srgbClr val="0067AB"/>
                </a:buClr>
                <a:buFont typeface="Wingdings" pitchFamily="2" charset="2"/>
                <a:buChar char="§"/>
                <a:tabLst>
                  <a:tab pos="172908" algn="l"/>
                </a:tabLst>
              </a:pPr>
              <a:r>
                <a:rPr lang="en-US" sz="900" dirty="0">
                  <a:solidFill>
                    <a:srgbClr val="000000"/>
                  </a:solidFill>
                  <a:cs typeface="Arial" charset="0"/>
                </a:rPr>
                <a:t>Career and </a:t>
              </a:r>
              <a:br>
                <a:rPr lang="en-US" sz="900" dirty="0">
                  <a:solidFill>
                    <a:srgbClr val="000000"/>
                  </a:solidFill>
                  <a:cs typeface="Arial" charset="0"/>
                </a:rPr>
              </a:br>
              <a:r>
                <a:rPr lang="en-US" sz="900" dirty="0">
                  <a:solidFill>
                    <a:srgbClr val="000000"/>
                  </a:solidFill>
                  <a:cs typeface="Arial" charset="0"/>
                </a:rPr>
                <a:t>Development Planning</a:t>
              </a:r>
            </a:p>
          </p:txBody>
        </p:sp>
        <p:sp>
          <p:nvSpPr>
            <p:cNvPr id="33" name="TextBox 32"/>
            <p:cNvSpPr txBox="1"/>
            <p:nvPr/>
          </p:nvSpPr>
          <p:spPr>
            <a:xfrm>
              <a:off x="609139" y="3574093"/>
              <a:ext cx="1788602" cy="1630059"/>
            </a:xfrm>
            <a:prstGeom prst="rect">
              <a:avLst/>
            </a:prstGeom>
            <a:noFill/>
          </p:spPr>
          <p:txBody>
            <a:bodyPr wrap="square" lIns="91369" tIns="45684" rIns="91369" bIns="45684" rtlCol="0">
              <a:spAutoFit/>
            </a:bodyPr>
            <a:lstStyle/>
            <a:p>
              <a:pPr marL="0" lvl="2" indent="-92055" defTabSz="907858" fontAlgn="base">
                <a:lnSpc>
                  <a:spcPct val="110000"/>
                </a:lnSpc>
                <a:spcBef>
                  <a:spcPct val="0"/>
                </a:spcBef>
                <a:spcAft>
                  <a:spcPct val="0"/>
                </a:spcAft>
                <a:buClr>
                  <a:srgbClr val="0067AB"/>
                </a:buClr>
              </a:pPr>
              <a:r>
                <a:rPr lang="en-US" sz="900" b="1" dirty="0">
                  <a:solidFill>
                    <a:srgbClr val="7F7F7F">
                      <a:lumMod val="50000"/>
                    </a:srgbClr>
                  </a:solidFill>
                  <a:cs typeface="Arial" charset="0"/>
                </a:rPr>
                <a:t>Time Tracking</a:t>
              </a:r>
            </a:p>
            <a:p>
              <a:pPr marL="91369" lvl="2" indent="-91369" defTabSz="907858" fontAlgn="base">
                <a:lnSpc>
                  <a:spcPct val="110000"/>
                </a:lnSpc>
                <a:spcBef>
                  <a:spcPts val="100"/>
                </a:spcBef>
                <a:spcAft>
                  <a:spcPct val="0"/>
                </a:spcAft>
                <a:buClr>
                  <a:srgbClr val="0067AB"/>
                </a:buClr>
                <a:buFont typeface="Wingdings" pitchFamily="2" charset="2"/>
                <a:buChar char="§"/>
                <a:tabLst>
                  <a:tab pos="172908" algn="l"/>
                </a:tabLst>
              </a:pPr>
              <a:r>
                <a:rPr lang="en-US" sz="900" dirty="0" smtClean="0">
                  <a:solidFill>
                    <a:srgbClr val="000000"/>
                  </a:solidFill>
                  <a:cs typeface="Arial" charset="0"/>
                </a:rPr>
                <a:t>Mobile/Web Time Entry</a:t>
              </a:r>
            </a:p>
            <a:p>
              <a:pPr marL="91369" lvl="2" indent="-91369" defTabSz="907858" fontAlgn="base">
                <a:lnSpc>
                  <a:spcPct val="110000"/>
                </a:lnSpc>
                <a:spcBef>
                  <a:spcPts val="100"/>
                </a:spcBef>
                <a:spcAft>
                  <a:spcPct val="0"/>
                </a:spcAft>
                <a:buClr>
                  <a:srgbClr val="0067AB"/>
                </a:buClr>
                <a:buFont typeface="Wingdings" pitchFamily="2" charset="2"/>
                <a:buChar char="§"/>
                <a:tabLst>
                  <a:tab pos="172908" algn="l"/>
                </a:tabLst>
              </a:pPr>
              <a:r>
                <a:rPr lang="en-US" sz="900" dirty="0" smtClean="0">
                  <a:solidFill>
                    <a:srgbClr val="000000"/>
                  </a:solidFill>
                  <a:cs typeface="Arial" charset="0"/>
                </a:rPr>
                <a:t>Mobile/Web Time Clock </a:t>
              </a:r>
            </a:p>
            <a:p>
              <a:pPr marL="91369" lvl="2" indent="-91369" defTabSz="907858" fontAlgn="base">
                <a:lnSpc>
                  <a:spcPct val="110000"/>
                </a:lnSpc>
                <a:spcBef>
                  <a:spcPts val="100"/>
                </a:spcBef>
                <a:spcAft>
                  <a:spcPct val="0"/>
                </a:spcAft>
                <a:buClr>
                  <a:srgbClr val="0067AB"/>
                </a:buClr>
                <a:buFont typeface="Wingdings" pitchFamily="2" charset="2"/>
                <a:buChar char="§"/>
                <a:tabLst>
                  <a:tab pos="172908" algn="l"/>
                </a:tabLst>
              </a:pPr>
              <a:r>
                <a:rPr lang="en-US" sz="900" dirty="0" smtClean="0">
                  <a:solidFill>
                    <a:srgbClr val="000000"/>
                  </a:solidFill>
                  <a:cs typeface="Arial" charset="0"/>
                </a:rPr>
                <a:t>Real-time </a:t>
              </a:r>
              <a:r>
                <a:rPr lang="en-US" sz="900" dirty="0">
                  <a:solidFill>
                    <a:srgbClr val="000000"/>
                  </a:solidFill>
                  <a:cs typeface="Arial" charset="0"/>
                </a:rPr>
                <a:t>Calculation</a:t>
              </a:r>
            </a:p>
            <a:p>
              <a:pPr marL="91369" lvl="2" indent="-91369" defTabSz="907858" fontAlgn="base">
                <a:lnSpc>
                  <a:spcPct val="110000"/>
                </a:lnSpc>
                <a:spcBef>
                  <a:spcPts val="100"/>
                </a:spcBef>
                <a:spcAft>
                  <a:spcPct val="0"/>
                </a:spcAft>
                <a:buClr>
                  <a:srgbClr val="0067AB"/>
                </a:buClr>
                <a:buFont typeface="Wingdings" pitchFamily="2" charset="2"/>
                <a:buChar char="§"/>
                <a:tabLst>
                  <a:tab pos="172908" algn="l"/>
                </a:tabLst>
              </a:pPr>
              <a:r>
                <a:rPr lang="en-US" sz="900" dirty="0">
                  <a:solidFill>
                    <a:srgbClr val="000000"/>
                  </a:solidFill>
                  <a:cs typeface="Arial" charset="0"/>
                </a:rPr>
                <a:t>Basic Scheduling</a:t>
              </a:r>
            </a:p>
            <a:p>
              <a:pPr marL="91369" lvl="2" indent="-91369" defTabSz="907858" fontAlgn="base">
                <a:lnSpc>
                  <a:spcPct val="110000"/>
                </a:lnSpc>
                <a:spcBef>
                  <a:spcPts val="100"/>
                </a:spcBef>
                <a:spcAft>
                  <a:spcPct val="0"/>
                </a:spcAft>
                <a:buClr>
                  <a:srgbClr val="0067AB"/>
                </a:buClr>
                <a:buFont typeface="Wingdings" pitchFamily="2" charset="2"/>
                <a:buChar char="§"/>
                <a:tabLst>
                  <a:tab pos="172908" algn="l"/>
                </a:tabLst>
              </a:pPr>
              <a:r>
                <a:rPr lang="en-US" sz="900" dirty="0" smtClean="0">
                  <a:solidFill>
                    <a:srgbClr val="000000"/>
                  </a:solidFill>
                  <a:cs typeface="Arial" charset="0"/>
                </a:rPr>
                <a:t>Time Entry Against Projects</a:t>
              </a:r>
            </a:p>
            <a:p>
              <a:pPr marL="91369" lvl="2" indent="-91369" defTabSz="907858" fontAlgn="base">
                <a:lnSpc>
                  <a:spcPct val="110000"/>
                </a:lnSpc>
                <a:spcBef>
                  <a:spcPts val="100"/>
                </a:spcBef>
                <a:spcAft>
                  <a:spcPct val="0"/>
                </a:spcAft>
                <a:buClr>
                  <a:srgbClr val="0067AB"/>
                </a:buClr>
                <a:buFont typeface="Wingdings" pitchFamily="2" charset="2"/>
                <a:buChar char="§"/>
                <a:tabLst>
                  <a:tab pos="172908" algn="l"/>
                </a:tabLst>
              </a:pPr>
              <a:r>
                <a:rPr lang="en-US" sz="900" dirty="0" smtClean="0">
                  <a:solidFill>
                    <a:srgbClr val="000000"/>
                  </a:solidFill>
                  <a:cs typeface="Arial" charset="0"/>
                </a:rPr>
                <a:t>Time Clock Integration</a:t>
              </a:r>
            </a:p>
          </p:txBody>
        </p:sp>
        <p:sp>
          <p:nvSpPr>
            <p:cNvPr id="34" name="TextBox 33"/>
            <p:cNvSpPr txBox="1"/>
            <p:nvPr/>
          </p:nvSpPr>
          <p:spPr>
            <a:xfrm>
              <a:off x="2699202" y="2831198"/>
              <a:ext cx="1886444" cy="1614999"/>
            </a:xfrm>
            <a:prstGeom prst="rect">
              <a:avLst/>
            </a:prstGeom>
            <a:noFill/>
          </p:spPr>
          <p:txBody>
            <a:bodyPr wrap="square" lIns="91369" tIns="45684" rIns="91369" bIns="45684" rtlCol="0">
              <a:spAutoFit/>
            </a:bodyPr>
            <a:lstStyle/>
            <a:p>
              <a:pPr defTabSz="907858" fontAlgn="base">
                <a:lnSpc>
                  <a:spcPct val="110000"/>
                </a:lnSpc>
                <a:spcBef>
                  <a:spcPct val="0"/>
                </a:spcBef>
                <a:spcAft>
                  <a:spcPct val="0"/>
                </a:spcAft>
                <a:buClr>
                  <a:srgbClr val="0067AB"/>
                </a:buClr>
              </a:pPr>
              <a:r>
                <a:rPr lang="en-US" sz="900" b="1" dirty="0" smtClean="0">
                  <a:solidFill>
                    <a:srgbClr val="7F7F7F">
                      <a:lumMod val="50000"/>
                    </a:srgbClr>
                  </a:solidFill>
                  <a:cs typeface="Arial" charset="0"/>
                </a:rPr>
                <a:t>Recruiting*</a:t>
              </a:r>
              <a:endParaRPr lang="en-US" sz="900" dirty="0" smtClean="0">
                <a:solidFill>
                  <a:schemeClr val="tx1">
                    <a:lumMod val="50000"/>
                  </a:schemeClr>
                </a:solidFill>
                <a:cs typeface="Arial" charset="0"/>
              </a:endParaRPr>
            </a:p>
            <a:p>
              <a:pPr marL="91369" lvl="2" indent="-91369" defTabSz="907858" fontAlgn="base">
                <a:lnSpc>
                  <a:spcPct val="110000"/>
                </a:lnSpc>
                <a:spcBef>
                  <a:spcPts val="100"/>
                </a:spcBef>
                <a:spcAft>
                  <a:spcPct val="0"/>
                </a:spcAft>
                <a:buClr>
                  <a:srgbClr val="0067AB"/>
                </a:buClr>
                <a:buFont typeface="Wingdings" pitchFamily="2" charset="2"/>
                <a:buChar char="§"/>
                <a:tabLst>
                  <a:tab pos="172908" algn="l"/>
                </a:tabLst>
              </a:pPr>
              <a:r>
                <a:rPr lang="en-US" sz="900" dirty="0" smtClean="0">
                  <a:solidFill>
                    <a:schemeClr val="tx1">
                      <a:lumMod val="50000"/>
                    </a:schemeClr>
                  </a:solidFill>
                  <a:cs typeface="Arial" charset="0"/>
                </a:rPr>
                <a:t>I</a:t>
              </a:r>
              <a:r>
                <a:rPr lang="en-US" sz="900" dirty="0" smtClean="0">
                  <a:solidFill>
                    <a:srgbClr val="000000"/>
                  </a:solidFill>
                  <a:cs typeface="Arial" charset="0"/>
                </a:rPr>
                <a:t>nternal &amp; External  Candidate Sourcing</a:t>
              </a:r>
            </a:p>
            <a:p>
              <a:pPr marL="91369" lvl="2" indent="-91369" defTabSz="907858" fontAlgn="base">
                <a:lnSpc>
                  <a:spcPct val="110000"/>
                </a:lnSpc>
                <a:spcBef>
                  <a:spcPts val="100"/>
                </a:spcBef>
                <a:spcAft>
                  <a:spcPct val="0"/>
                </a:spcAft>
                <a:buClr>
                  <a:srgbClr val="0067AB"/>
                </a:buClr>
                <a:buFont typeface="Wingdings" pitchFamily="2" charset="2"/>
                <a:buChar char="§"/>
                <a:tabLst>
                  <a:tab pos="172908" algn="l"/>
                </a:tabLst>
              </a:pPr>
              <a:r>
                <a:rPr lang="en-US" sz="900" dirty="0" smtClean="0">
                  <a:solidFill>
                    <a:srgbClr val="000000"/>
                  </a:solidFill>
                  <a:cs typeface="Arial" charset="0"/>
                </a:rPr>
                <a:t>Headcount, Pipeline , and Sourcing Analytics</a:t>
              </a:r>
              <a:endParaRPr lang="en-US" sz="900" dirty="0">
                <a:solidFill>
                  <a:srgbClr val="000000"/>
                </a:solidFill>
                <a:cs typeface="Arial" charset="0"/>
              </a:endParaRPr>
            </a:p>
            <a:p>
              <a:pPr marL="91369" lvl="2" indent="-91369" defTabSz="907858" fontAlgn="base">
                <a:lnSpc>
                  <a:spcPct val="110000"/>
                </a:lnSpc>
                <a:spcBef>
                  <a:spcPts val="100"/>
                </a:spcBef>
                <a:spcAft>
                  <a:spcPct val="0"/>
                </a:spcAft>
                <a:buClr>
                  <a:srgbClr val="0067AB"/>
                </a:buClr>
                <a:buFont typeface="Wingdings" pitchFamily="2" charset="2"/>
                <a:buChar char="§"/>
                <a:tabLst>
                  <a:tab pos="172908" algn="l"/>
                </a:tabLst>
              </a:pPr>
              <a:r>
                <a:rPr lang="en-US" sz="900" dirty="0" smtClean="0">
                  <a:solidFill>
                    <a:srgbClr val="000000"/>
                  </a:solidFill>
                  <a:cs typeface="Arial" charset="0"/>
                </a:rPr>
                <a:t>Candidate Management</a:t>
              </a:r>
            </a:p>
            <a:p>
              <a:pPr marL="91369" lvl="2" indent="-91369" defTabSz="907858" fontAlgn="base">
                <a:lnSpc>
                  <a:spcPct val="110000"/>
                </a:lnSpc>
                <a:spcBef>
                  <a:spcPts val="100"/>
                </a:spcBef>
                <a:spcAft>
                  <a:spcPct val="0"/>
                </a:spcAft>
                <a:buClr>
                  <a:srgbClr val="0067AB"/>
                </a:buClr>
                <a:buFont typeface="Wingdings" pitchFamily="2" charset="2"/>
                <a:buChar char="§"/>
                <a:tabLst>
                  <a:tab pos="172908" algn="l"/>
                </a:tabLst>
              </a:pPr>
              <a:r>
                <a:rPr lang="en-US" sz="900" dirty="0" smtClean="0">
                  <a:solidFill>
                    <a:srgbClr val="000000"/>
                  </a:solidFill>
                  <a:cs typeface="Arial" charset="0"/>
                </a:rPr>
                <a:t>Referrals</a:t>
              </a:r>
            </a:p>
            <a:p>
              <a:pPr marL="91369" lvl="2" indent="-91369" defTabSz="907858" fontAlgn="base">
                <a:lnSpc>
                  <a:spcPct val="110000"/>
                </a:lnSpc>
                <a:spcBef>
                  <a:spcPts val="100"/>
                </a:spcBef>
                <a:spcAft>
                  <a:spcPct val="0"/>
                </a:spcAft>
                <a:buClr>
                  <a:srgbClr val="0067AB"/>
                </a:buClr>
                <a:buFont typeface="Wingdings" pitchFamily="2" charset="2"/>
                <a:buChar char="§"/>
                <a:tabLst>
                  <a:tab pos="172908" algn="l"/>
                </a:tabLst>
              </a:pPr>
              <a:r>
                <a:rPr lang="en-US" sz="900" dirty="0" smtClean="0">
                  <a:solidFill>
                    <a:srgbClr val="000000"/>
                  </a:solidFill>
                  <a:cs typeface="Arial" charset="0"/>
                </a:rPr>
                <a:t>Social Media Integration</a:t>
              </a:r>
              <a:endParaRPr lang="en-US" sz="900" dirty="0">
                <a:solidFill>
                  <a:srgbClr val="000000"/>
                </a:solidFill>
                <a:cs typeface="Arial" charset="0"/>
              </a:endParaRPr>
            </a:p>
          </p:txBody>
        </p:sp>
        <p:pic>
          <p:nvPicPr>
            <p:cNvPr id="35" name="Picture 34" descr="icons_recruiting.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15157" y="2924466"/>
              <a:ext cx="482672" cy="473827"/>
            </a:xfrm>
            <a:prstGeom prst="rect">
              <a:avLst/>
            </a:prstGeom>
          </p:spPr>
        </p:pic>
      </p:grpSp>
      <p:sp>
        <p:nvSpPr>
          <p:cNvPr id="47" name="TextBox 46"/>
          <p:cNvSpPr txBox="1"/>
          <p:nvPr/>
        </p:nvSpPr>
        <p:spPr>
          <a:xfrm>
            <a:off x="852232" y="837426"/>
            <a:ext cx="2895600" cy="295393"/>
          </a:xfrm>
          <a:prstGeom prst="rect">
            <a:avLst/>
          </a:prstGeom>
          <a:noFill/>
        </p:spPr>
        <p:txBody>
          <a:bodyPr wrap="square" lIns="91369" tIns="45684" rIns="91369" bIns="45684" rtlCol="0">
            <a:spAutoFit/>
          </a:bodyPr>
          <a:lstStyle/>
          <a:p>
            <a:pPr marL="0" lvl="2" indent="-92055" algn="ctr" defTabSz="907858" fontAlgn="base">
              <a:lnSpc>
                <a:spcPct val="110000"/>
              </a:lnSpc>
              <a:spcBef>
                <a:spcPct val="0"/>
              </a:spcBef>
              <a:spcAft>
                <a:spcPct val="0"/>
              </a:spcAft>
              <a:buClr>
                <a:srgbClr val="0067AB"/>
              </a:buClr>
            </a:pPr>
            <a:r>
              <a:rPr lang="en-US" sz="1200" b="1" dirty="0">
                <a:solidFill>
                  <a:srgbClr val="7F7F7F">
                    <a:lumMod val="50000"/>
                  </a:srgbClr>
                </a:solidFill>
                <a:cs typeface="Arial" charset="0"/>
              </a:rPr>
              <a:t>Human Capital Management</a:t>
            </a:r>
          </a:p>
        </p:txBody>
      </p:sp>
      <p:sp>
        <p:nvSpPr>
          <p:cNvPr id="49" name="TextBox 48"/>
          <p:cNvSpPr txBox="1"/>
          <p:nvPr/>
        </p:nvSpPr>
        <p:spPr>
          <a:xfrm>
            <a:off x="5418568" y="838172"/>
            <a:ext cx="2895600" cy="279684"/>
          </a:xfrm>
          <a:prstGeom prst="rect">
            <a:avLst/>
          </a:prstGeom>
          <a:noFill/>
        </p:spPr>
        <p:txBody>
          <a:bodyPr wrap="square" lIns="91369" tIns="45684" rIns="91369" bIns="45684" rtlCol="0">
            <a:spAutoFit/>
          </a:bodyPr>
          <a:lstStyle/>
          <a:p>
            <a:pPr marL="0" lvl="2" indent="-92055" algn="ctr" defTabSz="907858" fontAlgn="base">
              <a:lnSpc>
                <a:spcPct val="110000"/>
              </a:lnSpc>
              <a:spcBef>
                <a:spcPct val="0"/>
              </a:spcBef>
              <a:spcAft>
                <a:spcPct val="0"/>
              </a:spcAft>
              <a:buClr>
                <a:srgbClr val="0067AB"/>
              </a:buClr>
            </a:pPr>
            <a:r>
              <a:rPr lang="en-US" sz="1200" b="1" dirty="0" smtClean="0">
                <a:solidFill>
                  <a:srgbClr val="7F7F7F">
                    <a:lumMod val="50000"/>
                  </a:srgbClr>
                </a:solidFill>
                <a:cs typeface="Arial" charset="0"/>
              </a:rPr>
              <a:t>Financial Management</a:t>
            </a:r>
            <a:endParaRPr lang="en-US" sz="1200" b="1" dirty="0">
              <a:solidFill>
                <a:srgbClr val="7F7F7F">
                  <a:lumMod val="50000"/>
                </a:srgbClr>
              </a:solidFill>
              <a:cs typeface="Arial" charset="0"/>
            </a:endParaRPr>
          </a:p>
        </p:txBody>
      </p:sp>
      <p:sp>
        <p:nvSpPr>
          <p:cNvPr id="51" name="TextBox 50"/>
          <p:cNvSpPr txBox="1"/>
          <p:nvPr/>
        </p:nvSpPr>
        <p:spPr>
          <a:xfrm>
            <a:off x="5230931" y="1100721"/>
            <a:ext cx="1763431" cy="2340568"/>
          </a:xfrm>
          <a:prstGeom prst="rect">
            <a:avLst/>
          </a:prstGeom>
          <a:noFill/>
        </p:spPr>
        <p:txBody>
          <a:bodyPr wrap="square" lIns="91369" tIns="45684" rIns="91369" bIns="45684" rtlCol="0">
            <a:spAutoFit/>
          </a:bodyPr>
          <a:lstStyle/>
          <a:p>
            <a:pPr defTabSz="907858" fontAlgn="base">
              <a:lnSpc>
                <a:spcPct val="110000"/>
              </a:lnSpc>
              <a:spcBef>
                <a:spcPct val="0"/>
              </a:spcBef>
              <a:spcAft>
                <a:spcPct val="0"/>
              </a:spcAft>
              <a:buClr>
                <a:srgbClr val="0067AB"/>
              </a:buClr>
            </a:pPr>
            <a:r>
              <a:rPr lang="en-US" sz="900" b="1" dirty="0">
                <a:solidFill>
                  <a:srgbClr val="7F7F7F">
                    <a:lumMod val="50000"/>
                  </a:srgbClr>
                </a:solidFill>
                <a:cs typeface="Arial" charset="0"/>
              </a:rPr>
              <a:t>Financials</a:t>
            </a:r>
          </a:p>
          <a:p>
            <a:pPr marL="91369" indent="-91369" defTabSz="907858" fontAlgn="base">
              <a:lnSpc>
                <a:spcPct val="110000"/>
              </a:lnSpc>
              <a:spcBef>
                <a:spcPts val="100"/>
              </a:spcBef>
              <a:spcAft>
                <a:spcPct val="0"/>
              </a:spcAft>
              <a:buClr>
                <a:srgbClr val="0067AB"/>
              </a:buClr>
              <a:buFont typeface="Wingdings" pitchFamily="2" charset="2"/>
              <a:buChar char="§"/>
              <a:tabLst>
                <a:tab pos="172908" algn="l"/>
              </a:tabLst>
            </a:pPr>
            <a:r>
              <a:rPr lang="en-US" sz="900" dirty="0">
                <a:solidFill>
                  <a:srgbClr val="000000"/>
                </a:solidFill>
                <a:cs typeface="Arial" charset="0"/>
              </a:rPr>
              <a:t>Accounting </a:t>
            </a:r>
            <a:br>
              <a:rPr lang="en-US" sz="900" dirty="0">
                <a:solidFill>
                  <a:srgbClr val="000000"/>
                </a:solidFill>
                <a:cs typeface="Arial" charset="0"/>
              </a:rPr>
            </a:br>
            <a:r>
              <a:rPr lang="en-US" sz="900" dirty="0" smtClean="0">
                <a:solidFill>
                  <a:srgbClr val="000000"/>
                </a:solidFill>
                <a:cs typeface="Arial" charset="0"/>
              </a:rPr>
              <a:t>and </a:t>
            </a:r>
            <a:r>
              <a:rPr lang="en-US" sz="900" dirty="0">
                <a:solidFill>
                  <a:srgbClr val="000000"/>
                </a:solidFill>
                <a:cs typeface="Arial" charset="0"/>
              </a:rPr>
              <a:t>Finance</a:t>
            </a:r>
          </a:p>
          <a:p>
            <a:pPr marL="91369" indent="-91369" defTabSz="907858" fontAlgn="base">
              <a:lnSpc>
                <a:spcPct val="110000"/>
              </a:lnSpc>
              <a:spcBef>
                <a:spcPts val="100"/>
              </a:spcBef>
              <a:spcAft>
                <a:spcPct val="0"/>
              </a:spcAft>
              <a:buClr>
                <a:srgbClr val="0067AB"/>
              </a:buClr>
              <a:buFont typeface="Wingdings" pitchFamily="2" charset="2"/>
              <a:buChar char="§"/>
              <a:tabLst>
                <a:tab pos="172908" algn="l"/>
              </a:tabLst>
            </a:pPr>
            <a:r>
              <a:rPr lang="en-US" sz="900" dirty="0">
                <a:solidFill>
                  <a:srgbClr val="000000"/>
                </a:solidFill>
                <a:cs typeface="Arial" charset="0"/>
              </a:rPr>
              <a:t>Management Reporting </a:t>
            </a:r>
            <a:br>
              <a:rPr lang="en-US" sz="900" dirty="0">
                <a:solidFill>
                  <a:srgbClr val="000000"/>
                </a:solidFill>
                <a:cs typeface="Arial" charset="0"/>
              </a:rPr>
            </a:br>
            <a:r>
              <a:rPr lang="en-US" sz="900" dirty="0" smtClean="0">
                <a:solidFill>
                  <a:srgbClr val="000000"/>
                </a:solidFill>
                <a:cs typeface="Arial" charset="0"/>
              </a:rPr>
              <a:t>and </a:t>
            </a:r>
            <a:r>
              <a:rPr lang="en-US" sz="900" dirty="0">
                <a:solidFill>
                  <a:srgbClr val="000000"/>
                </a:solidFill>
                <a:cs typeface="Arial" charset="0"/>
              </a:rPr>
              <a:t>Analysis</a:t>
            </a:r>
          </a:p>
          <a:p>
            <a:pPr marL="91369" indent="-91369" defTabSz="907858" fontAlgn="base">
              <a:lnSpc>
                <a:spcPct val="110000"/>
              </a:lnSpc>
              <a:spcBef>
                <a:spcPts val="100"/>
              </a:spcBef>
              <a:spcAft>
                <a:spcPct val="0"/>
              </a:spcAft>
              <a:buClr>
                <a:srgbClr val="0067AB"/>
              </a:buClr>
              <a:buFont typeface="Wingdings" pitchFamily="2" charset="2"/>
              <a:buChar char="§"/>
              <a:tabLst>
                <a:tab pos="172908" algn="l"/>
              </a:tabLst>
            </a:pPr>
            <a:r>
              <a:rPr lang="en-US" sz="900" dirty="0">
                <a:solidFill>
                  <a:srgbClr val="000000"/>
                </a:solidFill>
                <a:cs typeface="Arial" charset="0"/>
              </a:rPr>
              <a:t>Governance, </a:t>
            </a:r>
            <a:br>
              <a:rPr lang="en-US" sz="900" dirty="0">
                <a:solidFill>
                  <a:srgbClr val="000000"/>
                </a:solidFill>
                <a:cs typeface="Arial" charset="0"/>
              </a:rPr>
            </a:br>
            <a:r>
              <a:rPr lang="en-US" sz="900" dirty="0">
                <a:solidFill>
                  <a:srgbClr val="000000"/>
                </a:solidFill>
                <a:cs typeface="Arial" charset="0"/>
              </a:rPr>
              <a:t>Risk </a:t>
            </a:r>
            <a:r>
              <a:rPr lang="en-US" sz="900" dirty="0" smtClean="0">
                <a:solidFill>
                  <a:srgbClr val="000000"/>
                </a:solidFill>
                <a:cs typeface="Arial" charset="0"/>
              </a:rPr>
              <a:t>and </a:t>
            </a:r>
            <a:r>
              <a:rPr lang="en-US" sz="900" dirty="0">
                <a:solidFill>
                  <a:srgbClr val="000000"/>
                </a:solidFill>
                <a:cs typeface="Arial" charset="0"/>
              </a:rPr>
              <a:t>Compliance</a:t>
            </a:r>
          </a:p>
          <a:p>
            <a:pPr marL="91369" indent="-91369" defTabSz="907858" fontAlgn="base">
              <a:lnSpc>
                <a:spcPct val="110000"/>
              </a:lnSpc>
              <a:spcBef>
                <a:spcPts val="100"/>
              </a:spcBef>
              <a:spcAft>
                <a:spcPct val="0"/>
              </a:spcAft>
              <a:buClr>
                <a:srgbClr val="0067AB"/>
              </a:buClr>
              <a:buFont typeface="Wingdings" pitchFamily="2" charset="2"/>
              <a:buChar char="§"/>
              <a:tabLst>
                <a:tab pos="172908" algn="l"/>
              </a:tabLst>
            </a:pPr>
            <a:r>
              <a:rPr lang="en-US" sz="900" dirty="0">
                <a:solidFill>
                  <a:srgbClr val="000000"/>
                </a:solidFill>
                <a:cs typeface="Arial" charset="0"/>
              </a:rPr>
              <a:t>Cash Management</a:t>
            </a:r>
          </a:p>
          <a:p>
            <a:pPr marL="91369" indent="-91369" defTabSz="907858" fontAlgn="base">
              <a:lnSpc>
                <a:spcPct val="110000"/>
              </a:lnSpc>
              <a:spcBef>
                <a:spcPts val="100"/>
              </a:spcBef>
              <a:spcAft>
                <a:spcPct val="0"/>
              </a:spcAft>
              <a:buClr>
                <a:srgbClr val="0067AB"/>
              </a:buClr>
              <a:buFont typeface="Wingdings" pitchFamily="2" charset="2"/>
              <a:buChar char="§"/>
              <a:tabLst>
                <a:tab pos="172908" algn="l"/>
              </a:tabLst>
            </a:pPr>
            <a:r>
              <a:rPr lang="en-US" sz="900" dirty="0">
                <a:solidFill>
                  <a:srgbClr val="000000"/>
                </a:solidFill>
                <a:cs typeface="Arial" charset="0"/>
              </a:rPr>
              <a:t>Business Assets</a:t>
            </a:r>
          </a:p>
          <a:p>
            <a:pPr marL="91369" indent="-91369" defTabSz="907858" fontAlgn="base">
              <a:lnSpc>
                <a:spcPct val="110000"/>
              </a:lnSpc>
              <a:spcBef>
                <a:spcPts val="100"/>
              </a:spcBef>
              <a:spcAft>
                <a:spcPct val="0"/>
              </a:spcAft>
              <a:buClr>
                <a:srgbClr val="0067AB"/>
              </a:buClr>
              <a:buFont typeface="Wingdings" pitchFamily="2" charset="2"/>
              <a:buChar char="§"/>
              <a:tabLst>
                <a:tab pos="172908" algn="l"/>
              </a:tabLst>
            </a:pPr>
            <a:r>
              <a:rPr lang="en-US" sz="900" dirty="0">
                <a:solidFill>
                  <a:srgbClr val="000000"/>
                </a:solidFill>
                <a:cs typeface="Arial" charset="0"/>
              </a:rPr>
              <a:t>Project </a:t>
            </a:r>
            <a:r>
              <a:rPr lang="en-US" sz="900" dirty="0" smtClean="0">
                <a:solidFill>
                  <a:srgbClr val="000000"/>
                </a:solidFill>
                <a:cs typeface="Arial" charset="0"/>
              </a:rPr>
              <a:t>and </a:t>
            </a:r>
            <a:r>
              <a:rPr lang="en-US" sz="900" dirty="0">
                <a:solidFill>
                  <a:srgbClr val="000000"/>
                </a:solidFill>
                <a:cs typeface="Arial" charset="0"/>
              </a:rPr>
              <a:t>Work </a:t>
            </a:r>
            <a:r>
              <a:rPr lang="en-US" sz="900" dirty="0" smtClean="0">
                <a:solidFill>
                  <a:srgbClr val="000000"/>
                </a:solidFill>
                <a:cs typeface="Arial" charset="0"/>
              </a:rPr>
              <a:t>Management</a:t>
            </a:r>
          </a:p>
          <a:p>
            <a:pPr marL="91369" indent="-91369" defTabSz="907858" fontAlgn="base">
              <a:lnSpc>
                <a:spcPct val="110000"/>
              </a:lnSpc>
              <a:spcBef>
                <a:spcPts val="100"/>
              </a:spcBef>
              <a:spcAft>
                <a:spcPct val="0"/>
              </a:spcAft>
              <a:buClr>
                <a:srgbClr val="0067AB"/>
              </a:buClr>
              <a:buFont typeface="Wingdings" pitchFamily="2" charset="2"/>
              <a:buChar char="§"/>
              <a:tabLst>
                <a:tab pos="172908" algn="l"/>
              </a:tabLst>
            </a:pPr>
            <a:r>
              <a:rPr lang="en-US" sz="900" dirty="0" smtClean="0">
                <a:solidFill>
                  <a:srgbClr val="000000"/>
                </a:solidFill>
                <a:cs typeface="Arial" charset="0"/>
              </a:rPr>
              <a:t>Grants Management</a:t>
            </a:r>
          </a:p>
          <a:p>
            <a:pPr marL="91369" indent="-91369" defTabSz="907858" fontAlgn="base">
              <a:lnSpc>
                <a:spcPct val="110000"/>
              </a:lnSpc>
              <a:spcBef>
                <a:spcPts val="100"/>
              </a:spcBef>
              <a:spcAft>
                <a:spcPct val="0"/>
              </a:spcAft>
              <a:buClr>
                <a:srgbClr val="0067AB"/>
              </a:buClr>
              <a:buFont typeface="Wingdings" pitchFamily="2" charset="2"/>
              <a:buChar char="§"/>
              <a:tabLst>
                <a:tab pos="172908" algn="l"/>
              </a:tabLst>
            </a:pPr>
            <a:r>
              <a:rPr lang="en-US" sz="900" dirty="0" smtClean="0">
                <a:solidFill>
                  <a:srgbClr val="000000"/>
                </a:solidFill>
                <a:cs typeface="Arial" charset="0"/>
              </a:rPr>
              <a:t>Endowments</a:t>
            </a:r>
          </a:p>
          <a:p>
            <a:pPr marL="91369" indent="-91369" defTabSz="907858" fontAlgn="base">
              <a:lnSpc>
                <a:spcPct val="110000"/>
              </a:lnSpc>
              <a:spcBef>
                <a:spcPts val="100"/>
              </a:spcBef>
              <a:spcAft>
                <a:spcPct val="0"/>
              </a:spcAft>
              <a:buClr>
                <a:srgbClr val="0067AB"/>
              </a:buClr>
              <a:buFont typeface="Wingdings" pitchFamily="2" charset="2"/>
              <a:buChar char="§"/>
              <a:tabLst>
                <a:tab pos="172908" algn="l"/>
              </a:tabLst>
            </a:pPr>
            <a:r>
              <a:rPr lang="en-US" sz="900" dirty="0" smtClean="0">
                <a:solidFill>
                  <a:srgbClr val="000000"/>
                </a:solidFill>
                <a:cs typeface="Arial" charset="0"/>
              </a:rPr>
              <a:t>Budgets</a:t>
            </a:r>
            <a:endParaRPr lang="en-US" sz="900" dirty="0">
              <a:solidFill>
                <a:srgbClr val="000000"/>
              </a:solidFill>
              <a:cs typeface="Arial" charset="0"/>
            </a:endParaRPr>
          </a:p>
        </p:txBody>
      </p:sp>
      <p:sp>
        <p:nvSpPr>
          <p:cNvPr id="52" name="TextBox 51"/>
          <p:cNvSpPr txBox="1"/>
          <p:nvPr/>
        </p:nvSpPr>
        <p:spPr>
          <a:xfrm>
            <a:off x="7193582" y="2937392"/>
            <a:ext cx="2010577" cy="1210002"/>
          </a:xfrm>
          <a:prstGeom prst="rect">
            <a:avLst/>
          </a:prstGeom>
          <a:noFill/>
        </p:spPr>
        <p:txBody>
          <a:bodyPr wrap="square" lIns="91369" tIns="45684" rIns="91369" bIns="45684" rtlCol="0">
            <a:spAutoFit/>
          </a:bodyPr>
          <a:lstStyle/>
          <a:p>
            <a:pPr marL="91369" indent="-91369" defTabSz="907858" fontAlgn="base">
              <a:lnSpc>
                <a:spcPct val="110000"/>
              </a:lnSpc>
              <a:spcBef>
                <a:spcPts val="1200"/>
              </a:spcBef>
              <a:spcAft>
                <a:spcPct val="0"/>
              </a:spcAft>
              <a:buClr>
                <a:srgbClr val="0067AB"/>
              </a:buClr>
            </a:pPr>
            <a:r>
              <a:rPr lang="en-US" sz="900" b="1" dirty="0">
                <a:solidFill>
                  <a:srgbClr val="7F7F7F">
                    <a:lumMod val="50000"/>
                  </a:srgbClr>
                </a:solidFill>
                <a:cs typeface="Arial" charset="0"/>
              </a:rPr>
              <a:t>Procurement</a:t>
            </a:r>
          </a:p>
          <a:p>
            <a:pPr marL="91369" indent="-91369" defTabSz="907858" fontAlgn="base">
              <a:lnSpc>
                <a:spcPct val="110000"/>
              </a:lnSpc>
              <a:spcBef>
                <a:spcPts val="100"/>
              </a:spcBef>
              <a:spcAft>
                <a:spcPct val="0"/>
              </a:spcAft>
              <a:buClr>
                <a:srgbClr val="0067AB"/>
              </a:buClr>
              <a:buFont typeface="Wingdings" pitchFamily="2" charset="2"/>
              <a:buChar char="§"/>
              <a:tabLst>
                <a:tab pos="172908" algn="l"/>
              </a:tabLst>
            </a:pPr>
            <a:r>
              <a:rPr lang="en-US" sz="900" dirty="0">
                <a:solidFill>
                  <a:srgbClr val="000000"/>
                </a:solidFill>
                <a:cs typeface="Arial" charset="0"/>
              </a:rPr>
              <a:t>Supplier </a:t>
            </a:r>
            <a:r>
              <a:rPr lang="en-US" sz="900" dirty="0" smtClean="0">
                <a:solidFill>
                  <a:srgbClr val="000000"/>
                </a:solidFill>
                <a:cs typeface="Arial" charset="0"/>
              </a:rPr>
              <a:t>and </a:t>
            </a:r>
            <a:r>
              <a:rPr lang="en-US" sz="900" dirty="0">
                <a:solidFill>
                  <a:srgbClr val="000000"/>
                </a:solidFill>
                <a:cs typeface="Arial" charset="0"/>
              </a:rPr>
              <a:t>Contract Management</a:t>
            </a:r>
          </a:p>
          <a:p>
            <a:pPr marL="91369" indent="-91369" defTabSz="907858" fontAlgn="base">
              <a:lnSpc>
                <a:spcPct val="110000"/>
              </a:lnSpc>
              <a:spcBef>
                <a:spcPts val="100"/>
              </a:spcBef>
              <a:spcAft>
                <a:spcPct val="0"/>
              </a:spcAft>
              <a:buClr>
                <a:srgbClr val="0067AB"/>
              </a:buClr>
              <a:buFont typeface="Wingdings" pitchFamily="2" charset="2"/>
              <a:buChar char="§"/>
              <a:tabLst>
                <a:tab pos="172908" algn="l"/>
              </a:tabLst>
            </a:pPr>
            <a:r>
              <a:rPr lang="en-US" sz="900" dirty="0">
                <a:solidFill>
                  <a:srgbClr val="000000"/>
                </a:solidFill>
                <a:cs typeface="Arial" charset="0"/>
              </a:rPr>
              <a:t>Requisitions </a:t>
            </a:r>
            <a:r>
              <a:rPr lang="en-US" sz="900" dirty="0" smtClean="0">
                <a:solidFill>
                  <a:srgbClr val="000000"/>
                </a:solidFill>
                <a:cs typeface="Arial" charset="0"/>
              </a:rPr>
              <a:t>and </a:t>
            </a:r>
            <a:br>
              <a:rPr lang="en-US" sz="900" dirty="0" smtClean="0">
                <a:solidFill>
                  <a:srgbClr val="000000"/>
                </a:solidFill>
                <a:cs typeface="Arial" charset="0"/>
              </a:rPr>
            </a:br>
            <a:r>
              <a:rPr lang="en-US" sz="900" dirty="0" smtClean="0">
                <a:solidFill>
                  <a:srgbClr val="000000"/>
                </a:solidFill>
                <a:cs typeface="Arial" charset="0"/>
              </a:rPr>
              <a:t>Purchase </a:t>
            </a:r>
            <a:r>
              <a:rPr lang="en-US" sz="900" dirty="0">
                <a:solidFill>
                  <a:srgbClr val="000000"/>
                </a:solidFill>
                <a:cs typeface="Arial" charset="0"/>
              </a:rPr>
              <a:t>Orders</a:t>
            </a:r>
          </a:p>
          <a:p>
            <a:pPr marL="91369" indent="-91369" defTabSz="907858" fontAlgn="base">
              <a:lnSpc>
                <a:spcPct val="110000"/>
              </a:lnSpc>
              <a:spcBef>
                <a:spcPts val="100"/>
              </a:spcBef>
              <a:spcAft>
                <a:spcPct val="0"/>
              </a:spcAft>
              <a:buClr>
                <a:srgbClr val="0067AB"/>
              </a:buClr>
              <a:buFont typeface="Wingdings" pitchFamily="2" charset="2"/>
              <a:buChar char="§"/>
              <a:tabLst>
                <a:tab pos="172908" algn="l"/>
              </a:tabLst>
            </a:pPr>
            <a:r>
              <a:rPr lang="en-US" sz="900" dirty="0">
                <a:solidFill>
                  <a:srgbClr val="000000"/>
                </a:solidFill>
                <a:cs typeface="Arial" charset="0"/>
              </a:rPr>
              <a:t>Invoicing </a:t>
            </a:r>
            <a:r>
              <a:rPr lang="en-US" sz="900" dirty="0" smtClean="0">
                <a:solidFill>
                  <a:srgbClr val="000000"/>
                </a:solidFill>
                <a:cs typeface="Arial" charset="0"/>
              </a:rPr>
              <a:t>and Settlement</a:t>
            </a:r>
            <a:endParaRPr lang="en-US" sz="900" dirty="0">
              <a:solidFill>
                <a:srgbClr val="000000"/>
              </a:solidFill>
              <a:cs typeface="Arial" charset="0"/>
            </a:endParaRPr>
          </a:p>
          <a:p>
            <a:pPr marL="91369" indent="-91369" defTabSz="907858" fontAlgn="base">
              <a:lnSpc>
                <a:spcPct val="110000"/>
              </a:lnSpc>
              <a:spcBef>
                <a:spcPts val="100"/>
              </a:spcBef>
              <a:spcAft>
                <a:spcPct val="0"/>
              </a:spcAft>
              <a:buClr>
                <a:srgbClr val="0067AB"/>
              </a:buClr>
              <a:buFont typeface="Wingdings" pitchFamily="2" charset="2"/>
              <a:buChar char="§"/>
              <a:tabLst>
                <a:tab pos="172908" algn="l"/>
              </a:tabLst>
            </a:pPr>
            <a:r>
              <a:rPr lang="en-US" sz="900" dirty="0">
                <a:solidFill>
                  <a:srgbClr val="000000"/>
                </a:solidFill>
                <a:cs typeface="Arial" charset="0"/>
              </a:rPr>
              <a:t>Contingent Labor Mgmt</a:t>
            </a:r>
          </a:p>
        </p:txBody>
      </p:sp>
      <p:sp>
        <p:nvSpPr>
          <p:cNvPr id="53" name="TextBox 52"/>
          <p:cNvSpPr txBox="1"/>
          <p:nvPr/>
        </p:nvSpPr>
        <p:spPr>
          <a:xfrm>
            <a:off x="5223006" y="3603175"/>
            <a:ext cx="1905000" cy="1044829"/>
          </a:xfrm>
          <a:prstGeom prst="rect">
            <a:avLst/>
          </a:prstGeom>
          <a:noFill/>
        </p:spPr>
        <p:txBody>
          <a:bodyPr wrap="square" lIns="91369" tIns="45684" rIns="91369" bIns="45684" rtlCol="0">
            <a:spAutoFit/>
          </a:bodyPr>
          <a:lstStyle/>
          <a:p>
            <a:pPr marL="0" lvl="2" indent="-92055" defTabSz="907858" fontAlgn="base">
              <a:lnSpc>
                <a:spcPct val="110000"/>
              </a:lnSpc>
              <a:spcBef>
                <a:spcPct val="0"/>
              </a:spcBef>
              <a:spcAft>
                <a:spcPct val="0"/>
              </a:spcAft>
              <a:buClr>
                <a:srgbClr val="0067AB"/>
              </a:buClr>
            </a:pPr>
            <a:r>
              <a:rPr lang="en-US" sz="900" b="1" dirty="0">
                <a:solidFill>
                  <a:srgbClr val="7F7F7F">
                    <a:lumMod val="50000"/>
                  </a:srgbClr>
                </a:solidFill>
                <a:cs typeface="Arial" charset="0"/>
              </a:rPr>
              <a:t>Revenue </a:t>
            </a:r>
            <a:br>
              <a:rPr lang="en-US" sz="900" b="1" dirty="0">
                <a:solidFill>
                  <a:srgbClr val="7F7F7F">
                    <a:lumMod val="50000"/>
                  </a:srgbClr>
                </a:solidFill>
                <a:cs typeface="Arial" charset="0"/>
              </a:rPr>
            </a:br>
            <a:r>
              <a:rPr lang="en-US" sz="900" b="1" dirty="0">
                <a:solidFill>
                  <a:srgbClr val="7F7F7F">
                    <a:lumMod val="50000"/>
                  </a:srgbClr>
                </a:solidFill>
                <a:cs typeface="Arial" charset="0"/>
              </a:rPr>
              <a:t>Management</a:t>
            </a:r>
          </a:p>
          <a:p>
            <a:pPr marL="91369" lvl="2" indent="-91369" defTabSz="907858" fontAlgn="base">
              <a:lnSpc>
                <a:spcPct val="110000"/>
              </a:lnSpc>
              <a:spcBef>
                <a:spcPts val="100"/>
              </a:spcBef>
              <a:spcAft>
                <a:spcPct val="0"/>
              </a:spcAft>
              <a:buClr>
                <a:srgbClr val="0067AB"/>
              </a:buClr>
              <a:buFont typeface="Wingdings" pitchFamily="2" charset="2"/>
              <a:buChar char="§"/>
              <a:tabLst>
                <a:tab pos="172908" algn="l"/>
              </a:tabLst>
            </a:pPr>
            <a:r>
              <a:rPr lang="en-US" sz="900" dirty="0">
                <a:solidFill>
                  <a:srgbClr val="000000"/>
                </a:solidFill>
                <a:cs typeface="Arial" charset="0"/>
              </a:rPr>
              <a:t>Contracts</a:t>
            </a:r>
          </a:p>
          <a:p>
            <a:pPr marL="91369" lvl="2" indent="-91369" defTabSz="907858" fontAlgn="base">
              <a:lnSpc>
                <a:spcPct val="110000"/>
              </a:lnSpc>
              <a:spcBef>
                <a:spcPts val="100"/>
              </a:spcBef>
              <a:spcAft>
                <a:spcPct val="0"/>
              </a:spcAft>
              <a:buClr>
                <a:srgbClr val="0067AB"/>
              </a:buClr>
              <a:buFont typeface="Wingdings" pitchFamily="2" charset="2"/>
              <a:buChar char="§"/>
              <a:tabLst>
                <a:tab pos="172908" algn="l"/>
              </a:tabLst>
            </a:pPr>
            <a:r>
              <a:rPr lang="en-US" sz="900" dirty="0">
                <a:solidFill>
                  <a:srgbClr val="000000"/>
                </a:solidFill>
                <a:cs typeface="Arial" charset="0"/>
              </a:rPr>
              <a:t>Billing</a:t>
            </a:r>
          </a:p>
          <a:p>
            <a:pPr marL="91369" lvl="2" indent="-91369" defTabSz="907858" fontAlgn="base">
              <a:lnSpc>
                <a:spcPct val="110000"/>
              </a:lnSpc>
              <a:spcBef>
                <a:spcPts val="100"/>
              </a:spcBef>
              <a:spcAft>
                <a:spcPct val="0"/>
              </a:spcAft>
              <a:buClr>
                <a:srgbClr val="0067AB"/>
              </a:buClr>
              <a:buFont typeface="Wingdings" pitchFamily="2" charset="2"/>
              <a:buChar char="§"/>
              <a:tabLst>
                <a:tab pos="172908" algn="l"/>
              </a:tabLst>
            </a:pPr>
            <a:r>
              <a:rPr lang="en-US" sz="900" dirty="0">
                <a:solidFill>
                  <a:srgbClr val="000000"/>
                </a:solidFill>
                <a:cs typeface="Arial" charset="0"/>
              </a:rPr>
              <a:t>Revenue </a:t>
            </a:r>
            <a:br>
              <a:rPr lang="en-US" sz="900" dirty="0">
                <a:solidFill>
                  <a:srgbClr val="000000"/>
                </a:solidFill>
                <a:cs typeface="Arial" charset="0"/>
              </a:rPr>
            </a:br>
            <a:r>
              <a:rPr lang="en-US" sz="900" dirty="0">
                <a:solidFill>
                  <a:srgbClr val="000000"/>
                </a:solidFill>
                <a:cs typeface="Arial" charset="0"/>
              </a:rPr>
              <a:t>Recognition</a:t>
            </a:r>
          </a:p>
        </p:txBody>
      </p:sp>
      <p:sp>
        <p:nvSpPr>
          <p:cNvPr id="54" name="TextBox 53"/>
          <p:cNvSpPr txBox="1"/>
          <p:nvPr/>
        </p:nvSpPr>
        <p:spPr>
          <a:xfrm>
            <a:off x="7193583" y="1100722"/>
            <a:ext cx="1805949" cy="1527525"/>
          </a:xfrm>
          <a:prstGeom prst="rect">
            <a:avLst/>
          </a:prstGeom>
          <a:noFill/>
        </p:spPr>
        <p:txBody>
          <a:bodyPr wrap="square" lIns="91369" tIns="45684" rIns="91369" bIns="45684" rtlCol="0">
            <a:spAutoFit/>
          </a:bodyPr>
          <a:lstStyle/>
          <a:p>
            <a:pPr defTabSz="907858" fontAlgn="base">
              <a:lnSpc>
                <a:spcPct val="110000"/>
              </a:lnSpc>
              <a:spcBef>
                <a:spcPct val="0"/>
              </a:spcBef>
              <a:spcAft>
                <a:spcPct val="0"/>
              </a:spcAft>
              <a:buClr>
                <a:srgbClr val="0067AB"/>
              </a:buClr>
            </a:pPr>
            <a:r>
              <a:rPr lang="en-US" sz="900" b="1" dirty="0">
                <a:solidFill>
                  <a:srgbClr val="7F7F7F">
                    <a:lumMod val="50000"/>
                  </a:srgbClr>
                </a:solidFill>
                <a:cs typeface="Arial" charset="0"/>
              </a:rPr>
              <a:t>Expenses</a:t>
            </a:r>
          </a:p>
          <a:p>
            <a:pPr marL="91369" indent="-91369" defTabSz="907858" fontAlgn="base">
              <a:lnSpc>
                <a:spcPct val="110000"/>
              </a:lnSpc>
              <a:spcBef>
                <a:spcPts val="100"/>
              </a:spcBef>
              <a:spcAft>
                <a:spcPct val="0"/>
              </a:spcAft>
              <a:buClr>
                <a:srgbClr val="0067AB"/>
              </a:buClr>
              <a:buFont typeface="Wingdings" pitchFamily="2" charset="2"/>
              <a:buChar char="§"/>
              <a:tabLst>
                <a:tab pos="172908" algn="l"/>
              </a:tabLst>
            </a:pPr>
            <a:r>
              <a:rPr lang="en-US" sz="900" dirty="0">
                <a:solidFill>
                  <a:srgbClr val="000000"/>
                </a:solidFill>
                <a:cs typeface="Arial" charset="0"/>
              </a:rPr>
              <a:t>Expense Reports </a:t>
            </a:r>
            <a:r>
              <a:rPr lang="en-US" sz="900" dirty="0" smtClean="0">
                <a:solidFill>
                  <a:srgbClr val="000000"/>
                </a:solidFill>
                <a:cs typeface="Arial" charset="0"/>
              </a:rPr>
              <a:t>and</a:t>
            </a:r>
            <a:r>
              <a:rPr lang="en-US" sz="900" dirty="0">
                <a:solidFill>
                  <a:srgbClr val="000000"/>
                </a:solidFill>
                <a:cs typeface="Arial" charset="0"/>
              </a:rPr>
              <a:t/>
            </a:r>
            <a:br>
              <a:rPr lang="en-US" sz="900" dirty="0">
                <a:solidFill>
                  <a:srgbClr val="000000"/>
                </a:solidFill>
                <a:cs typeface="Arial" charset="0"/>
              </a:rPr>
            </a:br>
            <a:r>
              <a:rPr lang="en-US" sz="900" dirty="0">
                <a:solidFill>
                  <a:srgbClr val="000000"/>
                </a:solidFill>
                <a:cs typeface="Arial" charset="0"/>
              </a:rPr>
              <a:t>Approvals</a:t>
            </a:r>
          </a:p>
          <a:p>
            <a:pPr marL="91369" indent="-91369" defTabSz="907858" fontAlgn="base">
              <a:lnSpc>
                <a:spcPct val="110000"/>
              </a:lnSpc>
              <a:spcBef>
                <a:spcPts val="100"/>
              </a:spcBef>
              <a:spcAft>
                <a:spcPct val="0"/>
              </a:spcAft>
              <a:buClr>
                <a:srgbClr val="0067AB"/>
              </a:buClr>
              <a:buFont typeface="Wingdings" pitchFamily="2" charset="2"/>
              <a:buChar char="§"/>
              <a:tabLst>
                <a:tab pos="172908" algn="l"/>
              </a:tabLst>
            </a:pPr>
            <a:r>
              <a:rPr lang="en-US" sz="900" dirty="0">
                <a:solidFill>
                  <a:srgbClr val="000000"/>
                </a:solidFill>
                <a:cs typeface="Arial" charset="0"/>
              </a:rPr>
              <a:t>Spend Authorizations </a:t>
            </a:r>
            <a:r>
              <a:rPr lang="en-US" sz="900" dirty="0" smtClean="0">
                <a:solidFill>
                  <a:srgbClr val="000000"/>
                </a:solidFill>
                <a:cs typeface="Arial" charset="0"/>
              </a:rPr>
              <a:t>and </a:t>
            </a:r>
            <a:r>
              <a:rPr lang="en-US" sz="900" dirty="0">
                <a:solidFill>
                  <a:srgbClr val="000000"/>
                </a:solidFill>
                <a:cs typeface="Arial" charset="0"/>
              </a:rPr>
              <a:t>Freezes</a:t>
            </a:r>
          </a:p>
          <a:p>
            <a:pPr marL="91369" indent="-91369" defTabSz="907858" fontAlgn="base">
              <a:lnSpc>
                <a:spcPct val="110000"/>
              </a:lnSpc>
              <a:spcBef>
                <a:spcPts val="100"/>
              </a:spcBef>
              <a:spcAft>
                <a:spcPct val="0"/>
              </a:spcAft>
              <a:buClr>
                <a:srgbClr val="0067AB"/>
              </a:buClr>
              <a:buFont typeface="Wingdings" pitchFamily="2" charset="2"/>
              <a:buChar char="§"/>
              <a:tabLst>
                <a:tab pos="172908" algn="l"/>
              </a:tabLst>
            </a:pPr>
            <a:r>
              <a:rPr lang="en-US" sz="900" dirty="0">
                <a:solidFill>
                  <a:srgbClr val="000000"/>
                </a:solidFill>
                <a:cs typeface="Arial" charset="0"/>
              </a:rPr>
              <a:t>Mobile Receipt Capture</a:t>
            </a:r>
          </a:p>
          <a:p>
            <a:pPr marL="91369" indent="-91369" defTabSz="907858" fontAlgn="base">
              <a:lnSpc>
                <a:spcPct val="110000"/>
              </a:lnSpc>
              <a:spcBef>
                <a:spcPts val="100"/>
              </a:spcBef>
              <a:spcAft>
                <a:spcPct val="0"/>
              </a:spcAft>
              <a:buClr>
                <a:srgbClr val="0067AB"/>
              </a:buClr>
              <a:buFont typeface="Wingdings" pitchFamily="2" charset="2"/>
              <a:buChar char="§"/>
              <a:tabLst>
                <a:tab pos="172908" algn="l"/>
              </a:tabLst>
            </a:pPr>
            <a:r>
              <a:rPr lang="en-US" sz="900" dirty="0">
                <a:solidFill>
                  <a:srgbClr val="000000"/>
                </a:solidFill>
                <a:cs typeface="Arial" charset="0"/>
              </a:rPr>
              <a:t>Credit Card Transactions</a:t>
            </a:r>
          </a:p>
          <a:p>
            <a:pPr marL="91369" indent="-91369" defTabSz="907858" fontAlgn="base">
              <a:lnSpc>
                <a:spcPct val="110000"/>
              </a:lnSpc>
              <a:spcBef>
                <a:spcPts val="100"/>
              </a:spcBef>
              <a:spcAft>
                <a:spcPct val="0"/>
              </a:spcAft>
              <a:buClr>
                <a:srgbClr val="0067AB"/>
              </a:buClr>
              <a:buFont typeface="Wingdings" pitchFamily="2" charset="2"/>
              <a:buChar char="§"/>
              <a:tabLst>
                <a:tab pos="172908" algn="l"/>
              </a:tabLst>
            </a:pPr>
            <a:r>
              <a:rPr lang="en-US" sz="900" dirty="0">
                <a:solidFill>
                  <a:srgbClr val="000000"/>
                </a:solidFill>
                <a:cs typeface="Arial" charset="0"/>
              </a:rPr>
              <a:t>Multi-Currency </a:t>
            </a:r>
            <a:r>
              <a:rPr lang="en-US" sz="900" dirty="0" smtClean="0">
                <a:solidFill>
                  <a:srgbClr val="000000"/>
                </a:solidFill>
                <a:cs typeface="Arial" charset="0"/>
              </a:rPr>
              <a:t>and</a:t>
            </a:r>
            <a:r>
              <a:rPr lang="en-US" sz="900" dirty="0">
                <a:solidFill>
                  <a:srgbClr val="000000"/>
                </a:solidFill>
                <a:cs typeface="Arial" charset="0"/>
              </a:rPr>
              <a:t/>
            </a:r>
            <a:br>
              <a:rPr lang="en-US" sz="900" dirty="0">
                <a:solidFill>
                  <a:srgbClr val="000000"/>
                </a:solidFill>
                <a:cs typeface="Arial" charset="0"/>
              </a:rPr>
            </a:br>
            <a:r>
              <a:rPr lang="en-US" sz="900" dirty="0">
                <a:solidFill>
                  <a:srgbClr val="000000"/>
                </a:solidFill>
                <a:cs typeface="Arial" charset="0"/>
              </a:rPr>
              <a:t>VAT Support</a:t>
            </a:r>
          </a:p>
        </p:txBody>
      </p:sp>
      <p:pic>
        <p:nvPicPr>
          <p:cNvPr id="55" name="Picture 54" descr="sunrise_app_icons_expenses.png"/>
          <p:cNvPicPr>
            <a:picLocks noChangeAspect="1"/>
          </p:cNvPicPr>
          <p:nvPr/>
        </p:nvPicPr>
        <p:blipFill>
          <a:blip r:embed="rId8" cstate="print"/>
          <a:stretch>
            <a:fillRect/>
          </a:stretch>
        </p:blipFill>
        <p:spPr>
          <a:xfrm>
            <a:off x="6799076" y="1167061"/>
            <a:ext cx="380975" cy="369227"/>
          </a:xfrm>
          <a:prstGeom prst="rect">
            <a:avLst/>
          </a:prstGeom>
        </p:spPr>
      </p:pic>
      <p:pic>
        <p:nvPicPr>
          <p:cNvPr id="56" name="Picture 55" descr="sunrise_app_icons_financials.png"/>
          <p:cNvPicPr>
            <a:picLocks noChangeAspect="1"/>
          </p:cNvPicPr>
          <p:nvPr/>
        </p:nvPicPr>
        <p:blipFill>
          <a:blip r:embed="rId9" cstate="print"/>
          <a:stretch>
            <a:fillRect/>
          </a:stretch>
        </p:blipFill>
        <p:spPr>
          <a:xfrm>
            <a:off x="4813937" y="1167061"/>
            <a:ext cx="380975" cy="369227"/>
          </a:xfrm>
          <a:prstGeom prst="rect">
            <a:avLst/>
          </a:prstGeom>
        </p:spPr>
      </p:pic>
      <p:pic>
        <p:nvPicPr>
          <p:cNvPr id="57" name="Picture 56" descr="sunrise_app_icons_procurement.png"/>
          <p:cNvPicPr>
            <a:picLocks noChangeAspect="1"/>
          </p:cNvPicPr>
          <p:nvPr/>
        </p:nvPicPr>
        <p:blipFill>
          <a:blip r:embed="rId10" cstate="print"/>
          <a:stretch>
            <a:fillRect/>
          </a:stretch>
        </p:blipFill>
        <p:spPr>
          <a:xfrm>
            <a:off x="6826276" y="3020769"/>
            <a:ext cx="380975" cy="369227"/>
          </a:xfrm>
          <a:prstGeom prst="rect">
            <a:avLst/>
          </a:prstGeom>
        </p:spPr>
      </p:pic>
      <p:pic>
        <p:nvPicPr>
          <p:cNvPr id="58" name="Picture 2" descr="C:\Users\christine.cefalo\Desktop\ICONS\sunrise_app_icons_revenue.png"/>
          <p:cNvPicPr>
            <a:picLocks noChangeAspect="1" noChangeArrowheads="1"/>
          </p:cNvPicPr>
          <p:nvPr/>
        </p:nvPicPr>
        <p:blipFill>
          <a:blip r:embed="rId11" cstate="print"/>
          <a:srcRect/>
          <a:stretch>
            <a:fillRect/>
          </a:stretch>
        </p:blipFill>
        <p:spPr bwMode="auto">
          <a:xfrm>
            <a:off x="4762164" y="3710809"/>
            <a:ext cx="380975" cy="369227"/>
          </a:xfrm>
          <a:prstGeom prst="rect">
            <a:avLst/>
          </a:prstGeom>
          <a:noFill/>
        </p:spPr>
      </p:pic>
    </p:spTree>
    <p:extLst>
      <p:ext uri="{BB962C8B-B14F-4D97-AF65-F5344CB8AC3E}">
        <p14:creationId xmlns:p14="http://schemas.microsoft.com/office/powerpoint/2010/main" val="23629811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sz="quarter" idx="13"/>
          </p:nvPr>
        </p:nvSpPr>
        <p:spPr/>
        <p:txBody>
          <a:bodyPr/>
          <a:lstStyle/>
          <a:p>
            <a:r>
              <a:rPr lang="en-US" dirty="0">
                <a:solidFill>
                  <a:srgbClr val="000000"/>
                </a:solidFill>
              </a:rPr>
              <a:t>Review discovery document and verify scope</a:t>
            </a:r>
          </a:p>
          <a:p>
            <a:r>
              <a:rPr lang="en-US" dirty="0">
                <a:solidFill>
                  <a:srgbClr val="000000"/>
                </a:solidFill>
              </a:rPr>
              <a:t>Demonstrate basic transactions</a:t>
            </a:r>
          </a:p>
          <a:p>
            <a:r>
              <a:rPr lang="en-US" dirty="0">
                <a:solidFill>
                  <a:srgbClr val="000000"/>
                </a:solidFill>
              </a:rPr>
              <a:t>Dive deeper into functionality</a:t>
            </a:r>
          </a:p>
          <a:p>
            <a:r>
              <a:rPr lang="en-US" dirty="0">
                <a:solidFill>
                  <a:srgbClr val="000000"/>
                </a:solidFill>
              </a:rPr>
              <a:t>Uncover any additional gaps</a:t>
            </a:r>
          </a:p>
          <a:p>
            <a:r>
              <a:rPr lang="en-US" dirty="0">
                <a:solidFill>
                  <a:srgbClr val="000000"/>
                </a:solidFill>
              </a:rPr>
              <a:t>Identify security groups</a:t>
            </a:r>
          </a:p>
          <a:p>
            <a:r>
              <a:rPr lang="en-US" dirty="0">
                <a:solidFill>
                  <a:srgbClr val="000000"/>
                </a:solidFill>
              </a:rPr>
              <a:t>Identify business </a:t>
            </a:r>
            <a:r>
              <a:rPr lang="en-US" dirty="0" smtClean="0">
                <a:solidFill>
                  <a:srgbClr val="000000"/>
                </a:solidFill>
              </a:rPr>
              <a:t>processes</a:t>
            </a:r>
            <a:endParaRPr lang="en-US" dirty="0">
              <a:solidFill>
                <a:srgbClr val="000000"/>
              </a:solidFill>
            </a:endParaRPr>
          </a:p>
        </p:txBody>
      </p:sp>
      <p:sp>
        <p:nvSpPr>
          <p:cNvPr id="4" name="Title 3"/>
          <p:cNvSpPr>
            <a:spLocks noGrp="1"/>
          </p:cNvSpPr>
          <p:nvPr>
            <p:ph type="title"/>
          </p:nvPr>
        </p:nvSpPr>
        <p:spPr/>
        <p:txBody>
          <a:bodyPr/>
          <a:lstStyle/>
          <a:p>
            <a:r>
              <a:rPr lang="en-US" dirty="0" smtClean="0"/>
              <a:t>Goals</a:t>
            </a:r>
            <a:endParaRPr lang="en-US" dirty="0"/>
          </a:p>
        </p:txBody>
      </p:sp>
      <p:sp>
        <p:nvSpPr>
          <p:cNvPr id="3" name="Footer Placeholder 2"/>
          <p:cNvSpPr>
            <a:spLocks noGrp="1"/>
          </p:cNvSpPr>
          <p:nvPr>
            <p:ph type="ftr" sz="quarter" idx="3"/>
          </p:nvPr>
        </p:nvSpPr>
        <p:spPr/>
        <p:txBody>
          <a:bodyPr/>
          <a:lstStyle/>
          <a:p>
            <a:r>
              <a:rPr lang="en-US" dirty="0" smtClean="0"/>
              <a:t>Workday Confidential</a:t>
            </a:r>
            <a:endParaRPr lang="en-US" dirty="0"/>
          </a:p>
        </p:txBody>
      </p:sp>
    </p:spTree>
    <p:extLst>
      <p:ext uri="{BB962C8B-B14F-4D97-AF65-F5344CB8AC3E}">
        <p14:creationId xmlns:p14="http://schemas.microsoft.com/office/powerpoint/2010/main" val="36056733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Terminology</a:t>
            </a:r>
            <a:endParaRPr lang="en-US" dirty="0"/>
          </a:p>
        </p:txBody>
      </p:sp>
      <p:sp>
        <p:nvSpPr>
          <p:cNvPr id="5" name="Text Placeholder 4"/>
          <p:cNvSpPr>
            <a:spLocks noGrp="1"/>
          </p:cNvSpPr>
          <p:nvPr>
            <p:ph type="body" sz="quarter" idx="12"/>
          </p:nvPr>
        </p:nvSpPr>
        <p:spPr>
          <a:xfrm>
            <a:off x="320040" y="1067144"/>
            <a:ext cx="8499107" cy="3722139"/>
          </a:xfrm>
        </p:spPr>
        <p:txBody>
          <a:bodyPr>
            <a:normAutofit fontScale="85000" lnSpcReduction="10000"/>
          </a:bodyPr>
          <a:lstStyle/>
          <a:p>
            <a:r>
              <a:rPr lang="en-US" b="1" dirty="0">
                <a:solidFill>
                  <a:srgbClr val="000000"/>
                </a:solidFill>
              </a:rPr>
              <a:t>Gift</a:t>
            </a:r>
            <a:r>
              <a:rPr lang="en-US" dirty="0">
                <a:solidFill>
                  <a:srgbClr val="000000"/>
                </a:solidFill>
              </a:rPr>
              <a:t> </a:t>
            </a:r>
            <a:r>
              <a:rPr lang="en-US" dirty="0" smtClean="0">
                <a:solidFill>
                  <a:srgbClr val="000000"/>
                </a:solidFill>
              </a:rPr>
              <a:t>- Aggregate </a:t>
            </a:r>
            <a:r>
              <a:rPr lang="en-US" dirty="0">
                <a:solidFill>
                  <a:srgbClr val="000000"/>
                </a:solidFill>
              </a:rPr>
              <a:t>of Donor Contributions </a:t>
            </a:r>
            <a:r>
              <a:rPr lang="en-US" dirty="0" smtClean="0">
                <a:solidFill>
                  <a:srgbClr val="000000"/>
                </a:solidFill>
              </a:rPr>
              <a:t>consistently </a:t>
            </a:r>
            <a:r>
              <a:rPr lang="en-US" dirty="0">
                <a:solidFill>
                  <a:srgbClr val="000000"/>
                </a:solidFill>
              </a:rPr>
              <a:t>managed for a purpose in an Investment </a:t>
            </a:r>
            <a:r>
              <a:rPr lang="en-US" dirty="0" smtClean="0">
                <a:solidFill>
                  <a:srgbClr val="000000"/>
                </a:solidFill>
              </a:rPr>
              <a:t>Pool.</a:t>
            </a:r>
            <a:endParaRPr lang="en-US" dirty="0">
              <a:solidFill>
                <a:srgbClr val="000000"/>
              </a:solidFill>
            </a:endParaRPr>
          </a:p>
          <a:p>
            <a:pPr lvl="1"/>
            <a:r>
              <a:rPr lang="en-US" dirty="0">
                <a:solidFill>
                  <a:srgbClr val="000000"/>
                </a:solidFill>
              </a:rPr>
              <a:t>Gifts own shares in </a:t>
            </a:r>
            <a:r>
              <a:rPr lang="en-US" dirty="0" smtClean="0">
                <a:solidFill>
                  <a:srgbClr val="000000"/>
                </a:solidFill>
              </a:rPr>
              <a:t>Investment Pool.</a:t>
            </a:r>
            <a:endParaRPr lang="en-US" dirty="0">
              <a:solidFill>
                <a:srgbClr val="000000"/>
              </a:solidFill>
            </a:endParaRPr>
          </a:p>
          <a:p>
            <a:pPr lvl="1"/>
            <a:r>
              <a:rPr lang="en-US" dirty="0">
                <a:solidFill>
                  <a:srgbClr val="000000"/>
                </a:solidFill>
              </a:rPr>
              <a:t>Gifts own the value of the shares in Investment Pool</a:t>
            </a:r>
            <a:r>
              <a:rPr lang="en-US" dirty="0" smtClean="0">
                <a:solidFill>
                  <a:srgbClr val="000000"/>
                </a:solidFill>
              </a:rPr>
              <a:t>.</a:t>
            </a:r>
            <a:endParaRPr lang="en-US" dirty="0">
              <a:solidFill>
                <a:srgbClr val="000000"/>
              </a:solidFill>
            </a:endParaRPr>
          </a:p>
          <a:p>
            <a:r>
              <a:rPr lang="en-US" b="1" dirty="0">
                <a:solidFill>
                  <a:srgbClr val="000000"/>
                </a:solidFill>
              </a:rPr>
              <a:t>Donor</a:t>
            </a:r>
            <a:r>
              <a:rPr lang="en-US" dirty="0">
                <a:solidFill>
                  <a:srgbClr val="000000"/>
                </a:solidFill>
              </a:rPr>
              <a:t> - A </a:t>
            </a:r>
            <a:r>
              <a:rPr lang="en-US" dirty="0" smtClean="0">
                <a:solidFill>
                  <a:srgbClr val="000000"/>
                </a:solidFill>
              </a:rPr>
              <a:t>person/corporation/trust </a:t>
            </a:r>
            <a:r>
              <a:rPr lang="en-US" dirty="0">
                <a:solidFill>
                  <a:srgbClr val="000000"/>
                </a:solidFill>
              </a:rPr>
              <a:t>who donates something voluntarily. </a:t>
            </a:r>
          </a:p>
          <a:p>
            <a:r>
              <a:rPr lang="en-US" b="1" dirty="0">
                <a:solidFill>
                  <a:srgbClr val="000000"/>
                </a:solidFill>
              </a:rPr>
              <a:t>Donor Contribution</a:t>
            </a:r>
            <a:r>
              <a:rPr lang="en-US" dirty="0">
                <a:solidFill>
                  <a:srgbClr val="000000"/>
                </a:solidFill>
              </a:rPr>
              <a:t> - </a:t>
            </a:r>
            <a:r>
              <a:rPr lang="en-US" dirty="0" smtClean="0">
                <a:solidFill>
                  <a:srgbClr val="000000"/>
                </a:solidFill>
              </a:rPr>
              <a:t>Financial </a:t>
            </a:r>
            <a:r>
              <a:rPr lang="en-US" dirty="0">
                <a:solidFill>
                  <a:srgbClr val="000000"/>
                </a:solidFill>
              </a:rPr>
              <a:t>asset given to </a:t>
            </a:r>
            <a:r>
              <a:rPr lang="en-US" dirty="0" smtClean="0">
                <a:solidFill>
                  <a:srgbClr val="000000"/>
                </a:solidFill>
              </a:rPr>
              <a:t>non-profit </a:t>
            </a:r>
            <a:r>
              <a:rPr lang="en-US" dirty="0">
                <a:solidFill>
                  <a:srgbClr val="000000"/>
                </a:solidFill>
              </a:rPr>
              <a:t>group or institution in </a:t>
            </a:r>
            <a:r>
              <a:rPr lang="en-US" dirty="0" smtClean="0">
                <a:solidFill>
                  <a:srgbClr val="000000"/>
                </a:solidFill>
              </a:rPr>
              <a:t>form </a:t>
            </a:r>
            <a:r>
              <a:rPr lang="en-US" dirty="0">
                <a:solidFill>
                  <a:srgbClr val="000000"/>
                </a:solidFill>
              </a:rPr>
              <a:t>of investment funds or other property.</a:t>
            </a:r>
          </a:p>
          <a:p>
            <a:r>
              <a:rPr lang="en-US" b="1" dirty="0">
                <a:solidFill>
                  <a:srgbClr val="000000"/>
                </a:solidFill>
              </a:rPr>
              <a:t>Investment Pool</a:t>
            </a:r>
            <a:r>
              <a:rPr lang="en-US" dirty="0">
                <a:solidFill>
                  <a:srgbClr val="000000"/>
                </a:solidFill>
              </a:rPr>
              <a:t> - Funds from many Gifts </a:t>
            </a:r>
            <a:r>
              <a:rPr lang="en-US" dirty="0" smtClean="0">
                <a:solidFill>
                  <a:srgbClr val="000000"/>
                </a:solidFill>
              </a:rPr>
              <a:t>aggregated </a:t>
            </a:r>
            <a:r>
              <a:rPr lang="en-US" dirty="0">
                <a:solidFill>
                  <a:srgbClr val="000000"/>
                </a:solidFill>
              </a:rPr>
              <a:t>for </a:t>
            </a:r>
            <a:r>
              <a:rPr lang="en-US" dirty="0" smtClean="0">
                <a:solidFill>
                  <a:srgbClr val="000000"/>
                </a:solidFill>
              </a:rPr>
              <a:t>purposes </a:t>
            </a:r>
            <a:r>
              <a:rPr lang="en-US" dirty="0">
                <a:solidFill>
                  <a:srgbClr val="000000"/>
                </a:solidFill>
              </a:rPr>
              <a:t>of investment.</a:t>
            </a:r>
          </a:p>
          <a:p>
            <a:r>
              <a:rPr lang="en-US" b="1" dirty="0">
                <a:solidFill>
                  <a:srgbClr val="000000"/>
                </a:solidFill>
              </a:rPr>
              <a:t>Investment Pool Valuation</a:t>
            </a:r>
            <a:r>
              <a:rPr lang="en-US" dirty="0">
                <a:solidFill>
                  <a:srgbClr val="000000"/>
                </a:solidFill>
              </a:rPr>
              <a:t> - </a:t>
            </a:r>
            <a:r>
              <a:rPr lang="en-US" dirty="0" smtClean="0">
                <a:solidFill>
                  <a:srgbClr val="000000"/>
                </a:solidFill>
              </a:rPr>
              <a:t>Resets Investment </a:t>
            </a:r>
            <a:r>
              <a:rPr lang="en-US" dirty="0">
                <a:solidFill>
                  <a:srgbClr val="000000"/>
                </a:solidFill>
              </a:rPr>
              <a:t>Pool share price based on </a:t>
            </a:r>
            <a:r>
              <a:rPr lang="en-US" dirty="0" smtClean="0">
                <a:solidFill>
                  <a:srgbClr val="000000"/>
                </a:solidFill>
              </a:rPr>
              <a:t>current </a:t>
            </a:r>
            <a:r>
              <a:rPr lang="en-US" dirty="0">
                <a:solidFill>
                  <a:srgbClr val="000000"/>
                </a:solidFill>
              </a:rPr>
              <a:t>fair market value of </a:t>
            </a:r>
            <a:r>
              <a:rPr lang="en-US" dirty="0" smtClean="0">
                <a:solidFill>
                  <a:srgbClr val="000000"/>
                </a:solidFill>
              </a:rPr>
              <a:t>investment </a:t>
            </a:r>
            <a:r>
              <a:rPr lang="en-US" dirty="0">
                <a:solidFill>
                  <a:srgbClr val="000000"/>
                </a:solidFill>
              </a:rPr>
              <a:t>pool.</a:t>
            </a:r>
          </a:p>
          <a:p>
            <a:r>
              <a:rPr lang="en-US" b="1" dirty="0">
                <a:solidFill>
                  <a:srgbClr val="000000"/>
                </a:solidFill>
              </a:rPr>
              <a:t>Investment Pool Payout</a:t>
            </a:r>
            <a:r>
              <a:rPr lang="en-US" dirty="0">
                <a:solidFill>
                  <a:srgbClr val="000000"/>
                </a:solidFill>
              </a:rPr>
              <a:t> - Distributes </a:t>
            </a:r>
            <a:r>
              <a:rPr lang="en-US" dirty="0" smtClean="0">
                <a:solidFill>
                  <a:srgbClr val="000000"/>
                </a:solidFill>
              </a:rPr>
              <a:t>income </a:t>
            </a:r>
            <a:r>
              <a:rPr lang="en-US" dirty="0">
                <a:solidFill>
                  <a:srgbClr val="000000"/>
                </a:solidFill>
              </a:rPr>
              <a:t>according to </a:t>
            </a:r>
            <a:r>
              <a:rPr lang="en-US" dirty="0" smtClean="0">
                <a:solidFill>
                  <a:srgbClr val="000000"/>
                </a:solidFill>
              </a:rPr>
              <a:t>income </a:t>
            </a:r>
            <a:r>
              <a:rPr lang="en-US" dirty="0">
                <a:solidFill>
                  <a:srgbClr val="000000"/>
                </a:solidFill>
              </a:rPr>
              <a:t>allocation distribution rules in proportion to </a:t>
            </a:r>
            <a:r>
              <a:rPr lang="en-US" dirty="0" smtClean="0">
                <a:solidFill>
                  <a:srgbClr val="000000"/>
                </a:solidFill>
              </a:rPr>
              <a:t>number </a:t>
            </a:r>
            <a:r>
              <a:rPr lang="en-US" dirty="0">
                <a:solidFill>
                  <a:srgbClr val="000000"/>
                </a:solidFill>
              </a:rPr>
              <a:t>of units each gift owns in the pool.</a:t>
            </a:r>
          </a:p>
        </p:txBody>
      </p:sp>
      <p:sp>
        <p:nvSpPr>
          <p:cNvPr id="3" name="Footer Placeholder 2"/>
          <p:cNvSpPr>
            <a:spLocks noGrp="1"/>
          </p:cNvSpPr>
          <p:nvPr>
            <p:ph type="ftr" sz="quarter" idx="3"/>
          </p:nvPr>
        </p:nvSpPr>
        <p:spPr/>
        <p:txBody>
          <a:bodyPr/>
          <a:lstStyle/>
          <a:p>
            <a:r>
              <a:rPr lang="en-US" dirty="0" smtClean="0"/>
              <a:t>Workday Confidential</a:t>
            </a:r>
            <a:endParaRPr lang="en-US" dirty="0"/>
          </a:p>
        </p:txBody>
      </p:sp>
    </p:spTree>
    <p:extLst>
      <p:ext uri="{BB962C8B-B14F-4D97-AF65-F5344CB8AC3E}">
        <p14:creationId xmlns:p14="http://schemas.microsoft.com/office/powerpoint/2010/main" val="344038195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USERHIDDEN" val="1"/>
</p:tagLst>
</file>

<file path=ppt/tags/tag10.xml><?xml version="1.0" encoding="utf-8"?>
<p:tagLst xmlns:a="http://schemas.openxmlformats.org/drawingml/2006/main" xmlns:r="http://schemas.openxmlformats.org/officeDocument/2006/relationships" xmlns:p="http://schemas.openxmlformats.org/presentationml/2006/main">
  <p:tag name="USERHIDDEN" val="1"/>
</p:tagLst>
</file>

<file path=ppt/tags/tag100.xml><?xml version="1.0" encoding="utf-8"?>
<p:tagLst xmlns:a="http://schemas.openxmlformats.org/drawingml/2006/main" xmlns:r="http://schemas.openxmlformats.org/officeDocument/2006/relationships" xmlns:p="http://schemas.openxmlformats.org/presentationml/2006/main">
  <p:tag name="USERHIDDEN" val="1"/>
</p:tagLst>
</file>

<file path=ppt/tags/tag101.xml><?xml version="1.0" encoding="utf-8"?>
<p:tagLst xmlns:a="http://schemas.openxmlformats.org/drawingml/2006/main" xmlns:r="http://schemas.openxmlformats.org/officeDocument/2006/relationships" xmlns:p="http://schemas.openxmlformats.org/presentationml/2006/main">
  <p:tag name="USERHIDDEN" val="1"/>
</p:tagLst>
</file>

<file path=ppt/tags/tag102.xml><?xml version="1.0" encoding="utf-8"?>
<p:tagLst xmlns:a="http://schemas.openxmlformats.org/drawingml/2006/main" xmlns:r="http://schemas.openxmlformats.org/officeDocument/2006/relationships" xmlns:p="http://schemas.openxmlformats.org/presentationml/2006/main">
  <p:tag name="USERHIDDEN" val="1"/>
</p:tagLst>
</file>

<file path=ppt/tags/tag103.xml><?xml version="1.0" encoding="utf-8"?>
<p:tagLst xmlns:a="http://schemas.openxmlformats.org/drawingml/2006/main" xmlns:r="http://schemas.openxmlformats.org/officeDocument/2006/relationships" xmlns:p="http://schemas.openxmlformats.org/presentationml/2006/main">
  <p:tag name="USERHIDDEN" val="1"/>
</p:tagLst>
</file>

<file path=ppt/tags/tag104.xml><?xml version="1.0" encoding="utf-8"?>
<p:tagLst xmlns:a="http://schemas.openxmlformats.org/drawingml/2006/main" xmlns:r="http://schemas.openxmlformats.org/officeDocument/2006/relationships" xmlns:p="http://schemas.openxmlformats.org/presentationml/2006/main">
  <p:tag name="USERHIDDEN" val="1"/>
</p:tagLst>
</file>

<file path=ppt/tags/tag105.xml><?xml version="1.0" encoding="utf-8"?>
<p:tagLst xmlns:a="http://schemas.openxmlformats.org/drawingml/2006/main" xmlns:r="http://schemas.openxmlformats.org/officeDocument/2006/relationships" xmlns:p="http://schemas.openxmlformats.org/presentationml/2006/main">
  <p:tag name="USERHIDDEN" val="1"/>
</p:tagLst>
</file>

<file path=ppt/tags/tag106.xml><?xml version="1.0" encoding="utf-8"?>
<p:tagLst xmlns:a="http://schemas.openxmlformats.org/drawingml/2006/main" xmlns:r="http://schemas.openxmlformats.org/officeDocument/2006/relationships" xmlns:p="http://schemas.openxmlformats.org/presentationml/2006/main">
  <p:tag name="USERHIDDEN" val="1"/>
</p:tagLst>
</file>

<file path=ppt/tags/tag107.xml><?xml version="1.0" encoding="utf-8"?>
<p:tagLst xmlns:a="http://schemas.openxmlformats.org/drawingml/2006/main" xmlns:r="http://schemas.openxmlformats.org/officeDocument/2006/relationships" xmlns:p="http://schemas.openxmlformats.org/presentationml/2006/main">
  <p:tag name="USERHIDDEN" val="1"/>
</p:tagLst>
</file>

<file path=ppt/tags/tag108.xml><?xml version="1.0" encoding="utf-8"?>
<p:tagLst xmlns:a="http://schemas.openxmlformats.org/drawingml/2006/main" xmlns:r="http://schemas.openxmlformats.org/officeDocument/2006/relationships" xmlns:p="http://schemas.openxmlformats.org/presentationml/2006/main">
  <p:tag name="USERHIDDEN" val="1"/>
</p:tagLst>
</file>

<file path=ppt/tags/tag109.xml><?xml version="1.0" encoding="utf-8"?>
<p:tagLst xmlns:a="http://schemas.openxmlformats.org/drawingml/2006/main" xmlns:r="http://schemas.openxmlformats.org/officeDocument/2006/relationships" xmlns:p="http://schemas.openxmlformats.org/presentationml/2006/main">
  <p:tag name="USERHIDDEN" val="1"/>
</p:tagLst>
</file>

<file path=ppt/tags/tag11.xml><?xml version="1.0" encoding="utf-8"?>
<p:tagLst xmlns:a="http://schemas.openxmlformats.org/drawingml/2006/main" xmlns:r="http://schemas.openxmlformats.org/officeDocument/2006/relationships" xmlns:p="http://schemas.openxmlformats.org/presentationml/2006/main">
  <p:tag name="USERHIDDEN" val="1"/>
</p:tagLst>
</file>

<file path=ppt/tags/tag110.xml><?xml version="1.0" encoding="utf-8"?>
<p:tagLst xmlns:a="http://schemas.openxmlformats.org/drawingml/2006/main" xmlns:r="http://schemas.openxmlformats.org/officeDocument/2006/relationships" xmlns:p="http://schemas.openxmlformats.org/presentationml/2006/main">
  <p:tag name="USERHIDDEN" val="1"/>
</p:tagLst>
</file>

<file path=ppt/tags/tag111.xml><?xml version="1.0" encoding="utf-8"?>
<p:tagLst xmlns:a="http://schemas.openxmlformats.org/drawingml/2006/main" xmlns:r="http://schemas.openxmlformats.org/officeDocument/2006/relationships" xmlns:p="http://schemas.openxmlformats.org/presentationml/2006/main">
  <p:tag name="USERHIDDEN" val="1"/>
</p:tagLst>
</file>

<file path=ppt/tags/tag112.xml><?xml version="1.0" encoding="utf-8"?>
<p:tagLst xmlns:a="http://schemas.openxmlformats.org/drawingml/2006/main" xmlns:r="http://schemas.openxmlformats.org/officeDocument/2006/relationships" xmlns:p="http://schemas.openxmlformats.org/presentationml/2006/main">
  <p:tag name="USERHIDDEN" val="1"/>
</p:tagLst>
</file>

<file path=ppt/tags/tag113.xml><?xml version="1.0" encoding="utf-8"?>
<p:tagLst xmlns:a="http://schemas.openxmlformats.org/drawingml/2006/main" xmlns:r="http://schemas.openxmlformats.org/officeDocument/2006/relationships" xmlns:p="http://schemas.openxmlformats.org/presentationml/2006/main">
  <p:tag name="USERHIDDEN" val="1"/>
</p:tagLst>
</file>

<file path=ppt/tags/tag12.xml><?xml version="1.0" encoding="utf-8"?>
<p:tagLst xmlns:a="http://schemas.openxmlformats.org/drawingml/2006/main" xmlns:r="http://schemas.openxmlformats.org/officeDocument/2006/relationships" xmlns:p="http://schemas.openxmlformats.org/presentationml/2006/main">
  <p:tag name="USERHIDDEN" val="1"/>
</p:tagLst>
</file>

<file path=ppt/tags/tag13.xml><?xml version="1.0" encoding="utf-8"?>
<p:tagLst xmlns:a="http://schemas.openxmlformats.org/drawingml/2006/main" xmlns:r="http://schemas.openxmlformats.org/officeDocument/2006/relationships" xmlns:p="http://schemas.openxmlformats.org/presentationml/2006/main">
  <p:tag name="USERHIDDEN" val="1"/>
</p:tagLst>
</file>

<file path=ppt/tags/tag14.xml><?xml version="1.0" encoding="utf-8"?>
<p:tagLst xmlns:a="http://schemas.openxmlformats.org/drawingml/2006/main" xmlns:r="http://schemas.openxmlformats.org/officeDocument/2006/relationships" xmlns:p="http://schemas.openxmlformats.org/presentationml/2006/main">
  <p:tag name="USERHIDDEN" val="1"/>
</p:tagLst>
</file>

<file path=ppt/tags/tag15.xml><?xml version="1.0" encoding="utf-8"?>
<p:tagLst xmlns:a="http://schemas.openxmlformats.org/drawingml/2006/main" xmlns:r="http://schemas.openxmlformats.org/officeDocument/2006/relationships" xmlns:p="http://schemas.openxmlformats.org/presentationml/2006/main">
  <p:tag name="USERHIDDEN" val="1"/>
</p:tagLst>
</file>

<file path=ppt/tags/tag16.xml><?xml version="1.0" encoding="utf-8"?>
<p:tagLst xmlns:a="http://schemas.openxmlformats.org/drawingml/2006/main" xmlns:r="http://schemas.openxmlformats.org/officeDocument/2006/relationships" xmlns:p="http://schemas.openxmlformats.org/presentationml/2006/main">
  <p:tag name="USERHIDDEN" val="1"/>
</p:tagLst>
</file>

<file path=ppt/tags/tag17.xml><?xml version="1.0" encoding="utf-8"?>
<p:tagLst xmlns:a="http://schemas.openxmlformats.org/drawingml/2006/main" xmlns:r="http://schemas.openxmlformats.org/officeDocument/2006/relationships" xmlns:p="http://schemas.openxmlformats.org/presentationml/2006/main">
  <p:tag name="USERHIDDEN" val="1"/>
</p:tagLst>
</file>

<file path=ppt/tags/tag18.xml><?xml version="1.0" encoding="utf-8"?>
<p:tagLst xmlns:a="http://schemas.openxmlformats.org/drawingml/2006/main" xmlns:r="http://schemas.openxmlformats.org/officeDocument/2006/relationships" xmlns:p="http://schemas.openxmlformats.org/presentationml/2006/main">
  <p:tag name="USERHIDDEN" val="1"/>
</p:tagLst>
</file>

<file path=ppt/tags/tag19.xml><?xml version="1.0" encoding="utf-8"?>
<p:tagLst xmlns:a="http://schemas.openxmlformats.org/drawingml/2006/main" xmlns:r="http://schemas.openxmlformats.org/officeDocument/2006/relationships" xmlns:p="http://schemas.openxmlformats.org/presentationml/2006/main">
  <p:tag name="USERHIDDEN" val="1"/>
</p:tagLst>
</file>

<file path=ppt/tags/tag2.xml><?xml version="1.0" encoding="utf-8"?>
<p:tagLst xmlns:a="http://schemas.openxmlformats.org/drawingml/2006/main" xmlns:r="http://schemas.openxmlformats.org/officeDocument/2006/relationships" xmlns:p="http://schemas.openxmlformats.org/presentationml/2006/main">
  <p:tag name="USERHIDDEN" val="1"/>
</p:tagLst>
</file>

<file path=ppt/tags/tag20.xml><?xml version="1.0" encoding="utf-8"?>
<p:tagLst xmlns:a="http://schemas.openxmlformats.org/drawingml/2006/main" xmlns:r="http://schemas.openxmlformats.org/officeDocument/2006/relationships" xmlns:p="http://schemas.openxmlformats.org/presentationml/2006/main">
  <p:tag name="USERHIDDEN" val="1"/>
</p:tagLst>
</file>

<file path=ppt/tags/tag21.xml><?xml version="1.0" encoding="utf-8"?>
<p:tagLst xmlns:a="http://schemas.openxmlformats.org/drawingml/2006/main" xmlns:r="http://schemas.openxmlformats.org/officeDocument/2006/relationships" xmlns:p="http://schemas.openxmlformats.org/presentationml/2006/main">
  <p:tag name="USERHIDDEN" val="1"/>
</p:tagLst>
</file>

<file path=ppt/tags/tag22.xml><?xml version="1.0" encoding="utf-8"?>
<p:tagLst xmlns:a="http://schemas.openxmlformats.org/drawingml/2006/main" xmlns:r="http://schemas.openxmlformats.org/officeDocument/2006/relationships" xmlns:p="http://schemas.openxmlformats.org/presentationml/2006/main">
  <p:tag name="USERHIDDEN" val="1"/>
</p:tagLst>
</file>

<file path=ppt/tags/tag23.xml><?xml version="1.0" encoding="utf-8"?>
<p:tagLst xmlns:a="http://schemas.openxmlformats.org/drawingml/2006/main" xmlns:r="http://schemas.openxmlformats.org/officeDocument/2006/relationships" xmlns:p="http://schemas.openxmlformats.org/presentationml/2006/main">
  <p:tag name="USERHIDDEN" val="1"/>
</p:tagLst>
</file>

<file path=ppt/tags/tag24.xml><?xml version="1.0" encoding="utf-8"?>
<p:tagLst xmlns:a="http://schemas.openxmlformats.org/drawingml/2006/main" xmlns:r="http://schemas.openxmlformats.org/officeDocument/2006/relationships" xmlns:p="http://schemas.openxmlformats.org/presentationml/2006/main">
  <p:tag name="USERHIDDEN" val="1"/>
</p:tagLst>
</file>

<file path=ppt/tags/tag25.xml><?xml version="1.0" encoding="utf-8"?>
<p:tagLst xmlns:a="http://schemas.openxmlformats.org/drawingml/2006/main" xmlns:r="http://schemas.openxmlformats.org/officeDocument/2006/relationships" xmlns:p="http://schemas.openxmlformats.org/presentationml/2006/main">
  <p:tag name="USERHIDDEN" val="1"/>
</p:tagLst>
</file>

<file path=ppt/tags/tag26.xml><?xml version="1.0" encoding="utf-8"?>
<p:tagLst xmlns:a="http://schemas.openxmlformats.org/drawingml/2006/main" xmlns:r="http://schemas.openxmlformats.org/officeDocument/2006/relationships" xmlns:p="http://schemas.openxmlformats.org/presentationml/2006/main">
  <p:tag name="USERHIDDEN" val="1"/>
</p:tagLst>
</file>

<file path=ppt/tags/tag27.xml><?xml version="1.0" encoding="utf-8"?>
<p:tagLst xmlns:a="http://schemas.openxmlformats.org/drawingml/2006/main" xmlns:r="http://schemas.openxmlformats.org/officeDocument/2006/relationships" xmlns:p="http://schemas.openxmlformats.org/presentationml/2006/main">
  <p:tag name="USERHIDDEN" val="1"/>
</p:tagLst>
</file>

<file path=ppt/tags/tag28.xml><?xml version="1.0" encoding="utf-8"?>
<p:tagLst xmlns:a="http://schemas.openxmlformats.org/drawingml/2006/main" xmlns:r="http://schemas.openxmlformats.org/officeDocument/2006/relationships" xmlns:p="http://schemas.openxmlformats.org/presentationml/2006/main">
  <p:tag name="USERHIDDEN" val="1"/>
</p:tagLst>
</file>

<file path=ppt/tags/tag29.xml><?xml version="1.0" encoding="utf-8"?>
<p:tagLst xmlns:a="http://schemas.openxmlformats.org/drawingml/2006/main" xmlns:r="http://schemas.openxmlformats.org/officeDocument/2006/relationships" xmlns:p="http://schemas.openxmlformats.org/presentationml/2006/main">
  <p:tag name="USERHIDDEN" val="1"/>
</p:tagLst>
</file>

<file path=ppt/tags/tag3.xml><?xml version="1.0" encoding="utf-8"?>
<p:tagLst xmlns:a="http://schemas.openxmlformats.org/drawingml/2006/main" xmlns:r="http://schemas.openxmlformats.org/officeDocument/2006/relationships" xmlns:p="http://schemas.openxmlformats.org/presentationml/2006/main">
  <p:tag name="USERHIDDEN" val="1"/>
</p:tagLst>
</file>

<file path=ppt/tags/tag30.xml><?xml version="1.0" encoding="utf-8"?>
<p:tagLst xmlns:a="http://schemas.openxmlformats.org/drawingml/2006/main" xmlns:r="http://schemas.openxmlformats.org/officeDocument/2006/relationships" xmlns:p="http://schemas.openxmlformats.org/presentationml/2006/main">
  <p:tag name="USERHIDDEN" val="1"/>
</p:tagLst>
</file>

<file path=ppt/tags/tag31.xml><?xml version="1.0" encoding="utf-8"?>
<p:tagLst xmlns:a="http://schemas.openxmlformats.org/drawingml/2006/main" xmlns:r="http://schemas.openxmlformats.org/officeDocument/2006/relationships" xmlns:p="http://schemas.openxmlformats.org/presentationml/2006/main">
  <p:tag name="USERHIDDEN" val="1"/>
</p:tagLst>
</file>

<file path=ppt/tags/tag32.xml><?xml version="1.0" encoding="utf-8"?>
<p:tagLst xmlns:a="http://schemas.openxmlformats.org/drawingml/2006/main" xmlns:r="http://schemas.openxmlformats.org/officeDocument/2006/relationships" xmlns:p="http://schemas.openxmlformats.org/presentationml/2006/main">
  <p:tag name="USERHIDDEN" val="1"/>
</p:tagLst>
</file>

<file path=ppt/tags/tag33.xml><?xml version="1.0" encoding="utf-8"?>
<p:tagLst xmlns:a="http://schemas.openxmlformats.org/drawingml/2006/main" xmlns:r="http://schemas.openxmlformats.org/officeDocument/2006/relationships" xmlns:p="http://schemas.openxmlformats.org/presentationml/2006/main">
  <p:tag name="USERHIDDEN" val="1"/>
</p:tagLst>
</file>

<file path=ppt/tags/tag34.xml><?xml version="1.0" encoding="utf-8"?>
<p:tagLst xmlns:a="http://schemas.openxmlformats.org/drawingml/2006/main" xmlns:r="http://schemas.openxmlformats.org/officeDocument/2006/relationships" xmlns:p="http://schemas.openxmlformats.org/presentationml/2006/main">
  <p:tag name="USERHIDDEN" val="1"/>
</p:tagLst>
</file>

<file path=ppt/tags/tag35.xml><?xml version="1.0" encoding="utf-8"?>
<p:tagLst xmlns:a="http://schemas.openxmlformats.org/drawingml/2006/main" xmlns:r="http://schemas.openxmlformats.org/officeDocument/2006/relationships" xmlns:p="http://schemas.openxmlformats.org/presentationml/2006/main">
  <p:tag name="USERHIDDEN" val="1"/>
</p:tagLst>
</file>

<file path=ppt/tags/tag36.xml><?xml version="1.0" encoding="utf-8"?>
<p:tagLst xmlns:a="http://schemas.openxmlformats.org/drawingml/2006/main" xmlns:r="http://schemas.openxmlformats.org/officeDocument/2006/relationships" xmlns:p="http://schemas.openxmlformats.org/presentationml/2006/main">
  <p:tag name="USERHIDDEN" val="1"/>
</p:tagLst>
</file>

<file path=ppt/tags/tag37.xml><?xml version="1.0" encoding="utf-8"?>
<p:tagLst xmlns:a="http://schemas.openxmlformats.org/drawingml/2006/main" xmlns:r="http://schemas.openxmlformats.org/officeDocument/2006/relationships" xmlns:p="http://schemas.openxmlformats.org/presentationml/2006/main">
  <p:tag name="USERHIDDEN" val="1"/>
</p:tagLst>
</file>

<file path=ppt/tags/tag38.xml><?xml version="1.0" encoding="utf-8"?>
<p:tagLst xmlns:a="http://schemas.openxmlformats.org/drawingml/2006/main" xmlns:r="http://schemas.openxmlformats.org/officeDocument/2006/relationships" xmlns:p="http://schemas.openxmlformats.org/presentationml/2006/main">
  <p:tag name="USERHIDDEN" val="1"/>
</p:tagLst>
</file>

<file path=ppt/tags/tag39.xml><?xml version="1.0" encoding="utf-8"?>
<p:tagLst xmlns:a="http://schemas.openxmlformats.org/drawingml/2006/main" xmlns:r="http://schemas.openxmlformats.org/officeDocument/2006/relationships" xmlns:p="http://schemas.openxmlformats.org/presentationml/2006/main">
  <p:tag name="USERHIDDEN" val="1"/>
</p:tagLst>
</file>

<file path=ppt/tags/tag4.xml><?xml version="1.0" encoding="utf-8"?>
<p:tagLst xmlns:a="http://schemas.openxmlformats.org/drawingml/2006/main" xmlns:r="http://schemas.openxmlformats.org/officeDocument/2006/relationships" xmlns:p="http://schemas.openxmlformats.org/presentationml/2006/main">
  <p:tag name="USERHIDDEN" val="1"/>
</p:tagLst>
</file>

<file path=ppt/tags/tag40.xml><?xml version="1.0" encoding="utf-8"?>
<p:tagLst xmlns:a="http://schemas.openxmlformats.org/drawingml/2006/main" xmlns:r="http://schemas.openxmlformats.org/officeDocument/2006/relationships" xmlns:p="http://schemas.openxmlformats.org/presentationml/2006/main">
  <p:tag name="USERHIDDEN" val="1"/>
</p:tagLst>
</file>

<file path=ppt/tags/tag41.xml><?xml version="1.0" encoding="utf-8"?>
<p:tagLst xmlns:a="http://schemas.openxmlformats.org/drawingml/2006/main" xmlns:r="http://schemas.openxmlformats.org/officeDocument/2006/relationships" xmlns:p="http://schemas.openxmlformats.org/presentationml/2006/main">
  <p:tag name="USERHIDDEN" val="1"/>
</p:tagLst>
</file>

<file path=ppt/tags/tag42.xml><?xml version="1.0" encoding="utf-8"?>
<p:tagLst xmlns:a="http://schemas.openxmlformats.org/drawingml/2006/main" xmlns:r="http://schemas.openxmlformats.org/officeDocument/2006/relationships" xmlns:p="http://schemas.openxmlformats.org/presentationml/2006/main">
  <p:tag name="USERHIDDEN" val="1"/>
</p:tagLst>
</file>

<file path=ppt/tags/tag43.xml><?xml version="1.0" encoding="utf-8"?>
<p:tagLst xmlns:a="http://schemas.openxmlformats.org/drawingml/2006/main" xmlns:r="http://schemas.openxmlformats.org/officeDocument/2006/relationships" xmlns:p="http://schemas.openxmlformats.org/presentationml/2006/main">
  <p:tag name="USERHIDDEN" val="1"/>
</p:tagLst>
</file>

<file path=ppt/tags/tag44.xml><?xml version="1.0" encoding="utf-8"?>
<p:tagLst xmlns:a="http://schemas.openxmlformats.org/drawingml/2006/main" xmlns:r="http://schemas.openxmlformats.org/officeDocument/2006/relationships" xmlns:p="http://schemas.openxmlformats.org/presentationml/2006/main">
  <p:tag name="USERHIDDEN" val="1"/>
</p:tagLst>
</file>

<file path=ppt/tags/tag45.xml><?xml version="1.0" encoding="utf-8"?>
<p:tagLst xmlns:a="http://schemas.openxmlformats.org/drawingml/2006/main" xmlns:r="http://schemas.openxmlformats.org/officeDocument/2006/relationships" xmlns:p="http://schemas.openxmlformats.org/presentationml/2006/main">
  <p:tag name="USERHIDDEN" val="1"/>
</p:tagLst>
</file>

<file path=ppt/tags/tag46.xml><?xml version="1.0" encoding="utf-8"?>
<p:tagLst xmlns:a="http://schemas.openxmlformats.org/drawingml/2006/main" xmlns:r="http://schemas.openxmlformats.org/officeDocument/2006/relationships" xmlns:p="http://schemas.openxmlformats.org/presentationml/2006/main">
  <p:tag name="USERHIDDEN" val="1"/>
</p:tagLst>
</file>

<file path=ppt/tags/tag47.xml><?xml version="1.0" encoding="utf-8"?>
<p:tagLst xmlns:a="http://schemas.openxmlformats.org/drawingml/2006/main" xmlns:r="http://schemas.openxmlformats.org/officeDocument/2006/relationships" xmlns:p="http://schemas.openxmlformats.org/presentationml/2006/main">
  <p:tag name="USERHIDDEN" val="1"/>
</p:tagLst>
</file>

<file path=ppt/tags/tag48.xml><?xml version="1.0" encoding="utf-8"?>
<p:tagLst xmlns:a="http://schemas.openxmlformats.org/drawingml/2006/main" xmlns:r="http://schemas.openxmlformats.org/officeDocument/2006/relationships" xmlns:p="http://schemas.openxmlformats.org/presentationml/2006/main">
  <p:tag name="USERHIDDEN" val="1"/>
</p:tagLst>
</file>

<file path=ppt/tags/tag49.xml><?xml version="1.0" encoding="utf-8"?>
<p:tagLst xmlns:a="http://schemas.openxmlformats.org/drawingml/2006/main" xmlns:r="http://schemas.openxmlformats.org/officeDocument/2006/relationships" xmlns:p="http://schemas.openxmlformats.org/presentationml/2006/main">
  <p:tag name="USERHIDDEN" val="1"/>
</p:tagLst>
</file>

<file path=ppt/tags/tag5.xml><?xml version="1.0" encoding="utf-8"?>
<p:tagLst xmlns:a="http://schemas.openxmlformats.org/drawingml/2006/main" xmlns:r="http://schemas.openxmlformats.org/officeDocument/2006/relationships" xmlns:p="http://schemas.openxmlformats.org/presentationml/2006/main">
  <p:tag name="USERHIDDEN" val="1"/>
</p:tagLst>
</file>

<file path=ppt/tags/tag50.xml><?xml version="1.0" encoding="utf-8"?>
<p:tagLst xmlns:a="http://schemas.openxmlformats.org/drawingml/2006/main" xmlns:r="http://schemas.openxmlformats.org/officeDocument/2006/relationships" xmlns:p="http://schemas.openxmlformats.org/presentationml/2006/main">
  <p:tag name="USERHIDDEN" val="1"/>
</p:tagLst>
</file>

<file path=ppt/tags/tag51.xml><?xml version="1.0" encoding="utf-8"?>
<p:tagLst xmlns:a="http://schemas.openxmlformats.org/drawingml/2006/main" xmlns:r="http://schemas.openxmlformats.org/officeDocument/2006/relationships" xmlns:p="http://schemas.openxmlformats.org/presentationml/2006/main">
  <p:tag name="USERHIDDEN" val="1"/>
</p:tagLst>
</file>

<file path=ppt/tags/tag52.xml><?xml version="1.0" encoding="utf-8"?>
<p:tagLst xmlns:a="http://schemas.openxmlformats.org/drawingml/2006/main" xmlns:r="http://schemas.openxmlformats.org/officeDocument/2006/relationships" xmlns:p="http://schemas.openxmlformats.org/presentationml/2006/main">
  <p:tag name="USERHIDDEN" val="1"/>
</p:tagLst>
</file>

<file path=ppt/tags/tag53.xml><?xml version="1.0" encoding="utf-8"?>
<p:tagLst xmlns:a="http://schemas.openxmlformats.org/drawingml/2006/main" xmlns:r="http://schemas.openxmlformats.org/officeDocument/2006/relationships" xmlns:p="http://schemas.openxmlformats.org/presentationml/2006/main">
  <p:tag name="USERHIDDEN" val="1"/>
</p:tagLst>
</file>

<file path=ppt/tags/tag54.xml><?xml version="1.0" encoding="utf-8"?>
<p:tagLst xmlns:a="http://schemas.openxmlformats.org/drawingml/2006/main" xmlns:r="http://schemas.openxmlformats.org/officeDocument/2006/relationships" xmlns:p="http://schemas.openxmlformats.org/presentationml/2006/main">
  <p:tag name="USERHIDDEN" val="1"/>
</p:tagLst>
</file>

<file path=ppt/tags/tag55.xml><?xml version="1.0" encoding="utf-8"?>
<p:tagLst xmlns:a="http://schemas.openxmlformats.org/drawingml/2006/main" xmlns:r="http://schemas.openxmlformats.org/officeDocument/2006/relationships" xmlns:p="http://schemas.openxmlformats.org/presentationml/2006/main">
  <p:tag name="USERHIDDEN" val="1"/>
</p:tagLst>
</file>

<file path=ppt/tags/tag56.xml><?xml version="1.0" encoding="utf-8"?>
<p:tagLst xmlns:a="http://schemas.openxmlformats.org/drawingml/2006/main" xmlns:r="http://schemas.openxmlformats.org/officeDocument/2006/relationships" xmlns:p="http://schemas.openxmlformats.org/presentationml/2006/main">
  <p:tag name="USERHIDDEN" val="1"/>
</p:tagLst>
</file>

<file path=ppt/tags/tag57.xml><?xml version="1.0" encoding="utf-8"?>
<p:tagLst xmlns:a="http://schemas.openxmlformats.org/drawingml/2006/main" xmlns:r="http://schemas.openxmlformats.org/officeDocument/2006/relationships" xmlns:p="http://schemas.openxmlformats.org/presentationml/2006/main">
  <p:tag name="USERHIDDEN" val="1"/>
</p:tagLst>
</file>

<file path=ppt/tags/tag58.xml><?xml version="1.0" encoding="utf-8"?>
<p:tagLst xmlns:a="http://schemas.openxmlformats.org/drawingml/2006/main" xmlns:r="http://schemas.openxmlformats.org/officeDocument/2006/relationships" xmlns:p="http://schemas.openxmlformats.org/presentationml/2006/main">
  <p:tag name="USERHIDDEN" val="1"/>
</p:tagLst>
</file>

<file path=ppt/tags/tag59.xml><?xml version="1.0" encoding="utf-8"?>
<p:tagLst xmlns:a="http://schemas.openxmlformats.org/drawingml/2006/main" xmlns:r="http://schemas.openxmlformats.org/officeDocument/2006/relationships" xmlns:p="http://schemas.openxmlformats.org/presentationml/2006/main">
  <p:tag name="USERHIDDEN" val="1"/>
</p:tagLst>
</file>

<file path=ppt/tags/tag6.xml><?xml version="1.0" encoding="utf-8"?>
<p:tagLst xmlns:a="http://schemas.openxmlformats.org/drawingml/2006/main" xmlns:r="http://schemas.openxmlformats.org/officeDocument/2006/relationships" xmlns:p="http://schemas.openxmlformats.org/presentationml/2006/main">
  <p:tag name="USERHIDDEN" val="1"/>
</p:tagLst>
</file>

<file path=ppt/tags/tag60.xml><?xml version="1.0" encoding="utf-8"?>
<p:tagLst xmlns:a="http://schemas.openxmlformats.org/drawingml/2006/main" xmlns:r="http://schemas.openxmlformats.org/officeDocument/2006/relationships" xmlns:p="http://schemas.openxmlformats.org/presentationml/2006/main">
  <p:tag name="USERHIDDEN" val="1"/>
</p:tagLst>
</file>

<file path=ppt/tags/tag61.xml><?xml version="1.0" encoding="utf-8"?>
<p:tagLst xmlns:a="http://schemas.openxmlformats.org/drawingml/2006/main" xmlns:r="http://schemas.openxmlformats.org/officeDocument/2006/relationships" xmlns:p="http://schemas.openxmlformats.org/presentationml/2006/main">
  <p:tag name="USERHIDDEN" val="1"/>
</p:tagLst>
</file>

<file path=ppt/tags/tag62.xml><?xml version="1.0" encoding="utf-8"?>
<p:tagLst xmlns:a="http://schemas.openxmlformats.org/drawingml/2006/main" xmlns:r="http://schemas.openxmlformats.org/officeDocument/2006/relationships" xmlns:p="http://schemas.openxmlformats.org/presentationml/2006/main">
  <p:tag name="USERHIDDEN" val="1"/>
</p:tagLst>
</file>

<file path=ppt/tags/tag63.xml><?xml version="1.0" encoding="utf-8"?>
<p:tagLst xmlns:a="http://schemas.openxmlformats.org/drawingml/2006/main" xmlns:r="http://schemas.openxmlformats.org/officeDocument/2006/relationships" xmlns:p="http://schemas.openxmlformats.org/presentationml/2006/main">
  <p:tag name="USERHIDDEN" val="1"/>
</p:tagLst>
</file>

<file path=ppt/tags/tag64.xml><?xml version="1.0" encoding="utf-8"?>
<p:tagLst xmlns:a="http://schemas.openxmlformats.org/drawingml/2006/main" xmlns:r="http://schemas.openxmlformats.org/officeDocument/2006/relationships" xmlns:p="http://schemas.openxmlformats.org/presentationml/2006/main">
  <p:tag name="USERHIDDEN" val="1"/>
</p:tagLst>
</file>

<file path=ppt/tags/tag65.xml><?xml version="1.0" encoding="utf-8"?>
<p:tagLst xmlns:a="http://schemas.openxmlformats.org/drawingml/2006/main" xmlns:r="http://schemas.openxmlformats.org/officeDocument/2006/relationships" xmlns:p="http://schemas.openxmlformats.org/presentationml/2006/main">
  <p:tag name="USERHIDDEN" val="1"/>
</p:tagLst>
</file>

<file path=ppt/tags/tag66.xml><?xml version="1.0" encoding="utf-8"?>
<p:tagLst xmlns:a="http://schemas.openxmlformats.org/drawingml/2006/main" xmlns:r="http://schemas.openxmlformats.org/officeDocument/2006/relationships" xmlns:p="http://schemas.openxmlformats.org/presentationml/2006/main">
  <p:tag name="USERHIDDEN" val="1"/>
</p:tagLst>
</file>

<file path=ppt/tags/tag67.xml><?xml version="1.0" encoding="utf-8"?>
<p:tagLst xmlns:a="http://schemas.openxmlformats.org/drawingml/2006/main" xmlns:r="http://schemas.openxmlformats.org/officeDocument/2006/relationships" xmlns:p="http://schemas.openxmlformats.org/presentationml/2006/main">
  <p:tag name="USERHIDDEN" val="1"/>
</p:tagLst>
</file>

<file path=ppt/tags/tag68.xml><?xml version="1.0" encoding="utf-8"?>
<p:tagLst xmlns:a="http://schemas.openxmlformats.org/drawingml/2006/main" xmlns:r="http://schemas.openxmlformats.org/officeDocument/2006/relationships" xmlns:p="http://schemas.openxmlformats.org/presentationml/2006/main">
  <p:tag name="USERHIDDEN" val="1"/>
</p:tagLst>
</file>

<file path=ppt/tags/tag69.xml><?xml version="1.0" encoding="utf-8"?>
<p:tagLst xmlns:a="http://schemas.openxmlformats.org/drawingml/2006/main" xmlns:r="http://schemas.openxmlformats.org/officeDocument/2006/relationships" xmlns:p="http://schemas.openxmlformats.org/presentationml/2006/main">
  <p:tag name="USERHIDDEN" val="1"/>
</p:tagLst>
</file>

<file path=ppt/tags/tag7.xml><?xml version="1.0" encoding="utf-8"?>
<p:tagLst xmlns:a="http://schemas.openxmlformats.org/drawingml/2006/main" xmlns:r="http://schemas.openxmlformats.org/officeDocument/2006/relationships" xmlns:p="http://schemas.openxmlformats.org/presentationml/2006/main">
  <p:tag name="USERHIDDEN" val="1"/>
</p:tagLst>
</file>

<file path=ppt/tags/tag70.xml><?xml version="1.0" encoding="utf-8"?>
<p:tagLst xmlns:a="http://schemas.openxmlformats.org/drawingml/2006/main" xmlns:r="http://schemas.openxmlformats.org/officeDocument/2006/relationships" xmlns:p="http://schemas.openxmlformats.org/presentationml/2006/main">
  <p:tag name="USERHIDDEN" val="1"/>
</p:tagLst>
</file>

<file path=ppt/tags/tag71.xml><?xml version="1.0" encoding="utf-8"?>
<p:tagLst xmlns:a="http://schemas.openxmlformats.org/drawingml/2006/main" xmlns:r="http://schemas.openxmlformats.org/officeDocument/2006/relationships" xmlns:p="http://schemas.openxmlformats.org/presentationml/2006/main">
  <p:tag name="USERHIDDEN" val="1"/>
</p:tagLst>
</file>

<file path=ppt/tags/tag72.xml><?xml version="1.0" encoding="utf-8"?>
<p:tagLst xmlns:a="http://schemas.openxmlformats.org/drawingml/2006/main" xmlns:r="http://schemas.openxmlformats.org/officeDocument/2006/relationships" xmlns:p="http://schemas.openxmlformats.org/presentationml/2006/main">
  <p:tag name="USERHIDDEN" val="1"/>
</p:tagLst>
</file>

<file path=ppt/tags/tag73.xml><?xml version="1.0" encoding="utf-8"?>
<p:tagLst xmlns:a="http://schemas.openxmlformats.org/drawingml/2006/main" xmlns:r="http://schemas.openxmlformats.org/officeDocument/2006/relationships" xmlns:p="http://schemas.openxmlformats.org/presentationml/2006/main">
  <p:tag name="USERHIDDEN" val="1"/>
</p:tagLst>
</file>

<file path=ppt/tags/tag74.xml><?xml version="1.0" encoding="utf-8"?>
<p:tagLst xmlns:a="http://schemas.openxmlformats.org/drawingml/2006/main" xmlns:r="http://schemas.openxmlformats.org/officeDocument/2006/relationships" xmlns:p="http://schemas.openxmlformats.org/presentationml/2006/main">
  <p:tag name="USERHIDDEN" val="1"/>
</p:tagLst>
</file>

<file path=ppt/tags/tag75.xml><?xml version="1.0" encoding="utf-8"?>
<p:tagLst xmlns:a="http://schemas.openxmlformats.org/drawingml/2006/main" xmlns:r="http://schemas.openxmlformats.org/officeDocument/2006/relationships" xmlns:p="http://schemas.openxmlformats.org/presentationml/2006/main">
  <p:tag name="USERHIDDEN" val="1"/>
</p:tagLst>
</file>

<file path=ppt/tags/tag76.xml><?xml version="1.0" encoding="utf-8"?>
<p:tagLst xmlns:a="http://schemas.openxmlformats.org/drawingml/2006/main" xmlns:r="http://schemas.openxmlformats.org/officeDocument/2006/relationships" xmlns:p="http://schemas.openxmlformats.org/presentationml/2006/main">
  <p:tag name="USERHIDDEN" val="1"/>
</p:tagLst>
</file>

<file path=ppt/tags/tag77.xml><?xml version="1.0" encoding="utf-8"?>
<p:tagLst xmlns:a="http://schemas.openxmlformats.org/drawingml/2006/main" xmlns:r="http://schemas.openxmlformats.org/officeDocument/2006/relationships" xmlns:p="http://schemas.openxmlformats.org/presentationml/2006/main">
  <p:tag name="USERHIDDEN" val="1"/>
</p:tagLst>
</file>

<file path=ppt/tags/tag78.xml><?xml version="1.0" encoding="utf-8"?>
<p:tagLst xmlns:a="http://schemas.openxmlformats.org/drawingml/2006/main" xmlns:r="http://schemas.openxmlformats.org/officeDocument/2006/relationships" xmlns:p="http://schemas.openxmlformats.org/presentationml/2006/main">
  <p:tag name="USERHIDDEN" val="1"/>
</p:tagLst>
</file>

<file path=ppt/tags/tag79.xml><?xml version="1.0" encoding="utf-8"?>
<p:tagLst xmlns:a="http://schemas.openxmlformats.org/drawingml/2006/main" xmlns:r="http://schemas.openxmlformats.org/officeDocument/2006/relationships" xmlns:p="http://schemas.openxmlformats.org/presentationml/2006/main">
  <p:tag name="USERHIDDEN" val="1"/>
</p:tagLst>
</file>

<file path=ppt/tags/tag8.xml><?xml version="1.0" encoding="utf-8"?>
<p:tagLst xmlns:a="http://schemas.openxmlformats.org/drawingml/2006/main" xmlns:r="http://schemas.openxmlformats.org/officeDocument/2006/relationships" xmlns:p="http://schemas.openxmlformats.org/presentationml/2006/main">
  <p:tag name="USERHIDDEN" val="1"/>
</p:tagLst>
</file>

<file path=ppt/tags/tag80.xml><?xml version="1.0" encoding="utf-8"?>
<p:tagLst xmlns:a="http://schemas.openxmlformats.org/drawingml/2006/main" xmlns:r="http://schemas.openxmlformats.org/officeDocument/2006/relationships" xmlns:p="http://schemas.openxmlformats.org/presentationml/2006/main">
  <p:tag name="USERHIDDEN" val="1"/>
</p:tagLst>
</file>

<file path=ppt/tags/tag81.xml><?xml version="1.0" encoding="utf-8"?>
<p:tagLst xmlns:a="http://schemas.openxmlformats.org/drawingml/2006/main" xmlns:r="http://schemas.openxmlformats.org/officeDocument/2006/relationships" xmlns:p="http://schemas.openxmlformats.org/presentationml/2006/main">
  <p:tag name="USERHIDDEN" val="1"/>
</p:tagLst>
</file>

<file path=ppt/tags/tag82.xml><?xml version="1.0" encoding="utf-8"?>
<p:tagLst xmlns:a="http://schemas.openxmlformats.org/drawingml/2006/main" xmlns:r="http://schemas.openxmlformats.org/officeDocument/2006/relationships" xmlns:p="http://schemas.openxmlformats.org/presentationml/2006/main">
  <p:tag name="USERHIDDEN" val="1"/>
</p:tagLst>
</file>

<file path=ppt/tags/tag83.xml><?xml version="1.0" encoding="utf-8"?>
<p:tagLst xmlns:a="http://schemas.openxmlformats.org/drawingml/2006/main" xmlns:r="http://schemas.openxmlformats.org/officeDocument/2006/relationships" xmlns:p="http://schemas.openxmlformats.org/presentationml/2006/main">
  <p:tag name="USERHIDDEN" val="1"/>
</p:tagLst>
</file>

<file path=ppt/tags/tag84.xml><?xml version="1.0" encoding="utf-8"?>
<p:tagLst xmlns:a="http://schemas.openxmlformats.org/drawingml/2006/main" xmlns:r="http://schemas.openxmlformats.org/officeDocument/2006/relationships" xmlns:p="http://schemas.openxmlformats.org/presentationml/2006/main">
  <p:tag name="USERHIDDEN" val="1"/>
</p:tagLst>
</file>

<file path=ppt/tags/tag85.xml><?xml version="1.0" encoding="utf-8"?>
<p:tagLst xmlns:a="http://schemas.openxmlformats.org/drawingml/2006/main" xmlns:r="http://schemas.openxmlformats.org/officeDocument/2006/relationships" xmlns:p="http://schemas.openxmlformats.org/presentationml/2006/main">
  <p:tag name="USERHIDDEN" val="1"/>
</p:tagLst>
</file>

<file path=ppt/tags/tag86.xml><?xml version="1.0" encoding="utf-8"?>
<p:tagLst xmlns:a="http://schemas.openxmlformats.org/drawingml/2006/main" xmlns:r="http://schemas.openxmlformats.org/officeDocument/2006/relationships" xmlns:p="http://schemas.openxmlformats.org/presentationml/2006/main">
  <p:tag name="USERHIDDEN" val="1"/>
</p:tagLst>
</file>

<file path=ppt/tags/tag87.xml><?xml version="1.0" encoding="utf-8"?>
<p:tagLst xmlns:a="http://schemas.openxmlformats.org/drawingml/2006/main" xmlns:r="http://schemas.openxmlformats.org/officeDocument/2006/relationships" xmlns:p="http://schemas.openxmlformats.org/presentationml/2006/main">
  <p:tag name="USERHIDDEN" val="1"/>
</p:tagLst>
</file>

<file path=ppt/tags/tag88.xml><?xml version="1.0" encoding="utf-8"?>
<p:tagLst xmlns:a="http://schemas.openxmlformats.org/drawingml/2006/main" xmlns:r="http://schemas.openxmlformats.org/officeDocument/2006/relationships" xmlns:p="http://schemas.openxmlformats.org/presentationml/2006/main">
  <p:tag name="USERHIDDEN" val="1"/>
</p:tagLst>
</file>

<file path=ppt/tags/tag89.xml><?xml version="1.0" encoding="utf-8"?>
<p:tagLst xmlns:a="http://schemas.openxmlformats.org/drawingml/2006/main" xmlns:r="http://schemas.openxmlformats.org/officeDocument/2006/relationships" xmlns:p="http://schemas.openxmlformats.org/presentationml/2006/main">
  <p:tag name="USERHIDDEN" val="1"/>
</p:tagLst>
</file>

<file path=ppt/tags/tag9.xml><?xml version="1.0" encoding="utf-8"?>
<p:tagLst xmlns:a="http://schemas.openxmlformats.org/drawingml/2006/main" xmlns:r="http://schemas.openxmlformats.org/officeDocument/2006/relationships" xmlns:p="http://schemas.openxmlformats.org/presentationml/2006/main">
  <p:tag name="USERHIDDEN" val="1"/>
</p:tagLst>
</file>

<file path=ppt/tags/tag90.xml><?xml version="1.0" encoding="utf-8"?>
<p:tagLst xmlns:a="http://schemas.openxmlformats.org/drawingml/2006/main" xmlns:r="http://schemas.openxmlformats.org/officeDocument/2006/relationships" xmlns:p="http://schemas.openxmlformats.org/presentationml/2006/main">
  <p:tag name="USERHIDDEN" val="1"/>
</p:tagLst>
</file>

<file path=ppt/tags/tag91.xml><?xml version="1.0" encoding="utf-8"?>
<p:tagLst xmlns:a="http://schemas.openxmlformats.org/drawingml/2006/main" xmlns:r="http://schemas.openxmlformats.org/officeDocument/2006/relationships" xmlns:p="http://schemas.openxmlformats.org/presentationml/2006/main">
  <p:tag name="USERHIDDEN" val="1"/>
</p:tagLst>
</file>

<file path=ppt/tags/tag92.xml><?xml version="1.0" encoding="utf-8"?>
<p:tagLst xmlns:a="http://schemas.openxmlformats.org/drawingml/2006/main" xmlns:r="http://schemas.openxmlformats.org/officeDocument/2006/relationships" xmlns:p="http://schemas.openxmlformats.org/presentationml/2006/main">
  <p:tag name="USERHIDDEN" val="1"/>
</p:tagLst>
</file>

<file path=ppt/tags/tag93.xml><?xml version="1.0" encoding="utf-8"?>
<p:tagLst xmlns:a="http://schemas.openxmlformats.org/drawingml/2006/main" xmlns:r="http://schemas.openxmlformats.org/officeDocument/2006/relationships" xmlns:p="http://schemas.openxmlformats.org/presentationml/2006/main">
  <p:tag name="USERHIDDEN" val="1"/>
</p:tagLst>
</file>

<file path=ppt/tags/tag94.xml><?xml version="1.0" encoding="utf-8"?>
<p:tagLst xmlns:a="http://schemas.openxmlformats.org/drawingml/2006/main" xmlns:r="http://schemas.openxmlformats.org/officeDocument/2006/relationships" xmlns:p="http://schemas.openxmlformats.org/presentationml/2006/main">
  <p:tag name="USERHIDDEN" val="1"/>
</p:tagLst>
</file>

<file path=ppt/tags/tag95.xml><?xml version="1.0" encoding="utf-8"?>
<p:tagLst xmlns:a="http://schemas.openxmlformats.org/drawingml/2006/main" xmlns:r="http://schemas.openxmlformats.org/officeDocument/2006/relationships" xmlns:p="http://schemas.openxmlformats.org/presentationml/2006/main">
  <p:tag name="USERHIDDEN" val="1"/>
</p:tagLst>
</file>

<file path=ppt/tags/tag96.xml><?xml version="1.0" encoding="utf-8"?>
<p:tagLst xmlns:a="http://schemas.openxmlformats.org/drawingml/2006/main" xmlns:r="http://schemas.openxmlformats.org/officeDocument/2006/relationships" xmlns:p="http://schemas.openxmlformats.org/presentationml/2006/main">
  <p:tag name="USERHIDDEN" val="1"/>
</p:tagLst>
</file>

<file path=ppt/tags/tag97.xml><?xml version="1.0" encoding="utf-8"?>
<p:tagLst xmlns:a="http://schemas.openxmlformats.org/drawingml/2006/main" xmlns:r="http://schemas.openxmlformats.org/officeDocument/2006/relationships" xmlns:p="http://schemas.openxmlformats.org/presentationml/2006/main">
  <p:tag name="USERHIDDEN" val="1"/>
</p:tagLst>
</file>

<file path=ppt/tags/tag98.xml><?xml version="1.0" encoding="utf-8"?>
<p:tagLst xmlns:a="http://schemas.openxmlformats.org/drawingml/2006/main" xmlns:r="http://schemas.openxmlformats.org/officeDocument/2006/relationships" xmlns:p="http://schemas.openxmlformats.org/presentationml/2006/main">
  <p:tag name="USERHIDDEN" val="1"/>
</p:tagLst>
</file>

<file path=ppt/tags/tag99.xml><?xml version="1.0" encoding="utf-8"?>
<p:tagLst xmlns:a="http://schemas.openxmlformats.org/drawingml/2006/main" xmlns:r="http://schemas.openxmlformats.org/officeDocument/2006/relationships" xmlns:p="http://schemas.openxmlformats.org/presentationml/2006/main">
  <p:tag name="USERHIDDEN" val="1"/>
</p:tagLst>
</file>

<file path=ppt/theme/theme1.xml><?xml version="1.0" encoding="utf-8"?>
<a:theme xmlns:a="http://schemas.openxmlformats.org/drawingml/2006/main" name="Workday_2015 Corporate Template">
  <a:themeElements>
    <a:clrScheme name="Workday 2015 New Template Colors NEW ORDER">
      <a:dk1>
        <a:srgbClr val="666666"/>
      </a:dk1>
      <a:lt1>
        <a:srgbClr val="FFFFFF"/>
      </a:lt1>
      <a:dk2>
        <a:srgbClr val="0067AB"/>
      </a:dk2>
      <a:lt2>
        <a:srgbClr val="F6A014"/>
      </a:lt2>
      <a:accent1>
        <a:srgbClr val="0C72BE"/>
      </a:accent1>
      <a:accent2>
        <a:srgbClr val="FFD00C"/>
      </a:accent2>
      <a:accent3>
        <a:srgbClr val="93B4C5"/>
      </a:accent3>
      <a:accent4>
        <a:srgbClr val="96C42E"/>
      </a:accent4>
      <a:accent5>
        <a:srgbClr val="2B96CF"/>
      </a:accent5>
      <a:accent6>
        <a:srgbClr val="91CDDE"/>
      </a:accent6>
      <a:hlink>
        <a:srgbClr val="77C9FF"/>
      </a:hlink>
      <a:folHlink>
        <a:srgbClr val="51AEF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a:noFill/>
        </a:ln>
        <a:effectLst/>
      </a:spPr>
      <a:bodyPr rtlCol="0" anchor="ctr"/>
      <a:lstStyle>
        <a:defPPr marL="91440" indent="-91440" algn="ctr">
          <a:spcBef>
            <a:spcPts val="1200"/>
          </a:spcBef>
          <a:buClr>
            <a:schemeClr val="tx2"/>
          </a:buClr>
          <a:defRPr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44450">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solidFill>
              <a:schemeClr val="bg1">
                <a:lumMod val="50000"/>
              </a:schemeClr>
            </a:solidFill>
          </a:defRPr>
        </a:defPPr>
      </a:lstStyle>
    </a:txDef>
  </a:objectDefaults>
  <a:extraClrSchemeLst/>
  <a:extLst>
    <a:ext uri="{05A4C25C-085E-4340-85A3-A5531E510DB2}">
      <thm15:themeFamily xmlns:thm15="http://schemas.microsoft.com/office/thememl/2012/main" name="Workday_CorpPPT Template_v2 040215" id="{03D8CF06-C54F-4CF9-9C56-B85CEE69321F}" vid="{5BD59313-CD91-4CE2-87BB-7BB969F9CB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8E4B2C7792304B8BE6A35C52DA097F" ma:contentTypeVersion="1" ma:contentTypeDescription="Create a new document." ma:contentTypeScope="" ma:versionID="5dbd325b4817a44a651219e2c8101c22">
  <xsd:schema xmlns:xsd="http://www.w3.org/2001/XMLSchema" xmlns:xs="http://www.w3.org/2001/XMLSchema" xmlns:p="http://schemas.microsoft.com/office/2006/metadata/properties" xmlns:ns3="f0af748b-6ed4-4b97-806e-35d3345c10a3" targetNamespace="http://schemas.microsoft.com/office/2006/metadata/properties" ma:root="true" ma:fieldsID="42bd8d82b7c8c8eb71c000c46cd65f2a" ns3:_="">
    <xsd:import namespace="f0af748b-6ed4-4b97-806e-35d3345c10a3"/>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af748b-6ed4-4b97-806e-35d3345c10a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549CB07-DBF7-42F7-ABF3-FE79AE2FA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af748b-6ed4-4b97-806e-35d3345c10a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2BAC48-EB55-4749-9E88-095BF381F9A3}">
  <ds:schemaRefs>
    <ds:schemaRef ds:uri="http://schemas.microsoft.com/sharepoint/v3/contenttype/forms"/>
  </ds:schemaRefs>
</ds:datastoreItem>
</file>

<file path=customXml/itemProps3.xml><?xml version="1.0" encoding="utf-8"?>
<ds:datastoreItem xmlns:ds="http://schemas.openxmlformats.org/officeDocument/2006/customXml" ds:itemID="{E3A58720-54C9-4268-B55A-2E1977496D66}">
  <ds:schemaRefs>
    <ds:schemaRef ds:uri="http://purl.org/dc/terms/"/>
    <ds:schemaRef ds:uri="http://schemas.microsoft.com/office/2006/documentManagement/types"/>
    <ds:schemaRef ds:uri="http://purl.org/dc/elements/1.1/"/>
    <ds:schemaRef ds:uri="http://schemas.microsoft.com/office/2006/metadata/properties"/>
    <ds:schemaRef ds:uri="f0af748b-6ed4-4b97-806e-35d3345c10a3"/>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18238</TotalTime>
  <Words>2512</Words>
  <Application>Microsoft Office PowerPoint</Application>
  <PresentationFormat>On-screen Show (16:9)</PresentationFormat>
  <Paragraphs>627</Paragraphs>
  <Slides>61</Slides>
  <Notes>54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61</vt:i4>
      </vt:variant>
    </vt:vector>
  </HeadingPairs>
  <TitlesOfParts>
    <vt:vector size="70" baseType="lpstr">
      <vt:lpstr>Arial</vt:lpstr>
      <vt:lpstr>BatangChe</vt:lpstr>
      <vt:lpstr>Calibri</vt:lpstr>
      <vt:lpstr>ClanOT Book</vt:lpstr>
      <vt:lpstr>ClanOT Medium</vt:lpstr>
      <vt:lpstr>Corbel</vt:lpstr>
      <vt:lpstr>Times New Roman</vt:lpstr>
      <vt:lpstr>Wingdings</vt:lpstr>
      <vt:lpstr>Workday_2015 Corporate Template</vt:lpstr>
      <vt:lpstr>Workday Endowment Accounting</vt:lpstr>
      <vt:lpstr>Safe Harbor Statement</vt:lpstr>
      <vt:lpstr>PowerPoint Presentation</vt:lpstr>
      <vt:lpstr>PowerPoint Presentation</vt:lpstr>
      <vt:lpstr>Adaptable in the Face of Continuous Change</vt:lpstr>
      <vt:lpstr>Access to Real-Time Data</vt:lpstr>
      <vt:lpstr>The Enterprise Cloud for HR and Finance</vt:lpstr>
      <vt:lpstr>Goals</vt:lpstr>
      <vt:lpstr>Terminology</vt:lpstr>
      <vt:lpstr>Endowments</vt:lpstr>
      <vt:lpstr>Touchpoints Context Diagram</vt:lpstr>
      <vt:lpstr>Endowments Process Flow</vt:lpstr>
      <vt:lpstr>Three Sections</vt:lpstr>
      <vt:lpstr>Contribution to Investment Pool Process</vt:lpstr>
      <vt:lpstr>Contribution to Investment Pool Process</vt:lpstr>
      <vt:lpstr>Investment Pools</vt:lpstr>
      <vt:lpstr>Investment Pool Set-up</vt:lpstr>
      <vt:lpstr>Maintain Investment Classifications</vt:lpstr>
      <vt:lpstr>Investment Statement Line Types</vt:lpstr>
      <vt:lpstr>Investment Profiles Set Up</vt:lpstr>
      <vt:lpstr>Demonstration – Create Investment Pool</vt:lpstr>
      <vt:lpstr>Gifts</vt:lpstr>
      <vt:lpstr>Gift Donor Set Up</vt:lpstr>
      <vt:lpstr>Create Gift</vt:lpstr>
      <vt:lpstr>Composite View of Gift </vt:lpstr>
      <vt:lpstr>Composite View – Restrictions</vt:lpstr>
      <vt:lpstr>Composite View – Named Professorship / Current Chairholders</vt:lpstr>
      <vt:lpstr>Create Gift Hierarchy</vt:lpstr>
      <vt:lpstr>Create Donors and Donor Contribution</vt:lpstr>
      <vt:lpstr>Purchase Investment Pool Units</vt:lpstr>
      <vt:lpstr>Demonstration – Gifts</vt:lpstr>
      <vt:lpstr>Investment Pool Processes</vt:lpstr>
      <vt:lpstr>Investment Pool Processes</vt:lpstr>
      <vt:lpstr>Record Investment Statement</vt:lpstr>
      <vt:lpstr>Record Investment Pool Valuation</vt:lpstr>
      <vt:lpstr>Demonstration - Investment Pool</vt:lpstr>
      <vt:lpstr>Distribution Processes</vt:lpstr>
      <vt:lpstr>Distribution Processes</vt:lpstr>
      <vt:lpstr>Demonstration – Pool Payout</vt:lpstr>
      <vt:lpstr>Distribution Processes</vt:lpstr>
      <vt:lpstr>Demonstration - Transactions in Investment Pool Units</vt:lpstr>
      <vt:lpstr>Sequence Generators</vt:lpstr>
      <vt:lpstr>Worktags</vt:lpstr>
      <vt:lpstr>Controls</vt:lpstr>
      <vt:lpstr>Custom Validations</vt:lpstr>
      <vt:lpstr>Reporting</vt:lpstr>
      <vt:lpstr>Integrations</vt:lpstr>
      <vt:lpstr>Web Service</vt:lpstr>
      <vt:lpstr>Web Service</vt:lpstr>
      <vt:lpstr>Conversion</vt:lpstr>
      <vt:lpstr>Data Conversion</vt:lpstr>
      <vt:lpstr>Security</vt:lpstr>
      <vt:lpstr>User-Based Security Groups</vt:lpstr>
      <vt:lpstr>Role-Based Security Groups</vt:lpstr>
      <vt:lpstr>Integration System Security Groups</vt:lpstr>
      <vt:lpstr>Domains</vt:lpstr>
      <vt:lpstr>Business Processes</vt:lpstr>
      <vt:lpstr>Business Processes</vt:lpstr>
      <vt:lpstr>Action Items</vt:lpstr>
      <vt:lpstr>Next Steps</vt:lpstr>
      <vt:lpstr>Questions</vt:lpstr>
    </vt:vector>
  </TitlesOfParts>
  <Company>Workday,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robert.carroll@workday.com</dc:creator>
  <cp:lastModifiedBy>Storrod, Sandra</cp:lastModifiedBy>
  <cp:revision>695</cp:revision>
  <dcterms:created xsi:type="dcterms:W3CDTF">2012-10-01T21:02:18Z</dcterms:created>
  <dcterms:modified xsi:type="dcterms:W3CDTF">2017-09-14T13:07:24Z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0x010100EF8E4B2C7792304B8BE6A35C52DA097F</vt:lpwstr>
  </property>
</Properties>
</file>