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72" r:id="rId3"/>
    <p:sldId id="257" r:id="rId4"/>
    <p:sldId id="258" r:id="rId5"/>
    <p:sldId id="259" r:id="rId6"/>
    <p:sldId id="266" r:id="rId7"/>
    <p:sldId id="260" r:id="rId8"/>
    <p:sldId id="268" r:id="rId9"/>
    <p:sldId id="269" r:id="rId10"/>
    <p:sldId id="270" r:id="rId11"/>
    <p:sldId id="261" r:id="rId12"/>
    <p:sldId id="262" r:id="rId13"/>
    <p:sldId id="263" r:id="rId14"/>
    <p:sldId id="264"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7/26/2024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106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7/26/2024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799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7/26/2024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20781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7/26/2024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5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7/26/2024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018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7/26/2024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57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7/26/2024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0502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7/26/2024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552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7/26/2024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111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7/26/2024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670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7/26/2024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174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7/26/2024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77411640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tarkkaanko/amazon"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hyperlink" Target="https://www.nltk.org/" TargetMode="External"/><Relationship Id="rId5" Type="http://schemas.openxmlformats.org/officeDocument/2006/relationships/hyperlink" Target="https://scikit-learn.org/stable/user_guide.html" TargetMode="External"/><Relationship Id="rId4" Type="http://schemas.openxmlformats.org/officeDocument/2006/relationships/hyperlink" Target="https://pandas.pydata.org/pandas-docs/stab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6C69364C-D3C9-28CE-7D41-F65D7FC9B1E3}"/>
              </a:ext>
            </a:extLst>
          </p:cNvPr>
          <p:cNvPicPr>
            <a:picLocks noChangeAspect="1"/>
          </p:cNvPicPr>
          <p:nvPr/>
        </p:nvPicPr>
        <p:blipFill>
          <a:blip r:embed="rId2"/>
          <a:srcRect t="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50" name="Rectangle 49">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2C55D-5011-ABFA-77BF-4F92472FAFD6}"/>
              </a:ext>
            </a:extLst>
          </p:cNvPr>
          <p:cNvSpPr>
            <a:spLocks noGrp="1"/>
          </p:cNvSpPr>
          <p:nvPr>
            <p:ph type="ctrTitle"/>
          </p:nvPr>
        </p:nvSpPr>
        <p:spPr>
          <a:xfrm>
            <a:off x="1473337" y="920383"/>
            <a:ext cx="4867234" cy="2508616"/>
          </a:xfrm>
        </p:spPr>
        <p:txBody>
          <a:bodyPr anchor="t">
            <a:normAutofit/>
          </a:bodyPr>
          <a:lstStyle/>
          <a:p>
            <a:pPr>
              <a:lnSpc>
                <a:spcPct val="90000"/>
              </a:lnSpc>
            </a:pPr>
            <a:r>
              <a:rPr lang="en-CA" dirty="0">
                <a:solidFill>
                  <a:srgbClr val="FFFFFF"/>
                </a:solidFill>
              </a:rPr>
              <a:t>Assignment#4 Sentiment Analysis</a:t>
            </a:r>
          </a:p>
        </p:txBody>
      </p:sp>
      <p:sp>
        <p:nvSpPr>
          <p:cNvPr id="3" name="Subtitle 2">
            <a:extLst>
              <a:ext uri="{FF2B5EF4-FFF2-40B4-BE49-F238E27FC236}">
                <a16:creationId xmlns:a16="http://schemas.microsoft.com/office/drawing/2014/main" id="{D805C78B-234F-D5E8-76D2-6606C6342C45}"/>
              </a:ext>
            </a:extLst>
          </p:cNvPr>
          <p:cNvSpPr>
            <a:spLocks noGrp="1"/>
          </p:cNvSpPr>
          <p:nvPr>
            <p:ph type="subTitle" idx="1"/>
          </p:nvPr>
        </p:nvSpPr>
        <p:spPr>
          <a:xfrm>
            <a:off x="1590553" y="3744700"/>
            <a:ext cx="4867234" cy="1738058"/>
          </a:xfrm>
        </p:spPr>
        <p:txBody>
          <a:bodyPr anchor="b">
            <a:normAutofit/>
          </a:bodyPr>
          <a:lstStyle/>
          <a:p>
            <a:r>
              <a:rPr lang="en-CA" dirty="0">
                <a:solidFill>
                  <a:srgbClr val="FFFFFF"/>
                </a:solidFill>
              </a:rPr>
              <a:t>Submitted by</a:t>
            </a:r>
          </a:p>
          <a:p>
            <a:r>
              <a:rPr lang="en-CA" dirty="0">
                <a:solidFill>
                  <a:srgbClr val="FFFFFF"/>
                </a:solidFill>
              </a:rPr>
              <a:t>Sangeeta Gollapalli (200521939)</a:t>
            </a:r>
          </a:p>
        </p:txBody>
      </p:sp>
    </p:spTree>
    <p:extLst>
      <p:ext uri="{BB962C8B-B14F-4D97-AF65-F5344CB8AC3E}">
        <p14:creationId xmlns:p14="http://schemas.microsoft.com/office/powerpoint/2010/main" val="11800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90D2D88-52D2-4A3D-846F-70839AF21066}"/>
              </a:ext>
            </a:extLst>
          </p:cNvPr>
          <p:cNvPicPr>
            <a:picLocks noChangeAspect="1"/>
          </p:cNvPicPr>
          <p:nvPr/>
        </p:nvPicPr>
        <p:blipFill>
          <a:blip r:embed="rId2"/>
          <a:srcRect t="1510" b="14220"/>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useBgFill="1">
        <p:nvSpPr>
          <p:cNvPr id="13" name="Rectangle 12">
            <a:extLst>
              <a:ext uri="{FF2B5EF4-FFF2-40B4-BE49-F238E27FC236}">
                <a16:creationId xmlns:a16="http://schemas.microsoft.com/office/drawing/2014/main" id="{32FB28BD-AB2E-4070-AB07-DBD6A265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12191998" cy="2281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834A66-723F-4B47-BF01-F6D4B2A1B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6178924"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B32039-A06B-7DA7-014E-ED30F817355C}"/>
              </a:ext>
            </a:extLst>
          </p:cNvPr>
          <p:cNvSpPr>
            <a:spLocks noGrp="1"/>
          </p:cNvSpPr>
          <p:nvPr>
            <p:ph type="title"/>
          </p:nvPr>
        </p:nvSpPr>
        <p:spPr>
          <a:xfrm>
            <a:off x="292912" y="5198467"/>
            <a:ext cx="5432611" cy="1374756"/>
          </a:xfrm>
        </p:spPr>
        <p:txBody>
          <a:bodyPr vert="horz" lIns="91440" tIns="45720" rIns="91440" bIns="45720" rtlCol="0" anchor="ctr">
            <a:normAutofit/>
          </a:bodyPr>
          <a:lstStyle/>
          <a:p>
            <a:r>
              <a:rPr lang="en-US" sz="3600" dirty="0"/>
              <a:t>Some data visualizations</a:t>
            </a:r>
            <a:br>
              <a:rPr lang="en-US" sz="3600" dirty="0"/>
            </a:br>
            <a:endParaRPr lang="en-US" sz="3600" dirty="0"/>
          </a:p>
        </p:txBody>
      </p:sp>
      <p:pic>
        <p:nvPicPr>
          <p:cNvPr id="6" name="Picture 5">
            <a:extLst>
              <a:ext uri="{FF2B5EF4-FFF2-40B4-BE49-F238E27FC236}">
                <a16:creationId xmlns:a16="http://schemas.microsoft.com/office/drawing/2014/main" id="{85B00D2D-B870-05F5-0BB5-0F4CB6390C28}"/>
              </a:ext>
            </a:extLst>
          </p:cNvPr>
          <p:cNvPicPr>
            <a:picLocks noChangeAspect="1"/>
          </p:cNvPicPr>
          <p:nvPr/>
        </p:nvPicPr>
        <p:blipFill>
          <a:blip r:embed="rId3"/>
          <a:stretch>
            <a:fillRect/>
          </a:stretch>
        </p:blipFill>
        <p:spPr>
          <a:xfrm>
            <a:off x="0" y="-1"/>
            <a:ext cx="6513432" cy="4576017"/>
          </a:xfrm>
          <a:prstGeom prst="rect">
            <a:avLst/>
          </a:prstGeom>
        </p:spPr>
      </p:pic>
      <p:pic>
        <p:nvPicPr>
          <p:cNvPr id="8" name="Picture 7">
            <a:extLst>
              <a:ext uri="{FF2B5EF4-FFF2-40B4-BE49-F238E27FC236}">
                <a16:creationId xmlns:a16="http://schemas.microsoft.com/office/drawing/2014/main" id="{D663634C-4833-D347-6979-9827AEFCACFF}"/>
              </a:ext>
            </a:extLst>
          </p:cNvPr>
          <p:cNvPicPr>
            <a:picLocks noChangeAspect="1"/>
          </p:cNvPicPr>
          <p:nvPr/>
        </p:nvPicPr>
        <p:blipFill>
          <a:blip r:embed="rId4"/>
          <a:stretch>
            <a:fillRect/>
          </a:stretch>
        </p:blipFill>
        <p:spPr>
          <a:xfrm>
            <a:off x="6311000" y="3376901"/>
            <a:ext cx="5925023" cy="2967764"/>
          </a:xfrm>
          <a:prstGeom prst="rect">
            <a:avLst/>
          </a:prstGeom>
        </p:spPr>
      </p:pic>
      <p:pic>
        <p:nvPicPr>
          <p:cNvPr id="12" name="Picture 11">
            <a:extLst>
              <a:ext uri="{FF2B5EF4-FFF2-40B4-BE49-F238E27FC236}">
                <a16:creationId xmlns:a16="http://schemas.microsoft.com/office/drawing/2014/main" id="{BC2FA2AE-FF12-7F8D-E348-27BE72500AC2}"/>
              </a:ext>
            </a:extLst>
          </p:cNvPr>
          <p:cNvPicPr>
            <a:picLocks noChangeAspect="1"/>
          </p:cNvPicPr>
          <p:nvPr/>
        </p:nvPicPr>
        <p:blipFill>
          <a:blip r:embed="rId5"/>
          <a:stretch>
            <a:fillRect/>
          </a:stretch>
        </p:blipFill>
        <p:spPr>
          <a:xfrm>
            <a:off x="6400800" y="284777"/>
            <a:ext cx="5680283" cy="2834886"/>
          </a:xfrm>
          <a:prstGeom prst="rect">
            <a:avLst/>
          </a:prstGeom>
        </p:spPr>
      </p:pic>
    </p:spTree>
    <p:extLst>
      <p:ext uri="{BB962C8B-B14F-4D97-AF65-F5344CB8AC3E}">
        <p14:creationId xmlns:p14="http://schemas.microsoft.com/office/powerpoint/2010/main" val="402107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lide Background">
            <a:extLst>
              <a:ext uri="{FF2B5EF4-FFF2-40B4-BE49-F238E27FC236}">
                <a16:creationId xmlns:a16="http://schemas.microsoft.com/office/drawing/2014/main" id="{958792C8-CDC2-4839-86AD-5627A395A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29C8CAF2-DDA9-43EA-A371-4A3635B4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727AD7-F471-4C09-9ECB-619E6F459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6D2E2-E496-3488-048D-45720440F489}"/>
              </a:ext>
            </a:extLst>
          </p:cNvPr>
          <p:cNvSpPr>
            <a:spLocks noGrp="1"/>
          </p:cNvSpPr>
          <p:nvPr>
            <p:ph type="title"/>
          </p:nvPr>
        </p:nvSpPr>
        <p:spPr>
          <a:xfrm>
            <a:off x="-43066" y="521010"/>
            <a:ext cx="2688904" cy="2907990"/>
          </a:xfrm>
        </p:spPr>
        <p:txBody>
          <a:bodyPr vert="horz" lIns="91440" tIns="45720" rIns="91440" bIns="45720" rtlCol="0" anchor="t">
            <a:normAutofit/>
          </a:bodyPr>
          <a:lstStyle/>
          <a:p>
            <a:pPr algn="ctr"/>
            <a:r>
              <a:rPr lang="en-US" sz="2800" dirty="0"/>
              <a:t>Data presentation</a:t>
            </a:r>
            <a:br>
              <a:rPr lang="en-US" sz="2800" dirty="0"/>
            </a:br>
            <a:br>
              <a:rPr lang="en-US" sz="2800" dirty="0"/>
            </a:br>
            <a:r>
              <a:rPr lang="en-US" sz="2800" dirty="0"/>
              <a:t>(</a:t>
            </a:r>
            <a:r>
              <a:rPr lang="en-US" sz="2800" dirty="0" err="1"/>
              <a:t>PowerBI</a:t>
            </a:r>
            <a:r>
              <a:rPr lang="en-US" sz="2800" dirty="0"/>
              <a:t> Dashboards, results) </a:t>
            </a:r>
          </a:p>
        </p:txBody>
      </p:sp>
      <p:pic>
        <p:nvPicPr>
          <p:cNvPr id="23" name="Picture 22">
            <a:extLst>
              <a:ext uri="{FF2B5EF4-FFF2-40B4-BE49-F238E27FC236}">
                <a16:creationId xmlns:a16="http://schemas.microsoft.com/office/drawing/2014/main" id="{58E96B96-977D-3530-2D52-66D273255A42}"/>
              </a:ext>
            </a:extLst>
          </p:cNvPr>
          <p:cNvPicPr>
            <a:picLocks noChangeAspect="1"/>
          </p:cNvPicPr>
          <p:nvPr/>
        </p:nvPicPr>
        <p:blipFill>
          <a:blip r:embed="rId2"/>
          <a:stretch>
            <a:fillRect/>
          </a:stretch>
        </p:blipFill>
        <p:spPr>
          <a:xfrm>
            <a:off x="2547319" y="171194"/>
            <a:ext cx="2727759" cy="2800606"/>
          </a:xfrm>
          <a:prstGeom prst="rect">
            <a:avLst/>
          </a:prstGeom>
        </p:spPr>
      </p:pic>
      <p:pic>
        <p:nvPicPr>
          <p:cNvPr id="26" name="Picture 25">
            <a:extLst>
              <a:ext uri="{FF2B5EF4-FFF2-40B4-BE49-F238E27FC236}">
                <a16:creationId xmlns:a16="http://schemas.microsoft.com/office/drawing/2014/main" id="{24E6E491-3DD5-9FC1-DE79-2752DD2F8514}"/>
              </a:ext>
            </a:extLst>
          </p:cNvPr>
          <p:cNvPicPr>
            <a:picLocks noChangeAspect="1"/>
          </p:cNvPicPr>
          <p:nvPr/>
        </p:nvPicPr>
        <p:blipFill>
          <a:blip r:embed="rId3"/>
          <a:stretch>
            <a:fillRect/>
          </a:stretch>
        </p:blipFill>
        <p:spPr>
          <a:xfrm>
            <a:off x="5334379" y="4434000"/>
            <a:ext cx="6814555" cy="2428175"/>
          </a:xfrm>
          <a:prstGeom prst="rect">
            <a:avLst/>
          </a:prstGeom>
        </p:spPr>
      </p:pic>
      <p:pic>
        <p:nvPicPr>
          <p:cNvPr id="28" name="Picture 27">
            <a:extLst>
              <a:ext uri="{FF2B5EF4-FFF2-40B4-BE49-F238E27FC236}">
                <a16:creationId xmlns:a16="http://schemas.microsoft.com/office/drawing/2014/main" id="{3571BB9B-7B8D-6599-6922-073B38105D62}"/>
              </a:ext>
            </a:extLst>
          </p:cNvPr>
          <p:cNvPicPr>
            <a:picLocks noChangeAspect="1"/>
          </p:cNvPicPr>
          <p:nvPr/>
        </p:nvPicPr>
        <p:blipFill>
          <a:blip r:embed="rId4"/>
          <a:stretch>
            <a:fillRect/>
          </a:stretch>
        </p:blipFill>
        <p:spPr>
          <a:xfrm>
            <a:off x="1706291" y="3600194"/>
            <a:ext cx="3374156" cy="3257806"/>
          </a:xfrm>
          <a:prstGeom prst="rect">
            <a:avLst/>
          </a:prstGeom>
        </p:spPr>
      </p:pic>
      <p:pic>
        <p:nvPicPr>
          <p:cNvPr id="30" name="Picture 29">
            <a:extLst>
              <a:ext uri="{FF2B5EF4-FFF2-40B4-BE49-F238E27FC236}">
                <a16:creationId xmlns:a16="http://schemas.microsoft.com/office/drawing/2014/main" id="{9FA71E92-2C7D-C981-8F78-FF387B45DC98}"/>
              </a:ext>
            </a:extLst>
          </p:cNvPr>
          <p:cNvPicPr>
            <a:picLocks noChangeAspect="1"/>
          </p:cNvPicPr>
          <p:nvPr/>
        </p:nvPicPr>
        <p:blipFill>
          <a:blip r:embed="rId5"/>
          <a:stretch>
            <a:fillRect/>
          </a:stretch>
        </p:blipFill>
        <p:spPr>
          <a:xfrm>
            <a:off x="8414810" y="48398"/>
            <a:ext cx="3734124" cy="2514818"/>
          </a:xfrm>
          <a:prstGeom prst="rect">
            <a:avLst/>
          </a:prstGeom>
        </p:spPr>
      </p:pic>
      <p:pic>
        <p:nvPicPr>
          <p:cNvPr id="32" name="Picture 31">
            <a:extLst>
              <a:ext uri="{FF2B5EF4-FFF2-40B4-BE49-F238E27FC236}">
                <a16:creationId xmlns:a16="http://schemas.microsoft.com/office/drawing/2014/main" id="{4F1A7D78-DBFC-017C-CDC9-D4D6114C2010}"/>
              </a:ext>
            </a:extLst>
          </p:cNvPr>
          <p:cNvPicPr>
            <a:picLocks noChangeAspect="1"/>
          </p:cNvPicPr>
          <p:nvPr/>
        </p:nvPicPr>
        <p:blipFill>
          <a:blip r:embed="rId6"/>
          <a:stretch>
            <a:fillRect/>
          </a:stretch>
        </p:blipFill>
        <p:spPr>
          <a:xfrm>
            <a:off x="5275078" y="1987768"/>
            <a:ext cx="3368332" cy="2446232"/>
          </a:xfrm>
          <a:prstGeom prst="rect">
            <a:avLst/>
          </a:prstGeom>
        </p:spPr>
      </p:pic>
    </p:spTree>
    <p:extLst>
      <p:ext uri="{BB962C8B-B14F-4D97-AF65-F5344CB8AC3E}">
        <p14:creationId xmlns:p14="http://schemas.microsoft.com/office/powerpoint/2010/main" val="308086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3D white lines connected with dots">
            <a:extLst>
              <a:ext uri="{FF2B5EF4-FFF2-40B4-BE49-F238E27FC236}">
                <a16:creationId xmlns:a16="http://schemas.microsoft.com/office/drawing/2014/main" id="{4A019287-E64A-9C29-ECB9-942677A41D97}"/>
              </a:ext>
            </a:extLst>
          </p:cNvPr>
          <p:cNvPicPr>
            <a:picLocks noChangeAspect="1"/>
          </p:cNvPicPr>
          <p:nvPr/>
        </p:nvPicPr>
        <p:blipFill>
          <a:blip r:embed="rId2"/>
          <a:srcRect t="6250"/>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useBgFill="1">
        <p:nvSpPr>
          <p:cNvPr id="19" name="Rectangle 18">
            <a:extLst>
              <a:ext uri="{FF2B5EF4-FFF2-40B4-BE49-F238E27FC236}">
                <a16:creationId xmlns:a16="http://schemas.microsoft.com/office/drawing/2014/main" id="{32FB28BD-AB2E-4070-AB07-DBD6A265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12191998" cy="2281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834A66-723F-4B47-BF01-F6D4B2A1B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6178924"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B62743-5B95-5F91-F6EE-C10D872635C3}"/>
              </a:ext>
            </a:extLst>
          </p:cNvPr>
          <p:cNvSpPr>
            <a:spLocks noGrp="1"/>
          </p:cNvSpPr>
          <p:nvPr>
            <p:ph type="title"/>
          </p:nvPr>
        </p:nvSpPr>
        <p:spPr>
          <a:xfrm>
            <a:off x="322730" y="4850597"/>
            <a:ext cx="5432611" cy="1374756"/>
          </a:xfrm>
        </p:spPr>
        <p:txBody>
          <a:bodyPr vert="horz" lIns="91440" tIns="45720" rIns="91440" bIns="45720" rtlCol="0" anchor="ctr">
            <a:normAutofit/>
          </a:bodyPr>
          <a:lstStyle/>
          <a:p>
            <a:r>
              <a:rPr lang="en-US" sz="3600" dirty="0" err="1"/>
              <a:t>Github</a:t>
            </a:r>
            <a:r>
              <a:rPr lang="en-US" sz="3600" dirty="0"/>
              <a:t> Link of the project</a:t>
            </a:r>
          </a:p>
        </p:txBody>
      </p:sp>
      <p:sp>
        <p:nvSpPr>
          <p:cNvPr id="4" name="TextBox 3">
            <a:extLst>
              <a:ext uri="{FF2B5EF4-FFF2-40B4-BE49-F238E27FC236}">
                <a16:creationId xmlns:a16="http://schemas.microsoft.com/office/drawing/2014/main" id="{DD839DC8-FDC4-0236-622C-270C6BEDC5E2}"/>
              </a:ext>
            </a:extLst>
          </p:cNvPr>
          <p:cNvSpPr txBox="1"/>
          <p:nvPr/>
        </p:nvSpPr>
        <p:spPr>
          <a:xfrm>
            <a:off x="1152940" y="1714500"/>
            <a:ext cx="8507895" cy="523220"/>
          </a:xfrm>
          <a:prstGeom prst="rect">
            <a:avLst/>
          </a:prstGeom>
          <a:noFill/>
        </p:spPr>
        <p:txBody>
          <a:bodyPr wrap="square" rtlCol="0">
            <a:spAutoFit/>
          </a:bodyPr>
          <a:lstStyle/>
          <a:p>
            <a:r>
              <a:rPr lang="en-CA" sz="2800" b="1" dirty="0">
                <a:highlight>
                  <a:srgbClr val="FFFF00"/>
                </a:highlight>
                <a:latin typeface="Calibri" panose="020F0502020204030204" pitchFamily="34" charset="0"/>
                <a:ea typeface="Calibri" panose="020F0502020204030204" pitchFamily="34" charset="0"/>
                <a:cs typeface="Calibri" panose="020F0502020204030204" pitchFamily="34" charset="0"/>
              </a:rPr>
              <a:t>https://github.com/sgollapalli9/AIDI1006-200521939</a:t>
            </a:r>
          </a:p>
        </p:txBody>
      </p:sp>
    </p:spTree>
    <p:extLst>
      <p:ext uri="{BB962C8B-B14F-4D97-AF65-F5344CB8AC3E}">
        <p14:creationId xmlns:p14="http://schemas.microsoft.com/office/powerpoint/2010/main" val="158348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1E851-0817-653D-EF6E-80EE0AD97D6E}"/>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Creativity – Solution Scope and Design</a:t>
            </a:r>
          </a:p>
        </p:txBody>
      </p:sp>
      <p:grpSp>
        <p:nvGrpSpPr>
          <p:cNvPr id="26" name="Group 25">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7" name="Rectangle 26">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5CFC88C3-8F36-377B-7FA3-2FF18A29E058}"/>
              </a:ext>
            </a:extLst>
          </p:cNvPr>
          <p:cNvPicPr>
            <a:picLocks noChangeAspect="1"/>
          </p:cNvPicPr>
          <p:nvPr/>
        </p:nvPicPr>
        <p:blipFill>
          <a:blip r:embed="rId2"/>
          <a:stretch>
            <a:fillRect/>
          </a:stretch>
        </p:blipFill>
        <p:spPr>
          <a:xfrm>
            <a:off x="0" y="4555807"/>
            <a:ext cx="3047998" cy="2348087"/>
          </a:xfrm>
          <a:prstGeom prst="rect">
            <a:avLst/>
          </a:prstGeom>
        </p:spPr>
      </p:pic>
      <p:sp>
        <p:nvSpPr>
          <p:cNvPr id="10" name="TextBox 9">
            <a:extLst>
              <a:ext uri="{FF2B5EF4-FFF2-40B4-BE49-F238E27FC236}">
                <a16:creationId xmlns:a16="http://schemas.microsoft.com/office/drawing/2014/main" id="{10AB33C9-DF7D-9AF0-B3C6-BD4F8A7C7A05}"/>
              </a:ext>
            </a:extLst>
          </p:cNvPr>
          <p:cNvSpPr txBox="1"/>
          <p:nvPr/>
        </p:nvSpPr>
        <p:spPr>
          <a:xfrm>
            <a:off x="3194219" y="420348"/>
            <a:ext cx="8408504" cy="6063198"/>
          </a:xfrm>
          <a:prstGeom prst="rect">
            <a:avLst/>
          </a:prstGeom>
          <a:noFill/>
        </p:spPr>
        <p:txBody>
          <a:bodyPr wrap="square" rtlCol="0">
            <a:spAutoFit/>
          </a:bodyPr>
          <a:lstStyle/>
          <a:p>
            <a:r>
              <a:rPr lang="en-US" sz="2000" b="1" i="1" u="sng" dirty="0">
                <a:latin typeface="Calibri" panose="020F0502020204030204" pitchFamily="34" charset="0"/>
                <a:ea typeface="Calibri" panose="020F0502020204030204" pitchFamily="34" charset="0"/>
                <a:cs typeface="Calibri" panose="020F0502020204030204" pitchFamily="34" charset="0"/>
              </a:rPr>
              <a:t>Objective and Scope: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Develop a sentiment analysis system to classify Amazon reviews into positive, negative, or neutral sentiments and generate actionable insights through visualization.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i="1" u="sng" dirty="0">
                <a:latin typeface="Calibri" panose="020F0502020204030204" pitchFamily="34" charset="0"/>
                <a:ea typeface="Calibri" panose="020F0502020204030204" pitchFamily="34" charset="0"/>
                <a:cs typeface="Calibri" panose="020F0502020204030204" pitchFamily="34" charset="0"/>
              </a:rPr>
              <a:t>Data Preparation: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Load and clean review data by handling missing values, preprocessing text, and ensuring consistency for analysis.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i="1" u="sng" dirty="0">
                <a:latin typeface="Calibri" panose="020F0502020204030204" pitchFamily="34" charset="0"/>
                <a:ea typeface="Calibri" panose="020F0502020204030204" pitchFamily="34" charset="0"/>
                <a:cs typeface="Calibri" panose="020F0502020204030204" pitchFamily="34" charset="0"/>
              </a:rPr>
              <a:t>Sentiment Analysis: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 VADER sentiment analysis to categorize reviews and apply a function to classify sentiment based on polarity scores.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i="1" u="sng" dirty="0">
                <a:latin typeface="Calibri" panose="020F0502020204030204" pitchFamily="34" charset="0"/>
                <a:ea typeface="Calibri" panose="020F0502020204030204" pitchFamily="34" charset="0"/>
                <a:cs typeface="Calibri" panose="020F0502020204030204" pitchFamily="34" charset="0"/>
              </a:rPr>
              <a:t>Feature Extraction and Model Training: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 text data into numerical features with </a:t>
            </a:r>
            <a:r>
              <a:rPr lang="en-US" dirty="0" err="1">
                <a:latin typeface="Calibri" panose="020F0502020204030204" pitchFamily="34" charset="0"/>
                <a:ea typeface="Calibri" panose="020F0502020204030204" pitchFamily="34" charset="0"/>
                <a:cs typeface="Calibri" panose="020F0502020204030204" pitchFamily="34" charset="0"/>
              </a:rPr>
              <a:t>TfidfVectorizer</a:t>
            </a:r>
            <a:r>
              <a:rPr lang="en-US" dirty="0">
                <a:latin typeface="Calibri" panose="020F0502020204030204" pitchFamily="34" charset="0"/>
                <a:ea typeface="Calibri" panose="020F0502020204030204" pitchFamily="34" charset="0"/>
                <a:cs typeface="Calibri" panose="020F0502020204030204" pitchFamily="34" charset="0"/>
              </a:rPr>
              <a:t>, train a Naive Bayes classifier, and evaluate model performance using accuracy and confusion matrix.</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i="1" u="sng" dirty="0">
                <a:latin typeface="Calibri" panose="020F0502020204030204" pitchFamily="34" charset="0"/>
                <a:ea typeface="Calibri" panose="020F0502020204030204" pitchFamily="34" charset="0"/>
                <a:cs typeface="Calibri" panose="020F0502020204030204" pitchFamily="34" charset="0"/>
              </a:rPr>
              <a:t>Visualization and Reporting: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Create visualizations like word clouds, distribution charts, and pie charts to illustrate sentiment distribution, and save the sentiment-labeled data and performance metrics for reporting.</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188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5F531-8F5E-B76F-7F0D-36E1615268DD}"/>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Conclusion</a:t>
            </a:r>
          </a:p>
        </p:txBody>
      </p:sp>
      <p:grpSp>
        <p:nvGrpSpPr>
          <p:cNvPr id="24" name="Group 23">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5" name="Rectangle 24">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A39DC45C-D7F0-A757-E8AE-329FD4972622}"/>
              </a:ext>
            </a:extLst>
          </p:cNvPr>
          <p:cNvPicPr>
            <a:picLocks noChangeAspect="1"/>
          </p:cNvPicPr>
          <p:nvPr/>
        </p:nvPicPr>
        <p:blipFill>
          <a:blip r:embed="rId2"/>
          <a:stretch>
            <a:fillRect/>
          </a:stretch>
        </p:blipFill>
        <p:spPr>
          <a:xfrm>
            <a:off x="13252" y="4573946"/>
            <a:ext cx="3052979" cy="2174724"/>
          </a:xfrm>
          <a:prstGeom prst="rect">
            <a:avLst/>
          </a:prstGeom>
        </p:spPr>
      </p:pic>
      <p:sp>
        <p:nvSpPr>
          <p:cNvPr id="7" name="TextBox 6">
            <a:extLst>
              <a:ext uri="{FF2B5EF4-FFF2-40B4-BE49-F238E27FC236}">
                <a16:creationId xmlns:a16="http://schemas.microsoft.com/office/drawing/2014/main" id="{2B3E06AC-1E64-99EA-FD68-50D61593A782}"/>
              </a:ext>
            </a:extLst>
          </p:cNvPr>
          <p:cNvSpPr txBox="1"/>
          <p:nvPr/>
        </p:nvSpPr>
        <p:spPr>
          <a:xfrm>
            <a:off x="3935897" y="675862"/>
            <a:ext cx="7802216" cy="4708981"/>
          </a:xfrm>
          <a:prstGeom prst="rect">
            <a:avLst/>
          </a:prstGeom>
          <a:noFill/>
        </p:spPr>
        <p:txBody>
          <a:bodyPr wrap="square" rtlCol="0">
            <a:sp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dirty="0">
                <a:latin typeface="Calibri" panose="020F0502020204030204" pitchFamily="34" charset="0"/>
                <a:ea typeface="Calibri" panose="020F0502020204030204" pitchFamily="34" charset="0"/>
                <a:cs typeface="Calibri" panose="020F0502020204030204" pitchFamily="34" charset="0"/>
              </a:rPr>
              <a:t>sentiment analysis</a:t>
            </a:r>
            <a:r>
              <a:rPr lang="en-US" sz="2000" dirty="0">
                <a:latin typeface="Calibri" panose="020F0502020204030204" pitchFamily="34" charset="0"/>
                <a:ea typeface="Calibri" panose="020F0502020204030204" pitchFamily="34" charset="0"/>
                <a:cs typeface="Calibri" panose="020F0502020204030204" pitchFamily="34" charset="0"/>
              </a:rPr>
              <a:t> project successfully transformed Amazon review data into actionable insights. </a:t>
            </a:r>
          </a:p>
          <a:p>
            <a:pPr marL="342900" indent="-34290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By leveraging text preprocessing techniques and sentiment analysis with VADER, the system effectively categorized reviews into positive, negative, or neutral sentiments. </a:t>
            </a:r>
          </a:p>
          <a:p>
            <a:pPr marL="342900" indent="-34290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The use of `</a:t>
            </a:r>
            <a:r>
              <a:rPr lang="en-US" sz="2000" b="1" dirty="0" err="1">
                <a:latin typeface="Calibri" panose="020F0502020204030204" pitchFamily="34" charset="0"/>
                <a:ea typeface="Calibri" panose="020F0502020204030204" pitchFamily="34" charset="0"/>
                <a:cs typeface="Calibri" panose="020F0502020204030204" pitchFamily="34" charset="0"/>
              </a:rPr>
              <a:t>TfidfVectorizer</a:t>
            </a:r>
            <a:r>
              <a:rPr lang="en-US" sz="2000" dirty="0">
                <a:latin typeface="Calibri" panose="020F0502020204030204" pitchFamily="34" charset="0"/>
                <a:ea typeface="Calibri" panose="020F0502020204030204" pitchFamily="34" charset="0"/>
                <a:cs typeface="Calibri" panose="020F0502020204030204" pitchFamily="34" charset="0"/>
              </a:rPr>
              <a:t>` and a Naive Bayes classifier enabled robust feature extraction and model training, yielding valuable metrics and performance evaluations. </a:t>
            </a:r>
          </a:p>
          <a:p>
            <a:pPr marL="342900" indent="-34290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Visualizations, including word clouds and sentiment distribution charts, provided clear and compelling insights into the sentiment trends within the reviews. </a:t>
            </a:r>
          </a:p>
          <a:p>
            <a:pPr marL="342900" indent="-34290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This comprehensive approach not only enhanced understanding of customer feedback but also paved the way for more data-driven decision-making and reporting.</a:t>
            </a:r>
            <a:endParaRPr lang="en-CA"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121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61DE4F82-DE4F-7F2A-5027-A201D9EC9457}"/>
              </a:ext>
            </a:extLst>
          </p:cNvPr>
          <p:cNvPicPr>
            <a:picLocks noChangeAspect="1"/>
          </p:cNvPicPr>
          <p:nvPr/>
        </p:nvPicPr>
        <p:blipFill>
          <a:blip r:embed="rId2"/>
          <a:srcRect t="1299" b="14431"/>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p:nvSpPr>
          <p:cNvPr id="13" name="Rectangle 12">
            <a:extLst>
              <a:ext uri="{FF2B5EF4-FFF2-40B4-BE49-F238E27FC236}">
                <a16:creationId xmlns:a16="http://schemas.microsoft.com/office/drawing/2014/main" id="{A6834A66-723F-4B47-BF01-F6D4B2A1B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12192000"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25475E-7993-0F62-CB8B-E179C5FEA6AF}"/>
              </a:ext>
            </a:extLst>
          </p:cNvPr>
          <p:cNvSpPr>
            <a:spLocks noGrp="1"/>
          </p:cNvSpPr>
          <p:nvPr>
            <p:ph type="title"/>
          </p:nvPr>
        </p:nvSpPr>
        <p:spPr>
          <a:xfrm>
            <a:off x="322730" y="4850597"/>
            <a:ext cx="5741086" cy="1374756"/>
          </a:xfrm>
        </p:spPr>
        <p:txBody>
          <a:bodyPr vert="horz" lIns="91440" tIns="45720" rIns="91440" bIns="45720" rtlCol="0" anchor="ctr">
            <a:normAutofit/>
          </a:bodyPr>
          <a:lstStyle/>
          <a:p>
            <a:r>
              <a:rPr lang="en-US" sz="3600"/>
              <a:t>Project References</a:t>
            </a:r>
          </a:p>
        </p:txBody>
      </p:sp>
      <p:sp>
        <p:nvSpPr>
          <p:cNvPr id="4" name="TextBox 3">
            <a:extLst>
              <a:ext uri="{FF2B5EF4-FFF2-40B4-BE49-F238E27FC236}">
                <a16:creationId xmlns:a16="http://schemas.microsoft.com/office/drawing/2014/main" id="{3B26E2A3-FA08-A39E-5C05-3A0D520740A4}"/>
              </a:ext>
            </a:extLst>
          </p:cNvPr>
          <p:cNvSpPr txBox="1"/>
          <p:nvPr/>
        </p:nvSpPr>
        <p:spPr>
          <a:xfrm>
            <a:off x="924339" y="844826"/>
            <a:ext cx="8189844" cy="2554545"/>
          </a:xfrm>
          <a:prstGeom prst="rect">
            <a:avLst/>
          </a:prstGeom>
          <a:noFill/>
        </p:spPr>
        <p:txBody>
          <a:bodyPr wrap="square" rtlCol="0">
            <a:spAutoFit/>
          </a:bodyPr>
          <a:lstStyle/>
          <a:p>
            <a:r>
              <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Kaggle Website: </a:t>
            </a:r>
            <a:r>
              <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https://www.kaggle.com/datasets/tarkkaanko/amazon</a:t>
            </a:r>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r>
              <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https://pandas.pydata.org/pandas-docs/stable/</a:t>
            </a:r>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r>
              <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https://scikit-learn.org/stable/user_guide.html</a:t>
            </a:r>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r>
              <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https://www.nltk.org/</a:t>
            </a:r>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2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283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Magnifying glass on clear background">
            <a:extLst>
              <a:ext uri="{FF2B5EF4-FFF2-40B4-BE49-F238E27FC236}">
                <a16:creationId xmlns:a16="http://schemas.microsoft.com/office/drawing/2014/main" id="{FAD57890-CF1D-D128-0470-F41391BB6AA8}"/>
              </a:ext>
            </a:extLst>
          </p:cNvPr>
          <p:cNvPicPr>
            <a:picLocks noChangeAspect="1"/>
          </p:cNvPicPr>
          <p:nvPr/>
        </p:nvPicPr>
        <p:blipFill>
          <a:blip r:embed="rId2"/>
          <a:srcRect b="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34" name="Rectangle 33">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20229-F3EC-7364-EC28-31E6B8A63604}"/>
              </a:ext>
            </a:extLst>
          </p:cNvPr>
          <p:cNvSpPr>
            <a:spLocks noGrp="1"/>
          </p:cNvSpPr>
          <p:nvPr>
            <p:ph type="title"/>
          </p:nvPr>
        </p:nvSpPr>
        <p:spPr>
          <a:xfrm>
            <a:off x="1172818" y="3846444"/>
            <a:ext cx="5009322" cy="1470992"/>
          </a:xfrm>
        </p:spPr>
        <p:txBody>
          <a:bodyPr vert="horz" lIns="91440" tIns="45720" rIns="91440" bIns="45720" rtlCol="0" anchor="t">
            <a:normAutofit/>
          </a:bodyPr>
          <a:lstStyle/>
          <a:p>
            <a:r>
              <a:rPr lang="en-US" sz="6600" dirty="0">
                <a:solidFill>
                  <a:srgbClr val="FFFFFF"/>
                </a:solidFill>
              </a:rPr>
              <a:t>Thank you</a:t>
            </a:r>
          </a:p>
        </p:txBody>
      </p:sp>
    </p:spTree>
    <p:extLst>
      <p:ext uri="{BB962C8B-B14F-4D97-AF65-F5344CB8AC3E}">
        <p14:creationId xmlns:p14="http://schemas.microsoft.com/office/powerpoint/2010/main" val="129626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958792C8-CDC2-4839-86AD-5627A395A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C7CD52B2-DF85-EF90-C5FE-AB0E335FB8A8}"/>
              </a:ext>
            </a:extLst>
          </p:cNvPr>
          <p:cNvPicPr>
            <a:picLocks noChangeAspect="1"/>
          </p:cNvPicPr>
          <p:nvPr/>
        </p:nvPicPr>
        <p:blipFill>
          <a:blip r:embed="rId2"/>
          <a:srcRect t="9441" b="6289"/>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useBgFill="1">
        <p:nvSpPr>
          <p:cNvPr id="13" name="Rectangle 12">
            <a:extLst>
              <a:ext uri="{FF2B5EF4-FFF2-40B4-BE49-F238E27FC236}">
                <a16:creationId xmlns:a16="http://schemas.microsoft.com/office/drawing/2014/main" id="{29C8CAF2-DDA9-43EA-A371-4A3635B4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727AD7-F471-4C09-9ECB-619E6F459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ABB2B-7AF3-CAC3-39E7-D7ADA1501B93}"/>
              </a:ext>
            </a:extLst>
          </p:cNvPr>
          <p:cNvSpPr>
            <a:spLocks noGrp="1"/>
          </p:cNvSpPr>
          <p:nvPr>
            <p:ph type="title"/>
          </p:nvPr>
        </p:nvSpPr>
        <p:spPr>
          <a:xfrm>
            <a:off x="146221" y="441497"/>
            <a:ext cx="2688904" cy="3834668"/>
          </a:xfrm>
        </p:spPr>
        <p:txBody>
          <a:bodyPr vert="horz" lIns="91440" tIns="45720" rIns="91440" bIns="45720" rtlCol="0" anchor="t">
            <a:normAutofit/>
          </a:bodyPr>
          <a:lstStyle/>
          <a:p>
            <a:pPr algn="ctr"/>
            <a:r>
              <a:rPr lang="en-US" sz="3200" dirty="0"/>
              <a:t>Project Name: Sentiment Analysis on the Amazon reviews dataset</a:t>
            </a:r>
          </a:p>
        </p:txBody>
      </p:sp>
      <p:sp>
        <p:nvSpPr>
          <p:cNvPr id="4" name="TextBox 3">
            <a:extLst>
              <a:ext uri="{FF2B5EF4-FFF2-40B4-BE49-F238E27FC236}">
                <a16:creationId xmlns:a16="http://schemas.microsoft.com/office/drawing/2014/main" id="{23978143-D20F-9D94-2E3A-6CCE712A7515}"/>
              </a:ext>
            </a:extLst>
          </p:cNvPr>
          <p:cNvSpPr txBox="1"/>
          <p:nvPr/>
        </p:nvSpPr>
        <p:spPr>
          <a:xfrm>
            <a:off x="5049078" y="1013791"/>
            <a:ext cx="5715000" cy="5016758"/>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This dataset containing Amazon Product Data includes product categories and various metadata. The product with the most comments in the electronics category has user ratings and comments. In this way, we expect to perform sentiment analysis with specific methods.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914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Draft drawing of a floor plan">
            <a:extLst>
              <a:ext uri="{FF2B5EF4-FFF2-40B4-BE49-F238E27FC236}">
                <a16:creationId xmlns:a16="http://schemas.microsoft.com/office/drawing/2014/main" id="{169F00E7-5E1B-B7B6-34A4-5291A81DF826}"/>
              </a:ext>
            </a:extLst>
          </p:cNvPr>
          <p:cNvPicPr>
            <a:picLocks noChangeAspect="1"/>
          </p:cNvPicPr>
          <p:nvPr/>
        </p:nvPicPr>
        <p:blipFill>
          <a:blip r:embed="rId2"/>
          <a:srcRect t="7601" b="10877"/>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41" name="Rectangle 40">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2C6D6-10D4-8AE5-DBA8-926B71D22170}"/>
              </a:ext>
            </a:extLst>
          </p:cNvPr>
          <p:cNvSpPr>
            <a:spLocks noGrp="1"/>
          </p:cNvSpPr>
          <p:nvPr>
            <p:ph type="title"/>
          </p:nvPr>
        </p:nvSpPr>
        <p:spPr>
          <a:xfrm>
            <a:off x="467431" y="344540"/>
            <a:ext cx="10565003" cy="1007182"/>
          </a:xfrm>
        </p:spPr>
        <p:txBody>
          <a:bodyPr vert="horz" lIns="91440" tIns="45720" rIns="91440" bIns="45720" rtlCol="0" anchor="t">
            <a:normAutofit/>
          </a:bodyPr>
          <a:lstStyle/>
          <a:p>
            <a:r>
              <a:rPr lang="en-US" dirty="0">
                <a:solidFill>
                  <a:srgbClr val="FFFFFF"/>
                </a:solidFill>
              </a:rPr>
              <a:t>Project architecture</a:t>
            </a:r>
          </a:p>
        </p:txBody>
      </p:sp>
      <p:pic>
        <p:nvPicPr>
          <p:cNvPr id="7" name="Picture 6">
            <a:extLst>
              <a:ext uri="{FF2B5EF4-FFF2-40B4-BE49-F238E27FC236}">
                <a16:creationId xmlns:a16="http://schemas.microsoft.com/office/drawing/2014/main" id="{51418474-220B-4A04-0040-65EA32B0E9E5}"/>
              </a:ext>
            </a:extLst>
          </p:cNvPr>
          <p:cNvPicPr>
            <a:picLocks noChangeAspect="1"/>
          </p:cNvPicPr>
          <p:nvPr/>
        </p:nvPicPr>
        <p:blipFill>
          <a:blip r:embed="rId3"/>
          <a:stretch>
            <a:fillRect/>
          </a:stretch>
        </p:blipFill>
        <p:spPr>
          <a:xfrm>
            <a:off x="181193" y="1272210"/>
            <a:ext cx="11829614" cy="5486400"/>
          </a:xfrm>
          <a:prstGeom prst="rect">
            <a:avLst/>
          </a:prstGeom>
        </p:spPr>
      </p:pic>
    </p:spTree>
    <p:extLst>
      <p:ext uri="{BB962C8B-B14F-4D97-AF65-F5344CB8AC3E}">
        <p14:creationId xmlns:p14="http://schemas.microsoft.com/office/powerpoint/2010/main" val="282690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5B62D-72A3-BB76-F096-2F301173603B}"/>
              </a:ext>
            </a:extLst>
          </p:cNvPr>
          <p:cNvSpPr>
            <a:spLocks noGrp="1"/>
          </p:cNvSpPr>
          <p:nvPr>
            <p:ph type="title"/>
          </p:nvPr>
        </p:nvSpPr>
        <p:spPr>
          <a:xfrm>
            <a:off x="437321" y="178209"/>
            <a:ext cx="2325757" cy="2104320"/>
          </a:xfrm>
        </p:spPr>
        <p:txBody>
          <a:bodyPr vert="horz" lIns="91440" tIns="45720" rIns="91440" bIns="45720" rtlCol="0" anchor="ctr">
            <a:normAutofit/>
          </a:bodyPr>
          <a:lstStyle/>
          <a:p>
            <a:pPr algn="ctr"/>
            <a:r>
              <a:rPr lang="en-US" sz="4000" dirty="0"/>
              <a:t>Libraries Used</a:t>
            </a:r>
          </a:p>
        </p:txBody>
      </p:sp>
      <p:grpSp>
        <p:nvGrpSpPr>
          <p:cNvPr id="24" name="Group 23">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25" name="Rectangle 24">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58854C52-8927-7CF5-63BA-09B998F692D2}"/>
              </a:ext>
            </a:extLst>
          </p:cNvPr>
          <p:cNvSpPr txBox="1"/>
          <p:nvPr/>
        </p:nvSpPr>
        <p:spPr>
          <a:xfrm>
            <a:off x="3329609" y="268358"/>
            <a:ext cx="8120269" cy="5940088"/>
          </a:xfrm>
          <a:prstGeom prst="rect">
            <a:avLst/>
          </a:prstGeom>
          <a:noFill/>
        </p:spPr>
        <p:txBody>
          <a:bodyPr wrap="square" rtlCol="0">
            <a:spAutoFit/>
          </a:bodyPr>
          <a:lstStyle/>
          <a:p>
            <a:r>
              <a:rPr lang="en-CA" b="1" i="1" dirty="0">
                <a:latin typeface="Calibri" panose="020F0502020204030204" pitchFamily="34" charset="0"/>
                <a:ea typeface="Calibri" panose="020F0502020204030204" pitchFamily="34" charset="0"/>
                <a:cs typeface="Calibri" panose="020F0502020204030204" pitchFamily="34" charset="0"/>
              </a:rPr>
              <a:t>Data Preparation: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Utilized </a:t>
            </a:r>
            <a:r>
              <a:rPr lang="en-US" sz="1600" b="1" dirty="0">
                <a:latin typeface="Calibri" panose="020F0502020204030204" pitchFamily="34" charset="0"/>
                <a:ea typeface="Calibri" panose="020F0502020204030204" pitchFamily="34" charset="0"/>
                <a:cs typeface="Calibri" panose="020F0502020204030204" pitchFamily="34" charset="0"/>
              </a:rPr>
              <a:t>pandas</a:t>
            </a:r>
            <a:r>
              <a:rPr lang="en-US" sz="1600" dirty="0">
                <a:latin typeface="Calibri" panose="020F0502020204030204" pitchFamily="34" charset="0"/>
                <a:ea typeface="Calibri" panose="020F0502020204030204" pitchFamily="34" charset="0"/>
                <a:cs typeface="Calibri" panose="020F0502020204030204" pitchFamily="34" charset="0"/>
              </a:rPr>
              <a:t> for data manipulation and </a:t>
            </a:r>
            <a:r>
              <a:rPr lang="en-US" sz="1600" b="1" dirty="0" err="1">
                <a:latin typeface="Calibri" panose="020F0502020204030204" pitchFamily="34" charset="0"/>
                <a:ea typeface="Calibri" panose="020F0502020204030204" pitchFamily="34" charset="0"/>
                <a:cs typeface="Calibri" panose="020F0502020204030204" pitchFamily="34" charset="0"/>
              </a:rPr>
              <a:t>numpy</a:t>
            </a:r>
            <a:r>
              <a:rPr lang="en-US" sz="1600" dirty="0">
                <a:latin typeface="Calibri" panose="020F0502020204030204" pitchFamily="34" charset="0"/>
                <a:ea typeface="Calibri" panose="020F0502020204030204" pitchFamily="34" charset="0"/>
                <a:cs typeface="Calibri" panose="020F0502020204030204" pitchFamily="34" charset="0"/>
              </a:rPr>
              <a:t> for numerical operations. Cleaned and preprocessed the dataset.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b="1" i="1" dirty="0">
                <a:latin typeface="Calibri" panose="020F0502020204030204" pitchFamily="34" charset="0"/>
                <a:ea typeface="Calibri" panose="020F0502020204030204" pitchFamily="34" charset="0"/>
                <a:cs typeface="Calibri" panose="020F0502020204030204" pitchFamily="34" charset="0"/>
              </a:rPr>
              <a:t>Text Feature Extraction</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Employed </a:t>
            </a:r>
            <a:r>
              <a:rPr lang="en-US" sz="1600" b="1" dirty="0" err="1">
                <a:latin typeface="Calibri" panose="020F0502020204030204" pitchFamily="34" charset="0"/>
                <a:ea typeface="Calibri" panose="020F0502020204030204" pitchFamily="34" charset="0"/>
                <a:cs typeface="Calibri" panose="020F0502020204030204" pitchFamily="34" charset="0"/>
              </a:rPr>
              <a:t>CountVectorizer</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err="1">
                <a:latin typeface="Calibri" panose="020F0502020204030204" pitchFamily="34" charset="0"/>
                <a:ea typeface="Calibri" panose="020F0502020204030204" pitchFamily="34" charset="0"/>
                <a:cs typeface="Calibri" panose="020F0502020204030204" pitchFamily="34" charset="0"/>
              </a:rPr>
              <a:t>TfidfVectorizer</a:t>
            </a:r>
            <a:r>
              <a:rPr lang="en-US" sz="1600" dirty="0">
                <a:latin typeface="Calibri" panose="020F0502020204030204" pitchFamily="34" charset="0"/>
                <a:ea typeface="Calibri" panose="020F0502020204030204" pitchFamily="34" charset="0"/>
                <a:cs typeface="Calibri" panose="020F0502020204030204" pitchFamily="34" charset="0"/>
              </a:rPr>
              <a:t> to convert text data into numerical features for analysis and modeling.</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b="1" i="1" dirty="0">
                <a:latin typeface="Calibri" panose="020F0502020204030204" pitchFamily="34" charset="0"/>
                <a:ea typeface="Calibri" panose="020F0502020204030204" pitchFamily="34" charset="0"/>
                <a:cs typeface="Calibri" panose="020F0502020204030204" pitchFamily="34" charset="0"/>
              </a:rPr>
              <a:t>Sentiment Analysis: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Applied </a:t>
            </a:r>
            <a:r>
              <a:rPr lang="en-US" sz="1600" b="1" dirty="0" err="1">
                <a:latin typeface="Calibri" panose="020F0502020204030204" pitchFamily="34" charset="0"/>
                <a:ea typeface="Calibri" panose="020F0502020204030204" pitchFamily="34" charset="0"/>
                <a:cs typeface="Calibri" panose="020F0502020204030204" pitchFamily="34" charset="0"/>
              </a:rPr>
              <a:t>SentimentIntensityAnalyzer</a:t>
            </a:r>
            <a:r>
              <a:rPr lang="en-US" sz="1600" dirty="0">
                <a:latin typeface="Calibri" panose="020F0502020204030204" pitchFamily="34" charset="0"/>
                <a:ea typeface="Calibri" panose="020F0502020204030204" pitchFamily="34" charset="0"/>
                <a:cs typeface="Calibri" panose="020F0502020204030204" pitchFamily="34" charset="0"/>
              </a:rPr>
              <a:t> from </a:t>
            </a:r>
            <a:r>
              <a:rPr lang="en-US" sz="1600" b="1" dirty="0" err="1">
                <a:latin typeface="Calibri" panose="020F0502020204030204" pitchFamily="34" charset="0"/>
                <a:ea typeface="Calibri" panose="020F0502020204030204" pitchFamily="34" charset="0"/>
                <a:cs typeface="Calibri" panose="020F0502020204030204" pitchFamily="34" charset="0"/>
              </a:rPr>
              <a:t>nltk</a:t>
            </a:r>
            <a:r>
              <a:rPr lang="en-US" sz="1600" dirty="0">
                <a:latin typeface="Calibri" panose="020F0502020204030204" pitchFamily="34" charset="0"/>
                <a:ea typeface="Calibri" panose="020F0502020204030204" pitchFamily="34" charset="0"/>
                <a:cs typeface="Calibri" panose="020F0502020204030204" pitchFamily="34" charset="0"/>
              </a:rPr>
              <a:t> to determine sentiment scores of text, classifying reviews into positive, negative, or neutral.</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b="1" i="1" dirty="0">
                <a:latin typeface="Calibri" panose="020F0502020204030204" pitchFamily="34" charset="0"/>
                <a:ea typeface="Calibri" panose="020F0502020204030204" pitchFamily="34" charset="0"/>
                <a:cs typeface="Calibri" panose="020F0502020204030204" pitchFamily="34" charset="0"/>
              </a:rPr>
              <a:t>Model Building:</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Implemented </a:t>
            </a:r>
            <a:r>
              <a:rPr lang="en-US" sz="1600" b="1" dirty="0" err="1">
                <a:latin typeface="Calibri" panose="020F0502020204030204" pitchFamily="34" charset="0"/>
                <a:ea typeface="Calibri" panose="020F0502020204030204" pitchFamily="34" charset="0"/>
                <a:cs typeface="Calibri" panose="020F0502020204030204" pitchFamily="34" charset="0"/>
              </a:rPr>
              <a:t>MultinomialNB</a:t>
            </a:r>
            <a:r>
              <a:rPr lang="en-US" sz="1600" dirty="0">
                <a:latin typeface="Calibri" panose="020F0502020204030204" pitchFamily="34" charset="0"/>
                <a:ea typeface="Calibri" panose="020F0502020204030204" pitchFamily="34" charset="0"/>
                <a:cs typeface="Calibri" panose="020F0502020204030204" pitchFamily="34" charset="0"/>
              </a:rPr>
              <a:t> classifier using </a:t>
            </a:r>
            <a:r>
              <a:rPr lang="en-US" sz="1600" b="1" dirty="0" err="1">
                <a:latin typeface="Calibri" panose="020F0502020204030204" pitchFamily="34" charset="0"/>
                <a:ea typeface="Calibri" panose="020F0502020204030204" pitchFamily="34" charset="0"/>
                <a:cs typeface="Calibri" panose="020F0502020204030204" pitchFamily="34" charset="0"/>
              </a:rPr>
              <a:t>sklearn</a:t>
            </a:r>
            <a:r>
              <a:rPr lang="en-US" sz="1600" dirty="0">
                <a:latin typeface="Calibri" panose="020F0502020204030204" pitchFamily="34" charset="0"/>
                <a:ea typeface="Calibri" panose="020F0502020204030204" pitchFamily="34" charset="0"/>
                <a:cs typeface="Calibri" panose="020F0502020204030204" pitchFamily="34" charset="0"/>
              </a:rPr>
              <a:t> for text classification based on extracted features.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b="1" i="1" dirty="0">
                <a:latin typeface="Calibri" panose="020F0502020204030204" pitchFamily="34" charset="0"/>
                <a:ea typeface="Calibri" panose="020F0502020204030204" pitchFamily="34" charset="0"/>
                <a:cs typeface="Calibri" panose="020F0502020204030204" pitchFamily="34" charset="0"/>
              </a:rPr>
              <a:t>Model Evaluation:</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Evaluated model performance with </a:t>
            </a:r>
            <a:r>
              <a:rPr lang="en-US" sz="1600" b="1" dirty="0" err="1">
                <a:latin typeface="Calibri" panose="020F0502020204030204" pitchFamily="34" charset="0"/>
                <a:ea typeface="Calibri" panose="020F0502020204030204" pitchFamily="34" charset="0"/>
                <a:cs typeface="Calibri" panose="020F0502020204030204" pitchFamily="34" charset="0"/>
              </a:rPr>
              <a:t>accuracy</a:t>
            </a:r>
            <a:r>
              <a:rPr lang="en-US" sz="1600" dirty="0" err="1">
                <a:latin typeface="Calibri" panose="020F0502020204030204" pitchFamily="34" charset="0"/>
                <a:ea typeface="Calibri" panose="020F0502020204030204" pitchFamily="34" charset="0"/>
                <a:cs typeface="Calibri" panose="020F0502020204030204" pitchFamily="34" charset="0"/>
              </a:rPr>
              <a:t>_score</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classification_report</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err="1">
                <a:latin typeface="Calibri" panose="020F0502020204030204" pitchFamily="34" charset="0"/>
                <a:ea typeface="Calibri" panose="020F0502020204030204" pitchFamily="34" charset="0"/>
                <a:cs typeface="Calibri" panose="020F0502020204030204" pitchFamily="34" charset="0"/>
              </a:rPr>
              <a:t>confusion_matrix</a:t>
            </a:r>
            <a:r>
              <a:rPr lang="en-US" sz="1600" dirty="0">
                <a:latin typeface="Calibri" panose="020F0502020204030204" pitchFamily="34" charset="0"/>
                <a:ea typeface="Calibri" panose="020F0502020204030204" pitchFamily="34" charset="0"/>
                <a:cs typeface="Calibri" panose="020F0502020204030204" pitchFamily="34" charset="0"/>
              </a:rPr>
              <a:t> to assess accuracy and error metrics.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b="1" i="1" dirty="0">
                <a:latin typeface="Calibri" panose="020F0502020204030204" pitchFamily="34" charset="0"/>
                <a:ea typeface="Calibri" panose="020F0502020204030204" pitchFamily="34" charset="0"/>
                <a:cs typeface="Calibri" panose="020F0502020204030204" pitchFamily="34" charset="0"/>
              </a:rPr>
              <a:t>Visualization:</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Generated </a:t>
            </a:r>
            <a:r>
              <a:rPr lang="en-US" sz="1600" b="1" dirty="0" err="1">
                <a:latin typeface="Calibri" panose="020F0502020204030204" pitchFamily="34" charset="0"/>
                <a:ea typeface="Calibri" panose="020F0502020204030204" pitchFamily="34" charset="0"/>
                <a:cs typeface="Calibri" panose="020F0502020204030204" pitchFamily="34" charset="0"/>
              </a:rPr>
              <a:t>WordCloud</a:t>
            </a:r>
            <a:r>
              <a:rPr lang="en-US" sz="1600" dirty="0">
                <a:latin typeface="Calibri" panose="020F0502020204030204" pitchFamily="34" charset="0"/>
                <a:ea typeface="Calibri" panose="020F0502020204030204" pitchFamily="34" charset="0"/>
                <a:cs typeface="Calibri" panose="020F0502020204030204" pitchFamily="34" charset="0"/>
              </a:rPr>
              <a:t> visualizations to represent frequently occurring terms in positive and negative reviews, and used </a:t>
            </a:r>
            <a:r>
              <a:rPr lang="en-US" sz="1600" b="1" dirty="0">
                <a:latin typeface="Calibri" panose="020F0502020204030204" pitchFamily="34" charset="0"/>
                <a:ea typeface="Calibri" panose="020F0502020204030204" pitchFamily="34" charset="0"/>
                <a:cs typeface="Calibri" panose="020F0502020204030204" pitchFamily="34" charset="0"/>
              </a:rPr>
              <a:t>matplotlib</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seaborn</a:t>
            </a:r>
            <a:r>
              <a:rPr lang="en-US" sz="1600" dirty="0">
                <a:latin typeface="Calibri" panose="020F0502020204030204" pitchFamily="34" charset="0"/>
                <a:ea typeface="Calibri" panose="020F0502020204030204" pitchFamily="34" charset="0"/>
                <a:cs typeface="Calibri" panose="020F0502020204030204" pitchFamily="34" charset="0"/>
              </a:rPr>
              <a:t> for additional data visualization.</a:t>
            </a:r>
            <a:endParaRPr lang="en-CA"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100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6371-3B01-FDA4-7287-ECF6A7197F1A}"/>
              </a:ext>
            </a:extLst>
          </p:cNvPr>
          <p:cNvSpPr>
            <a:spLocks noGrp="1"/>
          </p:cNvSpPr>
          <p:nvPr>
            <p:ph type="title"/>
          </p:nvPr>
        </p:nvSpPr>
        <p:spPr>
          <a:xfrm>
            <a:off x="484552" y="365126"/>
            <a:ext cx="10869248" cy="589032"/>
          </a:xfrm>
        </p:spPr>
        <p:txBody>
          <a:bodyPr>
            <a:normAutofit fontScale="90000"/>
          </a:bodyPr>
          <a:lstStyle/>
          <a:p>
            <a:r>
              <a:rPr lang="en-CA" dirty="0"/>
              <a:t>Project screenshots</a:t>
            </a:r>
          </a:p>
        </p:txBody>
      </p:sp>
      <p:pic>
        <p:nvPicPr>
          <p:cNvPr id="5" name="Picture 4">
            <a:extLst>
              <a:ext uri="{FF2B5EF4-FFF2-40B4-BE49-F238E27FC236}">
                <a16:creationId xmlns:a16="http://schemas.microsoft.com/office/drawing/2014/main" id="{F313F21D-8616-671D-2FF6-B56431790D42}"/>
              </a:ext>
            </a:extLst>
          </p:cNvPr>
          <p:cNvPicPr>
            <a:picLocks noChangeAspect="1"/>
          </p:cNvPicPr>
          <p:nvPr/>
        </p:nvPicPr>
        <p:blipFill>
          <a:blip r:embed="rId2"/>
          <a:stretch>
            <a:fillRect/>
          </a:stretch>
        </p:blipFill>
        <p:spPr>
          <a:xfrm>
            <a:off x="109003" y="1110245"/>
            <a:ext cx="5986997" cy="4823417"/>
          </a:xfrm>
          <a:prstGeom prst="rect">
            <a:avLst/>
          </a:prstGeom>
        </p:spPr>
      </p:pic>
      <p:pic>
        <p:nvPicPr>
          <p:cNvPr id="7" name="Picture 6">
            <a:extLst>
              <a:ext uri="{FF2B5EF4-FFF2-40B4-BE49-F238E27FC236}">
                <a16:creationId xmlns:a16="http://schemas.microsoft.com/office/drawing/2014/main" id="{595792B7-58D1-09F6-A28E-CF46960BF81B}"/>
              </a:ext>
            </a:extLst>
          </p:cNvPr>
          <p:cNvPicPr>
            <a:picLocks noChangeAspect="1"/>
          </p:cNvPicPr>
          <p:nvPr/>
        </p:nvPicPr>
        <p:blipFill>
          <a:blip r:embed="rId3"/>
          <a:stretch>
            <a:fillRect/>
          </a:stretch>
        </p:blipFill>
        <p:spPr>
          <a:xfrm>
            <a:off x="6096000" y="954157"/>
            <a:ext cx="5913632" cy="5740295"/>
          </a:xfrm>
          <a:prstGeom prst="rect">
            <a:avLst/>
          </a:prstGeom>
        </p:spPr>
      </p:pic>
    </p:spTree>
    <p:extLst>
      <p:ext uri="{BB962C8B-B14F-4D97-AF65-F5344CB8AC3E}">
        <p14:creationId xmlns:p14="http://schemas.microsoft.com/office/powerpoint/2010/main" val="379564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BD5E1E-AA39-C6E7-392E-7F95F09E2F2B}"/>
              </a:ext>
            </a:extLst>
          </p:cNvPr>
          <p:cNvPicPr>
            <a:picLocks noChangeAspect="1"/>
          </p:cNvPicPr>
          <p:nvPr/>
        </p:nvPicPr>
        <p:blipFill>
          <a:blip r:embed="rId2"/>
          <a:stretch>
            <a:fillRect/>
          </a:stretch>
        </p:blipFill>
        <p:spPr>
          <a:xfrm>
            <a:off x="1" y="0"/>
            <a:ext cx="8876802" cy="3667539"/>
          </a:xfrm>
          <a:prstGeom prst="rect">
            <a:avLst/>
          </a:prstGeom>
        </p:spPr>
      </p:pic>
      <p:pic>
        <p:nvPicPr>
          <p:cNvPr id="7" name="Picture 6">
            <a:extLst>
              <a:ext uri="{FF2B5EF4-FFF2-40B4-BE49-F238E27FC236}">
                <a16:creationId xmlns:a16="http://schemas.microsoft.com/office/drawing/2014/main" id="{20D37996-F458-FC8F-0316-FEE5034E2D3C}"/>
              </a:ext>
            </a:extLst>
          </p:cNvPr>
          <p:cNvPicPr>
            <a:picLocks noChangeAspect="1"/>
          </p:cNvPicPr>
          <p:nvPr/>
        </p:nvPicPr>
        <p:blipFill>
          <a:blip r:embed="rId3"/>
          <a:stretch>
            <a:fillRect/>
          </a:stretch>
        </p:blipFill>
        <p:spPr>
          <a:xfrm>
            <a:off x="3846442" y="2416182"/>
            <a:ext cx="8345557" cy="4163017"/>
          </a:xfrm>
          <a:prstGeom prst="rect">
            <a:avLst/>
          </a:prstGeom>
        </p:spPr>
      </p:pic>
    </p:spTree>
    <p:extLst>
      <p:ext uri="{BB962C8B-B14F-4D97-AF65-F5344CB8AC3E}">
        <p14:creationId xmlns:p14="http://schemas.microsoft.com/office/powerpoint/2010/main" val="177802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3B4C3-F67F-8E30-1788-CE2D47C91695}"/>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Code explanation –</a:t>
            </a:r>
            <a:br>
              <a:rPr lang="en-US" sz="3200" dirty="0"/>
            </a:br>
            <a:br>
              <a:rPr lang="en-US" sz="3200" dirty="0"/>
            </a:br>
            <a:r>
              <a:rPr lang="en-US" sz="3200" dirty="0"/>
              <a:t>Data Preparation</a:t>
            </a:r>
          </a:p>
        </p:txBody>
      </p:sp>
      <p:grpSp>
        <p:nvGrpSpPr>
          <p:cNvPr id="16" name="Group 15">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7" name="Rectangle 16">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98EDC8F-3916-ED05-4266-E17B6CA6C59D}"/>
              </a:ext>
            </a:extLst>
          </p:cNvPr>
          <p:cNvSpPr txBox="1"/>
          <p:nvPr/>
        </p:nvSpPr>
        <p:spPr>
          <a:xfrm>
            <a:off x="3194219" y="317909"/>
            <a:ext cx="8517835" cy="6124754"/>
          </a:xfrm>
          <a:prstGeom prst="rect">
            <a:avLst/>
          </a:prstGeom>
          <a:noFill/>
        </p:spPr>
        <p:txBody>
          <a:bodyPr wrap="square">
            <a:spAutoFit/>
          </a:bodyPr>
          <a:lstStyle/>
          <a:p>
            <a:r>
              <a:rPr lang="en-CA" sz="2000" b="1" i="1" u="sng" dirty="0">
                <a:latin typeface="Calibri" panose="020F0502020204030204" pitchFamily="34" charset="0"/>
                <a:ea typeface="Calibri" panose="020F0502020204030204" pitchFamily="34" charset="0"/>
                <a:cs typeface="Calibri" panose="020F0502020204030204" pitchFamily="34" charset="0"/>
              </a:rPr>
              <a:t>Data Preparation:</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Libraries</a:t>
            </a:r>
            <a:r>
              <a:rPr lang="en-CA" dirty="0">
                <a:latin typeface="Calibri" panose="020F0502020204030204" pitchFamily="34" charset="0"/>
                <a:ea typeface="Calibri" panose="020F0502020204030204" pitchFamily="34" charset="0"/>
                <a:cs typeface="Calibri" panose="020F0502020204030204" pitchFamily="34" charset="0"/>
              </a:rPr>
              <a:t>: Imported essential libraries such as pandas, </a:t>
            </a:r>
            <a:r>
              <a:rPr lang="en-CA" dirty="0" err="1">
                <a:latin typeface="Calibri" panose="020F0502020204030204" pitchFamily="34" charset="0"/>
                <a:ea typeface="Calibri" panose="020F0502020204030204" pitchFamily="34" charset="0"/>
                <a:cs typeface="Calibri" panose="020F0502020204030204" pitchFamily="34" charset="0"/>
              </a:rPr>
              <a:t>numpy</a:t>
            </a:r>
            <a:r>
              <a:rPr lang="en-CA" dirty="0">
                <a:latin typeface="Calibri" panose="020F0502020204030204" pitchFamily="34" charset="0"/>
                <a:ea typeface="Calibri" panose="020F0502020204030204" pitchFamily="34" charset="0"/>
                <a:cs typeface="Calibri" panose="020F0502020204030204" pitchFamily="34" charset="0"/>
              </a:rPr>
              <a:t>, matplotlib, seaborn, </a:t>
            </a:r>
            <a:r>
              <a:rPr lang="en-CA" dirty="0" err="1">
                <a:latin typeface="Calibri" panose="020F0502020204030204" pitchFamily="34" charset="0"/>
                <a:ea typeface="Calibri" panose="020F0502020204030204" pitchFamily="34" charset="0"/>
                <a:cs typeface="Calibri" panose="020F0502020204030204" pitchFamily="34" charset="0"/>
              </a:rPr>
              <a:t>wordcloud</a:t>
            </a:r>
            <a:r>
              <a:rPr lang="en-CA" dirty="0">
                <a:latin typeface="Calibri" panose="020F0502020204030204" pitchFamily="34" charset="0"/>
                <a:ea typeface="Calibri" panose="020F0502020204030204" pitchFamily="34" charset="0"/>
                <a:cs typeface="Calibri" panose="020F0502020204030204" pitchFamily="34" charset="0"/>
              </a:rPr>
              <a:t>, </a:t>
            </a:r>
            <a:r>
              <a:rPr lang="en-CA" dirty="0" err="1">
                <a:latin typeface="Calibri" panose="020F0502020204030204" pitchFamily="34" charset="0"/>
                <a:ea typeface="Calibri" panose="020F0502020204030204" pitchFamily="34" charset="0"/>
                <a:cs typeface="Calibri" panose="020F0502020204030204" pitchFamily="34" charset="0"/>
              </a:rPr>
              <a:t>sklearn</a:t>
            </a:r>
            <a:r>
              <a:rPr lang="en-CA" dirty="0">
                <a:latin typeface="Calibri" panose="020F0502020204030204" pitchFamily="34" charset="0"/>
                <a:ea typeface="Calibri" panose="020F0502020204030204" pitchFamily="34" charset="0"/>
                <a:cs typeface="Calibri" panose="020F0502020204030204" pitchFamily="34" charset="0"/>
              </a:rPr>
              <a:t>, and </a:t>
            </a:r>
            <a:r>
              <a:rPr lang="en-CA" dirty="0" err="1">
                <a:latin typeface="Calibri" panose="020F0502020204030204" pitchFamily="34" charset="0"/>
                <a:ea typeface="Calibri" panose="020F0502020204030204" pitchFamily="34" charset="0"/>
                <a:cs typeface="Calibri" panose="020F0502020204030204" pitchFamily="34" charset="0"/>
              </a:rPr>
              <a:t>nltk</a:t>
            </a:r>
            <a:r>
              <a:rPr lang="en-CA"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Data Loading</a:t>
            </a:r>
            <a:r>
              <a:rPr lang="en-CA" dirty="0">
                <a:latin typeface="Calibri" panose="020F0502020204030204" pitchFamily="34" charset="0"/>
                <a:ea typeface="Calibri" panose="020F0502020204030204" pitchFamily="34" charset="0"/>
                <a:cs typeface="Calibri" panose="020F0502020204030204" pitchFamily="34" charset="0"/>
              </a:rPr>
              <a:t>: Loaded the dataset amazon_reviews.csv using pandas.</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Basic Info</a:t>
            </a:r>
            <a:r>
              <a:rPr lang="en-CA" dirty="0">
                <a:latin typeface="Calibri" panose="020F0502020204030204" pitchFamily="34" charset="0"/>
                <a:ea typeface="Calibri" panose="020F0502020204030204" pitchFamily="34" charset="0"/>
                <a:cs typeface="Calibri" panose="020F0502020204030204" pitchFamily="34" charset="0"/>
              </a:rPr>
              <a:t>: Checked the dataset’s basic information, missing values, and summary statistics.</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sz="2000" b="1" i="1" u="sng" dirty="0">
                <a:latin typeface="Calibri" panose="020F0502020204030204" pitchFamily="34" charset="0"/>
                <a:ea typeface="Calibri" panose="020F0502020204030204" pitchFamily="34" charset="0"/>
                <a:cs typeface="Calibri" panose="020F0502020204030204" pitchFamily="34" charset="0"/>
              </a:rPr>
              <a:t>Initial Exploratory Analysis:</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Distribution of Ratings</a:t>
            </a:r>
            <a:r>
              <a:rPr lang="en-CA" dirty="0">
                <a:latin typeface="Calibri" panose="020F0502020204030204" pitchFamily="34" charset="0"/>
                <a:ea typeface="Calibri" panose="020F0502020204030204" pitchFamily="34" charset="0"/>
                <a:cs typeface="Calibri" panose="020F0502020204030204" pitchFamily="34" charset="0"/>
              </a:rPr>
              <a:t>: Used seaborn to plot the distribution of ratings with a histogram, showing the frequency of different rating values.</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Word Cloud</a:t>
            </a:r>
            <a:r>
              <a:rPr lang="en-CA" dirty="0">
                <a:latin typeface="Calibri" panose="020F0502020204030204" pitchFamily="34" charset="0"/>
                <a:ea typeface="Calibri" panose="020F0502020204030204" pitchFamily="34" charset="0"/>
                <a:cs typeface="Calibri" panose="020F0502020204030204" pitchFamily="34" charset="0"/>
              </a:rPr>
              <a:t>: Generated a word cloud from review text to visualize frequently occurring words. Used </a:t>
            </a:r>
            <a:r>
              <a:rPr lang="en-CA" dirty="0" err="1">
                <a:latin typeface="Calibri" panose="020F0502020204030204" pitchFamily="34" charset="0"/>
                <a:ea typeface="Calibri" panose="020F0502020204030204" pitchFamily="34" charset="0"/>
                <a:cs typeface="Calibri" panose="020F0502020204030204" pitchFamily="34" charset="0"/>
              </a:rPr>
              <a:t>WordCloud</a:t>
            </a:r>
            <a:r>
              <a:rPr lang="en-CA" dirty="0">
                <a:latin typeface="Calibri" panose="020F0502020204030204" pitchFamily="34" charset="0"/>
                <a:ea typeface="Calibri" panose="020F0502020204030204" pitchFamily="34" charset="0"/>
                <a:cs typeface="Calibri" panose="020F0502020204030204" pitchFamily="34" charset="0"/>
              </a:rPr>
              <a:t> for a graphical representation.</a:t>
            </a:r>
          </a:p>
          <a:p>
            <a:pPr marL="285750" indent="-285750">
              <a:buFont typeface="Arial" panose="020B0604020202020204" pitchFamily="34" charset="0"/>
              <a:buChar char="•"/>
            </a:pPr>
            <a:endParaRPr lang="en-CA" sz="2000" dirty="0">
              <a:latin typeface="Calibri" panose="020F0502020204030204" pitchFamily="34" charset="0"/>
              <a:ea typeface="Calibri" panose="020F0502020204030204" pitchFamily="34" charset="0"/>
              <a:cs typeface="Calibri" panose="020F0502020204030204" pitchFamily="34" charset="0"/>
            </a:endParaRPr>
          </a:p>
          <a:p>
            <a:r>
              <a:rPr lang="en-CA" sz="2000" b="1" i="1" u="sng" dirty="0">
                <a:latin typeface="Calibri" panose="020F0502020204030204" pitchFamily="34" charset="0"/>
                <a:ea typeface="Calibri" panose="020F0502020204030204" pitchFamily="34" charset="0"/>
                <a:cs typeface="Calibri" panose="020F0502020204030204" pitchFamily="34" charset="0"/>
              </a:rPr>
              <a:t>Sentiment Analysis Preparation:</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Text Cleaning</a:t>
            </a:r>
            <a:r>
              <a:rPr lang="en-CA" dirty="0">
                <a:latin typeface="Calibri" panose="020F0502020204030204" pitchFamily="34" charset="0"/>
                <a:ea typeface="Calibri" panose="020F0502020204030204" pitchFamily="34" charset="0"/>
                <a:cs typeface="Calibri" panose="020F0502020204030204" pitchFamily="34" charset="0"/>
              </a:rPr>
              <a:t>: Replaced missing values in review text with empty strings and ensured all values are strings.</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Sentiment Analysis</a:t>
            </a:r>
            <a:r>
              <a:rPr lang="en-CA" dirty="0">
                <a:latin typeface="Calibri" panose="020F0502020204030204" pitchFamily="34" charset="0"/>
                <a:ea typeface="Calibri" panose="020F0502020204030204" pitchFamily="34" charset="0"/>
                <a:cs typeface="Calibri" panose="020F0502020204030204" pitchFamily="34" charset="0"/>
              </a:rPr>
              <a:t>: Applied VADER sentiment analysis from </a:t>
            </a:r>
            <a:r>
              <a:rPr lang="en-CA" dirty="0" err="1">
                <a:latin typeface="Calibri" panose="020F0502020204030204" pitchFamily="34" charset="0"/>
                <a:ea typeface="Calibri" panose="020F0502020204030204" pitchFamily="34" charset="0"/>
                <a:cs typeface="Calibri" panose="020F0502020204030204" pitchFamily="34" charset="0"/>
              </a:rPr>
              <a:t>nltk</a:t>
            </a:r>
            <a:r>
              <a:rPr lang="en-CA" dirty="0">
                <a:latin typeface="Calibri" panose="020F0502020204030204" pitchFamily="34" charset="0"/>
                <a:ea typeface="Calibri" panose="020F0502020204030204" pitchFamily="34" charset="0"/>
                <a:cs typeface="Calibri" panose="020F0502020204030204" pitchFamily="34" charset="0"/>
              </a:rPr>
              <a:t> to classify reviews into positive, negative, or neutral sentiments.</a:t>
            </a:r>
          </a:p>
        </p:txBody>
      </p:sp>
    </p:spTree>
    <p:extLst>
      <p:ext uri="{BB962C8B-B14F-4D97-AF65-F5344CB8AC3E}">
        <p14:creationId xmlns:p14="http://schemas.microsoft.com/office/powerpoint/2010/main" val="24614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3B4C3-F67F-8E30-1788-CE2D47C91695}"/>
              </a:ext>
            </a:extLst>
          </p:cNvPr>
          <p:cNvSpPr>
            <a:spLocks noGrp="1"/>
          </p:cNvSpPr>
          <p:nvPr>
            <p:ph type="title"/>
          </p:nvPr>
        </p:nvSpPr>
        <p:spPr>
          <a:xfrm>
            <a:off x="146222" y="365125"/>
            <a:ext cx="2689847" cy="3352110"/>
          </a:xfrm>
        </p:spPr>
        <p:txBody>
          <a:bodyPr vert="horz" lIns="91440" tIns="45720" rIns="91440" bIns="45720" rtlCol="0" anchor="b">
            <a:normAutofit/>
          </a:bodyPr>
          <a:lstStyle/>
          <a:p>
            <a:r>
              <a:rPr lang="en-US" sz="3200" dirty="0"/>
              <a:t>Code explanation –</a:t>
            </a:r>
            <a:br>
              <a:rPr lang="en-US" sz="3200" dirty="0"/>
            </a:br>
            <a:br>
              <a:rPr lang="en-US" sz="3200" dirty="0"/>
            </a:br>
            <a:r>
              <a:rPr lang="en-US" sz="3200" dirty="0"/>
              <a:t>Model Building and Evaluation</a:t>
            </a:r>
          </a:p>
        </p:txBody>
      </p:sp>
      <p:grpSp>
        <p:nvGrpSpPr>
          <p:cNvPr id="24" name="Group 23">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25" name="Rectangle 24">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4746296-5761-8FAD-9CFB-9208F273EB35}"/>
              </a:ext>
            </a:extLst>
          </p:cNvPr>
          <p:cNvSpPr txBox="1"/>
          <p:nvPr/>
        </p:nvSpPr>
        <p:spPr>
          <a:xfrm>
            <a:off x="3438939" y="579785"/>
            <a:ext cx="8229599" cy="5262979"/>
          </a:xfrm>
          <a:prstGeom prst="rect">
            <a:avLst/>
          </a:prstGeom>
          <a:noFill/>
        </p:spPr>
        <p:txBody>
          <a:bodyPr wrap="square">
            <a:spAutoFit/>
          </a:bodyPr>
          <a:lstStyle/>
          <a:p>
            <a:r>
              <a:rPr lang="en-CA" sz="2000" b="1" i="1" u="sng" dirty="0">
                <a:latin typeface="Calibri" panose="020F0502020204030204" pitchFamily="34" charset="0"/>
                <a:ea typeface="Calibri" panose="020F0502020204030204" pitchFamily="34" charset="0"/>
                <a:cs typeface="Calibri" panose="020F0502020204030204" pitchFamily="34" charset="0"/>
              </a:rPr>
              <a:t>Feature Extraction and Model Training:</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Text Vectorization: </a:t>
            </a:r>
            <a:r>
              <a:rPr lang="en-CA" dirty="0">
                <a:latin typeface="Calibri" panose="020F0502020204030204" pitchFamily="34" charset="0"/>
                <a:ea typeface="Calibri" panose="020F0502020204030204" pitchFamily="34" charset="0"/>
                <a:cs typeface="Calibri" panose="020F0502020204030204" pitchFamily="34" charset="0"/>
              </a:rPr>
              <a:t>Used </a:t>
            </a:r>
            <a:r>
              <a:rPr lang="en-CA" dirty="0" err="1">
                <a:latin typeface="Calibri" panose="020F0502020204030204" pitchFamily="34" charset="0"/>
                <a:ea typeface="Calibri" panose="020F0502020204030204" pitchFamily="34" charset="0"/>
                <a:cs typeface="Calibri" panose="020F0502020204030204" pitchFamily="34" charset="0"/>
              </a:rPr>
              <a:t>TfidfVectorizer</a:t>
            </a:r>
            <a:r>
              <a:rPr lang="en-CA" dirty="0">
                <a:latin typeface="Calibri" panose="020F0502020204030204" pitchFamily="34" charset="0"/>
                <a:ea typeface="Calibri" panose="020F0502020204030204" pitchFamily="34" charset="0"/>
                <a:cs typeface="Calibri" panose="020F0502020204030204" pitchFamily="34" charset="0"/>
              </a:rPr>
              <a:t> to convert review text into numerical features for the model.</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Model Training</a:t>
            </a:r>
            <a:r>
              <a:rPr lang="en-CA" dirty="0">
                <a:latin typeface="Calibri" panose="020F0502020204030204" pitchFamily="34" charset="0"/>
                <a:ea typeface="Calibri" panose="020F0502020204030204" pitchFamily="34" charset="0"/>
                <a:cs typeface="Calibri" panose="020F0502020204030204" pitchFamily="34" charset="0"/>
              </a:rPr>
              <a:t>: Split data into training and test sets using </a:t>
            </a:r>
            <a:r>
              <a:rPr lang="en-CA" dirty="0" err="1">
                <a:latin typeface="Calibri" panose="020F0502020204030204" pitchFamily="34" charset="0"/>
                <a:ea typeface="Calibri" panose="020F0502020204030204" pitchFamily="34" charset="0"/>
                <a:cs typeface="Calibri" panose="020F0502020204030204" pitchFamily="34" charset="0"/>
              </a:rPr>
              <a:t>train_test_split</a:t>
            </a:r>
            <a:r>
              <a:rPr lang="en-CA" dirty="0">
                <a:latin typeface="Calibri" panose="020F0502020204030204" pitchFamily="34" charset="0"/>
                <a:ea typeface="Calibri" panose="020F0502020204030204" pitchFamily="34" charset="0"/>
                <a:cs typeface="Calibri" panose="020F0502020204030204" pitchFamily="34" charset="0"/>
              </a:rPr>
              <a:t>. Trained a Naive Bayes classifier (</a:t>
            </a:r>
            <a:r>
              <a:rPr lang="en-CA" dirty="0" err="1">
                <a:latin typeface="Calibri" panose="020F0502020204030204" pitchFamily="34" charset="0"/>
                <a:ea typeface="Calibri" panose="020F0502020204030204" pitchFamily="34" charset="0"/>
                <a:cs typeface="Calibri" panose="020F0502020204030204" pitchFamily="34" charset="0"/>
              </a:rPr>
              <a:t>MultinomialNB</a:t>
            </a:r>
            <a:r>
              <a:rPr lang="en-CA" dirty="0">
                <a:latin typeface="Calibri" panose="020F0502020204030204" pitchFamily="34" charset="0"/>
                <a:ea typeface="Calibri" panose="020F0502020204030204" pitchFamily="34" charset="0"/>
                <a:cs typeface="Calibri" panose="020F0502020204030204" pitchFamily="34" charset="0"/>
              </a:rPr>
              <a:t>) on the training data.</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sz="2000" b="1" i="1" u="sng" dirty="0">
                <a:latin typeface="Calibri" panose="020F0502020204030204" pitchFamily="34" charset="0"/>
                <a:ea typeface="Calibri" panose="020F0502020204030204" pitchFamily="34" charset="0"/>
                <a:cs typeface="Calibri" panose="020F0502020204030204" pitchFamily="34" charset="0"/>
              </a:rPr>
              <a:t>Model Evaluation:</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Performance Metrics: </a:t>
            </a:r>
            <a:r>
              <a:rPr lang="en-CA" dirty="0">
                <a:latin typeface="Calibri" panose="020F0502020204030204" pitchFamily="34" charset="0"/>
                <a:ea typeface="Calibri" panose="020F0502020204030204" pitchFamily="34" charset="0"/>
                <a:cs typeface="Calibri" panose="020F0502020204030204" pitchFamily="34" charset="0"/>
              </a:rPr>
              <a:t>Evaluated model performance with </a:t>
            </a:r>
            <a:r>
              <a:rPr lang="en-CA" dirty="0" err="1">
                <a:latin typeface="Calibri" panose="020F0502020204030204" pitchFamily="34" charset="0"/>
                <a:ea typeface="Calibri" panose="020F0502020204030204" pitchFamily="34" charset="0"/>
                <a:cs typeface="Calibri" panose="020F0502020204030204" pitchFamily="34" charset="0"/>
              </a:rPr>
              <a:t>accuracy_score</a:t>
            </a:r>
            <a:r>
              <a:rPr lang="en-CA" dirty="0">
                <a:latin typeface="Calibri" panose="020F0502020204030204" pitchFamily="34" charset="0"/>
                <a:ea typeface="Calibri" panose="020F0502020204030204" pitchFamily="34" charset="0"/>
                <a:cs typeface="Calibri" panose="020F0502020204030204" pitchFamily="34" charset="0"/>
              </a:rPr>
              <a:t>, </a:t>
            </a:r>
            <a:r>
              <a:rPr lang="en-CA" dirty="0" err="1">
                <a:latin typeface="Calibri" panose="020F0502020204030204" pitchFamily="34" charset="0"/>
                <a:ea typeface="Calibri" panose="020F0502020204030204" pitchFamily="34" charset="0"/>
                <a:cs typeface="Calibri" panose="020F0502020204030204" pitchFamily="34" charset="0"/>
              </a:rPr>
              <a:t>classification_report</a:t>
            </a:r>
            <a:r>
              <a:rPr lang="en-CA" dirty="0">
                <a:latin typeface="Calibri" panose="020F0502020204030204" pitchFamily="34" charset="0"/>
                <a:ea typeface="Calibri" panose="020F0502020204030204" pitchFamily="34" charset="0"/>
                <a:cs typeface="Calibri" panose="020F0502020204030204" pitchFamily="34" charset="0"/>
              </a:rPr>
              <a:t>, and </a:t>
            </a:r>
            <a:r>
              <a:rPr lang="en-CA" dirty="0" err="1">
                <a:latin typeface="Calibri" panose="020F0502020204030204" pitchFamily="34" charset="0"/>
                <a:ea typeface="Calibri" panose="020F0502020204030204" pitchFamily="34" charset="0"/>
                <a:cs typeface="Calibri" panose="020F0502020204030204" pitchFamily="34" charset="0"/>
              </a:rPr>
              <a:t>confusion_matrix</a:t>
            </a:r>
            <a:r>
              <a:rPr lang="en-CA" dirty="0">
                <a:latin typeface="Calibri" panose="020F0502020204030204" pitchFamily="34" charset="0"/>
                <a:ea typeface="Calibri" panose="020F0502020204030204" pitchFamily="34" charset="0"/>
                <a:cs typeface="Calibri" panose="020F0502020204030204" pitchFamily="34" charset="0"/>
              </a:rPr>
              <a:t> to assess precision, recall, and F1-score.</a:t>
            </a: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Confusion Matrix: </a:t>
            </a:r>
            <a:r>
              <a:rPr lang="en-CA" dirty="0">
                <a:latin typeface="Calibri" panose="020F0502020204030204" pitchFamily="34" charset="0"/>
                <a:ea typeface="Calibri" panose="020F0502020204030204" pitchFamily="34" charset="0"/>
                <a:cs typeface="Calibri" panose="020F0502020204030204" pitchFamily="34" charset="0"/>
              </a:rPr>
              <a:t>Displayed how predictions compared to actual values, highlighting model performance on different sentiment classes.</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sz="2000" b="1" i="1" u="sng" dirty="0">
                <a:latin typeface="Calibri" panose="020F0502020204030204" pitchFamily="34" charset="0"/>
                <a:ea typeface="Calibri" panose="020F0502020204030204" pitchFamily="34" charset="0"/>
                <a:cs typeface="Calibri" panose="020F0502020204030204" pitchFamily="34" charset="0"/>
              </a:rPr>
              <a:t>Saving Results:</a:t>
            </a:r>
          </a:p>
          <a:p>
            <a:endParaRPr lang="en-CA" sz="2000" b="1" i="1"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i="1" u="sng" dirty="0">
                <a:latin typeface="Calibri" panose="020F0502020204030204" pitchFamily="34" charset="0"/>
                <a:ea typeface="Calibri" panose="020F0502020204030204" pitchFamily="34" charset="0"/>
                <a:cs typeface="Calibri" panose="020F0502020204030204" pitchFamily="34" charset="0"/>
              </a:rPr>
              <a:t>Sentiment Labels</a:t>
            </a:r>
            <a:r>
              <a:rPr lang="en-CA" dirty="0">
                <a:latin typeface="Calibri" panose="020F0502020204030204" pitchFamily="34" charset="0"/>
                <a:ea typeface="Calibri" panose="020F0502020204030204" pitchFamily="34" charset="0"/>
                <a:cs typeface="Calibri" panose="020F0502020204030204" pitchFamily="34" charset="0"/>
              </a:rPr>
              <a:t>: Applied sentiment analysis and saved the updated dataset with sentiment labels to a new CSV file amazon_reviews_with_sentiment.csv.</a:t>
            </a:r>
          </a:p>
        </p:txBody>
      </p:sp>
    </p:spTree>
    <p:extLst>
      <p:ext uri="{BB962C8B-B14F-4D97-AF65-F5344CB8AC3E}">
        <p14:creationId xmlns:p14="http://schemas.microsoft.com/office/powerpoint/2010/main" val="412132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6A731D2-D93B-9076-FF86-4DBB9130EDCE}"/>
              </a:ext>
            </a:extLst>
          </p:cNvPr>
          <p:cNvPicPr>
            <a:picLocks noChangeAspect="1"/>
          </p:cNvPicPr>
          <p:nvPr/>
        </p:nvPicPr>
        <p:blipFill>
          <a:blip r:embed="rId2"/>
          <a:srcRect t="1510" b="14220"/>
          <a:stretch/>
        </p:blipFill>
        <p:spPr>
          <a:xfrm>
            <a:off x="-24610" y="7611"/>
            <a:ext cx="12191979" cy="6857988"/>
          </a:xfrm>
          <a:prstGeom prst="rect">
            <a:avLst/>
          </a:prstGeom>
          <a:effectLst>
            <a:outerShdw blurRad="596900" dist="330200" dir="8820000" sx="87000" sy="87000" algn="ctr" rotWithShape="0">
              <a:srgbClr val="000000">
                <a:alpha val="29000"/>
              </a:srgbClr>
            </a:outerShdw>
          </a:effectLst>
        </p:spPr>
      </p:pic>
      <p:sp useBgFill="1">
        <p:nvSpPr>
          <p:cNvPr id="13" name="Rectangle 12">
            <a:extLst>
              <a:ext uri="{FF2B5EF4-FFF2-40B4-BE49-F238E27FC236}">
                <a16:creationId xmlns:a16="http://schemas.microsoft.com/office/drawing/2014/main" id="{32FB28BD-AB2E-4070-AB07-DBD6A265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12191998" cy="2281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834A66-723F-4B47-BF01-F6D4B2A1B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6178924"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1ED4F-C361-E040-24C0-004318271E5F}"/>
              </a:ext>
            </a:extLst>
          </p:cNvPr>
          <p:cNvSpPr>
            <a:spLocks noGrp="1"/>
          </p:cNvSpPr>
          <p:nvPr>
            <p:ph type="title"/>
          </p:nvPr>
        </p:nvSpPr>
        <p:spPr>
          <a:xfrm>
            <a:off x="170332" y="4761143"/>
            <a:ext cx="5392270" cy="1758925"/>
          </a:xfrm>
        </p:spPr>
        <p:txBody>
          <a:bodyPr vert="horz" lIns="91440" tIns="45720" rIns="91440" bIns="45720" rtlCol="0" anchor="ctr">
            <a:normAutofit/>
          </a:bodyPr>
          <a:lstStyle/>
          <a:p>
            <a:r>
              <a:rPr lang="en-US" sz="3600" dirty="0"/>
              <a:t>Some data visualizations</a:t>
            </a:r>
          </a:p>
        </p:txBody>
      </p:sp>
      <p:pic>
        <p:nvPicPr>
          <p:cNvPr id="6" name="Picture 5">
            <a:extLst>
              <a:ext uri="{FF2B5EF4-FFF2-40B4-BE49-F238E27FC236}">
                <a16:creationId xmlns:a16="http://schemas.microsoft.com/office/drawing/2014/main" id="{62E2FCDF-4157-ECAB-862A-867AA1FBAF6E}"/>
              </a:ext>
            </a:extLst>
          </p:cNvPr>
          <p:cNvPicPr>
            <a:picLocks noChangeAspect="1"/>
          </p:cNvPicPr>
          <p:nvPr/>
        </p:nvPicPr>
        <p:blipFill>
          <a:blip r:embed="rId3"/>
          <a:stretch>
            <a:fillRect/>
          </a:stretch>
        </p:blipFill>
        <p:spPr>
          <a:xfrm>
            <a:off x="21320" y="-1"/>
            <a:ext cx="6074680" cy="4576025"/>
          </a:xfrm>
          <a:prstGeom prst="rect">
            <a:avLst/>
          </a:prstGeom>
        </p:spPr>
      </p:pic>
      <p:pic>
        <p:nvPicPr>
          <p:cNvPr id="8" name="Picture 7">
            <a:extLst>
              <a:ext uri="{FF2B5EF4-FFF2-40B4-BE49-F238E27FC236}">
                <a16:creationId xmlns:a16="http://schemas.microsoft.com/office/drawing/2014/main" id="{E0CA4B30-E1DE-36EA-BF61-EDF21878C8B6}"/>
              </a:ext>
            </a:extLst>
          </p:cNvPr>
          <p:cNvPicPr>
            <a:picLocks noChangeAspect="1"/>
          </p:cNvPicPr>
          <p:nvPr/>
        </p:nvPicPr>
        <p:blipFill>
          <a:blip r:embed="rId4"/>
          <a:stretch>
            <a:fillRect/>
          </a:stretch>
        </p:blipFill>
        <p:spPr>
          <a:xfrm>
            <a:off x="5565913" y="3436605"/>
            <a:ext cx="6604767" cy="3425862"/>
          </a:xfrm>
          <a:prstGeom prst="rect">
            <a:avLst/>
          </a:prstGeom>
        </p:spPr>
      </p:pic>
      <p:pic>
        <p:nvPicPr>
          <p:cNvPr id="12" name="Picture 11">
            <a:extLst>
              <a:ext uri="{FF2B5EF4-FFF2-40B4-BE49-F238E27FC236}">
                <a16:creationId xmlns:a16="http://schemas.microsoft.com/office/drawing/2014/main" id="{33AB867C-EA82-9D0D-C8A1-27E14C380271}"/>
              </a:ext>
            </a:extLst>
          </p:cNvPr>
          <p:cNvPicPr>
            <a:picLocks noChangeAspect="1"/>
          </p:cNvPicPr>
          <p:nvPr/>
        </p:nvPicPr>
        <p:blipFill>
          <a:blip r:embed="rId5"/>
          <a:stretch>
            <a:fillRect/>
          </a:stretch>
        </p:blipFill>
        <p:spPr>
          <a:xfrm>
            <a:off x="5930137" y="0"/>
            <a:ext cx="6237232" cy="3429000"/>
          </a:xfrm>
          <a:prstGeom prst="rect">
            <a:avLst/>
          </a:prstGeom>
        </p:spPr>
      </p:pic>
    </p:spTree>
    <p:extLst>
      <p:ext uri="{BB962C8B-B14F-4D97-AF65-F5344CB8AC3E}">
        <p14:creationId xmlns:p14="http://schemas.microsoft.com/office/powerpoint/2010/main" val="1222178122"/>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117</TotalTime>
  <Words>838</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Bahnschrift</vt:lpstr>
      <vt:lpstr>Calibri</vt:lpstr>
      <vt:lpstr>Wingdings</vt:lpstr>
      <vt:lpstr>MatrixVTI</vt:lpstr>
      <vt:lpstr>Assignment#4 Sentiment Analysis</vt:lpstr>
      <vt:lpstr>Project Name: Sentiment Analysis on the Amazon reviews dataset</vt:lpstr>
      <vt:lpstr>Project architecture</vt:lpstr>
      <vt:lpstr>Libraries Used</vt:lpstr>
      <vt:lpstr>Project screenshots</vt:lpstr>
      <vt:lpstr>PowerPoint Presentation</vt:lpstr>
      <vt:lpstr>Code explanation –  Data Preparation</vt:lpstr>
      <vt:lpstr>Code explanation –  Model Building and Evaluation</vt:lpstr>
      <vt:lpstr>Some data visualizations</vt:lpstr>
      <vt:lpstr>Some data visualizations </vt:lpstr>
      <vt:lpstr>Data presentation  (PowerBI Dashboards, results) </vt:lpstr>
      <vt:lpstr>Github Link of the project</vt:lpstr>
      <vt:lpstr>Creativity – Solution Scope and Design</vt:lpstr>
      <vt:lpstr>Conclusion</vt:lpstr>
      <vt:lpstr>Project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Sangeeta Gollapalli</dc:creator>
  <cp:lastModifiedBy>Sangeeta Gollapalli</cp:lastModifiedBy>
  <cp:revision>3</cp:revision>
  <dcterms:created xsi:type="dcterms:W3CDTF">2024-07-27T01:30:44Z</dcterms:created>
  <dcterms:modified xsi:type="dcterms:W3CDTF">2024-07-27T03:28:32Z</dcterms:modified>
</cp:coreProperties>
</file>