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y Gomero" userId="9f0ac6fe-e20a-4060-84df-61b30617b5a3" providerId="ADAL" clId="{5723D444-BDFD-4792-9053-E72165B01453}"/>
    <pc:docChg chg="custSel modSld">
      <pc:chgData name="Sandy Gomero" userId="9f0ac6fe-e20a-4060-84df-61b30617b5a3" providerId="ADAL" clId="{5723D444-BDFD-4792-9053-E72165B01453}" dt="2024-09-24T02:15:28.647" v="237" actId="20577"/>
      <pc:docMkLst>
        <pc:docMk/>
      </pc:docMkLst>
      <pc:sldChg chg="modSp mod">
        <pc:chgData name="Sandy Gomero" userId="9f0ac6fe-e20a-4060-84df-61b30617b5a3" providerId="ADAL" clId="{5723D444-BDFD-4792-9053-E72165B01453}" dt="2024-09-24T02:12:48.057" v="35" actId="27636"/>
        <pc:sldMkLst>
          <pc:docMk/>
          <pc:sldMk cId="4174582112" sldId="257"/>
        </pc:sldMkLst>
        <pc:spChg chg="mod">
          <ac:chgData name="Sandy Gomero" userId="9f0ac6fe-e20a-4060-84df-61b30617b5a3" providerId="ADAL" clId="{5723D444-BDFD-4792-9053-E72165B01453}" dt="2024-09-24T02:12:48.057" v="35" actId="27636"/>
          <ac:spMkLst>
            <pc:docMk/>
            <pc:sldMk cId="4174582112" sldId="257"/>
            <ac:spMk id="3" creationId="{06611019-32B9-E54E-ECDB-E359832ABCE9}"/>
          </ac:spMkLst>
        </pc:spChg>
      </pc:sldChg>
      <pc:sldChg chg="modSp mod">
        <pc:chgData name="Sandy Gomero" userId="9f0ac6fe-e20a-4060-84df-61b30617b5a3" providerId="ADAL" clId="{5723D444-BDFD-4792-9053-E72165B01453}" dt="2024-09-24T02:13:19.911" v="61" actId="5793"/>
        <pc:sldMkLst>
          <pc:docMk/>
          <pc:sldMk cId="746324342" sldId="258"/>
        </pc:sldMkLst>
        <pc:spChg chg="mod">
          <ac:chgData name="Sandy Gomero" userId="9f0ac6fe-e20a-4060-84df-61b30617b5a3" providerId="ADAL" clId="{5723D444-BDFD-4792-9053-E72165B01453}" dt="2024-09-24T02:13:19.911" v="61" actId="5793"/>
          <ac:spMkLst>
            <pc:docMk/>
            <pc:sldMk cId="746324342" sldId="258"/>
            <ac:spMk id="3" creationId="{F4E3CBD9-E139-E1F4-E925-02F089C97F00}"/>
          </ac:spMkLst>
        </pc:spChg>
      </pc:sldChg>
      <pc:sldChg chg="modSp mod">
        <pc:chgData name="Sandy Gomero" userId="9f0ac6fe-e20a-4060-84df-61b30617b5a3" providerId="ADAL" clId="{5723D444-BDFD-4792-9053-E72165B01453}" dt="2024-09-24T02:15:28.647" v="237" actId="20577"/>
        <pc:sldMkLst>
          <pc:docMk/>
          <pc:sldMk cId="3587585474" sldId="263"/>
        </pc:sldMkLst>
        <pc:spChg chg="mod">
          <ac:chgData name="Sandy Gomero" userId="9f0ac6fe-e20a-4060-84df-61b30617b5a3" providerId="ADAL" clId="{5723D444-BDFD-4792-9053-E72165B01453}" dt="2024-09-24T02:15:28.647" v="237" actId="20577"/>
          <ac:spMkLst>
            <pc:docMk/>
            <pc:sldMk cId="3587585474" sldId="263"/>
            <ac:spMk id="3" creationId="{2DC28AA6-073C-647E-E3FF-99802A740B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680196-5DD3-465E-9F20-85E2D0E49DE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A0795-AABC-4486-ADCD-0B23B16E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arketstack.com/" TargetMode="External"/><Relationship Id="rId2" Type="http://schemas.openxmlformats.org/officeDocument/2006/relationships/hyperlink" Target="https://data.nasdaq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B58A-7F00-1D72-95E4-06892DEBC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9E761-1C17-E344-0C25-737F8B8ED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Stock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DBEC-835C-220A-6535-4CAD64F1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CBD9-E139-E1F4-E925-02F089C9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Client is looking to invest in different sector and selected the </a:t>
            </a:r>
            <a:r>
              <a:rPr lang="en-US" sz="2000" b="1" dirty="0"/>
              <a:t>Aerospace &amp; Defense</a:t>
            </a:r>
          </a:p>
          <a:p>
            <a:r>
              <a:rPr lang="en-US" sz="2000" dirty="0"/>
              <a:t>What company should the client invest in?</a:t>
            </a:r>
          </a:p>
          <a:p>
            <a:r>
              <a:rPr lang="en-US" sz="2000" dirty="0"/>
              <a:t>How? Metrics</a:t>
            </a:r>
          </a:p>
          <a:p>
            <a:pPr lvl="1"/>
            <a:r>
              <a:rPr lang="en-US" sz="1800" dirty="0"/>
              <a:t>+50 -day volume trading average &gt;=400k</a:t>
            </a:r>
          </a:p>
          <a:p>
            <a:pPr lvl="1"/>
            <a:r>
              <a:rPr lang="en-US" sz="1800" dirty="0"/>
              <a:t>Volatility lower than 20%</a:t>
            </a:r>
          </a:p>
          <a:p>
            <a:pPr lvl="1"/>
            <a:r>
              <a:rPr lang="en-US" sz="1800" dirty="0"/>
              <a:t>ROC higher than S&amp;P500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2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2BE-4EEE-9DA5-F043-FA0F417E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1019-32B9-E54E-ECDB-E359832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3452"/>
            <a:ext cx="7729728" cy="3578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Companies analyzed:</a:t>
            </a:r>
          </a:p>
          <a:p>
            <a:r>
              <a:rPr lang="en-US" dirty="0"/>
              <a:t>RTX (Raytheon)</a:t>
            </a:r>
          </a:p>
          <a:p>
            <a:r>
              <a:rPr lang="en-US" dirty="0"/>
              <a:t>GD (General Dynamics)</a:t>
            </a:r>
          </a:p>
          <a:p>
            <a:r>
              <a:rPr lang="en-US" dirty="0"/>
              <a:t>LMT (Lockheed)</a:t>
            </a:r>
          </a:p>
          <a:p>
            <a:r>
              <a:rPr lang="en-US" dirty="0"/>
              <a:t>SPY500</a:t>
            </a:r>
          </a:p>
          <a:p>
            <a:r>
              <a:rPr lang="en-US" dirty="0"/>
              <a:t>All selected companies had outstanding dividend payout last year. </a:t>
            </a:r>
          </a:p>
          <a:p>
            <a:pPr marL="0" indent="0">
              <a:buNone/>
            </a:pPr>
            <a:r>
              <a:rPr lang="en-US" dirty="0"/>
              <a:t>240 days data</a:t>
            </a:r>
          </a:p>
          <a:p>
            <a:pPr marL="0" indent="0" algn="l">
              <a:buNone/>
            </a:pPr>
            <a:r>
              <a:rPr lang="en-US" dirty="0"/>
              <a:t>Sources:</a:t>
            </a: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https://data.nasdaq.com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https://api.marketstack.com</a:t>
            </a: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DAF-2930-071D-99C5-D9FD8D62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Volume trading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83F51-AAD7-17A4-DA28-C0D512DB7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7" y="2619950"/>
            <a:ext cx="3844871" cy="3180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BE428-FE82-158C-9270-FBABB856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3" y="2619950"/>
            <a:ext cx="3936892" cy="3180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BE5BF-F744-469F-C3DA-86AC36F4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11" y="2619950"/>
            <a:ext cx="3936892" cy="31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volatility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4881B-EF51-1E9B-1161-7A6343DA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38" y="2333995"/>
            <a:ext cx="5540123" cy="4055250"/>
          </a:xfrm>
        </p:spPr>
      </p:pic>
    </p:spTree>
    <p:extLst>
      <p:ext uri="{BB962C8B-B14F-4D97-AF65-F5344CB8AC3E}">
        <p14:creationId xmlns:p14="http://schemas.microsoft.com/office/powerpoint/2010/main" val="15071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DD9-A1E7-1FB7-03B6-FBB5C088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volatility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2E8885-F7E9-1D15-DCF9-40342998F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092" y="2352097"/>
            <a:ext cx="5883564" cy="3642303"/>
          </a:xfrm>
        </p:spPr>
      </p:pic>
    </p:spTree>
    <p:extLst>
      <p:ext uri="{BB962C8B-B14F-4D97-AF65-F5344CB8AC3E}">
        <p14:creationId xmlns:p14="http://schemas.microsoft.com/office/powerpoint/2010/main" val="8007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15F-58A7-3A9E-6A51-23C5D698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00453"/>
            <a:ext cx="7729728" cy="1188720"/>
          </a:xfrm>
        </p:spPr>
        <p:txBody>
          <a:bodyPr/>
          <a:lstStyle/>
          <a:p>
            <a:r>
              <a:rPr lang="en-US" dirty="0"/>
              <a:t>Rate of change (roc)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4118D-03A9-9022-94A4-D2669A6E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8" y="2527681"/>
            <a:ext cx="5109570" cy="364277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C68DF1-7E7E-250C-72C3-48232BCB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41" y="2471011"/>
            <a:ext cx="4951198" cy="36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7EE-CC9F-C427-ACD8-881EC682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8AA6-073C-647E-E3FF-99802A74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to invest in RTX(Raytheon),the company has the highest ROC over a year, the stock volume has been trading at 10 times more than direct competitors.</a:t>
            </a:r>
          </a:p>
          <a:p>
            <a:r>
              <a:rPr lang="en-US" dirty="0"/>
              <a:t>Key Contracts:</a:t>
            </a:r>
          </a:p>
          <a:p>
            <a:pPr lvl="1"/>
            <a:r>
              <a:rPr lang="en-US" dirty="0"/>
              <a:t>Javelin Joint Venture $1.3b</a:t>
            </a:r>
          </a:p>
          <a:p>
            <a:pPr lvl="1"/>
            <a:r>
              <a:rPr lang="en-US" dirty="0"/>
              <a:t>$478m Patriot GETM-T missile</a:t>
            </a:r>
          </a:p>
          <a:p>
            <a:pPr lvl="1"/>
            <a:r>
              <a:rPr lang="en-US" dirty="0"/>
              <a:t>$1.2b to provide additional Patriot air can </a:t>
            </a:r>
            <a:r>
              <a:rPr lang="en-US"/>
              <a:t>missile defense to Germany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85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167</TotalTime>
  <Words>173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Gill Sans MT</vt:lpstr>
      <vt:lpstr>Parcel</vt:lpstr>
      <vt:lpstr>Project 1</vt:lpstr>
      <vt:lpstr>Problem statement</vt:lpstr>
      <vt:lpstr>data </vt:lpstr>
      <vt:lpstr>Total Volume trading</vt:lpstr>
      <vt:lpstr>Weekly volatility comparison</vt:lpstr>
      <vt:lpstr>monthly volatility comparison</vt:lpstr>
      <vt:lpstr>Rate of change (roc)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Sandy Gomero</dc:creator>
  <cp:lastModifiedBy>Sandy Gomero</cp:lastModifiedBy>
  <cp:revision>2</cp:revision>
  <dcterms:created xsi:type="dcterms:W3CDTF">2024-09-23T23:02:37Z</dcterms:created>
  <dcterms:modified xsi:type="dcterms:W3CDTF">2024-09-24T02:15:31Z</dcterms:modified>
</cp:coreProperties>
</file>