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6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3D444-BDFD-4792-9053-E72165B01453}" v="4" dt="2024-09-24T03:56:17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y Gomero" userId="9f0ac6fe-e20a-4060-84df-61b30617b5a3" providerId="ADAL" clId="{5723D444-BDFD-4792-9053-E72165B01453}"/>
    <pc:docChg chg="custSel addSld delSld modSld">
      <pc:chgData name="Sandy Gomero" userId="9f0ac6fe-e20a-4060-84df-61b30617b5a3" providerId="ADAL" clId="{5723D444-BDFD-4792-9053-E72165B01453}" dt="2024-09-24T03:56:23.177" v="464" actId="2696"/>
      <pc:docMkLst>
        <pc:docMk/>
      </pc:docMkLst>
      <pc:sldChg chg="modSp mod">
        <pc:chgData name="Sandy Gomero" userId="9f0ac6fe-e20a-4060-84df-61b30617b5a3" providerId="ADAL" clId="{5723D444-BDFD-4792-9053-E72165B01453}" dt="2024-09-24T02:31:58.257" v="441" actId="20577"/>
        <pc:sldMkLst>
          <pc:docMk/>
          <pc:sldMk cId="4174582112" sldId="257"/>
        </pc:sldMkLst>
        <pc:spChg chg="mod">
          <ac:chgData name="Sandy Gomero" userId="9f0ac6fe-e20a-4060-84df-61b30617b5a3" providerId="ADAL" clId="{5723D444-BDFD-4792-9053-E72165B01453}" dt="2024-09-24T02:31:58.257" v="441" actId="20577"/>
          <ac:spMkLst>
            <pc:docMk/>
            <pc:sldMk cId="4174582112" sldId="257"/>
            <ac:spMk id="3" creationId="{06611019-32B9-E54E-ECDB-E359832ABCE9}"/>
          </ac:spMkLst>
        </pc:spChg>
      </pc:sldChg>
      <pc:sldChg chg="modSp mod">
        <pc:chgData name="Sandy Gomero" userId="9f0ac6fe-e20a-4060-84df-61b30617b5a3" providerId="ADAL" clId="{5723D444-BDFD-4792-9053-E72165B01453}" dt="2024-09-24T03:14:57.450" v="461" actId="20577"/>
        <pc:sldMkLst>
          <pc:docMk/>
          <pc:sldMk cId="746324342" sldId="258"/>
        </pc:sldMkLst>
        <pc:spChg chg="mod">
          <ac:chgData name="Sandy Gomero" userId="9f0ac6fe-e20a-4060-84df-61b30617b5a3" providerId="ADAL" clId="{5723D444-BDFD-4792-9053-E72165B01453}" dt="2024-09-24T03:14:57.450" v="461" actId="20577"/>
          <ac:spMkLst>
            <pc:docMk/>
            <pc:sldMk cId="746324342" sldId="258"/>
            <ac:spMk id="3" creationId="{F4E3CBD9-E139-E1F4-E925-02F089C97F00}"/>
          </ac:spMkLst>
        </pc:spChg>
      </pc:sldChg>
      <pc:sldChg chg="modSp mod">
        <pc:chgData name="Sandy Gomero" userId="9f0ac6fe-e20a-4060-84df-61b30617b5a3" providerId="ADAL" clId="{5723D444-BDFD-4792-9053-E72165B01453}" dt="2024-09-24T02:15:28.647" v="237" actId="20577"/>
        <pc:sldMkLst>
          <pc:docMk/>
          <pc:sldMk cId="3587585474" sldId="263"/>
        </pc:sldMkLst>
        <pc:spChg chg="mod">
          <ac:chgData name="Sandy Gomero" userId="9f0ac6fe-e20a-4060-84df-61b30617b5a3" providerId="ADAL" clId="{5723D444-BDFD-4792-9053-E72165B01453}" dt="2024-09-24T02:15:28.647" v="237" actId="20577"/>
          <ac:spMkLst>
            <pc:docMk/>
            <pc:sldMk cId="3587585474" sldId="263"/>
            <ac:spMk id="3" creationId="{2DC28AA6-073C-647E-E3FF-99802A740B49}"/>
          </ac:spMkLst>
        </pc:spChg>
      </pc:sldChg>
      <pc:sldChg chg="addSp delSp modSp new del mod">
        <pc:chgData name="Sandy Gomero" userId="9f0ac6fe-e20a-4060-84df-61b30617b5a3" providerId="ADAL" clId="{5723D444-BDFD-4792-9053-E72165B01453}" dt="2024-09-24T03:56:23.177" v="464" actId="2696"/>
        <pc:sldMkLst>
          <pc:docMk/>
          <pc:sldMk cId="2255612241" sldId="264"/>
        </pc:sldMkLst>
        <pc:spChg chg="mod">
          <ac:chgData name="Sandy Gomero" userId="9f0ac6fe-e20a-4060-84df-61b30617b5a3" providerId="ADAL" clId="{5723D444-BDFD-4792-9053-E72165B01453}" dt="2024-09-24T02:23:12.396" v="255" actId="20577"/>
          <ac:spMkLst>
            <pc:docMk/>
            <pc:sldMk cId="2255612241" sldId="264"/>
            <ac:spMk id="2" creationId="{E9FBFCA4-FF59-DC18-E28C-E18DCB334952}"/>
          </ac:spMkLst>
        </pc:spChg>
        <pc:spChg chg="del">
          <ac:chgData name="Sandy Gomero" userId="9f0ac6fe-e20a-4060-84df-61b30617b5a3" providerId="ADAL" clId="{5723D444-BDFD-4792-9053-E72165B01453}" dt="2024-09-24T02:23:26.829" v="256"/>
          <ac:spMkLst>
            <pc:docMk/>
            <pc:sldMk cId="2255612241" sldId="264"/>
            <ac:spMk id="3" creationId="{7E4EFB27-5D98-900E-AE74-D12DAB327C0F}"/>
          </ac:spMkLst>
        </pc:spChg>
        <pc:spChg chg="add mod">
          <ac:chgData name="Sandy Gomero" userId="9f0ac6fe-e20a-4060-84df-61b30617b5a3" providerId="ADAL" clId="{5723D444-BDFD-4792-9053-E72165B01453}" dt="2024-09-24T02:23:32.434" v="260" actId="27636"/>
          <ac:spMkLst>
            <pc:docMk/>
            <pc:sldMk cId="2255612241" sldId="264"/>
            <ac:spMk id="4" creationId="{5A195CC7-CA1B-E902-D20D-29FA47E4449E}"/>
          </ac:spMkLst>
        </pc:spChg>
        <pc:spChg chg="add mod">
          <ac:chgData name="Sandy Gomero" userId="9f0ac6fe-e20a-4060-84df-61b30617b5a3" providerId="ADAL" clId="{5723D444-BDFD-4792-9053-E72165B01453}" dt="2024-09-24T02:23:58.934" v="264" actId="14100"/>
          <ac:spMkLst>
            <pc:docMk/>
            <pc:sldMk cId="2255612241" sldId="264"/>
            <ac:spMk id="5" creationId="{5A195CC7-CA1B-E902-D20D-29FA47E4449E}"/>
          </ac:spMkLst>
        </pc:spChg>
      </pc:sldChg>
      <pc:sldChg chg="add">
        <pc:chgData name="Sandy Gomero" userId="9f0ac6fe-e20a-4060-84df-61b30617b5a3" providerId="ADAL" clId="{5723D444-BDFD-4792-9053-E72165B01453}" dt="2024-09-24T03:55:55.433" v="462"/>
        <pc:sldMkLst>
          <pc:docMk/>
          <pc:sldMk cId="501916522" sldId="265"/>
        </pc:sldMkLst>
      </pc:sldChg>
      <pc:sldChg chg="add">
        <pc:chgData name="Sandy Gomero" userId="9f0ac6fe-e20a-4060-84df-61b30617b5a3" providerId="ADAL" clId="{5723D444-BDFD-4792-9053-E72165B01453}" dt="2024-09-24T03:56:17.080" v="463"/>
        <pc:sldMkLst>
          <pc:docMk/>
          <pc:sldMk cId="774845510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10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5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5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58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6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4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6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6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0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3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marketstack.com/" TargetMode="External"/><Relationship Id="rId2" Type="http://schemas.openxmlformats.org/officeDocument/2006/relationships/hyperlink" Target="https://data.nasdaq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B58A-7F00-1D72-95E4-06892DEBC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9E761-1C17-E344-0C25-737F8B8ED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Stock Market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63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07EE-CC9F-C427-ACD8-881EC682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8AA6-073C-647E-E3FF-99802A740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recommend to invest in RTX(Raytheon),the company has the highest ROC over a year, the stock volume has been trading at 10 times more than direct competitors.</a:t>
            </a:r>
          </a:p>
          <a:p>
            <a:r>
              <a:rPr lang="en-US" dirty="0"/>
              <a:t>Key Contracts:</a:t>
            </a:r>
          </a:p>
          <a:p>
            <a:pPr lvl="1"/>
            <a:r>
              <a:rPr lang="en-US" dirty="0"/>
              <a:t>Javelin Joint Venture $1.3b</a:t>
            </a:r>
          </a:p>
          <a:p>
            <a:pPr lvl="1"/>
            <a:r>
              <a:rPr lang="en-US" dirty="0"/>
              <a:t>$478m Patriot GETM-T missile</a:t>
            </a:r>
          </a:p>
          <a:p>
            <a:pPr lvl="1"/>
            <a:r>
              <a:rPr lang="en-US" dirty="0"/>
              <a:t>$1.2b to provide additional Patriot air can </a:t>
            </a:r>
            <a:r>
              <a:rPr lang="en-US"/>
              <a:t>missile defense to Germany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8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DBEC-835C-220A-6535-4CAD64F1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3CBD9-E139-E1F4-E925-02F089C97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such a high volatility from tech companies, our client is looking to invest in different sector. </a:t>
            </a:r>
            <a:r>
              <a:rPr lang="en-US" sz="2000" b="1" dirty="0"/>
              <a:t>Aerospace &amp; Defense sector</a:t>
            </a:r>
          </a:p>
          <a:p>
            <a:r>
              <a:rPr lang="en-US" sz="2000" dirty="0"/>
              <a:t>What company should the client invest in?</a:t>
            </a:r>
          </a:p>
          <a:p>
            <a:r>
              <a:rPr lang="en-US" sz="2000" dirty="0"/>
              <a:t>Metrics</a:t>
            </a:r>
          </a:p>
          <a:p>
            <a:pPr lvl="1"/>
            <a:r>
              <a:rPr lang="en-US" sz="1800" dirty="0"/>
              <a:t>+50 -day volume trading average &gt;=400k</a:t>
            </a:r>
          </a:p>
          <a:p>
            <a:pPr lvl="1"/>
            <a:r>
              <a:rPr lang="en-US" sz="1800" dirty="0"/>
              <a:t>Volatility lower than 20%</a:t>
            </a:r>
          </a:p>
          <a:p>
            <a:pPr lvl="1"/>
            <a:r>
              <a:rPr lang="en-US" sz="1800" dirty="0"/>
              <a:t>ROC higher than S&amp;P500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2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62BE-4EEE-9DA5-F043-FA0F417E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1019-32B9-E54E-ECDB-E359832AB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73452"/>
            <a:ext cx="7729728" cy="35780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Companies analyzed:</a:t>
            </a:r>
          </a:p>
          <a:p>
            <a:r>
              <a:rPr lang="en-US" dirty="0"/>
              <a:t>RTX (Raytheon)</a:t>
            </a:r>
          </a:p>
          <a:p>
            <a:r>
              <a:rPr lang="en-US" dirty="0"/>
              <a:t>GD (General Dynamics)</a:t>
            </a:r>
          </a:p>
          <a:p>
            <a:r>
              <a:rPr lang="en-US" dirty="0"/>
              <a:t>LMT (Lockheed)</a:t>
            </a:r>
          </a:p>
          <a:p>
            <a:r>
              <a:rPr lang="en-US" dirty="0"/>
              <a:t>SPY500</a:t>
            </a:r>
          </a:p>
          <a:p>
            <a:r>
              <a:rPr lang="en-US" dirty="0"/>
              <a:t>All selected companies had outstanding dividend payout last year and they are billion cap companies with high value contracts worldwide.</a:t>
            </a:r>
          </a:p>
          <a:p>
            <a:pPr marL="0" indent="0">
              <a:buNone/>
            </a:pPr>
            <a:r>
              <a:rPr lang="en-US" dirty="0"/>
              <a:t>240 days data</a:t>
            </a:r>
          </a:p>
          <a:p>
            <a:pPr marL="0" indent="0" algn="l">
              <a:buNone/>
            </a:pPr>
            <a:r>
              <a:rPr lang="en-US" dirty="0"/>
              <a:t>Sources:</a:t>
            </a:r>
          </a:p>
          <a:p>
            <a:r>
              <a:rPr lang="en-US" b="0" i="0" u="sng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  <a:hlinkClick r:id="rId2"/>
              </a:rPr>
              <a:t>https://data.nasdaq.com</a:t>
            </a:r>
            <a:endParaRPr lang="en-US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b="0" i="0" u="sng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https://api.marketstack.com</a:t>
            </a:r>
            <a:endParaRPr lang="en-US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8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1DAF-2930-071D-99C5-D9FD8D62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Volume trading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983F51-AAD7-17A4-DA28-C0D512DB7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97" y="2619950"/>
            <a:ext cx="3844871" cy="31804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BE428-FE82-158C-9270-FBABB8563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43" y="2619950"/>
            <a:ext cx="3936892" cy="3180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FBE5BF-F744-469F-C3DA-86AC36F40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511" y="2619950"/>
            <a:ext cx="3936892" cy="31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9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827D50-C7E0-8693-5D5E-F63A31F1D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9441" y="2313433"/>
            <a:ext cx="4270248" cy="29910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Each month from September 2023 to February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95CC7-CA1B-E902-D20D-29FA47E44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133" y="2704440"/>
            <a:ext cx="5685182" cy="36698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September 2023: SPY: -3.43%, RTX: -4.01%, LMT: -4.95%, GD: -1.42%</a:t>
            </a:r>
          </a:p>
          <a:p>
            <a:r>
              <a:rPr lang="en-US" dirty="0"/>
              <a:t>October 2023: SPY: -1.97%, RTX: +13.45%, LMT: +11.17%, GD: +8.94%</a:t>
            </a:r>
          </a:p>
          <a:p>
            <a:r>
              <a:rPr lang="en-US" dirty="0"/>
              <a:t>November 2023: SPY: +8.87%, RTX: -0.63%, LMT: -1.88%, GD: +2.05%</a:t>
            </a:r>
          </a:p>
          <a:p>
            <a:r>
              <a:rPr lang="en-US" dirty="0"/>
              <a:t>December 2023: SPY: +4.29%, RTX: +3.26%, LMT: +1.08%, GD: +5.09%</a:t>
            </a:r>
          </a:p>
          <a:p>
            <a:r>
              <a:rPr lang="en-US" dirty="0"/>
              <a:t>January 2024: SPY: +2.27%, RTX: +8.41%, LMT: -5.48%, GD: +2.05%</a:t>
            </a:r>
          </a:p>
          <a:p>
            <a:r>
              <a:rPr lang="en-US" dirty="0"/>
              <a:t>February 2024: SPY: +4.84%, RTX: -2.21%, LMT: -0.46%, GD: +2.86%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2D2DF-0E60-7AA5-919E-70CCAF281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5" y="2704439"/>
            <a:ext cx="5200552" cy="33635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March 2024: SPY: +2.77%, RTX: +8.70%, LMT: +6.30%, GD: +3.36%</a:t>
            </a:r>
          </a:p>
          <a:p>
            <a:r>
              <a:rPr lang="en-US" dirty="0"/>
              <a:t>April 2024: SPY: -4.17%, RTX: +4.17%, LMT: +2.38%, GD: -0.22%</a:t>
            </a:r>
          </a:p>
          <a:p>
            <a:r>
              <a:rPr lang="en-US" dirty="0"/>
              <a:t>May 2024: SPY: +5.18%. RTX: +6.41%. LMT: +1.67%. GD: +4.60%</a:t>
            </a:r>
          </a:p>
          <a:p>
            <a:r>
              <a:rPr lang="en-US" dirty="0"/>
              <a:t>June 2024: SPY: +2.87%, RTX: -6.39%, LMT: +0.24%, GD: -3.57%</a:t>
            </a:r>
          </a:p>
          <a:p>
            <a:r>
              <a:rPr lang="en-US" dirty="0"/>
              <a:t>July 2024: SPY: +0.95%, RTX: +16.47%, LMT: +15.11%, GD: +2.53%</a:t>
            </a:r>
          </a:p>
          <a:p>
            <a:r>
              <a:rPr lang="en-US" dirty="0"/>
              <a:t>August 2024: SPY: +2.01%, RTX: +4.77%, LMT: +4.42%, GD: -0.21%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D7065-42D5-3B31-D923-95482A6567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2312" y="2313433"/>
            <a:ext cx="4270248" cy="304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Each month from march to august 2024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B6195C-C530-EB6D-5A28-B9C770010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change</a:t>
            </a:r>
          </a:p>
        </p:txBody>
      </p:sp>
    </p:spTree>
    <p:extLst>
      <p:ext uri="{BB962C8B-B14F-4D97-AF65-F5344CB8AC3E}">
        <p14:creationId xmlns:p14="http://schemas.microsoft.com/office/powerpoint/2010/main" val="77484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F593-61C5-25B4-A8FF-37A3AC90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18334"/>
          </a:xfrm>
        </p:spPr>
        <p:txBody>
          <a:bodyPr>
            <a:normAutofit fontScale="90000"/>
          </a:bodyPr>
          <a:lstStyle/>
          <a:p>
            <a:r>
              <a:rPr lang="en-US" dirty="0"/>
              <a:t>monthly</a:t>
            </a:r>
          </a:p>
        </p:txBody>
      </p:sp>
      <p:pic>
        <p:nvPicPr>
          <p:cNvPr id="5" name="Content Placeholder 4" descr="A graph of a graph with numbers and lines">
            <a:extLst>
              <a:ext uri="{FF2B5EF4-FFF2-40B4-BE49-F238E27FC236}">
                <a16:creationId xmlns:a16="http://schemas.microsoft.com/office/drawing/2014/main" id="{8FF97A5F-9C58-5415-05D0-103E6B4F0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1699570"/>
            <a:ext cx="8275319" cy="4934249"/>
          </a:xfrm>
        </p:spPr>
      </p:pic>
    </p:spTree>
    <p:extLst>
      <p:ext uri="{BB962C8B-B14F-4D97-AF65-F5344CB8AC3E}">
        <p14:creationId xmlns:p14="http://schemas.microsoft.com/office/powerpoint/2010/main" val="50191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EDD9-A1E7-1FB7-03B6-FBB5C088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volatility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E4881B-EF51-1E9B-1161-7A6343DA8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938" y="2333995"/>
            <a:ext cx="5540123" cy="4055250"/>
          </a:xfrm>
        </p:spPr>
      </p:pic>
    </p:spTree>
    <p:extLst>
      <p:ext uri="{BB962C8B-B14F-4D97-AF65-F5344CB8AC3E}">
        <p14:creationId xmlns:p14="http://schemas.microsoft.com/office/powerpoint/2010/main" val="150715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EDD9-A1E7-1FB7-03B6-FBB5C088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volatility comparison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2E8885-F7E9-1D15-DCF9-40342998F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092" y="2352097"/>
            <a:ext cx="5883564" cy="3642303"/>
          </a:xfrm>
        </p:spPr>
      </p:pic>
    </p:spTree>
    <p:extLst>
      <p:ext uri="{BB962C8B-B14F-4D97-AF65-F5344CB8AC3E}">
        <p14:creationId xmlns:p14="http://schemas.microsoft.com/office/powerpoint/2010/main" val="80075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B15F-58A7-3A9E-6A51-23C5D698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00453"/>
            <a:ext cx="7729728" cy="1188720"/>
          </a:xfrm>
        </p:spPr>
        <p:txBody>
          <a:bodyPr/>
          <a:lstStyle/>
          <a:p>
            <a:r>
              <a:rPr lang="en-US" dirty="0"/>
              <a:t>Rate of change (roc)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F4118D-03A9-9022-94A4-D2669A6E4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18" y="2527681"/>
            <a:ext cx="5109570" cy="364277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C68DF1-7E7E-250C-72C3-48232BCB5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741" y="2471011"/>
            <a:ext cx="4951198" cy="369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86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264</TotalTime>
  <Words>485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-apple-system</vt:lpstr>
      <vt:lpstr>Arial</vt:lpstr>
      <vt:lpstr>Gill Sans MT</vt:lpstr>
      <vt:lpstr>Parcel</vt:lpstr>
      <vt:lpstr>Project 1</vt:lpstr>
      <vt:lpstr>Problem statement</vt:lpstr>
      <vt:lpstr>data </vt:lpstr>
      <vt:lpstr>Total Volume trading</vt:lpstr>
      <vt:lpstr>Percentage change</vt:lpstr>
      <vt:lpstr>monthly</vt:lpstr>
      <vt:lpstr>Weekly volatility comparison</vt:lpstr>
      <vt:lpstr>monthly volatility comparison</vt:lpstr>
      <vt:lpstr>Rate of change (roc)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Sandy Gomero</dc:creator>
  <cp:lastModifiedBy>Sandy Gomero</cp:lastModifiedBy>
  <cp:revision>2</cp:revision>
  <dcterms:created xsi:type="dcterms:W3CDTF">2024-09-23T23:02:37Z</dcterms:created>
  <dcterms:modified xsi:type="dcterms:W3CDTF">2024-09-24T03:56:26Z</dcterms:modified>
</cp:coreProperties>
</file>