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Merriweather"/>
      <p:regular r:id="rId37"/>
      <p:bold r:id="rId38"/>
      <p:italic r:id="rId39"/>
      <p:boldItalic r:id="rId40"/>
    </p:embeddedFont>
    <p:embeddedFont>
      <p:font typeface="Comforta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42" Type="http://schemas.openxmlformats.org/officeDocument/2006/relationships/font" Target="fonts/Comfortaa-bold.fntdata"/><Relationship Id="rId41" Type="http://schemas.openxmlformats.org/officeDocument/2006/relationships/font" Target="fonts/Comforta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e2a24b07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e2a24b07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Veetical bar graph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e2a24b07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e2a24b07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e2a24b07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e2a24b07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e2a24b07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e2a24b07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e2a24b07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e2a24b07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e2a24b07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e2a24b07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e2a24b07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e2a24b07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e2a24b07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e2a24b07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e2a24b07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e2a24b07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e2a24b07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e2a24b07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e2a24b07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e2a24b07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e2a24b077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e2a24b07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e2a24b07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e2a24b07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2a24b07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e2a24b07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e2a24b07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e2a24b07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2a24b07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e2a24b07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e2a24b07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e2a24b07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e2a24b077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e2a24b077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4a381d6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f4a381d6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4a381d6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f4a381d6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gontya/InternationalEnergyStatistics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57600" y="698850"/>
            <a:ext cx="7828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INTERNATIONAL ENERGY STATISTICS</a:t>
            </a:r>
            <a:endParaRPr sz="48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114150" y="3114425"/>
            <a:ext cx="26643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</a:rPr>
              <a:t>CIS-5900 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</a:rPr>
              <a:t>GROUP 5 :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Sai Kiran Gontyala 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Yoshitha Gattu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279" name="Google Shape;279;p13"/>
          <p:cNvCxnSpPr/>
          <p:nvPr/>
        </p:nvCxnSpPr>
        <p:spPr>
          <a:xfrm flipH="1" rot="10800000">
            <a:off x="1330400" y="2566350"/>
            <a:ext cx="6662400" cy="5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0" name="Google Shape;280;p13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1885000"/>
            <a:ext cx="6913874" cy="32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1141825" y="62850"/>
            <a:ext cx="7867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AVERAGE QUANTITY OF ENERGY CONSUMED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56" name="Google Shape;3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475" y="1654850"/>
            <a:ext cx="6789150" cy="286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22"/>
          <p:cNvCxnSpPr/>
          <p:nvPr/>
        </p:nvCxnSpPr>
        <p:spPr>
          <a:xfrm flipH="1" rot="10800000">
            <a:off x="1403825" y="1330375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2"/>
          <p:cNvSpPr txBox="1"/>
          <p:nvPr/>
        </p:nvSpPr>
        <p:spPr>
          <a:xfrm>
            <a:off x="520550" y="1437700"/>
            <a:ext cx="16731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178050" y="1592300"/>
            <a:ext cx="21768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Hard_coal is the most used source for the production of energy 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type="title"/>
          </p:nvPr>
        </p:nvSpPr>
        <p:spPr>
          <a:xfrm>
            <a:off x="1162775" y="188025"/>
            <a:ext cx="79089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UNIT OF MEASUREMENT FOR </a:t>
            </a:r>
            <a:r>
              <a:rPr lang="en-GB" sz="3600">
                <a:solidFill>
                  <a:srgbClr val="000000"/>
                </a:solidFill>
              </a:rPr>
              <a:t>ENERGY CONSUMPTION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65" name="Google Shape;3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800" y="1789150"/>
            <a:ext cx="6796251" cy="266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23"/>
          <p:cNvCxnSpPr/>
          <p:nvPr/>
        </p:nvCxnSpPr>
        <p:spPr>
          <a:xfrm>
            <a:off x="1240750" y="1498100"/>
            <a:ext cx="73806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3"/>
          <p:cNvSpPr txBox="1"/>
          <p:nvPr/>
        </p:nvSpPr>
        <p:spPr>
          <a:xfrm>
            <a:off x="83800" y="1676875"/>
            <a:ext cx="20820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Energy is often measured in “Metric tons, thousand” 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1303800" y="142250"/>
            <a:ext cx="70305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PERCENTAGE OF FUEL CONSUMED FROM 2010-2014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73" name="Google Shape;3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075" y="1553150"/>
            <a:ext cx="6763748" cy="254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24"/>
          <p:cNvCxnSpPr/>
          <p:nvPr/>
        </p:nvCxnSpPr>
        <p:spPr>
          <a:xfrm flipH="1" rot="10800000">
            <a:off x="1466838" y="1393250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4"/>
          <p:cNvSpPr txBox="1"/>
          <p:nvPr/>
        </p:nvSpPr>
        <p:spPr>
          <a:xfrm>
            <a:off x="94275" y="1553150"/>
            <a:ext cx="2193600" cy="31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The fuel consumed is increasing </a:t>
            </a:r>
            <a:r>
              <a:rPr lang="en-GB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gradually </a:t>
            </a: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every year with 2014 being top. 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3239650" y="4301025"/>
            <a:ext cx="4944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(data is available upto 2014 only)*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/>
          <p:nvPr>
            <p:ph type="title"/>
          </p:nvPr>
        </p:nvSpPr>
        <p:spPr>
          <a:xfrm>
            <a:off x="1140750" y="173450"/>
            <a:ext cx="7030500" cy="1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HIGHEST ENERGY CONSUMPTION COUNTRY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82" name="Google Shape;382;p25"/>
          <p:cNvPicPr preferRelativeResize="0"/>
          <p:nvPr/>
        </p:nvPicPr>
        <p:blipFill rotWithShape="1">
          <a:blip r:embed="rId3">
            <a:alphaModFix/>
          </a:blip>
          <a:srcRect b="0" l="4076" r="0" t="0"/>
          <a:stretch/>
        </p:blipFill>
        <p:spPr>
          <a:xfrm>
            <a:off x="2618775" y="1737325"/>
            <a:ext cx="6430824" cy="3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5"/>
          <p:cNvSpPr txBox="1"/>
          <p:nvPr/>
        </p:nvSpPr>
        <p:spPr>
          <a:xfrm>
            <a:off x="94275" y="1729925"/>
            <a:ext cx="25245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Germany consumes the most energy when compared to the rest.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4" name="Google Shape;384;p25"/>
          <p:cNvCxnSpPr/>
          <p:nvPr/>
        </p:nvCxnSpPr>
        <p:spPr>
          <a:xfrm flipH="1" rot="10800000">
            <a:off x="1466838" y="1403750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type="title"/>
          </p:nvPr>
        </p:nvSpPr>
        <p:spPr>
          <a:xfrm>
            <a:off x="1099925" y="116700"/>
            <a:ext cx="79623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FUEL CONSUMPTION IN EACH COUNTRY 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700" y="1676200"/>
            <a:ext cx="6955526" cy="29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6"/>
          <p:cNvSpPr txBox="1"/>
          <p:nvPr/>
        </p:nvSpPr>
        <p:spPr>
          <a:xfrm>
            <a:off x="125700" y="1450100"/>
            <a:ext cx="22044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More than 75% of the energy produced is being utilized in each country.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2" name="Google Shape;392;p26"/>
          <p:cNvCxnSpPr/>
          <p:nvPr/>
        </p:nvCxnSpPr>
        <p:spPr>
          <a:xfrm flipH="1" rot="10800000">
            <a:off x="1466838" y="1393250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type="title"/>
          </p:nvPr>
        </p:nvSpPr>
        <p:spPr>
          <a:xfrm>
            <a:off x="1110400" y="294800"/>
            <a:ext cx="7710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MAJOR SOURCE OF ENERGY FOR EACH COUNTRY 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98" name="Google Shape;398;p27"/>
          <p:cNvPicPr preferRelativeResize="0"/>
          <p:nvPr/>
        </p:nvPicPr>
        <p:blipFill rotWithShape="1">
          <a:blip r:embed="rId3">
            <a:alphaModFix/>
          </a:blip>
          <a:srcRect b="0" l="9926" r="0" t="0"/>
          <a:stretch/>
        </p:blipFill>
        <p:spPr>
          <a:xfrm>
            <a:off x="2964575" y="1851700"/>
            <a:ext cx="6080375" cy="29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7"/>
          <p:cNvSpPr txBox="1"/>
          <p:nvPr/>
        </p:nvSpPr>
        <p:spPr>
          <a:xfrm>
            <a:off x="167600" y="1747550"/>
            <a:ext cx="2598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Fuelwood is like the main source of energy for the </a:t>
            </a:r>
            <a:r>
              <a:rPr lang="en-GB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top energy consuming countries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0" name="Google Shape;400;p27"/>
          <p:cNvCxnSpPr/>
          <p:nvPr/>
        </p:nvCxnSpPr>
        <p:spPr>
          <a:xfrm flipH="1" rot="10800000">
            <a:off x="1466838" y="1515575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type="title"/>
          </p:nvPr>
        </p:nvSpPr>
        <p:spPr>
          <a:xfrm>
            <a:off x="1303800" y="336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MAJOR SOURCE OF ENERGY PER YEAR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406" name="Google Shape;406;p28"/>
          <p:cNvPicPr preferRelativeResize="0"/>
          <p:nvPr/>
        </p:nvPicPr>
        <p:blipFill rotWithShape="1">
          <a:blip r:embed="rId3">
            <a:alphaModFix/>
          </a:blip>
          <a:srcRect b="0" l="8548" r="2125" t="0"/>
          <a:stretch/>
        </p:blipFill>
        <p:spPr>
          <a:xfrm>
            <a:off x="2985525" y="1871500"/>
            <a:ext cx="6075825" cy="29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8"/>
          <p:cNvSpPr txBox="1"/>
          <p:nvPr/>
        </p:nvSpPr>
        <p:spPr>
          <a:xfrm>
            <a:off x="115225" y="1775250"/>
            <a:ext cx="27864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In almost every year Fuelwood occupies the first place as the source of energy production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08" name="Google Shape;408;p28"/>
          <p:cNvCxnSpPr/>
          <p:nvPr/>
        </p:nvCxnSpPr>
        <p:spPr>
          <a:xfrm flipH="1" rot="10800000">
            <a:off x="1466838" y="1550375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type="title"/>
          </p:nvPr>
        </p:nvSpPr>
        <p:spPr>
          <a:xfrm>
            <a:off x="1131350" y="231925"/>
            <a:ext cx="7888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COUNTRIES AND THEIR ENERGY CONSUMPTION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414" name="Google Shape;4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100" y="2033600"/>
            <a:ext cx="6689474" cy="28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9"/>
          <p:cNvSpPr txBox="1"/>
          <p:nvPr/>
        </p:nvSpPr>
        <p:spPr>
          <a:xfrm>
            <a:off x="125700" y="1813750"/>
            <a:ext cx="2204400" cy="28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 see that each country consumes more than 6,000 units of energy.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16" name="Google Shape;416;p29"/>
          <p:cNvCxnSpPr/>
          <p:nvPr/>
        </p:nvCxnSpPr>
        <p:spPr>
          <a:xfrm flipH="1" rot="10800000">
            <a:off x="1508738" y="1559075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"/>
          <p:cNvSpPr txBox="1"/>
          <p:nvPr>
            <p:ph type="title"/>
          </p:nvPr>
        </p:nvSpPr>
        <p:spPr>
          <a:xfrm>
            <a:off x="1152375" y="106225"/>
            <a:ext cx="79596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MAXIMUM QUANTITY OF ENERGY PRODUCED IN EACH COUNTRY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422" name="Google Shape;422;p30"/>
          <p:cNvPicPr preferRelativeResize="0"/>
          <p:nvPr/>
        </p:nvPicPr>
        <p:blipFill rotWithShape="1">
          <a:blip r:embed="rId3">
            <a:alphaModFix/>
          </a:blip>
          <a:srcRect b="0" l="0" r="13524" t="0"/>
          <a:stretch/>
        </p:blipFill>
        <p:spPr>
          <a:xfrm>
            <a:off x="2650325" y="1661200"/>
            <a:ext cx="6358951" cy="3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0"/>
          <p:cNvSpPr txBox="1"/>
          <p:nvPr/>
        </p:nvSpPr>
        <p:spPr>
          <a:xfrm>
            <a:off x="136175" y="1608825"/>
            <a:ext cx="2650200" cy="3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The maximum amount of energy is produced by the United States in the year 2014.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4" name="Google Shape;424;p30"/>
          <p:cNvCxnSpPr/>
          <p:nvPr/>
        </p:nvCxnSpPr>
        <p:spPr>
          <a:xfrm flipH="1" rot="10800000">
            <a:off x="1779963" y="1393250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1"/>
          <p:cNvSpPr txBox="1"/>
          <p:nvPr>
            <p:ph type="title"/>
          </p:nvPr>
        </p:nvSpPr>
        <p:spPr>
          <a:xfrm>
            <a:off x="1388550" y="311800"/>
            <a:ext cx="6366900" cy="5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SUMMARY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30" name="Google Shape;430;p31"/>
          <p:cNvSpPr txBox="1"/>
          <p:nvPr>
            <p:ph idx="1" type="body"/>
          </p:nvPr>
        </p:nvSpPr>
        <p:spPr>
          <a:xfrm>
            <a:off x="366650" y="1204700"/>
            <a:ext cx="8412000" cy="3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Successfully used many tools learned in the class such as </a:t>
            </a: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Elasticsearch</a:t>
            </a: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Kibana to analyse and visual the data using the tools.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Learned various terminologies of the data set and analysed various characteristics of the topic.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Gained insight over the international energy statistics.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1" name="Google Shape;431;p31"/>
          <p:cNvCxnSpPr/>
          <p:nvPr/>
        </p:nvCxnSpPr>
        <p:spPr>
          <a:xfrm>
            <a:off x="1340875" y="1005650"/>
            <a:ext cx="6557700" cy="21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145200" y="158600"/>
            <a:ext cx="77322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GLOBAL ENERGY TRADE AND PRODUCTION 1990-2014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2283675" y="1602600"/>
            <a:ext cx="6777600" cy="3306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The energy statistics database contains comprehensive energy statistics on the production, trade conversion and final consumption of primary and secondary; conventional and non- conventional; and new and renewable sources of energy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1045225"/>
            <a:ext cx="2157974" cy="409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14"/>
          <p:cNvCxnSpPr/>
          <p:nvPr/>
        </p:nvCxnSpPr>
        <p:spPr>
          <a:xfrm>
            <a:off x="1351350" y="1445625"/>
            <a:ext cx="73959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REFERENCES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37" name="Google Shape;437;p32"/>
          <p:cNvSpPr txBox="1"/>
          <p:nvPr>
            <p:ph idx="1" type="body"/>
          </p:nvPr>
        </p:nvSpPr>
        <p:spPr>
          <a:xfrm>
            <a:off x="1251425" y="1759600"/>
            <a:ext cx="70305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lang="en-GB" sz="2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https://www.kaggle.com/unitednations/international-energy-statistics#all_energy_statistics.csv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●"/>
            </a:pPr>
            <a:r>
              <a:rPr lang="en-GB" sz="2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https://github.com/sgontya/InternationalEnergyStatistics</a:t>
            </a:r>
            <a:endParaRPr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32"/>
          <p:cNvCxnSpPr/>
          <p:nvPr/>
        </p:nvCxnSpPr>
        <p:spPr>
          <a:xfrm>
            <a:off x="1351350" y="1445625"/>
            <a:ext cx="6557700" cy="21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9" name="Google Shape;439;p32"/>
          <p:cNvPicPr preferRelativeResize="0"/>
          <p:nvPr/>
        </p:nvPicPr>
        <p:blipFill rotWithShape="1">
          <a:blip r:embed="rId4">
            <a:alphaModFix amt="70000"/>
          </a:blip>
          <a:srcRect b="0" l="45945" r="0" t="0"/>
          <a:stretch/>
        </p:blipFill>
        <p:spPr>
          <a:xfrm flipH="1" rot="10800000">
            <a:off x="4560800" y="-1"/>
            <a:ext cx="4538350" cy="232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2"/>
          <p:cNvPicPr preferRelativeResize="0"/>
          <p:nvPr/>
        </p:nvPicPr>
        <p:blipFill rotWithShape="1">
          <a:blip r:embed="rId5">
            <a:alphaModFix amt="70000"/>
          </a:blip>
          <a:srcRect b="0" l="45945" r="0" t="0"/>
          <a:stretch/>
        </p:blipFill>
        <p:spPr>
          <a:xfrm>
            <a:off x="0" y="3201300"/>
            <a:ext cx="3563473" cy="19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/>
          <p:nvPr>
            <p:ph type="title"/>
          </p:nvPr>
        </p:nvSpPr>
        <p:spPr>
          <a:xfrm>
            <a:off x="1658850" y="809150"/>
            <a:ext cx="5826300" cy="22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6000">
              <a:solidFill>
                <a:srgbClr val="07376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46" name="Google Shape;446;p33"/>
          <p:cNvPicPr preferRelativeResize="0"/>
          <p:nvPr/>
        </p:nvPicPr>
        <p:blipFill rotWithShape="1">
          <a:blip r:embed="rId3">
            <a:alphaModFix amt="52000"/>
          </a:blip>
          <a:srcRect b="20542" l="9186" r="8428" t="17357"/>
          <a:stretch/>
        </p:blipFill>
        <p:spPr>
          <a:xfrm>
            <a:off x="0" y="2875825"/>
            <a:ext cx="5390025" cy="22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3"/>
          <p:cNvPicPr preferRelativeResize="0"/>
          <p:nvPr/>
        </p:nvPicPr>
        <p:blipFill rotWithShape="1">
          <a:blip r:embed="rId3">
            <a:alphaModFix amt="54000"/>
          </a:blip>
          <a:srcRect b="20542" l="32205" r="8429" t="17357"/>
          <a:stretch/>
        </p:blipFill>
        <p:spPr>
          <a:xfrm>
            <a:off x="5210725" y="2875825"/>
            <a:ext cx="3883949" cy="22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INTRODUCTION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838050" y="1550075"/>
            <a:ext cx="7909200" cy="31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Dataset Size: 59.7MB 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Load the dataset into Elastic cloud.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Visualize the data using Kibana and categorize top important information.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https://www.kaggle.com/unitednations/international-energy-statistics#all_energy_statistics.csv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5" name="Google Shape;295;p15"/>
          <p:cNvCxnSpPr/>
          <p:nvPr/>
        </p:nvCxnSpPr>
        <p:spPr>
          <a:xfrm>
            <a:off x="1351350" y="1445625"/>
            <a:ext cx="38235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6" name="Google Shape;296;p15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788175" y="92100"/>
            <a:ext cx="2301800" cy="23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PROJECT OBJECTIVE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2055075" y="1535250"/>
            <a:ext cx="70305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Learn how to use Elasticsearch and Kibana.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find relevant data, analyse and discover statistical data.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Char char="●"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Create visualizations on various aspects of the chosen dataset using kibana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16"/>
          <p:cNvCxnSpPr/>
          <p:nvPr/>
        </p:nvCxnSpPr>
        <p:spPr>
          <a:xfrm>
            <a:off x="1351350" y="1445625"/>
            <a:ext cx="49446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16"/>
          <p:cNvPicPr preferRelativeResize="0"/>
          <p:nvPr/>
        </p:nvPicPr>
        <p:blipFill/>
        <p:spPr>
          <a:xfrm>
            <a:off x="0" y="2571750"/>
            <a:ext cx="220555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293300" y="645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PLATFORM SPECIFICATIONS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832400" y="1644375"/>
            <a:ext cx="70305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energy_statistics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size: 59.7MB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Account: </a:t>
            </a: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Elastic Cloud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size: 180 GB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Storage: 682 GB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Speed: 2.2GHz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17"/>
          <p:cNvCxnSpPr/>
          <p:nvPr/>
        </p:nvCxnSpPr>
        <p:spPr>
          <a:xfrm>
            <a:off x="1351350" y="1445625"/>
            <a:ext cx="6557700" cy="21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1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709940" y="1812825"/>
            <a:ext cx="2944334" cy="29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DATA PROCESSING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025" y="2209200"/>
            <a:ext cx="2251825" cy="72508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/>
          <p:nvPr/>
        </p:nvSpPr>
        <p:spPr>
          <a:xfrm>
            <a:off x="5357650" y="2241550"/>
            <a:ext cx="7989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B0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260225" y="2256600"/>
            <a:ext cx="20595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Nunito"/>
                <a:ea typeface="Nunito"/>
                <a:cs typeface="Nunito"/>
                <a:sym typeface="Nunito"/>
              </a:rPr>
              <a:t>DATASET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2319725" y="2323350"/>
            <a:ext cx="7989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B0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388" y="1686200"/>
            <a:ext cx="2059511" cy="206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18"/>
          <p:cNvCxnSpPr/>
          <p:nvPr/>
        </p:nvCxnSpPr>
        <p:spPr>
          <a:xfrm>
            <a:off x="1351350" y="1445625"/>
            <a:ext cx="4452000" cy="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4" name="Google Shape;324;p18"/>
          <p:cNvPicPr preferRelativeResize="0"/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0" y="2820150"/>
            <a:ext cx="4929645" cy="2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 rotWithShape="1">
          <a:blip r:embed="rId5">
            <a:alphaModFix amt="35000"/>
          </a:blip>
          <a:srcRect b="0" l="0" r="24732" t="19204"/>
          <a:stretch/>
        </p:blipFill>
        <p:spPr>
          <a:xfrm flipH="1">
            <a:off x="4692000" y="2891250"/>
            <a:ext cx="4452000" cy="225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51350" y="420500"/>
            <a:ext cx="70305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VERIFYING THE DATA LOADED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6525175" y="1466575"/>
            <a:ext cx="25572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Enter the command </a:t>
            </a:r>
            <a:r>
              <a:rPr lang="en-GB" sz="2800" u="sng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/_cat/indices?v</a:t>
            </a: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 the console tab to verify the data loaded.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75" y="1466575"/>
            <a:ext cx="6445201" cy="359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19"/>
          <p:cNvCxnSpPr/>
          <p:nvPr/>
        </p:nvCxnSpPr>
        <p:spPr>
          <a:xfrm flipH="1" rot="10800000">
            <a:off x="1414300" y="1225700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type="title"/>
          </p:nvPr>
        </p:nvSpPr>
        <p:spPr>
          <a:xfrm>
            <a:off x="1141825" y="330925"/>
            <a:ext cx="78567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DISCOVERING</a:t>
            </a:r>
            <a:r>
              <a:rPr lang="en-GB" sz="3600">
                <a:solidFill>
                  <a:srgbClr val="000000"/>
                </a:solidFill>
              </a:rPr>
              <a:t> THE DATA LOADED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39" name="Google Shape;339;p20"/>
          <p:cNvSpPr txBox="1"/>
          <p:nvPr>
            <p:ph idx="1" type="body"/>
          </p:nvPr>
        </p:nvSpPr>
        <p:spPr>
          <a:xfrm>
            <a:off x="6662450" y="1466575"/>
            <a:ext cx="24198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Filtered the data using a basic SQL command, on the basis of country and year &gt; 2013</a:t>
            </a:r>
            <a:r>
              <a:rPr lang="en-GB"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  <p:cxnSp>
        <p:nvCxnSpPr>
          <p:cNvPr id="340" name="Google Shape;340;p20"/>
          <p:cNvCxnSpPr/>
          <p:nvPr/>
        </p:nvCxnSpPr>
        <p:spPr>
          <a:xfrm flipH="1" rot="10800000">
            <a:off x="1393325" y="1146625"/>
            <a:ext cx="67044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1" name="Google Shape;341;p20"/>
          <p:cNvPicPr preferRelativeResize="0"/>
          <p:nvPr/>
        </p:nvPicPr>
        <p:blipFill rotWithShape="1">
          <a:blip r:embed="rId3">
            <a:alphaModFix/>
          </a:blip>
          <a:srcRect b="0" l="0" r="18247" t="0"/>
          <a:stretch/>
        </p:blipFill>
        <p:spPr>
          <a:xfrm>
            <a:off x="62850" y="1315275"/>
            <a:ext cx="6462326" cy="37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/>
          <p:nvPr>
            <p:ph type="title"/>
          </p:nvPr>
        </p:nvSpPr>
        <p:spPr>
          <a:xfrm>
            <a:off x="1251400" y="305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VISUALIZATION IN KIBANA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Google Shape;347;p21"/>
          <p:cNvCxnSpPr/>
          <p:nvPr/>
        </p:nvCxnSpPr>
        <p:spPr>
          <a:xfrm>
            <a:off x="1424675" y="1005650"/>
            <a:ext cx="5772000" cy="105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8" name="Google Shape;3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8561"/>
            <a:ext cx="9143998" cy="165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00" y="1231275"/>
            <a:ext cx="6311976" cy="375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 txBox="1"/>
          <p:nvPr/>
        </p:nvSpPr>
        <p:spPr>
          <a:xfrm>
            <a:off x="6578650" y="1231250"/>
            <a:ext cx="24093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latin typeface="Lato"/>
                <a:ea typeface="Lato"/>
                <a:cs typeface="Lato"/>
                <a:sym typeface="Lato"/>
              </a:rPr>
              <a:t>In the Visualize tab, we can shape our data using a variety of charts, tables, maps, and more.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000000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