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4404-880D-4C38-902C-9DA1A622C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4D11C-5FE8-4D7C-AD32-946BF57CC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8B64F-A34B-4B61-8820-5BE2C047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7A07-A817-4EC7-AF3A-8C3A5888F90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E56D0-68B2-40AD-A805-FB585DCF4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A5F66-5A23-434D-B971-F244B46D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F1A1-4AE9-4141-B07D-DF741EC0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0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EAA1-531E-453A-8DB4-C236E048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168B2-4FE2-4B65-AC0A-C4461E795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383CF-F9ED-4621-B527-E5822C65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7A07-A817-4EC7-AF3A-8C3A5888F90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2346-66DA-4C31-BBA9-D01D005E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E53FA-E03F-4453-87DE-A539B878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F1A1-4AE9-4141-B07D-DF741EC0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7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EF4B22-5556-4824-B0B9-BF3E19DB9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6D1CC-06B7-439F-83CB-8171D2CE7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F4825-6E5B-489D-93B6-A204A3FB7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7A07-A817-4EC7-AF3A-8C3A5888F90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97106-4AA6-47B3-98DB-4A379F21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B4913-F77C-4708-B1CA-83A6BBF9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F1A1-4AE9-4141-B07D-DF741EC0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9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C5C5-0253-4013-8921-59AD0A01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85E96-A0F2-4A3F-84BA-5EEA52CB3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9215B-1034-44AB-B177-9FFE0D56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7A07-A817-4EC7-AF3A-8C3A5888F90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A65B7-983D-4984-8C3A-5E5368C6D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0BCFC-4298-4341-A51D-2746E8DE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F1A1-4AE9-4141-B07D-DF741EC0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0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C542-B0BF-4A9D-A6C9-CCA0D1AFE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71F02-AC90-4711-9771-C59146B6C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1538F-356F-4FD6-B51E-C37ED640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7A07-A817-4EC7-AF3A-8C3A5888F90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C84E2-828A-4AB3-AB30-D254BCE7B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023FA-B198-4D7D-878A-5BAAD57C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F1A1-4AE9-4141-B07D-DF741EC0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2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86E6-E0C4-4D09-BBA3-F58EFE047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235F3-51C7-4C54-BF0C-1A22A070B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226A0-6B38-4F55-957D-55F8D1AEF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C7696-C958-4FAE-A366-82AB0A5B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7A07-A817-4EC7-AF3A-8C3A5888F90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5080B-CE61-4FA8-9866-FB2F3403B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C4C33-8F1D-4AEC-9528-74657267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F1A1-4AE9-4141-B07D-DF741EC0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1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A78C-0220-4AF1-BCBE-1515AF69C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7498D-82AB-40BE-BD1A-C918C4473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95F26-F8E8-4E19-9B9C-E7D84CBEF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13B858-64C6-40B2-9522-6F214E28C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8A030-1AF9-4509-AEA8-1F78E2A6E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5DBF6-4A08-4BF7-96AA-51813284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7A07-A817-4EC7-AF3A-8C3A5888F90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40A27-9D10-438A-AA92-9FB5AEFC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9B90F9-8B22-4633-B2DC-189274AE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F1A1-4AE9-4141-B07D-DF741EC0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1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D3CA5-1E5B-4B90-BCDC-2C02A242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53832-643A-4BAF-860E-A32680BC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7A07-A817-4EC7-AF3A-8C3A5888F90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EF5AF-A106-4D50-ACDA-36FEBCDA6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196382-AB11-4C36-A0D9-B8DBB22F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F1A1-4AE9-4141-B07D-DF741EC0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0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D1D7B7-A23E-4836-88C2-4CAFAED0E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7A07-A817-4EC7-AF3A-8C3A5888F90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DDE78-369A-4427-9554-22B7EA2A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1E783-C650-4EBC-9FC6-0EBC370F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F1A1-4AE9-4141-B07D-DF741EC0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1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3CA-F88B-4692-AA38-90395D4AE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7ACB9-4DD4-4916-AB8F-881A4AF06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5D40A-0D9D-4DF0-98CE-4496063B2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2AEF0-E640-468D-A519-C1B3BD88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7A07-A817-4EC7-AF3A-8C3A5888F90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5658A-E2DF-4CC3-9B55-0A439B299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4D893-08E2-4F7D-98C7-D626E037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F1A1-4AE9-4141-B07D-DF741EC0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3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8AD6-5B37-4773-9832-E4D79B040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D28F3-20EC-4A1A-88A4-DD326E0F7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674C4-EDE6-4EEA-A594-67097F87F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F734B-175D-4311-A7D1-E2AE5CC6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7A07-A817-4EC7-AF3A-8C3A5888F90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8F66E-020C-470F-8AAB-B0F5E3C1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CAD4B-2EC8-4795-9F2C-F64BA1D7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F1A1-4AE9-4141-B07D-DF741EC0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5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F7AEBD-66AF-4D1A-B050-22932E027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B40C9-CA00-42B1-87D6-79DC48125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AF0E8-CEE4-4743-B3C6-EC73CF545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D7A07-A817-4EC7-AF3A-8C3A5888F90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FFE42-3359-4783-BF35-82EB2FB3A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04F57-107A-4519-99F3-BFD5352AD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DF1A1-4AE9-4141-B07D-DF741EC0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7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BDBB5-E037-4E35-BAA8-49DCEBDBD6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Exoplanet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160FE-3627-41F1-90F2-BC5627BF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Sergio Gonzalez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08F40E-8BE4-48B3-AE73-83EAB072FD2C}"/>
              </a:ext>
            </a:extLst>
          </p:cNvPr>
          <p:cNvSpPr txBox="1"/>
          <p:nvPr/>
        </p:nvSpPr>
        <p:spPr>
          <a:xfrm>
            <a:off x="1524000" y="660956"/>
            <a:ext cx="636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Import Data: 26832 rows x 299 Columns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6DBC8-A968-4587-A33E-5E56BA70B767}"/>
              </a:ext>
            </a:extLst>
          </p:cNvPr>
          <p:cNvSpPr txBox="1"/>
          <p:nvPr/>
        </p:nvSpPr>
        <p:spPr>
          <a:xfrm>
            <a:off x="1524000" y="1122363"/>
            <a:ext cx="3818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 = What questions do you want answered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9C49C1-E73E-414E-8227-A55C250BC6AE}"/>
              </a:ext>
            </a:extLst>
          </p:cNvPr>
          <p:cNvSpPr txBox="1"/>
          <p:nvPr/>
        </p:nvSpPr>
        <p:spPr>
          <a:xfrm>
            <a:off x="1524000" y="4757069"/>
            <a:ext cx="6256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My questions: </a:t>
            </a:r>
          </a:p>
          <a:p>
            <a:r>
              <a:rPr lang="en-US" dirty="0">
                <a:solidFill>
                  <a:schemeClr val="accent1"/>
                </a:solidFill>
              </a:rPr>
              <a:t>-    How has exoplanet discoveries changed through time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1"/>
                </a:solidFill>
              </a:rPr>
              <a:t>Who is the one doing all the discoveries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1"/>
                </a:solidFill>
              </a:rPr>
              <a:t>Preferred discovery method </a:t>
            </a:r>
          </a:p>
        </p:txBody>
      </p:sp>
    </p:spTree>
    <p:extLst>
      <p:ext uri="{BB962C8B-B14F-4D97-AF65-F5344CB8AC3E}">
        <p14:creationId xmlns:p14="http://schemas.microsoft.com/office/powerpoint/2010/main" val="67983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4EA2-AFD4-43B5-B797-DC8B50C0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and Clean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35E691-6405-4969-BE3E-731E19848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919528"/>
              </p:ext>
            </p:extLst>
          </p:nvPr>
        </p:nvGraphicFramePr>
        <p:xfrm>
          <a:off x="838200" y="1941999"/>
          <a:ext cx="4633370" cy="4384920"/>
        </p:xfrm>
        <a:graphic>
          <a:graphicData uri="http://schemas.openxmlformats.org/drawingml/2006/table">
            <a:tbl>
              <a:tblPr/>
              <a:tblGrid>
                <a:gridCol w="661910">
                  <a:extLst>
                    <a:ext uri="{9D8B030D-6E8A-4147-A177-3AD203B41FA5}">
                      <a16:colId xmlns:a16="http://schemas.microsoft.com/office/drawing/2014/main" val="1934480637"/>
                    </a:ext>
                  </a:extLst>
                </a:gridCol>
                <a:gridCol w="661910">
                  <a:extLst>
                    <a:ext uri="{9D8B030D-6E8A-4147-A177-3AD203B41FA5}">
                      <a16:colId xmlns:a16="http://schemas.microsoft.com/office/drawing/2014/main" val="2524684218"/>
                    </a:ext>
                  </a:extLst>
                </a:gridCol>
                <a:gridCol w="661910">
                  <a:extLst>
                    <a:ext uri="{9D8B030D-6E8A-4147-A177-3AD203B41FA5}">
                      <a16:colId xmlns:a16="http://schemas.microsoft.com/office/drawing/2014/main" val="1183655044"/>
                    </a:ext>
                  </a:extLst>
                </a:gridCol>
                <a:gridCol w="661910">
                  <a:extLst>
                    <a:ext uri="{9D8B030D-6E8A-4147-A177-3AD203B41FA5}">
                      <a16:colId xmlns:a16="http://schemas.microsoft.com/office/drawing/2014/main" val="1591812522"/>
                    </a:ext>
                  </a:extLst>
                </a:gridCol>
                <a:gridCol w="661910">
                  <a:extLst>
                    <a:ext uri="{9D8B030D-6E8A-4147-A177-3AD203B41FA5}">
                      <a16:colId xmlns:a16="http://schemas.microsoft.com/office/drawing/2014/main" val="3580782207"/>
                    </a:ext>
                  </a:extLst>
                </a:gridCol>
                <a:gridCol w="661910">
                  <a:extLst>
                    <a:ext uri="{9D8B030D-6E8A-4147-A177-3AD203B41FA5}">
                      <a16:colId xmlns:a16="http://schemas.microsoft.com/office/drawing/2014/main" val="2697442154"/>
                    </a:ext>
                  </a:extLst>
                </a:gridCol>
                <a:gridCol w="661910">
                  <a:extLst>
                    <a:ext uri="{9D8B030D-6E8A-4147-A177-3AD203B41FA5}">
                      <a16:colId xmlns:a16="http://schemas.microsoft.com/office/drawing/2014/main" val="454491069"/>
                    </a:ext>
                  </a:extLst>
                </a:gridCol>
              </a:tblGrid>
              <a:tr h="2820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pl_name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disc_year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discoverymethod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disc_facility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pl_masse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pl_dens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0290" marR="40290" marT="20145" marB="20145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8893768"/>
                  </a:ext>
                </a:extLst>
              </a:tr>
              <a:tr h="2820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0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11 Com b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2007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Radial Velocity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Xinglong Station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NaN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NaN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833040"/>
                  </a:ext>
                </a:extLst>
              </a:tr>
              <a:tr h="2820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1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11 Com b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2007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Radial Velocity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Xinglong Station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NaN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NaN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739528"/>
                  </a:ext>
                </a:extLst>
              </a:tr>
              <a:tr h="523772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11 UMi b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2009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Radial Velocity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 err="1">
                          <a:effectLst/>
                        </a:rPr>
                        <a:t>Thueringer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Landessternwarte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Tautenburg</a:t>
                      </a:r>
                      <a:endParaRPr lang="en-US" sz="800" dirty="0">
                        <a:effectLst/>
                      </a:endParaRP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NaN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NaN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329312"/>
                  </a:ext>
                </a:extLst>
              </a:tr>
              <a:tr h="523772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3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11 UMi b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2009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Radial Velocity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Thueringer Landessternwarte Tautenburg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NaN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NaN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288218"/>
                  </a:ext>
                </a:extLst>
              </a:tr>
              <a:tr h="523772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4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11 UMi b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2009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Radial Velocity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Thueringer Landessternwarte Tautenburg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NaN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NaN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879365"/>
                  </a:ext>
                </a:extLst>
              </a:tr>
              <a:tr h="402902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5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14 And b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2008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Radial Velocity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Okayama Astrophysical Observatory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NaN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NaN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76794"/>
                  </a:ext>
                </a:extLst>
              </a:tr>
              <a:tr h="402902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6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14 And b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2008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Radial Velocity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Okayama Astrophysical Observatory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NaN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NaN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536829"/>
                  </a:ext>
                </a:extLst>
              </a:tr>
              <a:tr h="2820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7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14 Her b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2002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Radial Velocity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W. M. Keck Observatory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NaN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NaN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20003"/>
                  </a:ext>
                </a:extLst>
              </a:tr>
              <a:tr h="2820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8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14 Her b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2002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Radial Velocity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W. M. Keck Observatory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NaN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NaN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349820"/>
                  </a:ext>
                </a:extLst>
              </a:tr>
              <a:tr h="2820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9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14 Her b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2002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Radial Velocity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W. M. Keck Observatory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NaN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NaN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64647"/>
                  </a:ext>
                </a:extLst>
              </a:tr>
              <a:tr h="2820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10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14 Her b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2002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Radial Velocity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W. M. Keck Observatory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NaN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 err="1">
                          <a:effectLst/>
                        </a:rPr>
                        <a:t>NaN</a:t>
                      </a:r>
                      <a:endParaRPr lang="en-US" sz="800" dirty="0">
                        <a:effectLst/>
                      </a:endParaRP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36016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ED3D039-C70E-4251-A55E-C16BD7DC5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699465"/>
            <a:ext cx="490047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2440 1407 26832 26832 26832 26832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4854F-8447-4C86-B512-89A47CE4FF6E}"/>
              </a:ext>
            </a:extLst>
          </p:cNvPr>
          <p:cNvSpPr txBox="1"/>
          <p:nvPr/>
        </p:nvSpPr>
        <p:spPr>
          <a:xfrm>
            <a:off x="7386221" y="2716567"/>
            <a:ext cx="2175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Found necessary columns (shifted left are the names)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1BE596-98B3-4946-BF27-69DD2F0AA46B}"/>
              </a:ext>
            </a:extLst>
          </p:cNvPr>
          <p:cNvSpPr txBox="1"/>
          <p:nvPr/>
        </p:nvSpPr>
        <p:spPr>
          <a:xfrm>
            <a:off x="7705817" y="3923929"/>
            <a:ext cx="244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and density… are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82AD37-1D06-4153-B062-DA5B845D2452}"/>
              </a:ext>
            </a:extLst>
          </p:cNvPr>
          <p:cNvSpPr txBox="1"/>
          <p:nvPr/>
        </p:nvSpPr>
        <p:spPr>
          <a:xfrm>
            <a:off x="8211845" y="4811697"/>
            <a:ext cx="3060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all not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… Can we still use this sample</a:t>
            </a:r>
          </a:p>
        </p:txBody>
      </p:sp>
    </p:spTree>
    <p:extLst>
      <p:ext uri="{BB962C8B-B14F-4D97-AF65-F5344CB8AC3E}">
        <p14:creationId xmlns:p14="http://schemas.microsoft.com/office/powerpoint/2010/main" val="334773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95D40B42-D8F4-48DC-800A-42B981E59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53" y="1353906"/>
            <a:ext cx="3438815" cy="2358558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8947B001-A07A-4C4A-90DA-A03CE0323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21" y="1344040"/>
            <a:ext cx="3416322" cy="2368423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6C5B9484-D96C-4B21-B44B-9AD70CC7E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25" y="1241023"/>
            <a:ext cx="3369861" cy="245241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9D3D1-77D7-4EC6-90D3-E8F9B514F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4996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To do or not to do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4A4E0-F1AC-43F4-8CA0-6D32C4AA15E0}"/>
              </a:ext>
            </a:extLst>
          </p:cNvPr>
          <p:cNvSpPr txBox="1"/>
          <p:nvPr/>
        </p:nvSpPr>
        <p:spPr>
          <a:xfrm>
            <a:off x="5074920" y="4535423"/>
            <a:ext cx="4930626" cy="1586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the mean planet mass is 594.7740537991812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the mean planet density is 2.2428910660980845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the standard deviation for planet mass is 1298.9969580169177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the standard deviation for planet density is 4.1099244901982255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the max planet mass is 25426.4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The max planet density is 77.7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The min planet mass is 0.02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The min planet density is 0.01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450E7DD-78F1-44FD-A50E-364927A7285F}"/>
              </a:ext>
            </a:extLst>
          </p:cNvPr>
          <p:cNvSpPr txBox="1"/>
          <p:nvPr/>
        </p:nvSpPr>
        <p:spPr>
          <a:xfrm>
            <a:off x="471353" y="5520296"/>
            <a:ext cx="525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From the values we do have, </a:t>
            </a:r>
            <a:r>
              <a:rPr lang="en-US" dirty="0" err="1">
                <a:solidFill>
                  <a:schemeClr val="accent1"/>
                </a:solidFill>
              </a:rPr>
              <a:t>NaN</a:t>
            </a:r>
            <a:r>
              <a:rPr lang="en-US" dirty="0">
                <a:solidFill>
                  <a:schemeClr val="accent1"/>
                </a:solidFill>
              </a:rPr>
              <a:t> values not considered when using mean, std, </a:t>
            </a:r>
            <a:r>
              <a:rPr lang="en-US" dirty="0" err="1">
                <a:solidFill>
                  <a:schemeClr val="accent1"/>
                </a:solidFill>
              </a:rPr>
              <a:t>etc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9758E0-F9A7-4D0C-8B98-4563AB13FA79}"/>
              </a:ext>
            </a:extLst>
          </p:cNvPr>
          <p:cNvSpPr txBox="1"/>
          <p:nvPr/>
        </p:nvSpPr>
        <p:spPr>
          <a:xfrm>
            <a:off x="3467100" y="704849"/>
            <a:ext cx="504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Index as x – axis (range(</a:t>
            </a:r>
            <a:r>
              <a:rPr lang="en-US" dirty="0" err="1"/>
              <a:t>len</a:t>
            </a:r>
            <a:r>
              <a:rPr lang="en-US" dirty="0"/>
              <a:t>(r))…. Any Correlations </a:t>
            </a:r>
          </a:p>
        </p:txBody>
      </p:sp>
    </p:spTree>
    <p:extLst>
      <p:ext uri="{BB962C8B-B14F-4D97-AF65-F5344CB8AC3E}">
        <p14:creationId xmlns:p14="http://schemas.microsoft.com/office/powerpoint/2010/main" val="364203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576B-E769-454E-A0BB-74267DD1B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The other data…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93D90-A71B-4D11-9140-F0A222D59489}"/>
              </a:ext>
            </a:extLst>
          </p:cNvPr>
          <p:cNvSpPr txBox="1"/>
          <p:nvPr/>
        </p:nvSpPr>
        <p:spPr>
          <a:xfrm>
            <a:off x="2126294" y="4520011"/>
            <a:ext cx="866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Count - up all discoveries per year   -&gt; </a:t>
            </a:r>
            <a:r>
              <a:rPr lang="en-US" dirty="0">
                <a:solidFill>
                  <a:schemeClr val="accent1"/>
                </a:solidFill>
              </a:rPr>
              <a:t>2016</a:t>
            </a:r>
            <a:r>
              <a:rPr lang="en-US" dirty="0"/>
              <a:t> we had the most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09FB9-5A27-42F6-8471-6D4E11A43284}"/>
              </a:ext>
            </a:extLst>
          </p:cNvPr>
          <p:cNvSpPr txBox="1"/>
          <p:nvPr/>
        </p:nvSpPr>
        <p:spPr>
          <a:xfrm>
            <a:off x="281619" y="1027906"/>
            <a:ext cx="1727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Year        # of Discoveries</a:t>
            </a:r>
          </a:p>
          <a:p>
            <a:r>
              <a:rPr lang="en-US" sz="1200" dirty="0"/>
              <a:t>2016      11444</a:t>
            </a:r>
          </a:p>
          <a:p>
            <a:r>
              <a:rPr lang="en-US" sz="1200" dirty="0"/>
              <a:t>2014       7983</a:t>
            </a:r>
          </a:p>
          <a:p>
            <a:r>
              <a:rPr lang="en-US" sz="1200" dirty="0"/>
              <a:t>2012        850</a:t>
            </a:r>
          </a:p>
          <a:p>
            <a:r>
              <a:rPr lang="en-US" sz="1200" dirty="0"/>
              <a:t>2013        841</a:t>
            </a:r>
          </a:p>
          <a:p>
            <a:r>
              <a:rPr lang="en-US" sz="1200" dirty="0"/>
              <a:t>2011        832</a:t>
            </a:r>
          </a:p>
          <a:p>
            <a:r>
              <a:rPr lang="en-US" sz="1200" dirty="0"/>
              <a:t>2018        817</a:t>
            </a:r>
          </a:p>
          <a:p>
            <a:r>
              <a:rPr lang="en-US" sz="1200" dirty="0"/>
              <a:t>2015        763</a:t>
            </a:r>
          </a:p>
          <a:p>
            <a:r>
              <a:rPr lang="en-US" sz="1200" dirty="0"/>
              <a:t>2020        545</a:t>
            </a:r>
          </a:p>
          <a:p>
            <a:r>
              <a:rPr lang="en-US" sz="1200" dirty="0"/>
              <a:t>2010        422</a:t>
            </a:r>
          </a:p>
          <a:p>
            <a:r>
              <a:rPr lang="en-US" sz="1200" dirty="0"/>
              <a:t>2017        393</a:t>
            </a:r>
          </a:p>
          <a:p>
            <a:r>
              <a:rPr lang="en-US" sz="1200" dirty="0"/>
              <a:t>2019        337</a:t>
            </a:r>
          </a:p>
          <a:p>
            <a:r>
              <a:rPr lang="en-US" sz="1200" dirty="0"/>
              <a:t>2009        314</a:t>
            </a:r>
          </a:p>
          <a:p>
            <a:r>
              <a:rPr lang="en-US" sz="1200" dirty="0"/>
              <a:t>2008        248</a:t>
            </a:r>
          </a:p>
          <a:p>
            <a:r>
              <a:rPr lang="en-US" sz="1200" dirty="0"/>
              <a:t>2007        233</a:t>
            </a:r>
          </a:p>
          <a:p>
            <a:r>
              <a:rPr lang="en-US" sz="1200" dirty="0"/>
              <a:t>2004        145</a:t>
            </a:r>
          </a:p>
          <a:p>
            <a:r>
              <a:rPr lang="en-US" sz="1200" dirty="0"/>
              <a:t>2005        126</a:t>
            </a:r>
          </a:p>
          <a:p>
            <a:r>
              <a:rPr lang="en-US" sz="1200" dirty="0"/>
              <a:t>2006        118</a:t>
            </a:r>
          </a:p>
          <a:p>
            <a:r>
              <a:rPr lang="en-US" sz="1200" dirty="0"/>
              <a:t>2002        115</a:t>
            </a:r>
          </a:p>
          <a:p>
            <a:r>
              <a:rPr lang="en-US" sz="1200" dirty="0"/>
              <a:t>2003         64</a:t>
            </a:r>
          </a:p>
          <a:p>
            <a:r>
              <a:rPr lang="en-US" sz="1200" dirty="0"/>
              <a:t>1999         60</a:t>
            </a:r>
          </a:p>
          <a:p>
            <a:r>
              <a:rPr lang="en-US" sz="1200" dirty="0"/>
              <a:t>2000         58</a:t>
            </a:r>
          </a:p>
          <a:p>
            <a:r>
              <a:rPr lang="en-US" sz="1200" dirty="0"/>
              <a:t>2001         43</a:t>
            </a:r>
          </a:p>
          <a:p>
            <a:r>
              <a:rPr lang="en-US" sz="1200" dirty="0"/>
              <a:t>1996         33</a:t>
            </a:r>
          </a:p>
          <a:p>
            <a:r>
              <a:rPr lang="en-US" sz="1200" dirty="0"/>
              <a:t>1998         31</a:t>
            </a:r>
          </a:p>
          <a:p>
            <a:r>
              <a:rPr lang="en-US" sz="1200" dirty="0"/>
              <a:t>1992          6</a:t>
            </a:r>
          </a:p>
          <a:p>
            <a:r>
              <a:rPr lang="en-US" sz="1200" dirty="0"/>
              <a:t>1995          4</a:t>
            </a:r>
          </a:p>
          <a:p>
            <a:r>
              <a:rPr lang="en-US" sz="1200" dirty="0"/>
              <a:t>1989          3</a:t>
            </a:r>
          </a:p>
          <a:p>
            <a:r>
              <a:rPr lang="en-US" sz="1200" dirty="0"/>
              <a:t>1994          2</a:t>
            </a:r>
          </a:p>
          <a:p>
            <a:r>
              <a:rPr lang="en-US" sz="1200" dirty="0"/>
              <a:t>1997          2</a:t>
            </a:r>
          </a:p>
        </p:txBody>
      </p:sp>
      <p:pic>
        <p:nvPicPr>
          <p:cNvPr id="9" name="Picture 8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6282F9BF-1496-48EF-8CB1-6D34A30BD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95" y="266274"/>
            <a:ext cx="5093860" cy="37346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51D19F-0EC6-4FD4-B138-B8EF2325C475}"/>
              </a:ext>
            </a:extLst>
          </p:cNvPr>
          <p:cNvSpPr txBox="1"/>
          <p:nvPr/>
        </p:nvSpPr>
        <p:spPr>
          <a:xfrm>
            <a:off x="2008819" y="5182792"/>
            <a:ext cx="866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Sorted by largest to smallest, Next would be to sort by year for trends</a:t>
            </a:r>
          </a:p>
        </p:txBody>
      </p:sp>
    </p:spTree>
    <p:extLst>
      <p:ext uri="{BB962C8B-B14F-4D97-AF65-F5344CB8AC3E}">
        <p14:creationId xmlns:p14="http://schemas.microsoft.com/office/powerpoint/2010/main" val="228599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591527-B9A5-4F0F-AC87-57DBC9C65784}"/>
              </a:ext>
            </a:extLst>
          </p:cNvPr>
          <p:cNvSpPr txBox="1"/>
          <p:nvPr/>
        </p:nvSpPr>
        <p:spPr>
          <a:xfrm>
            <a:off x="775224" y="5152562"/>
            <a:ext cx="8664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Count for the Method of discoveries and for facilities… </a:t>
            </a:r>
            <a:br>
              <a:rPr lang="en-US" dirty="0"/>
            </a:br>
            <a:r>
              <a:rPr lang="en-US" dirty="0"/>
              <a:t>Transit and Radial velocity favorites</a:t>
            </a:r>
          </a:p>
          <a:p>
            <a:r>
              <a:rPr lang="en-US" dirty="0"/>
              <a:t>For facilities used relative frequency (</a:t>
            </a:r>
            <a:r>
              <a:rPr lang="en-US" dirty="0" err="1"/>
              <a:t>kepler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4EFBB-5C5C-4D0A-89D7-E9BC40C41B96}"/>
              </a:ext>
            </a:extLst>
          </p:cNvPr>
          <p:cNvSpPr txBox="1"/>
          <p:nvPr/>
        </p:nvSpPr>
        <p:spPr>
          <a:xfrm>
            <a:off x="3943854" y="421387"/>
            <a:ext cx="44592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discovery method</a:t>
            </a:r>
          </a:p>
          <a:p>
            <a:r>
              <a:rPr lang="en-US" dirty="0"/>
              <a:t>Transit                                         24529</a:t>
            </a:r>
          </a:p>
          <a:p>
            <a:r>
              <a:rPr lang="en-US" dirty="0"/>
              <a:t>Radial Velocity                           1741</a:t>
            </a:r>
          </a:p>
          <a:p>
            <a:r>
              <a:rPr lang="en-US" dirty="0"/>
              <a:t>Microlensing                               304</a:t>
            </a:r>
          </a:p>
          <a:p>
            <a:r>
              <a:rPr lang="en-US" dirty="0"/>
              <a:t>Transit Timing Variations           106</a:t>
            </a:r>
          </a:p>
          <a:p>
            <a:r>
              <a:rPr lang="en-US" dirty="0"/>
              <a:t>Imaging                                         100</a:t>
            </a:r>
          </a:p>
          <a:p>
            <a:r>
              <a:rPr lang="en-US" dirty="0"/>
              <a:t>Eclipse Timing Variations            21</a:t>
            </a:r>
          </a:p>
          <a:p>
            <a:r>
              <a:rPr lang="en-US" dirty="0"/>
              <a:t>Orbital Brightness Modulation               15</a:t>
            </a:r>
          </a:p>
          <a:p>
            <a:r>
              <a:rPr lang="en-US" dirty="0"/>
              <a:t>Pulsar Timing                                   12</a:t>
            </a:r>
          </a:p>
          <a:p>
            <a:r>
              <a:rPr lang="en-US" dirty="0"/>
              <a:t>Pulsation Timing Variations           2</a:t>
            </a:r>
          </a:p>
          <a:p>
            <a:r>
              <a:rPr lang="en-US" dirty="0"/>
              <a:t>Astrometry                                       1</a:t>
            </a:r>
          </a:p>
          <a:p>
            <a:r>
              <a:rPr lang="en-US" dirty="0"/>
              <a:t>Disk Kinematics                                1</a:t>
            </a:r>
          </a:p>
        </p:txBody>
      </p:sp>
      <p:pic>
        <p:nvPicPr>
          <p:cNvPr id="9" name="Picture 8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5622698A-47BD-4EC0-9903-0F0B48CED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35" y="259765"/>
            <a:ext cx="3596080" cy="3739565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D385CE7-19F4-429B-B69C-E257C5D3A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206" y="1705438"/>
            <a:ext cx="3596080" cy="458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2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1497AFA3-87D8-4C54-A9FD-848E46E92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67" y="466031"/>
            <a:ext cx="3527957" cy="3283850"/>
          </a:xfrm>
          <a:prstGeom prst="rect">
            <a:avLst/>
          </a:prstGeom>
        </p:spPr>
      </p:pic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1C7765A7-9734-4CCC-A74A-154D585E9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806" y="466031"/>
            <a:ext cx="3842282" cy="3697658"/>
          </a:xfrm>
          <a:prstGeom prst="rect">
            <a:avLst/>
          </a:prstGeom>
        </p:spPr>
      </p:pic>
      <p:pic>
        <p:nvPicPr>
          <p:cNvPr id="18" name="Picture 17" descr="A picture containing chart&#10;&#10;Description automatically generated">
            <a:extLst>
              <a:ext uri="{FF2B5EF4-FFF2-40B4-BE49-F238E27FC236}">
                <a16:creationId xmlns:a16="http://schemas.microsoft.com/office/drawing/2014/main" id="{FA67ACDE-EF55-4148-8EB4-CB2D5F4171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088" y="466031"/>
            <a:ext cx="4108987" cy="418651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66FE028-E59A-4523-B8CC-911E1B681520}"/>
              </a:ext>
            </a:extLst>
          </p:cNvPr>
          <p:cNvSpPr txBox="1"/>
          <p:nvPr/>
        </p:nvSpPr>
        <p:spPr>
          <a:xfrm>
            <a:off x="1081087" y="4782159"/>
            <a:ext cx="1002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unique facilities (y – axis) per method… How many different facilities are using that discovery method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5D9084-2E38-4729-89A1-DFA8A1E90ACF}"/>
              </a:ext>
            </a:extLst>
          </p:cNvPr>
          <p:cNvSpPr txBox="1"/>
          <p:nvPr/>
        </p:nvSpPr>
        <p:spPr>
          <a:xfrm>
            <a:off x="1114424" y="5281104"/>
            <a:ext cx="10029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unique methods (y – axis) per facility… what facility uses the most discovery methods …hard to read huh…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48AE9E-F912-4795-AF52-7C189E08905F}"/>
              </a:ext>
            </a:extLst>
          </p:cNvPr>
          <p:cNvSpPr txBox="1"/>
          <p:nvPr/>
        </p:nvSpPr>
        <p:spPr>
          <a:xfrm>
            <a:off x="1114424" y="5938790"/>
            <a:ext cx="1002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unique years discovered (y – axis) per facility… How many years has facility reported a finding</a:t>
            </a:r>
          </a:p>
        </p:txBody>
      </p:sp>
    </p:spTree>
    <p:extLst>
      <p:ext uri="{BB962C8B-B14F-4D97-AF65-F5344CB8AC3E}">
        <p14:creationId xmlns:p14="http://schemas.microsoft.com/office/powerpoint/2010/main" val="1548728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54B9-3A01-4080-BB96-0E3D7B08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22D1FF-53F4-45E1-B96F-0119EC6417FE}"/>
              </a:ext>
            </a:extLst>
          </p:cNvPr>
          <p:cNvSpPr txBox="1"/>
          <p:nvPr/>
        </p:nvSpPr>
        <p:spPr>
          <a:xfrm>
            <a:off x="1145219" y="1988598"/>
            <a:ext cx="866460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NaN</a:t>
            </a:r>
            <a:r>
              <a:rPr lang="en-US" dirty="0"/>
              <a:t> values (redownload data) / impacts on graphs (Maybe replace with 0 for graphing)</a:t>
            </a:r>
          </a:p>
          <a:p>
            <a:pPr marL="285750" indent="-285750">
              <a:buFontTx/>
              <a:buChar char="-"/>
            </a:pPr>
            <a:r>
              <a:rPr lang="en-US" dirty="0"/>
              <a:t>Graph sizes (using </a:t>
            </a:r>
            <a:r>
              <a:rPr lang="en-US" dirty="0" err="1"/>
              <a:t>subplots_adjust</a:t>
            </a:r>
            <a:r>
              <a:rPr lang="en-US" dirty="0"/>
              <a:t> didn’t help, scaling,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Std (1298) Doesn’t make sense so possible error </a:t>
            </a:r>
          </a:p>
          <a:p>
            <a:endParaRPr lang="en-US" dirty="0"/>
          </a:p>
          <a:p>
            <a:r>
              <a:rPr lang="en-US" sz="4000" dirty="0"/>
              <a:t>Summary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Transit and radial velocity most used methods</a:t>
            </a:r>
          </a:p>
          <a:p>
            <a:pPr marL="285750" indent="-285750">
              <a:buFontTx/>
              <a:buChar char="-"/>
            </a:pPr>
            <a:r>
              <a:rPr lang="en-US" dirty="0"/>
              <a:t>Average earth mass we found was 594, Jupiter is 318, Super </a:t>
            </a:r>
            <a:r>
              <a:rPr lang="en-US" dirty="0" err="1"/>
              <a:t>Jupiters</a:t>
            </a:r>
            <a:r>
              <a:rPr lang="en-US" dirty="0"/>
              <a:t> are around 635… Average planet we find is bigger than Jupiter!! </a:t>
            </a:r>
          </a:p>
          <a:p>
            <a:pPr marL="285750" indent="-285750">
              <a:buFontTx/>
              <a:buChar char="-"/>
            </a:pPr>
            <a:r>
              <a:rPr lang="en-US" dirty="0"/>
              <a:t>(bored work at </a:t>
            </a:r>
            <a:r>
              <a:rPr lang="en-US" dirty="0" err="1"/>
              <a:t>kepler</a:t>
            </a:r>
            <a:r>
              <a:rPr lang="en-US" dirty="0"/>
              <a:t>) most discoveries (not confirmed!!), uses lots of methods</a:t>
            </a:r>
          </a:p>
          <a:p>
            <a:pPr marL="285750" indent="-285750">
              <a:buFontTx/>
              <a:buChar char="-"/>
            </a:pPr>
            <a:r>
              <a:rPr lang="en-US" dirty="0"/>
              <a:t>Kepler mission lasted 9 years… would put it towards the top/middle of years in use</a:t>
            </a:r>
          </a:p>
          <a:p>
            <a:pPr marL="285750" indent="-285750">
              <a:buFontTx/>
              <a:buChar char="-"/>
            </a:pPr>
            <a:r>
              <a:rPr lang="en-US" dirty="0"/>
              <a:t>More discoveries in 2010 and up than before that time period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86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676</Words>
  <Application>Microsoft Office PowerPoint</Application>
  <PresentationFormat>Widescreen</PresentationFormat>
  <Paragraphs>170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Exoplanet Data</vt:lpstr>
      <vt:lpstr>Filter and Clean</vt:lpstr>
      <vt:lpstr>To do or not to do </vt:lpstr>
      <vt:lpstr>            The other data…</vt:lpstr>
      <vt:lpstr>PowerPoint Presentation</vt:lpstr>
      <vt:lpstr>PowerPoint Presentation</vt:lpstr>
      <vt:lpstr>Difficulties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Exoplanet Data</dc:title>
  <dc:creator>Gonzalez, Sergio</dc:creator>
  <cp:lastModifiedBy>Gonzalez, Sergio</cp:lastModifiedBy>
  <cp:revision>9</cp:revision>
  <dcterms:created xsi:type="dcterms:W3CDTF">2020-10-28T20:36:17Z</dcterms:created>
  <dcterms:modified xsi:type="dcterms:W3CDTF">2020-10-29T01:17:46Z</dcterms:modified>
</cp:coreProperties>
</file>