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9" r:id="rId4"/>
    <p:sldId id="296" r:id="rId5"/>
    <p:sldId id="297" r:id="rId6"/>
    <p:sldId id="259" r:id="rId7"/>
    <p:sldId id="260" r:id="rId8"/>
    <p:sldId id="302" r:id="rId9"/>
    <p:sldId id="277" r:id="rId10"/>
    <p:sldId id="304" r:id="rId11"/>
    <p:sldId id="261" r:id="rId12"/>
    <p:sldId id="267" r:id="rId13"/>
    <p:sldId id="293" r:id="rId14"/>
    <p:sldId id="262" r:id="rId15"/>
    <p:sldId id="295" r:id="rId16"/>
    <p:sldId id="298" r:id="rId17"/>
    <p:sldId id="301" r:id="rId18"/>
    <p:sldId id="299" r:id="rId19"/>
    <p:sldId id="300" r:id="rId20"/>
    <p:sldId id="294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35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30CF172-A94F-4EE7-9BB2-A5DBAFCF72C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5E0B2A-9AE7-468D-8EE6-63FAB8CF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C4404-9772-4D5B-9CE0-18EF4A9EC8A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3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ERTZ-DONLEN-PPT-MERGE-ARTWORK-with-image-New-v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519"/>
          </a:xfrm>
        </p:spPr>
        <p:txBody>
          <a:bodyPr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347564"/>
            <a:ext cx="8229600" cy="4756781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6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04250" y="6400800"/>
            <a:ext cx="384175" cy="365125"/>
          </a:xfrm>
        </p:spPr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fld id="{D759CB37-8E2B-48DC-B469-3C30C0093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3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8518-0C96-44E2-8B0F-6BDB2295820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F8518-0C96-44E2-8B0F-6BDB2295820F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ED9C-4320-421F-AA3F-8AE4EB3FD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a6iW-8xPw3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967"/>
            <a:ext cx="8839200" cy="659063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0425"/>
            <a:ext cx="7467600" cy="1069975"/>
          </a:xfrm>
          <a:solidFill>
            <a:schemeClr val="accent6">
              <a:lumMod val="40000"/>
              <a:lumOff val="60000"/>
              <a:alpha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Securing Your Digital Self and Digital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4800600"/>
            <a:ext cx="3352800" cy="609600"/>
          </a:xfrm>
          <a:solidFill>
            <a:schemeClr val="accent6">
              <a:lumMod val="40000"/>
              <a:lumOff val="60000"/>
              <a:alpha val="8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Scott Goodwin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5EA7-F02E-4203-886C-FA3C2D30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1C73-4535-437F-A954-16D02AD6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not answer the questions with real answers, i.e. Mother’s maiden name</a:t>
            </a:r>
          </a:p>
          <a:p>
            <a:r>
              <a:rPr lang="en-US" dirty="0"/>
              <a:t>Do not use the same answers across accounts</a:t>
            </a:r>
          </a:p>
          <a:p>
            <a:r>
              <a:rPr lang="en-US" dirty="0"/>
              <a:t>Save your answers in your password manager</a:t>
            </a:r>
          </a:p>
          <a:p>
            <a:r>
              <a:rPr lang="en-US" dirty="0"/>
              <a:t>Use a couple </a:t>
            </a:r>
            <a:r>
              <a:rPr lang="en-US"/>
              <a:t>of random words </a:t>
            </a:r>
            <a:r>
              <a:rPr lang="en-US" dirty="0"/>
              <a:t>together for answers</a:t>
            </a:r>
          </a:p>
          <a:p>
            <a:r>
              <a:rPr lang="en-US" dirty="0"/>
              <a:t>Remember to associate answers with questions, </a:t>
            </a:r>
            <a:r>
              <a:rPr lang="en-US" dirty="0" err="1"/>
              <a:t>i.e</a:t>
            </a:r>
            <a:r>
              <a:rPr lang="en-US" dirty="0"/>
              <a:t> Mother’s maiden name = </a:t>
            </a:r>
            <a:r>
              <a:rPr lang="en-US" dirty="0" err="1"/>
              <a:t>SabreDraftShare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2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04800"/>
            <a:ext cx="6172200" cy="1143000"/>
          </a:xfrm>
        </p:spPr>
        <p:txBody>
          <a:bodyPr/>
          <a:lstStyle/>
          <a:p>
            <a:r>
              <a:rPr lang="en-US" dirty="0"/>
              <a:t>Click here or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6705600" cy="43735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Ransomware</a:t>
            </a:r>
            <a:endParaRPr lang="en-US" dirty="0"/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Ransomware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type of malware that can be covertly installed on a computer without the user’s  knowledge or intention.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restricts access to the infected computer system in some way and demands that the user pay a “ransom” to the malware operators to remove the restriction. </a:t>
            </a:r>
            <a:endParaRPr lang="en-US" dirty="0"/>
          </a:p>
          <a:p>
            <a:r>
              <a:rPr lang="en-US" dirty="0"/>
              <a:t>Malware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Malware is software designed to infiltrate or damage a computer system without the owner's informed consent.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Malware should not be confused with defective software, that is, software which has a legitimate purpose but contains bugs. </a:t>
            </a:r>
          </a:p>
        </p:txBody>
      </p:sp>
      <p:pic>
        <p:nvPicPr>
          <p:cNvPr id="14338" name="Picture 2" descr="Image result for ransomware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3251200" cy="18288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762E66-9919-4BDC-96AA-FBB7232C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191" y="3570192"/>
            <a:ext cx="2584809" cy="28619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304800"/>
            <a:ext cx="4953000" cy="1143000"/>
          </a:xfrm>
        </p:spPr>
        <p:txBody>
          <a:bodyPr/>
          <a:lstStyle/>
          <a:p>
            <a:r>
              <a:rPr lang="en-US" dirty="0"/>
              <a:t>Click here or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Know what you are clicking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clicking on links or opening attachments and emails from people you don't know or companies with whom you don't do business</a:t>
            </a:r>
            <a:endParaRPr lang="en-US" dirty="0"/>
          </a:p>
          <a:p>
            <a:r>
              <a:rPr lang="en-US" dirty="0"/>
              <a:t>Redirects</a:t>
            </a:r>
          </a:p>
          <a:p>
            <a:pPr lvl="1"/>
            <a:r>
              <a:rPr lang="en-US" dirty="0" err="1"/>
              <a:t>Bitly</a:t>
            </a:r>
            <a:r>
              <a:rPr lang="en-US" dirty="0"/>
              <a:t>, </a:t>
            </a:r>
            <a:r>
              <a:rPr lang="en-US" dirty="0" err="1"/>
              <a:t>Rebrandly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TinyURL</a:t>
            </a:r>
            <a:r>
              <a:rPr lang="en-US" dirty="0"/>
              <a:t>, BL.INK,</a:t>
            </a:r>
          </a:p>
          <a:p>
            <a:pPr lvl="1"/>
            <a:r>
              <a:rPr lang="en-US" dirty="0" err="1"/>
              <a:t>Shorby</a:t>
            </a:r>
            <a:r>
              <a:rPr lang="en-US" dirty="0"/>
              <a:t>, Short.io,</a:t>
            </a:r>
          </a:p>
          <a:p>
            <a:pPr lvl="1"/>
            <a:r>
              <a:rPr lang="en-US" dirty="0" err="1"/>
              <a:t>Sniply</a:t>
            </a:r>
            <a:endParaRPr lang="en-US" b="0" i="0" dirty="0">
              <a:solidFill>
                <a:srgbClr val="666666"/>
              </a:solidFill>
              <a:effectLst/>
              <a:latin typeface="Open Sans" panose="020B0604020202020204" pitchFamily="34" charset="0"/>
            </a:endParaRPr>
          </a:p>
        </p:txBody>
      </p:sp>
      <p:pic>
        <p:nvPicPr>
          <p:cNvPr id="8194" name="Picture 2" descr="Image result for malware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52400"/>
            <a:ext cx="4114800" cy="2152650"/>
          </a:xfrm>
          <a:prstGeom prst="rect">
            <a:avLst/>
          </a:prstGeom>
          <a:noFill/>
        </p:spPr>
      </p:pic>
      <p:pic>
        <p:nvPicPr>
          <p:cNvPr id="8198" name="Picture 6" descr="Image result for malware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40126" y="3886200"/>
            <a:ext cx="4648200" cy="24403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45719"/>
            <a:ext cx="1371600" cy="1371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920CD-CE16-4658-9F8D-EA465DC7A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78" y="616281"/>
            <a:ext cx="3398950" cy="609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227AD-DBD2-4369-988F-551327149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1828800"/>
            <a:ext cx="3352800" cy="1053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8F70C-35B8-4BB6-9F0C-59DA0B217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3235264"/>
            <a:ext cx="4119562" cy="107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43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doesn’t love new stuff</a:t>
            </a:r>
          </a:p>
          <a:p>
            <a:pPr lvl="1" defTabSz="444500">
              <a:spcBef>
                <a:spcPct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your software is up-to-date</a:t>
            </a:r>
          </a:p>
          <a:p>
            <a:pPr lvl="2" defTabSz="444500">
              <a:spcBef>
                <a:spcPct val="0"/>
              </a:spcBef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Reboot your system on a regular basis </a:t>
            </a:r>
          </a:p>
          <a:p>
            <a:pPr lvl="2" defTabSz="444500">
              <a:spcBef>
                <a:spcPct val="0"/>
              </a:spcBef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  (i.e., weekly) to install patches</a:t>
            </a:r>
            <a:endParaRPr lang="en-US" dirty="0"/>
          </a:p>
          <a:p>
            <a:r>
              <a:rPr lang="en-US" dirty="0"/>
              <a:t>Software</a:t>
            </a:r>
          </a:p>
          <a:p>
            <a:r>
              <a:rPr lang="en-US" dirty="0"/>
              <a:t>OS</a:t>
            </a:r>
          </a:p>
          <a:p>
            <a:r>
              <a:rPr lang="en-US" dirty="0"/>
              <a:t>Virus scanners</a:t>
            </a:r>
          </a:p>
        </p:txBody>
      </p:sp>
      <p:pic>
        <p:nvPicPr>
          <p:cNvPr id="13314" name="Picture 2" descr="Image result for os patch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505200"/>
            <a:ext cx="5075477" cy="2295525"/>
          </a:xfrm>
          <a:prstGeom prst="rect">
            <a:avLst/>
          </a:prstGeom>
          <a:noFill/>
        </p:spPr>
      </p:pic>
      <p:pic>
        <p:nvPicPr>
          <p:cNvPr id="13316" name="Picture 4" descr="US Department of Homeland Security CISA Cyber + Infrastruc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81600"/>
            <a:ext cx="5562601" cy="9856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76B6-777C-4385-9CAA-AE164A1D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with Single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342A-6C58-4275-B2F0-09289F2D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1347564"/>
            <a:ext cx="4648200" cy="4756781"/>
          </a:xfrm>
        </p:spPr>
        <p:txBody>
          <a:bodyPr/>
          <a:lstStyle/>
          <a:p>
            <a:r>
              <a:rPr lang="en-US" dirty="0"/>
              <a:t>Benefit of single user ID and password to log in to other applications</a:t>
            </a:r>
          </a:p>
          <a:p>
            <a:r>
              <a:rPr lang="en-US" dirty="0"/>
              <a:t>Detriment of single user ID and password to log in to other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E7DE8-C084-4B7C-805F-5907A13C1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143000"/>
            <a:ext cx="40386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4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D42C-10A8-44FE-875E-C7E4D9BC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B871-CA1C-4DF9-8493-E19343D4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47564"/>
            <a:ext cx="6553200" cy="4756781"/>
          </a:xfrm>
        </p:spPr>
        <p:txBody>
          <a:bodyPr/>
          <a:lstStyle/>
          <a:p>
            <a:r>
              <a:rPr lang="en-US" dirty="0"/>
              <a:t>Now that you have all these accounts and devices, how is someone to access?</a:t>
            </a:r>
          </a:p>
          <a:p>
            <a:r>
              <a:rPr lang="en-US" dirty="0"/>
              <a:t>Banks, Stocks, Crypto, Multifactor, Utilities, Cellphone, </a:t>
            </a:r>
            <a:r>
              <a:rPr lang="en-US" dirty="0" err="1"/>
              <a:t>Andriod</a:t>
            </a:r>
            <a:r>
              <a:rPr lang="en-US" dirty="0"/>
              <a:t>/Apple, Mortgage, Social Media, Rewards Programs, Insurance</a:t>
            </a:r>
          </a:p>
          <a:p>
            <a:endParaRPr lang="en-US" dirty="0"/>
          </a:p>
        </p:txBody>
      </p:sp>
      <p:pic>
        <p:nvPicPr>
          <p:cNvPr id="4100" name="Picture 4" descr="Free Question Mark Images, Download Free Question Mark Images png images,  Free ClipArts on Clipart Library">
            <a:extLst>
              <a:ext uri="{FF2B5EF4-FFF2-40B4-BE49-F238E27FC236}">
                <a16:creationId xmlns:a16="http://schemas.microsoft.com/office/drawing/2014/main" id="{3C97F95F-A67A-4049-BAE8-5A37B72E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19200"/>
            <a:ext cx="17621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378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D42C-10A8-44FE-875E-C7E4D9BC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B871-CA1C-4DF9-8493-E19343D4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 manager – Most have emergency access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D43E1-B304-4C8A-805A-8A576870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12" y="2895600"/>
            <a:ext cx="8031435" cy="27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28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791C-041D-477A-B0E1-0FAB3054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all these sites?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C347-D849-4AE8-B0F1-1B0DD7188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371600"/>
            <a:ext cx="3962400" cy="475678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Pinterest</a:t>
            </a:r>
            <a:r>
              <a:rPr lang="en-US" dirty="0"/>
              <a:t>: Have someone deactivate your account</a:t>
            </a:r>
          </a:p>
          <a:p>
            <a:pPr marL="0" indent="0">
              <a:buNone/>
            </a:pPr>
            <a:r>
              <a:rPr lang="en-US" b="1" dirty="0"/>
              <a:t>Online</a:t>
            </a:r>
            <a:r>
              <a:rPr lang="en-US" dirty="0"/>
              <a:t> </a:t>
            </a:r>
            <a:r>
              <a:rPr lang="en-US" b="1" dirty="0"/>
              <a:t>Dating</a:t>
            </a:r>
            <a:r>
              <a:rPr lang="en-US" dirty="0"/>
              <a:t>: Have someone contact the site and close online dating accounts</a:t>
            </a:r>
          </a:p>
          <a:p>
            <a:pPr marL="0" indent="0">
              <a:buNone/>
            </a:pPr>
            <a:r>
              <a:rPr lang="en-US" b="1" dirty="0"/>
              <a:t>Yahoo</a:t>
            </a:r>
            <a:r>
              <a:rPr lang="en-US" dirty="0"/>
              <a:t>: Have someone contact Yahoo and request your account be deleted, this include Yahoo subsidiaries such as Flickr and Tumblr.</a:t>
            </a:r>
          </a:p>
          <a:p>
            <a:pPr marL="0" indent="0">
              <a:buNone/>
            </a:pPr>
            <a:r>
              <a:rPr lang="en-US" b="1" dirty="0"/>
              <a:t>Twitter</a:t>
            </a:r>
            <a:r>
              <a:rPr lang="en-US" dirty="0"/>
              <a:t>: Have someone notify Twitter and deactivate your account, including Vine account, if you have one.</a:t>
            </a:r>
          </a:p>
          <a:p>
            <a:pPr marL="0" indent="0">
              <a:buNone/>
            </a:pPr>
            <a:r>
              <a:rPr lang="en-US" b="1" dirty="0" err="1"/>
              <a:t>Wordpress</a:t>
            </a:r>
            <a:r>
              <a:rPr lang="en-US" dirty="0"/>
              <a:t>: Have someone contact </a:t>
            </a:r>
            <a:r>
              <a:rPr lang="en-US" dirty="0" err="1"/>
              <a:t>Wordpress</a:t>
            </a:r>
            <a:r>
              <a:rPr lang="en-US" dirty="0"/>
              <a:t> and decide what you want them to do – keep your blog or take it down. Other blogging sites may have other rules. Contact them to be sure.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571614-D9FB-4C93-A9FC-AA6EDE1973E7}"/>
              </a:ext>
            </a:extLst>
          </p:cNvPr>
          <p:cNvSpPr txBox="1">
            <a:spLocks/>
          </p:cNvSpPr>
          <p:nvPr/>
        </p:nvSpPr>
        <p:spPr>
          <a:xfrm>
            <a:off x="838200" y="1394927"/>
            <a:ext cx="3886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Facebook</a:t>
            </a:r>
            <a:r>
              <a:rPr lang="en-US" dirty="0"/>
              <a:t>: Decide if you want your account deactivated, deleted, or memorialized. If you choose to have your account memorialized, appoint a legacy contact to manage.</a:t>
            </a:r>
          </a:p>
          <a:p>
            <a:pPr marL="0" indent="0">
              <a:buNone/>
            </a:pPr>
            <a:r>
              <a:rPr lang="en-US" b="1" dirty="0"/>
              <a:t>Google</a:t>
            </a:r>
            <a:r>
              <a:rPr lang="en-US" dirty="0"/>
              <a:t>: Through the “Inactive Account Manager”, choose a “trusted contact” to receive </a:t>
            </a:r>
            <a:r>
              <a:rPr lang="en-US" dirty="0" err="1"/>
              <a:t>wgatever</a:t>
            </a:r>
            <a:r>
              <a:rPr lang="en-US" dirty="0"/>
              <a:t> data you choose to leave them. You may also choose to delete all your data. This includes Google products and subsidiaries: Google+, Blogger, Drive, Mail, YouTube</a:t>
            </a:r>
          </a:p>
          <a:p>
            <a:pPr marL="0" indent="0">
              <a:buNone/>
            </a:pPr>
            <a:r>
              <a:rPr lang="en-US" b="1" dirty="0"/>
              <a:t>Instagram</a:t>
            </a:r>
            <a:r>
              <a:rPr lang="en-US" dirty="0"/>
              <a:t>: Decide if you want your account to be memorialized. Have someone contact Instagram, or get your account information.</a:t>
            </a:r>
          </a:p>
          <a:p>
            <a:pPr marL="0" indent="0">
              <a:buNone/>
            </a:pPr>
            <a:r>
              <a:rPr lang="en-US" b="1" dirty="0"/>
              <a:t>LinkedIn</a:t>
            </a:r>
            <a:r>
              <a:rPr lang="en-US" dirty="0"/>
              <a:t>: Decide if you want your account deleted or memorialized.</a:t>
            </a:r>
          </a:p>
        </p:txBody>
      </p:sp>
    </p:spTree>
    <p:extLst>
      <p:ext uri="{BB962C8B-B14F-4D97-AF65-F5344CB8AC3E}">
        <p14:creationId xmlns:p14="http://schemas.microsoft.com/office/powerpoint/2010/main" val="3798166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791C-041D-477A-B0E1-0FAB3054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services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C347-D849-4AE8-B0F1-1B0DD7188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Streaming services</a:t>
            </a:r>
          </a:p>
          <a:p>
            <a:pPr lvl="1"/>
            <a:r>
              <a:rPr lang="en-US" dirty="0"/>
              <a:t>It’s a utility</a:t>
            </a:r>
          </a:p>
          <a:p>
            <a:pPr lvl="1"/>
            <a:r>
              <a:rPr lang="en-US" dirty="0"/>
              <a:t>Who do you share them with?</a:t>
            </a:r>
          </a:p>
          <a:p>
            <a:r>
              <a:rPr lang="en-US" dirty="0"/>
              <a:t>Multifactor Authentication</a:t>
            </a:r>
          </a:p>
          <a:p>
            <a:pPr lvl="1"/>
            <a:r>
              <a:rPr lang="en-US" dirty="0"/>
              <a:t>Who has your passcode?</a:t>
            </a:r>
          </a:p>
          <a:p>
            <a:pPr lvl="1"/>
            <a:r>
              <a:rPr lang="en-US" dirty="0"/>
              <a:t>Setup multiple authentication options</a:t>
            </a:r>
          </a:p>
          <a:p>
            <a:r>
              <a:rPr lang="en-US" dirty="0"/>
              <a:t>Domains</a:t>
            </a:r>
          </a:p>
          <a:p>
            <a:pPr lvl="1"/>
            <a:r>
              <a:rPr lang="en-US" dirty="0"/>
              <a:t>How to transfer ownership</a:t>
            </a:r>
          </a:p>
          <a:p>
            <a:r>
              <a:rPr lang="en-US" dirty="0"/>
              <a:t>Frequent Flyer and rewards programs</a:t>
            </a:r>
          </a:p>
          <a:p>
            <a:pPr lvl="1"/>
            <a:r>
              <a:rPr lang="en-US" dirty="0" err="1"/>
              <a:t>Unoffical</a:t>
            </a:r>
            <a:r>
              <a:rPr lang="en-US" dirty="0"/>
              <a:t> way around the rules as well as an official appeal process</a:t>
            </a:r>
          </a:p>
          <a:p>
            <a:r>
              <a:rPr lang="en-US" dirty="0"/>
              <a:t>Stock and Crypto Accounts</a:t>
            </a:r>
          </a:p>
        </p:txBody>
      </p:sp>
    </p:spTree>
    <p:extLst>
      <p:ext uri="{BB962C8B-B14F-4D97-AF65-F5344CB8AC3E}">
        <p14:creationId xmlns:p14="http://schemas.microsoft.com/office/powerpoint/2010/main" val="102034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Passwords</a:t>
            </a:r>
          </a:p>
          <a:p>
            <a:r>
              <a:rPr lang="en-US" dirty="0"/>
              <a:t>Security Questions</a:t>
            </a:r>
          </a:p>
          <a:p>
            <a:r>
              <a:rPr lang="en-US" dirty="0"/>
              <a:t>Click here or not</a:t>
            </a:r>
          </a:p>
          <a:p>
            <a:r>
              <a:rPr lang="en-US" dirty="0"/>
              <a:t>Currency</a:t>
            </a:r>
          </a:p>
          <a:p>
            <a:r>
              <a:rPr lang="en-US" dirty="0"/>
              <a:t>Digital Inheritance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7878-59BA-4641-9F30-A9E1C122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Favorite Phrases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2030-EE8F-4455-8D4F-78C86A13F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cannot determine the product then you are the product.</a:t>
            </a:r>
          </a:p>
          <a:p>
            <a:r>
              <a:rPr lang="en-US" dirty="0"/>
              <a:t>It is not paranoia when they really are out to get you.</a:t>
            </a:r>
          </a:p>
          <a:p>
            <a:r>
              <a:rPr lang="en-US" dirty="0"/>
              <a:t>If it sounds too good to be true, it is.</a:t>
            </a:r>
          </a:p>
          <a:p>
            <a:r>
              <a:rPr lang="en-US" dirty="0"/>
              <a:t>You cannot use beef stew for your password because it is not stroganoff.</a:t>
            </a:r>
          </a:p>
        </p:txBody>
      </p:sp>
      <p:pic>
        <p:nvPicPr>
          <p:cNvPr id="1026" name="Picture 2" descr="Old-Fashioned Beef Stew">
            <a:extLst>
              <a:ext uri="{FF2B5EF4-FFF2-40B4-BE49-F238E27FC236}">
                <a16:creationId xmlns:a16="http://schemas.microsoft.com/office/drawing/2014/main" id="{F8315B36-16CA-4FCC-A265-EED6A444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53000"/>
            <a:ext cx="2439444" cy="163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ef Stroganoff in a rustic white bowl over noodles">
            <a:extLst>
              <a:ext uri="{FF2B5EF4-FFF2-40B4-BE49-F238E27FC236}">
                <a16:creationId xmlns:a16="http://schemas.microsoft.com/office/drawing/2014/main" id="{03279C9D-04DF-4F01-8556-34970F19F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37578"/>
            <a:ext cx="1604280" cy="22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33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Security</a:t>
            </a:r>
          </a:p>
        </p:txBody>
      </p:sp>
      <p:pic>
        <p:nvPicPr>
          <p:cNvPr id="6146" name="Picture 2" descr="Image result for personal security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41520"/>
            <a:ext cx="8382000" cy="5235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B524-A96F-4680-B23B-34867B80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Defender’s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20AD-7EF0-49B8-9C99-DD84592BF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600200"/>
            <a:ext cx="6477000" cy="4525963"/>
          </a:xfrm>
        </p:spPr>
        <p:txBody>
          <a:bodyPr/>
          <a:lstStyle/>
          <a:p>
            <a:r>
              <a:rPr lang="en-US" dirty="0"/>
              <a:t>When an attacker is on the Outside, they only need to be right once.</a:t>
            </a:r>
          </a:p>
          <a:p>
            <a:r>
              <a:rPr lang="en-US" dirty="0"/>
              <a:t>Once the Attacker is Inside, they need to be right 100% of the time and now the Defender only needs to be right once to catch them.</a:t>
            </a:r>
          </a:p>
        </p:txBody>
      </p:sp>
      <p:pic>
        <p:nvPicPr>
          <p:cNvPr id="1026" name="Picture 2" descr="Types of Cyber Attacks: A Closer Look at Common Threats | Spanning">
            <a:extLst>
              <a:ext uri="{FF2B5EF4-FFF2-40B4-BE49-F238E27FC236}">
                <a16:creationId xmlns:a16="http://schemas.microsoft.com/office/drawing/2014/main" id="{D17C2665-A77B-41D0-83B3-874315C3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yber Defender Strategies: What Your Vulnerability Assessment Practices  Reveal | IT Briefcase">
            <a:extLst>
              <a:ext uri="{FF2B5EF4-FFF2-40B4-BE49-F238E27FC236}">
                <a16:creationId xmlns:a16="http://schemas.microsoft.com/office/drawing/2014/main" id="{4F239931-D5B1-4FB9-B828-7D69D7CCE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724400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26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5F47-230B-4B28-8D9C-3AAB0339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Passwords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7AC33-809D-431B-9A55-7E941FF6B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385887"/>
            <a:ext cx="7800975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7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know</a:t>
            </a:r>
          </a:p>
          <a:p>
            <a:r>
              <a:rPr lang="en-US" dirty="0"/>
              <a:t>What you are</a:t>
            </a:r>
          </a:p>
          <a:p>
            <a:r>
              <a:rPr lang="en-US" dirty="0"/>
              <a:t>What you have</a:t>
            </a:r>
          </a:p>
          <a:p>
            <a:r>
              <a:rPr lang="en-US" dirty="0"/>
              <a:t>Combined with user IDs</a:t>
            </a:r>
          </a:p>
          <a:p>
            <a:endParaRPr lang="en-US" dirty="0"/>
          </a:p>
          <a:p>
            <a:r>
              <a:rPr lang="en-US" dirty="0"/>
              <a:t>&gt;100 passwords on average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 rotWithShape="1">
          <a:blip r:embed="rId3" cstate="print"/>
          <a:srcRect l="19231" r="10298"/>
          <a:stretch/>
        </p:blipFill>
        <p:spPr>
          <a:xfrm>
            <a:off x="5029200" y="1399493"/>
            <a:ext cx="3771901" cy="246368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Longer is better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character increases the complexity exponentially. This is why passwords typically have a minimum requirement of 8 characters</a:t>
            </a:r>
          </a:p>
          <a:p>
            <a:pPr marL="857250"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26 lower case letters</a:t>
            </a:r>
          </a:p>
          <a:p>
            <a:pPr marL="857250"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26 upper case letters </a:t>
            </a:r>
          </a:p>
          <a:p>
            <a:pPr marL="857250"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digits </a:t>
            </a:r>
          </a:p>
          <a:p>
            <a:pPr marL="857250" lvl="3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~30 special characters</a:t>
            </a:r>
          </a:p>
          <a:p>
            <a:pPr marL="857250"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92 options per character</a:t>
            </a:r>
          </a:p>
        </p:txBody>
      </p:sp>
      <p:sp>
        <p:nvSpPr>
          <p:cNvPr id="15362" name="AutoShape 2" descr="Image result for dashla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Image result for dashla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6" name="AutoShape 6" descr="Image result for dashla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0" name="AutoShape 10" descr="Image result for lastpa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2" name="AutoShape 12" descr="Image result for lastpa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4" name="AutoShape 14" descr="Image result for lastpa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6" name="AutoShape 16" descr="Image result for lastpa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8" name="AutoShape 18" descr="Image result for lastpa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BF69-C590-4E5B-9ED6-CCA5A7CF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C2C1-DCDB-4631-88F5-79F45F2A1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store </a:t>
            </a:r>
          </a:p>
          <a:p>
            <a:pPr marL="0" indent="0">
              <a:buNone/>
            </a:pPr>
            <a:r>
              <a:rPr lang="en-US" dirty="0"/>
              <a:t>	passwords in </a:t>
            </a:r>
          </a:p>
          <a:p>
            <a:pPr marL="0" indent="0">
              <a:buNone/>
            </a:pPr>
            <a:r>
              <a:rPr lang="en-US" dirty="0"/>
              <a:t>		browsers</a:t>
            </a:r>
          </a:p>
          <a:p>
            <a:r>
              <a:rPr lang="en-US" dirty="0"/>
              <a:t>Use a password</a:t>
            </a:r>
          </a:p>
          <a:p>
            <a:pPr marL="457200" lvl="1" indent="0">
              <a:buNone/>
            </a:pPr>
            <a:r>
              <a:rPr lang="en-US" sz="3200" dirty="0"/>
              <a:t>manager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29C0A8-4F3F-4CE2-AD9E-645DFC1E8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385986"/>
            <a:ext cx="4953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66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C7AD-0436-4DF7-B4E3-4ECEA984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Multi-Factor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E9F7-E7D9-4365-B1D1-63D145751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code from token, application, text, email</a:t>
            </a:r>
          </a:p>
          <a:p>
            <a:r>
              <a:rPr lang="en-US" dirty="0"/>
              <a:t>Use whenever possible</a:t>
            </a:r>
          </a:p>
          <a:p>
            <a:r>
              <a:rPr lang="en-US" dirty="0"/>
              <a:t>Can allow for shorter passwords</a:t>
            </a:r>
          </a:p>
          <a:p>
            <a:r>
              <a:rPr lang="en-US" dirty="0"/>
              <a:t>Can use physical devices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E3A406-E084-4027-AA6E-A52B59344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72000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uo Security">
            <a:extLst>
              <a:ext uri="{FF2B5EF4-FFF2-40B4-BE49-F238E27FC236}">
                <a16:creationId xmlns:a16="http://schemas.microsoft.com/office/drawing/2014/main" id="{4920D263-2A53-42BD-B651-4E147BEA9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15980"/>
            <a:ext cx="1752600" cy="56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S Authenticator">
            <a:extLst>
              <a:ext uri="{FF2B5EF4-FFF2-40B4-BE49-F238E27FC236}">
                <a16:creationId xmlns:a16="http://schemas.microsoft.com/office/drawing/2014/main" id="{93533BEF-E388-4EE6-8020-D350B208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066" y="4607108"/>
            <a:ext cx="1133475" cy="109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Okta Verify - Apps on Google Play">
            <a:extLst>
              <a:ext uri="{FF2B5EF4-FFF2-40B4-BE49-F238E27FC236}">
                <a16:creationId xmlns:a16="http://schemas.microsoft.com/office/drawing/2014/main" id="{5C3500AA-F1AB-4E6E-994B-447B19F46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473" y="4436687"/>
            <a:ext cx="1404099" cy="140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42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14659</TotalTime>
  <Words>828</Words>
  <Application>Microsoft Office PowerPoint</Application>
  <PresentationFormat>On-screen Show (4:3)</PresentationFormat>
  <Paragraphs>105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Open Sans</vt:lpstr>
      <vt:lpstr>Office Theme</vt:lpstr>
      <vt:lpstr>Securing Your Digital Self and Digital Inheritance</vt:lpstr>
      <vt:lpstr>Agenda</vt:lpstr>
      <vt:lpstr>Personal Security</vt:lpstr>
      <vt:lpstr>Defender’s Paradox</vt:lpstr>
      <vt:lpstr>Most Common Passwords</vt:lpstr>
      <vt:lpstr>Passwords</vt:lpstr>
      <vt:lpstr>Passwords</vt:lpstr>
      <vt:lpstr>Password Managers</vt:lpstr>
      <vt:lpstr>Multi-Factor Authentication</vt:lpstr>
      <vt:lpstr>Security Questions</vt:lpstr>
      <vt:lpstr>Click here or not</vt:lpstr>
      <vt:lpstr>Click here or not</vt:lpstr>
      <vt:lpstr>What Should I Do?</vt:lpstr>
      <vt:lpstr>Personal Currency</vt:lpstr>
      <vt:lpstr>Logging in with Single Application</vt:lpstr>
      <vt:lpstr>Digital Inheritance</vt:lpstr>
      <vt:lpstr>Password Managers</vt:lpstr>
      <vt:lpstr>What about all these sites?</vt:lpstr>
      <vt:lpstr>Other services to consider</vt:lpstr>
      <vt:lpstr>Some Favorite Phrases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and Application Security</dc:title>
  <dc:creator>Scott Goodwin</dc:creator>
  <cp:lastModifiedBy>scottcgoodwin@gmail.com</cp:lastModifiedBy>
  <cp:revision>64</cp:revision>
  <cp:lastPrinted>2021-09-28T12:00:42Z</cp:lastPrinted>
  <dcterms:created xsi:type="dcterms:W3CDTF">2019-09-29T00:58:20Z</dcterms:created>
  <dcterms:modified xsi:type="dcterms:W3CDTF">2022-03-14T15:10:31Z</dcterms:modified>
</cp:coreProperties>
</file>