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9" r:id="rId3"/>
    <p:sldId id="260" r:id="rId4"/>
    <p:sldId id="261" r:id="rId5"/>
    <p:sldId id="258" r:id="rId6"/>
    <p:sldId id="265" r:id="rId7"/>
    <p:sldId id="264" r:id="rId8"/>
    <p:sldId id="270" r:id="rId9"/>
    <p:sldId id="275" r:id="rId10"/>
    <p:sldId id="263" r:id="rId11"/>
    <p:sldId id="257" r:id="rId12"/>
    <p:sldId id="262" r:id="rId13"/>
    <p:sldId id="271" r:id="rId14"/>
    <p:sldId id="272" r:id="rId15"/>
    <p:sldId id="273" r:id="rId16"/>
    <p:sldId id="267" r:id="rId17"/>
    <p:sldId id="268" r:id="rId18"/>
    <p:sldId id="269" r:id="rId19"/>
    <p:sldId id="274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1CCCA-DDC7-4504-9A79-4908FC91DB4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36ACF-BDBF-4664-81D3-64BB8406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14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C88-A3C1-408D-A830-40B4BB071320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2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C88-A3C1-408D-A830-40B4BB071320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C88-A3C1-408D-A830-40B4BB071320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3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C88-A3C1-408D-A830-40B4BB071320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7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C88-A3C1-408D-A830-40B4BB071320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4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C88-A3C1-408D-A830-40B4BB071320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C88-A3C1-408D-A830-40B4BB071320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7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C88-A3C1-408D-A830-40B4BB071320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C88-A3C1-408D-A830-40B4BB071320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3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C88-A3C1-408D-A830-40B4BB071320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2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C88-A3C1-408D-A830-40B4BB071320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92C88-A3C1-408D-A830-40B4BB071320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3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AD6A-7976-550D-34AD-735FEBC86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8690" y="688453"/>
            <a:ext cx="4717774" cy="861391"/>
          </a:xfrm>
        </p:spPr>
        <p:txBody>
          <a:bodyPr anchor="b">
            <a:noAutofit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MEAT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8C95D-282A-DCF8-6003-A245B8C65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3924" y="1704547"/>
            <a:ext cx="4087305" cy="1504133"/>
          </a:xfrm>
        </p:spPr>
        <p:txBody>
          <a:bodyPr anchor="t">
            <a:no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Is there a link between meat consumption and the global increase in obesity?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text, picture frame&#10;&#10;Description automatically generated">
            <a:extLst>
              <a:ext uri="{FF2B5EF4-FFF2-40B4-BE49-F238E27FC236}">
                <a16:creationId xmlns:a16="http://schemas.microsoft.com/office/drawing/2014/main" id="{1BEC4CDF-BFDD-170B-D83E-23D8D915C1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3" r="-1" b="552"/>
          <a:stretch/>
        </p:blipFill>
        <p:spPr>
          <a:xfrm>
            <a:off x="75574" y="10"/>
            <a:ext cx="7036904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18C44E-09DB-7F43-5E68-7A6DF2D11002}"/>
              </a:ext>
            </a:extLst>
          </p:cNvPr>
          <p:cNvSpPr txBox="1"/>
          <p:nvPr/>
        </p:nvSpPr>
        <p:spPr>
          <a:xfrm>
            <a:off x="7871782" y="3680929"/>
            <a:ext cx="3551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Nashville Software School</a:t>
            </a:r>
          </a:p>
          <a:p>
            <a:pPr algn="ctr"/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 Time Data Analytics Cohort 7</a:t>
            </a:r>
          </a:p>
          <a:p>
            <a:pPr algn="ctr"/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Capstone Project by Steven Goolsby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B31CFB-B5B5-FEE9-4352-99933CF90CCB}"/>
              </a:ext>
            </a:extLst>
          </p:cNvPr>
          <p:cNvSpPr txBox="1"/>
          <p:nvPr/>
        </p:nvSpPr>
        <p:spPr>
          <a:xfrm>
            <a:off x="8464159" y="4984176"/>
            <a:ext cx="23668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Python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Plotly Chart Studio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Power BI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1357787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B2607B2-8C5A-F2D4-7BF1-CBEE36F7E602}"/>
              </a:ext>
            </a:extLst>
          </p:cNvPr>
          <p:cNvSpPr/>
          <p:nvPr/>
        </p:nvSpPr>
        <p:spPr>
          <a:xfrm>
            <a:off x="760563" y="776376"/>
            <a:ext cx="10611928" cy="5305245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5D375A7-4493-DFCF-89FC-0A9B8E26F9F6}"/>
              </a:ext>
            </a:extLst>
          </p:cNvPr>
          <p:cNvSpPr txBox="1">
            <a:spLocks/>
          </p:cNvSpPr>
          <p:nvPr/>
        </p:nvSpPr>
        <p:spPr>
          <a:xfrm>
            <a:off x="915837" y="276621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u="sng" dirty="0"/>
              <a:t>Worldwide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7CFBB3-8A6C-82BC-1540-8B6921F1C4A6}"/>
              </a:ext>
            </a:extLst>
          </p:cNvPr>
          <p:cNvSpPr txBox="1"/>
          <p:nvPr/>
        </p:nvSpPr>
        <p:spPr>
          <a:xfrm>
            <a:off x="1089660" y="6263640"/>
            <a:ext cx="1001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* Data provided by: </a:t>
            </a:r>
            <a:r>
              <a:rPr lang="en-US" u="sng"/>
              <a:t>NCDRisC.org</a:t>
            </a:r>
            <a:r>
              <a:rPr lang="en-US"/>
              <a:t> and </a:t>
            </a:r>
            <a:r>
              <a:rPr lang="en-US" u="sng"/>
              <a:t>Ourworldindata.org</a:t>
            </a:r>
            <a:r>
              <a:rPr lang="en-US"/>
              <a:t> 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150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9D22E4F-927F-5094-9B11-BC987543F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8954" y="353505"/>
            <a:ext cx="3794092" cy="6116104"/>
          </a:xfr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64F467C0-1711-FB90-7A91-9C11306D9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73" y="365125"/>
            <a:ext cx="3794092" cy="6116104"/>
          </a:xfrm>
          <a:prstGeom prst="rect">
            <a:avLst/>
          </a:prstGeom>
        </p:spPr>
      </p:pic>
      <p:pic>
        <p:nvPicPr>
          <p:cNvPr id="6" name="Picture 5" descr="Chart, funnel chart&#10;&#10;Description automatically generated">
            <a:extLst>
              <a:ext uri="{FF2B5EF4-FFF2-40B4-BE49-F238E27FC236}">
                <a16:creationId xmlns:a16="http://schemas.microsoft.com/office/drawing/2014/main" id="{180C44F2-E308-F672-73B0-ED090910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035" y="353505"/>
            <a:ext cx="3794092" cy="6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13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FC780109-8CDD-1058-AFD8-520C5857E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338" y="306369"/>
            <a:ext cx="3861325" cy="6240545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1D76012-F381-F979-6B93-0240335C9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94" y="306370"/>
            <a:ext cx="3861325" cy="6240545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604D2019-2558-7FF4-7007-391C03297D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183" y="306369"/>
            <a:ext cx="3861325" cy="624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83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30E88C9-7E89-6561-797C-01CB95EE8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72" y="565607"/>
            <a:ext cx="5617328" cy="5759779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9BE5CA4-D242-E1A6-BB42-086A1DFA2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565607"/>
            <a:ext cx="5617328" cy="575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75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0E838F-A580-29C0-3CB9-CDD181648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353" y="581891"/>
            <a:ext cx="5590094" cy="568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C0DFE9-5C5C-BD72-C10A-F36E33816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6553" y="581891"/>
            <a:ext cx="5590094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7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C0731CF4-BCF9-3ECC-8154-62AF1C66C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91" y="563418"/>
            <a:ext cx="5541818" cy="5735782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BC1444B-9CA9-17FE-67B9-C1129E7B1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892" y="563418"/>
            <a:ext cx="5541818" cy="573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16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Web Viewer">
                <a:extLst>
                  <a:ext uri="{FF2B5EF4-FFF2-40B4-BE49-F238E27FC236}">
                    <a16:creationId xmlns:a16="http://schemas.microsoft.com/office/drawing/2014/main" id="{9B7D9EF1-ABB6-AC18-4A57-4CC409796E5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857249"/>
              <a:ext cx="9144000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Web Viewer">
                <a:extLst>
                  <a:ext uri="{FF2B5EF4-FFF2-40B4-BE49-F238E27FC236}">
                    <a16:creationId xmlns:a16="http://schemas.microsoft.com/office/drawing/2014/main" id="{9B7D9EF1-ABB6-AC18-4A57-4CC409796E5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857249"/>
                <a:ext cx="9144000" cy="514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5502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DA8AD1-4BA0-4227-C3FA-0E9E954BA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107"/>
            <a:ext cx="10515600" cy="1114424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/>
              <a:t>Outliers or Exceptions</a:t>
            </a:r>
            <a:br>
              <a:rPr lang="en-US" u="sng" dirty="0"/>
            </a:br>
            <a:r>
              <a:rPr lang="en-US" u="sng" dirty="0"/>
              <a:t>Example: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A4177D83-E888-29E2-979C-976C498F9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24" y="1479549"/>
            <a:ext cx="5041900" cy="5013325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163622B6-F29F-68B0-4A90-7117AD47B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76" y="1479549"/>
            <a:ext cx="5207000" cy="5013324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DFF15C-1CF6-D2AB-DBA5-423B0F3F7901}"/>
              </a:ext>
            </a:extLst>
          </p:cNvPr>
          <p:cNvSpPr/>
          <p:nvPr/>
        </p:nvSpPr>
        <p:spPr>
          <a:xfrm>
            <a:off x="838200" y="155502"/>
            <a:ext cx="10402455" cy="1219633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22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B282-E0C1-53A4-917F-33772E20A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229"/>
            <a:ext cx="10515600" cy="996516"/>
          </a:xfrm>
        </p:spPr>
        <p:txBody>
          <a:bodyPr/>
          <a:lstStyle/>
          <a:p>
            <a:pPr algn="ctr"/>
            <a:r>
              <a:rPr lang="en-US" dirty="0"/>
              <a:t>Possible Reasons: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1D2ED-6CCE-DAF3-9EFD-3D10726C5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17964"/>
            <a:ext cx="10515600" cy="41646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Historically, food sources mainly consisted of marine fish, fruits, root vegetables, and coconuts.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Phosphate mining profits allowed Nauru to gain economic freedom in 1968.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Because of this, there was a vast increase in importation of western foods and a sharp decrease in fishing and gardening.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Currently 90% of the land area is covered with phosphate deposits, with the majority strip-mined and non-arable.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This has led to Nauruan reliance on imported and processed foods high in both sugar and fat.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Because of this, Nauru has the highest rate of adult type 2 diabetes in the world, 71% of the population is considered obese, and 97% of Nauruan men are considered obese.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80EB29-DC32-F7DD-B037-216DA0A5C475}"/>
              </a:ext>
            </a:extLst>
          </p:cNvPr>
          <p:cNvSpPr/>
          <p:nvPr/>
        </p:nvSpPr>
        <p:spPr>
          <a:xfrm>
            <a:off x="888422" y="263670"/>
            <a:ext cx="10402455" cy="1219633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2A9A1D-C81C-2AE6-52C4-D0A1CB083A5B}"/>
              </a:ext>
            </a:extLst>
          </p:cNvPr>
          <p:cNvSpPr txBox="1"/>
          <p:nvPr/>
        </p:nvSpPr>
        <p:spPr>
          <a:xfrm>
            <a:off x="888422" y="6215529"/>
            <a:ext cx="1040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 Information provided by: Wikipedia , World Health Organization *</a:t>
            </a:r>
          </a:p>
        </p:txBody>
      </p:sp>
    </p:spTree>
    <p:extLst>
      <p:ext uri="{BB962C8B-B14F-4D97-AF65-F5344CB8AC3E}">
        <p14:creationId xmlns:p14="http://schemas.microsoft.com/office/powerpoint/2010/main" val="39436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3850-0DDD-2962-BC9F-705DC8DB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u="sng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EFDE6-86A2-7B86-8881-AB020560D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There definitely appears to be a link between the increase in meat consumption and the increase in worldwide obesity.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Meat consumption and Obesity do appear to have a sharper increase in more economically developed countries. (with some exceptions)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There does not appear to be a significant difference, positive or negative, between the rates in men and women.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While these findings appear to show a link between consuming meat and obesity, there are undeniable outliers and  exceptions.</a:t>
            </a:r>
          </a:p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5AA576-0CCB-9977-1C82-3EF46C8F09C8}"/>
              </a:ext>
            </a:extLst>
          </p:cNvPr>
          <p:cNvSpPr/>
          <p:nvPr/>
        </p:nvSpPr>
        <p:spPr>
          <a:xfrm>
            <a:off x="894772" y="418089"/>
            <a:ext cx="10402455" cy="1219633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8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1C02-2659-45AD-2747-EC44BEAF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u="sn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A7AFF-0F52-D288-EFD8-366CCB596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What is “Obesity”?</a:t>
            </a:r>
          </a:p>
          <a:p>
            <a:pPr algn="ctr"/>
            <a:r>
              <a:rPr lang="en-US" dirty="0"/>
              <a:t>United States: Lets look at the data</a:t>
            </a:r>
          </a:p>
          <a:p>
            <a:pPr algn="ctr"/>
            <a:r>
              <a:rPr lang="en-US" dirty="0"/>
              <a:t>Worldwide Analysis</a:t>
            </a:r>
          </a:p>
          <a:p>
            <a:pPr algn="ctr"/>
            <a:r>
              <a:rPr lang="en-US" dirty="0"/>
              <a:t>Outliers or Exceptions to the findings</a:t>
            </a:r>
          </a:p>
          <a:p>
            <a:pPr algn="ctr"/>
            <a:r>
              <a:rPr lang="en-US" dirty="0"/>
              <a:t>Conclusions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7642859-EDF3-E581-1623-23A67DF81028}"/>
              </a:ext>
            </a:extLst>
          </p:cNvPr>
          <p:cNvSpPr/>
          <p:nvPr/>
        </p:nvSpPr>
        <p:spPr>
          <a:xfrm>
            <a:off x="951344" y="471054"/>
            <a:ext cx="10402455" cy="1219633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85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3D33-E53F-E470-E69F-9C98FD6B4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u="sng" dirty="0"/>
              <a:t>Thank You!!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E3301A-1D79-F7CA-5601-9440D9CF0F18}"/>
              </a:ext>
            </a:extLst>
          </p:cNvPr>
          <p:cNvSpPr/>
          <p:nvPr/>
        </p:nvSpPr>
        <p:spPr>
          <a:xfrm>
            <a:off x="760563" y="776376"/>
            <a:ext cx="10611928" cy="5305245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00AC6-DC1B-19A2-6791-42A4FBC3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u="sng" dirty="0"/>
              <a:t>What is “Obesity”?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7E4A4-3114-F82F-ABE1-EC706D1E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91255"/>
          </a:xfrm>
        </p:spPr>
        <p:txBody>
          <a:bodyPr/>
          <a:lstStyle/>
          <a:p>
            <a:pPr algn="ctr"/>
            <a:r>
              <a:rPr lang="en-US" sz="2400" u="sng" dirty="0"/>
              <a:t>Obesity</a:t>
            </a:r>
            <a:r>
              <a:rPr lang="en-US" sz="2400" dirty="0"/>
              <a:t>: The state or condition of being very fat or overweight.</a:t>
            </a:r>
          </a:p>
          <a:p>
            <a:pPr algn="ctr"/>
            <a:r>
              <a:rPr lang="en-US" sz="2400" dirty="0"/>
              <a:t>Generally thought to be caused by overeating and/or moving too little.</a:t>
            </a:r>
          </a:p>
          <a:p>
            <a:pPr algn="ctr"/>
            <a:r>
              <a:rPr lang="en-US" sz="2400" dirty="0"/>
              <a:t>Worldwide obesity has nearly tripled since 1975.</a:t>
            </a:r>
          </a:p>
          <a:p>
            <a:pPr algn="ctr"/>
            <a:r>
              <a:rPr lang="en-US" sz="2400" dirty="0"/>
              <a:t>Classified using “Body Mass Index”(BMI)</a:t>
            </a:r>
          </a:p>
          <a:p>
            <a:pPr algn="ctr"/>
            <a:r>
              <a:rPr lang="en-US" sz="2400" dirty="0"/>
              <a:t>BMI calculation: weight in kg/height in meters squared</a:t>
            </a:r>
          </a:p>
          <a:p>
            <a:pPr algn="ctr"/>
            <a:r>
              <a:rPr lang="en-US" sz="2400" dirty="0"/>
              <a:t>Class I Obesity: (&gt;= 30kg/m2)</a:t>
            </a:r>
          </a:p>
          <a:p>
            <a:pPr algn="ctr"/>
            <a:r>
              <a:rPr lang="en-US" sz="2400" dirty="0"/>
              <a:t>Class II / Severe Obesity: (&gt;= 35kg/m2)</a:t>
            </a:r>
          </a:p>
          <a:p>
            <a:pPr algn="ctr"/>
            <a:r>
              <a:rPr lang="en-US" sz="2400" dirty="0"/>
              <a:t>Class III / Morbid Obesity: (&gt;= 40kg/m2)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A6EA24-AEDB-6129-9B4F-E0B2FF0A9264}"/>
              </a:ext>
            </a:extLst>
          </p:cNvPr>
          <p:cNvSpPr/>
          <p:nvPr/>
        </p:nvSpPr>
        <p:spPr>
          <a:xfrm>
            <a:off x="838200" y="441180"/>
            <a:ext cx="10515600" cy="1173452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194D85-A4C5-1B3C-0D95-8DC1731C069A}"/>
              </a:ext>
            </a:extLst>
          </p:cNvPr>
          <p:cNvSpPr txBox="1"/>
          <p:nvPr/>
        </p:nvSpPr>
        <p:spPr>
          <a:xfrm>
            <a:off x="1645920" y="6047488"/>
            <a:ext cx="890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Information provided by: World Health Org. , Centers for Disease Control and Prevention. *</a:t>
            </a:r>
          </a:p>
        </p:txBody>
      </p:sp>
    </p:spTree>
    <p:extLst>
      <p:ext uri="{BB962C8B-B14F-4D97-AF65-F5344CB8AC3E}">
        <p14:creationId xmlns:p14="http://schemas.microsoft.com/office/powerpoint/2010/main" val="234129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A332-00EC-4DF6-AA25-1F6300B0F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37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u="sng" dirty="0"/>
              <a:t>United States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8C4047D-6269-EA7F-F634-35B031D46E34}"/>
              </a:ext>
            </a:extLst>
          </p:cNvPr>
          <p:cNvSpPr/>
          <p:nvPr/>
        </p:nvSpPr>
        <p:spPr>
          <a:xfrm>
            <a:off x="790036" y="776376"/>
            <a:ext cx="10611928" cy="5305245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1987BA-FB86-B061-621F-65B37FB9C1AB}"/>
              </a:ext>
            </a:extLst>
          </p:cNvPr>
          <p:cNvSpPr txBox="1"/>
          <p:nvPr/>
        </p:nvSpPr>
        <p:spPr>
          <a:xfrm>
            <a:off x="937978" y="6293943"/>
            <a:ext cx="1031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 Data provided by: </a:t>
            </a:r>
            <a:r>
              <a:rPr lang="en-US" u="sng" dirty="0"/>
              <a:t>NCDRisC.org</a:t>
            </a:r>
            <a:r>
              <a:rPr lang="en-US" dirty="0"/>
              <a:t> and </a:t>
            </a:r>
            <a:r>
              <a:rPr lang="en-US" u="sng" dirty="0"/>
              <a:t>Ourworldindata.org</a:t>
            </a:r>
            <a:r>
              <a:rPr lang="en-US" dirty="0"/>
              <a:t> *</a:t>
            </a:r>
          </a:p>
        </p:txBody>
      </p:sp>
    </p:spTree>
    <p:extLst>
      <p:ext uri="{BB962C8B-B14F-4D97-AF65-F5344CB8AC3E}">
        <p14:creationId xmlns:p14="http://schemas.microsoft.com/office/powerpoint/2010/main" val="318228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E4CD-4EF7-AC54-B1A4-7C2D8D48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1"/>
            <a:ext cx="10515600" cy="5954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United States Total Meat Production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Web Viewer">
                <a:extLst>
                  <a:ext uri="{FF2B5EF4-FFF2-40B4-BE49-F238E27FC236}">
                    <a16:creationId xmlns:a16="http://schemas.microsoft.com/office/drawing/2014/main" id="{E84295F0-6C47-84F5-3687-7D3A8B5358B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45860127"/>
                  </p:ext>
                </p:extLst>
              </p:nvPr>
            </p:nvGraphicFramePr>
            <p:xfrm>
              <a:off x="838200" y="877455"/>
              <a:ext cx="10515600" cy="580938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Web Viewer">
                <a:extLst>
                  <a:ext uri="{FF2B5EF4-FFF2-40B4-BE49-F238E27FC236}">
                    <a16:creationId xmlns:a16="http://schemas.microsoft.com/office/drawing/2014/main" id="{E84295F0-6C47-84F5-3687-7D3A8B5358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877455"/>
                <a:ext cx="10515600" cy="58093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705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8317779-F120-D1C6-A534-563098F87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67" y="545133"/>
            <a:ext cx="5587273" cy="5767733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AD27754-3FF0-FD94-B037-BC29A0B34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262" y="545132"/>
            <a:ext cx="5587272" cy="576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55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B470BA9-EDBA-E79C-B81E-9F87C6A71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75" y="553139"/>
            <a:ext cx="5612091" cy="5751722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C2B3EA8-C339-C82E-2A57-F23241CDD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833" y="553139"/>
            <a:ext cx="5612091" cy="575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02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82B3F109-7A2B-7BE1-575D-298513EC1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86" y="565608"/>
            <a:ext cx="5601127" cy="5731498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0458D28-0F1C-6079-FA9D-EA405FCC9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88" y="565607"/>
            <a:ext cx="5601127" cy="573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3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Web Viewer">
                <a:extLst>
                  <a:ext uri="{FF2B5EF4-FFF2-40B4-BE49-F238E27FC236}">
                    <a16:creationId xmlns:a16="http://schemas.microsoft.com/office/drawing/2014/main" id="{BA4A10DF-11CA-5CA2-62AD-0FB74D8B200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857249"/>
              <a:ext cx="9144000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Web Viewer">
                <a:extLst>
                  <a:ext uri="{FF2B5EF4-FFF2-40B4-BE49-F238E27FC236}">
                    <a16:creationId xmlns:a16="http://schemas.microsoft.com/office/drawing/2014/main" id="{BA4A10DF-11CA-5CA2-62AD-0FB74D8B20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857249"/>
                <a:ext cx="9144000" cy="514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7741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webextension1.xml><?xml version="1.0" encoding="utf-8"?>
<we:webextension xmlns:we="http://schemas.microsoft.com/office/webextensions/webextension/2010/11" id="{2D8BAC15-5EC2-46F3-B47D-A60162DCA086}">
  <we:reference id="wa104295828" version="1.9.0.0" store="en-CA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chart-studio.plotly.com/~sgoolsby88/1&quot;,&quot;values&quot;:{},&quot;data&quot;:{&quot;uri&quot;:&quot;chart-studio.plotly.com/~sgoolsby88/1&quot;},&quot;secure&quot;:false}],&quot;name&quot;:&quot;chart-studio.plotly.com/~sgoolsby88/1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F8757BC0-5474-4B6E-96D4-44A8C9C0006B}">
  <we:reference id="wa104295828" version="1.9.0.0" store="en-CA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&quot;,&quot;values&quot;:{},&quot;data&quot;:{&quot;uri&quot;:&quot;&quot;},&quot;secure&quot;:false}],&quot;name&quot;:&quot;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BB5E6768-03AB-482D-83EB-860C4024FE1E}">
  <we:reference id="wa104295828" version="1.9.0.0" store="en-CA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&quot;,&quot;values&quot;:{},&quot;data&quot;:{&quot;uri&quot;:&quot;&quot;},&quot;secure&quot;:false}],&quot;name&quot;:&quot;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1152</TotalTime>
  <Words>441</Words>
  <Application>Microsoft Office PowerPoint</Application>
  <PresentationFormat>Widescreen</PresentationFormat>
  <Paragraphs>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Office Theme</vt:lpstr>
      <vt:lpstr>MEAT</vt:lpstr>
      <vt:lpstr>Agenda</vt:lpstr>
      <vt:lpstr>What is “Obesity”?</vt:lpstr>
      <vt:lpstr>United States Data</vt:lpstr>
      <vt:lpstr>United States Total Meat Production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Outliers or Exceptions Example:</vt:lpstr>
      <vt:lpstr>Possible Reasons:</vt:lpstr>
      <vt:lpstr>Conclusions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Goolsby</dc:creator>
  <cp:lastModifiedBy>Steven Goolsby</cp:lastModifiedBy>
  <cp:revision>18</cp:revision>
  <dcterms:created xsi:type="dcterms:W3CDTF">2022-12-14T01:06:50Z</dcterms:created>
  <dcterms:modified xsi:type="dcterms:W3CDTF">2022-12-17T01:22:03Z</dcterms:modified>
</cp:coreProperties>
</file>