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58" r:id="rId6"/>
    <p:sldId id="265" r:id="rId7"/>
    <p:sldId id="264" r:id="rId8"/>
    <p:sldId id="270" r:id="rId9"/>
    <p:sldId id="277" r:id="rId10"/>
    <p:sldId id="263" r:id="rId11"/>
    <p:sldId id="257" r:id="rId12"/>
    <p:sldId id="262" r:id="rId13"/>
    <p:sldId id="271" r:id="rId14"/>
    <p:sldId id="272" r:id="rId15"/>
    <p:sldId id="273" r:id="rId16"/>
    <p:sldId id="276" r:id="rId17"/>
    <p:sldId id="268" r:id="rId18"/>
    <p:sldId id="269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5:59:12.1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78,'91'1,"101"-3,-123-10,-50 7,1 2,26-2,80 6,56-2,-113-12,-51 9,1 0,29-1,-24 4,29 0,75-12,-76 7,0 2,71 3,-68 2,-33-1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1:56.4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1116 28,'-125'2,"-136"-5,175-9,55 6,-57-2,-409 9,469-1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2:13.1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997 27,'-54'20,"-1"-14,1-2,-102-6,47 0,71 0,-55-10,54 7,-51-3,64 8,0-1,0-1,-42-10,43 8,-1 0,0 2,-38 1,42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2:18.6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1076 0,'-177'14,"-8"-1,-507-14,670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2:45.6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846 1,'-822'0,"799"0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2:48.9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948 1,'-925'0,"903"0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3:28.8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895 57,'-34'-2,"-1"-1,1-2,0-1,-42-14,56 15,-9-1,-1 2,1 1,-1 1,1 1,-53 6,14 8,50-8,-1-2,-31 3,-206-7,234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3:32.4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1025 78,'-16'-1,"0"-1,1 0,-20-5,-36-6,-33 0,69 7,-59-2,61 6,-49-9,49 6,-50-3,-301 9,361-1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6:32.2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1203 0,'-47'0,"0"2,-64 12,25-3,-20 4,72-9,-1-2,-1-1,1-2,-45-5,30 2,-54 4,35 11,50-9,0 0,-28 1,-76 8,81-7,-49 1,69-7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6:35.5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1202 2,'-111'-1,"-124"3,134 10,60-5,-64 0,-27-9,-145 4,207 10,51-8,0 0,-27 1,22-5,2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6:39.0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1326 21,'-1181'0,"1158"-1,1-2,-30-5,31 4,-5-1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5:59:20.4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58,'541'0,"-517"-2,1 0,31-8,-29 5,45-3,-22 7,-5 1,0-3,47-8,-38 4,1 2,0 2,0 2,58 8,-84-3,0 2,34 11,-38-9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6:47.3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536 0,'-514'0,"492"0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6:52.4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627 1,'-21'1,"0"1,-33 8,-28 2,55-9,1 2,-51 14,52-12,-1 0,-52 5,-24 3,50-5,32-5,4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6:55.20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1,'-472'0,"444"0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7:01.9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870 79,'-23'-2,"1"0,-1-2,0 0,-37-14,-19-3,69 19,-26-6,-2 1,1 2,-49-1,-324 7,388-1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7:08.3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1076 0,'-1053'0,"1031"0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7:12.5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972 81,'-33'1,"-25"-1,1-1,-79-14,32 2,67 9,2 0,-45-13,35 7,0 3,0 1,-1 3,1 1,-48 5,2-1,69-2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7:17.6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819 0,'-47'11,"10"-1,-135-3,123-7,0 2,-62 10,60-5,-1-3,-95-4,66-1,59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7:20.0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934 11,'-848'0,"784"-5,42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7:25.7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942 52,'-106'1,"-114"-3,129-10,56 6,-45-1,9 6,16 2,0-4,-57-8,22 1,63 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8:38.27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0,'-438'0,"419"1,1 1,-36 9,33-7,1 0,-26 1,-30-5,53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5:59:29.3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0 131,'28'1,"-1"-1,1-2,0 0,-1-2,0-1,40-13,-25 1,-29 11,0 1,1 0,0 1,-1 0,1 1,18-2,61-7,-64 7,53-3,9 10,75-3,-97-12,-51 9,1 0,29-2,271 6,-150 1,-148-1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8:41.4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871 53,'-463'0,"438"-1,-1-2,2-1,-48-14,45 11,-1 0,-51-5,-25 12,82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8:47.5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1075 123,'-7'0,"-34"1,0-1,0-3,1-1,-73-17,48 5,-101-13,128 26,-49 2,57 2,0-2,0-1,-37-7,25 2,-51-3,-28-4,99 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8:58.1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670 30,'-29'-2,"0"0,-29-8,28 5,-55-4,-12 8,-166 4,202 12,43-10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9:01.7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53,'-125'3,"-136"-6,133-23,77 16,23 5,0 0,-43-1,49 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9:21.6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1280 1,'-1257'0,"1235"0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9:24.9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1228 79,'-671'0,"638"-2,-62-11,20 1,-104-14,115 14,43 8,0 0,-26-1,25 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10:17.3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1102 81,'-48'0,"1"-2,-64-11,62 6,-60 0,-33-5,-79-18,164 24,0 2,-80 6,35 1,80-3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10:19.9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1281 1,'-1259'0,"1237"0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12:32.0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82,'-26'-1,"0"-2,0-2,0 0,1-1,-32-13,19 7,-46-9,31 15,1 2,-95 6,39 1,83-3,3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12:34.9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73,'-57'-2,"-78"-14,121 14,-37-3,-63 2,71 4,-1-3,-65-10,-28-15,120 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5:59:39.5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1,'1'4,"0"1,0-1,1 0,-1 0,1 0,0 0,0 0,1 0,-1 0,1-1,0 1,-1-1,2 0,-1 0,0 0,1 0,5 3,4 4,0-2,0 0,27 11,-17-12,0-2,1-1,-1 0,1-2,0-1,0-1,40-5,17 2,-46 1,63-12,-27 2,-9 1,-41 7,1 0,28-1,-28 3,0 0,0-2,0 0,39-14,-45 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12:39.3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1,'-670'0,"649"0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13:12.7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819 1,'-19'0,"-17"-1,0 2,-1 2,-51 9,43-5,0-2,-1-2,-90-5,33-1,-101 3,181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13:15.7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1014 11,'-941'0,"887"-5,35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13:22.5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795 23,'-668'0,"654"-1,0 0,0-1,-19-6,0 1,14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5:59:45.3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58,'16'-1,"0"-1,-1-1,1-1,22-8,8-1,9 3,1 4,0 1,0 3,66 6,1-1,110-3,-211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0:25.6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1 105,'745'0,"-719"-1,0-2,28-6,45-4,-71 11,-1-2,0-1,0-1,42-16,-44 13,1 1,0 1,0 2,52-5,-1 10,-55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0:30.0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0 104,'108'-2,"120"5,-142 9,-51-6,48 2,-38-10,0-1,0-2,50-13,10-2,-102 20,84-14,145-4,-190 17,53-10,28-1,515 10,-311 4,-306-3,0-1,34-8,21-2,-56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1:08.8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1538 31,'-49'0,"-7"1,1-3,-94-13,97 8,-1 2,1 2,-57 6,16-2,68 1,0 0,-32 8,30-5,-45 3,-59 5,82-7,-54 1,-255-8,336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7T06:01:51.7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975 50,'-694'0,"662"-2,1-1,-35-8,16 2,-33-12,64 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CCCA-DDC7-4504-9A79-4908FC91DB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36ACF-BDBF-4664-81D3-64BB8406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2C88-A3C1-408D-A830-40B4BB07132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C3B5-293C-43A9-9B80-37B58D69A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image" Target="../media/image12.jpg"/><Relationship Id="rId21" Type="http://schemas.openxmlformats.org/officeDocument/2006/relationships/customXml" Target="../ink/ink9.xml"/><Relationship Id="rId34" Type="http://schemas.openxmlformats.org/officeDocument/2006/relationships/image" Target="../media/image28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11.jp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13.jpg"/><Relationship Id="rId9" Type="http://schemas.openxmlformats.org/officeDocument/2006/relationships/customXml" Target="../ink/ink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2.xml"/><Relationship Id="rId30" Type="http://schemas.openxmlformats.org/officeDocument/2006/relationships/image" Target="../media/image26.png"/><Relationship Id="rId35" Type="http://schemas.openxmlformats.org/officeDocument/2006/relationships/customXml" Target="../ink/ink16.xml"/><Relationship Id="rId8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47" Type="http://schemas.openxmlformats.org/officeDocument/2006/relationships/image" Target="../media/image53.png"/><Relationship Id="rId50" Type="http://schemas.openxmlformats.org/officeDocument/2006/relationships/customXml" Target="../ink/ink40.xml"/><Relationship Id="rId55" Type="http://schemas.openxmlformats.org/officeDocument/2006/relationships/image" Target="../media/image57.png"/><Relationship Id="rId7" Type="http://schemas.openxmlformats.org/officeDocument/2006/relationships/customXml" Target="../ink/ink18.xml"/><Relationship Id="rId2" Type="http://schemas.openxmlformats.org/officeDocument/2006/relationships/image" Target="../media/image30.jpg"/><Relationship Id="rId16" Type="http://schemas.openxmlformats.org/officeDocument/2006/relationships/image" Target="../media/image38.png"/><Relationship Id="rId29" Type="http://schemas.openxmlformats.org/officeDocument/2006/relationships/customXml" Target="../ink/ink29.xml"/><Relationship Id="rId11" Type="http://schemas.openxmlformats.org/officeDocument/2006/relationships/customXml" Target="../ink/ink20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37" Type="http://schemas.openxmlformats.org/officeDocument/2006/relationships/customXml" Target="../ink/ink33.xml"/><Relationship Id="rId40" Type="http://schemas.openxmlformats.org/officeDocument/2006/relationships/image" Target="../media/image50.png"/><Relationship Id="rId45" Type="http://schemas.openxmlformats.org/officeDocument/2006/relationships/customXml" Target="../ink/ink37.xml"/><Relationship Id="rId53" Type="http://schemas.openxmlformats.org/officeDocument/2006/relationships/image" Target="../media/image56.png"/><Relationship Id="rId5" Type="http://schemas.openxmlformats.org/officeDocument/2006/relationships/customXml" Target="../ink/ink17.xml"/><Relationship Id="rId19" Type="http://schemas.openxmlformats.org/officeDocument/2006/relationships/customXml" Target="../ink/ink24.xml"/><Relationship Id="rId4" Type="http://schemas.openxmlformats.org/officeDocument/2006/relationships/image" Target="../media/image32.jpg"/><Relationship Id="rId9" Type="http://schemas.openxmlformats.org/officeDocument/2006/relationships/customXml" Target="../ink/ink19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28.xml"/><Relationship Id="rId30" Type="http://schemas.openxmlformats.org/officeDocument/2006/relationships/image" Target="../media/image45.png"/><Relationship Id="rId35" Type="http://schemas.openxmlformats.org/officeDocument/2006/relationships/customXml" Target="../ink/ink32.xml"/><Relationship Id="rId43" Type="http://schemas.openxmlformats.org/officeDocument/2006/relationships/customXml" Target="../ink/ink36.xml"/><Relationship Id="rId48" Type="http://schemas.openxmlformats.org/officeDocument/2006/relationships/customXml" Target="../ink/ink39.xml"/><Relationship Id="rId56" Type="http://schemas.openxmlformats.org/officeDocument/2006/relationships/customXml" Target="../ink/ink43.xml"/><Relationship Id="rId8" Type="http://schemas.openxmlformats.org/officeDocument/2006/relationships/image" Target="../media/image34.png"/><Relationship Id="rId51" Type="http://schemas.openxmlformats.org/officeDocument/2006/relationships/image" Target="../media/image55.png"/><Relationship Id="rId3" Type="http://schemas.openxmlformats.org/officeDocument/2006/relationships/image" Target="../media/image31.jpg"/><Relationship Id="rId12" Type="http://schemas.openxmlformats.org/officeDocument/2006/relationships/image" Target="../media/image36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49.png"/><Relationship Id="rId46" Type="http://schemas.openxmlformats.org/officeDocument/2006/relationships/customXml" Target="../ink/ink38.xml"/><Relationship Id="rId20" Type="http://schemas.openxmlformats.org/officeDocument/2006/relationships/image" Target="../media/image40.png"/><Relationship Id="rId41" Type="http://schemas.openxmlformats.org/officeDocument/2006/relationships/customXml" Target="../ink/ink35.xml"/><Relationship Id="rId54" Type="http://schemas.openxmlformats.org/officeDocument/2006/relationships/customXml" Target="../ink/ink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44.png"/><Relationship Id="rId36" Type="http://schemas.openxmlformats.org/officeDocument/2006/relationships/image" Target="../media/image48.png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" Type="http://schemas.openxmlformats.org/officeDocument/2006/relationships/image" Target="../media/image35.png"/><Relationship Id="rId31" Type="http://schemas.openxmlformats.org/officeDocument/2006/relationships/customXml" Target="../ink/ink30.xml"/><Relationship Id="rId44" Type="http://schemas.openxmlformats.org/officeDocument/2006/relationships/image" Target="../media/image52.png"/><Relationship Id="rId52" Type="http://schemas.openxmlformats.org/officeDocument/2006/relationships/customXml" Target="../ink/ink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AD6A-7976-550D-34AD-735FEBC86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690" y="688453"/>
            <a:ext cx="4717774" cy="861391"/>
          </a:xfrm>
        </p:spPr>
        <p:txBody>
          <a:bodyPr anchor="b">
            <a:no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MEAT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C95D-282A-DCF8-6003-A245B8C65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3924" y="1704547"/>
            <a:ext cx="4087305" cy="1504133"/>
          </a:xfrm>
        </p:spPr>
        <p:txBody>
          <a:bodyPr anchor="t">
            <a:no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 there a link between meat consumption and the global increase in obesity?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1BEC4CDF-BFDD-170B-D83E-23D8D915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" r="-1" b="552"/>
          <a:stretch/>
        </p:blipFill>
        <p:spPr>
          <a:xfrm>
            <a:off x="75574" y="10"/>
            <a:ext cx="7036904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8C44E-09DB-7F43-5E68-7A6DF2D11002}"/>
              </a:ext>
            </a:extLst>
          </p:cNvPr>
          <p:cNvSpPr txBox="1"/>
          <p:nvPr/>
        </p:nvSpPr>
        <p:spPr>
          <a:xfrm>
            <a:off x="7871782" y="3680929"/>
            <a:ext cx="355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Nashville Software School</a:t>
            </a:r>
          </a:p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 Time Data Analytics Cohort 7</a:t>
            </a:r>
          </a:p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Capstone Project by Steven Goolsby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31CFB-B5B5-FEE9-4352-99933CF90CCB}"/>
              </a:ext>
            </a:extLst>
          </p:cNvPr>
          <p:cNvSpPr txBox="1"/>
          <p:nvPr/>
        </p:nvSpPr>
        <p:spPr>
          <a:xfrm>
            <a:off x="8464159" y="4984176"/>
            <a:ext cx="2366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Plotly Chart Studio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Power BI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5778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2607B2-8C5A-F2D4-7BF1-CBEE36F7E602}"/>
              </a:ext>
            </a:extLst>
          </p:cNvPr>
          <p:cNvSpPr/>
          <p:nvPr/>
        </p:nvSpPr>
        <p:spPr>
          <a:xfrm>
            <a:off x="760563" y="776376"/>
            <a:ext cx="10611928" cy="5305245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D375A7-4493-DFCF-89FC-0A9B8E26F9F6}"/>
              </a:ext>
            </a:extLst>
          </p:cNvPr>
          <p:cNvSpPr txBox="1">
            <a:spLocks/>
          </p:cNvSpPr>
          <p:nvPr/>
        </p:nvSpPr>
        <p:spPr>
          <a:xfrm>
            <a:off x="915837" y="276621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u="sng" dirty="0"/>
              <a:t>Worldwide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FBB3-8A6C-82BC-1540-8B6921F1C4A6}"/>
              </a:ext>
            </a:extLst>
          </p:cNvPr>
          <p:cNvSpPr txBox="1"/>
          <p:nvPr/>
        </p:nvSpPr>
        <p:spPr>
          <a:xfrm>
            <a:off x="1089660" y="6263640"/>
            <a:ext cx="100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* Data provided by: </a:t>
            </a:r>
            <a:r>
              <a:rPr lang="en-US" u="sng"/>
              <a:t>NCDRisC.org</a:t>
            </a:r>
            <a:r>
              <a:rPr lang="en-US"/>
              <a:t> and </a:t>
            </a:r>
            <a:r>
              <a:rPr lang="en-US" u="sng"/>
              <a:t>Ourworldindata.org</a:t>
            </a:r>
            <a:r>
              <a:rPr lang="en-US"/>
              <a:t>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5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D22E4F-927F-5094-9B11-BC987543F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954" y="353505"/>
            <a:ext cx="3794092" cy="6116104"/>
          </a:xfrm>
          <a:ln w="12700" cmpd="sng">
            <a:solidFill>
              <a:schemeClr val="accent4">
                <a:lumMod val="60000"/>
                <a:lumOff val="40000"/>
                <a:alpha val="25000"/>
              </a:schemeClr>
            </a:solidFill>
          </a:ln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F467C0-1711-FB90-7A91-9C11306D9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3" y="365125"/>
            <a:ext cx="3794092" cy="6116104"/>
          </a:xfrm>
          <a:prstGeom prst="rect">
            <a:avLst/>
          </a:prstGeom>
        </p:spPr>
      </p:pic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180C44F2-E308-F672-73B0-ED090910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35" y="353505"/>
            <a:ext cx="3794092" cy="61277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CC03A4-380C-5BE1-B823-6142BDD0CDCF}"/>
                  </a:ext>
                </a:extLst>
              </p14:cNvPr>
              <p14:cNvContentPartPr/>
              <p14:nvPr/>
            </p14:nvContentPartPr>
            <p14:xfrm>
              <a:off x="4895367" y="849393"/>
              <a:ext cx="507240" cy="2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CC03A4-380C-5BE1-B823-6142BDD0CD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9367" y="777393"/>
                <a:ext cx="578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549D08-7E5A-8801-BFC0-A2BDD8148B39}"/>
                  </a:ext>
                </a:extLst>
              </p14:cNvPr>
              <p14:cNvContentPartPr/>
              <p14:nvPr/>
            </p14:nvContentPartPr>
            <p14:xfrm>
              <a:off x="794247" y="3101193"/>
              <a:ext cx="524160" cy="2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549D08-7E5A-8801-BFC0-A2BDD8148B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8247" y="3029193"/>
                <a:ext cx="5958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842D09-3DAC-8734-9750-2133AFE6BC90}"/>
                  </a:ext>
                </a:extLst>
              </p14:cNvPr>
              <p14:cNvContentPartPr/>
              <p14:nvPr/>
            </p14:nvContentPartPr>
            <p14:xfrm>
              <a:off x="8756007" y="5513193"/>
              <a:ext cx="544320" cy="4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842D09-3DAC-8734-9750-2133AFE6BC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20007" y="5441553"/>
                <a:ext cx="6159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90E62B2-6813-BBA5-ADB0-B9AAFB65272B}"/>
                  </a:ext>
                </a:extLst>
              </p14:cNvPr>
              <p14:cNvContentPartPr/>
              <p14:nvPr/>
            </p14:nvContentPartPr>
            <p14:xfrm>
              <a:off x="5061327" y="1080153"/>
              <a:ext cx="346320" cy="4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90E62B2-6813-BBA5-ADB0-B9AAFB6527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25687" y="1008513"/>
                <a:ext cx="417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79E53F-86EC-CB2D-ADB3-1049939ECE4D}"/>
                  </a:ext>
                </a:extLst>
              </p14:cNvPr>
              <p14:cNvContentPartPr/>
              <p14:nvPr/>
            </p14:nvContentPartPr>
            <p14:xfrm>
              <a:off x="988287" y="4107753"/>
              <a:ext cx="313200" cy="2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79E53F-86EC-CB2D-ADB3-1049939ECE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2287" y="4035753"/>
                <a:ext cx="384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4A4398-1809-7E33-3D02-BFEF5F180E78}"/>
                  </a:ext>
                </a:extLst>
              </p14:cNvPr>
              <p14:cNvContentPartPr/>
              <p14:nvPr/>
            </p14:nvContentPartPr>
            <p14:xfrm>
              <a:off x="812607" y="3896793"/>
              <a:ext cx="507240" cy="37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4A4398-1809-7E33-3D02-BFEF5F180E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6967" y="3825153"/>
                <a:ext cx="578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195B3A-EA7D-8065-639D-1C496710B325}"/>
                  </a:ext>
                </a:extLst>
              </p14:cNvPr>
              <p14:cNvContentPartPr/>
              <p14:nvPr/>
            </p14:nvContentPartPr>
            <p14:xfrm>
              <a:off x="4470207" y="1458873"/>
              <a:ext cx="941760" cy="47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195B3A-EA7D-8065-639D-1C496710B3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34207" y="1386873"/>
                <a:ext cx="1013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4F24B2-B61F-7C49-DB82-DB4161196A28}"/>
                  </a:ext>
                </a:extLst>
              </p14:cNvPr>
              <p14:cNvContentPartPr/>
              <p14:nvPr/>
            </p14:nvContentPartPr>
            <p14:xfrm>
              <a:off x="4895727" y="2122713"/>
              <a:ext cx="554040" cy="20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4F24B2-B61F-7C49-DB82-DB4161196A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60087" y="2050713"/>
                <a:ext cx="6256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EB3A8D-D28E-68AF-24CA-DA6D3CF5A274}"/>
                  </a:ext>
                </a:extLst>
              </p14:cNvPr>
              <p14:cNvContentPartPr/>
              <p14:nvPr/>
            </p14:nvContentPartPr>
            <p14:xfrm>
              <a:off x="5080047" y="2706633"/>
              <a:ext cx="351000" cy="18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EB3A8D-D28E-68AF-24CA-DA6D3CF5A2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44047" y="2634993"/>
                <a:ext cx="422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7DFBC5-BFCF-4AAB-5052-F0C7738816EE}"/>
                  </a:ext>
                </a:extLst>
              </p14:cNvPr>
              <p14:cNvContentPartPr/>
              <p14:nvPr/>
            </p14:nvContentPartPr>
            <p14:xfrm>
              <a:off x="955887" y="5162553"/>
              <a:ext cx="402120" cy="10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7DFBC5-BFCF-4AAB-5052-F0C7738816E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9887" y="5090553"/>
                <a:ext cx="4737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65DC4C-74FC-7DCF-5C9E-14EBEA891691}"/>
                  </a:ext>
                </a:extLst>
              </p14:cNvPr>
              <p14:cNvContentPartPr/>
              <p14:nvPr/>
            </p14:nvContentPartPr>
            <p14:xfrm>
              <a:off x="5072127" y="2908953"/>
              <a:ext cx="359280" cy="20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65DC4C-74FC-7DCF-5C9E-14EBEA8916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36127" y="2836953"/>
                <a:ext cx="430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D113A5-C232-2125-20C5-BEEF9F7ACCF6}"/>
                  </a:ext>
                </a:extLst>
              </p14:cNvPr>
              <p14:cNvContentPartPr/>
              <p14:nvPr/>
            </p14:nvContentPartPr>
            <p14:xfrm>
              <a:off x="8932047" y="4544073"/>
              <a:ext cx="387720" cy="10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D113A5-C232-2125-20C5-BEEF9F7ACCF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96047" y="4472073"/>
                <a:ext cx="4593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DAEE085-B749-F3E5-EFFD-F5440E2EAB78}"/>
                  </a:ext>
                </a:extLst>
              </p14:cNvPr>
              <p14:cNvContentPartPr/>
              <p14:nvPr/>
            </p14:nvContentPartPr>
            <p14:xfrm>
              <a:off x="5135847" y="3537153"/>
              <a:ext cx="3045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DAEE085-B749-F3E5-EFFD-F5440E2EAB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00207" y="3465513"/>
                <a:ext cx="376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4B0CDF-4AA0-F36B-B77F-34AA2DBB39E5}"/>
                  </a:ext>
                </a:extLst>
              </p14:cNvPr>
              <p14:cNvContentPartPr/>
              <p14:nvPr/>
            </p14:nvContentPartPr>
            <p14:xfrm>
              <a:off x="1035087" y="4562433"/>
              <a:ext cx="34128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4B0CDF-4AA0-F36B-B77F-34AA2DBB39E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9447" y="4490793"/>
                <a:ext cx="412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CB8593-E690-AF5A-D7D7-A87E069BCFB4}"/>
                  </a:ext>
                </a:extLst>
              </p14:cNvPr>
              <p14:cNvContentPartPr/>
              <p14:nvPr/>
            </p14:nvContentPartPr>
            <p14:xfrm>
              <a:off x="5127207" y="4117473"/>
              <a:ext cx="322560" cy="20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CB8593-E690-AF5A-D7D7-A87E069BCFB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91207" y="4045473"/>
                <a:ext cx="394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B08D7A-D3B6-A091-73D0-F4379373386F}"/>
                  </a:ext>
                </a:extLst>
              </p14:cNvPr>
              <p14:cNvContentPartPr/>
              <p14:nvPr/>
            </p14:nvContentPartPr>
            <p14:xfrm>
              <a:off x="1016367" y="4737753"/>
              <a:ext cx="369000" cy="28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B08D7A-D3B6-A091-73D0-F4379373386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0727" y="4665753"/>
                <a:ext cx="44064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21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C780109-8CDD-1058-AFD8-520C5857E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38" y="306369"/>
            <a:ext cx="3861325" cy="624054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1D76012-F381-F979-6B93-0240335C9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4" y="306370"/>
            <a:ext cx="3861325" cy="624054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04D2019-2558-7FF4-7007-391C03297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83" y="306369"/>
            <a:ext cx="3861325" cy="62405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5FBC8F-BD40-E9D6-C798-0B49975108BC}"/>
                  </a:ext>
                </a:extLst>
              </p14:cNvPr>
              <p14:cNvContentPartPr/>
              <p14:nvPr/>
            </p14:nvContentPartPr>
            <p14:xfrm>
              <a:off x="5210367" y="868113"/>
              <a:ext cx="433440" cy="3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5FBC8F-BD40-E9D6-C798-0B4997510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4367" y="796113"/>
                <a:ext cx="505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DEF792-1110-2FA3-27AC-67A805BF18B0}"/>
                  </a:ext>
                </a:extLst>
              </p14:cNvPr>
              <p14:cNvContentPartPr/>
              <p14:nvPr/>
            </p14:nvContentPartPr>
            <p14:xfrm>
              <a:off x="1100607" y="1458513"/>
              <a:ext cx="433080" cy="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DEF792-1110-2FA3-27AC-67A805BF18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4607" y="1386873"/>
                <a:ext cx="5047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826873-8B80-CECA-8132-01FA80FD6FC4}"/>
                  </a:ext>
                </a:extLst>
              </p14:cNvPr>
              <p14:cNvContentPartPr/>
              <p14:nvPr/>
            </p14:nvContentPartPr>
            <p14:xfrm>
              <a:off x="8648007" y="1479753"/>
              <a:ext cx="477360" cy="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826873-8B80-CECA-8132-01FA80FD6F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12367" y="1407753"/>
                <a:ext cx="549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00D3C4-386A-289A-19A0-F4207DF429B4}"/>
                  </a:ext>
                </a:extLst>
              </p14:cNvPr>
              <p14:cNvContentPartPr/>
              <p14:nvPr/>
            </p14:nvContentPartPr>
            <p14:xfrm>
              <a:off x="1358727" y="3334113"/>
              <a:ext cx="1933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00D3C4-386A-289A-19A0-F4207DF429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2727" y="3262113"/>
                <a:ext cx="264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8C02D0-3B8A-5712-0370-B621D8142259}"/>
                  </a:ext>
                </a:extLst>
              </p14:cNvPr>
              <p14:cNvContentPartPr/>
              <p14:nvPr/>
            </p14:nvContentPartPr>
            <p14:xfrm>
              <a:off x="8899647" y="1865313"/>
              <a:ext cx="226080" cy="4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8C02D0-3B8A-5712-0370-B621D81422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63647" y="1793673"/>
                <a:ext cx="297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307AAE-E9C7-1D82-2CD3-13EEBF7264A5}"/>
                  </a:ext>
                </a:extLst>
              </p14:cNvPr>
              <p14:cNvContentPartPr/>
              <p14:nvPr/>
            </p14:nvContentPartPr>
            <p14:xfrm>
              <a:off x="5454087" y="1062153"/>
              <a:ext cx="180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307AAE-E9C7-1D82-2CD3-13EEBF7264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18087" y="990513"/>
                <a:ext cx="25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3BC17D-2F19-F796-0FC5-4F3764628BF2}"/>
                  </a:ext>
                </a:extLst>
              </p14:cNvPr>
              <p14:cNvContentPartPr/>
              <p14:nvPr/>
            </p14:nvContentPartPr>
            <p14:xfrm>
              <a:off x="5330247" y="1237113"/>
              <a:ext cx="313560" cy="2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3BC17D-2F19-F796-0FC5-4F3764628B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94607" y="1165113"/>
                <a:ext cx="385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73156D-09AC-3076-6987-E866EC18C7EE}"/>
                  </a:ext>
                </a:extLst>
              </p14:cNvPr>
              <p14:cNvContentPartPr/>
              <p14:nvPr/>
            </p14:nvContentPartPr>
            <p14:xfrm>
              <a:off x="8738007" y="3749913"/>
              <a:ext cx="387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73156D-09AC-3076-6987-E866EC18C7E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02367" y="3677913"/>
                <a:ext cx="459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7CF904-81E1-17CC-A7DB-EC6C70E9FCED}"/>
                  </a:ext>
                </a:extLst>
              </p14:cNvPr>
              <p14:cNvContentPartPr/>
              <p14:nvPr/>
            </p14:nvContentPartPr>
            <p14:xfrm>
              <a:off x="1201767" y="3729753"/>
              <a:ext cx="350280" cy="29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7CF904-81E1-17CC-A7DB-EC6C70E9FCE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65767" y="3657753"/>
                <a:ext cx="4219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459D3A-7199-D976-B9CF-8F578546AE12}"/>
                  </a:ext>
                </a:extLst>
              </p14:cNvPr>
              <p14:cNvContentPartPr/>
              <p14:nvPr/>
            </p14:nvContentPartPr>
            <p14:xfrm>
              <a:off x="5348607" y="1477593"/>
              <a:ext cx="294840" cy="19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459D3A-7199-D976-B9CF-8F578546AE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12967" y="1405593"/>
                <a:ext cx="366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9C4C54-0B52-7C08-D517-BB06996EBCB4}"/>
                  </a:ext>
                </a:extLst>
              </p14:cNvPr>
              <p14:cNvContentPartPr/>
              <p14:nvPr/>
            </p14:nvContentPartPr>
            <p14:xfrm>
              <a:off x="1197087" y="1076553"/>
              <a:ext cx="336600" cy="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9C4C54-0B52-7C08-D517-BB06996EBC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61087" y="1004913"/>
                <a:ext cx="4082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2D4604-F445-1D39-1CEF-53F6DB36785F}"/>
                  </a:ext>
                </a:extLst>
              </p14:cNvPr>
              <p14:cNvContentPartPr/>
              <p14:nvPr/>
            </p14:nvContentPartPr>
            <p14:xfrm>
              <a:off x="8768247" y="5393673"/>
              <a:ext cx="339120" cy="19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2D4604-F445-1D39-1CEF-53F6DB3678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32247" y="5322033"/>
                <a:ext cx="4107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262B35-3C91-368F-2A1E-FAAB2A2D6BA9}"/>
                  </a:ext>
                </a:extLst>
              </p14:cNvPr>
              <p14:cNvContentPartPr/>
              <p14:nvPr/>
            </p14:nvContentPartPr>
            <p14:xfrm>
              <a:off x="5376687" y="2724633"/>
              <a:ext cx="257760" cy="10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262B35-3C91-368F-2A1E-FAAB2A2D6BA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40687" y="2652633"/>
                <a:ext cx="329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F74C58-6F60-BB66-47F4-E91C4A39B34C}"/>
                  </a:ext>
                </a:extLst>
              </p14:cNvPr>
              <p14:cNvContentPartPr/>
              <p14:nvPr/>
            </p14:nvContentPartPr>
            <p14:xfrm>
              <a:off x="1238127" y="1680273"/>
              <a:ext cx="313560" cy="1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F74C58-6F60-BB66-47F4-E91C4A39B3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02487" y="1608633"/>
                <a:ext cx="385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016469-A245-4AE4-7950-6063EC33DB17}"/>
                  </a:ext>
                </a:extLst>
              </p14:cNvPr>
              <p14:cNvContentPartPr/>
              <p14:nvPr/>
            </p14:nvContentPartPr>
            <p14:xfrm>
              <a:off x="8738367" y="3105153"/>
              <a:ext cx="387000" cy="45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016469-A245-4AE4-7950-6063EC33DB1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02727" y="3033153"/>
                <a:ext cx="458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738313-7DB4-CFF9-B756-927BDD801A07}"/>
                  </a:ext>
                </a:extLst>
              </p14:cNvPr>
              <p14:cNvContentPartPr/>
              <p14:nvPr/>
            </p14:nvContentPartPr>
            <p14:xfrm>
              <a:off x="5402247" y="2085993"/>
              <a:ext cx="241560" cy="10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738313-7DB4-CFF9-B756-927BDD801A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66247" y="2014353"/>
                <a:ext cx="313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36AE4B-65B8-0431-8657-2C83A7252812}"/>
                  </a:ext>
                </a:extLst>
              </p14:cNvPr>
              <p14:cNvContentPartPr/>
              <p14:nvPr/>
            </p14:nvContentPartPr>
            <p14:xfrm>
              <a:off x="1294287" y="2714913"/>
              <a:ext cx="257760" cy="20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36AE4B-65B8-0431-8657-2C83A72528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58647" y="2643273"/>
                <a:ext cx="329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AA9877-BC4C-0AD1-5A98-A6E18A4D3E93}"/>
                  </a:ext>
                </a:extLst>
              </p14:cNvPr>
              <p14:cNvContentPartPr/>
              <p14:nvPr/>
            </p14:nvContentPartPr>
            <p14:xfrm>
              <a:off x="1081527" y="5412033"/>
              <a:ext cx="4611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AA9877-BC4C-0AD1-5A98-A6E18A4D3E9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5887" y="5340393"/>
                <a:ext cx="532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B7A07A-6783-D8DA-30AF-07BBB0D715DA}"/>
                  </a:ext>
                </a:extLst>
              </p14:cNvPr>
              <p14:cNvContentPartPr/>
              <p14:nvPr/>
            </p14:nvContentPartPr>
            <p14:xfrm>
              <a:off x="5201367" y="2899593"/>
              <a:ext cx="442440" cy="28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B7A07A-6783-D8DA-30AF-07BBB0D715D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65367" y="2827953"/>
                <a:ext cx="514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542DD12-CA95-95AC-152F-23C64C058BE4}"/>
                  </a:ext>
                </a:extLst>
              </p14:cNvPr>
              <p14:cNvContentPartPr/>
              <p14:nvPr/>
            </p14:nvContentPartPr>
            <p14:xfrm>
              <a:off x="5265447" y="3342033"/>
              <a:ext cx="396720" cy="29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542DD12-CA95-95AC-152F-23C64C058BE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29447" y="3270033"/>
                <a:ext cx="4683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D81659E-2C91-A047-CDF8-996A4535AF96}"/>
                  </a:ext>
                </a:extLst>
              </p14:cNvPr>
              <p14:cNvContentPartPr/>
              <p14:nvPr/>
            </p14:nvContentPartPr>
            <p14:xfrm>
              <a:off x="8692287" y="4978233"/>
              <a:ext cx="4611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D81659E-2C91-A047-CDF8-996A4535AF9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56287" y="4906593"/>
                <a:ext cx="532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A969E2-FB37-6E78-30B0-F12A7D9DEF0F}"/>
                  </a:ext>
                </a:extLst>
              </p14:cNvPr>
              <p14:cNvContentPartPr/>
              <p14:nvPr/>
            </p14:nvContentPartPr>
            <p14:xfrm>
              <a:off x="5395047" y="4339233"/>
              <a:ext cx="257760" cy="29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A969E2-FB37-6E78-30B0-F12A7D9DEF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59047" y="4267233"/>
                <a:ext cx="3294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7E29C3-C488-866E-9693-A32A2BAD3BA5}"/>
                  </a:ext>
                </a:extLst>
              </p14:cNvPr>
              <p14:cNvContentPartPr/>
              <p14:nvPr/>
            </p14:nvContentPartPr>
            <p14:xfrm>
              <a:off x="1291767" y="3104793"/>
              <a:ext cx="259920" cy="26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7E29C3-C488-866E-9693-A32A2BAD3B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56127" y="3033153"/>
                <a:ext cx="331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C4E628-BE2B-A1DA-ECB0-34BF7F9844C8}"/>
                  </a:ext>
                </a:extLst>
              </p14:cNvPr>
              <p14:cNvContentPartPr/>
              <p14:nvPr/>
            </p14:nvContentPartPr>
            <p14:xfrm>
              <a:off x="8885607" y="1671633"/>
              <a:ext cx="24948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C4E628-BE2B-A1DA-ECB0-34BF7F9844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49967" y="1599993"/>
                <a:ext cx="321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880DE00-D558-7D8D-85CE-8A121E539D77}"/>
                  </a:ext>
                </a:extLst>
              </p14:cNvPr>
              <p14:cNvContentPartPr/>
              <p14:nvPr/>
            </p14:nvContentPartPr>
            <p14:xfrm>
              <a:off x="5357607" y="5181273"/>
              <a:ext cx="295200" cy="11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880DE00-D558-7D8D-85CE-8A121E539D7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21967" y="5109273"/>
                <a:ext cx="366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561E2E-50F3-0E44-391B-FD05883D7AD5}"/>
                  </a:ext>
                </a:extLst>
              </p14:cNvPr>
              <p14:cNvContentPartPr/>
              <p14:nvPr/>
            </p14:nvContentPartPr>
            <p14:xfrm>
              <a:off x="8769687" y="5824233"/>
              <a:ext cx="365400" cy="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561E2E-50F3-0E44-391B-FD05883D7AD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33687" y="5752593"/>
                <a:ext cx="4370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E6FE2D-523D-EAE0-3545-9FD4E7B6505A}"/>
                  </a:ext>
                </a:extLst>
              </p14:cNvPr>
              <p14:cNvContentPartPr/>
              <p14:nvPr/>
            </p14:nvContentPartPr>
            <p14:xfrm>
              <a:off x="1265487" y="1266273"/>
              <a:ext cx="286560" cy="8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E6FE2D-523D-EAE0-3545-9FD4E7B650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29487" y="1194273"/>
                <a:ext cx="358200" cy="1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28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30E88C9-7E89-6561-797C-01CB95EE8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" y="565607"/>
            <a:ext cx="5617328" cy="575977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BE5CA4-D242-E1A6-BB42-086A1DFA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565607"/>
            <a:ext cx="5617328" cy="57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7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E838F-A580-29C0-3CB9-CDD18164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353" y="581891"/>
            <a:ext cx="5590094" cy="568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0DFE9-5C5C-BD72-C10A-F36E3381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6553" y="581891"/>
            <a:ext cx="5590094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0731CF4-BCF9-3ECC-8154-62AF1C66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1" y="563418"/>
            <a:ext cx="5541818" cy="573578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C1444B-9CA9-17FE-67B9-C1129E7B1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92" y="563418"/>
            <a:ext cx="5541818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594730"/>
                  </p:ext>
                </p:extLst>
              </p:nvPr>
            </p:nvGraphicFramePr>
            <p:xfrm>
              <a:off x="267855" y="157018"/>
              <a:ext cx="11767127" cy="64562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855" y="157018"/>
                <a:ext cx="11767127" cy="64562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DA8AD1-4BA0-4227-C3FA-0E9E954B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07"/>
            <a:ext cx="10515600" cy="111442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Outliers or Exceptions</a:t>
            </a:r>
            <a:br>
              <a:rPr lang="en-US" u="sng" dirty="0"/>
            </a:br>
            <a:r>
              <a:rPr lang="en-US" u="sng" dirty="0"/>
              <a:t>Example: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177D83-E888-29E2-979C-976C498F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4" y="1479549"/>
            <a:ext cx="5041900" cy="501332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63622B6-F29F-68B0-4A90-7117AD47B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76" y="1479549"/>
            <a:ext cx="5207000" cy="501332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DFF15C-1CF6-D2AB-DBA5-423B0F3F7901}"/>
              </a:ext>
            </a:extLst>
          </p:cNvPr>
          <p:cNvSpPr/>
          <p:nvPr/>
        </p:nvSpPr>
        <p:spPr>
          <a:xfrm>
            <a:off x="894772" y="155502"/>
            <a:ext cx="10402455" cy="121963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2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B282-E0C1-53A4-917F-33772E20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229"/>
            <a:ext cx="10515600" cy="996516"/>
          </a:xfrm>
        </p:spPr>
        <p:txBody>
          <a:bodyPr/>
          <a:lstStyle/>
          <a:p>
            <a:pPr algn="ctr"/>
            <a:r>
              <a:rPr lang="en-US" dirty="0"/>
              <a:t>Possible Reasons: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D2ED-6CCE-DAF3-9EFD-3D10726C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17964"/>
            <a:ext cx="10515600" cy="4164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Historically, food sources mainly consisted of marine fish, fruits, root vegetables, and coconuts.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Phosphate mining profits allowed Nauru to gain economic freedom in 1968.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Because of this, there was a vast increase in importation of western foods and a sharp decrease in fishing and gardening.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Currently 90% of the land area is covered with phosphate deposits, with the majority strip-mined and non-arable.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This has led to Nauruan reliance on imported and processed foods high in both sugar and fat.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Because of this, Nauru has the highest rate of adult type 2 diabetes in the world, 71% of the population is considered obese, and 97% of Nauruan men are considered obese.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80EB29-DC32-F7DD-B037-216DA0A5C475}"/>
              </a:ext>
            </a:extLst>
          </p:cNvPr>
          <p:cNvSpPr/>
          <p:nvPr/>
        </p:nvSpPr>
        <p:spPr>
          <a:xfrm>
            <a:off x="888422" y="263670"/>
            <a:ext cx="10402455" cy="121963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A9A1D-C81C-2AE6-52C4-D0A1CB083A5B}"/>
              </a:ext>
            </a:extLst>
          </p:cNvPr>
          <p:cNvSpPr txBox="1"/>
          <p:nvPr/>
        </p:nvSpPr>
        <p:spPr>
          <a:xfrm>
            <a:off x="888422" y="6215529"/>
            <a:ext cx="1040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 Information provided by: Wikipedia , World Health Organization *</a:t>
            </a:r>
          </a:p>
        </p:txBody>
      </p:sp>
    </p:spTree>
    <p:extLst>
      <p:ext uri="{BB962C8B-B14F-4D97-AF65-F5344CB8AC3E}">
        <p14:creationId xmlns:p14="http://schemas.microsoft.com/office/powerpoint/2010/main" val="3943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3850-0DDD-2962-BC9F-705DC8DB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FDE6-86A2-7B86-8881-AB020560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There definitely appears to be a link between the increase in meat consumption and the increase in worldwide obesity.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Meat consumption and Obesity do appear to have a sharper increase in more economically developed countries. (with some exceptions)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There does not appear to be a significant difference, positive or negative, between the rates in men and women.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While these findings appear to show a link between consuming meat and obesity, there are undeniable outliers and  exceptions.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5AA576-0CCB-9977-1C82-3EF46C8F09C8}"/>
              </a:ext>
            </a:extLst>
          </p:cNvPr>
          <p:cNvSpPr/>
          <p:nvPr/>
        </p:nvSpPr>
        <p:spPr>
          <a:xfrm>
            <a:off x="894772" y="418089"/>
            <a:ext cx="10402455" cy="121963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8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C02-2659-45AD-2747-EC44BEAF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7AFF-0F52-D288-EFD8-366CCB59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What is “Obesity”?</a:t>
            </a:r>
          </a:p>
          <a:p>
            <a:pPr algn="ctr"/>
            <a:r>
              <a:rPr lang="en-US" dirty="0"/>
              <a:t>United States: Lets look at the data</a:t>
            </a:r>
          </a:p>
          <a:p>
            <a:pPr algn="ctr"/>
            <a:r>
              <a:rPr lang="en-US" dirty="0"/>
              <a:t>Worldwide Analysis</a:t>
            </a:r>
          </a:p>
          <a:p>
            <a:pPr algn="ctr"/>
            <a:r>
              <a:rPr lang="en-US" dirty="0"/>
              <a:t>Outliers or Exceptions to the findings</a:t>
            </a:r>
          </a:p>
          <a:p>
            <a:pPr algn="ctr"/>
            <a:r>
              <a:rPr lang="en-US" dirty="0"/>
              <a:t>Conclusions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42859-EDF3-E581-1623-23A67DF81028}"/>
              </a:ext>
            </a:extLst>
          </p:cNvPr>
          <p:cNvSpPr/>
          <p:nvPr/>
        </p:nvSpPr>
        <p:spPr>
          <a:xfrm>
            <a:off x="951344" y="471054"/>
            <a:ext cx="10402455" cy="121963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3D33-E53F-E470-E69F-9C98FD6B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/>
              <a:t>Thank You!!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E3301A-1D79-F7CA-5601-9440D9CF0F18}"/>
              </a:ext>
            </a:extLst>
          </p:cNvPr>
          <p:cNvSpPr/>
          <p:nvPr/>
        </p:nvSpPr>
        <p:spPr>
          <a:xfrm>
            <a:off x="760563" y="776376"/>
            <a:ext cx="10611928" cy="5305245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0AC6-DC1B-19A2-6791-42A4FBC3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/>
              <a:t>What is “Obesity”?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E4A4-3114-F82F-ABE1-EC706D1E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1255"/>
          </a:xfrm>
        </p:spPr>
        <p:txBody>
          <a:bodyPr/>
          <a:lstStyle/>
          <a:p>
            <a:pPr algn="ctr"/>
            <a:r>
              <a:rPr lang="en-US" sz="2400" u="sng" dirty="0"/>
              <a:t>Obesity</a:t>
            </a:r>
            <a:r>
              <a:rPr lang="en-US" sz="2400" dirty="0"/>
              <a:t>: The state or condition of being very fat or overweight.</a:t>
            </a:r>
          </a:p>
          <a:p>
            <a:pPr algn="ctr"/>
            <a:r>
              <a:rPr lang="en-US" sz="2400" dirty="0"/>
              <a:t>Generally thought to be caused by overeating and/or moving too little.</a:t>
            </a:r>
          </a:p>
          <a:p>
            <a:pPr algn="ctr"/>
            <a:r>
              <a:rPr lang="en-US" sz="2400" dirty="0"/>
              <a:t>Worldwide obesity has nearly tripled since 1975.</a:t>
            </a:r>
          </a:p>
          <a:p>
            <a:pPr algn="ctr"/>
            <a:r>
              <a:rPr lang="en-US" sz="2400" dirty="0"/>
              <a:t>Classified using “Body Mass Index”(BMI)</a:t>
            </a:r>
          </a:p>
          <a:p>
            <a:pPr algn="ctr"/>
            <a:r>
              <a:rPr lang="en-US" sz="2400" dirty="0"/>
              <a:t>BMI calculation: weight in kg/height in meters squared</a:t>
            </a:r>
          </a:p>
          <a:p>
            <a:pPr algn="ctr"/>
            <a:r>
              <a:rPr lang="en-US" sz="2400" dirty="0"/>
              <a:t>Class I Obesity: (&gt;= 30kg/m2)</a:t>
            </a:r>
          </a:p>
          <a:p>
            <a:pPr algn="ctr"/>
            <a:r>
              <a:rPr lang="en-US" sz="2400" dirty="0"/>
              <a:t>Class II / Severe Obesity: (&gt;= 35kg/m2)</a:t>
            </a:r>
          </a:p>
          <a:p>
            <a:pPr algn="ctr"/>
            <a:r>
              <a:rPr lang="en-US" sz="2400" dirty="0"/>
              <a:t>Class III / Morbid Obesity: (&gt;= 40kg/m2)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A6EA24-AEDB-6129-9B4F-E0B2FF0A9264}"/>
              </a:ext>
            </a:extLst>
          </p:cNvPr>
          <p:cNvSpPr/>
          <p:nvPr/>
        </p:nvSpPr>
        <p:spPr>
          <a:xfrm>
            <a:off x="838200" y="441180"/>
            <a:ext cx="10515600" cy="1173452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94D85-A4C5-1B3C-0D95-8DC1731C069A}"/>
              </a:ext>
            </a:extLst>
          </p:cNvPr>
          <p:cNvSpPr txBox="1"/>
          <p:nvPr/>
        </p:nvSpPr>
        <p:spPr>
          <a:xfrm>
            <a:off x="1645920" y="6047488"/>
            <a:ext cx="89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Information provided by: World Health Org. , Centers for Disease Control and Prevention. *</a:t>
            </a:r>
          </a:p>
        </p:txBody>
      </p:sp>
    </p:spTree>
    <p:extLst>
      <p:ext uri="{BB962C8B-B14F-4D97-AF65-F5344CB8AC3E}">
        <p14:creationId xmlns:p14="http://schemas.microsoft.com/office/powerpoint/2010/main" val="234129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A332-00EC-4DF6-AA25-1F6300B0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7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u="sng" dirty="0"/>
              <a:t>United States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C4047D-6269-EA7F-F634-35B031D46E34}"/>
              </a:ext>
            </a:extLst>
          </p:cNvPr>
          <p:cNvSpPr/>
          <p:nvPr/>
        </p:nvSpPr>
        <p:spPr>
          <a:xfrm>
            <a:off x="790036" y="776376"/>
            <a:ext cx="10611928" cy="5305245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987BA-FB86-B061-621F-65B37FB9C1AB}"/>
              </a:ext>
            </a:extLst>
          </p:cNvPr>
          <p:cNvSpPr txBox="1"/>
          <p:nvPr/>
        </p:nvSpPr>
        <p:spPr>
          <a:xfrm>
            <a:off x="937978" y="6293943"/>
            <a:ext cx="1031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 Data provided by: </a:t>
            </a:r>
            <a:r>
              <a:rPr lang="en-US" u="sng" dirty="0"/>
              <a:t>NCDRisC.org</a:t>
            </a:r>
            <a:r>
              <a:rPr lang="en-US" dirty="0"/>
              <a:t> and </a:t>
            </a:r>
            <a:r>
              <a:rPr lang="en-US" u="sng" dirty="0"/>
              <a:t>Ourworldindata.org</a:t>
            </a:r>
            <a:r>
              <a:rPr lang="en-US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318228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4CD-4EF7-AC54-B1A4-7C2D8D48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5954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United States Total Meat Production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E84295F0-6C47-84F5-3687-7D3A8B5358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5860127"/>
                  </p:ext>
                </p:extLst>
              </p:nvPr>
            </p:nvGraphicFramePr>
            <p:xfrm>
              <a:off x="838200" y="877455"/>
              <a:ext cx="10515600" cy="58093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E84295F0-6C47-84F5-3687-7D3A8B5358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877455"/>
                <a:ext cx="10515600" cy="58093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05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8317779-F120-D1C6-A534-563098F8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7" y="545133"/>
            <a:ext cx="5587273" cy="576773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AD27754-3FF0-FD94-B037-BC29A0B34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2" y="545132"/>
            <a:ext cx="5587272" cy="57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5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B470BA9-EDBA-E79C-B81E-9F87C6A7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5" y="553139"/>
            <a:ext cx="5612091" cy="575172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2B3EA8-C339-C82E-2A57-F23241CDD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33" y="553139"/>
            <a:ext cx="5612091" cy="57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82B3F109-7A2B-7BE1-575D-298513EC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" y="565608"/>
            <a:ext cx="5601127" cy="573149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458D28-0F1C-6079-FA9D-EA405FCC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88" y="565607"/>
            <a:ext cx="5601127" cy="57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293298" y="310551"/>
              <a:ext cx="11593902" cy="62800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298" y="310551"/>
                <a:ext cx="11593902" cy="62800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webextensions/webextension1.xml><?xml version="1.0" encoding="utf-8"?>
<we:webextension xmlns:we="http://schemas.microsoft.com/office/webextensions/webextension/2010/11" id="{2D8BAC15-5EC2-46F3-B47D-A60162DCA086}">
  <we:reference id="wa104295828" version="1.9.0.0" store="en-CA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chart-studio.plotly.com/~sgoolsby88/1&quot;,&quot;values&quot;:{},&quot;data&quot;:{&quot;uri&quot;:&quot;chart-studio.plotly.com/~sgoolsby88/1&quot;},&quot;secure&quot;:false}],&quot;name&quot;:&quot;chart-studio.plotly.com/~sgoolsby88/1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7c2cbf0-ca3a-4db3-af5e-82aab8b87558}">
  <we:reference id="WA200003233" version="2.0.0.3" store="en-US" storeType="OMEX"/>
  <we:alternateReferences/>
  <we:properties>
    <we:property name="Microsoft.Office.CampaignId" value="&quot;none&quot;"/>
    <we:property name="backgroundColor" value="&quot;rgb(141,141,141)&quot;"/>
    <we:property name="bookmark" value="&quot;H4sIAAAAAAAAA+Va/U7jRhB/FctSBZWS4o8kdpBaCQK0J8EVAaWqKhTN7o6dvThea72GS1Feqo/QJ+t4Hb7uQoEU7gL3D7Jnd2fn95vZmR2HS1fIsshg+h4m6G6620qNJ6DHju+23PyuLGIi4qwfcYj8HhNJB6KQZqnCSJWX7uala0CnaE5lWUFWKyThn24ShknIYgCOYczB7wqI3LOWC1l2CGk9J4GsxJZboC5VDpn8CxsVNGR0hbOWix+LTGmoNzo2YLDe7Jym0zsZ6P9Q2wHcyHM8Rm4a6REWSpv5e8xE2O9CxwORJBHzvcDr0JqyGbXGPzy/3tQaNlC5AZmTAbVsIcBaLjMzn8Kmux8LTWwQR9OiJnVLnEPOUbgWnMaywXLpDlRWTezT7h35sao0xyNM7FBupJmSmjRTDLL2BMG0C61EZa1vs2k7IzJKo/i4bXecEYuHWhHHdt0fCNrKRupioGk1WbLpzc5IUso8zeYeuIF80phdZpKjrr3OPhBTFtwEyev1Q4pESb2IYBbNXhLLGyruPp1e+S9ouXtaTeyyeRimtMPTMbbcxkrC0XJ/H6FGq5O8JaSZ0/juE2rL+ZRHkN68WOsWs0m7nkJW2bAnpfvSNHRcNuI6UvtxuF/PPJvRn9nMrhFgYAFnEyUsq2gjZ6G6tW0oJV9zZ7NG3dUhINM+3Irsa6O+cHTVAFtup9cPeRSg6HshdBIE0ftix+P9YGd4JMvBcL/WZoaB50fD7YN3Q0o8w9JALkBTAkQx/C0neoVjs0vpqMTZorCWHIJHnpzWw6ZvpanGFK4icXe1cH3n0Hrnpx9DzxmnG5N//nbWf2VY0n7f26l7VT7PrN4bRt+5Qr9+oDSTwvkGOQi71xFwjFRl8QkkPFhAgOYORqDNnRpCq5QWqLenNgnsSH1Vxqk47L5GDh9ziurkvzBhD2ibVOnpEin75TJek81j3o3iMOz4YZf7SewFnSRYPps/ozOXrVUMMdlgVUKXUOWsG5XnWK7caV8W3E7Fx28N0y9Kl/jWQBUyfXPBV6gqM3r65nCVI8RiI1VgngDtwcJYyHNlToBleLcy1qqwi8zjAgAjn/eDWGCM9yfdedu+ZwcTDBhniR97fjfpdQFY7NEGc5rnhYayfkbCx/Vm2e3ebF9x6wuHCoszpULhMC1F+uV6sexT78xNe0w3tnanBK7d9GX/r+m4l5P7LF3VLvwb8PSqd+BPjqXmlsbCHkPgEUu6nugEXj+G3qu+pZ0oA5lzXE2eM+VyugqvQBvykpw0McmTPsMgxoDu7UHfS/yQwUqEg2p6o7bMCX7ePi/btyQXimSfN1jUqdgR52Kj7rXoNfTqXitwlHZGMqUM5KwL0pLmdSQ4tUZcucvHksi/Du6Xhrbs1+hV+pjwNUP5JT4kLO3FpgIh9GKfbpv9foRJwONYJJ2VSDmQywlkZbvMoEpHZAuKdqK0Tb+fZdhKj3G6aqnjKQgOlR6/Zvv3YcI2DipDBe41w/hZzWWv1P7BSPIxvmoXUCo0GX6FcvgUI5f+WdYA+UdsrVA9fI48+xJ1bQl32DaxHlrUbqvKlAVwPIQcF/SQFDnUutVu/M8+0v4LxHUXOZv9C36D2dOYIQAA&quot;"/>
    <we:property name="creatorSessionId" value="&quot;194cb67a-9583-4643-a3b1-636844895398&quot;"/>
    <we:property name="creatorTenantId" value="&quot;101da587-1843-4f52-8b8a-17b069c66d33&quot;"/>
    <we:property name="creatorUserId" value="&quot;100320020DB5BCB9&quot;"/>
    <we:property name="datasetId" value="&quot;02ec9b83-1c73-4ab0-b9b5-25f9f193a3c0&quot;"/>
    <we:property name="embedUrl" value="&quot;/reportEmbed?reportId=455b69f2-ee72-4993-872f-7b7e68e89955&amp;config=eyJjbHVzdGVyVXJsIjoiaHR0cHM6Ly9XQUJJLVVTLUVBU1QtQS1QUklNQVJZLXJlZGlyZWN0LmFuYWx5c2lzLndpbmRvd3MubmV0IiwiZW1iZWRGZWF0dXJlcyI6eyJtb2Rlcm5FbWJlZCI6dHJ1ZSwidXNhZ2VNZXRyaWNzVk5leHQiOnRydWV9fQ%3D%3D&amp;disableSensitivityBanner=true&quot;"/>
    <we:property name="initialStateBookmark" value="&quot;H4sIAAAAAAAAA+Va/U7jRhB/FctSBZWS4tj5cJBaKQSuPR1fAkpVVSgae8fOXjZea72Gy6G8VB+hT9bx2hxwF0qS8pFw/yB7dnd2fr+ZndlxuLYZz1IBk0MYo71t70g5GoMaWQ27ZieV7Ojow0Hv5MPgsHewR2KZai6TzN6+tjWoGPU5z3IQhQYS/nVRs0GIY4iLtwhEhjU7RZXJBAT/jOVkGtIqx2nNxk+pkAoKlacaNBZqL2k6vdPejZ882hFCzS/xFENdSk8wlUpX737AvG4Lmg6wKOoEDcd1mrQmK0eNmY/PLzY1hvVlooEnZEAhizwv8gIfIETPD6HRYtAxci50NSWY7H1KFeEmNiZpwVePXUISIrMNOIVZieXa7kuRj83T3j35qcxViCcYmaFEcz0hNbGQAYj6GEHXUyVZbqyvB5O6IDIyLcNR3ew4JRaPlSSOzbo/EZSRDeVVX9FqsmTbmV6QJONJLCoP3EI+K83OBA9RFf4NPhJTBtwYyb/FQ4xESbGIYKblXhyzWyruP53f+M+t2e+UHJtlVYTFtMPiGGt2aSXhqNl/DFGh0UneYlxXNL7/itqsmjIH6eWLsW42m7TrOYjcBDgp3ee6pOO6FNNE12m094uZF1P6M52aNQw0zOBsLJlhFU3kzFS3sQMZDzfs6bRUd3MIyLSPdyL7i1EvHF0FwJrdbHe9sOMi6zoeNCME1n6x43HY3x2c8Kw/2C+06QHx3xnsHLwfUOIZZBoSBopyG7LB7wnRyyyTXTJLRlaPwpqH4M55cmqPm96LY4Ux3ETi3mrh+sGi9dYvP3uONYq3xv/8bW0eBZjRfj+aqe/ypMqszhtG37xBv3kgVcCZ9R1y4LW+RMApUpXFBUh4tIAAze0PQel7NYRWScVQ7UxMEtjl6qaMU3HYW0cO5zlFRfKfmbD7tE0s1WSJlP18Ga/M5n7Y6vie12x4rbAR+Y7bjNzls/kTOnPZWhUgRltBHtElVFqbWiYJZit32pcFt5uHo7eG6TepMnxroFIev7ngS2UutJq8OVzZEDHdiiXoBaA9WhhTfin1GQQC71fGQhW2MHBCBoCdRth1fYY+Ppx0q478nRmM0A3CIGr4TqMVtVsAge/QBhXNVaGhrC9IOF9vJu72ZvsyNL6wqLBYEyoUVqA4i1+uFxNfe6cybZ5ubONeCdy47cv+X9PxICcPWbqqXfh34OlV78AXjqXylhZ47QAh7ARRy2FN1+n60F7rW9qZ1CCs03z8lCk3pKvwCrQhz8lJGZNh1A3Q9dGle7vbdaKGF8BKhIMse6M6Twh+Ur/M6nckV5Jk3zZY1KmYEetqq+i16NVzil7LtaSyhjymDGRtMtISJ0UkWIVGXLnLx5LIXwf3c0Nb9mv0Kn1MeM1Qfo4PCUt7saxACG2/QbfNbreDkRv6PouaK5FyIOFjEFk9E5DHQ7IFWT2SyqTfbzJsrkY4WbXUsQiCY6lG62z/PoyDrYNcU4FbZxi/ykq2pvb3hzwc4Vq7gFKhFvgK5XARI5f+WVYD+Yf1VqgePkWefY66toQ7TJtYDM1qt2WusxRCPIYEZ/SQFDnUuhVu/M8+svg/B9vsQX7lxUeg+eZXxv0Lkj4KZ6IhAAA=&quot;"/>
    <we:property name="isFiltersActionButtonVisible" value="true"/>
    <we:property name="isFooterCollapsed" value="true"/>
    <we:property name="pageDisplayName" value="&quot;U.S. Data&quot;"/>
    <we:property name="pageName" value="&quot;ReportSection8bd395a40adff7b10204&quot;"/>
    <we:property name="reportEmbeddedTime" value="&quot;2022-12-17T05:35:31.925Z&quot;"/>
    <we:property name="reportName" value="&quot;Steven G da-7 Capstone Dashboard&quot;"/>
    <we:property name="reportState" value="&quot;CONNECTED&quot;"/>
    <we:property name="reportUrl" value="&quot;/groups/me/reports/455b69f2-ee72-4993-872f-7b7e68e89955/ReportSection8bd395a40adff7b10204?bookmarkGuid=394c57fc-3f59-42cc-8965-161b6fa8d029&amp;bookmarkUsage=1&amp;ctid=101da587-1843-4f52-8b8a-17b069c66d33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5314f01-c262-46b2-82dd-65d728275dab}">
  <we:reference id="WA200003233" version="2.0.0.3" store="en-US" storeType="OMEX"/>
  <we:alternateReferences/>
  <we:properties>
    <we:property name="Microsoft.Office.CampaignId" value="&quot;none&quot;"/>
    <we:property name="backgroundColor" value="&quot;rgb(141,141,141)&quot;"/>
    <we:property name="bookmark" value="&quot;H4sIAAAAAAAAA91ZbW/bNhD+K4KAoR1gz3qzJeVb4qZbgWQI6iDDMPQDJZ5k1rQokFRSL/B/35Gy18RJ69h1UjtfDPFEHe957nh3pG9dylTNyexPMgX3yD0RYjIlcuL4bset7ssGBURxP4iCjPoDH7I+iQBniVozUSn36NbVRJagr5hqCDcKUfjPp45LOL8gpRkVhCvouDVIJSrC2b/QTsZXWjYw77jwpeZCEqNypIkGo/Yap+MYTfF/C3FFkmt2DSPIdSv9CLWQejnuuKp9sibdf2eU2QWHotKEVajYyFJ/MAjzNKEkDvEnSNPEN/KCcb2Yks1Ov9QS8SDKWW1oGaJ1pZAsJ9y1dktQarHIUPBmap9O78lHopE5fITCvqo00zPUdCZyC9ghFXVmQKSTSUZLcOdIyIUUSJedt/jASMfiZigBLaDukTf/hBLFqpIv6PyK87K1VXGWgzTOyj4jFRbRFNBZ5qEE5MF8hNjqdjUG6iv++09XS2cEHfe9FFP72SJ6DBHrUXXc1iq0u+P+NQYJVge6hLKllz6skKcWU55Aazuw1nyLP1z3ivDGxieqPWO6JeC2FePUN8dVKTh5YyZ/muPPfG4/o0STR4iaCmqpBBsjj2s8IYrlRmGrbhnGaN/nO/H6v13PHkQGUsdN/HQAg4T6XhLFfog/YbQ29I/pNalyjL3VuD8uSwklWXrx9Ac2BanYFBNDV3HSlGO0BWi3ELI7xaj/zsZ431SLrR5usU9yIum9XWI5ogEMgPokoSEt4jxO0368PUeb0VBykRFuUXcx5mhj0XWzWZdj8Cgt8knXrrhCyd8YAXucKcq7meLJGF8qc5TfYHN93gg8r3/2XEnDVDa+rGQP1CmNtUiPrHNHdt4a5bYYP1s++sHAbbMTCcIkT4MsGRReBFnqhZDsRXbaFl0GUPSypkDuhfNWi6oC9etK4vIebtvOQYAb4t7mrw7VuyafvDZMpRAKemWDHTBxCnHz+rz2h5AKXhuompWvzlG1aLiWs1eHS40B6l4piN4A2tr2rGbXQl+SjMPDNjVKs7Bf0DiJojT3syIeBIddLC+FJtwZNdNdMviwxceBpCBPZpaXd0wuWyzsW08PkZO2naNZGhexT/qxHwceFB4Nbbv5XXaI1XLSaG1vUlYiLMxjbMJoP0tIEgQ0yiFO10bY7u5JtjwSbhggCIYDPSf1apQ82h8v0M226JC3gtP2xVHmUZqFYdzvJ3GQetGg1f0SJ1KRgcKnLqvQ0qp7rbp3JDcCZU88i75sHt/c7F8cUTgod256J+cfzCD0JmVvGjhCOmNW4vnTeUtRR1kZSI7RB3tXv7bEbd/sGvnavUdw7nBMpN6DDP0ziTNn/V2nm633bZty+j4kWZxTiLI0CQD6gfHpy6ScTTLlXiSbTQy+bOQEVi8vf3ra2ATBhZCTQ7b/jEyz3nnb8xwwjN/FQnag9g/HLJ/AQbsA07PmsINCqDRBLujxHtXDXeS056hrWxQHezFvXj32J4dotKpJDhekgkeu2THOSEXb2vfky/X5/D9dqqfzaR8AAA==&quot;"/>
    <we:property name="creatorSessionId" value="&quot;324f1e3a-e71d-47f6-9ec3-c02c20a9a4af&quot;"/>
    <we:property name="creatorTenantId" value="&quot;101da587-1843-4f52-8b8a-17b069c66d33&quot;"/>
    <we:property name="creatorUserId" value="&quot;100320020DB5BCB9&quot;"/>
    <we:property name="datasetId" value="&quot;02ec9b83-1c73-4ab0-b9b5-25f9f193a3c0&quot;"/>
    <we:property name="embedUrl" value="&quot;/reportEmbed?reportId=455b69f2-ee72-4993-872f-7b7e68e89955&amp;config=eyJjbHVzdGVyVXJsIjoiaHR0cHM6Ly9XQUJJLVVTLUVBU1QtQS1QUklNQVJZLXJlZGlyZWN0LmFuYWx5c2lzLndpbmRvd3MubmV0IiwiZW1iZWRGZWF0dXJlcyI6eyJtb2Rlcm5FbWJlZCI6dHJ1ZSwidXNhZ2VNZXRyaWNzVk5leHQiOnRydWV9fQ%3D%3D&amp;disableSensitivityBanner=true&quot;"/>
    <we:property name="initialStateBookmark" value="&quot;H4sIAAAAAAAAA91ZbW/bNhD+K4KAoR1gz3qxLSnfHDfdiiZtEAcZhiEYKPEks5ZEgaSSeoH/+46UvSZOGseuk9r5Yogn6njPc8e7I31jUyarnEw/kQLsA/uQ80lBxMRy7ZZdzmWfP388GZx9/OfT4OQIxbxSjJfSPrixFREZqAsma5JrDSj8+7Jlkzw/JZkepSSX0LIrEJKXJGf/QjMZXylRw6xlw9cq54JolSNFFGi1Vzgdx7i2+5uPK5JEsSsYQaIa6RlUXKjFuGXL5smYdPedVmYWHPJSEVaiYi2L3H7fT6KQksDHHy+KQlfLU5ar+ZR4evS1EogHUU4rzcMQrcu4YAnJbWO3ACnniwx5Xhfm6eiOfMRrkcAZpOZVqZiaoqZjnhjAFimpNQUirFgwmoE9Q0JOBUe6zLz5B1o65tdDAWgBtQ+c2SVKJCuzfE7nN5znja0yZwkI7az4C1JhEBWAztIPGSAP+iPEVjWrMZDf8N99ulg4w2vZ7wUvzGfzcNFErEbVshur0O6W/ecYBBgd6BLKFl76sESenE95Aq3NwFjzPf5w3QuS1yY+Ue0xUw0BN40Yp74ZiAJKRt7o2Zcz/JnNzHeUKPIAUwWnhkswQfKwykMiWaIVNuoWcYwGfrkVsP8b9uxRpCG17NCN+tAPqeuE3cD18cfvroz9Ab0iZYLBtxz4gywTkJGFG49+YFeQkhWYGdoyJ3U2RluAtlMu2gWG/SM7431dzve6v8FGSYigd7aJ4Yh60AfqkpD6NA2SIIp6weYcrUdDlvOY5AZ1G2OO1gZdO562cwweqXgyaZsVlyj5CyNgh1NFdjtVPBnjS6WO7Dtsrk4cnuP4x8+VNHRpyxel7J46qbAYqZFx7sjMW6HcVONny0c/GLhNdiKeHyaRF4f91OlCHDk+hDuRnTZFFwOknbhOkXtuvVW8LEH+upS4nPvbtrUX4Ia4t/NXh+pdnUxeG6aMcwmdrMYWmFgpv359XvuDCwmvDVTFslfnqIrXuRLTV4dLjgGqTsaJWgPayvasYldcnZM4h/ttajeK/V5Kg7DbjRI3ToO+t9/F8pwrklujutgmg/dbfBwICuJwanh5x8SixcK+9WgfOWnaORpHQRq4pBe4gedA6lDftJuPskOMlsNaKXOVshRhfhJgE0Z7cUhCz6PdBIJoZYRt76JkwyPhmgGCYHKgJ6RajpIH++M5uukGHfJGcJq+uBs7lMa+H/R6YeBFTrff6H6JEymPQeJTm5Voadm+ku1bkmuOsieeRV82j69v9i8WTy2UW9edw5MPeuA7k6xTeBYX1phleP603lLUkZUakqX1wc7Vrw1xmzfbRr5y7xGcOxwToXYgQ/9M4vRZf9vpZuN926ScngthHCQUunEUegA9T/v0ZVLOOplyJ5LNOgaf12ICy5eXPz1trIPglIvJPtt/TIq4c9L0PHsM43c+l+2p/cMxSyaw1y7A9Kxy2EIhlIogF3SwQ/VwGzntOeraBsXBXMzrVw/9ycFrJSuSwCkp4YFrdowzUtKm9j1yua7/z7bNGuhXps/rT5s/N+4/WQ/SWoofAAA=&quot;"/>
    <we:property name="isFiltersActionButtonVisible" value="true"/>
    <we:property name="pageDisplayName" value="&quot;World Data&quot;"/>
    <we:property name="pageName" value="&quot;ReportSection&quot;"/>
    <we:property name="reportEmbeddedTime" value="&quot;2022-12-17T05:29:37.688Z&quot;"/>
    <we:property name="reportName" value="&quot;Steven G da-7 Capstone Dashboard&quot;"/>
    <we:property name="reportState" value="&quot;CONNECTED&quot;"/>
    <we:property name="reportUrl" value="&quot;/groups/me/reports/455b69f2-ee72-4993-872f-7b7e68e89955/ReportSection?bookmarkGuid=1e07b59b-2d85-46ed-a714-33c1a5c93aa3&amp;bookmarkUsage=1&amp;ctid=101da587-1843-4f52-8b8a-17b069c66d33&amp;fromEntryPoint=export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441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MEAT</vt:lpstr>
      <vt:lpstr>Agenda</vt:lpstr>
      <vt:lpstr>What is “Obesity”?</vt:lpstr>
      <vt:lpstr>United States Data</vt:lpstr>
      <vt:lpstr>United States Total Meat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 or Exceptions Example:</vt:lpstr>
      <vt:lpstr>Possible Reasons:</vt:lpstr>
      <vt:lpstr>Conclusions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Goolsby</dc:creator>
  <cp:lastModifiedBy>Steven Goolsby</cp:lastModifiedBy>
  <cp:revision>25</cp:revision>
  <dcterms:created xsi:type="dcterms:W3CDTF">2022-12-14T01:06:50Z</dcterms:created>
  <dcterms:modified xsi:type="dcterms:W3CDTF">2022-12-17T06:32:42Z</dcterms:modified>
</cp:coreProperties>
</file>