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oboto"/>
      <p:regular r:id="rId20"/>
      <p:bold r:id="rId21"/>
      <p:italic r:id="rId22"/>
      <p:boldItalic r:id="rId23"/>
    </p:embeddedFont>
    <p:embeddedFont>
      <p:font typeface="Kreon"/>
      <p:regular r:id="rId24"/>
      <p:bold r:id="rId25"/>
    </p:embeddedFont>
    <p:embeddedFont>
      <p:font typeface="Kreon SemiBold"/>
      <p:regular r:id="rId26"/>
      <p:bold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22" Type="http://schemas.openxmlformats.org/officeDocument/2006/relationships/font" Target="fonts/Roboto-italic.fntdata"/><Relationship Id="rId21" Type="http://schemas.openxmlformats.org/officeDocument/2006/relationships/font" Target="fonts/Roboto-bold.fntdata"/><Relationship Id="rId24" Type="http://schemas.openxmlformats.org/officeDocument/2006/relationships/font" Target="fonts/Kreon-regular.fntdata"/><Relationship Id="rId23" Type="http://schemas.openxmlformats.org/officeDocument/2006/relationships/font" Target="fonts/Robo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KreonSemiBold-regular.fntdata"/><Relationship Id="rId25" Type="http://schemas.openxmlformats.org/officeDocument/2006/relationships/font" Target="fonts/Kreon-bold.fntdata"/><Relationship Id="rId27" Type="http://schemas.openxmlformats.org/officeDocument/2006/relationships/font" Target="fonts/KreonSemiBo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1a3d1fd82c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1a3d1fd82c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1a3d1fd82c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1a3d1fd82c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1a3d1fd82c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1a3d1fd82c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1a3d1fd82c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1a3d1fd82c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1a3d1fd82c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1a3d1fd82c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1a3d1fd82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1a3d1fd82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1a3d1fd82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1a3d1fd82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1a3d1fd82c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1a3d1fd82c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1a3d1fd82c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1a3d1fd82c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1a3d1fd82c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1a3d1fd82c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1a3d1fd82c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1a3d1fd82c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1a3d1fd82c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1a3d1fd82c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1a3d1fd82c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1a3d1fd82c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652225"/>
            <a:ext cx="8520600" cy="1023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Architecture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06400" lvl="0" marL="457200" rtl="0" algn="ctr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"/>
              <a:t>Siva Gopalan , Sindhuja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>
            <p:ph type="title"/>
          </p:nvPr>
        </p:nvSpPr>
        <p:spPr>
          <a:xfrm>
            <a:off x="311700" y="191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Kreon"/>
                <a:ea typeface="Kreon"/>
                <a:cs typeface="Kreon"/>
                <a:sym typeface="Kreon"/>
              </a:rPr>
              <a:t>AI Component</a:t>
            </a:r>
            <a:endParaRPr b="1">
              <a:latin typeface="Kreon"/>
              <a:ea typeface="Kreon"/>
              <a:cs typeface="Kreon"/>
              <a:sym typeface="Kreon"/>
            </a:endParaRPr>
          </a:p>
        </p:txBody>
      </p:sp>
      <p:sp>
        <p:nvSpPr>
          <p:cNvPr id="110" name="Google Shape;110;p22"/>
          <p:cNvSpPr txBox="1"/>
          <p:nvPr>
            <p:ph idx="1" type="body"/>
          </p:nvPr>
        </p:nvSpPr>
        <p:spPr>
          <a:xfrm>
            <a:off x="311700" y="835950"/>
            <a:ext cx="8520600" cy="41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100"/>
              </a:spcBef>
              <a:spcAft>
                <a:spcPts val="0"/>
              </a:spcAft>
              <a:buClr>
                <a:srgbClr val="5F6368"/>
              </a:buClr>
              <a:buSzPts val="2400"/>
              <a:buFont typeface="Kreon"/>
              <a:buChar char="●"/>
            </a:pPr>
            <a:r>
              <a:rPr lang="en" sz="2400">
                <a:solidFill>
                  <a:srgbClr val="5F6368"/>
                </a:solidFill>
                <a:highlight>
                  <a:srgbClr val="FFFFFF"/>
                </a:highlight>
                <a:latin typeface="Kreon"/>
                <a:ea typeface="Kreon"/>
                <a:cs typeface="Kreon"/>
                <a:sym typeface="Kreon"/>
              </a:rPr>
              <a:t>AI Framework/Library:</a:t>
            </a:r>
            <a:endParaRPr sz="2400">
              <a:solidFill>
                <a:srgbClr val="5F6368"/>
              </a:solidFill>
              <a:highlight>
                <a:srgbClr val="FFFFFF"/>
              </a:highlight>
              <a:latin typeface="Kreon"/>
              <a:ea typeface="Kreon"/>
              <a:cs typeface="Kreon"/>
              <a:sym typeface="Kreon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2400"/>
              <a:buFont typeface="Kreon"/>
              <a:buChar char="○"/>
            </a:pPr>
            <a:r>
              <a:rPr lang="en" sz="2400">
                <a:solidFill>
                  <a:srgbClr val="5F6368"/>
                </a:solidFill>
                <a:highlight>
                  <a:srgbClr val="FFFFFF"/>
                </a:highlight>
                <a:latin typeface="Kreon"/>
                <a:ea typeface="Kreon"/>
                <a:cs typeface="Kreon"/>
                <a:sym typeface="Kreon"/>
              </a:rPr>
              <a:t>Mention the specific AI framework or library used (e.g., TensorFlow, PyTorch, or a cloud-based AI service).</a:t>
            </a:r>
            <a:endParaRPr sz="2400">
              <a:solidFill>
                <a:srgbClr val="5F6368"/>
              </a:solidFill>
              <a:highlight>
                <a:srgbClr val="FFFFFF"/>
              </a:highlight>
              <a:latin typeface="Kreon"/>
              <a:ea typeface="Kreon"/>
              <a:cs typeface="Kreon"/>
              <a:sym typeface="Kreon"/>
            </a:endParaRPr>
          </a:p>
          <a:p>
            <a:pPr indent="0" lvl="0" marL="457200" rtl="0" algn="l">
              <a:spcBef>
                <a:spcPts val="1100"/>
              </a:spcBef>
              <a:spcAft>
                <a:spcPts val="11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/>
          <p:nvPr>
            <p:ph type="title"/>
          </p:nvPr>
        </p:nvSpPr>
        <p:spPr>
          <a:xfrm>
            <a:off x="311700" y="191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Kreon"/>
                <a:ea typeface="Kreon"/>
                <a:cs typeface="Kreon"/>
                <a:sym typeface="Kreon"/>
              </a:rPr>
              <a:t>Deployment and Scalability</a:t>
            </a:r>
            <a:endParaRPr b="1">
              <a:latin typeface="Kreon"/>
              <a:ea typeface="Kreon"/>
              <a:cs typeface="Kreon"/>
              <a:sym typeface="Kreon"/>
            </a:endParaRPr>
          </a:p>
        </p:txBody>
      </p:sp>
      <p:sp>
        <p:nvSpPr>
          <p:cNvPr id="116" name="Google Shape;116;p23"/>
          <p:cNvSpPr txBox="1"/>
          <p:nvPr>
            <p:ph idx="1" type="body"/>
          </p:nvPr>
        </p:nvSpPr>
        <p:spPr>
          <a:xfrm>
            <a:off x="311700" y="835950"/>
            <a:ext cx="8520600" cy="41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100"/>
              </a:spcBef>
              <a:spcAft>
                <a:spcPts val="0"/>
              </a:spcAft>
              <a:buClr>
                <a:srgbClr val="5F6368"/>
              </a:buClr>
              <a:buSzPts val="2400"/>
              <a:buFont typeface="Kreon"/>
              <a:buChar char="●"/>
            </a:pPr>
            <a:r>
              <a:rPr lang="en" sz="2400">
                <a:solidFill>
                  <a:srgbClr val="5F6368"/>
                </a:solidFill>
                <a:highlight>
                  <a:srgbClr val="FFFFFF"/>
                </a:highlight>
                <a:latin typeface="Kreon"/>
                <a:ea typeface="Kreon"/>
                <a:cs typeface="Kreon"/>
                <a:sym typeface="Kreon"/>
              </a:rPr>
              <a:t>Deployment Strategies:</a:t>
            </a:r>
            <a:endParaRPr sz="2400">
              <a:solidFill>
                <a:srgbClr val="5F6368"/>
              </a:solidFill>
              <a:highlight>
                <a:srgbClr val="FFFFFF"/>
              </a:highlight>
              <a:latin typeface="Kreon"/>
              <a:ea typeface="Kreon"/>
              <a:cs typeface="Kreon"/>
              <a:sym typeface="Kreon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2400"/>
              <a:buFont typeface="Kreon"/>
              <a:buChar char="○"/>
            </a:pPr>
            <a:r>
              <a:rPr lang="en" sz="2400">
                <a:solidFill>
                  <a:srgbClr val="5F6368"/>
                </a:solidFill>
                <a:highlight>
                  <a:srgbClr val="FFFFFF"/>
                </a:highlight>
                <a:latin typeface="Kreon"/>
                <a:ea typeface="Kreon"/>
                <a:cs typeface="Kreon"/>
                <a:sym typeface="Kreon"/>
              </a:rPr>
              <a:t>Discuss deployment options like containerization (Docker) and cloud platforms (AWS/GCP/Azure).</a:t>
            </a:r>
            <a:endParaRPr sz="2400">
              <a:solidFill>
                <a:srgbClr val="5F6368"/>
              </a:solidFill>
              <a:highlight>
                <a:srgbClr val="FFFFFF"/>
              </a:highlight>
              <a:latin typeface="Kreon"/>
              <a:ea typeface="Kreon"/>
              <a:cs typeface="Kreon"/>
              <a:sym typeface="Kreo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2400"/>
              <a:buFont typeface="Kreon"/>
              <a:buChar char="●"/>
            </a:pPr>
            <a:r>
              <a:rPr lang="en" sz="2400">
                <a:solidFill>
                  <a:srgbClr val="5F6368"/>
                </a:solidFill>
                <a:highlight>
                  <a:srgbClr val="FFFFFF"/>
                </a:highlight>
                <a:latin typeface="Kreon"/>
                <a:ea typeface="Kreon"/>
                <a:cs typeface="Kreon"/>
                <a:sym typeface="Kreon"/>
              </a:rPr>
              <a:t>Scalability Considerations:</a:t>
            </a:r>
            <a:endParaRPr sz="2400">
              <a:solidFill>
                <a:srgbClr val="5F6368"/>
              </a:solidFill>
              <a:highlight>
                <a:srgbClr val="FFFFFF"/>
              </a:highlight>
              <a:latin typeface="Kreon"/>
              <a:ea typeface="Kreon"/>
              <a:cs typeface="Kreon"/>
              <a:sym typeface="Kreon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2400"/>
              <a:buFont typeface="Kreon"/>
              <a:buChar char="○"/>
            </a:pPr>
            <a:r>
              <a:rPr lang="en" sz="2400">
                <a:solidFill>
                  <a:srgbClr val="5F6368"/>
                </a:solidFill>
                <a:highlight>
                  <a:srgbClr val="FFFFFF"/>
                </a:highlight>
                <a:latin typeface="Kreon"/>
                <a:ea typeface="Kreon"/>
                <a:cs typeface="Kreon"/>
                <a:sym typeface="Kreon"/>
              </a:rPr>
              <a:t>Explain how the architecture can scale to handle increased traffic and data.</a:t>
            </a:r>
            <a:endParaRPr sz="2400">
              <a:solidFill>
                <a:srgbClr val="5F6368"/>
              </a:solidFill>
              <a:highlight>
                <a:srgbClr val="FFFFFF"/>
              </a:highlight>
              <a:latin typeface="Kreon"/>
              <a:ea typeface="Kreon"/>
              <a:cs typeface="Kreon"/>
              <a:sym typeface="Kreon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2400"/>
              <a:buFont typeface="Kreon"/>
              <a:buChar char="○"/>
            </a:pPr>
            <a:r>
              <a:rPr lang="en" sz="2400">
                <a:solidFill>
                  <a:srgbClr val="5F6368"/>
                </a:solidFill>
                <a:highlight>
                  <a:srgbClr val="FFFFFF"/>
                </a:highlight>
                <a:latin typeface="Kreon"/>
                <a:ea typeface="Kreon"/>
                <a:cs typeface="Kreon"/>
                <a:sym typeface="Kreon"/>
              </a:rPr>
              <a:t>Mention load balancing, caching, and horizontal scaling techniques.</a:t>
            </a:r>
            <a:endParaRPr sz="2400">
              <a:solidFill>
                <a:srgbClr val="5F6368"/>
              </a:solidFill>
              <a:highlight>
                <a:srgbClr val="FFFFFF"/>
              </a:highlight>
              <a:latin typeface="Kreon"/>
              <a:ea typeface="Kreon"/>
              <a:cs typeface="Kreon"/>
              <a:sym typeface="Kreon"/>
            </a:endParaRPr>
          </a:p>
          <a:p>
            <a:pPr indent="0" lvl="0" marL="457200" rtl="0" algn="l">
              <a:spcBef>
                <a:spcPts val="1100"/>
              </a:spcBef>
              <a:spcAft>
                <a:spcPts val="11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>
            <p:ph type="title"/>
          </p:nvPr>
        </p:nvSpPr>
        <p:spPr>
          <a:xfrm>
            <a:off x="311700" y="191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Kreon"/>
                <a:ea typeface="Kreon"/>
                <a:cs typeface="Kreon"/>
                <a:sym typeface="Kreon"/>
              </a:rPr>
              <a:t>Security and Best Practices</a:t>
            </a:r>
            <a:endParaRPr b="1">
              <a:latin typeface="Kreon"/>
              <a:ea typeface="Kreon"/>
              <a:cs typeface="Kreon"/>
              <a:sym typeface="Kreon"/>
            </a:endParaRPr>
          </a:p>
        </p:txBody>
      </p:sp>
      <p:sp>
        <p:nvSpPr>
          <p:cNvPr id="122" name="Google Shape;122;p24"/>
          <p:cNvSpPr txBox="1"/>
          <p:nvPr>
            <p:ph idx="1" type="body"/>
          </p:nvPr>
        </p:nvSpPr>
        <p:spPr>
          <a:xfrm>
            <a:off x="311700" y="835950"/>
            <a:ext cx="8520600" cy="41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100"/>
              </a:spcBef>
              <a:spcAft>
                <a:spcPts val="0"/>
              </a:spcAft>
              <a:buClr>
                <a:srgbClr val="5F6368"/>
              </a:buClr>
              <a:buSzPts val="2400"/>
              <a:buFont typeface="Kreon"/>
              <a:buChar char="●"/>
            </a:pPr>
            <a:r>
              <a:rPr lang="en" sz="2400">
                <a:solidFill>
                  <a:srgbClr val="5F6368"/>
                </a:solidFill>
                <a:highlight>
                  <a:srgbClr val="FFFFFF"/>
                </a:highlight>
                <a:latin typeface="Kreon"/>
                <a:ea typeface="Kreon"/>
                <a:cs typeface="Kreon"/>
                <a:sym typeface="Kreon"/>
              </a:rPr>
              <a:t>Security Measures:</a:t>
            </a:r>
            <a:endParaRPr sz="2400">
              <a:solidFill>
                <a:srgbClr val="5F6368"/>
              </a:solidFill>
              <a:highlight>
                <a:srgbClr val="FFFFFF"/>
              </a:highlight>
              <a:latin typeface="Kreon"/>
              <a:ea typeface="Kreon"/>
              <a:cs typeface="Kreon"/>
              <a:sym typeface="Kreon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2400"/>
              <a:buFont typeface="Kreon"/>
              <a:buChar char="○"/>
            </a:pPr>
            <a:r>
              <a:rPr lang="en" sz="2400">
                <a:solidFill>
                  <a:srgbClr val="5F6368"/>
                </a:solidFill>
                <a:highlight>
                  <a:srgbClr val="FFFFFF"/>
                </a:highlight>
                <a:latin typeface="Kreon"/>
                <a:ea typeface="Kreon"/>
                <a:cs typeface="Kreon"/>
                <a:sym typeface="Kreon"/>
              </a:rPr>
              <a:t>Data encryption</a:t>
            </a:r>
            <a:endParaRPr sz="2400">
              <a:solidFill>
                <a:srgbClr val="5F6368"/>
              </a:solidFill>
              <a:highlight>
                <a:srgbClr val="FFFFFF"/>
              </a:highlight>
              <a:latin typeface="Kreon"/>
              <a:ea typeface="Kreon"/>
              <a:cs typeface="Kreon"/>
              <a:sym typeface="Kreon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2400"/>
              <a:buFont typeface="Kreon"/>
              <a:buChar char="○"/>
            </a:pPr>
            <a:r>
              <a:rPr lang="en" sz="2400">
                <a:solidFill>
                  <a:srgbClr val="5F6368"/>
                </a:solidFill>
                <a:highlight>
                  <a:srgbClr val="FFFFFF"/>
                </a:highlight>
                <a:latin typeface="Kreon"/>
                <a:ea typeface="Kreon"/>
                <a:cs typeface="Kreon"/>
                <a:sym typeface="Kreon"/>
              </a:rPr>
              <a:t>Secure authentication and authorization</a:t>
            </a:r>
            <a:endParaRPr sz="2400">
              <a:solidFill>
                <a:srgbClr val="5F6368"/>
              </a:solidFill>
              <a:highlight>
                <a:srgbClr val="FFFFFF"/>
              </a:highlight>
              <a:latin typeface="Kreon"/>
              <a:ea typeface="Kreon"/>
              <a:cs typeface="Kreon"/>
              <a:sym typeface="Kreon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2400"/>
              <a:buFont typeface="Kreon"/>
              <a:buChar char="○"/>
            </a:pPr>
            <a:r>
              <a:rPr lang="en" sz="2400">
                <a:solidFill>
                  <a:srgbClr val="5F6368"/>
                </a:solidFill>
                <a:highlight>
                  <a:srgbClr val="FFFFFF"/>
                </a:highlight>
                <a:latin typeface="Kreon"/>
                <a:ea typeface="Kreon"/>
                <a:cs typeface="Kreon"/>
                <a:sym typeface="Kreon"/>
              </a:rPr>
              <a:t>Input validation and sanitization</a:t>
            </a:r>
            <a:endParaRPr sz="2400">
              <a:solidFill>
                <a:srgbClr val="5F6368"/>
              </a:solidFill>
              <a:highlight>
                <a:srgbClr val="FFFFFF"/>
              </a:highlight>
              <a:latin typeface="Kreon"/>
              <a:ea typeface="Kreon"/>
              <a:cs typeface="Kreon"/>
              <a:sym typeface="Kreon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2400"/>
              <a:buFont typeface="Kreon"/>
              <a:buChar char="○"/>
            </a:pPr>
            <a:r>
              <a:rPr lang="en" sz="2400">
                <a:solidFill>
                  <a:srgbClr val="5F6368"/>
                </a:solidFill>
                <a:highlight>
                  <a:srgbClr val="FFFFFF"/>
                </a:highlight>
                <a:latin typeface="Kreon"/>
                <a:ea typeface="Kreon"/>
                <a:cs typeface="Kreon"/>
                <a:sym typeface="Kreon"/>
              </a:rPr>
              <a:t>Regular security audits</a:t>
            </a:r>
            <a:endParaRPr sz="2400">
              <a:solidFill>
                <a:srgbClr val="5F6368"/>
              </a:solidFill>
              <a:highlight>
                <a:srgbClr val="FFFFFF"/>
              </a:highlight>
              <a:latin typeface="Kreon"/>
              <a:ea typeface="Kreon"/>
              <a:cs typeface="Kreon"/>
              <a:sym typeface="Kreo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2400"/>
              <a:buFont typeface="Kreon"/>
              <a:buChar char="●"/>
            </a:pPr>
            <a:r>
              <a:rPr lang="en" sz="2400">
                <a:solidFill>
                  <a:srgbClr val="5F6368"/>
                </a:solidFill>
                <a:highlight>
                  <a:srgbClr val="FFFFFF"/>
                </a:highlight>
                <a:latin typeface="Kreon"/>
                <a:ea typeface="Kreon"/>
                <a:cs typeface="Kreon"/>
                <a:sym typeface="Kreon"/>
              </a:rPr>
              <a:t>Best Practices:</a:t>
            </a:r>
            <a:endParaRPr sz="2400">
              <a:solidFill>
                <a:srgbClr val="5F6368"/>
              </a:solidFill>
              <a:highlight>
                <a:srgbClr val="FFFFFF"/>
              </a:highlight>
              <a:latin typeface="Kreon"/>
              <a:ea typeface="Kreon"/>
              <a:cs typeface="Kreon"/>
              <a:sym typeface="Kreon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2400"/>
              <a:buFont typeface="Kreon"/>
              <a:buChar char="○"/>
            </a:pPr>
            <a:r>
              <a:rPr lang="en" sz="2400">
                <a:solidFill>
                  <a:srgbClr val="5F6368"/>
                </a:solidFill>
                <a:highlight>
                  <a:srgbClr val="FFFFFF"/>
                </a:highlight>
                <a:latin typeface="Kreon"/>
                <a:ea typeface="Kreon"/>
                <a:cs typeface="Kreon"/>
                <a:sym typeface="Kreon"/>
              </a:rPr>
              <a:t>Code quality and testing</a:t>
            </a:r>
            <a:endParaRPr sz="2400">
              <a:solidFill>
                <a:srgbClr val="5F6368"/>
              </a:solidFill>
              <a:highlight>
                <a:srgbClr val="FFFFFF"/>
              </a:highlight>
              <a:latin typeface="Kreon"/>
              <a:ea typeface="Kreon"/>
              <a:cs typeface="Kreon"/>
              <a:sym typeface="Kreon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2400"/>
              <a:buFont typeface="Kreon"/>
              <a:buChar char="○"/>
            </a:pPr>
            <a:r>
              <a:rPr lang="en" sz="2400">
                <a:solidFill>
                  <a:srgbClr val="5F6368"/>
                </a:solidFill>
                <a:highlight>
                  <a:srgbClr val="FFFFFF"/>
                </a:highlight>
                <a:latin typeface="Kreon"/>
                <a:ea typeface="Kreon"/>
                <a:cs typeface="Kreon"/>
                <a:sym typeface="Kreon"/>
              </a:rPr>
              <a:t>Continuous integration and continuous delivery (CI/CD)</a:t>
            </a:r>
            <a:endParaRPr sz="2400">
              <a:solidFill>
                <a:srgbClr val="5F6368"/>
              </a:solidFill>
              <a:highlight>
                <a:srgbClr val="FFFFFF"/>
              </a:highlight>
              <a:latin typeface="Kreon"/>
              <a:ea typeface="Kreon"/>
              <a:cs typeface="Kreon"/>
              <a:sym typeface="Kreon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2400"/>
              <a:buFont typeface="Kreon"/>
              <a:buChar char="○"/>
            </a:pPr>
            <a:r>
              <a:rPr lang="en" sz="2400">
                <a:solidFill>
                  <a:srgbClr val="5F6368"/>
                </a:solidFill>
                <a:highlight>
                  <a:srgbClr val="FFFFFF"/>
                </a:highlight>
                <a:latin typeface="Kreon"/>
                <a:ea typeface="Kreon"/>
                <a:cs typeface="Kreon"/>
                <a:sym typeface="Kreon"/>
              </a:rPr>
              <a:t>Monitoring and logging</a:t>
            </a:r>
            <a:endParaRPr sz="2400">
              <a:solidFill>
                <a:srgbClr val="5F6368"/>
              </a:solidFill>
              <a:highlight>
                <a:srgbClr val="FFFFFF"/>
              </a:highlight>
              <a:latin typeface="Kreon"/>
              <a:ea typeface="Kreon"/>
              <a:cs typeface="Kreon"/>
              <a:sym typeface="Kreon"/>
            </a:endParaRPr>
          </a:p>
          <a:p>
            <a:pPr indent="0" lvl="0" marL="457200" rtl="0" algn="l">
              <a:spcBef>
                <a:spcPts val="1100"/>
              </a:spcBef>
              <a:spcAft>
                <a:spcPts val="11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5"/>
          <p:cNvSpPr txBox="1"/>
          <p:nvPr>
            <p:ph type="title"/>
          </p:nvPr>
        </p:nvSpPr>
        <p:spPr>
          <a:xfrm>
            <a:off x="311700" y="191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Kreon"/>
                <a:ea typeface="Kreon"/>
                <a:cs typeface="Kreon"/>
                <a:sym typeface="Kreon"/>
              </a:rPr>
              <a:t>Conclusion</a:t>
            </a:r>
            <a:endParaRPr b="1">
              <a:latin typeface="Kreon"/>
              <a:ea typeface="Kreon"/>
              <a:cs typeface="Kreon"/>
              <a:sym typeface="Kreon"/>
            </a:endParaRPr>
          </a:p>
        </p:txBody>
      </p:sp>
      <p:sp>
        <p:nvSpPr>
          <p:cNvPr id="128" name="Google Shape;128;p25"/>
          <p:cNvSpPr txBox="1"/>
          <p:nvPr>
            <p:ph idx="1" type="body"/>
          </p:nvPr>
        </p:nvSpPr>
        <p:spPr>
          <a:xfrm>
            <a:off x="311700" y="835950"/>
            <a:ext cx="8520600" cy="41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100"/>
              </a:spcBef>
              <a:spcAft>
                <a:spcPts val="0"/>
              </a:spcAft>
              <a:buClr>
                <a:srgbClr val="5F6368"/>
              </a:buClr>
              <a:buSzPts val="2400"/>
              <a:buFont typeface="Kreon"/>
              <a:buChar char="●"/>
            </a:pPr>
            <a:r>
              <a:rPr lang="en" sz="2400">
                <a:solidFill>
                  <a:srgbClr val="5F6368"/>
                </a:solidFill>
                <a:highlight>
                  <a:srgbClr val="FFFFFF"/>
                </a:highlight>
                <a:latin typeface="Kreon"/>
                <a:ea typeface="Kreon"/>
                <a:cs typeface="Kreon"/>
                <a:sym typeface="Kreon"/>
              </a:rPr>
              <a:t>Recap:</a:t>
            </a:r>
            <a:endParaRPr sz="2400">
              <a:solidFill>
                <a:srgbClr val="5F6368"/>
              </a:solidFill>
              <a:highlight>
                <a:srgbClr val="FFFFFF"/>
              </a:highlight>
              <a:latin typeface="Kreon"/>
              <a:ea typeface="Kreon"/>
              <a:cs typeface="Kreon"/>
              <a:sym typeface="Kreon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2400"/>
              <a:buFont typeface="Kreon"/>
              <a:buChar char="○"/>
            </a:pPr>
            <a:r>
              <a:rPr lang="en" sz="2400">
                <a:solidFill>
                  <a:srgbClr val="5F6368"/>
                </a:solidFill>
                <a:highlight>
                  <a:srgbClr val="FFFFFF"/>
                </a:highlight>
                <a:latin typeface="Kreon"/>
                <a:ea typeface="Kreon"/>
                <a:cs typeface="Kreon"/>
                <a:sym typeface="Kreon"/>
              </a:rPr>
              <a:t>Summarize the key points of the presentation.</a:t>
            </a:r>
            <a:endParaRPr sz="2400">
              <a:solidFill>
                <a:srgbClr val="5F6368"/>
              </a:solidFill>
              <a:highlight>
                <a:srgbClr val="FFFFFF"/>
              </a:highlight>
              <a:latin typeface="Kreon"/>
              <a:ea typeface="Kreon"/>
              <a:cs typeface="Kreon"/>
              <a:sym typeface="Kreon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5F6368"/>
              </a:solidFill>
              <a:highlight>
                <a:srgbClr val="FFFFFF"/>
              </a:highlight>
              <a:latin typeface="Kreon"/>
              <a:ea typeface="Kreon"/>
              <a:cs typeface="Kreon"/>
              <a:sym typeface="Kreon"/>
            </a:endParaRPr>
          </a:p>
          <a:p>
            <a:pPr indent="-381000" lvl="0" marL="457200" rtl="0" algn="l">
              <a:spcBef>
                <a:spcPts val="1100"/>
              </a:spcBef>
              <a:spcAft>
                <a:spcPts val="0"/>
              </a:spcAft>
              <a:buClr>
                <a:srgbClr val="5F6368"/>
              </a:buClr>
              <a:buSzPts val="2400"/>
              <a:buFont typeface="Kreon"/>
              <a:buChar char="●"/>
            </a:pPr>
            <a:r>
              <a:rPr lang="en" sz="2400">
                <a:solidFill>
                  <a:srgbClr val="5F6368"/>
                </a:solidFill>
                <a:highlight>
                  <a:srgbClr val="FFFFFF"/>
                </a:highlight>
                <a:latin typeface="Kreon"/>
                <a:ea typeface="Kreon"/>
                <a:cs typeface="Kreon"/>
                <a:sym typeface="Kreon"/>
              </a:rPr>
              <a:t>Future Directions:</a:t>
            </a:r>
            <a:endParaRPr sz="2400">
              <a:solidFill>
                <a:srgbClr val="5F6368"/>
              </a:solidFill>
              <a:highlight>
                <a:srgbClr val="FFFFFF"/>
              </a:highlight>
              <a:latin typeface="Kreon"/>
              <a:ea typeface="Kreon"/>
              <a:cs typeface="Kreon"/>
              <a:sym typeface="Kreon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2400"/>
              <a:buFont typeface="Kreon"/>
              <a:buChar char="○"/>
            </a:pPr>
            <a:r>
              <a:rPr lang="en" sz="2400">
                <a:solidFill>
                  <a:srgbClr val="5F6368"/>
                </a:solidFill>
                <a:highlight>
                  <a:srgbClr val="FFFFFF"/>
                </a:highlight>
                <a:latin typeface="Kreon"/>
                <a:ea typeface="Kreon"/>
                <a:cs typeface="Kreon"/>
                <a:sym typeface="Kreon"/>
              </a:rPr>
              <a:t>Discuss potential future enhancements and integrations.</a:t>
            </a:r>
            <a:endParaRPr sz="2400">
              <a:solidFill>
                <a:srgbClr val="5F6368"/>
              </a:solidFill>
              <a:highlight>
                <a:srgbClr val="FFFFFF"/>
              </a:highlight>
              <a:latin typeface="Kreon"/>
              <a:ea typeface="Kreon"/>
              <a:cs typeface="Kreon"/>
              <a:sym typeface="Kreon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5F6368"/>
              </a:solidFill>
              <a:highlight>
                <a:srgbClr val="FFFFFF"/>
              </a:highlight>
              <a:latin typeface="Kreon"/>
              <a:ea typeface="Kreon"/>
              <a:cs typeface="Kreon"/>
              <a:sym typeface="Kreon"/>
            </a:endParaRPr>
          </a:p>
          <a:p>
            <a:pPr indent="-381000" lvl="0" marL="457200" rtl="0" algn="l">
              <a:spcBef>
                <a:spcPts val="1100"/>
              </a:spcBef>
              <a:spcAft>
                <a:spcPts val="0"/>
              </a:spcAft>
              <a:buClr>
                <a:srgbClr val="5F6368"/>
              </a:buClr>
              <a:buSzPts val="2400"/>
              <a:buFont typeface="Kreon"/>
              <a:buChar char="●"/>
            </a:pPr>
            <a:r>
              <a:rPr lang="en" sz="2400">
                <a:solidFill>
                  <a:srgbClr val="5F6368"/>
                </a:solidFill>
                <a:highlight>
                  <a:srgbClr val="FFFFFF"/>
                </a:highlight>
                <a:latin typeface="Kreon"/>
                <a:ea typeface="Kreon"/>
                <a:cs typeface="Kreon"/>
                <a:sym typeface="Kreon"/>
              </a:rPr>
              <a:t>Q&amp;A:</a:t>
            </a:r>
            <a:endParaRPr sz="2400">
              <a:solidFill>
                <a:srgbClr val="5F6368"/>
              </a:solidFill>
              <a:highlight>
                <a:srgbClr val="FFFFFF"/>
              </a:highlight>
              <a:latin typeface="Kreon"/>
              <a:ea typeface="Kreon"/>
              <a:cs typeface="Kreon"/>
              <a:sym typeface="Kreon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2400"/>
              <a:buFont typeface="Kreon"/>
              <a:buChar char="○"/>
            </a:pPr>
            <a:r>
              <a:rPr lang="en" sz="2400">
                <a:solidFill>
                  <a:srgbClr val="5F6368"/>
                </a:solidFill>
                <a:highlight>
                  <a:srgbClr val="FFFFFF"/>
                </a:highlight>
                <a:latin typeface="Kreon"/>
                <a:ea typeface="Kreon"/>
                <a:cs typeface="Kreon"/>
                <a:sym typeface="Kreon"/>
              </a:rPr>
              <a:t>Open the floor for questions and discussions.</a:t>
            </a:r>
            <a:endParaRPr sz="2400">
              <a:solidFill>
                <a:srgbClr val="5F6368"/>
              </a:solidFill>
              <a:highlight>
                <a:srgbClr val="FFFFFF"/>
              </a:highlight>
              <a:latin typeface="Kreon"/>
              <a:ea typeface="Kreon"/>
              <a:cs typeface="Kreon"/>
              <a:sym typeface="Kreon"/>
            </a:endParaRPr>
          </a:p>
          <a:p>
            <a:pPr indent="0" lvl="0" marL="457200" rtl="0" algn="l">
              <a:spcBef>
                <a:spcPts val="1100"/>
              </a:spcBef>
              <a:spcAft>
                <a:spcPts val="11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6"/>
          <p:cNvSpPr txBox="1"/>
          <p:nvPr>
            <p:ph type="title"/>
          </p:nvPr>
        </p:nvSpPr>
        <p:spPr>
          <a:xfrm>
            <a:off x="311700" y="191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Kreon"/>
                <a:ea typeface="Kreon"/>
                <a:cs typeface="Kreon"/>
                <a:sym typeface="Kreon"/>
              </a:rPr>
              <a:t>Q &amp; A</a:t>
            </a:r>
            <a:endParaRPr b="1">
              <a:latin typeface="Kreon"/>
              <a:ea typeface="Kreon"/>
              <a:cs typeface="Kreon"/>
              <a:sym typeface="Kreon"/>
            </a:endParaRPr>
          </a:p>
        </p:txBody>
      </p:sp>
      <p:sp>
        <p:nvSpPr>
          <p:cNvPr id="134" name="Google Shape;134;p26"/>
          <p:cNvSpPr txBox="1"/>
          <p:nvPr>
            <p:ph idx="1" type="body"/>
          </p:nvPr>
        </p:nvSpPr>
        <p:spPr>
          <a:xfrm>
            <a:off x="311700" y="835950"/>
            <a:ext cx="8520600" cy="41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1100"/>
              </a:spcBef>
              <a:spcAft>
                <a:spcPts val="11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457200" y="94947"/>
            <a:ext cx="8229600" cy="863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highlight>
                  <a:srgbClr val="434343"/>
                </a:highlight>
                <a:latin typeface="Kreon"/>
                <a:ea typeface="Kreon"/>
                <a:cs typeface="Kreon"/>
                <a:sym typeface="Kreon"/>
              </a:rPr>
              <a:t>Agenda    </a:t>
            </a:r>
            <a:endParaRPr sz="4800">
              <a:solidFill>
                <a:srgbClr val="FFFFFF"/>
              </a:solidFill>
              <a:highlight>
                <a:srgbClr val="434343"/>
              </a:highlight>
              <a:latin typeface="Kreon"/>
              <a:ea typeface="Kreon"/>
              <a:cs typeface="Kreon"/>
              <a:sym typeface="Kreon"/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457200" y="958650"/>
            <a:ext cx="8229600" cy="41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3000"/>
              <a:buChar char="●"/>
            </a:pPr>
            <a:r>
              <a:rPr lang="en" sz="3000">
                <a:latin typeface="Kreon"/>
                <a:ea typeface="Kreon"/>
                <a:cs typeface="Kreon"/>
                <a:sym typeface="Kreon"/>
              </a:rPr>
              <a:t>Introduction</a:t>
            </a:r>
            <a:endParaRPr sz="3000">
              <a:solidFill>
                <a:srgbClr val="000000"/>
              </a:solidFill>
              <a:latin typeface="Kreon"/>
              <a:ea typeface="Kreon"/>
              <a:cs typeface="Kreon"/>
              <a:sym typeface="Kreon"/>
            </a:endParaRPr>
          </a:p>
          <a:p>
            <a:pPr indent="-4191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Char char="●"/>
            </a:pPr>
            <a:r>
              <a:rPr lang="en" sz="3000">
                <a:latin typeface="Kreon"/>
                <a:ea typeface="Kreon"/>
                <a:cs typeface="Kreon"/>
                <a:sym typeface="Kreon"/>
              </a:rPr>
              <a:t>System Architecture Design</a:t>
            </a:r>
            <a:endParaRPr sz="3000">
              <a:solidFill>
                <a:srgbClr val="000000"/>
              </a:solidFill>
              <a:latin typeface="Kreon"/>
              <a:ea typeface="Kreon"/>
              <a:cs typeface="Kreon"/>
              <a:sym typeface="Kreon"/>
            </a:endParaRPr>
          </a:p>
          <a:p>
            <a:pPr indent="-4191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Char char="●"/>
            </a:pPr>
            <a:r>
              <a:rPr lang="en" sz="3000">
                <a:latin typeface="Kreon"/>
                <a:ea typeface="Kreon"/>
                <a:cs typeface="Kreon"/>
                <a:sym typeface="Kreon"/>
              </a:rPr>
              <a:t>Front End (React)</a:t>
            </a:r>
            <a:endParaRPr sz="3000">
              <a:solidFill>
                <a:srgbClr val="000000"/>
              </a:solidFill>
              <a:latin typeface="Kreon"/>
              <a:ea typeface="Kreon"/>
              <a:cs typeface="Kreon"/>
              <a:sym typeface="Kreon"/>
            </a:endParaRPr>
          </a:p>
          <a:p>
            <a:pPr indent="-4191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Char char="●"/>
            </a:pPr>
            <a:r>
              <a:rPr lang="en" sz="3000">
                <a:latin typeface="Kreon"/>
                <a:ea typeface="Kreon"/>
                <a:cs typeface="Kreon"/>
                <a:sym typeface="Kreon"/>
              </a:rPr>
              <a:t>Backend (Go / Node JS)</a:t>
            </a:r>
            <a:endParaRPr sz="3000">
              <a:latin typeface="Kreon"/>
              <a:ea typeface="Kreon"/>
              <a:cs typeface="Kreon"/>
              <a:sym typeface="Kreon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Kreon"/>
              <a:ea typeface="Kreon"/>
              <a:cs typeface="Kreon"/>
              <a:sym typeface="Kreon"/>
            </a:endParaRPr>
          </a:p>
          <a:p>
            <a:pPr indent="-419100" lvl="0" marL="457200" rtl="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Kreon"/>
              <a:buChar char="●"/>
            </a:pPr>
            <a:r>
              <a:t/>
            </a:r>
            <a:endParaRPr sz="3000">
              <a:latin typeface="Kreon"/>
              <a:ea typeface="Kreon"/>
              <a:cs typeface="Kreon"/>
              <a:sym typeface="Kreo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lt1"/>
                </a:solidFill>
                <a:highlight>
                  <a:srgbClr val="434343"/>
                </a:highlight>
                <a:latin typeface="Kreon"/>
                <a:ea typeface="Kreon"/>
                <a:cs typeface="Kreon"/>
                <a:sym typeface="Kreon"/>
              </a:rPr>
              <a:t>Agenda   </a:t>
            </a:r>
            <a:r>
              <a:rPr lang="en"/>
              <a:t>  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981225"/>
            <a:ext cx="8520600" cy="392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419100" lvl="0" marL="457200" rtl="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2000">
                <a:solidFill>
                  <a:schemeClr val="dk1"/>
                </a:solidFill>
                <a:latin typeface="Kreon"/>
                <a:ea typeface="Kreon"/>
                <a:cs typeface="Kreon"/>
                <a:sym typeface="Kreon"/>
              </a:rPr>
              <a:t>Database (MongoDB)</a:t>
            </a:r>
            <a:endParaRPr sz="12000">
              <a:solidFill>
                <a:schemeClr val="dk1"/>
              </a:solidFill>
              <a:latin typeface="Kreon"/>
              <a:ea typeface="Kreon"/>
              <a:cs typeface="Kreon"/>
              <a:sym typeface="Kreon"/>
            </a:endParaRPr>
          </a:p>
          <a:p>
            <a:pPr indent="-4191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2000">
                <a:solidFill>
                  <a:schemeClr val="dk1"/>
                </a:solidFill>
                <a:latin typeface="Kreon"/>
                <a:ea typeface="Kreon"/>
                <a:cs typeface="Kreon"/>
                <a:sym typeface="Kreon"/>
              </a:rPr>
              <a:t>Deployment and Scalability</a:t>
            </a:r>
            <a:endParaRPr sz="12000">
              <a:solidFill>
                <a:schemeClr val="dk1"/>
              </a:solidFill>
              <a:latin typeface="Kreon"/>
              <a:ea typeface="Kreon"/>
              <a:cs typeface="Kreon"/>
              <a:sym typeface="Kreon"/>
            </a:endParaRPr>
          </a:p>
          <a:p>
            <a:pPr indent="-4191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2000">
                <a:solidFill>
                  <a:schemeClr val="dk1"/>
                </a:solidFill>
                <a:latin typeface="Kreon"/>
                <a:ea typeface="Kreon"/>
                <a:cs typeface="Kreon"/>
                <a:sym typeface="Kreon"/>
              </a:rPr>
              <a:t>Security and Best Practices</a:t>
            </a:r>
            <a:endParaRPr sz="12000">
              <a:solidFill>
                <a:schemeClr val="dk1"/>
              </a:solidFill>
              <a:latin typeface="Kreon"/>
              <a:ea typeface="Kreon"/>
              <a:cs typeface="Kreon"/>
              <a:sym typeface="Kreon"/>
            </a:endParaRPr>
          </a:p>
          <a:p>
            <a:pPr indent="-4191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2000">
                <a:solidFill>
                  <a:schemeClr val="dk1"/>
                </a:solidFill>
                <a:latin typeface="Kreon"/>
                <a:ea typeface="Kreon"/>
                <a:cs typeface="Kreon"/>
                <a:sym typeface="Kreon"/>
              </a:rPr>
              <a:t>Conclusion</a:t>
            </a:r>
            <a:endParaRPr sz="12000">
              <a:solidFill>
                <a:schemeClr val="dk1"/>
              </a:solidFill>
              <a:latin typeface="Kreon"/>
              <a:ea typeface="Kreon"/>
              <a:cs typeface="Kreon"/>
              <a:sym typeface="Kreon"/>
            </a:endParaRPr>
          </a:p>
          <a:p>
            <a:pPr indent="-4191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2000">
                <a:solidFill>
                  <a:schemeClr val="dk1"/>
                </a:solidFill>
                <a:latin typeface="Kreon"/>
                <a:ea typeface="Kreon"/>
                <a:cs typeface="Kreon"/>
                <a:sym typeface="Kreon"/>
              </a:rPr>
              <a:t>Q &amp; A</a:t>
            </a:r>
            <a:endParaRPr sz="12000">
              <a:solidFill>
                <a:schemeClr val="dk1"/>
              </a:solidFill>
              <a:latin typeface="Kreon"/>
              <a:ea typeface="Kreon"/>
              <a:cs typeface="Kreon"/>
              <a:sym typeface="Kreon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Kreon"/>
              <a:ea typeface="Kreon"/>
              <a:cs typeface="Kreon"/>
              <a:sym typeface="Kreon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191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Kreon"/>
                <a:ea typeface="Kreon"/>
                <a:cs typeface="Kreon"/>
                <a:sym typeface="Kreon"/>
              </a:rPr>
              <a:t>Introduction</a:t>
            </a:r>
            <a:endParaRPr b="1">
              <a:latin typeface="Kreon"/>
              <a:ea typeface="Kreon"/>
              <a:cs typeface="Kreon"/>
              <a:sym typeface="Kreon"/>
            </a:endParaRPr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835950"/>
            <a:ext cx="8520600" cy="41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100"/>
              </a:spcBef>
              <a:spcAft>
                <a:spcPts val="0"/>
              </a:spcAft>
              <a:buClr>
                <a:srgbClr val="5F6368"/>
              </a:buClr>
              <a:buSzPts val="2400"/>
              <a:buFont typeface="Kreon"/>
              <a:buChar char="●"/>
            </a:pPr>
            <a:r>
              <a:rPr lang="en" sz="2400">
                <a:solidFill>
                  <a:srgbClr val="5F6368"/>
                </a:solidFill>
                <a:highlight>
                  <a:srgbClr val="FFFFFF"/>
                </a:highlight>
                <a:latin typeface="Kreon"/>
                <a:ea typeface="Kreon"/>
                <a:cs typeface="Kreon"/>
                <a:sym typeface="Kreon"/>
              </a:rPr>
              <a:t>Overview:</a:t>
            </a:r>
            <a:endParaRPr sz="2400">
              <a:solidFill>
                <a:srgbClr val="5F6368"/>
              </a:solidFill>
              <a:highlight>
                <a:srgbClr val="FFFFFF"/>
              </a:highlight>
              <a:latin typeface="Kreon"/>
              <a:ea typeface="Kreon"/>
              <a:cs typeface="Kreon"/>
              <a:sym typeface="Kreon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2400"/>
              <a:buFont typeface="Kreon"/>
              <a:buChar char="○"/>
            </a:pPr>
            <a:r>
              <a:rPr lang="en" sz="2400">
                <a:solidFill>
                  <a:srgbClr val="5F6368"/>
                </a:solidFill>
                <a:highlight>
                  <a:srgbClr val="FFFFFF"/>
                </a:highlight>
                <a:latin typeface="Kreon"/>
                <a:ea typeface="Kreon"/>
                <a:cs typeface="Kreon"/>
                <a:sym typeface="Kreon"/>
              </a:rPr>
              <a:t>Briefly introduce the core technologies: React, Go, MongoDB, and AI.</a:t>
            </a:r>
            <a:endParaRPr sz="2400">
              <a:solidFill>
                <a:srgbClr val="5F6368"/>
              </a:solidFill>
              <a:highlight>
                <a:srgbClr val="FFFFFF"/>
              </a:highlight>
              <a:latin typeface="Kreon"/>
              <a:ea typeface="Kreon"/>
              <a:cs typeface="Kreon"/>
              <a:sym typeface="Kreon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2400"/>
              <a:buFont typeface="Kreon"/>
              <a:buChar char="○"/>
            </a:pPr>
            <a:r>
              <a:rPr lang="en" sz="2400">
                <a:solidFill>
                  <a:srgbClr val="5F6368"/>
                </a:solidFill>
                <a:highlight>
                  <a:srgbClr val="FFFFFF"/>
                </a:highlight>
                <a:latin typeface="Kreon"/>
                <a:ea typeface="Kreon"/>
                <a:cs typeface="Kreon"/>
                <a:sym typeface="Kreon"/>
              </a:rPr>
              <a:t>Modern , Scalable , Dynamic and Cost effective.</a:t>
            </a:r>
            <a:endParaRPr sz="2400">
              <a:solidFill>
                <a:srgbClr val="5F6368"/>
              </a:solidFill>
              <a:highlight>
                <a:srgbClr val="FFFFFF"/>
              </a:highlight>
              <a:latin typeface="Kreon"/>
              <a:ea typeface="Kreon"/>
              <a:cs typeface="Kreon"/>
              <a:sym typeface="Kreo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2400"/>
              <a:buFont typeface="Kreon"/>
              <a:buChar char="●"/>
            </a:pPr>
            <a:r>
              <a:rPr lang="en" sz="2400">
                <a:solidFill>
                  <a:srgbClr val="5F6368"/>
                </a:solidFill>
                <a:highlight>
                  <a:srgbClr val="FFFFFF"/>
                </a:highlight>
                <a:latin typeface="Kreon"/>
                <a:ea typeface="Kreon"/>
                <a:cs typeface="Kreon"/>
                <a:sym typeface="Kreon"/>
              </a:rPr>
              <a:t>Problem Statement:</a:t>
            </a:r>
            <a:endParaRPr sz="2400">
              <a:solidFill>
                <a:srgbClr val="5F6368"/>
              </a:solidFill>
              <a:highlight>
                <a:srgbClr val="FFFFFF"/>
              </a:highlight>
              <a:latin typeface="Kreon"/>
              <a:ea typeface="Kreon"/>
              <a:cs typeface="Kreon"/>
              <a:sym typeface="Kreon"/>
            </a:endParaRPr>
          </a:p>
          <a:p>
            <a:pPr indent="-381000" lvl="2" marL="1371600" rtl="0" algn="l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2400"/>
              <a:buFont typeface="Kreon"/>
              <a:buChar char="■"/>
            </a:pPr>
            <a:r>
              <a:rPr lang="en" sz="2400">
                <a:solidFill>
                  <a:srgbClr val="5F6368"/>
                </a:solidFill>
                <a:highlight>
                  <a:srgbClr val="FFFFFF"/>
                </a:highlight>
                <a:latin typeface="Kreon"/>
                <a:ea typeface="Kreon"/>
                <a:cs typeface="Kreon"/>
                <a:sym typeface="Kreon"/>
              </a:rPr>
              <a:t>"Build a real-time e-commerce platform that provides personalized product recommendations and intelligent customer support."</a:t>
            </a:r>
            <a:endParaRPr sz="2400">
              <a:solidFill>
                <a:srgbClr val="5F6368"/>
              </a:solidFill>
              <a:highlight>
                <a:srgbClr val="FFFFFF"/>
              </a:highlight>
              <a:latin typeface="Kreon"/>
              <a:ea typeface="Kreon"/>
              <a:cs typeface="Kreon"/>
              <a:sym typeface="Kreon"/>
            </a:endParaRPr>
          </a:p>
          <a:p>
            <a:pPr indent="0" lvl="0" marL="0" rtl="0" algn="l">
              <a:spcBef>
                <a:spcPts val="11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191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Kreon"/>
                <a:ea typeface="Kreon"/>
                <a:cs typeface="Kreon"/>
                <a:sym typeface="Kreon"/>
              </a:rPr>
              <a:t>System Architecture Design</a:t>
            </a:r>
            <a:endParaRPr b="1">
              <a:latin typeface="Kreon"/>
              <a:ea typeface="Kreon"/>
              <a:cs typeface="Kreon"/>
              <a:sym typeface="Kreon"/>
            </a:endParaRPr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835950"/>
            <a:ext cx="8520600" cy="41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5F6368"/>
              </a:solidFill>
              <a:highlight>
                <a:srgbClr val="FFFFFF"/>
              </a:highlight>
              <a:latin typeface="Kreon"/>
              <a:ea typeface="Kreon"/>
              <a:cs typeface="Kreon"/>
              <a:sym typeface="Kreon"/>
            </a:endParaRPr>
          </a:p>
          <a:p>
            <a:pPr indent="0" lvl="0" marL="0" rtl="0" algn="l">
              <a:spcBef>
                <a:spcPts val="11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825" y="835950"/>
            <a:ext cx="8248349" cy="4307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191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Kreon"/>
                <a:ea typeface="Kreon"/>
                <a:cs typeface="Kreon"/>
                <a:sym typeface="Kreon"/>
              </a:rPr>
              <a:t>Front End (React)</a:t>
            </a:r>
            <a:endParaRPr b="1">
              <a:latin typeface="Kreon"/>
              <a:ea typeface="Kreon"/>
              <a:cs typeface="Kreon"/>
              <a:sym typeface="Kreon"/>
            </a:endParaRPr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835950"/>
            <a:ext cx="8520600" cy="41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100"/>
              </a:spcBef>
              <a:spcAft>
                <a:spcPts val="0"/>
              </a:spcAft>
              <a:buClr>
                <a:srgbClr val="5F6368"/>
              </a:buClr>
              <a:buSzPts val="2400"/>
              <a:buFont typeface="Kreon"/>
              <a:buChar char="●"/>
            </a:pPr>
            <a:r>
              <a:rPr lang="en" sz="2400">
                <a:solidFill>
                  <a:srgbClr val="5F6368"/>
                </a:solidFill>
                <a:highlight>
                  <a:srgbClr val="FFFFFF"/>
                </a:highlight>
                <a:latin typeface="Kreon"/>
                <a:ea typeface="Kreon"/>
                <a:cs typeface="Kreon"/>
                <a:sym typeface="Kreon"/>
              </a:rPr>
              <a:t>Key Features:</a:t>
            </a:r>
            <a:endParaRPr sz="2400">
              <a:solidFill>
                <a:srgbClr val="5F6368"/>
              </a:solidFill>
              <a:highlight>
                <a:srgbClr val="FFFFFF"/>
              </a:highlight>
              <a:latin typeface="Kreon"/>
              <a:ea typeface="Kreon"/>
              <a:cs typeface="Kreon"/>
              <a:sym typeface="Kreon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2400"/>
              <a:buFont typeface="Kreon"/>
              <a:buChar char="○"/>
            </a:pPr>
            <a:r>
              <a:rPr lang="en" sz="2400">
                <a:solidFill>
                  <a:srgbClr val="5F6368"/>
                </a:solidFill>
                <a:highlight>
                  <a:srgbClr val="FFFFFF"/>
                </a:highlight>
                <a:latin typeface="Kreon"/>
                <a:ea typeface="Kreon"/>
                <a:cs typeface="Kreon"/>
                <a:sym typeface="Kreon"/>
              </a:rPr>
              <a:t>Component-based architecture</a:t>
            </a:r>
            <a:endParaRPr sz="2400">
              <a:solidFill>
                <a:srgbClr val="5F6368"/>
              </a:solidFill>
              <a:highlight>
                <a:srgbClr val="FFFFFF"/>
              </a:highlight>
              <a:latin typeface="Kreon"/>
              <a:ea typeface="Kreon"/>
              <a:cs typeface="Kreon"/>
              <a:sym typeface="Kreon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2400"/>
              <a:buFont typeface="Kreon"/>
              <a:buChar char="○"/>
            </a:pPr>
            <a:r>
              <a:rPr lang="en" sz="2400">
                <a:solidFill>
                  <a:srgbClr val="5F6368"/>
                </a:solidFill>
                <a:highlight>
                  <a:srgbClr val="FFFFFF"/>
                </a:highlight>
                <a:latin typeface="Kreon"/>
                <a:ea typeface="Kreon"/>
                <a:cs typeface="Kreon"/>
                <a:sym typeface="Kreon"/>
              </a:rPr>
              <a:t>Virtual DOM for efficient updates</a:t>
            </a:r>
            <a:endParaRPr sz="2400">
              <a:solidFill>
                <a:srgbClr val="5F6368"/>
              </a:solidFill>
              <a:highlight>
                <a:srgbClr val="FFFFFF"/>
              </a:highlight>
              <a:latin typeface="Kreon"/>
              <a:ea typeface="Kreon"/>
              <a:cs typeface="Kreon"/>
              <a:sym typeface="Kreon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2400"/>
              <a:buFont typeface="Kreon"/>
              <a:buChar char="○"/>
            </a:pPr>
            <a:r>
              <a:rPr lang="en" sz="2400">
                <a:solidFill>
                  <a:srgbClr val="5F6368"/>
                </a:solidFill>
                <a:highlight>
                  <a:srgbClr val="FFFFFF"/>
                </a:highlight>
                <a:latin typeface="Kreon"/>
                <a:ea typeface="Kreon"/>
                <a:cs typeface="Kreon"/>
                <a:sym typeface="Kreon"/>
              </a:rPr>
              <a:t>Rich ecosystem of libraries and tools</a:t>
            </a:r>
            <a:endParaRPr sz="2400">
              <a:solidFill>
                <a:srgbClr val="5F6368"/>
              </a:solidFill>
              <a:highlight>
                <a:srgbClr val="FFFFFF"/>
              </a:highlight>
              <a:latin typeface="Kreon"/>
              <a:ea typeface="Kreon"/>
              <a:cs typeface="Kreon"/>
              <a:sym typeface="Kreo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2400"/>
              <a:buFont typeface="Kreon"/>
              <a:buChar char="●"/>
            </a:pPr>
            <a:r>
              <a:rPr lang="en" sz="2400">
                <a:solidFill>
                  <a:srgbClr val="5F6368"/>
                </a:solidFill>
                <a:highlight>
                  <a:srgbClr val="FFFFFF"/>
                </a:highlight>
                <a:latin typeface="Kreon"/>
                <a:ea typeface="Kreon"/>
                <a:cs typeface="Kreon"/>
                <a:sym typeface="Kreon"/>
              </a:rPr>
              <a:t>Responsibilities:</a:t>
            </a:r>
            <a:endParaRPr sz="2400">
              <a:solidFill>
                <a:srgbClr val="5F6368"/>
              </a:solidFill>
              <a:highlight>
                <a:srgbClr val="FFFFFF"/>
              </a:highlight>
              <a:latin typeface="Kreon"/>
              <a:ea typeface="Kreon"/>
              <a:cs typeface="Kreon"/>
              <a:sym typeface="Kreon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2400"/>
              <a:buFont typeface="Kreon"/>
              <a:buChar char="○"/>
            </a:pPr>
            <a:r>
              <a:rPr lang="en" sz="2400">
                <a:solidFill>
                  <a:srgbClr val="5F6368"/>
                </a:solidFill>
                <a:highlight>
                  <a:srgbClr val="FFFFFF"/>
                </a:highlight>
                <a:latin typeface="Kreon"/>
                <a:ea typeface="Kreon"/>
                <a:cs typeface="Kreon"/>
                <a:sym typeface="Kreon"/>
              </a:rPr>
              <a:t>User interface rendering</a:t>
            </a:r>
            <a:endParaRPr sz="2400">
              <a:solidFill>
                <a:srgbClr val="5F6368"/>
              </a:solidFill>
              <a:highlight>
                <a:srgbClr val="FFFFFF"/>
              </a:highlight>
              <a:latin typeface="Kreon"/>
              <a:ea typeface="Kreon"/>
              <a:cs typeface="Kreon"/>
              <a:sym typeface="Kreon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2400"/>
              <a:buFont typeface="Kreon"/>
              <a:buChar char="○"/>
            </a:pPr>
            <a:r>
              <a:rPr lang="en" sz="2400">
                <a:solidFill>
                  <a:srgbClr val="5F6368"/>
                </a:solidFill>
                <a:highlight>
                  <a:srgbClr val="FFFFFF"/>
                </a:highlight>
                <a:latin typeface="Kreon"/>
                <a:ea typeface="Kreon"/>
                <a:cs typeface="Kreon"/>
                <a:sym typeface="Kreon"/>
              </a:rPr>
              <a:t>Handling user input and events</a:t>
            </a:r>
            <a:endParaRPr sz="2400">
              <a:solidFill>
                <a:srgbClr val="5F6368"/>
              </a:solidFill>
              <a:highlight>
                <a:srgbClr val="FFFFFF"/>
              </a:highlight>
              <a:latin typeface="Kreon"/>
              <a:ea typeface="Kreon"/>
              <a:cs typeface="Kreon"/>
              <a:sym typeface="Kreon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2400"/>
              <a:buFont typeface="Kreon"/>
              <a:buChar char="○"/>
            </a:pPr>
            <a:r>
              <a:rPr lang="en" sz="2400">
                <a:solidFill>
                  <a:srgbClr val="5F6368"/>
                </a:solidFill>
                <a:highlight>
                  <a:srgbClr val="FFFFFF"/>
                </a:highlight>
                <a:latin typeface="Kreon"/>
                <a:ea typeface="Kreon"/>
                <a:cs typeface="Kreon"/>
                <a:sym typeface="Kreon"/>
              </a:rPr>
              <a:t>State management</a:t>
            </a:r>
            <a:endParaRPr sz="2400">
              <a:solidFill>
                <a:srgbClr val="5F6368"/>
              </a:solidFill>
              <a:highlight>
                <a:srgbClr val="FFFFFF"/>
              </a:highlight>
              <a:latin typeface="Kreon"/>
              <a:ea typeface="Kreon"/>
              <a:cs typeface="Kreon"/>
              <a:sym typeface="Kreon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2400"/>
              <a:buFont typeface="Kreon"/>
              <a:buChar char="○"/>
            </a:pPr>
            <a:r>
              <a:rPr lang="en" sz="2400">
                <a:solidFill>
                  <a:srgbClr val="5F6368"/>
                </a:solidFill>
                <a:highlight>
                  <a:srgbClr val="FFFFFF"/>
                </a:highlight>
                <a:latin typeface="Kreon"/>
                <a:ea typeface="Kreon"/>
                <a:cs typeface="Kreon"/>
                <a:sym typeface="Kreon"/>
              </a:rPr>
              <a:t>Routing</a:t>
            </a:r>
            <a:endParaRPr sz="2400">
              <a:solidFill>
                <a:srgbClr val="5F6368"/>
              </a:solidFill>
              <a:highlight>
                <a:srgbClr val="FFFFFF"/>
              </a:highlight>
              <a:latin typeface="Kreon"/>
              <a:ea typeface="Kreon"/>
              <a:cs typeface="Kreon"/>
              <a:sym typeface="Kreon"/>
            </a:endParaRPr>
          </a:p>
          <a:p>
            <a:pPr indent="0" lvl="0" marL="45720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5F6368"/>
              </a:solidFill>
              <a:highlight>
                <a:srgbClr val="FFFFFF"/>
              </a:highlight>
              <a:latin typeface="Kreon"/>
              <a:ea typeface="Kreon"/>
              <a:cs typeface="Kreon"/>
              <a:sym typeface="Kreon"/>
            </a:endParaRPr>
          </a:p>
          <a:p>
            <a:pPr indent="0" lvl="0" marL="0" rtl="0" algn="l">
              <a:spcBef>
                <a:spcPts val="11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191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Kreon"/>
                <a:ea typeface="Kreon"/>
                <a:cs typeface="Kreon"/>
                <a:sym typeface="Kreon"/>
              </a:rPr>
              <a:t>Backend (Go lang / Node JS)</a:t>
            </a:r>
            <a:endParaRPr b="1">
              <a:latin typeface="Kreon"/>
              <a:ea typeface="Kreon"/>
              <a:cs typeface="Kreon"/>
              <a:sym typeface="Kreon"/>
            </a:endParaRPr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835950"/>
            <a:ext cx="8520600" cy="41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100"/>
              </a:spcBef>
              <a:spcAft>
                <a:spcPts val="0"/>
              </a:spcAft>
              <a:buClr>
                <a:srgbClr val="5F6368"/>
              </a:buClr>
              <a:buSzPts val="2400"/>
              <a:buFont typeface="Kreon"/>
              <a:buChar char="●"/>
            </a:pPr>
            <a:r>
              <a:rPr lang="en" sz="2400">
                <a:solidFill>
                  <a:srgbClr val="5F6368"/>
                </a:solidFill>
                <a:highlight>
                  <a:srgbClr val="FFFFFF"/>
                </a:highlight>
                <a:latin typeface="Kreon"/>
                <a:ea typeface="Kreon"/>
                <a:cs typeface="Kreon"/>
                <a:sym typeface="Kreon"/>
              </a:rPr>
              <a:t>Key Features:</a:t>
            </a:r>
            <a:endParaRPr sz="2400">
              <a:solidFill>
                <a:srgbClr val="5F6368"/>
              </a:solidFill>
              <a:highlight>
                <a:srgbClr val="FFFFFF"/>
              </a:highlight>
              <a:latin typeface="Kreon"/>
              <a:ea typeface="Kreon"/>
              <a:cs typeface="Kreon"/>
              <a:sym typeface="Kreon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2400"/>
              <a:buFont typeface="Kreon"/>
              <a:buChar char="○"/>
            </a:pPr>
            <a:r>
              <a:rPr lang="en" sz="2400">
                <a:solidFill>
                  <a:srgbClr val="5F6368"/>
                </a:solidFill>
                <a:highlight>
                  <a:srgbClr val="FFFFFF"/>
                </a:highlight>
                <a:latin typeface="Kreon"/>
                <a:ea typeface="Kreon"/>
                <a:cs typeface="Kreon"/>
                <a:sym typeface="Kreon"/>
              </a:rPr>
              <a:t>High performance and concurrency</a:t>
            </a:r>
            <a:endParaRPr sz="2400">
              <a:solidFill>
                <a:srgbClr val="5F6368"/>
              </a:solidFill>
              <a:highlight>
                <a:srgbClr val="FFFFFF"/>
              </a:highlight>
              <a:latin typeface="Kreon"/>
              <a:ea typeface="Kreon"/>
              <a:cs typeface="Kreon"/>
              <a:sym typeface="Kreon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2400"/>
              <a:buFont typeface="Kreon"/>
              <a:buChar char="○"/>
            </a:pPr>
            <a:r>
              <a:rPr lang="en" sz="2400">
                <a:solidFill>
                  <a:srgbClr val="5F6368"/>
                </a:solidFill>
                <a:highlight>
                  <a:srgbClr val="FFFFFF"/>
                </a:highlight>
                <a:latin typeface="Kreon"/>
                <a:ea typeface="Kreon"/>
                <a:cs typeface="Kreon"/>
                <a:sym typeface="Kreon"/>
              </a:rPr>
              <a:t>Strong typing and static compilation</a:t>
            </a:r>
            <a:endParaRPr sz="2400">
              <a:solidFill>
                <a:srgbClr val="5F6368"/>
              </a:solidFill>
              <a:highlight>
                <a:srgbClr val="FFFFFF"/>
              </a:highlight>
              <a:latin typeface="Kreon"/>
              <a:ea typeface="Kreon"/>
              <a:cs typeface="Kreon"/>
              <a:sym typeface="Kreon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2400"/>
              <a:buFont typeface="Kreon"/>
              <a:buChar char="○"/>
            </a:pPr>
            <a:r>
              <a:rPr lang="en" sz="2400">
                <a:solidFill>
                  <a:srgbClr val="5F6368"/>
                </a:solidFill>
                <a:highlight>
                  <a:srgbClr val="FFFFFF"/>
                </a:highlight>
                <a:latin typeface="Kreon"/>
                <a:ea typeface="Kreon"/>
                <a:cs typeface="Kreon"/>
                <a:sym typeface="Kreon"/>
              </a:rPr>
              <a:t>Easy to learn and use</a:t>
            </a:r>
            <a:endParaRPr sz="2400">
              <a:solidFill>
                <a:srgbClr val="5F6368"/>
              </a:solidFill>
              <a:highlight>
                <a:srgbClr val="FFFFFF"/>
              </a:highlight>
              <a:latin typeface="Kreon"/>
              <a:ea typeface="Kreon"/>
              <a:cs typeface="Kreon"/>
              <a:sym typeface="Kreo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2400"/>
              <a:buFont typeface="Kreon"/>
              <a:buChar char="●"/>
            </a:pPr>
            <a:r>
              <a:rPr lang="en" sz="2400">
                <a:solidFill>
                  <a:srgbClr val="5F6368"/>
                </a:solidFill>
                <a:highlight>
                  <a:srgbClr val="FFFFFF"/>
                </a:highlight>
                <a:latin typeface="Kreon"/>
                <a:ea typeface="Kreon"/>
                <a:cs typeface="Kreon"/>
                <a:sym typeface="Kreon"/>
              </a:rPr>
              <a:t>Responsibilities:</a:t>
            </a:r>
            <a:endParaRPr sz="2400">
              <a:solidFill>
                <a:srgbClr val="5F6368"/>
              </a:solidFill>
              <a:highlight>
                <a:srgbClr val="FFFFFF"/>
              </a:highlight>
              <a:latin typeface="Kreon"/>
              <a:ea typeface="Kreon"/>
              <a:cs typeface="Kreon"/>
              <a:sym typeface="Kreon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2400"/>
              <a:buFont typeface="Kreon"/>
              <a:buChar char="○"/>
            </a:pPr>
            <a:r>
              <a:rPr lang="en" sz="2400">
                <a:solidFill>
                  <a:srgbClr val="5F6368"/>
                </a:solidFill>
                <a:highlight>
                  <a:srgbClr val="FFFFFF"/>
                </a:highlight>
                <a:latin typeface="Kreon"/>
                <a:ea typeface="Kreon"/>
                <a:cs typeface="Kreon"/>
                <a:sym typeface="Kreon"/>
              </a:rPr>
              <a:t>API development</a:t>
            </a:r>
            <a:endParaRPr sz="2400">
              <a:solidFill>
                <a:srgbClr val="5F6368"/>
              </a:solidFill>
              <a:highlight>
                <a:srgbClr val="FFFFFF"/>
              </a:highlight>
              <a:latin typeface="Kreon"/>
              <a:ea typeface="Kreon"/>
              <a:cs typeface="Kreon"/>
              <a:sym typeface="Kreon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2400"/>
              <a:buFont typeface="Kreon"/>
              <a:buChar char="○"/>
            </a:pPr>
            <a:r>
              <a:rPr lang="en" sz="2400">
                <a:solidFill>
                  <a:srgbClr val="5F6368"/>
                </a:solidFill>
                <a:highlight>
                  <a:srgbClr val="FFFFFF"/>
                </a:highlight>
                <a:latin typeface="Kreon"/>
                <a:ea typeface="Kreon"/>
                <a:cs typeface="Kreon"/>
                <a:sym typeface="Kreon"/>
              </a:rPr>
              <a:t>Data processing and validation</a:t>
            </a:r>
            <a:endParaRPr sz="2400">
              <a:solidFill>
                <a:srgbClr val="5F6368"/>
              </a:solidFill>
              <a:highlight>
                <a:srgbClr val="FFFFFF"/>
              </a:highlight>
              <a:latin typeface="Kreon"/>
              <a:ea typeface="Kreon"/>
              <a:cs typeface="Kreon"/>
              <a:sym typeface="Kreon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2400"/>
              <a:buFont typeface="Kreon"/>
              <a:buChar char="○"/>
            </a:pPr>
            <a:r>
              <a:rPr lang="en" sz="2400">
                <a:solidFill>
                  <a:srgbClr val="5F6368"/>
                </a:solidFill>
                <a:highlight>
                  <a:srgbClr val="FFFFFF"/>
                </a:highlight>
                <a:latin typeface="Kreon"/>
                <a:ea typeface="Kreon"/>
                <a:cs typeface="Kreon"/>
                <a:sym typeface="Kreon"/>
              </a:rPr>
              <a:t>Integration with MongoDB</a:t>
            </a:r>
            <a:endParaRPr sz="2400">
              <a:solidFill>
                <a:srgbClr val="5F6368"/>
              </a:solidFill>
              <a:highlight>
                <a:srgbClr val="FFFFFF"/>
              </a:highlight>
              <a:latin typeface="Kreon"/>
              <a:ea typeface="Kreon"/>
              <a:cs typeface="Kreon"/>
              <a:sym typeface="Kreon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2400"/>
              <a:buFont typeface="Kreon"/>
              <a:buChar char="○"/>
            </a:pPr>
            <a:r>
              <a:rPr lang="en" sz="2400">
                <a:solidFill>
                  <a:srgbClr val="5F6368"/>
                </a:solidFill>
                <a:highlight>
                  <a:srgbClr val="FFFFFF"/>
                </a:highlight>
                <a:latin typeface="Kreon"/>
                <a:ea typeface="Kreon"/>
                <a:cs typeface="Kreon"/>
                <a:sym typeface="Kreon"/>
              </a:rPr>
              <a:t>AI model integration</a:t>
            </a:r>
            <a:endParaRPr sz="2400">
              <a:solidFill>
                <a:srgbClr val="5F6368"/>
              </a:solidFill>
              <a:highlight>
                <a:srgbClr val="FFFFFF"/>
              </a:highlight>
              <a:latin typeface="Kreon"/>
              <a:ea typeface="Kreon"/>
              <a:cs typeface="Kreon"/>
              <a:sym typeface="Kreon"/>
            </a:endParaRPr>
          </a:p>
          <a:p>
            <a:pPr indent="0" lvl="0" marL="45720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5F6368"/>
              </a:solidFill>
              <a:highlight>
                <a:srgbClr val="FFFFFF"/>
              </a:highlight>
              <a:latin typeface="Kreon"/>
              <a:ea typeface="Kreon"/>
              <a:cs typeface="Kreon"/>
              <a:sym typeface="Kreon"/>
            </a:endParaRPr>
          </a:p>
          <a:p>
            <a:pPr indent="0" lvl="0" marL="0" rtl="0" algn="l">
              <a:spcBef>
                <a:spcPts val="11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191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Kreon"/>
                <a:ea typeface="Kreon"/>
                <a:cs typeface="Kreon"/>
                <a:sym typeface="Kreon"/>
              </a:rPr>
              <a:t>Database (Mongo DB)</a:t>
            </a:r>
            <a:endParaRPr b="1">
              <a:latin typeface="Kreon"/>
              <a:ea typeface="Kreon"/>
              <a:cs typeface="Kreon"/>
              <a:sym typeface="Kreon"/>
            </a:endParaRPr>
          </a:p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311700" y="835950"/>
            <a:ext cx="8520600" cy="41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100"/>
              </a:spcBef>
              <a:spcAft>
                <a:spcPts val="0"/>
              </a:spcAft>
              <a:buClr>
                <a:srgbClr val="5F6368"/>
              </a:buClr>
              <a:buSzPts val="2400"/>
              <a:buFont typeface="Kreon"/>
              <a:buChar char="●"/>
            </a:pPr>
            <a:r>
              <a:rPr lang="en" sz="2400">
                <a:solidFill>
                  <a:srgbClr val="5F6368"/>
                </a:solidFill>
                <a:highlight>
                  <a:srgbClr val="FFFFFF"/>
                </a:highlight>
                <a:latin typeface="Kreon"/>
                <a:ea typeface="Kreon"/>
                <a:cs typeface="Kreon"/>
                <a:sym typeface="Kreon"/>
              </a:rPr>
              <a:t>Key Features:</a:t>
            </a:r>
            <a:endParaRPr sz="2400">
              <a:solidFill>
                <a:srgbClr val="5F6368"/>
              </a:solidFill>
              <a:highlight>
                <a:srgbClr val="FFFFFF"/>
              </a:highlight>
              <a:latin typeface="Kreon"/>
              <a:ea typeface="Kreon"/>
              <a:cs typeface="Kreon"/>
              <a:sym typeface="Kreon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2400"/>
              <a:buFont typeface="Kreon"/>
              <a:buChar char="○"/>
            </a:pPr>
            <a:r>
              <a:rPr lang="en" sz="2400">
                <a:solidFill>
                  <a:srgbClr val="5F6368"/>
                </a:solidFill>
                <a:highlight>
                  <a:srgbClr val="FFFFFF"/>
                </a:highlight>
                <a:latin typeface="Kreon"/>
                <a:ea typeface="Kreon"/>
                <a:cs typeface="Kreon"/>
                <a:sym typeface="Kreon"/>
              </a:rPr>
              <a:t>Flexible schema</a:t>
            </a:r>
            <a:endParaRPr sz="2400">
              <a:solidFill>
                <a:srgbClr val="5F6368"/>
              </a:solidFill>
              <a:highlight>
                <a:srgbClr val="FFFFFF"/>
              </a:highlight>
              <a:latin typeface="Kreon"/>
              <a:ea typeface="Kreon"/>
              <a:cs typeface="Kreon"/>
              <a:sym typeface="Kreon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2400"/>
              <a:buFont typeface="Kreon"/>
              <a:buChar char="○"/>
            </a:pPr>
            <a:r>
              <a:rPr lang="en" sz="2400">
                <a:solidFill>
                  <a:srgbClr val="5F6368"/>
                </a:solidFill>
                <a:highlight>
                  <a:srgbClr val="FFFFFF"/>
                </a:highlight>
                <a:latin typeface="Kreon"/>
                <a:ea typeface="Kreon"/>
                <a:cs typeface="Kreon"/>
                <a:sym typeface="Kreon"/>
              </a:rPr>
              <a:t>High scalability and performance</a:t>
            </a:r>
            <a:endParaRPr sz="2400">
              <a:solidFill>
                <a:srgbClr val="5F6368"/>
              </a:solidFill>
              <a:highlight>
                <a:srgbClr val="FFFFFF"/>
              </a:highlight>
              <a:latin typeface="Kreon"/>
              <a:ea typeface="Kreon"/>
              <a:cs typeface="Kreon"/>
              <a:sym typeface="Kreon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2400"/>
              <a:buFont typeface="Kreon"/>
              <a:buChar char="○"/>
            </a:pPr>
            <a:r>
              <a:rPr lang="en" sz="2400">
                <a:solidFill>
                  <a:srgbClr val="5F6368"/>
                </a:solidFill>
                <a:highlight>
                  <a:srgbClr val="FFFFFF"/>
                </a:highlight>
                <a:latin typeface="Kreon"/>
                <a:ea typeface="Kreon"/>
                <a:cs typeface="Kreon"/>
                <a:sym typeface="Kreon"/>
              </a:rPr>
              <a:t>Rich query language</a:t>
            </a:r>
            <a:endParaRPr sz="2400">
              <a:solidFill>
                <a:srgbClr val="5F6368"/>
              </a:solidFill>
              <a:highlight>
                <a:srgbClr val="FFFFFF"/>
              </a:highlight>
              <a:latin typeface="Kreon"/>
              <a:ea typeface="Kreon"/>
              <a:cs typeface="Kreon"/>
              <a:sym typeface="Kreo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2400"/>
              <a:buFont typeface="Kreon"/>
              <a:buChar char="●"/>
            </a:pPr>
            <a:r>
              <a:rPr lang="en" sz="2400">
                <a:solidFill>
                  <a:srgbClr val="5F6368"/>
                </a:solidFill>
                <a:highlight>
                  <a:srgbClr val="FFFFFF"/>
                </a:highlight>
                <a:latin typeface="Kreon"/>
                <a:ea typeface="Kreon"/>
                <a:cs typeface="Kreon"/>
                <a:sym typeface="Kreon"/>
              </a:rPr>
              <a:t>Responsibilities:</a:t>
            </a:r>
            <a:endParaRPr sz="2400">
              <a:solidFill>
                <a:srgbClr val="5F6368"/>
              </a:solidFill>
              <a:highlight>
                <a:srgbClr val="FFFFFF"/>
              </a:highlight>
              <a:latin typeface="Kreon"/>
              <a:ea typeface="Kreon"/>
              <a:cs typeface="Kreon"/>
              <a:sym typeface="Kreon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2400"/>
              <a:buFont typeface="Kreon"/>
              <a:buChar char="○"/>
            </a:pPr>
            <a:r>
              <a:rPr lang="en" sz="2400">
                <a:solidFill>
                  <a:srgbClr val="5F6368"/>
                </a:solidFill>
                <a:highlight>
                  <a:srgbClr val="FFFFFF"/>
                </a:highlight>
                <a:latin typeface="Kreon"/>
                <a:ea typeface="Kreon"/>
                <a:cs typeface="Kreon"/>
                <a:sym typeface="Kreon"/>
              </a:rPr>
              <a:t>Data storage and retrieval</a:t>
            </a:r>
            <a:endParaRPr sz="2400">
              <a:solidFill>
                <a:srgbClr val="5F6368"/>
              </a:solidFill>
              <a:highlight>
                <a:srgbClr val="FFFFFF"/>
              </a:highlight>
              <a:latin typeface="Kreon"/>
              <a:ea typeface="Kreon"/>
              <a:cs typeface="Kreon"/>
              <a:sym typeface="Kreon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2400"/>
              <a:buFont typeface="Kreon"/>
              <a:buChar char="○"/>
            </a:pPr>
            <a:r>
              <a:rPr lang="en" sz="2400">
                <a:solidFill>
                  <a:srgbClr val="5F6368"/>
                </a:solidFill>
                <a:highlight>
                  <a:srgbClr val="FFFFFF"/>
                </a:highlight>
                <a:latin typeface="Kreon"/>
                <a:ea typeface="Kreon"/>
                <a:cs typeface="Kreon"/>
                <a:sym typeface="Kreon"/>
              </a:rPr>
              <a:t>User data, product information, and AI model data</a:t>
            </a:r>
            <a:endParaRPr sz="2400">
              <a:solidFill>
                <a:srgbClr val="5F6368"/>
              </a:solidFill>
              <a:highlight>
                <a:srgbClr val="FFFFFF"/>
              </a:highlight>
              <a:latin typeface="Kreon"/>
              <a:ea typeface="Kreon"/>
              <a:cs typeface="Kreon"/>
              <a:sym typeface="Kreon"/>
            </a:endParaRPr>
          </a:p>
          <a:p>
            <a:pPr indent="0" lvl="0" marL="91440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5F6368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1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311700" y="81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5F6368"/>
                </a:solidFill>
                <a:highlight>
                  <a:srgbClr val="FFFFFF"/>
                </a:highlight>
                <a:latin typeface="Kreon"/>
                <a:ea typeface="Kreon"/>
                <a:cs typeface="Kreon"/>
                <a:sym typeface="Kreon"/>
              </a:rPr>
              <a:t>AI Component</a:t>
            </a:r>
            <a:endParaRPr b="1" sz="3000">
              <a:latin typeface="Kreon"/>
              <a:ea typeface="Kreon"/>
              <a:cs typeface="Kreon"/>
              <a:sym typeface="Kreon"/>
            </a:endParaRPr>
          </a:p>
        </p:txBody>
      </p:sp>
      <p:sp>
        <p:nvSpPr>
          <p:cNvPr id="104" name="Google Shape;104;p21"/>
          <p:cNvSpPr txBox="1"/>
          <p:nvPr>
            <p:ph idx="1" type="body"/>
          </p:nvPr>
        </p:nvSpPr>
        <p:spPr>
          <a:xfrm>
            <a:off x="311700" y="653725"/>
            <a:ext cx="8520600" cy="41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100"/>
              </a:spcBef>
              <a:spcAft>
                <a:spcPts val="0"/>
              </a:spcAft>
              <a:buClr>
                <a:srgbClr val="5F6368"/>
              </a:buClr>
              <a:buSzPts val="2400"/>
              <a:buFont typeface="Kreon"/>
              <a:buChar char="●"/>
            </a:pPr>
            <a:r>
              <a:rPr lang="en" sz="2400">
                <a:solidFill>
                  <a:srgbClr val="5F6368"/>
                </a:solidFill>
                <a:highlight>
                  <a:srgbClr val="FFFFFF"/>
                </a:highlight>
                <a:latin typeface="Kreon"/>
                <a:ea typeface="Kreon"/>
                <a:cs typeface="Kreon"/>
                <a:sym typeface="Kreon"/>
              </a:rPr>
              <a:t>AI Integration:</a:t>
            </a:r>
            <a:endParaRPr sz="2400">
              <a:solidFill>
                <a:srgbClr val="5F6368"/>
              </a:solidFill>
              <a:highlight>
                <a:srgbClr val="FFFFFF"/>
              </a:highlight>
              <a:latin typeface="Kreon"/>
              <a:ea typeface="Kreon"/>
              <a:cs typeface="Kreon"/>
              <a:sym typeface="Kreon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2400"/>
              <a:buFont typeface="Kreon"/>
              <a:buChar char="○"/>
            </a:pPr>
            <a:r>
              <a:rPr lang="en" sz="2400">
                <a:solidFill>
                  <a:srgbClr val="5F6368"/>
                </a:solidFill>
                <a:highlight>
                  <a:srgbClr val="FFFFFF"/>
                </a:highlight>
                <a:latin typeface="Kreon"/>
                <a:ea typeface="Kreon"/>
                <a:cs typeface="Kreon"/>
                <a:sym typeface="Kreon"/>
              </a:rPr>
              <a:t>Explain how the AI component interacts with the backend and frontend.</a:t>
            </a:r>
            <a:endParaRPr sz="2400">
              <a:solidFill>
                <a:srgbClr val="5F6368"/>
              </a:solidFill>
              <a:highlight>
                <a:srgbClr val="FFFFFF"/>
              </a:highlight>
              <a:latin typeface="Kreon"/>
              <a:ea typeface="Kreon"/>
              <a:cs typeface="Kreon"/>
              <a:sym typeface="Kreon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2400"/>
              <a:buFont typeface="Kreon"/>
              <a:buChar char="○"/>
            </a:pPr>
            <a:r>
              <a:rPr lang="en" sz="2400">
                <a:solidFill>
                  <a:srgbClr val="5F6368"/>
                </a:solidFill>
                <a:highlight>
                  <a:srgbClr val="FFFFFF"/>
                </a:highlight>
                <a:latin typeface="Kreon"/>
                <a:ea typeface="Kreon"/>
                <a:cs typeface="Kreon"/>
                <a:sym typeface="Kreon"/>
              </a:rPr>
              <a:t>Discuss potential use cases, such as:</a:t>
            </a:r>
            <a:endParaRPr sz="2400">
              <a:solidFill>
                <a:srgbClr val="5F6368"/>
              </a:solidFill>
              <a:highlight>
                <a:srgbClr val="FFFFFF"/>
              </a:highlight>
              <a:latin typeface="Kreon"/>
              <a:ea typeface="Kreon"/>
              <a:cs typeface="Kreon"/>
              <a:sym typeface="Kreon"/>
            </a:endParaRPr>
          </a:p>
          <a:p>
            <a:pPr indent="-381000" lvl="2" marL="1371600" rtl="0" algn="l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2400"/>
              <a:buFont typeface="Kreon"/>
              <a:buAutoNum type="romanLcPeriod"/>
            </a:pPr>
            <a:r>
              <a:rPr lang="en" sz="2400">
                <a:solidFill>
                  <a:srgbClr val="5F6368"/>
                </a:solidFill>
                <a:highlight>
                  <a:srgbClr val="FFFFFF"/>
                </a:highlight>
                <a:latin typeface="Kreon"/>
                <a:ea typeface="Kreon"/>
                <a:cs typeface="Kreon"/>
                <a:sym typeface="Kreon"/>
              </a:rPr>
              <a:t>Recommendation Systems: Personalized product suggestions</a:t>
            </a:r>
            <a:endParaRPr sz="2400">
              <a:solidFill>
                <a:srgbClr val="5F6368"/>
              </a:solidFill>
              <a:highlight>
                <a:srgbClr val="FFFFFF"/>
              </a:highlight>
              <a:latin typeface="Kreon"/>
              <a:ea typeface="Kreon"/>
              <a:cs typeface="Kreon"/>
              <a:sym typeface="Kreon"/>
            </a:endParaRPr>
          </a:p>
          <a:p>
            <a:pPr indent="-381000" lvl="2" marL="1371600" rtl="0" algn="l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2400"/>
              <a:buFont typeface="Kreon"/>
              <a:buAutoNum type="romanLcPeriod"/>
            </a:pPr>
            <a:r>
              <a:rPr lang="en" sz="2400">
                <a:solidFill>
                  <a:srgbClr val="5F6368"/>
                </a:solidFill>
                <a:highlight>
                  <a:srgbClr val="FFFFFF"/>
                </a:highlight>
                <a:latin typeface="Kreon"/>
                <a:ea typeface="Kreon"/>
                <a:cs typeface="Kreon"/>
                <a:sym typeface="Kreon"/>
              </a:rPr>
              <a:t>Natural Language Processing: Chatbots and sentiment analysis</a:t>
            </a:r>
            <a:endParaRPr sz="2400">
              <a:solidFill>
                <a:srgbClr val="5F6368"/>
              </a:solidFill>
              <a:highlight>
                <a:srgbClr val="FFFFFF"/>
              </a:highlight>
              <a:latin typeface="Kreon"/>
              <a:ea typeface="Kreon"/>
              <a:cs typeface="Kreon"/>
              <a:sym typeface="Kreon"/>
            </a:endParaRPr>
          </a:p>
          <a:p>
            <a:pPr indent="-381000" lvl="2" marL="1371600" rtl="0" algn="l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2400"/>
              <a:buFont typeface="Kreon"/>
              <a:buAutoNum type="romanLcPeriod"/>
            </a:pPr>
            <a:r>
              <a:rPr lang="en" sz="2400">
                <a:solidFill>
                  <a:srgbClr val="5F6368"/>
                </a:solidFill>
                <a:highlight>
                  <a:srgbClr val="FFFFFF"/>
                </a:highlight>
                <a:latin typeface="Kreon"/>
                <a:ea typeface="Kreon"/>
                <a:cs typeface="Kreon"/>
                <a:sym typeface="Kreon"/>
              </a:rPr>
              <a:t>Machine Learning: Predictive analytics and anomaly detection</a:t>
            </a:r>
            <a:endParaRPr sz="2400">
              <a:solidFill>
                <a:srgbClr val="5F6368"/>
              </a:solidFill>
              <a:highlight>
                <a:srgbClr val="FFFFFF"/>
              </a:highlight>
              <a:latin typeface="Kreon"/>
              <a:ea typeface="Kreon"/>
              <a:cs typeface="Kreon"/>
              <a:sym typeface="Kreon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5F6368"/>
              </a:solidFill>
              <a:highlight>
                <a:srgbClr val="FFFFFF"/>
              </a:highlight>
              <a:latin typeface="Kreon SemiBold"/>
              <a:ea typeface="Kreon SemiBold"/>
              <a:cs typeface="Kreon SemiBold"/>
              <a:sym typeface="Kreon SemiBold"/>
            </a:endParaRPr>
          </a:p>
          <a:p>
            <a:pPr indent="0" lvl="0" marL="45720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5F6368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1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