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DA83E-7344-57EB-FB1F-37E77B302A59}" v="1761" dt="2024-08-24T04:46:16.184"/>
    <p1510:client id="{E8B592E9-DC71-C835-1915-E844BC8FFCC4}" v="798" dt="2024-08-22T09:25:16.369"/>
    <p1510:client id="{F7B34DC4-627C-BAEF-9C0E-02502065991F}" v="12" dt="2024-08-23T16:07:0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5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0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EBE5-BAB5-2DF9-930F-209FC9AA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0" y="526356"/>
            <a:ext cx="8098972" cy="1529124"/>
          </a:xfrm>
        </p:spPr>
        <p:txBody>
          <a:bodyPr>
            <a:normAutofit fontScale="90000"/>
          </a:bodyPr>
          <a:lstStyle/>
          <a:p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>
                <a:latin typeface="Times New Roman"/>
                <a:cs typeface="Times New Roman"/>
              </a:rPr>
              <a:t>INDUSTRIAL COPPER MODELING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4D88-7CA1-7DB7-4BF5-8F23656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287" y="4802521"/>
            <a:ext cx="2612571" cy="676195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  <a:p>
            <a:r>
              <a:rPr lang="en-IN" sz="31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4500" b="1">
                <a:latin typeface="Times New Roman" panose="02020603050405020304" pitchFamily="18" charset="0"/>
                <a:cs typeface="Times New Roman" panose="02020603050405020304" pitchFamily="18" charset="0"/>
              </a:rPr>
              <a:t>S GOPIKA</a:t>
            </a:r>
          </a:p>
        </p:txBody>
      </p:sp>
      <p:pic>
        <p:nvPicPr>
          <p:cNvPr id="4" name="Picture 3" descr="A close-up of a line of copper wire&#10;&#10;Description automatically generated">
            <a:extLst>
              <a:ext uri="{FF2B5EF4-FFF2-40B4-BE49-F238E27FC236}">
                <a16:creationId xmlns:a16="http://schemas.microsoft.com/office/drawing/2014/main" id="{25687A03-8DCF-EFDE-F81D-0EC57520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25" y="2254905"/>
            <a:ext cx="5835462" cy="34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2B35-0867-17E9-1EFC-5413F9A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08D8-F990-85BC-FB91-9662D4B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CD4-3701-79C4-F8D7-BAF0C122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The "Industrial Copper Modeling" project is focused on addressing challenges in the copper manufacturing industry related to sales and pricing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This project aims to improve the accuracy of predictions for selling prices and lead classification, which are critical for making informed business decisions.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0EF-44E5-F7C6-908E-200A352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223C-8D99-DBFE-2C83-E35D1814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8495"/>
            <a:ext cx="10351930" cy="44706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copper industry's sales and pricing data are exposed to issues such as skewness and noise, making manual predictions time-consuming</a:t>
            </a:r>
            <a:endParaRPr lang="en-US" sz="200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project seeks to build two machine learning models: a regression model to predict the '</a:t>
            </a:r>
            <a:r>
              <a:rPr lang="en-US" sz="2000" err="1">
                <a:latin typeface="Times New Roman"/>
                <a:ea typeface="+mn-lt"/>
                <a:cs typeface="+mn-lt"/>
              </a:rPr>
              <a:t>Selling_Price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' and a classification model to determine the 'Status' of a lead (WON/LOST).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507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D98C-1350-2ABB-E813-D4A0755E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6308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59DA-9C54-50B9-DB99-8E8FA71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828340" cy="433222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Python</a:t>
            </a:r>
            <a:r>
              <a:rPr lang="en-US" dirty="0">
                <a:latin typeface="Times New Roman"/>
                <a:cs typeface="Times New Roman"/>
              </a:rPr>
              <a:t> - It provides a robust environment for data analysis, visualization, and model building due to its             	  simplicity.</a:t>
            </a:r>
          </a:p>
          <a:p>
            <a:r>
              <a:rPr lang="en-US" b="1" dirty="0">
                <a:latin typeface="Times New Roman"/>
                <a:cs typeface="Times New Roman"/>
              </a:rPr>
              <a:t>Pandas</a:t>
            </a:r>
            <a:r>
              <a:rPr lang="en-US" dirty="0">
                <a:latin typeface="Times New Roman"/>
                <a:cs typeface="Times New Roman"/>
              </a:rPr>
              <a:t> , </a:t>
            </a:r>
            <a:r>
              <a:rPr lang="en-US" b="1" dirty="0" err="1">
                <a:latin typeface="Times New Roman"/>
                <a:cs typeface="Times New Roman"/>
              </a:rPr>
              <a:t>Numpy</a:t>
            </a:r>
            <a:r>
              <a:rPr lang="en-US" dirty="0">
                <a:latin typeface="Times New Roman"/>
                <a:cs typeface="Times New Roman"/>
              </a:rPr>
              <a:t>- It is essential for data cleaning, transformation, and analysis.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Matplotlib, seaborn</a:t>
            </a:r>
            <a:r>
              <a:rPr lang="en-US" dirty="0">
                <a:latin typeface="Times New Roman"/>
                <a:ea typeface="Calibri"/>
                <a:cs typeface="Calibri"/>
              </a:rPr>
              <a:t> – For EDA and visualization.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/>
                <a:cs typeface="Times New Roman"/>
              </a:rPr>
              <a:t>Scikit-learn</a:t>
            </a:r>
            <a:r>
              <a:rPr lang="en-US" dirty="0">
                <a:latin typeface="Times New Roman"/>
                <a:cs typeface="Times New Roman"/>
              </a:rPr>
              <a:t> - For building and evaluating machine learning models.</a:t>
            </a:r>
          </a:p>
          <a:p>
            <a:pPr algn="just">
              <a:lnSpc>
                <a:spcPct val="100000"/>
              </a:lnSpc>
            </a:pPr>
            <a:r>
              <a:rPr lang="en-US" b="1" err="1">
                <a:latin typeface="Times New Roman"/>
                <a:cs typeface="Times New Roman"/>
              </a:rPr>
              <a:t>Streamlit</a:t>
            </a:r>
            <a:r>
              <a:rPr lang="en-US" dirty="0">
                <a:latin typeface="Times New Roman"/>
                <a:cs typeface="Times New Roman"/>
              </a:rPr>
              <a:t> – For creating an interactive web application.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/>
                <a:ea typeface="Calibri"/>
                <a:cs typeface="Calibri"/>
              </a:rPr>
              <a:t>Pickle</a:t>
            </a:r>
            <a:r>
              <a:rPr lang="en-US" dirty="0">
                <a:latin typeface="Times New Roman"/>
                <a:ea typeface="Calibri"/>
                <a:cs typeface="Calibri"/>
              </a:rPr>
              <a:t> – For saving and loading models</a:t>
            </a:r>
          </a:p>
        </p:txBody>
      </p:sp>
    </p:spTree>
    <p:extLst>
      <p:ext uri="{BB962C8B-B14F-4D97-AF65-F5344CB8AC3E}">
        <p14:creationId xmlns:p14="http://schemas.microsoft.com/office/powerpoint/2010/main" val="4820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086-A576-7BD4-2B12-70071623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5778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4AEE-DA2A-46C4-4022-CB8BB50A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5260398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Data Understanding like Analyzing variable types, distributions, and identifying rubbish values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 data cleaning like checking null values and data types, drop the duplicates.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Identifying skewness by using distribution plot and Addressing it  through transformations like log transformation </a:t>
            </a:r>
            <a:endParaRPr lang="en-US">
              <a:latin typeface="Times New Roman"/>
              <a:ea typeface="+mn-lt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Times New Roman"/>
              </a:rPr>
              <a:t>Detected</a:t>
            </a:r>
            <a:r>
              <a:rPr lang="en-US" dirty="0">
                <a:latin typeface="Times New Roman"/>
                <a:cs typeface="Times New Roman"/>
              </a:rPr>
              <a:t> outliers using IQR(Inter-Quartile Range) of box plot and handled using capping method.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Calibri"/>
                <a:cs typeface="Times New Roman"/>
              </a:rPr>
              <a:t>Encoding categorical column using one hot encoder and concatenating them with numerical columns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Then Standardization is applied which is a preprocessing technique used in machine learning.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Building two machine learning models: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1.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 regression model to predict the '</a:t>
            </a:r>
            <a:r>
              <a:rPr lang="en-US" dirty="0" err="1">
                <a:latin typeface="Times New Roman"/>
                <a:ea typeface="+mn-lt"/>
                <a:cs typeface="+mn-lt"/>
              </a:rPr>
              <a:t>Selling_Price</a:t>
            </a:r>
            <a:r>
              <a:rPr lang="en-US" dirty="0">
                <a:latin typeface="Times New Roman"/>
                <a:ea typeface="+mn-lt"/>
                <a:cs typeface="+mn-lt"/>
              </a:rPr>
              <a:t>'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                             2.  </a:t>
            </a:r>
            <a:r>
              <a:rPr lang="en-US" dirty="0">
                <a:latin typeface="Times New Roman"/>
                <a:ea typeface="+mn-lt"/>
                <a:cs typeface="+mn-lt"/>
              </a:rPr>
              <a:t>A classification model to determine the 'Status' of a lead (WON/LOST).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6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4ED-73A8-333D-FF98-10506B3D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65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CONT....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5ADF-05DC-362C-3B25-BDEFAB8B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18" y="1386893"/>
            <a:ext cx="11502999" cy="566864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REGRESSION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z="1800" dirty="0">
                <a:latin typeface="Times New Roman"/>
                <a:cs typeface="Times New Roman"/>
              </a:rPr>
              <a:t>or predicting selling price Algorithm used are Linear , Random Forest, Decision tree, Ridge , lasso regression and gradient boosting regression. </a:t>
            </a:r>
          </a:p>
          <a:p>
            <a:pPr algn="just">
              <a:buFont typeface="Wingdings,Sans-Serif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 split :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   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00660" lvl="1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             Training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 25% of the data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            Testing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75% of the data</a:t>
            </a:r>
          </a:p>
          <a:p>
            <a:pPr algn="just">
              <a:buFont typeface="Wingdings,Sans-Serif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 Selection: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         Chosen based on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MSE (Mean Squared Error)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 and 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R2 Score</a:t>
            </a:r>
          </a:p>
          <a:p>
            <a:pPr marL="1071245" lvl="6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1071245" lvl="6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    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A88-91B6-CFD1-34E6-85906529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ea typeface="Calibri Light"/>
                <a:cs typeface="Calibri Light"/>
              </a:rPr>
              <a:t>CONT...</a:t>
            </a:r>
            <a:endParaRPr lang="en-US" b="1" dirty="0"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81E176-A634-A827-B592-3676BF317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494896"/>
              </p:ext>
            </p:extLst>
          </p:nvPr>
        </p:nvGraphicFramePr>
        <p:xfrm>
          <a:off x="1096963" y="1846263"/>
          <a:ext cx="10058398" cy="2756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7222">
                  <a:extLst>
                    <a:ext uri="{9D8B030D-6E8A-4147-A177-3AD203B41FA5}">
                      <a16:colId xmlns:a16="http://schemas.microsoft.com/office/drawing/2014/main" val="3527117109"/>
                    </a:ext>
                  </a:extLst>
                </a:gridCol>
                <a:gridCol w="3335588">
                  <a:extLst>
                    <a:ext uri="{9D8B030D-6E8A-4147-A177-3AD203B41FA5}">
                      <a16:colId xmlns:a16="http://schemas.microsoft.com/office/drawing/2014/main" val="1633311571"/>
                    </a:ext>
                  </a:extLst>
                </a:gridCol>
                <a:gridCol w="3335588">
                  <a:extLst>
                    <a:ext uri="{9D8B030D-6E8A-4147-A177-3AD203B41FA5}">
                      <a16:colId xmlns:a16="http://schemas.microsoft.com/office/drawing/2014/main" val="721640031"/>
                    </a:ext>
                  </a:extLst>
                </a:gridCol>
              </a:tblGrid>
              <a:tr h="393795">
                <a:tc>
                  <a:txBody>
                    <a:bodyPr/>
                    <a:lstStyle/>
                    <a:p>
                      <a:pPr algn="l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MSE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R2 SCORE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81035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Linear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0.033993154851325647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0.4789792157690712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3696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Random Forest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0.01897639018451699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0.7091445692801422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67803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Decision Tree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0.03169118282756326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0.514262062399341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98021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Ridge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0.03399127769391071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0.4790079873859667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86397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Lasso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0.06524504080533759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-2.551914507775699e-05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969908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Gradient Boosting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0.030785121107526507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0.5281494756153216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46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5494DF-A9C2-6B96-9688-7BEA18C8D12E}"/>
              </a:ext>
            </a:extLst>
          </p:cNvPr>
          <p:cNvSpPr txBox="1"/>
          <p:nvPr/>
        </p:nvSpPr>
        <p:spPr>
          <a:xfrm>
            <a:off x="858371" y="3200400"/>
            <a:ext cx="1205528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Results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Random Forest Regression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MSE</a:t>
            </a:r>
            <a:r>
              <a:rPr lang="en-US" dirty="0">
                <a:ea typeface="+mn-lt"/>
                <a:cs typeface="+mn-lt"/>
              </a:rPr>
              <a:t>: 0.01898 (Lowest)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R² Score</a:t>
            </a:r>
            <a:r>
              <a:rPr lang="en-US" dirty="0">
                <a:ea typeface="+mn-lt"/>
                <a:cs typeface="+mn-lt"/>
              </a:rPr>
              <a:t>: 0.709 (Highest)</a:t>
            </a:r>
            <a:r>
              <a:rPr lang="en-US" b="1" dirty="0">
                <a:ea typeface="+mn-lt"/>
                <a:cs typeface="+mn-lt"/>
              </a:rPr>
              <a:t> 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Conclusion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          Selected Model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Random Forest Regression</a:t>
            </a:r>
            <a:r>
              <a:rPr lang="en-US" dirty="0">
                <a:ea typeface="+mn-lt"/>
                <a:cs typeface="+mn-lt"/>
              </a:rPr>
              <a:t> due to its high R² score and low MSE.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A3DD-4AAC-8DAB-CEEC-B3274531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CONT…..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8D20-D69F-8FED-38B5-36B39C2B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538262"/>
            <a:ext cx="11863135" cy="502599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 sz="17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1700" b="1" dirty="0">
                <a:latin typeface="Times New Roman"/>
                <a:cs typeface="Times New Roman"/>
              </a:rPr>
              <a:t>CLASSIFICATION MODEL:</a:t>
            </a:r>
            <a:endParaRPr lang="en-US" sz="17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For predicting the status Algorithms used are Logistic regression, K-Nearest Neighbours, Naïve bayes, Decision Tree , Random Forest and Gradient Boosting classifier.</a:t>
            </a:r>
            <a:endParaRPr lang="en-US" sz="18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Wingdings" panose="020F0502020204030204" pitchFamily="34" charset="0"/>
              <a:buChar char="Ø"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 It is imbalanced dataset so applied SMOTE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(Synthetic Minority Over-sampling Technique) to balance the data.</a:t>
            </a:r>
            <a:endParaRPr lang="en-US" sz="1800"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               status 1: 116003 samples</a:t>
            </a: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               status 0: 34438 samples</a:t>
            </a: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Data split 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Training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25% of the data</a:t>
            </a: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             Testing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75% of the data</a:t>
            </a:r>
            <a:endParaRPr lang="en-US" sz="18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Model Selection:</a:t>
            </a:r>
            <a:endParaRPr lang="en-US" sz="18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           Chosen based on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Confusion Matrix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F1 Score</a:t>
            </a:r>
            <a:endParaRPr lang="en-US" sz="18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Ø"/>
            </a:pP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1700" b="1" dirty="0">
              <a:latin typeface="Times New Roman"/>
              <a:ea typeface="Calibri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4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8AB-28EE-0DD4-F225-63C4BCD9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023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CONT…..</a:t>
            </a:r>
            <a:endParaRPr lang="en-IN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7759-B2C4-DCFD-3C11-08291D6D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44" y="1845734"/>
            <a:ext cx="12104563" cy="521314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Calibri" panose="05000000000000000000" pitchFamily="2" charset="2"/>
              <a:buChar char=" "/>
            </a:pPr>
            <a:r>
              <a:rPr lang="en-US" dirty="0">
                <a:latin typeface="Times New Roman"/>
                <a:cs typeface="Times New Roman"/>
              </a:rPr>
              <a:t> </a:t>
            </a:r>
            <a:endParaRPr lang="en-US" sz="1700" b="1">
              <a:latin typeface="Times New Roman"/>
              <a:cs typeface="Times New Roman"/>
            </a:endParaRP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C37648-3185-9AF9-F212-BC8E57D0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65594"/>
              </p:ext>
            </p:extLst>
          </p:nvPr>
        </p:nvGraphicFramePr>
        <p:xfrm>
          <a:off x="1221441" y="1770529"/>
          <a:ext cx="993438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63">
                  <a:extLst>
                    <a:ext uri="{9D8B030D-6E8A-4147-A177-3AD203B41FA5}">
                      <a16:colId xmlns:a16="http://schemas.microsoft.com/office/drawing/2014/main" val="1838612189"/>
                    </a:ext>
                  </a:extLst>
                </a:gridCol>
                <a:gridCol w="3311463">
                  <a:extLst>
                    <a:ext uri="{9D8B030D-6E8A-4147-A177-3AD203B41FA5}">
                      <a16:colId xmlns:a16="http://schemas.microsoft.com/office/drawing/2014/main" val="1766621001"/>
                    </a:ext>
                  </a:extLst>
                </a:gridCol>
                <a:gridCol w="3311463">
                  <a:extLst>
                    <a:ext uri="{9D8B030D-6E8A-4147-A177-3AD203B41FA5}">
                      <a16:colId xmlns:a16="http://schemas.microsoft.com/office/drawing/2014/main" val="2649440701"/>
                    </a:ext>
                  </a:extLst>
                </a:gridCol>
              </a:tblGrid>
              <a:tr h="289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87972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0.73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[[21297 7694]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[ 8051 20960]]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01587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0.53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[[28876 115]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[27169 1842]]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49867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[[28193 798]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[ 1613 27398]]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12348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[[27220 1771]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[ 1852 27159]]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06859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K-Nearest Neighbors (KNN)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[[27778 1213]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[ 4131 24880]]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57921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0.79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[[23394 5597]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[ 6576 22435]]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BB63C6-B872-965D-F915-4C9230939B79}"/>
              </a:ext>
            </a:extLst>
          </p:cNvPr>
          <p:cNvSpPr txBox="1"/>
          <p:nvPr/>
        </p:nvSpPr>
        <p:spPr>
          <a:xfrm>
            <a:off x="522196" y="3200400"/>
            <a:ext cx="116742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Best Model is Random Forest classifier which has highest F1 Score and 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Confusion matrix shows a strong balance between true positives and true negatives with minimal errors.</a:t>
            </a:r>
            <a:endParaRPr lang="en-US" dirty="0">
              <a:solidFill>
                <a:srgbClr val="40404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4916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   INDUSTRIAL COPPER MODELING</vt:lpstr>
      <vt:lpstr>INTRODUCTION</vt:lpstr>
      <vt:lpstr>PROBLEM STATEMENT</vt:lpstr>
      <vt:lpstr>TOOLS USED</vt:lpstr>
      <vt:lpstr>APPROACHES</vt:lpstr>
      <vt:lpstr>CONT....</vt:lpstr>
      <vt:lpstr>CONT...</vt:lpstr>
      <vt:lpstr>CONT…..</vt:lpstr>
      <vt:lpstr>CONT…..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INDUSTRIAL HUMAN RESOURCE           G</dc:title>
  <dc:creator>Jzam jhon</dc:creator>
  <cp:revision>485</cp:revision>
  <dcterms:created xsi:type="dcterms:W3CDTF">2024-08-04T13:45:46Z</dcterms:created>
  <dcterms:modified xsi:type="dcterms:W3CDTF">2024-08-24T04:52:20Z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2024-08-04T13:57:38Z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13567bd8-638a-4e89-91e9-98f7d4552a9f</vt:lpwstr>
  </property>
  <property fmtid="{D5CDD505-2E9C-101B-9397-08002B2CF9AE}" pid="7" name="MSIP_Label_defa4170-0d19-0005-0004-bc88714345d2_ActionId">
    <vt:lpwstr>8af6ebfc-b702-4b26-93a6-f45dafd7c613</vt:lpwstr>
  </property>
  <property fmtid="{D5CDD505-2E9C-101B-9397-08002B2CF9AE}" pid="8" name="MSIP_Label_defa4170-0d19-0005-0004-bc88714345d2_ContentBits">
    <vt:lpwstr>0</vt:lpwstr>
  </property>
</Properties>
</file>