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2" d="100"/>
          <a:sy n="62" d="100"/>
        </p:scale>
        <p:origin x="82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5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13528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267291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341522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08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05095D-7393-4F85-B1BF-0432F66A8E1B}"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10550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05095D-7393-4F85-B1BF-0432F66A8E1B}"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154619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05095D-7393-4F85-B1BF-0432F66A8E1B}" type="datetimeFigureOut">
              <a:rPr lang="en-IN" smtClean="0"/>
              <a:t>04-08-2024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139118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05095D-7393-4F85-B1BF-0432F66A8E1B}" type="datetimeFigureOut">
              <a:rPr lang="en-IN" smtClean="0"/>
              <a:t>04-08-2024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395460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05095D-7393-4F85-B1BF-0432F66A8E1B}" type="datetimeFigureOut">
              <a:rPr lang="en-IN" smtClean="0"/>
              <a:t>04-08-2024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643437-59B9-4D41-A640-690A681197E1}" type="slidenum">
              <a:rPr lang="en-IN" smtClean="0"/>
              <a:t>‹#›</a:t>
            </a:fld>
            <a:endParaRPr lang="en-IN"/>
          </a:p>
        </p:txBody>
      </p:sp>
    </p:spTree>
    <p:extLst>
      <p:ext uri="{BB962C8B-B14F-4D97-AF65-F5344CB8AC3E}">
        <p14:creationId xmlns:p14="http://schemas.microsoft.com/office/powerpoint/2010/main" val="304388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095D-7393-4F85-B1BF-0432F66A8E1B}"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43437-59B9-4D41-A640-690A681197E1}" type="slidenum">
              <a:rPr lang="en-IN" smtClean="0"/>
              <a:t>‹#›</a:t>
            </a:fld>
            <a:endParaRPr lang="en-IN"/>
          </a:p>
        </p:txBody>
      </p:sp>
    </p:spTree>
    <p:extLst>
      <p:ext uri="{BB962C8B-B14F-4D97-AF65-F5344CB8AC3E}">
        <p14:creationId xmlns:p14="http://schemas.microsoft.com/office/powerpoint/2010/main" val="398947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05095D-7393-4F85-B1BF-0432F66A8E1B}" type="datetimeFigureOut">
              <a:rPr lang="en-IN" smtClean="0"/>
              <a:t>04-08-2024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643437-59B9-4D41-A640-690A681197E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152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BE5-BAB5-2DF9-930F-209FC9AAF00D}"/>
              </a:ext>
            </a:extLst>
          </p:cNvPr>
          <p:cNvSpPr>
            <a:spLocks noGrp="1"/>
          </p:cNvSpPr>
          <p:nvPr>
            <p:ph type="ctrTitle"/>
          </p:nvPr>
        </p:nvSpPr>
        <p:spPr>
          <a:xfrm>
            <a:off x="2151530" y="526356"/>
            <a:ext cx="8098972" cy="1529124"/>
          </a:xfrm>
        </p:spPr>
        <p:txBody>
          <a:bodyPr>
            <a:normAutofit fontScale="90000"/>
          </a:bodyPr>
          <a:lstStyle/>
          <a:p>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INDUSTRIAL HUMAN RESOURCE         		GEO-VISUALIZATION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B04D88-7CA1-7DB7-4BF5-8F236568337B}"/>
              </a:ext>
            </a:extLst>
          </p:cNvPr>
          <p:cNvSpPr>
            <a:spLocks noGrp="1"/>
          </p:cNvSpPr>
          <p:nvPr>
            <p:ph type="subTitle" idx="1"/>
          </p:nvPr>
        </p:nvSpPr>
        <p:spPr>
          <a:xfrm>
            <a:off x="8091287" y="4802521"/>
            <a:ext cx="2612571" cy="676195"/>
          </a:xfrm>
        </p:spPr>
        <p:txBody>
          <a:bodyPr>
            <a:normAutofit fontScale="47500" lnSpcReduction="20000"/>
          </a:bodyPr>
          <a:lstStyle/>
          <a:p>
            <a:endParaRPr lang="en-US" dirty="0"/>
          </a:p>
          <a:p>
            <a:r>
              <a:rPr lang="en-IN" sz="3100" dirty="0">
                <a:latin typeface="Times New Roman" panose="02020603050405020304" pitchFamily="18" charset="0"/>
                <a:cs typeface="Times New Roman" panose="02020603050405020304" pitchFamily="18" charset="0"/>
              </a:rPr>
              <a:t>-</a:t>
            </a:r>
            <a:r>
              <a:rPr lang="en-IN" sz="4500" b="1" dirty="0">
                <a:latin typeface="Times New Roman" panose="02020603050405020304" pitchFamily="18" charset="0"/>
                <a:cs typeface="Times New Roman" panose="02020603050405020304" pitchFamily="18" charset="0"/>
              </a:rPr>
              <a:t>S GOPIKA</a:t>
            </a:r>
          </a:p>
        </p:txBody>
      </p:sp>
      <p:pic>
        <p:nvPicPr>
          <p:cNvPr id="5" name="Picture 4" descr="A map with green circles&#10;&#10;Description automatically generated">
            <a:extLst>
              <a:ext uri="{FF2B5EF4-FFF2-40B4-BE49-F238E27FC236}">
                <a16:creationId xmlns:a16="http://schemas.microsoft.com/office/drawing/2014/main" id="{9E41BFD5-3A60-0069-E16A-2C4B23BB8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72" y="2128478"/>
            <a:ext cx="7318585" cy="3769019"/>
          </a:xfrm>
          <a:prstGeom prst="rect">
            <a:avLst/>
          </a:prstGeom>
        </p:spPr>
      </p:pic>
    </p:spTree>
    <p:extLst>
      <p:ext uri="{BB962C8B-B14F-4D97-AF65-F5344CB8AC3E}">
        <p14:creationId xmlns:p14="http://schemas.microsoft.com/office/powerpoint/2010/main" val="79114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08D8-F990-85BC-FB91-9662D4B57C9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94ACD4-3701-79C4-F8D7-BAF0C122D2A1}"/>
              </a:ext>
            </a:extLst>
          </p:cNvPr>
          <p:cNvSpPr>
            <a:spLocks noGrp="1"/>
          </p:cNvSpPr>
          <p:nvPr>
            <p:ph idx="1"/>
          </p:nvPr>
        </p:nvSpPr>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Industrial Human Resource Geo-Visualization refers to the process of visually representing data related to the workforce within various industries across different geographical locations.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type of visualization aims to provide insights into the distribution, characteristics, and trends of the industrial workforce in a way that is easy to interpret and analyze.</a:t>
            </a:r>
          </a:p>
          <a:p>
            <a:pPr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50EF-44E5-F7C6-908E-200A3520ECB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E223C-8D99-DBFE-2C83-E35D1814BD1E}"/>
              </a:ext>
            </a:extLst>
          </p:cNvPr>
          <p:cNvSpPr>
            <a:spLocks noGrp="1"/>
          </p:cNvSpPr>
          <p:nvPr>
            <p:ph idx="1"/>
          </p:nvPr>
        </p:nvSpPr>
        <p:spPr>
          <a:xfrm>
            <a:off x="1097280" y="1398495"/>
            <a:ext cx="10351930" cy="4470600"/>
          </a:xfrm>
        </p:spPr>
        <p:txBody>
          <a:bodyPr>
            <a:normAutofit/>
          </a:bodyPr>
          <a:lstStyle/>
          <a:p>
            <a:pPr>
              <a:lnSpc>
                <a:spcPct val="150000"/>
              </a:lnSpc>
              <a:buFont typeface="Wingdings" panose="05000000000000000000" pitchFamily="2" charset="2"/>
              <a:buChar char="Ø"/>
            </a:pPr>
            <a:endParaRPr lang="en-US" dirty="0"/>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India, the industrial classification of the workforce is essential to understand the distribution of the labor force across various sectors.</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current data on this classification is outdated and may not accurately reflect the current state of the workforce.</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Aim is to update the information on the industrial classification of the main and marginal workers, other than cultivators and agricultural laborers, by sex and by section, division, and class, to provide relevant and accurate data for policy making and employment planning.</a:t>
            </a:r>
          </a:p>
          <a:p>
            <a:pPr>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70507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D98C-1350-2ABB-E813-D4A0755E75D9}"/>
              </a:ext>
            </a:extLst>
          </p:cNvPr>
          <p:cNvSpPr>
            <a:spLocks noGrp="1"/>
          </p:cNvSpPr>
          <p:nvPr>
            <p:ph type="title"/>
          </p:nvPr>
        </p:nvSpPr>
        <p:spPr>
          <a:xfrm>
            <a:off x="1097280" y="286603"/>
            <a:ext cx="10058400" cy="1296308"/>
          </a:xfrm>
        </p:spPr>
        <p:txBody>
          <a:bodyPr>
            <a:normAutofit/>
          </a:bodyPr>
          <a:lstStyle/>
          <a:p>
            <a:r>
              <a:rPr lang="en-US" sz="3600" b="1" dirty="0">
                <a:latin typeface="Times New Roman" panose="02020603050405020304" pitchFamily="18" charset="0"/>
                <a:cs typeface="Times New Roman" panose="02020603050405020304" pitchFamily="18" charset="0"/>
              </a:rPr>
              <a:t>TOOLS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E059DA-9C54-50B9-DB99-8E8FA719E04F}"/>
              </a:ext>
            </a:extLst>
          </p:cNvPr>
          <p:cNvSpPr>
            <a:spLocks noGrp="1"/>
          </p:cNvSpPr>
          <p:nvPr>
            <p:ph idx="1"/>
          </p:nvPr>
        </p:nvSpPr>
        <p:spPr>
          <a:xfrm>
            <a:off x="1097280" y="1845733"/>
            <a:ext cx="10828340" cy="4332229"/>
          </a:xfrm>
        </p:spPr>
        <p:txBody>
          <a:bodyPr>
            <a:normAutofit/>
          </a:bodyPr>
          <a:lstStyle/>
          <a:p>
            <a:pPr>
              <a:lnSpc>
                <a:spcPct val="110000"/>
              </a:lnSpc>
            </a:pPr>
            <a:r>
              <a:rPr lang="en-US" b="1" dirty="0">
                <a:latin typeface="Times New Roman" panose="02020603050405020304" pitchFamily="18" charset="0"/>
                <a:cs typeface="Times New Roman" panose="02020603050405020304" pitchFamily="18" charset="0"/>
              </a:rPr>
              <a:t>Python</a:t>
            </a:r>
            <a:r>
              <a:rPr lang="en-US" dirty="0"/>
              <a:t> - </a:t>
            </a:r>
            <a:r>
              <a:rPr lang="en-US" dirty="0">
                <a:latin typeface="Times New Roman" panose="02020603050405020304" pitchFamily="18" charset="0"/>
                <a:cs typeface="Times New Roman" panose="02020603050405020304" pitchFamily="18" charset="0"/>
              </a:rPr>
              <a:t>It provides a robust environment for data analysis, visualization, and model building due to its             	  simplicity.</a:t>
            </a:r>
          </a:p>
          <a:p>
            <a:r>
              <a:rPr lang="en-US" b="1" dirty="0">
                <a:latin typeface="Times New Roman" panose="02020603050405020304" pitchFamily="18" charset="0"/>
                <a:cs typeface="Times New Roman" panose="02020603050405020304" pitchFamily="18" charset="0"/>
              </a:rPr>
              <a:t>Pandas</a:t>
            </a:r>
            <a:r>
              <a:rPr lang="en-US" dirty="0"/>
              <a:t> - </a:t>
            </a:r>
            <a:r>
              <a:rPr lang="en-US" dirty="0">
                <a:latin typeface="Times New Roman" panose="02020603050405020304" pitchFamily="18" charset="0"/>
                <a:cs typeface="Times New Roman" panose="02020603050405020304" pitchFamily="18" charset="0"/>
              </a:rPr>
              <a:t>It is essential for data cleaning, transformation, and analysis</a:t>
            </a:r>
            <a:r>
              <a:rPr lang="en-US" dirty="0"/>
              <a:t>.</a:t>
            </a:r>
          </a:p>
          <a:p>
            <a:pPr algn="just">
              <a:lnSpc>
                <a:spcPct val="100000"/>
              </a:lnSpc>
            </a:pPr>
            <a:r>
              <a:rPr lang="en-US" b="1" dirty="0">
                <a:latin typeface="Times New Roman" panose="02020603050405020304" pitchFamily="18" charset="0"/>
                <a:cs typeface="Times New Roman" panose="02020603050405020304" pitchFamily="18" charset="0"/>
              </a:rPr>
              <a:t>Scikit-learn</a:t>
            </a:r>
            <a:r>
              <a:rPr lang="en-US" dirty="0"/>
              <a:t> - </a:t>
            </a:r>
            <a:r>
              <a:rPr lang="en-US" dirty="0">
                <a:latin typeface="Times New Roman" panose="02020603050405020304" pitchFamily="18" charset="0"/>
                <a:cs typeface="Times New Roman" panose="02020603050405020304" pitchFamily="18" charset="0"/>
              </a:rPr>
              <a:t>It is used for implementing classical machine learning tasks such as data exploration, 	         feature engineering, model building, and model testing.</a:t>
            </a:r>
          </a:p>
          <a:p>
            <a:r>
              <a:rPr lang="en-US" b="1" dirty="0">
                <a:latin typeface="Times New Roman" panose="02020603050405020304" pitchFamily="18" charset="0"/>
                <a:cs typeface="Times New Roman" panose="02020603050405020304" pitchFamily="18" charset="0"/>
              </a:rPr>
              <a:t>NLTK</a:t>
            </a:r>
            <a:r>
              <a:rPr lang="en-IN" b="1" dirty="0">
                <a:latin typeface="Times New Roman" panose="02020603050405020304" pitchFamily="18" charset="0"/>
                <a:cs typeface="Times New Roman" panose="02020603050405020304" pitchFamily="18" charset="0"/>
              </a:rPr>
              <a:t>(Natural Language Toolkit)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used for text processing and analysis.</a:t>
            </a:r>
          </a:p>
          <a:p>
            <a:r>
              <a:rPr lang="en-US" b="1" dirty="0" err="1">
                <a:latin typeface="Times New Roman" panose="02020603050405020304" pitchFamily="18" charset="0"/>
                <a:cs typeface="Times New Roman" panose="02020603050405020304" pitchFamily="18" charset="0"/>
              </a:rPr>
              <a:t>Plotly</a:t>
            </a:r>
            <a:r>
              <a:rPr lang="en-US" dirty="0"/>
              <a:t> - </a:t>
            </a:r>
            <a:r>
              <a:rPr lang="en-US" dirty="0">
                <a:latin typeface="Times New Roman" panose="02020603050405020304" pitchFamily="18" charset="0"/>
                <a:cs typeface="Times New Roman" panose="02020603050405020304" pitchFamily="18" charset="0"/>
              </a:rPr>
              <a:t>It is used for creating detailed and interactive visualizations.</a:t>
            </a:r>
          </a:p>
          <a:p>
            <a:pPr>
              <a:lnSpc>
                <a:spcPct val="100000"/>
              </a:lnSpc>
            </a:pPr>
            <a:r>
              <a:rPr lang="en-US" b="1" dirty="0" err="1">
                <a:latin typeface="Times New Roman" panose="02020603050405020304" pitchFamily="18" charset="0"/>
                <a:cs typeface="Times New Roman" panose="02020603050405020304" pitchFamily="18" charset="0"/>
              </a:rPr>
              <a:t>Streamlit</a:t>
            </a:r>
            <a:r>
              <a:rPr lang="en-US" dirty="0"/>
              <a:t> - </a:t>
            </a:r>
            <a:r>
              <a:rPr lang="en-US" dirty="0">
                <a:latin typeface="Times New Roman" panose="02020603050405020304" pitchFamily="18" charset="0"/>
                <a:cs typeface="Times New Roman" panose="02020603050405020304" pitchFamily="18" charset="0"/>
              </a:rPr>
              <a:t>It is used to develop an interactive dashboard to visualize the workers' population of various 	     industries across different geographies.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02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6086-A576-7BD4-2B12-700716235C34}"/>
              </a:ext>
            </a:extLst>
          </p:cNvPr>
          <p:cNvSpPr>
            <a:spLocks noGrp="1"/>
          </p:cNvSpPr>
          <p:nvPr>
            <p:ph type="title"/>
          </p:nvPr>
        </p:nvSpPr>
        <p:spPr>
          <a:xfrm>
            <a:off x="1097280" y="286604"/>
            <a:ext cx="10058400" cy="1357780"/>
          </a:xfrm>
        </p:spPr>
        <p:txBody>
          <a:bodyPr>
            <a:normAutofit/>
          </a:bodyPr>
          <a:lstStyle/>
          <a:p>
            <a:r>
              <a:rPr lang="en-US" sz="3600" b="1" dirty="0">
                <a:latin typeface="Times New Roman" panose="02020603050405020304" pitchFamily="18" charset="0"/>
                <a:cs typeface="Times New Roman" panose="02020603050405020304" pitchFamily="18" charset="0"/>
              </a:rPr>
              <a:t>APPROACHES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9C4AEE-DA2A-46C4-4022-CB8BB50AEACA}"/>
              </a:ext>
            </a:extLst>
          </p:cNvPr>
          <p:cNvSpPr>
            <a:spLocks noGrp="1"/>
          </p:cNvSpPr>
          <p:nvPr>
            <p:ph idx="1"/>
          </p:nvPr>
        </p:nvSpPr>
        <p:spPr>
          <a:xfrm>
            <a:off x="1097280" y="1845734"/>
            <a:ext cx="11094720" cy="4725662"/>
          </a:xfrm>
        </p:spPr>
        <p:txBody>
          <a:bodyPr>
            <a:normAutofit fontScale="92500" lnSpcReduction="20000"/>
          </a:bodyPr>
          <a:lstStyle/>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Merging all the CSV data files into a single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and data cleaning like checking null values and data types, drop the duplicates.</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Detected outliers using IQR(Inter-Quartile Range) of box plot and handled using capping method.</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Standardization is applied for numerical columns which is a preprocessing technique used in machine learning.</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Then Natural Language Processing (NLP) techniques to analyze core industries, enabling effective categorization and clustering.</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is unsupervised learning so used k-means clustering.</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3463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4ED-73A8-333D-FF98-10506B3D64D8}"/>
              </a:ext>
            </a:extLst>
          </p:cNvPr>
          <p:cNvSpPr>
            <a:spLocks noGrp="1"/>
          </p:cNvSpPr>
          <p:nvPr>
            <p:ph type="title"/>
          </p:nvPr>
        </p:nvSpPr>
        <p:spPr>
          <a:xfrm>
            <a:off x="1097280" y="286603"/>
            <a:ext cx="10058400" cy="1096523"/>
          </a:xfrm>
        </p:spPr>
        <p:txBody>
          <a:bodyPr>
            <a:normAutofit/>
          </a:bodyPr>
          <a:lstStyle/>
          <a:p>
            <a:r>
              <a:rPr lang="en-US" sz="3600" b="1" dirty="0">
                <a:latin typeface="Times New Roman" panose="02020603050405020304" pitchFamily="18" charset="0"/>
                <a:cs typeface="Times New Roman" panose="02020603050405020304" pitchFamily="18" charset="0"/>
              </a:rPr>
              <a:t>EDA INSIGHTS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3D5ADF-05DC-362C-3B25-BDEFAB8BE9F5}"/>
              </a:ext>
            </a:extLst>
          </p:cNvPr>
          <p:cNvSpPr>
            <a:spLocks noGrp="1"/>
          </p:cNvSpPr>
          <p:nvPr>
            <p:ph idx="1"/>
          </p:nvPr>
        </p:nvSpPr>
        <p:spPr>
          <a:xfrm>
            <a:off x="568618" y="1761209"/>
            <a:ext cx="11502999" cy="4023360"/>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We have higher number of workers count in Rajasthan(08),Maharashtra (27) is on the second position and </a:t>
            </a:r>
            <a:r>
              <a:rPr lang="en-US" dirty="0" err="1">
                <a:latin typeface="Times New Roman" panose="02020603050405020304" pitchFamily="18" charset="0"/>
                <a:cs typeface="Times New Roman" panose="02020603050405020304" pitchFamily="18" charset="0"/>
              </a:rPr>
              <a:t>Tamilnadu</a:t>
            </a:r>
            <a:r>
              <a:rPr lang="en-US" dirty="0">
                <a:latin typeface="Times New Roman" panose="02020603050405020304" pitchFamily="18" charset="0"/>
                <a:cs typeface="Times New Roman" panose="02020603050405020304" pitchFamily="18" charset="0"/>
              </a:rPr>
              <a:t> (33) is on the third position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Comparing Female workers we have high number of male workers in both rural and urban in main and marginal workers.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We have high female workers on marginal in both rural and urban than the main workers.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main workers Rural there is less number of workers than the urban but in marginal we have higher workers in rural than the urban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After analysis I found that majorly working industries are Retail </a:t>
            </a:r>
            <a:r>
              <a:rPr lang="en-US" dirty="0" err="1">
                <a:latin typeface="Times New Roman" panose="02020603050405020304" pitchFamily="18" charset="0"/>
                <a:cs typeface="Times New Roman" panose="02020603050405020304" pitchFamily="18" charset="0"/>
              </a:rPr>
              <a:t>trade,public</a:t>
            </a:r>
            <a:r>
              <a:rPr lang="en-US" dirty="0">
                <a:latin typeface="Times New Roman" panose="02020603050405020304" pitchFamily="18" charset="0"/>
                <a:cs typeface="Times New Roman" panose="02020603050405020304" pitchFamily="18" charset="0"/>
              </a:rPr>
              <a:t> administration ,land transport and construction building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sex wise , female prefers to work in human health </a:t>
            </a:r>
            <a:r>
              <a:rPr lang="en-US" dirty="0" err="1">
                <a:latin typeface="Times New Roman" panose="02020603050405020304" pitchFamily="18" charset="0"/>
                <a:cs typeface="Times New Roman" panose="02020603050405020304" pitchFamily="18" charset="0"/>
              </a:rPr>
              <a:t>activity,in</a:t>
            </a:r>
            <a:r>
              <a:rPr lang="en-US" dirty="0">
                <a:latin typeface="Times New Roman" panose="02020603050405020304" pitchFamily="18" charset="0"/>
                <a:cs typeface="Times New Roman" panose="02020603050405020304" pitchFamily="18" charset="0"/>
              </a:rPr>
              <a:t> education and in service based sectors and male prefers to work in land transport, public administration, retail trade and construction building</a:t>
            </a:r>
            <a:r>
              <a:rPr lang="en-US" dirty="0"/>
              <a:t>.</a:t>
            </a:r>
            <a:endParaRPr lang="en-IN" dirty="0"/>
          </a:p>
        </p:txBody>
      </p:sp>
    </p:spTree>
    <p:extLst>
      <p:ext uri="{BB962C8B-B14F-4D97-AF65-F5344CB8AC3E}">
        <p14:creationId xmlns:p14="http://schemas.microsoft.com/office/powerpoint/2010/main" val="91217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E2B35-0867-17E9-1EFC-5413F9A8E5A4}"/>
              </a:ext>
            </a:extLst>
          </p:cNvPr>
          <p:cNvSpPr>
            <a:spLocks noGrp="1"/>
          </p:cNvSpPr>
          <p:nvPr>
            <p:ph idx="1"/>
          </p:nvPr>
        </p:nvSpPr>
        <p:spPr/>
        <p:txBody>
          <a:bodyPr>
            <a:norm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2554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534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Retrospect</vt:lpstr>
      <vt:lpstr>   INDUSTRIAL HUMAN RESOURCE           GEO-VISUALIZATION</vt:lpstr>
      <vt:lpstr>INTRODUCTION</vt:lpstr>
      <vt:lpstr>PROBLEM STATEMENT</vt:lpstr>
      <vt:lpstr>TOOLS USED</vt:lpstr>
      <vt:lpstr>APPROACHES</vt:lpstr>
      <vt:lpstr>EDA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Jzam jhon</dc:creator>
  <cp:lastModifiedBy>Jzam jhon</cp:lastModifiedBy>
  <cp:revision>3</cp:revision>
  <dcterms:created xsi:type="dcterms:W3CDTF">2024-08-04T13:45:46Z</dcterms:created>
  <dcterms:modified xsi:type="dcterms:W3CDTF">2024-08-04T17:39:53Z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2024-08-04T13:57:38Z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13567bd8-638a-4e89-91e9-98f7d4552a9f</vt:lpwstr>
  </property>
  <property fmtid="{D5CDD505-2E9C-101B-9397-08002B2CF9AE}" pid="7" name="MSIP_Label_defa4170-0d19-0005-0004-bc88714345d2_ActionId">
    <vt:lpwstr>8af6ebfc-b702-4b26-93a6-f45dafd7c613</vt:lpwstr>
  </property>
  <property fmtid="{D5CDD505-2E9C-101B-9397-08002B2CF9AE}" pid="8" name="MSIP_Label_defa4170-0d19-0005-0004-bc88714345d2_ContentBits">
    <vt:lpwstr>0</vt:lpwstr>
  </property>
</Properties>
</file>