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62" d="100"/>
          <a:sy n="62" d="100"/>
        </p:scale>
        <p:origin x="825"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05095D-7393-4F85-B1BF-0432F66A8E1B}" type="datetimeFigureOut">
              <a:rPr lang="en-IN" smtClean="0"/>
              <a:t>04-08-2024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9643437-59B9-4D41-A640-690A681197E1}"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7451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05095D-7393-4F85-B1BF-0432F66A8E1B}" type="datetimeFigureOut">
              <a:rPr lang="en-IN" smtClean="0"/>
              <a:t>04-08-2024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9643437-59B9-4D41-A640-690A681197E1}" type="slidenum">
              <a:rPr lang="en-IN" smtClean="0"/>
              <a:t>‹#›</a:t>
            </a:fld>
            <a:endParaRPr lang="en-IN" dirty="0"/>
          </a:p>
        </p:txBody>
      </p:sp>
    </p:spTree>
    <p:extLst>
      <p:ext uri="{BB962C8B-B14F-4D97-AF65-F5344CB8AC3E}">
        <p14:creationId xmlns:p14="http://schemas.microsoft.com/office/powerpoint/2010/main" val="1352860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05095D-7393-4F85-B1BF-0432F66A8E1B}" type="datetimeFigureOut">
              <a:rPr lang="en-IN" smtClean="0"/>
              <a:t>04-08-2024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9643437-59B9-4D41-A640-690A681197E1}" type="slidenum">
              <a:rPr lang="en-IN" smtClean="0"/>
              <a:t>‹#›</a:t>
            </a:fld>
            <a:endParaRPr lang="en-IN" dirty="0"/>
          </a:p>
        </p:txBody>
      </p:sp>
    </p:spTree>
    <p:extLst>
      <p:ext uri="{BB962C8B-B14F-4D97-AF65-F5344CB8AC3E}">
        <p14:creationId xmlns:p14="http://schemas.microsoft.com/office/powerpoint/2010/main" val="2672916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05095D-7393-4F85-B1BF-0432F66A8E1B}" type="datetimeFigureOut">
              <a:rPr lang="en-IN" smtClean="0"/>
              <a:t>04-08-2024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9643437-59B9-4D41-A640-690A681197E1}" type="slidenum">
              <a:rPr lang="en-IN" smtClean="0"/>
              <a:t>‹#›</a:t>
            </a:fld>
            <a:endParaRPr lang="en-IN" dirty="0"/>
          </a:p>
        </p:txBody>
      </p:sp>
    </p:spTree>
    <p:extLst>
      <p:ext uri="{BB962C8B-B14F-4D97-AF65-F5344CB8AC3E}">
        <p14:creationId xmlns:p14="http://schemas.microsoft.com/office/powerpoint/2010/main" val="3415226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05095D-7393-4F85-B1BF-0432F66A8E1B}" type="datetimeFigureOut">
              <a:rPr lang="en-IN" smtClean="0"/>
              <a:t>04-08-2024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9643437-59B9-4D41-A640-690A681197E1}"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4080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05095D-7393-4F85-B1BF-0432F66A8E1B}" type="datetimeFigureOut">
              <a:rPr lang="en-IN" smtClean="0"/>
              <a:t>04-08-2024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9643437-59B9-4D41-A640-690A681197E1}" type="slidenum">
              <a:rPr lang="en-IN" smtClean="0"/>
              <a:t>‹#›</a:t>
            </a:fld>
            <a:endParaRPr lang="en-IN" dirty="0"/>
          </a:p>
        </p:txBody>
      </p:sp>
    </p:spTree>
    <p:extLst>
      <p:ext uri="{BB962C8B-B14F-4D97-AF65-F5344CB8AC3E}">
        <p14:creationId xmlns:p14="http://schemas.microsoft.com/office/powerpoint/2010/main" val="105500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05095D-7393-4F85-B1BF-0432F66A8E1B}" type="datetimeFigureOut">
              <a:rPr lang="en-IN" smtClean="0"/>
              <a:t>04-08-2024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9643437-59B9-4D41-A640-690A681197E1}" type="slidenum">
              <a:rPr lang="en-IN" smtClean="0"/>
              <a:t>‹#›</a:t>
            </a:fld>
            <a:endParaRPr lang="en-IN" dirty="0"/>
          </a:p>
        </p:txBody>
      </p:sp>
    </p:spTree>
    <p:extLst>
      <p:ext uri="{BB962C8B-B14F-4D97-AF65-F5344CB8AC3E}">
        <p14:creationId xmlns:p14="http://schemas.microsoft.com/office/powerpoint/2010/main" val="1546194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05095D-7393-4F85-B1BF-0432F66A8E1B}" type="datetimeFigureOut">
              <a:rPr lang="en-IN" smtClean="0"/>
              <a:t>04-08-2024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09643437-59B9-4D41-A640-690A681197E1}" type="slidenum">
              <a:rPr lang="en-IN" smtClean="0"/>
              <a:t>‹#›</a:t>
            </a:fld>
            <a:endParaRPr lang="en-IN" dirty="0"/>
          </a:p>
        </p:txBody>
      </p:sp>
    </p:spTree>
    <p:extLst>
      <p:ext uri="{BB962C8B-B14F-4D97-AF65-F5344CB8AC3E}">
        <p14:creationId xmlns:p14="http://schemas.microsoft.com/office/powerpoint/2010/main" val="1391184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805095D-7393-4F85-B1BF-0432F66A8E1B}" type="datetimeFigureOut">
              <a:rPr lang="en-IN" smtClean="0"/>
              <a:t>04-08-2024</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dirty="0"/>
          </a:p>
        </p:txBody>
      </p:sp>
      <p:sp>
        <p:nvSpPr>
          <p:cNvPr id="9" name="Slide Number Placeholder 8"/>
          <p:cNvSpPr>
            <a:spLocks noGrp="1"/>
          </p:cNvSpPr>
          <p:nvPr>
            <p:ph type="sldNum" sz="quarter" idx="12"/>
          </p:nvPr>
        </p:nvSpPr>
        <p:spPr/>
        <p:txBody>
          <a:bodyPr/>
          <a:lstStyle/>
          <a:p>
            <a:fld id="{09643437-59B9-4D41-A640-690A681197E1}" type="slidenum">
              <a:rPr lang="en-IN" smtClean="0"/>
              <a:t>‹#›</a:t>
            </a:fld>
            <a:endParaRPr lang="en-IN" dirty="0"/>
          </a:p>
        </p:txBody>
      </p:sp>
    </p:spTree>
    <p:extLst>
      <p:ext uri="{BB962C8B-B14F-4D97-AF65-F5344CB8AC3E}">
        <p14:creationId xmlns:p14="http://schemas.microsoft.com/office/powerpoint/2010/main" val="3954601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805095D-7393-4F85-B1BF-0432F66A8E1B}" type="datetimeFigureOut">
              <a:rPr lang="en-IN" smtClean="0"/>
              <a:t>04-08-2024</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9643437-59B9-4D41-A640-690A681197E1}" type="slidenum">
              <a:rPr lang="en-IN" smtClean="0"/>
              <a:t>‹#›</a:t>
            </a:fld>
            <a:endParaRPr lang="en-IN" dirty="0"/>
          </a:p>
        </p:txBody>
      </p:sp>
    </p:spTree>
    <p:extLst>
      <p:ext uri="{BB962C8B-B14F-4D97-AF65-F5344CB8AC3E}">
        <p14:creationId xmlns:p14="http://schemas.microsoft.com/office/powerpoint/2010/main" val="3043883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05095D-7393-4F85-B1BF-0432F66A8E1B}" type="datetimeFigureOut">
              <a:rPr lang="en-IN" smtClean="0"/>
              <a:t>04-08-2024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9643437-59B9-4D41-A640-690A681197E1}" type="slidenum">
              <a:rPr lang="en-IN" smtClean="0"/>
              <a:t>‹#›</a:t>
            </a:fld>
            <a:endParaRPr lang="en-IN" dirty="0"/>
          </a:p>
        </p:txBody>
      </p:sp>
    </p:spTree>
    <p:extLst>
      <p:ext uri="{BB962C8B-B14F-4D97-AF65-F5344CB8AC3E}">
        <p14:creationId xmlns:p14="http://schemas.microsoft.com/office/powerpoint/2010/main" val="3989474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805095D-7393-4F85-B1BF-0432F66A8E1B}" type="datetimeFigureOut">
              <a:rPr lang="en-IN" smtClean="0"/>
              <a:t>04-08-2024</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9643437-59B9-4D41-A640-690A681197E1}" type="slidenum">
              <a:rPr lang="en-IN" smtClean="0"/>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21523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6EBE5-BAB5-2DF9-930F-209FC9AAF00D}"/>
              </a:ext>
            </a:extLst>
          </p:cNvPr>
          <p:cNvSpPr>
            <a:spLocks noGrp="1"/>
          </p:cNvSpPr>
          <p:nvPr>
            <p:ph type="ctrTitle"/>
          </p:nvPr>
        </p:nvSpPr>
        <p:spPr>
          <a:xfrm>
            <a:off x="2151530" y="526356"/>
            <a:ext cx="8098972" cy="1529124"/>
          </a:xfrm>
        </p:spPr>
        <p:txBody>
          <a:bodyPr>
            <a:normAutofit fontScale="90000"/>
          </a:bodyPr>
          <a:lstStyle/>
          <a:p>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INDUSTRIAL HUMAN RESOURCE         		GEO-VISUALIZATION</a:t>
            </a:r>
            <a:endParaRPr lang="en-IN"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3B04D88-7CA1-7DB7-4BF5-8F236568337B}"/>
              </a:ext>
            </a:extLst>
          </p:cNvPr>
          <p:cNvSpPr>
            <a:spLocks noGrp="1"/>
          </p:cNvSpPr>
          <p:nvPr>
            <p:ph type="subTitle" idx="1"/>
          </p:nvPr>
        </p:nvSpPr>
        <p:spPr>
          <a:xfrm>
            <a:off x="8091287" y="4802521"/>
            <a:ext cx="2612571" cy="676195"/>
          </a:xfrm>
        </p:spPr>
        <p:txBody>
          <a:bodyPr>
            <a:normAutofit fontScale="47500" lnSpcReduction="20000"/>
          </a:bodyPr>
          <a:lstStyle/>
          <a:p>
            <a:endParaRPr lang="en-US" dirty="0"/>
          </a:p>
          <a:p>
            <a:r>
              <a:rPr lang="en-IN" sz="3100" dirty="0">
                <a:latin typeface="Times New Roman" panose="02020603050405020304" pitchFamily="18" charset="0"/>
                <a:cs typeface="Times New Roman" panose="02020603050405020304" pitchFamily="18" charset="0"/>
              </a:rPr>
              <a:t>-</a:t>
            </a:r>
            <a:r>
              <a:rPr lang="en-IN" sz="4500" b="1" dirty="0">
                <a:latin typeface="Times New Roman" panose="02020603050405020304" pitchFamily="18" charset="0"/>
                <a:cs typeface="Times New Roman" panose="02020603050405020304" pitchFamily="18" charset="0"/>
              </a:rPr>
              <a:t>S GOPIKA</a:t>
            </a:r>
          </a:p>
        </p:txBody>
      </p:sp>
      <p:pic>
        <p:nvPicPr>
          <p:cNvPr id="5" name="Picture 4" descr="A map with green circles&#10;&#10;Description automatically generated">
            <a:extLst>
              <a:ext uri="{FF2B5EF4-FFF2-40B4-BE49-F238E27FC236}">
                <a16:creationId xmlns:a16="http://schemas.microsoft.com/office/drawing/2014/main" id="{9E41BFD5-3A60-0069-E16A-2C4B23BB82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072" y="2128478"/>
            <a:ext cx="7318585" cy="3769019"/>
          </a:xfrm>
          <a:prstGeom prst="rect">
            <a:avLst/>
          </a:prstGeom>
        </p:spPr>
      </p:pic>
    </p:spTree>
    <p:extLst>
      <p:ext uri="{BB962C8B-B14F-4D97-AF65-F5344CB8AC3E}">
        <p14:creationId xmlns:p14="http://schemas.microsoft.com/office/powerpoint/2010/main" val="791147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E08D8-F990-85BC-FB91-9662D4B57C9D}"/>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INTRODUCTION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994ACD4-3701-79C4-F8D7-BAF0C122D2A1}"/>
              </a:ext>
            </a:extLst>
          </p:cNvPr>
          <p:cNvSpPr>
            <a:spLocks noGrp="1"/>
          </p:cNvSpPr>
          <p:nvPr>
            <p:ph idx="1"/>
          </p:nvPr>
        </p:nvSpPr>
        <p:spPr/>
        <p:txBody>
          <a:bodyPr/>
          <a:lstStyle/>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Industrial Human Resource Geo-Visualization refers to the process of visually representing data related to the workforce within various industries across different geographical locations. </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type of visualization aims to provide insights into the distribution, characteristics, and trends of the industrial workforce in a way that is easy to interpret and analyze.</a:t>
            </a:r>
          </a:p>
          <a:p>
            <a:pPr algn="just">
              <a:lnSpc>
                <a:spcPct val="150000"/>
              </a:lnSpc>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666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D50EF-44E5-F7C6-908E-200A3520ECB3}"/>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PROBLEM STATEMENT</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CE223C-8D99-DBFE-2C83-E35D1814BD1E}"/>
              </a:ext>
            </a:extLst>
          </p:cNvPr>
          <p:cNvSpPr>
            <a:spLocks noGrp="1"/>
          </p:cNvSpPr>
          <p:nvPr>
            <p:ph idx="1"/>
          </p:nvPr>
        </p:nvSpPr>
        <p:spPr>
          <a:xfrm>
            <a:off x="1097280" y="1398495"/>
            <a:ext cx="10351930" cy="4470600"/>
          </a:xfrm>
        </p:spPr>
        <p:txBody>
          <a:bodyPr>
            <a:normAutofit/>
          </a:bodyPr>
          <a:lstStyle/>
          <a:p>
            <a:pPr>
              <a:lnSpc>
                <a:spcPct val="150000"/>
              </a:lnSpc>
              <a:buFont typeface="Wingdings" panose="05000000000000000000" pitchFamily="2" charset="2"/>
              <a:buChar char="Ø"/>
            </a:pPr>
            <a:endParaRPr lang="en-US" dirty="0"/>
          </a:p>
          <a:p>
            <a:pPr marL="800100" lvl="1"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India, the industrial classification of the workforce is essential to understand the distribution of the labor force across various sectors.</a:t>
            </a:r>
          </a:p>
          <a:p>
            <a:pPr marL="800100" lvl="1"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current data on this classification is outdated and may not accurately reflect the current state of the workforce.</a:t>
            </a:r>
          </a:p>
          <a:p>
            <a:pPr marL="800100" lvl="1"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Aim is to update the information on the industrial classification of the main and marginal workers, other than cultivators and agricultural laborers, by sex and by section, division, and class, to provide relevant and accurate data for policy making and employment planning.</a:t>
            </a:r>
          </a:p>
          <a:p>
            <a:pPr>
              <a:lnSpc>
                <a:spcPct val="150000"/>
              </a:lnSpc>
              <a:buFont typeface="Wingdings" panose="05000000000000000000" pitchFamily="2" charset="2"/>
              <a:buChar char="Ø"/>
            </a:pPr>
            <a:endParaRPr lang="en-IN" dirty="0"/>
          </a:p>
        </p:txBody>
      </p:sp>
    </p:spTree>
    <p:extLst>
      <p:ext uri="{BB962C8B-B14F-4D97-AF65-F5344CB8AC3E}">
        <p14:creationId xmlns:p14="http://schemas.microsoft.com/office/powerpoint/2010/main" val="1705070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2D98C-1350-2ABB-E813-D4A0755E75D9}"/>
              </a:ext>
            </a:extLst>
          </p:cNvPr>
          <p:cNvSpPr>
            <a:spLocks noGrp="1"/>
          </p:cNvSpPr>
          <p:nvPr>
            <p:ph type="title"/>
          </p:nvPr>
        </p:nvSpPr>
        <p:spPr>
          <a:xfrm>
            <a:off x="1097280" y="286603"/>
            <a:ext cx="10058400" cy="1296308"/>
          </a:xfrm>
        </p:spPr>
        <p:txBody>
          <a:bodyPr>
            <a:normAutofit/>
          </a:bodyPr>
          <a:lstStyle/>
          <a:p>
            <a:r>
              <a:rPr lang="en-US" sz="3600" b="1" dirty="0">
                <a:latin typeface="Times New Roman" panose="02020603050405020304" pitchFamily="18" charset="0"/>
                <a:cs typeface="Times New Roman" panose="02020603050405020304" pitchFamily="18" charset="0"/>
              </a:rPr>
              <a:t>TOOLS USED</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E059DA-9C54-50B9-DB99-8E8FA719E04F}"/>
              </a:ext>
            </a:extLst>
          </p:cNvPr>
          <p:cNvSpPr>
            <a:spLocks noGrp="1"/>
          </p:cNvSpPr>
          <p:nvPr>
            <p:ph idx="1"/>
          </p:nvPr>
        </p:nvSpPr>
        <p:spPr>
          <a:xfrm>
            <a:off x="1097280" y="1845733"/>
            <a:ext cx="10828340" cy="4332229"/>
          </a:xfrm>
        </p:spPr>
        <p:txBody>
          <a:bodyPr>
            <a:normAutofit/>
          </a:bodyPr>
          <a:lstStyle/>
          <a:p>
            <a:pPr>
              <a:lnSpc>
                <a:spcPct val="110000"/>
              </a:lnSpc>
            </a:pPr>
            <a:r>
              <a:rPr lang="en-US" b="1" dirty="0">
                <a:latin typeface="Times New Roman" panose="02020603050405020304" pitchFamily="18" charset="0"/>
                <a:cs typeface="Times New Roman" panose="02020603050405020304" pitchFamily="18" charset="0"/>
              </a:rPr>
              <a:t>Python</a:t>
            </a:r>
            <a:r>
              <a:rPr lang="en-US" dirty="0"/>
              <a:t> - </a:t>
            </a:r>
            <a:r>
              <a:rPr lang="en-US" dirty="0">
                <a:latin typeface="Times New Roman" panose="02020603050405020304" pitchFamily="18" charset="0"/>
                <a:cs typeface="Times New Roman" panose="02020603050405020304" pitchFamily="18" charset="0"/>
              </a:rPr>
              <a:t>It provides a robust environment for data analysis, visualization, and model building due to its             	  simplicity.</a:t>
            </a:r>
          </a:p>
          <a:p>
            <a:r>
              <a:rPr lang="en-US" b="1" dirty="0">
                <a:latin typeface="Times New Roman" panose="02020603050405020304" pitchFamily="18" charset="0"/>
                <a:cs typeface="Times New Roman" panose="02020603050405020304" pitchFamily="18" charset="0"/>
              </a:rPr>
              <a:t>Pandas</a:t>
            </a:r>
            <a:r>
              <a:rPr lang="en-US" dirty="0"/>
              <a:t> - </a:t>
            </a:r>
            <a:r>
              <a:rPr lang="en-US" dirty="0">
                <a:latin typeface="Times New Roman" panose="02020603050405020304" pitchFamily="18" charset="0"/>
                <a:cs typeface="Times New Roman" panose="02020603050405020304" pitchFamily="18" charset="0"/>
              </a:rPr>
              <a:t>It is essential for data cleaning, transformation, and analysis</a:t>
            </a:r>
            <a:r>
              <a:rPr lang="en-US" dirty="0"/>
              <a:t>.</a:t>
            </a:r>
          </a:p>
          <a:p>
            <a:pPr algn="just">
              <a:lnSpc>
                <a:spcPct val="100000"/>
              </a:lnSpc>
            </a:pPr>
            <a:r>
              <a:rPr lang="en-US" b="1" dirty="0">
                <a:latin typeface="Times New Roman" panose="02020603050405020304" pitchFamily="18" charset="0"/>
                <a:cs typeface="Times New Roman" panose="02020603050405020304" pitchFamily="18" charset="0"/>
              </a:rPr>
              <a:t>Scikit-learn</a:t>
            </a:r>
            <a:r>
              <a:rPr lang="en-US" dirty="0"/>
              <a:t> - </a:t>
            </a:r>
            <a:r>
              <a:rPr lang="en-US" dirty="0">
                <a:latin typeface="Times New Roman" panose="02020603050405020304" pitchFamily="18" charset="0"/>
                <a:cs typeface="Times New Roman" panose="02020603050405020304" pitchFamily="18" charset="0"/>
              </a:rPr>
              <a:t>It is used for implementing classical machine learning tasks such as data exploration, 	         feature engineering, model building, and model testing.</a:t>
            </a:r>
          </a:p>
          <a:p>
            <a:r>
              <a:rPr lang="en-US" b="1" dirty="0">
                <a:latin typeface="Times New Roman" panose="02020603050405020304" pitchFamily="18" charset="0"/>
                <a:cs typeface="Times New Roman" panose="02020603050405020304" pitchFamily="18" charset="0"/>
              </a:rPr>
              <a:t>NLTK</a:t>
            </a:r>
            <a:r>
              <a:rPr lang="en-IN" b="1" dirty="0">
                <a:latin typeface="Times New Roman" panose="02020603050405020304" pitchFamily="18" charset="0"/>
                <a:cs typeface="Times New Roman" panose="02020603050405020304" pitchFamily="18" charset="0"/>
              </a:rPr>
              <a:t>(Natural Language Toolkit) </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 is used for text processing and analysis.</a:t>
            </a:r>
          </a:p>
          <a:p>
            <a:r>
              <a:rPr lang="en-US" b="1" dirty="0">
                <a:latin typeface="Times New Roman" panose="02020603050405020304" pitchFamily="18" charset="0"/>
                <a:cs typeface="Times New Roman" panose="02020603050405020304" pitchFamily="18" charset="0"/>
              </a:rPr>
              <a:t>Plotly</a:t>
            </a:r>
            <a:r>
              <a:rPr lang="en-US" dirty="0"/>
              <a:t> - </a:t>
            </a:r>
            <a:r>
              <a:rPr lang="en-US" dirty="0">
                <a:latin typeface="Times New Roman" panose="02020603050405020304" pitchFamily="18" charset="0"/>
                <a:cs typeface="Times New Roman" panose="02020603050405020304" pitchFamily="18" charset="0"/>
              </a:rPr>
              <a:t>It is used for creating detailed and interactive visualizations.</a:t>
            </a:r>
          </a:p>
          <a:p>
            <a:pPr>
              <a:lnSpc>
                <a:spcPct val="100000"/>
              </a:lnSpc>
            </a:pPr>
            <a:r>
              <a:rPr lang="en-US" b="1" dirty="0">
                <a:latin typeface="Times New Roman" panose="02020603050405020304" pitchFamily="18" charset="0"/>
                <a:cs typeface="Times New Roman" panose="02020603050405020304" pitchFamily="18" charset="0"/>
              </a:rPr>
              <a:t>Streamlit</a:t>
            </a:r>
            <a:r>
              <a:rPr lang="en-US" dirty="0"/>
              <a:t> - </a:t>
            </a:r>
            <a:r>
              <a:rPr lang="en-US" dirty="0">
                <a:latin typeface="Times New Roman" panose="02020603050405020304" pitchFamily="18" charset="0"/>
                <a:cs typeface="Times New Roman" panose="02020603050405020304" pitchFamily="18" charset="0"/>
              </a:rPr>
              <a:t>It is used to develop an interactive dashboard to visualize the workers' population of various 	     industries across different geographies.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2021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C6086-A576-7BD4-2B12-700716235C34}"/>
              </a:ext>
            </a:extLst>
          </p:cNvPr>
          <p:cNvSpPr>
            <a:spLocks noGrp="1"/>
          </p:cNvSpPr>
          <p:nvPr>
            <p:ph type="title"/>
          </p:nvPr>
        </p:nvSpPr>
        <p:spPr>
          <a:xfrm>
            <a:off x="1097280" y="286604"/>
            <a:ext cx="10058400" cy="1357780"/>
          </a:xfrm>
        </p:spPr>
        <p:txBody>
          <a:bodyPr>
            <a:normAutofit/>
          </a:bodyPr>
          <a:lstStyle/>
          <a:p>
            <a:r>
              <a:rPr lang="en-US" sz="3600" b="1" dirty="0">
                <a:latin typeface="Times New Roman" panose="02020603050405020304" pitchFamily="18" charset="0"/>
                <a:cs typeface="Times New Roman" panose="02020603050405020304" pitchFamily="18" charset="0"/>
              </a:rPr>
              <a:t>APPROACHES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9C4AEE-DA2A-46C4-4022-CB8BB50AEACA}"/>
              </a:ext>
            </a:extLst>
          </p:cNvPr>
          <p:cNvSpPr>
            <a:spLocks noGrp="1"/>
          </p:cNvSpPr>
          <p:nvPr>
            <p:ph idx="1"/>
          </p:nvPr>
        </p:nvSpPr>
        <p:spPr>
          <a:xfrm>
            <a:off x="1097280" y="1845734"/>
            <a:ext cx="11094720" cy="4725662"/>
          </a:xfrm>
        </p:spPr>
        <p:txBody>
          <a:bodyPr>
            <a:normAutofit fontScale="92500" lnSpcReduction="20000"/>
          </a:bodyPr>
          <a:lstStyle/>
          <a:p>
            <a:pPr>
              <a:lnSpc>
                <a:spcPct val="12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Merging all the CSV data files into a single dataframe and data cleaning like checking null values and data types, drop the duplicates.</a:t>
            </a:r>
          </a:p>
          <a:p>
            <a:pPr>
              <a:lnSpc>
                <a:spcPct val="12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Detected outliers using IQR(Inter-Quartile Range) of box plot and handled using capping method.</a:t>
            </a:r>
          </a:p>
          <a:p>
            <a:pPr>
              <a:lnSpc>
                <a:spcPct val="12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Standardization is applied for numerical columns which is a preprocessing technique used in machine learning.</a:t>
            </a:r>
          </a:p>
          <a:p>
            <a:pPr>
              <a:lnSpc>
                <a:spcPct val="12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Then Natural Language Processing (NLP) techniques to analyze core industries, enabling effective categorization and clustering.</a:t>
            </a:r>
          </a:p>
          <a:p>
            <a:pPr>
              <a:lnSpc>
                <a:spcPct val="12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This is unsupervised learning so used k-means clustering.</a:t>
            </a:r>
          </a:p>
          <a:p>
            <a:pPr marL="0" indent="0">
              <a:lnSpc>
                <a:spcPct val="120000"/>
              </a:lnSpc>
              <a:buNone/>
            </a:pPr>
            <a:endParaRPr lang="en-US" dirty="0">
              <a:latin typeface="Times New Roman" panose="02020603050405020304" pitchFamily="18" charset="0"/>
              <a:cs typeface="Times New Roman" panose="02020603050405020304" pitchFamily="18" charset="0"/>
            </a:endParaRPr>
          </a:p>
          <a:p>
            <a:pPr marL="0" indent="0">
              <a:lnSpc>
                <a:spcPct val="120000"/>
              </a:lnSpc>
              <a:buNone/>
            </a:pPr>
            <a:endParaRPr lang="en-IN" dirty="0">
              <a:latin typeface="Times New Roman" panose="02020603050405020304" pitchFamily="18" charset="0"/>
              <a:cs typeface="Times New Roman" panose="02020603050405020304" pitchFamily="18" charset="0"/>
            </a:endParaRPr>
          </a:p>
          <a:p>
            <a:pPr marL="0" indent="0">
              <a:lnSpc>
                <a:spcPct val="120000"/>
              </a:lnSpc>
              <a:buNone/>
            </a:pP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734630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E4ED-73A8-333D-FF98-10506B3D64D8}"/>
              </a:ext>
            </a:extLst>
          </p:cNvPr>
          <p:cNvSpPr>
            <a:spLocks noGrp="1"/>
          </p:cNvSpPr>
          <p:nvPr>
            <p:ph type="title"/>
          </p:nvPr>
        </p:nvSpPr>
        <p:spPr>
          <a:xfrm>
            <a:off x="1097280" y="286603"/>
            <a:ext cx="10058400" cy="1096523"/>
          </a:xfrm>
        </p:spPr>
        <p:txBody>
          <a:bodyPr>
            <a:normAutofit/>
          </a:bodyPr>
          <a:lstStyle/>
          <a:p>
            <a:r>
              <a:rPr lang="en-US" sz="3600" b="1" dirty="0">
                <a:latin typeface="Times New Roman" panose="02020603050405020304" pitchFamily="18" charset="0"/>
                <a:cs typeface="Times New Roman" panose="02020603050405020304" pitchFamily="18" charset="0"/>
              </a:rPr>
              <a:t>EDA INSIGHTS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3D5ADF-05DC-362C-3B25-BDEFAB8BE9F5}"/>
              </a:ext>
            </a:extLst>
          </p:cNvPr>
          <p:cNvSpPr>
            <a:spLocks noGrp="1"/>
          </p:cNvSpPr>
          <p:nvPr>
            <p:ph idx="1"/>
          </p:nvPr>
        </p:nvSpPr>
        <p:spPr>
          <a:xfrm>
            <a:off x="568618" y="1761208"/>
            <a:ext cx="11502999" cy="4585803"/>
          </a:xfrm>
        </p:spPr>
        <p:txBody>
          <a:bodyPr>
            <a:normAutofit fontScale="92500" lnSpcReduction="20000"/>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Distribution by Region</a:t>
            </a:r>
          </a:p>
          <a:p>
            <a:pPr algn="just"/>
            <a:r>
              <a:rPr lang="en-US" dirty="0">
                <a:latin typeface="Times New Roman" panose="02020603050405020304" pitchFamily="18" charset="0"/>
                <a:cs typeface="Times New Roman" panose="02020603050405020304" pitchFamily="18" charset="0"/>
              </a:rPr>
              <a:t>		Rajasthan(08): Holds the highest number of workers.</a:t>
            </a:r>
          </a:p>
          <a:p>
            <a:pPr marL="0" indent="0" algn="just">
              <a:buNone/>
            </a:pPr>
            <a:r>
              <a:rPr lang="en-US" dirty="0">
                <a:latin typeface="Times New Roman" panose="02020603050405020304" pitchFamily="18" charset="0"/>
                <a:cs typeface="Times New Roman" panose="02020603050405020304" pitchFamily="18" charset="0"/>
              </a:rPr>
              <a:t>		Maharashtra(27): Ranks second in the number of workers.</a:t>
            </a:r>
          </a:p>
          <a:p>
            <a:pPr marL="0" indent="0" algn="just">
              <a:buNone/>
            </a:pPr>
            <a:r>
              <a:rPr lang="en-US" dirty="0">
                <a:latin typeface="Times New Roman" panose="02020603050405020304" pitchFamily="18" charset="0"/>
                <a:cs typeface="Times New Roman" panose="02020603050405020304" pitchFamily="18" charset="0"/>
              </a:rPr>
              <a:t>		Tamil Nadu(33): Comes in third in the number of workers.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Gender Distribution in Workforce</a:t>
            </a:r>
          </a:p>
          <a:p>
            <a:pPr marL="0" indent="0" algn="just">
              <a:buNone/>
            </a:pPr>
            <a:r>
              <a:rPr lang="en-US" dirty="0">
                <a:latin typeface="Times New Roman" panose="02020603050405020304" pitchFamily="18" charset="0"/>
                <a:cs typeface="Times New Roman" panose="02020603050405020304" pitchFamily="18" charset="0"/>
              </a:rPr>
              <a:t>	Male Workers: There are more male workers than female workers in both rural and urban areas across </a:t>
            </a:r>
          </a:p>
          <a:p>
            <a:pPr marL="0" indent="0" algn="just">
              <a:buNone/>
            </a:pPr>
            <a:r>
              <a:rPr lang="en-US" dirty="0">
                <a:latin typeface="Times New Roman" panose="02020603050405020304" pitchFamily="18" charset="0"/>
                <a:cs typeface="Times New Roman" panose="02020603050405020304" pitchFamily="18" charset="0"/>
              </a:rPr>
              <a:t> main and marginal work categories.</a:t>
            </a:r>
          </a:p>
          <a:p>
            <a:pPr marL="0" indent="0" algn="just">
              <a:buNone/>
            </a:pPr>
            <a:r>
              <a:rPr lang="en-US" dirty="0">
                <a:latin typeface="Times New Roman" panose="02020603050405020304" pitchFamily="18" charset="0"/>
                <a:cs typeface="Times New Roman" panose="02020603050405020304" pitchFamily="18" charset="0"/>
              </a:rPr>
              <a:t>	Female Workers: The number of female workers is higher in the marginal category than in the main </a:t>
            </a:r>
          </a:p>
          <a:p>
            <a:pPr marL="0" indent="0" algn="just">
              <a:buNone/>
            </a:pPr>
            <a:r>
              <a:rPr lang="en-US" dirty="0">
                <a:latin typeface="Times New Roman" panose="02020603050405020304" pitchFamily="18" charset="0"/>
                <a:cs typeface="Times New Roman" panose="02020603050405020304" pitchFamily="18" charset="0"/>
              </a:rPr>
              <a:t> category for both rural and urban areas.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Rural vs. Urban Workforce</a:t>
            </a:r>
          </a:p>
          <a:p>
            <a:pPr marL="0" indent="0" algn="just">
              <a:buNone/>
            </a:pPr>
            <a:r>
              <a:rPr lang="en-US" dirty="0">
                <a:latin typeface="Times New Roman" panose="02020603050405020304" pitchFamily="18" charset="0"/>
                <a:cs typeface="Times New Roman" panose="02020603050405020304" pitchFamily="18" charset="0"/>
              </a:rPr>
              <a:t>	Main Workers: There are fewer main workers in rural areas compared to urban areas.</a:t>
            </a:r>
          </a:p>
          <a:p>
            <a:pPr marL="0" indent="0" algn="just">
              <a:buNone/>
            </a:pPr>
            <a:r>
              <a:rPr lang="en-US" dirty="0">
                <a:latin typeface="Times New Roman" panose="02020603050405020304" pitchFamily="18" charset="0"/>
                <a:cs typeface="Times New Roman" panose="02020603050405020304" pitchFamily="18" charset="0"/>
              </a:rPr>
              <a:t>	Marginal Workers: There are more marginal workers in rural areas compared to urban areas. </a:t>
            </a:r>
          </a:p>
        </p:txBody>
      </p:sp>
    </p:spTree>
    <p:extLst>
      <p:ext uri="{BB962C8B-B14F-4D97-AF65-F5344CB8AC3E}">
        <p14:creationId xmlns:p14="http://schemas.microsoft.com/office/powerpoint/2010/main" val="912178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158AB-28EE-0DD4-F225-63C4BCD9D22F}"/>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CONT…..</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887759-B2C4-DCFD-3C11-08291D6D9696}"/>
              </a:ext>
            </a:extLst>
          </p:cNvPr>
          <p:cNvSpPr>
            <a:spLocks noGrp="1"/>
          </p:cNvSpPr>
          <p:nvPr>
            <p:ph idx="1"/>
          </p:nvPr>
        </p:nvSpPr>
        <p:spPr>
          <a:xfrm>
            <a:off x="1097280" y="1845734"/>
            <a:ext cx="10259722" cy="4023360"/>
          </a:xfrm>
        </p:spPr>
        <p:txBody>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After analysis I found that majorly working industries are Retail trade,public administration ,land transport and construction building</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In sex wise , female prefers to work in human health activity,in education and in service based sectors and male prefers to work in land transport, public administration, retail trade and construction building</a:t>
            </a:r>
            <a:r>
              <a:rPr lang="en-US" dirty="0"/>
              <a:t>.</a:t>
            </a:r>
            <a:endParaRPr lang="en-IN" dirty="0"/>
          </a:p>
          <a:p>
            <a:endParaRPr lang="en-IN" dirty="0"/>
          </a:p>
        </p:txBody>
      </p:sp>
    </p:spTree>
    <p:extLst>
      <p:ext uri="{BB962C8B-B14F-4D97-AF65-F5344CB8AC3E}">
        <p14:creationId xmlns:p14="http://schemas.microsoft.com/office/powerpoint/2010/main" val="1851491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5E2B35-0867-17E9-1EFC-5413F9A8E5A4}"/>
              </a:ext>
            </a:extLst>
          </p:cNvPr>
          <p:cNvSpPr>
            <a:spLocks noGrp="1"/>
          </p:cNvSpPr>
          <p:nvPr>
            <p:ph idx="1"/>
          </p:nvPr>
        </p:nvSpPr>
        <p:spPr/>
        <p:txBody>
          <a:bodyPr>
            <a:normAutofit/>
          </a:bodyPr>
          <a:lstStyle/>
          <a:p>
            <a:endParaRPr lang="en-US" sz="4000"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THANK YOU</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025543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242</TotalTime>
  <Words>584</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Calibri Light</vt:lpstr>
      <vt:lpstr>Times New Roman</vt:lpstr>
      <vt:lpstr>Wingdings</vt:lpstr>
      <vt:lpstr>Retrospect</vt:lpstr>
      <vt:lpstr>   INDUSTRIAL HUMAN RESOURCE           GEO-VISUALIZATION</vt:lpstr>
      <vt:lpstr>INTRODUCTION</vt:lpstr>
      <vt:lpstr>PROBLEM STATEMENT</vt:lpstr>
      <vt:lpstr>TOOLS USED</vt:lpstr>
      <vt:lpstr>APPROACHES</vt:lpstr>
      <vt:lpstr>EDA INSIGHTS</vt:lpstr>
      <vt:lpstr>CONT…..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Jzam jhon</dc:creator>
  <cp:lastModifiedBy>Jzam jhon</cp:lastModifiedBy>
  <cp:revision>5</cp:revision>
  <dcterms:created xsi:type="dcterms:W3CDTF">2024-08-04T13:45:46Z</dcterms:created>
  <dcterms:modified xsi:type="dcterms:W3CDTF">2024-08-04T18:06:02Z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2024-08-04T13:57:38Z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13567bd8-638a-4e89-91e9-98f7d4552a9f</vt:lpwstr>
  </property>
  <property fmtid="{D5CDD505-2E9C-101B-9397-08002B2CF9AE}" pid="7" name="MSIP_Label_defa4170-0d19-0005-0004-bc88714345d2_ActionId">
    <vt:lpwstr>8af6ebfc-b702-4b26-93a6-f45dafd7c613</vt:lpwstr>
  </property>
  <property fmtid="{D5CDD505-2E9C-101B-9397-08002B2CF9AE}" pid="8" name="MSIP_Label_defa4170-0d19-0005-0004-bc88714345d2_ContentBits">
    <vt:lpwstr>0</vt:lpwstr>
  </property>
</Properties>
</file>