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7" r:id="rId15"/>
    <p:sldId id="274" r:id="rId16"/>
    <p:sldId id="279" r:id="rId17"/>
    <p:sldId id="280" r:id="rId18"/>
    <p:sldId id="275" r:id="rId19"/>
    <p:sldId id="276" r:id="rId20"/>
    <p:sldId id="281" r:id="rId21"/>
    <p:sldId id="282" r:id="rId22"/>
    <p:sldId id="260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8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1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14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65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44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23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4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6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80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36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DAEF-887E-452E-A85C-AEC07E422086}" type="datetimeFigureOut">
              <a:rPr lang="en-CA" smtClean="0"/>
              <a:t>18/01/2016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8F4D-D146-4BF9-9FAC-D011E39E6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25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responsibletechnology.org/10-reasons-to-avoid-gmos/" TargetMode="External"/><Relationship Id="rId3" Type="http://schemas.openxmlformats.org/officeDocument/2006/relationships/hyperlink" Target="http://www.globalresearch.ca/the-complete-history-of-monsanto-the-worlds-most-evil-corporation/5387964" TargetMode="External"/><Relationship Id="rId7" Type="http://schemas.openxmlformats.org/officeDocument/2006/relationships/hyperlink" Target="http://www.monsanto.com/glyphosate/pages/default.aspx" TargetMode="External"/><Relationship Id="rId2" Type="http://schemas.openxmlformats.org/officeDocument/2006/relationships/hyperlink" Target="https://www.organicconsumers.org/campaigns/millions-against-monsan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oodandwaterwatch.org/insight/monsantos-seed-company-subsidiaries" TargetMode="External"/><Relationship Id="rId5" Type="http://schemas.openxmlformats.org/officeDocument/2006/relationships/hyperlink" Target="http://www.monsanto.ca/products/Pages/default.aspx" TargetMode="External"/><Relationship Id="rId4" Type="http://schemas.openxmlformats.org/officeDocument/2006/relationships/hyperlink" Target="http://www.monsanto.com/whoweare/pages/monsanto-history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790055"/>
            <a:ext cx="6400800" cy="553616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Snehan</a:t>
            </a:r>
            <a:r>
              <a:rPr lang="en-CA" sz="2400" dirty="0" smtClean="0"/>
              <a:t> </a:t>
            </a:r>
            <a:r>
              <a:rPr lang="en-CA" sz="2400" dirty="0" err="1" smtClean="0"/>
              <a:t>Gorain</a:t>
            </a:r>
            <a:endParaRPr lang="en-CA" sz="2400" dirty="0"/>
          </a:p>
        </p:txBody>
      </p:sp>
      <p:pic>
        <p:nvPicPr>
          <p:cNvPr id="1026" name="Picture 2" descr="http://meltingmoments.net/site/wp-content/uploads/2015/05/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" y="2492896"/>
            <a:ext cx="6547656" cy="436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84264"/>
            <a:ext cx="4102269" cy="16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YieldGard</a:t>
            </a:r>
            <a:r>
              <a:rPr lang="en-CA" dirty="0" smtClean="0"/>
              <a:t> Corn Borer insect protected corn is introduced</a:t>
            </a:r>
          </a:p>
          <a:p>
            <a:r>
              <a:rPr lang="en-CA" dirty="0" err="1" smtClean="0"/>
              <a:t>Asgrow</a:t>
            </a:r>
            <a:r>
              <a:rPr lang="en-CA" dirty="0" smtClean="0"/>
              <a:t> Agronomics, Holden’s Foundation Seeds L.L.C and Corn States Hybrid Service are acquired</a:t>
            </a:r>
          </a:p>
          <a:p>
            <a:r>
              <a:rPr lang="en-CA" dirty="0" smtClean="0"/>
              <a:t>Roundup Ready Canola is introduced</a:t>
            </a:r>
          </a:p>
          <a:p>
            <a:r>
              <a:rPr lang="en-CA" dirty="0" smtClean="0"/>
              <a:t>Roundup Ready Cotton is introduced</a:t>
            </a:r>
          </a:p>
          <a:p>
            <a:r>
              <a:rPr lang="en-CA" dirty="0" smtClean="0"/>
              <a:t>Enters into a merger and is renamed Pharmacia Corporation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72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2000</a:t>
            </a:r>
            <a:br>
              <a:rPr lang="en-CA" dirty="0" smtClean="0"/>
            </a:br>
            <a:r>
              <a:rPr lang="en-CA" dirty="0" smtClean="0"/>
              <a:t>Year of the New Monsanto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5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new Monsanto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Incorporated as a subsidiary of Pharmacia as a Pharmaceutical company</a:t>
            </a:r>
          </a:p>
          <a:p>
            <a:r>
              <a:rPr lang="en-CA" dirty="0" smtClean="0"/>
              <a:t>Roundup Ready Corn 2 is introduced</a:t>
            </a:r>
          </a:p>
          <a:p>
            <a:r>
              <a:rPr lang="en-CA" dirty="0" err="1" smtClean="0"/>
              <a:t>Seperates</a:t>
            </a:r>
            <a:r>
              <a:rPr lang="en-CA" dirty="0" smtClean="0"/>
              <a:t> from Pharmacia </a:t>
            </a:r>
          </a:p>
          <a:p>
            <a:r>
              <a:rPr lang="en-CA" dirty="0" smtClean="0"/>
              <a:t>Begins to identify and market specific corn hybrids which yield more ethanol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97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 Expansion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Today, Monsanto offers a wide variety of corn, cotton, soybean, wheat, canola and sugarcane seeds</a:t>
            </a:r>
          </a:p>
        </p:txBody>
      </p:sp>
    </p:spTree>
    <p:extLst>
      <p:ext uri="{BB962C8B-B14F-4D97-AF65-F5344CB8AC3E}">
        <p14:creationId xmlns:p14="http://schemas.microsoft.com/office/powerpoint/2010/main" val="6270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YieldGard</a:t>
            </a:r>
            <a:r>
              <a:rPr lang="en-CA" dirty="0"/>
              <a:t> Rootworm </a:t>
            </a:r>
            <a:r>
              <a:rPr lang="en-CA" dirty="0" smtClean="0"/>
              <a:t>insect-protected</a:t>
            </a:r>
            <a:endParaRPr lang="en-CA" dirty="0"/>
          </a:p>
          <a:p>
            <a:r>
              <a:rPr lang="en-CA" dirty="0" err="1"/>
              <a:t>Bollgard</a:t>
            </a:r>
            <a:r>
              <a:rPr lang="en-CA" dirty="0"/>
              <a:t> ii insect protected cotton </a:t>
            </a:r>
          </a:p>
          <a:p>
            <a:r>
              <a:rPr lang="en-CA" dirty="0" err="1" smtClean="0"/>
              <a:t>YieldGard</a:t>
            </a:r>
            <a:r>
              <a:rPr lang="en-CA" dirty="0" smtClean="0"/>
              <a:t> </a:t>
            </a:r>
            <a:r>
              <a:rPr lang="en-CA" dirty="0"/>
              <a:t>Plus corn </a:t>
            </a:r>
          </a:p>
          <a:p>
            <a:r>
              <a:rPr lang="en-CA" dirty="0" smtClean="0"/>
              <a:t>Roundup </a:t>
            </a:r>
            <a:r>
              <a:rPr lang="en-CA" dirty="0"/>
              <a:t>Ready Flex cotton </a:t>
            </a:r>
            <a:endParaRPr lang="en-CA" dirty="0" smtClean="0"/>
          </a:p>
          <a:p>
            <a:r>
              <a:rPr lang="en-CA" dirty="0" smtClean="0"/>
              <a:t>Roundup </a:t>
            </a:r>
            <a:r>
              <a:rPr lang="en-CA" dirty="0"/>
              <a:t>Ready Corn ii technology is planted on more than 32 acres (2006)</a:t>
            </a:r>
          </a:p>
          <a:p>
            <a:r>
              <a:rPr lang="en-CA" dirty="0" err="1"/>
              <a:t>Vistice</a:t>
            </a:r>
            <a:r>
              <a:rPr lang="en-CA" dirty="0"/>
              <a:t> low-linoleic soybeans</a:t>
            </a:r>
          </a:p>
          <a:p>
            <a:endParaRPr lang="en-CA" dirty="0"/>
          </a:p>
        </p:txBody>
      </p:sp>
      <p:pic>
        <p:nvPicPr>
          <p:cNvPr id="3074" name="Picture 2" descr="http://www.monsantoperformance.com/MLC/2006/images/yieldg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20888"/>
            <a:ext cx="16668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randsoftheworld.com/sites/default/files/styles/logo-thumbnail/public/0020/1058/brand.gif?itok=FPf21Wk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251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5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CA" dirty="0" err="1" smtClean="0"/>
              <a:t>Dr</a:t>
            </a:r>
            <a:r>
              <a:rPr lang="en-CA" dirty="0" smtClean="0"/>
              <a:t> John Franz discovers </a:t>
            </a:r>
            <a:r>
              <a:rPr lang="en-CA" dirty="0" err="1" smtClean="0"/>
              <a:t>glyphosphate</a:t>
            </a:r>
            <a:endParaRPr lang="en-CA" dirty="0" smtClean="0"/>
          </a:p>
          <a:p>
            <a:r>
              <a:rPr lang="en-CA" dirty="0" err="1" smtClean="0"/>
              <a:t>Acceleron</a:t>
            </a:r>
            <a:r>
              <a:rPr lang="en-CA" dirty="0" smtClean="0"/>
              <a:t> brand seed treatments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1029" name="Picture 5" descr="http://www.monsanto.com/SharedMonsantoLogos/acceler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24765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Genuity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1" t="53386" r="28571" b="23158"/>
          <a:stretch/>
        </p:blipFill>
        <p:spPr bwMode="auto">
          <a:xfrm>
            <a:off x="1072208" y="3036799"/>
            <a:ext cx="5979886" cy="228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64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31361" r="27142" b="9374"/>
          <a:stretch/>
        </p:blipFill>
        <p:spPr bwMode="auto">
          <a:xfrm>
            <a:off x="611560" y="548680"/>
            <a:ext cx="6052457" cy="578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29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Subsidiaries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Channel Bio Corp and its three seed brands Crows Hybrid Corn, Midwest Seed Genetics and Wilson Seeds</a:t>
            </a:r>
          </a:p>
          <a:p>
            <a:r>
              <a:rPr lang="en-CA" dirty="0" err="1"/>
              <a:t>Seminis</a:t>
            </a:r>
            <a:endParaRPr lang="en-CA" dirty="0"/>
          </a:p>
          <a:p>
            <a:r>
              <a:rPr lang="en-CA" dirty="0"/>
              <a:t>Stoneville cotton business and NC + Hybrids </a:t>
            </a:r>
            <a:r>
              <a:rPr lang="en-CA" dirty="0" err="1" smtClean="0"/>
              <a:t>Inc</a:t>
            </a:r>
            <a:endParaRPr lang="en-CA" dirty="0" smtClean="0"/>
          </a:p>
          <a:p>
            <a:r>
              <a:rPr lang="en-CA" dirty="0" smtClean="0"/>
              <a:t>Delta and Pine Land </a:t>
            </a:r>
            <a:r>
              <a:rPr lang="en-CA" dirty="0" smtClean="0"/>
              <a:t>Company</a:t>
            </a:r>
          </a:p>
          <a:p>
            <a:r>
              <a:rPr lang="en-CA" dirty="0" err="1" smtClean="0"/>
              <a:t>Aly</a:t>
            </a:r>
            <a:r>
              <a:rPr lang="en-CA" dirty="0" smtClean="0"/>
              <a:t> </a:t>
            </a:r>
            <a:r>
              <a:rPr lang="en-CA" dirty="0" err="1" smtClean="0"/>
              <a:t>Participacoes</a:t>
            </a:r>
            <a:r>
              <a:rPr lang="en-CA" dirty="0" smtClean="0"/>
              <a:t> Ltda.</a:t>
            </a:r>
          </a:p>
          <a:p>
            <a:r>
              <a:rPr lang="en-CA" dirty="0"/>
              <a:t>Various seed companies including Stewart Seeds, </a:t>
            </a:r>
            <a:r>
              <a:rPr lang="en-CA" dirty="0" err="1"/>
              <a:t>Trelay</a:t>
            </a:r>
            <a:r>
              <a:rPr lang="en-CA" dirty="0"/>
              <a:t> Seeds and Stone seeds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3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Subsidiaries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62500" lnSpcReduction="20000"/>
          </a:bodyPr>
          <a:lstStyle/>
          <a:p>
            <a:r>
              <a:rPr lang="en-CA" dirty="0" smtClean="0"/>
              <a:t>Aunt Jemima</a:t>
            </a:r>
          </a:p>
          <a:p>
            <a:r>
              <a:rPr lang="en-CA" dirty="0" smtClean="0"/>
              <a:t>Aurora Foods</a:t>
            </a:r>
          </a:p>
          <a:p>
            <a:r>
              <a:rPr lang="en-CA" dirty="0" smtClean="0"/>
              <a:t>Banquet</a:t>
            </a:r>
          </a:p>
          <a:p>
            <a:r>
              <a:rPr lang="en-CA" dirty="0" smtClean="0"/>
              <a:t>Best Foods</a:t>
            </a:r>
          </a:p>
          <a:p>
            <a:r>
              <a:rPr lang="en-CA" dirty="0" smtClean="0"/>
              <a:t>Betty Crocker</a:t>
            </a:r>
          </a:p>
          <a:p>
            <a:r>
              <a:rPr lang="en-CA" dirty="0" err="1" smtClean="0"/>
              <a:t>Bisquick</a:t>
            </a:r>
            <a:endParaRPr lang="en-CA" dirty="0" smtClean="0"/>
          </a:p>
          <a:p>
            <a:r>
              <a:rPr lang="en-CA" dirty="0" smtClean="0"/>
              <a:t>Cadbury</a:t>
            </a:r>
          </a:p>
          <a:p>
            <a:r>
              <a:rPr lang="en-CA" dirty="0" err="1" smtClean="0"/>
              <a:t>Campell</a:t>
            </a:r>
            <a:endParaRPr lang="en-CA" dirty="0" smtClean="0"/>
          </a:p>
          <a:p>
            <a:r>
              <a:rPr lang="en-CA" dirty="0" smtClean="0"/>
              <a:t>Capri Sin</a:t>
            </a:r>
          </a:p>
          <a:p>
            <a:r>
              <a:rPr lang="en-CA" dirty="0" smtClean="0"/>
              <a:t>Carnation</a:t>
            </a:r>
          </a:p>
          <a:p>
            <a:r>
              <a:rPr lang="en-CA" dirty="0" smtClean="0"/>
              <a:t>Coca Cola</a:t>
            </a:r>
          </a:p>
          <a:p>
            <a:r>
              <a:rPr lang="en-CA" dirty="0" smtClean="0"/>
              <a:t>ConAgra</a:t>
            </a:r>
          </a:p>
          <a:p>
            <a:r>
              <a:rPr lang="en-CA" dirty="0" smtClean="0"/>
              <a:t>Delicious Brand Cookies</a:t>
            </a:r>
          </a:p>
          <a:p>
            <a:r>
              <a:rPr lang="en-CA" dirty="0" smtClean="0"/>
              <a:t>Duncan Hines</a:t>
            </a:r>
          </a:p>
          <a:p>
            <a:r>
              <a:rPr lang="en-CA" dirty="0" smtClean="0"/>
              <a:t>Famous Amos</a:t>
            </a:r>
          </a:p>
          <a:p>
            <a:r>
              <a:rPr lang="en-CA" dirty="0" smtClean="0"/>
              <a:t>Frito Lay</a:t>
            </a:r>
          </a:p>
          <a:p>
            <a:r>
              <a:rPr lang="en-CA" dirty="0" smtClean="0"/>
              <a:t>General Mills</a:t>
            </a:r>
          </a:p>
          <a:p>
            <a:r>
              <a:rPr lang="en-CA" dirty="0" smtClean="0"/>
              <a:t>Heinz</a:t>
            </a:r>
          </a:p>
          <a:p>
            <a:r>
              <a:rPr lang="en-CA" dirty="0" err="1" smtClean="0"/>
              <a:t>Hellmans</a:t>
            </a:r>
            <a:endParaRPr lang="en-CA" dirty="0" smtClean="0"/>
          </a:p>
          <a:p>
            <a:r>
              <a:rPr lang="en-CA" dirty="0" smtClean="0"/>
              <a:t>Hershey’s Nestle</a:t>
            </a:r>
          </a:p>
          <a:p>
            <a:r>
              <a:rPr lang="en-CA" dirty="0" smtClean="0"/>
              <a:t>Hungry Jack</a:t>
            </a:r>
          </a:p>
          <a:p>
            <a:r>
              <a:rPr lang="en-CA" dirty="0" smtClean="0"/>
              <a:t>Jiffy</a:t>
            </a:r>
          </a:p>
          <a:p>
            <a:r>
              <a:rPr lang="en-CA" dirty="0" err="1" smtClean="0"/>
              <a:t>Kelloggs</a:t>
            </a:r>
            <a:endParaRPr lang="en-CA" dirty="0" smtClean="0"/>
          </a:p>
          <a:p>
            <a:r>
              <a:rPr lang="en-CA" dirty="0" smtClean="0"/>
              <a:t>Kid Cuisine</a:t>
            </a:r>
          </a:p>
          <a:p>
            <a:r>
              <a:rPr lang="en-CA" dirty="0" smtClean="0"/>
              <a:t>Knorr</a:t>
            </a:r>
          </a:p>
          <a:p>
            <a:r>
              <a:rPr lang="en-CA" dirty="0" smtClean="0"/>
              <a:t>Kool-Aid</a:t>
            </a:r>
          </a:p>
          <a:p>
            <a:r>
              <a:rPr lang="en-CA" dirty="0" err="1" smtClean="0"/>
              <a:t>Karf</a:t>
            </a:r>
            <a:r>
              <a:rPr lang="en-CA" dirty="0" smtClean="0"/>
              <a:t>/Phillip Morris</a:t>
            </a:r>
          </a:p>
          <a:p>
            <a:r>
              <a:rPr lang="en-CA" dirty="0" smtClean="0"/>
              <a:t>Minute Maid</a:t>
            </a:r>
          </a:p>
          <a:p>
            <a:r>
              <a:rPr lang="en-CA" dirty="0" smtClean="0"/>
              <a:t>Nabisco</a:t>
            </a:r>
          </a:p>
          <a:p>
            <a:r>
              <a:rPr lang="en-CA" dirty="0" smtClean="0"/>
              <a:t>Morningstar</a:t>
            </a:r>
          </a:p>
          <a:p>
            <a:r>
              <a:rPr lang="en-CA" dirty="0" smtClean="0"/>
              <a:t>Nature Valley</a:t>
            </a:r>
          </a:p>
          <a:p>
            <a:r>
              <a:rPr lang="en-CA" dirty="0" smtClean="0"/>
              <a:t>Pasta-</a:t>
            </a:r>
            <a:r>
              <a:rPr lang="en-CA" dirty="0" err="1" smtClean="0"/>
              <a:t>Roni</a:t>
            </a:r>
            <a:endParaRPr lang="en-CA" dirty="0" smtClean="0"/>
          </a:p>
          <a:p>
            <a:r>
              <a:rPr lang="en-CA" dirty="0" smtClean="0"/>
              <a:t>Pepsi</a:t>
            </a:r>
          </a:p>
          <a:p>
            <a:r>
              <a:rPr lang="en-CA" dirty="0" smtClean="0"/>
              <a:t>Quaker</a:t>
            </a:r>
          </a:p>
          <a:p>
            <a:r>
              <a:rPr lang="en-CA" dirty="0" smtClean="0"/>
              <a:t>Unilever</a:t>
            </a:r>
          </a:p>
          <a:p>
            <a:r>
              <a:rPr lang="en-CA" dirty="0" err="1" smtClean="0"/>
              <a:t>Totinos</a:t>
            </a:r>
            <a:endParaRPr lang="en-CA" dirty="0" smtClean="0"/>
          </a:p>
          <a:p>
            <a:r>
              <a:rPr lang="en-CA" dirty="0" smtClean="0"/>
              <a:t>Tombstone Pizza</a:t>
            </a:r>
          </a:p>
          <a:p>
            <a:r>
              <a:rPr lang="en-CA" dirty="0" smtClean="0"/>
              <a:t>Ore-Ida</a:t>
            </a:r>
          </a:p>
          <a:p>
            <a:r>
              <a:rPr lang="en-CA" dirty="0" smtClean="0"/>
              <a:t>Lipton</a:t>
            </a:r>
          </a:p>
          <a:p>
            <a:r>
              <a:rPr lang="en-CA" dirty="0" smtClean="0"/>
              <a:t>Interstate Bakeries</a:t>
            </a:r>
          </a:p>
          <a:p>
            <a:r>
              <a:rPr lang="en-CA" dirty="0" smtClean="0"/>
              <a:t>Pringles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8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CA" dirty="0" smtClean="0"/>
              <a:t>The Beginning of Monsanto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21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GMO Foods have many Health Consequences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Organ damage</a:t>
            </a:r>
          </a:p>
          <a:p>
            <a:r>
              <a:rPr lang="en-CA" dirty="0" smtClean="0"/>
              <a:t>Gastrointestinal and immune system damage</a:t>
            </a:r>
          </a:p>
          <a:p>
            <a:r>
              <a:rPr lang="en-CA" dirty="0" smtClean="0"/>
              <a:t>Accelerated aging</a:t>
            </a:r>
          </a:p>
          <a:p>
            <a:r>
              <a:rPr lang="en-CA" dirty="0" smtClean="0"/>
              <a:t>Infertility</a:t>
            </a:r>
          </a:p>
          <a:p>
            <a:r>
              <a:rPr lang="en-CA" dirty="0" smtClean="0"/>
              <a:t>Genes inserted in GM soy can transfer to bacteria in humans, causing long term damage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799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n-CA" dirty="0" smtClean="0"/>
              <a:t>GMOs allow for greatly increased herbicide use. Roundup is linked with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3608" y="2917371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7664" y="2936144"/>
            <a:ext cx="4968552" cy="1500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Sterility</a:t>
            </a:r>
          </a:p>
          <a:p>
            <a:r>
              <a:rPr lang="en-CA" dirty="0" smtClean="0"/>
              <a:t>Hormone disruption</a:t>
            </a:r>
          </a:p>
          <a:p>
            <a:r>
              <a:rPr lang="en-CA" dirty="0" smtClean="0"/>
              <a:t>Birth defects </a:t>
            </a:r>
          </a:p>
          <a:p>
            <a:r>
              <a:rPr lang="en-CA" dirty="0" smtClean="0"/>
              <a:t>Cancer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kidsrighttoknow.com/wp-content/uploads/2014/10/MAM-Toron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28800"/>
            <a:ext cx="171959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bc.ca/gfx/topvideo/2015/monsanto-nat-kalata-052315_lead_media_imag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96952"/>
            <a:ext cx="2592288" cy="141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Further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>
                <a:hlinkClick r:id="rId2"/>
              </a:rPr>
              <a:t>https://www.organicconsumers.org/campaigns/millions-against-monsanto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http://www.globalresearch.ca/the-complete-history-of-monsanto-the-worlds-most-evil-corporation/5387964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www.monsanto.com/whoweare/pages/monsanto-history.aspx</a:t>
            </a:r>
            <a:endParaRPr lang="en-CA" dirty="0" smtClean="0"/>
          </a:p>
          <a:p>
            <a:r>
              <a:rPr lang="en-CA" dirty="0">
                <a:hlinkClick r:id="rId5"/>
              </a:rPr>
              <a:t>http://</a:t>
            </a:r>
            <a:r>
              <a:rPr lang="en-CA" dirty="0" smtClean="0">
                <a:hlinkClick r:id="rId5"/>
              </a:rPr>
              <a:t>www.monsanto.ca/products/Pages/default.aspx</a:t>
            </a:r>
            <a:endParaRPr lang="en-CA" dirty="0" smtClean="0"/>
          </a:p>
          <a:p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www.foodandwaterwatch.org/insight/monsantos-seed-company-subsidiaries</a:t>
            </a:r>
            <a:endParaRPr lang="en-CA" dirty="0" smtClean="0"/>
          </a:p>
          <a:p>
            <a:r>
              <a:rPr lang="en-CA" dirty="0">
                <a:hlinkClick r:id="rId7"/>
              </a:rPr>
              <a:t>http://</a:t>
            </a:r>
            <a:r>
              <a:rPr lang="en-CA" dirty="0" smtClean="0">
                <a:hlinkClick r:id="rId7"/>
              </a:rPr>
              <a:t>www.monsanto.com/glyphosate/pages/default.aspx</a:t>
            </a:r>
            <a:endParaRPr lang="en-CA" dirty="0" smtClean="0"/>
          </a:p>
          <a:p>
            <a:r>
              <a:rPr lang="en-CA" dirty="0">
                <a:hlinkClick r:id="rId8"/>
              </a:rPr>
              <a:t>http://responsibletechnology.org/10-reasons-to-avoid-gmos</a:t>
            </a:r>
            <a:r>
              <a:rPr lang="en-CA" dirty="0" smtClean="0">
                <a:hlinkClick r:id="rId8"/>
              </a:rPr>
              <a:t>/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42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1901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Founded by John Francis </a:t>
            </a:r>
            <a:r>
              <a:rPr lang="en-CA" dirty="0" err="1" smtClean="0"/>
              <a:t>Queeney</a:t>
            </a:r>
            <a:endParaRPr lang="en-CA" dirty="0" smtClean="0"/>
          </a:p>
          <a:p>
            <a:pPr>
              <a:lnSpc>
                <a:spcPct val="200000"/>
              </a:lnSpc>
            </a:pPr>
            <a:r>
              <a:rPr lang="en-CA" dirty="0" smtClean="0"/>
              <a:t>Began producing saccharine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1945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n-CA" dirty="0" smtClean="0"/>
              <a:t>Production and marketing of agricultural chemicals begin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83568" y="2898686"/>
            <a:ext cx="45186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prstClr val="black"/>
                </a:solidFill>
              </a:rPr>
              <a:t>Aspirin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 err="1">
                <a:solidFill>
                  <a:prstClr val="black"/>
                </a:solidFill>
              </a:rPr>
              <a:t>A</a:t>
            </a:r>
            <a:r>
              <a:rPr lang="en-CA" sz="2400" dirty="0" err="1" smtClean="0">
                <a:solidFill>
                  <a:prstClr val="black"/>
                </a:solidFill>
              </a:rPr>
              <a:t>cetylsalicyclic</a:t>
            </a:r>
            <a:r>
              <a:rPr lang="en-CA" sz="2400" dirty="0">
                <a:solidFill>
                  <a:prstClr val="black"/>
                </a:solidFill>
              </a:rPr>
              <a:t> </a:t>
            </a:r>
            <a:r>
              <a:rPr lang="en-CA" sz="2400" dirty="0" smtClean="0">
                <a:solidFill>
                  <a:prstClr val="black"/>
                </a:solidFill>
              </a:rPr>
              <a:t>acid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prstClr val="black"/>
                </a:solidFill>
              </a:rPr>
              <a:t>Polychlorinated biphenyls (PCBs)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1960s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Ramrod herbicide is introduced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Commercialization of Lasso herbicide in the United States</a:t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55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1970s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A cell biology research program is established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Roundup herbicide is commercialized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0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1980s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CA" dirty="0" smtClean="0"/>
              <a:t>Biotechnology becomes the strategic research focus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Becomes the first company to genetically modify a plant cell</a:t>
            </a:r>
          </a:p>
          <a:p>
            <a:pPr>
              <a:lnSpc>
                <a:spcPct val="120000"/>
              </a:lnSpc>
            </a:pPr>
            <a:r>
              <a:rPr lang="en-CA" dirty="0" err="1" smtClean="0"/>
              <a:t>Aquires</a:t>
            </a:r>
            <a:r>
              <a:rPr lang="en-CA" dirty="0" smtClean="0"/>
              <a:t> Jacob </a:t>
            </a:r>
            <a:r>
              <a:rPr lang="en-CA" dirty="0" err="1" smtClean="0"/>
              <a:t>Hartz</a:t>
            </a:r>
            <a:r>
              <a:rPr lang="en-CA" dirty="0" smtClean="0"/>
              <a:t> See Co</a:t>
            </a:r>
            <a:r>
              <a:rPr lang="en-CA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Produces aspartame for coke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54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1990s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Posilac</a:t>
            </a:r>
            <a:r>
              <a:rPr lang="en-CA" dirty="0" smtClean="0"/>
              <a:t>, Bovine </a:t>
            </a:r>
            <a:r>
              <a:rPr lang="en-CA" dirty="0" err="1" smtClean="0"/>
              <a:t>Somatropin</a:t>
            </a:r>
            <a:r>
              <a:rPr lang="en-CA" dirty="0" smtClean="0"/>
              <a:t>, Monsanto’s first biotechnology product goes for sale</a:t>
            </a:r>
          </a:p>
          <a:p>
            <a:r>
              <a:rPr lang="en-CA" dirty="0" smtClean="0"/>
              <a:t>Acquires biotechnology assets of </a:t>
            </a:r>
            <a:r>
              <a:rPr lang="en-CA" dirty="0" err="1" smtClean="0"/>
              <a:t>Agracetus</a:t>
            </a:r>
            <a:endParaRPr lang="en-CA" dirty="0" smtClean="0"/>
          </a:p>
          <a:p>
            <a:r>
              <a:rPr lang="en-CA" dirty="0" smtClean="0"/>
              <a:t>Acquires </a:t>
            </a:r>
            <a:r>
              <a:rPr lang="en-CA" dirty="0" err="1" smtClean="0"/>
              <a:t>Calgene</a:t>
            </a:r>
            <a:endParaRPr lang="en-CA" dirty="0" smtClean="0"/>
          </a:p>
          <a:p>
            <a:r>
              <a:rPr lang="en-CA" dirty="0" smtClean="0"/>
              <a:t>Roundup Ready soybeans are introduced</a:t>
            </a:r>
          </a:p>
          <a:p>
            <a:r>
              <a:rPr lang="en-CA" dirty="0" err="1" smtClean="0"/>
              <a:t>Bollgard</a:t>
            </a:r>
            <a:r>
              <a:rPr lang="en-CA" dirty="0" smtClean="0"/>
              <a:t> insect-protected is introduced</a:t>
            </a:r>
          </a:p>
        </p:txBody>
      </p:sp>
    </p:spTree>
    <p:extLst>
      <p:ext uri="{BB962C8B-B14F-4D97-AF65-F5344CB8AC3E}">
        <p14:creationId xmlns:p14="http://schemas.microsoft.com/office/powerpoint/2010/main" val="27657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YieldGard</a:t>
            </a:r>
            <a:r>
              <a:rPr lang="en-CA" dirty="0"/>
              <a:t> Corn Borer insect protected corn is introduced</a:t>
            </a:r>
          </a:p>
          <a:p>
            <a:r>
              <a:rPr lang="en-CA" dirty="0" err="1"/>
              <a:t>Asgrow</a:t>
            </a:r>
            <a:r>
              <a:rPr lang="en-CA" dirty="0"/>
              <a:t> Agronomics, Holden’s Foundation Seeds L.L.C and Corn States Hybrid Service are acquired</a:t>
            </a:r>
          </a:p>
          <a:p>
            <a:r>
              <a:rPr lang="en-CA" dirty="0"/>
              <a:t>Roundup Ready Canola is introduced</a:t>
            </a:r>
          </a:p>
          <a:p>
            <a:r>
              <a:rPr lang="en-CA" dirty="0"/>
              <a:t>Roundup Ready Cotton is </a:t>
            </a:r>
            <a:r>
              <a:rPr lang="en-CA" dirty="0" smtClean="0"/>
              <a:t>introduced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76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465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The Beginning of Monsanto</vt:lpstr>
      <vt:lpstr>1901</vt:lpstr>
      <vt:lpstr>1945</vt:lpstr>
      <vt:lpstr>1960s</vt:lpstr>
      <vt:lpstr>1970s</vt:lpstr>
      <vt:lpstr>1980s</vt:lpstr>
      <vt:lpstr>1990s</vt:lpstr>
      <vt:lpstr>PowerPoint Presentation</vt:lpstr>
      <vt:lpstr>PowerPoint Presentation</vt:lpstr>
      <vt:lpstr>2000 Year of the New Monsanto</vt:lpstr>
      <vt:lpstr>The new Monsanto</vt:lpstr>
      <vt:lpstr>Product Expansion</vt:lpstr>
      <vt:lpstr>Products</vt:lpstr>
      <vt:lpstr>PowerPoint Presentation</vt:lpstr>
      <vt:lpstr>PowerPoint Presentation</vt:lpstr>
      <vt:lpstr>PowerPoint Presentation</vt:lpstr>
      <vt:lpstr>Subsidiaries</vt:lpstr>
      <vt:lpstr>Subsidiaries</vt:lpstr>
      <vt:lpstr>GMO Foods have many Health Consequences</vt:lpstr>
      <vt:lpstr>PowerPoint Presentation</vt:lpstr>
      <vt:lpstr>PowerPoint Presentation</vt:lpstr>
      <vt:lpstr>Further Information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Gorain, Snehan</dc:creator>
  <cp:lastModifiedBy>Gorain, Snehan</cp:lastModifiedBy>
  <cp:revision>22</cp:revision>
  <dcterms:created xsi:type="dcterms:W3CDTF">2016-01-13T14:21:57Z</dcterms:created>
  <dcterms:modified xsi:type="dcterms:W3CDTF">2016-01-18T14:59:23Z</dcterms:modified>
</cp:coreProperties>
</file>