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40" autoAdjust="0"/>
    <p:restoredTop sz="94660"/>
  </p:normalViewPr>
  <p:slideViewPr>
    <p:cSldViewPr>
      <p:cViewPr varScale="1">
        <p:scale>
          <a:sx n="94" d="100"/>
          <a:sy n="94" d="100"/>
        </p:scale>
        <p:origin x="-147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E2FE6C-92E6-CF4B-9C8E-57C92F5BA1CF}" type="datetimeFigureOut">
              <a:rPr lang="en-US" smtClean="0"/>
              <a:t>20/10/14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E1CFA-90D7-6E4B-B135-46A62AFCA887}" type="slidenum">
              <a:rPr lang="en-US" smtClean="0"/>
              <a:t>‹#›</a:t>
            </a:fld>
            <a:endParaRPr lang="en-US"/>
          </a:p>
        </p:txBody>
      </p:sp>
    </p:spTree>
    <p:extLst>
      <p:ext uri="{BB962C8B-B14F-4D97-AF65-F5344CB8AC3E}">
        <p14:creationId xmlns:p14="http://schemas.microsoft.com/office/powerpoint/2010/main" val="7964425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5E1CFA-90D7-6E4B-B135-46A62AFCA887}" type="slidenum">
              <a:rPr lang="en-US" smtClean="0"/>
              <a:t>2</a:t>
            </a:fld>
            <a:endParaRPr lang="en-US"/>
          </a:p>
        </p:txBody>
      </p:sp>
    </p:spTree>
    <p:extLst>
      <p:ext uri="{BB962C8B-B14F-4D97-AF65-F5344CB8AC3E}">
        <p14:creationId xmlns:p14="http://schemas.microsoft.com/office/powerpoint/2010/main" val="200262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CA"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fld id="{3FE3AE1B-E9FF-4CD4-9BFB-B7C4D14DD1AC}" type="datetimeFigureOut">
              <a:rPr lang="en-CA" smtClean="0"/>
              <a:t>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B64250-5A57-41E5-AA6C-3AD4B4301539}"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CA"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3FE3AE1B-E9FF-4CD4-9BFB-B7C4D14DD1AC}" type="datetimeFigureOut">
              <a:rPr lang="en-CA" smtClean="0"/>
              <a:t>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B64250-5A57-41E5-AA6C-3AD4B4301539}" type="slidenum">
              <a:rPr lang="en-CA" smtClean="0"/>
              <a:t>‹#›</a:t>
            </a:fld>
            <a:endParaRPr lang="en-CA"/>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3FE3AE1B-E9FF-4CD4-9BFB-B7C4D14DD1AC}" type="datetimeFigureOut">
              <a:rPr lang="en-CA" smtClean="0"/>
              <a:t>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B64250-5A57-41E5-AA6C-3AD4B4301539}" type="slidenum">
              <a:rPr lang="en-CA" smtClean="0"/>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CA"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3FE3AE1B-E9FF-4CD4-9BFB-B7C4D14DD1AC}" type="datetimeFigureOut">
              <a:rPr lang="en-CA" smtClean="0"/>
              <a:t>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B64250-5A57-41E5-AA6C-3AD4B4301539}"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10"/>
          </p:nvPr>
        </p:nvSpPr>
        <p:spPr/>
        <p:txBody>
          <a:bodyPr/>
          <a:lstStyle/>
          <a:p>
            <a:fld id="{3FE3AE1B-E9FF-4CD4-9BFB-B7C4D14DD1AC}" type="datetimeFigureOut">
              <a:rPr lang="en-CA" smtClean="0"/>
              <a:t>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B64250-5A57-41E5-AA6C-3AD4B4301539}"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CA"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dirty="0"/>
          </a:p>
        </p:txBody>
      </p:sp>
      <p:sp>
        <p:nvSpPr>
          <p:cNvPr id="4" name="Date Placeholder 3"/>
          <p:cNvSpPr>
            <a:spLocks noGrp="1"/>
          </p:cNvSpPr>
          <p:nvPr>
            <p:ph type="dt" sz="half" idx="10"/>
          </p:nvPr>
        </p:nvSpPr>
        <p:spPr/>
        <p:txBody>
          <a:bodyPr/>
          <a:lstStyle/>
          <a:p>
            <a:fld id="{3FE3AE1B-E9FF-4CD4-9BFB-B7C4D14DD1AC}" type="datetimeFigureOut">
              <a:rPr lang="en-CA" smtClean="0"/>
              <a:t>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B64250-5A57-41E5-AA6C-3AD4B4301539}" type="slidenum">
              <a:rPr lang="en-CA" smtClean="0"/>
              <a:t>‹#›</a:t>
            </a:fld>
            <a:endParaRPr lang="en-CA"/>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CA"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3FE3AE1B-E9FF-4CD4-9BFB-B7C4D14DD1AC}" type="datetimeFigureOut">
              <a:rPr lang="en-CA" smtClean="0"/>
              <a:t>20/10/14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6B64250-5A57-41E5-AA6C-3AD4B4301539}"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CA"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Date Placeholder 4"/>
          <p:cNvSpPr>
            <a:spLocks noGrp="1"/>
          </p:cNvSpPr>
          <p:nvPr>
            <p:ph type="dt" sz="half" idx="10"/>
          </p:nvPr>
        </p:nvSpPr>
        <p:spPr/>
        <p:txBody>
          <a:bodyPr/>
          <a:lstStyle/>
          <a:p>
            <a:fld id="{3FE3AE1B-E9FF-4CD4-9BFB-B7C4D14DD1AC}" type="datetimeFigureOut">
              <a:rPr lang="en-CA" smtClean="0"/>
              <a:t>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B64250-5A57-41E5-AA6C-3AD4B4301539}"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CA"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7" name="Date Placeholder 6"/>
          <p:cNvSpPr>
            <a:spLocks noGrp="1"/>
          </p:cNvSpPr>
          <p:nvPr>
            <p:ph type="dt" sz="half" idx="10"/>
          </p:nvPr>
        </p:nvSpPr>
        <p:spPr/>
        <p:txBody>
          <a:bodyPr/>
          <a:lstStyle/>
          <a:p>
            <a:fld id="{3FE3AE1B-E9FF-4CD4-9BFB-B7C4D14DD1AC}" type="datetimeFigureOut">
              <a:rPr lang="en-CA" smtClean="0"/>
              <a:t>20/10/14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6B64250-5A57-41E5-AA6C-3AD4B4301539}"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a:p>
        </p:txBody>
      </p:sp>
      <p:sp>
        <p:nvSpPr>
          <p:cNvPr id="3" name="Date Placeholder 2"/>
          <p:cNvSpPr>
            <a:spLocks noGrp="1"/>
          </p:cNvSpPr>
          <p:nvPr>
            <p:ph type="dt" sz="half" idx="10"/>
          </p:nvPr>
        </p:nvSpPr>
        <p:spPr/>
        <p:txBody>
          <a:bodyPr/>
          <a:lstStyle/>
          <a:p>
            <a:fld id="{3FE3AE1B-E9FF-4CD4-9BFB-B7C4D14DD1AC}" type="datetimeFigureOut">
              <a:rPr lang="en-CA" smtClean="0"/>
              <a:t>20/10/14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6B64250-5A57-41E5-AA6C-3AD4B4301539}"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3AE1B-E9FF-4CD4-9BFB-B7C4D14DD1AC}" type="datetimeFigureOut">
              <a:rPr lang="en-CA" smtClean="0"/>
              <a:t>20/10/14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6B64250-5A57-41E5-AA6C-3AD4B4301539}"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CA"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3FE3AE1B-E9FF-4CD4-9BFB-B7C4D14DD1AC}" type="datetimeFigureOut">
              <a:rPr lang="en-CA" smtClean="0"/>
              <a:t>20/10/14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6B64250-5A57-41E5-AA6C-3AD4B4301539}"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CA"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3FE3AE1B-E9FF-4CD4-9BFB-B7C4D14DD1AC}" type="datetimeFigureOut">
              <a:rPr lang="en-CA" smtClean="0"/>
              <a:t>20/10/14</a:t>
            </a:fld>
            <a:endParaRPr lang="en-CA"/>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CA"/>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86B64250-5A57-41E5-AA6C-3AD4B4301539}"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samsung-u28d590d-28in-4k-uhd-c5-95635-1246.htm" TargetMode="Externa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creative-soundblaster-zxr-pcie-sound-4c-81293.htm" TargetMode="Externa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corsair-cx-series-cx750m-750w-f2-78574-1246.htm" TargetMode="Externa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logitech-m525-wireless-mouse-ergonomic-f8-91859-1246.htm" TargetMode="Externa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microsoft-natural-ergonomic-4000-keyboard-65-34942-1608.htm" TargetMode="Externa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kanto-yumi-powered-bookshelf-speakers-8c-92663-1735.htm" TargetMode="Externa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microsoft-windows-7-home-premium-c0-45271-1246.htm" TargetMode="Externa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slide" Target="slide11.xml"/><Relationship Id="rId12" Type="http://schemas.openxmlformats.org/officeDocument/2006/relationships/slide" Target="slide12.xml"/><Relationship Id="rId13" Type="http://schemas.openxmlformats.org/officeDocument/2006/relationships/slide" Target="slide13.xml"/><Relationship Id="rId14" Type="http://schemas.openxmlformats.org/officeDocument/2006/relationships/slide" Target="slide14.xml"/><Relationship Id="rId15" Type="http://schemas.openxmlformats.org/officeDocument/2006/relationships/slide" Target="slide15.xml"/><Relationship Id="rId16" Type="http://schemas.openxmlformats.org/officeDocument/2006/relationships/slide" Target="slide16.xml"/><Relationship Id="rId17" Type="http://schemas.openxmlformats.org/officeDocument/2006/relationships/slide" Target="slide17.xml"/><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slide" Target="slide3.xml"/><Relationship Id="rId4" Type="http://schemas.openxmlformats.org/officeDocument/2006/relationships/slide" Target="slide4.xml"/><Relationship Id="rId5" Type="http://schemas.openxmlformats.org/officeDocument/2006/relationships/slide" Target="slide5.xml"/><Relationship Id="rId6" Type="http://schemas.openxmlformats.org/officeDocument/2006/relationships/slide" Target="slide6.xml"/><Relationship Id="rId7" Type="http://schemas.openxmlformats.org/officeDocument/2006/relationships/slide" Target="slide7.xml"/><Relationship Id="rId8" Type="http://schemas.openxmlformats.org/officeDocument/2006/relationships/slide" Target="slide8.xml"/><Relationship Id="rId9" Type="http://schemas.openxmlformats.org/officeDocument/2006/relationships/slide" Target="slide9.xml"/><Relationship Id="rId10"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supermicro-a1srm-2758f-atom-c2758-64gb-53-99429.htm" TargetMode="Externa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corsair-obsidian-450d-atx-black-55-95571.htm" TargetMode="Externa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intel-core-i7-5930k-3-70ghz-six-db-100098-1246.htm" TargetMode="Externa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evga-geforce-gtx-660-ftw-68-91929.htm" TargetMode="Externa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seagate-barracuda-4tb-5900rpm-sata3-e9-80438-1246.htm" TargetMode="Externa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ix.com/detail/amd-radeon-entertainment-edition-16gb-87-78218.htm" TargetMode="Externa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hyperlink" Target="http://www.futureshop.ca/en-CA/product/pioneer-pioneer-8x-blu-ray-combo-drive-bdc-207dbk-bdc-207dbk/10218162.aspx?path=2d7763a2d4aa99db11c3ecd6bcab2e64en0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33600" y="4267200"/>
            <a:ext cx="6400800" cy="1752600"/>
          </a:xfrm>
        </p:spPr>
        <p:txBody>
          <a:bodyPr/>
          <a:lstStyle/>
          <a:p>
            <a:pPr algn="r"/>
            <a:r>
              <a:rPr lang="en-US" dirty="0" err="1" smtClean="0">
                <a:solidFill>
                  <a:schemeClr val="bg1"/>
                </a:solidFill>
              </a:rPr>
              <a:t>Snehan</a:t>
            </a:r>
            <a:r>
              <a:rPr lang="en-US" dirty="0" smtClean="0">
                <a:solidFill>
                  <a:schemeClr val="bg1"/>
                </a:solidFill>
              </a:rPr>
              <a:t> </a:t>
            </a:r>
            <a:r>
              <a:rPr lang="en-US" dirty="0" err="1" smtClean="0">
                <a:solidFill>
                  <a:schemeClr val="bg1"/>
                </a:solidFill>
              </a:rPr>
              <a:t>Gorain</a:t>
            </a:r>
            <a:endParaRPr lang="en-US" dirty="0" smtClean="0">
              <a:solidFill>
                <a:schemeClr val="bg1"/>
              </a:solidFill>
            </a:endParaRPr>
          </a:p>
          <a:p>
            <a:pPr algn="r"/>
            <a:r>
              <a:rPr lang="en-US" dirty="0" smtClean="0">
                <a:solidFill>
                  <a:schemeClr val="bg1"/>
                </a:solidFill>
              </a:rPr>
              <a:t>TEJ1OP</a:t>
            </a:r>
          </a:p>
          <a:p>
            <a:pPr algn="r"/>
            <a:r>
              <a:rPr lang="en-US" dirty="0" smtClean="0">
                <a:solidFill>
                  <a:schemeClr val="bg1"/>
                </a:solidFill>
              </a:rPr>
              <a:t>MR </a:t>
            </a:r>
            <a:r>
              <a:rPr lang="en-US" dirty="0" err="1" smtClean="0">
                <a:solidFill>
                  <a:schemeClr val="bg1"/>
                </a:solidFill>
              </a:rPr>
              <a:t>Buffone</a:t>
            </a:r>
            <a:endParaRPr lang="en-CA" dirty="0" smtClean="0">
              <a:solidFill>
                <a:schemeClr val="bg1"/>
              </a:solidFill>
            </a:endParaRPr>
          </a:p>
          <a:p>
            <a:endParaRPr lang="en-CA" dirty="0"/>
          </a:p>
        </p:txBody>
      </p:sp>
      <p:sp>
        <p:nvSpPr>
          <p:cNvPr id="4" name="Rectangle 3"/>
          <p:cNvSpPr/>
          <p:nvPr/>
        </p:nvSpPr>
        <p:spPr>
          <a:xfrm>
            <a:off x="1502402" y="2967335"/>
            <a:ext cx="6139196"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Building A Computer</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9709314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a:t>
            </a:r>
            <a:endParaRPr lang="en-CA" dirty="0"/>
          </a:p>
        </p:txBody>
      </p:sp>
      <p:sp>
        <p:nvSpPr>
          <p:cNvPr id="3" name="Content Placeholder 2"/>
          <p:cNvSpPr>
            <a:spLocks noGrp="1"/>
          </p:cNvSpPr>
          <p:nvPr>
            <p:ph idx="1"/>
          </p:nvPr>
        </p:nvSpPr>
        <p:spPr>
          <a:xfrm>
            <a:off x="457200" y="1600201"/>
            <a:ext cx="8229600" cy="4267200"/>
          </a:xfrm>
        </p:spPr>
        <p:txBody>
          <a:bodyPr>
            <a:normAutofit/>
          </a:bodyPr>
          <a:lstStyle/>
          <a:p>
            <a:pPr marL="0" indent="0">
              <a:buNone/>
            </a:pPr>
            <a:r>
              <a:rPr lang="en-CA" sz="1800" dirty="0" smtClean="0"/>
              <a:t>A monitor is used to display the computers user interface. It allows the computer to communicate with the user and displays the output to the user.</a:t>
            </a:r>
            <a:endParaRPr lang="en-CA" sz="1800" dirty="0"/>
          </a:p>
        </p:txBody>
      </p:sp>
      <p:sp>
        <p:nvSpPr>
          <p:cNvPr id="4" name="Rectangle 3"/>
          <p:cNvSpPr/>
          <p:nvPr/>
        </p:nvSpPr>
        <p:spPr>
          <a:xfrm>
            <a:off x="533400" y="6034585"/>
            <a:ext cx="8153400" cy="253916"/>
          </a:xfrm>
          <a:prstGeom prst="rect">
            <a:avLst/>
          </a:prstGeom>
        </p:spPr>
        <p:txBody>
          <a:bodyPr wrap="square">
            <a:spAutoFit/>
          </a:bodyPr>
          <a:lstStyle/>
          <a:p>
            <a:pPr algn="ctr"/>
            <a:r>
              <a:rPr lang="en-US" sz="1050" u="sng" dirty="0">
                <a:hlinkClick r:id="rId2"/>
              </a:rPr>
              <a:t>http://www.ncix.com/detail/samsung-u28d590d-28in-4k-uhd-c5-95635-1246.htm</a:t>
            </a:r>
            <a:endParaRPr lang="en-US" sz="1050" dirty="0"/>
          </a:p>
        </p:txBody>
      </p:sp>
      <p:pic>
        <p:nvPicPr>
          <p:cNvPr id="7170" name="Picture 2" descr="C:\Documents and Settings\334752052\Desktop\monitorf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0" y="2971800"/>
            <a:ext cx="4267200" cy="2134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21103720">
            <a:off x="523442" y="2931435"/>
            <a:ext cx="2819400" cy="2800767"/>
          </a:xfrm>
          <a:prstGeom prst="rect">
            <a:avLst/>
          </a:prstGeom>
          <a:noFill/>
        </p:spPr>
        <p:txBody>
          <a:bodyPr wrap="square" rtlCol="0">
            <a:spAutoFit/>
          </a:bodyPr>
          <a:lstStyle/>
          <a:p>
            <a:r>
              <a:rPr lang="en-US" sz="1600" dirty="0" smtClean="0"/>
              <a:t>The Samsung UHD monitor offers a </a:t>
            </a:r>
            <a:r>
              <a:rPr lang="en-US" sz="1600" dirty="0"/>
              <a:t>resolution 4 times higher than Full HD and an </a:t>
            </a:r>
            <a:r>
              <a:rPr lang="en-US" sz="1600" dirty="0" smtClean="0"/>
              <a:t>incredible 1 </a:t>
            </a:r>
            <a:r>
              <a:rPr lang="en-US" sz="1600" dirty="0"/>
              <a:t>billion colors bring images to life with unparalleled realism. A superfast 1-millisecond response time handles even the fastest moving scenes in movies and games, and great </a:t>
            </a:r>
            <a:r>
              <a:rPr lang="en-US" sz="1600" dirty="0" smtClean="0"/>
              <a:t>connectivity. </a:t>
            </a:r>
            <a:endParaRPr lang="en-CA" sz="1600" dirty="0"/>
          </a:p>
        </p:txBody>
      </p:sp>
      <p:sp>
        <p:nvSpPr>
          <p:cNvPr id="7" name="TextBox 6"/>
          <p:cNvSpPr txBox="1"/>
          <p:nvPr/>
        </p:nvSpPr>
        <p:spPr>
          <a:xfrm rot="768251">
            <a:off x="6196261" y="3429000"/>
            <a:ext cx="1905000" cy="430887"/>
          </a:xfrm>
          <a:prstGeom prst="rect">
            <a:avLst/>
          </a:prstGeom>
          <a:noFill/>
        </p:spPr>
        <p:txBody>
          <a:bodyPr wrap="square" rtlCol="0">
            <a:spAutoFit/>
          </a:bodyPr>
          <a:lstStyle/>
          <a:p>
            <a:r>
              <a:rPr lang="en-US" sz="2200" dirty="0" smtClean="0"/>
              <a:t>$549.99</a:t>
            </a:r>
            <a:endParaRPr lang="en-CA" sz="2200" dirty="0"/>
          </a:p>
        </p:txBody>
      </p:sp>
    </p:spTree>
    <p:extLst>
      <p:ext uri="{BB962C8B-B14F-4D97-AF65-F5344CB8AC3E}">
        <p14:creationId xmlns:p14="http://schemas.microsoft.com/office/powerpoint/2010/main" val="19647715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Card</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smtClean="0"/>
              <a:t>A sound card is a component inside the computer that provides audio input and output capabilities. Most sound cards have at least one analog line input and one stereo line output connection. </a:t>
            </a:r>
            <a:endParaRPr lang="en-CA" sz="1800" dirty="0"/>
          </a:p>
        </p:txBody>
      </p:sp>
      <p:sp>
        <p:nvSpPr>
          <p:cNvPr id="4" name="Rectangle 3"/>
          <p:cNvSpPr/>
          <p:nvPr/>
        </p:nvSpPr>
        <p:spPr>
          <a:xfrm>
            <a:off x="533400" y="6299032"/>
            <a:ext cx="8153400" cy="253916"/>
          </a:xfrm>
          <a:prstGeom prst="rect">
            <a:avLst/>
          </a:prstGeom>
        </p:spPr>
        <p:txBody>
          <a:bodyPr wrap="square">
            <a:spAutoFit/>
          </a:bodyPr>
          <a:lstStyle/>
          <a:p>
            <a:pPr algn="ctr"/>
            <a:r>
              <a:rPr lang="en-US" sz="1050" u="sng" dirty="0">
                <a:hlinkClick r:id="rId2"/>
              </a:rPr>
              <a:t>http://www.ncix.com/detail/creative-soundblaster-zxr-pcie-sound-4c-81293.htm</a:t>
            </a:r>
            <a:endParaRPr lang="en-US" sz="1050" dirty="0"/>
          </a:p>
        </p:txBody>
      </p:sp>
      <p:pic>
        <p:nvPicPr>
          <p:cNvPr id="8194" name="Picture 2" descr="C:\Documents and Settings\334752052\Desktop\sound cardfinal cop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95599"/>
            <a:ext cx="6092588" cy="30469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1179374">
            <a:off x="562323" y="3264902"/>
            <a:ext cx="2743200" cy="2308324"/>
          </a:xfrm>
          <a:prstGeom prst="rect">
            <a:avLst/>
          </a:prstGeom>
          <a:noFill/>
        </p:spPr>
        <p:txBody>
          <a:bodyPr wrap="square" rtlCol="0">
            <a:spAutoFit/>
          </a:bodyPr>
          <a:lstStyle/>
          <a:p>
            <a:r>
              <a:rPr lang="en-US" sz="1600" dirty="0"/>
              <a:t>The Sound Blaster </a:t>
            </a:r>
            <a:r>
              <a:rPr lang="en-US" sz="1600" dirty="0" err="1"/>
              <a:t>ZxR</a:t>
            </a:r>
            <a:r>
              <a:rPr lang="en-US" sz="1600" dirty="0"/>
              <a:t> is the flagship of the ultra high-performance Z-Series of Sound Blaster® </a:t>
            </a:r>
            <a:r>
              <a:rPr lang="en-US" sz="1600" dirty="0" smtClean="0"/>
              <a:t>Sound Blaster </a:t>
            </a:r>
            <a:r>
              <a:rPr lang="en-US" sz="1600" dirty="0" err="1" smtClean="0"/>
              <a:t>ZxR</a:t>
            </a:r>
            <a:r>
              <a:rPr lang="en-US" sz="1600" dirty="0" smtClean="0"/>
              <a:t> personifies the ultimate gaming and entertainment performance for a sound </a:t>
            </a:r>
            <a:r>
              <a:rPr lang="en-US" sz="1600" dirty="0"/>
              <a:t>card.</a:t>
            </a:r>
          </a:p>
          <a:p>
            <a:endParaRPr lang="en-CA" sz="1600" dirty="0"/>
          </a:p>
        </p:txBody>
      </p:sp>
      <p:sp>
        <p:nvSpPr>
          <p:cNvPr id="6" name="TextBox 5"/>
          <p:cNvSpPr txBox="1"/>
          <p:nvPr/>
        </p:nvSpPr>
        <p:spPr>
          <a:xfrm rot="1201305">
            <a:off x="6476531" y="3766393"/>
            <a:ext cx="1371600" cy="430887"/>
          </a:xfrm>
          <a:prstGeom prst="rect">
            <a:avLst/>
          </a:prstGeom>
          <a:noFill/>
        </p:spPr>
        <p:txBody>
          <a:bodyPr wrap="square" rtlCol="0">
            <a:spAutoFit/>
          </a:bodyPr>
          <a:lstStyle/>
          <a:p>
            <a:r>
              <a:rPr lang="en-US" sz="2200" dirty="0" smtClean="0"/>
              <a:t>$249.99</a:t>
            </a:r>
            <a:endParaRPr lang="en-CA" sz="2200" dirty="0"/>
          </a:p>
        </p:txBody>
      </p:sp>
    </p:spTree>
    <p:extLst>
      <p:ext uri="{BB962C8B-B14F-4D97-AF65-F5344CB8AC3E}">
        <p14:creationId xmlns:p14="http://schemas.microsoft.com/office/powerpoint/2010/main" val="286744370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Supply </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smtClean="0"/>
              <a:t>A power supply is a hardware component that provides power to an electrical device. It receives power from an electrical outlet and converts the current from AC (Alternating </a:t>
            </a:r>
            <a:r>
              <a:rPr lang="en-CA" sz="1800" dirty="0"/>
              <a:t>C</a:t>
            </a:r>
            <a:r>
              <a:rPr lang="en-CA" sz="1800" dirty="0" smtClean="0"/>
              <a:t>urrent) to DC (Direct Current) which the computer utilizes. It regulates the voltage which allows the computer to run smoothly without overheating. </a:t>
            </a:r>
            <a:endParaRPr lang="en-CA" sz="1800" dirty="0"/>
          </a:p>
        </p:txBody>
      </p:sp>
      <p:sp>
        <p:nvSpPr>
          <p:cNvPr id="4" name="Rectangle 3"/>
          <p:cNvSpPr/>
          <p:nvPr/>
        </p:nvSpPr>
        <p:spPr>
          <a:xfrm>
            <a:off x="533400" y="6034585"/>
            <a:ext cx="8153400" cy="415498"/>
          </a:xfrm>
          <a:prstGeom prst="rect">
            <a:avLst/>
          </a:prstGeom>
        </p:spPr>
        <p:txBody>
          <a:bodyPr wrap="square">
            <a:spAutoFit/>
          </a:bodyPr>
          <a:lstStyle/>
          <a:p>
            <a:pPr algn="ctr"/>
            <a:r>
              <a:rPr lang="en-US" sz="1050" u="sng" dirty="0">
                <a:hlinkClick r:id="rId2"/>
              </a:rPr>
              <a:t>http://</a:t>
            </a:r>
            <a:r>
              <a:rPr lang="en-US" sz="1050" u="sng" dirty="0" smtClean="0">
                <a:hlinkClick r:id="rId2"/>
              </a:rPr>
              <a:t>www.ncix.com/detail/corsair-cx-series-cx750m-750w-f2-78574-1246.htm</a:t>
            </a:r>
            <a:endParaRPr lang="en-US" sz="1050" u="sng" dirty="0" smtClean="0"/>
          </a:p>
          <a:p>
            <a:pPr algn="ctr"/>
            <a:endParaRPr lang="en-US" sz="1050" dirty="0"/>
          </a:p>
        </p:txBody>
      </p:sp>
      <p:pic>
        <p:nvPicPr>
          <p:cNvPr id="9218" name="Picture 2" descr="C:\Documents and Settings\334752052\Desktop\powersupplyf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886200"/>
            <a:ext cx="3505327" cy="17530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0936117">
            <a:off x="753034" y="3363692"/>
            <a:ext cx="2743200" cy="2554545"/>
          </a:xfrm>
          <a:prstGeom prst="rect">
            <a:avLst/>
          </a:prstGeom>
          <a:noFill/>
        </p:spPr>
        <p:txBody>
          <a:bodyPr wrap="square" rtlCol="0">
            <a:spAutoFit/>
          </a:bodyPr>
          <a:lstStyle/>
          <a:p>
            <a:r>
              <a:rPr lang="en-US" sz="1600" dirty="0" smtClean="0"/>
              <a:t>The </a:t>
            </a:r>
            <a:r>
              <a:rPr lang="en-US" sz="1600" dirty="0"/>
              <a:t>flexible modular cabling system lets you use only the cables you need, and 80 PLUS Bronze certified efficiency means less excess heat, lower noise, and lower power bills. </a:t>
            </a:r>
            <a:r>
              <a:rPr lang="en-US" sz="1600" dirty="0" smtClean="0"/>
              <a:t>The large </a:t>
            </a:r>
            <a:r>
              <a:rPr lang="en-US" sz="1600" dirty="0"/>
              <a:t>diameter reduces noise even when you're pushing your system hard. </a:t>
            </a:r>
            <a:endParaRPr lang="en-CA" sz="1600" dirty="0"/>
          </a:p>
        </p:txBody>
      </p:sp>
      <p:sp>
        <p:nvSpPr>
          <p:cNvPr id="6" name="TextBox 5"/>
          <p:cNvSpPr txBox="1"/>
          <p:nvPr/>
        </p:nvSpPr>
        <p:spPr>
          <a:xfrm rot="1429243">
            <a:off x="6477128" y="3886200"/>
            <a:ext cx="1333436" cy="430887"/>
          </a:xfrm>
          <a:prstGeom prst="rect">
            <a:avLst/>
          </a:prstGeom>
          <a:noFill/>
        </p:spPr>
        <p:txBody>
          <a:bodyPr wrap="square" rtlCol="0">
            <a:spAutoFit/>
          </a:bodyPr>
          <a:lstStyle/>
          <a:p>
            <a:r>
              <a:rPr lang="en-US" sz="2200" dirty="0" smtClean="0"/>
              <a:t>$89.99</a:t>
            </a:r>
            <a:endParaRPr lang="en-CA" sz="2200" dirty="0"/>
          </a:p>
        </p:txBody>
      </p:sp>
    </p:spTree>
    <p:extLst>
      <p:ext uri="{BB962C8B-B14F-4D97-AF65-F5344CB8AC3E}">
        <p14:creationId xmlns:p14="http://schemas.microsoft.com/office/powerpoint/2010/main" val="7187781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smtClean="0"/>
              <a:t>The mouse is one of the primary input devices used for a computer. It consists of at least on button which is used to select items on a screen. Most mice also have a scroll-wheel which is used to scroll up and down documents and web pages.</a:t>
            </a:r>
            <a:endParaRPr lang="en-CA" sz="1800" dirty="0"/>
          </a:p>
        </p:txBody>
      </p:sp>
      <p:sp>
        <p:nvSpPr>
          <p:cNvPr id="4" name="Rectangle 3"/>
          <p:cNvSpPr/>
          <p:nvPr/>
        </p:nvSpPr>
        <p:spPr>
          <a:xfrm>
            <a:off x="533400" y="6034585"/>
            <a:ext cx="8153400" cy="253916"/>
          </a:xfrm>
          <a:prstGeom prst="rect">
            <a:avLst/>
          </a:prstGeom>
        </p:spPr>
        <p:txBody>
          <a:bodyPr wrap="square">
            <a:spAutoFit/>
          </a:bodyPr>
          <a:lstStyle/>
          <a:p>
            <a:pPr algn="ctr"/>
            <a:r>
              <a:rPr lang="en-US" sz="1050" u="sng" dirty="0">
                <a:hlinkClick r:id="rId2"/>
              </a:rPr>
              <a:t>http://www.ncix.com/detail/logitech-m525-wireless-mouse-ergonomic-f8-91859-1246.htm</a:t>
            </a:r>
            <a:endParaRPr lang="en-US" sz="1050" dirty="0"/>
          </a:p>
        </p:txBody>
      </p:sp>
      <p:pic>
        <p:nvPicPr>
          <p:cNvPr id="10242" name="Picture 2" descr="C:\Documents and Settings\334752052\Desktop\mousef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743200"/>
            <a:ext cx="5200935" cy="26010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1166411">
            <a:off x="914400" y="3219468"/>
            <a:ext cx="2667000" cy="2800767"/>
          </a:xfrm>
          <a:prstGeom prst="rect">
            <a:avLst/>
          </a:prstGeom>
          <a:noFill/>
        </p:spPr>
        <p:txBody>
          <a:bodyPr wrap="square" rtlCol="0">
            <a:spAutoFit/>
          </a:bodyPr>
          <a:lstStyle/>
          <a:p>
            <a:r>
              <a:rPr lang="en-US" sz="1600" dirty="0"/>
              <a:t>Our innovative micro-precise wheel packs more grooves per millimeter giving, you the ultimate navigation experience.</a:t>
            </a:r>
          </a:p>
          <a:p>
            <a:r>
              <a:rPr lang="en-US" sz="1600" dirty="0" smtClean="0"/>
              <a:t>It is built </a:t>
            </a:r>
            <a:r>
              <a:rPr lang="en-US" sz="1600" dirty="0"/>
              <a:t>for hands like </a:t>
            </a:r>
            <a:r>
              <a:rPr lang="en-US" sz="1600" dirty="0" smtClean="0"/>
              <a:t>yours with </a:t>
            </a:r>
            <a:r>
              <a:rPr lang="en-US" sz="1600" dirty="0"/>
              <a:t>its ergonomically shaped design and soft rubber grips, this mouse is built for comfort.</a:t>
            </a:r>
          </a:p>
          <a:p>
            <a:endParaRPr lang="en-CA" sz="1600" dirty="0"/>
          </a:p>
        </p:txBody>
      </p:sp>
      <p:sp>
        <p:nvSpPr>
          <p:cNvPr id="6" name="TextBox 5"/>
          <p:cNvSpPr txBox="1"/>
          <p:nvPr/>
        </p:nvSpPr>
        <p:spPr>
          <a:xfrm rot="1701142">
            <a:off x="6402506" y="3674372"/>
            <a:ext cx="1369894" cy="430887"/>
          </a:xfrm>
          <a:prstGeom prst="rect">
            <a:avLst/>
          </a:prstGeom>
          <a:noFill/>
        </p:spPr>
        <p:txBody>
          <a:bodyPr wrap="square" rtlCol="0">
            <a:spAutoFit/>
          </a:bodyPr>
          <a:lstStyle/>
          <a:p>
            <a:r>
              <a:rPr lang="en-US" sz="2200" dirty="0" smtClean="0"/>
              <a:t>$17.99</a:t>
            </a:r>
            <a:endParaRPr lang="en-CA" sz="2200" dirty="0"/>
          </a:p>
        </p:txBody>
      </p:sp>
    </p:spTree>
    <p:extLst>
      <p:ext uri="{BB962C8B-B14F-4D97-AF65-F5344CB8AC3E}">
        <p14:creationId xmlns:p14="http://schemas.microsoft.com/office/powerpoint/2010/main" val="85269473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The keyboard, as well as the mouse is on of the primary input devices used for a computer. It is a board with keys which is used to type words on the screen and enter commands.</a:t>
            </a:r>
            <a:endParaRPr lang="en-US" sz="1800" dirty="0"/>
          </a:p>
        </p:txBody>
      </p:sp>
      <p:sp>
        <p:nvSpPr>
          <p:cNvPr id="5" name="Rectangle 4"/>
          <p:cNvSpPr/>
          <p:nvPr/>
        </p:nvSpPr>
        <p:spPr>
          <a:xfrm>
            <a:off x="685800" y="6324600"/>
            <a:ext cx="8153400" cy="253916"/>
          </a:xfrm>
          <a:prstGeom prst="rect">
            <a:avLst/>
          </a:prstGeom>
        </p:spPr>
        <p:txBody>
          <a:bodyPr wrap="square">
            <a:spAutoFit/>
          </a:bodyPr>
          <a:lstStyle/>
          <a:p>
            <a:pPr algn="ctr"/>
            <a:r>
              <a:rPr lang="en-US" sz="1050" u="sng" dirty="0">
                <a:hlinkClick r:id="rId2"/>
              </a:rPr>
              <a:t>http://www.ncix.com/detail/microsoft-natural-ergonomic-4000-keyboard-65-34942-1608.htm</a:t>
            </a:r>
            <a:endParaRPr lang="en-US" sz="1050" dirty="0"/>
          </a:p>
        </p:txBody>
      </p:sp>
      <p:pic>
        <p:nvPicPr>
          <p:cNvPr id="11266" name="Picture 2" descr="C:\Documents and Settings\334752052\Desktop\keyboardf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048000"/>
            <a:ext cx="4114800" cy="20578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20887454">
            <a:off x="685800" y="3124200"/>
            <a:ext cx="2971800" cy="2554545"/>
          </a:xfrm>
          <a:prstGeom prst="rect">
            <a:avLst/>
          </a:prstGeom>
          <a:noFill/>
        </p:spPr>
        <p:txBody>
          <a:bodyPr wrap="square" rtlCol="0">
            <a:spAutoFit/>
          </a:bodyPr>
          <a:lstStyle/>
          <a:p>
            <a:r>
              <a:rPr lang="en-US" sz="1600" dirty="0"/>
              <a:t>Rest your wrists against the plush palm rest in a relaxed, natural angle with this keyboard’s curved key bed, ergonomic arc, and reversed slope. Apart from comfort and support, enjoy quick, customizable way to reach files, folders, and web pages with handy hot keys. </a:t>
            </a:r>
            <a:endParaRPr lang="en-CA" sz="1600" dirty="0"/>
          </a:p>
        </p:txBody>
      </p:sp>
      <p:sp>
        <p:nvSpPr>
          <p:cNvPr id="6" name="TextBox 5"/>
          <p:cNvSpPr txBox="1"/>
          <p:nvPr/>
        </p:nvSpPr>
        <p:spPr>
          <a:xfrm rot="1778662">
            <a:off x="6954768" y="3656674"/>
            <a:ext cx="1313999" cy="430887"/>
          </a:xfrm>
          <a:prstGeom prst="rect">
            <a:avLst/>
          </a:prstGeom>
          <a:noFill/>
        </p:spPr>
        <p:txBody>
          <a:bodyPr wrap="square" rtlCol="0">
            <a:spAutoFit/>
          </a:bodyPr>
          <a:lstStyle/>
          <a:p>
            <a:r>
              <a:rPr lang="en-US" sz="2200" dirty="0"/>
              <a:t>$</a:t>
            </a:r>
            <a:r>
              <a:rPr lang="en-US" sz="2200" dirty="0" smtClean="0"/>
              <a:t>38.99</a:t>
            </a:r>
            <a:endParaRPr lang="en-CA" sz="2200" dirty="0"/>
          </a:p>
        </p:txBody>
      </p:sp>
    </p:spTree>
    <p:extLst>
      <p:ext uri="{BB962C8B-B14F-4D97-AF65-F5344CB8AC3E}">
        <p14:creationId xmlns:p14="http://schemas.microsoft.com/office/powerpoint/2010/main" val="56775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Speakers</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smtClean="0"/>
              <a:t>Speakers are used to output audio from a sound system which can be heard by the listener.. Some speakers are used specifically for a computer, while others can be connected to almost any sound system.  </a:t>
            </a:r>
            <a:endParaRPr lang="en-CA" sz="1800" dirty="0"/>
          </a:p>
        </p:txBody>
      </p:sp>
      <p:sp>
        <p:nvSpPr>
          <p:cNvPr id="4" name="Rectangle 3"/>
          <p:cNvSpPr/>
          <p:nvPr/>
        </p:nvSpPr>
        <p:spPr>
          <a:xfrm>
            <a:off x="533400" y="6034585"/>
            <a:ext cx="8153400" cy="253916"/>
          </a:xfrm>
          <a:prstGeom prst="rect">
            <a:avLst/>
          </a:prstGeom>
        </p:spPr>
        <p:txBody>
          <a:bodyPr wrap="square">
            <a:spAutoFit/>
          </a:bodyPr>
          <a:lstStyle/>
          <a:p>
            <a:pPr algn="ctr"/>
            <a:r>
              <a:rPr lang="en-US" sz="1050" u="sng" dirty="0">
                <a:hlinkClick r:id="rId2"/>
              </a:rPr>
              <a:t>http://www.ncix.com/detail/kanto-yumi-powered-bookshelf-speakers-8c-92663-1735.htm</a:t>
            </a:r>
            <a:endParaRPr lang="en-US" sz="1050" dirty="0"/>
          </a:p>
        </p:txBody>
      </p:sp>
      <p:pic>
        <p:nvPicPr>
          <p:cNvPr id="12290" name="Picture 2" descr="C:\Documents and Settings\334752052\Desktop\speakersf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276600"/>
            <a:ext cx="4076700" cy="2038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0991328">
            <a:off x="908628" y="2989732"/>
            <a:ext cx="3048000" cy="2800767"/>
          </a:xfrm>
          <a:prstGeom prst="rect">
            <a:avLst/>
          </a:prstGeom>
          <a:noFill/>
        </p:spPr>
        <p:txBody>
          <a:bodyPr wrap="square" rtlCol="0">
            <a:spAutoFit/>
          </a:bodyPr>
          <a:lstStyle/>
          <a:p>
            <a:r>
              <a:rPr lang="en-US" sz="1600" dirty="0" smtClean="0"/>
              <a:t>These book shelf </a:t>
            </a:r>
            <a:r>
              <a:rPr lang="en-US" sz="1600" dirty="0" err="1" smtClean="0"/>
              <a:t>peakers</a:t>
            </a:r>
            <a:r>
              <a:rPr lang="en-US" sz="1600" dirty="0" smtClean="0"/>
              <a:t> include </a:t>
            </a:r>
            <a:r>
              <a:rPr lang="en-US" sz="1600" dirty="0" err="1" smtClean="0"/>
              <a:t>BluetoothTM</a:t>
            </a:r>
            <a:r>
              <a:rPr lang="en-US" sz="1600" dirty="0" smtClean="0"/>
              <a:t> </a:t>
            </a:r>
            <a:r>
              <a:rPr lang="en-US" sz="1600" dirty="0"/>
              <a:t>wireless, RCA analog, a 3.5mm stereo jack, and two TOSLINK optical audio inputs. Two USB power outputs let you charge your devices while you listen, and after as well. </a:t>
            </a:r>
            <a:r>
              <a:rPr lang="en-US" sz="1600" dirty="0" smtClean="0"/>
              <a:t>And we added a sub- woofer output so you can really extend the audio range of this great system.</a:t>
            </a:r>
            <a:endParaRPr lang="en-CA" sz="1600" dirty="0"/>
          </a:p>
        </p:txBody>
      </p:sp>
      <p:sp>
        <p:nvSpPr>
          <p:cNvPr id="6" name="TextBox 5"/>
          <p:cNvSpPr txBox="1"/>
          <p:nvPr/>
        </p:nvSpPr>
        <p:spPr>
          <a:xfrm rot="1359983">
            <a:off x="6187840" y="3690534"/>
            <a:ext cx="1744922" cy="430887"/>
          </a:xfrm>
          <a:prstGeom prst="rect">
            <a:avLst/>
          </a:prstGeom>
          <a:noFill/>
        </p:spPr>
        <p:txBody>
          <a:bodyPr wrap="square" rtlCol="0">
            <a:spAutoFit/>
          </a:bodyPr>
          <a:lstStyle/>
          <a:p>
            <a:r>
              <a:rPr lang="en-US" sz="2200" dirty="0" smtClean="0"/>
              <a:t>$249.99</a:t>
            </a:r>
            <a:endParaRPr lang="en-CA" sz="2200" dirty="0"/>
          </a:p>
        </p:txBody>
      </p:sp>
    </p:spTree>
    <p:extLst>
      <p:ext uri="{BB962C8B-B14F-4D97-AF65-F5344CB8AC3E}">
        <p14:creationId xmlns:p14="http://schemas.microsoft.com/office/powerpoint/2010/main" val="39096504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 (OS)</a:t>
            </a:r>
            <a:endParaRPr lang="en-CA" dirty="0"/>
          </a:p>
        </p:txBody>
      </p:sp>
      <p:sp>
        <p:nvSpPr>
          <p:cNvPr id="3" name="Content Placeholder 2"/>
          <p:cNvSpPr>
            <a:spLocks noGrp="1"/>
          </p:cNvSpPr>
          <p:nvPr>
            <p:ph idx="1"/>
          </p:nvPr>
        </p:nvSpPr>
        <p:spPr>
          <a:xfrm>
            <a:off x="457200" y="1600201"/>
            <a:ext cx="8229600" cy="1447800"/>
          </a:xfrm>
        </p:spPr>
        <p:txBody>
          <a:bodyPr>
            <a:normAutofit/>
          </a:bodyPr>
          <a:lstStyle/>
          <a:p>
            <a:pPr marL="0" indent="0">
              <a:buNone/>
            </a:pPr>
            <a:r>
              <a:rPr lang="en-CA" sz="1400" dirty="0" smtClean="0"/>
              <a:t>The Operating System is a software that communicated to the hardware and allows other programs to run. It provides basic functionality for devices such as computers, tablets and smartphones. Common operating systems include Mac OS X, Linux, Unix and windows.</a:t>
            </a:r>
            <a:endParaRPr lang="en-CA" sz="1400" dirty="0"/>
          </a:p>
        </p:txBody>
      </p:sp>
      <p:sp>
        <p:nvSpPr>
          <p:cNvPr id="4" name="Rectangle 3"/>
          <p:cNvSpPr/>
          <p:nvPr/>
        </p:nvSpPr>
        <p:spPr>
          <a:xfrm>
            <a:off x="533400" y="6135848"/>
            <a:ext cx="8153400" cy="253916"/>
          </a:xfrm>
          <a:prstGeom prst="rect">
            <a:avLst/>
          </a:prstGeom>
        </p:spPr>
        <p:txBody>
          <a:bodyPr wrap="square">
            <a:spAutoFit/>
          </a:bodyPr>
          <a:lstStyle/>
          <a:p>
            <a:pPr algn="ctr"/>
            <a:r>
              <a:rPr lang="en-US" sz="1050" u="sng" dirty="0">
                <a:hlinkClick r:id="rId2"/>
              </a:rPr>
              <a:t>http://www.ncix.com/detail/microsoft-windows-7-home-premium-c0-45271-1246.htm</a:t>
            </a:r>
            <a:endParaRPr lang="en-US" sz="1050" dirty="0"/>
          </a:p>
        </p:txBody>
      </p:sp>
      <p:pic>
        <p:nvPicPr>
          <p:cNvPr id="13314" name="Picture 2" descr="C:\Documents and Settings\334752052\Desktop\osf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388" y="2936543"/>
            <a:ext cx="4807424" cy="24042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1120065">
            <a:off x="762000" y="2936543"/>
            <a:ext cx="2590800" cy="2308324"/>
          </a:xfrm>
          <a:prstGeom prst="rect">
            <a:avLst/>
          </a:prstGeom>
          <a:noFill/>
        </p:spPr>
        <p:txBody>
          <a:bodyPr wrap="square" rtlCol="0">
            <a:spAutoFit/>
          </a:bodyPr>
          <a:lstStyle/>
          <a:p>
            <a:r>
              <a:rPr lang="en-US" sz="1600" dirty="0"/>
              <a:t>Windows 7 Home Premium offers the best entertainment experience on your </a:t>
            </a:r>
            <a:r>
              <a:rPr lang="en-US" sz="1600" dirty="0" smtClean="0"/>
              <a:t>PC</a:t>
            </a:r>
            <a:r>
              <a:rPr lang="en-US" sz="1600" dirty="0"/>
              <a:t>.</a:t>
            </a:r>
            <a:r>
              <a:rPr lang="en-US" sz="1600" dirty="0" smtClean="0"/>
              <a:t> With </a:t>
            </a:r>
            <a:r>
              <a:rPr lang="en-US" sz="1600" dirty="0"/>
              <a:t>fewer clicks, faster searching, easier browsing, and simpler ways to connect, there's less between you and what you want to </a:t>
            </a:r>
            <a:r>
              <a:rPr lang="en-US" sz="1600" dirty="0" smtClean="0"/>
              <a:t>do.</a:t>
            </a:r>
            <a:endParaRPr lang="en-CA" sz="1600" dirty="0"/>
          </a:p>
        </p:txBody>
      </p:sp>
      <p:sp>
        <p:nvSpPr>
          <p:cNvPr id="6" name="TextBox 5"/>
          <p:cNvSpPr txBox="1"/>
          <p:nvPr/>
        </p:nvSpPr>
        <p:spPr>
          <a:xfrm rot="1301050">
            <a:off x="6553200" y="3738540"/>
            <a:ext cx="1371600" cy="430887"/>
          </a:xfrm>
          <a:prstGeom prst="rect">
            <a:avLst/>
          </a:prstGeom>
          <a:noFill/>
        </p:spPr>
        <p:txBody>
          <a:bodyPr wrap="square" rtlCol="0">
            <a:spAutoFit/>
          </a:bodyPr>
          <a:lstStyle/>
          <a:p>
            <a:r>
              <a:rPr lang="en-US" sz="2200" dirty="0" smtClean="0"/>
              <a:t>$107.99</a:t>
            </a:r>
            <a:endParaRPr lang="en-CA" sz="2200" dirty="0"/>
          </a:p>
        </p:txBody>
      </p:sp>
    </p:spTree>
    <p:extLst>
      <p:ext uri="{BB962C8B-B14F-4D97-AF65-F5344CB8AC3E}">
        <p14:creationId xmlns:p14="http://schemas.microsoft.com/office/powerpoint/2010/main" val="356867987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111624"/>
          </a:xfrm>
        </p:spPr>
        <p:txBody>
          <a:bodyPr/>
          <a:lstStyle/>
          <a:p>
            <a:r>
              <a:rPr lang="en-CA" dirty="0" smtClean="0"/>
              <a:t>The Receipt</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206676908"/>
              </p:ext>
            </p:extLst>
          </p:nvPr>
        </p:nvGraphicFramePr>
        <p:xfrm>
          <a:off x="990600" y="1219200"/>
          <a:ext cx="7467600" cy="4648196"/>
        </p:xfrm>
        <a:graphic>
          <a:graphicData uri="http://schemas.openxmlformats.org/drawingml/2006/table">
            <a:tbl>
              <a:tblPr firstRow="1" bandRow="1">
                <a:tableStyleId>{5C22544A-7EE6-4342-B048-85BDC9FD1C3A}</a:tableStyleId>
              </a:tblPr>
              <a:tblGrid>
                <a:gridCol w="3733800"/>
                <a:gridCol w="3733800"/>
              </a:tblGrid>
              <a:tr h="332014">
                <a:tc>
                  <a:txBody>
                    <a:bodyPr/>
                    <a:lstStyle/>
                    <a:p>
                      <a:r>
                        <a:rPr lang="en-US" sz="1400" b="0" dirty="0" smtClean="0"/>
                        <a:t>Product</a:t>
                      </a:r>
                      <a:endParaRPr lang="en-CA" sz="1400" b="0" dirty="0"/>
                    </a:p>
                  </a:txBody>
                  <a:tcPr/>
                </a:tc>
                <a:tc>
                  <a:txBody>
                    <a:bodyPr/>
                    <a:lstStyle/>
                    <a:p>
                      <a:r>
                        <a:rPr lang="en-US" sz="1400" b="0" dirty="0" smtClean="0"/>
                        <a:t>Price</a:t>
                      </a:r>
                      <a:endParaRPr lang="en-CA" sz="1400" b="0" dirty="0"/>
                    </a:p>
                  </a:txBody>
                  <a:tcPr/>
                </a:tc>
              </a:tr>
              <a:tr h="332014">
                <a:tc>
                  <a:txBody>
                    <a:bodyPr/>
                    <a:lstStyle/>
                    <a:p>
                      <a:r>
                        <a:rPr lang="en-US" sz="1400" dirty="0" smtClean="0"/>
                        <a:t>Motherboard</a:t>
                      </a:r>
                      <a:endParaRPr lang="en-CA" sz="1400" dirty="0"/>
                    </a:p>
                  </a:txBody>
                  <a:tcPr/>
                </a:tc>
                <a:tc>
                  <a:txBody>
                    <a:bodyPr/>
                    <a:lstStyle/>
                    <a:p>
                      <a:r>
                        <a:rPr lang="en-US" sz="1400" b="0" dirty="0" smtClean="0"/>
                        <a:t>$397.76</a:t>
                      </a:r>
                      <a:endParaRPr lang="en-CA" sz="1400" b="0" dirty="0"/>
                    </a:p>
                  </a:txBody>
                  <a:tcPr/>
                </a:tc>
              </a:tr>
              <a:tr h="332014">
                <a:tc>
                  <a:txBody>
                    <a:bodyPr/>
                    <a:lstStyle/>
                    <a:p>
                      <a:r>
                        <a:rPr lang="en-US" sz="1400" dirty="0" smtClean="0"/>
                        <a:t>Case</a:t>
                      </a:r>
                      <a:endParaRPr lang="en-CA" sz="1400" dirty="0"/>
                    </a:p>
                  </a:txBody>
                  <a:tcPr marL="95250" marR="95250" marT="0" marB="0"/>
                </a:tc>
                <a:tc>
                  <a:txBody>
                    <a:bodyPr/>
                    <a:lstStyle/>
                    <a:p>
                      <a:r>
                        <a:rPr lang="en-US" sz="1400" b="0" dirty="0" smtClean="0"/>
                        <a:t>$129.99</a:t>
                      </a:r>
                      <a:endParaRPr lang="en-CA" sz="1400" b="0" dirty="0"/>
                    </a:p>
                  </a:txBody>
                  <a:tcPr/>
                </a:tc>
              </a:tr>
              <a:tr h="332014">
                <a:tc>
                  <a:txBody>
                    <a:bodyPr/>
                    <a:lstStyle/>
                    <a:p>
                      <a:r>
                        <a:rPr lang="en-US" sz="1400" dirty="0" smtClean="0"/>
                        <a:t>CPU</a:t>
                      </a:r>
                      <a:endParaRPr lang="en-CA" sz="1400" dirty="0"/>
                    </a:p>
                  </a:txBody>
                  <a:tcPr marL="95250" marR="95250" marT="0" marB="0"/>
                </a:tc>
                <a:tc>
                  <a:txBody>
                    <a:bodyPr/>
                    <a:lstStyle/>
                    <a:p>
                      <a:r>
                        <a:rPr lang="en-US" sz="1400" b="0" dirty="0" smtClean="0"/>
                        <a:t>$629.99</a:t>
                      </a:r>
                      <a:endParaRPr lang="en-CA" sz="1400" b="0" dirty="0"/>
                    </a:p>
                  </a:txBody>
                  <a:tcPr/>
                </a:tc>
              </a:tr>
              <a:tr h="332014">
                <a:tc>
                  <a:txBody>
                    <a:bodyPr/>
                    <a:lstStyle/>
                    <a:p>
                      <a:r>
                        <a:rPr lang="en-US" sz="1400" dirty="0" smtClean="0"/>
                        <a:t>Video Card </a:t>
                      </a:r>
                      <a:endParaRPr lang="en-CA" sz="1400" dirty="0"/>
                    </a:p>
                  </a:txBody>
                  <a:tcPr marL="95250" marR="95250" marT="0" marB="0"/>
                </a:tc>
                <a:tc>
                  <a:txBody>
                    <a:bodyPr/>
                    <a:lstStyle/>
                    <a:p>
                      <a:r>
                        <a:rPr lang="en-US" sz="1400" b="0" dirty="0" smtClean="0"/>
                        <a:t>$239.99</a:t>
                      </a:r>
                      <a:endParaRPr lang="en-CA" sz="1400" b="0" dirty="0"/>
                    </a:p>
                  </a:txBody>
                  <a:tcPr/>
                </a:tc>
              </a:tr>
              <a:tr h="332014">
                <a:tc>
                  <a:txBody>
                    <a:bodyPr/>
                    <a:lstStyle/>
                    <a:p>
                      <a:r>
                        <a:rPr lang="en-US" sz="1400" dirty="0" smtClean="0"/>
                        <a:t>Hard Drive Disk</a:t>
                      </a:r>
                      <a:endParaRPr lang="en-CA" sz="1400" dirty="0"/>
                    </a:p>
                  </a:txBody>
                  <a:tcPr marL="95250" marR="95250" marT="0" marB="0"/>
                </a:tc>
                <a:tc>
                  <a:txBody>
                    <a:bodyPr/>
                    <a:lstStyle/>
                    <a:p>
                      <a:r>
                        <a:rPr lang="en-US" sz="1400" b="0" dirty="0" smtClean="0"/>
                        <a:t>$169.99</a:t>
                      </a:r>
                      <a:endParaRPr lang="en-CA" sz="1400" b="0" dirty="0"/>
                    </a:p>
                  </a:txBody>
                  <a:tcPr/>
                </a:tc>
              </a:tr>
              <a:tr h="332014">
                <a:tc>
                  <a:txBody>
                    <a:bodyPr/>
                    <a:lstStyle/>
                    <a:p>
                      <a:r>
                        <a:rPr lang="en-US" sz="1400" dirty="0" smtClean="0"/>
                        <a:t>  RAM</a:t>
                      </a:r>
                      <a:endParaRPr lang="en-CA" sz="1400" dirty="0"/>
                    </a:p>
                  </a:txBody>
                  <a:tcPr marL="0" marR="0" marT="0" marB="0"/>
                </a:tc>
                <a:tc>
                  <a:txBody>
                    <a:bodyPr/>
                    <a:lstStyle/>
                    <a:p>
                      <a:r>
                        <a:rPr lang="en-US" sz="1400" b="0" dirty="0" smtClean="0"/>
                        <a:t>$179.99</a:t>
                      </a:r>
                      <a:endParaRPr lang="en-CA" sz="1400" b="0" dirty="0"/>
                    </a:p>
                  </a:txBody>
                  <a:tcPr/>
                </a:tc>
              </a:tr>
              <a:tr h="332014">
                <a:tc>
                  <a:txBody>
                    <a:bodyPr/>
                    <a:lstStyle/>
                    <a:p>
                      <a:r>
                        <a:rPr lang="en-US" sz="1400" dirty="0" smtClean="0"/>
                        <a:t>  Blu-Ray Drive</a:t>
                      </a:r>
                      <a:endParaRPr lang="en-CA" sz="1400" dirty="0"/>
                    </a:p>
                  </a:txBody>
                  <a:tcPr marL="0" marR="0" marT="0" marB="0" anchor="ctr"/>
                </a:tc>
                <a:tc>
                  <a:txBody>
                    <a:bodyPr/>
                    <a:lstStyle/>
                    <a:p>
                      <a:r>
                        <a:rPr lang="en-US" sz="1400" b="0" dirty="0" smtClean="0"/>
                        <a:t>$59.99</a:t>
                      </a:r>
                      <a:endParaRPr lang="en-CA" sz="1400" b="0" dirty="0"/>
                    </a:p>
                  </a:txBody>
                  <a:tcPr/>
                </a:tc>
              </a:tr>
              <a:tr h="332014">
                <a:tc>
                  <a:txBody>
                    <a:bodyPr/>
                    <a:lstStyle/>
                    <a:p>
                      <a:r>
                        <a:rPr lang="en-US" sz="1400" dirty="0" smtClean="0"/>
                        <a:t>  Monitor</a:t>
                      </a:r>
                      <a:endParaRPr lang="en-CA" sz="1400" dirty="0"/>
                    </a:p>
                  </a:txBody>
                  <a:tcPr marL="0" marR="0" marT="0" marB="0" anchor="ctr"/>
                </a:tc>
                <a:tc>
                  <a:txBody>
                    <a:bodyPr/>
                    <a:lstStyle/>
                    <a:p>
                      <a:r>
                        <a:rPr lang="en-US" sz="1400" b="0" smtClean="0"/>
                        <a:t>$549.99</a:t>
                      </a:r>
                      <a:endParaRPr lang="en-CA" sz="1400" b="0" dirty="0"/>
                    </a:p>
                  </a:txBody>
                  <a:tcPr/>
                </a:tc>
              </a:tr>
              <a:tr h="332014">
                <a:tc>
                  <a:txBody>
                    <a:bodyPr/>
                    <a:lstStyle/>
                    <a:p>
                      <a:pPr algn="l"/>
                      <a:r>
                        <a:rPr lang="en-US" sz="1400" b="0" dirty="0" smtClean="0">
                          <a:effectLst/>
                        </a:rPr>
                        <a:t>  Sound</a:t>
                      </a:r>
                      <a:r>
                        <a:rPr lang="en-US" sz="1400" b="0" baseline="0" dirty="0" smtClean="0">
                          <a:effectLst/>
                        </a:rPr>
                        <a:t> Card</a:t>
                      </a:r>
                      <a:endParaRPr lang="en-CA" sz="1400" b="0" dirty="0">
                        <a:effectLst/>
                      </a:endParaRPr>
                    </a:p>
                  </a:txBody>
                  <a:tcPr marL="0" marR="0" marT="0" marB="0" anchor="ctr"/>
                </a:tc>
                <a:tc>
                  <a:txBody>
                    <a:bodyPr/>
                    <a:lstStyle/>
                    <a:p>
                      <a:r>
                        <a:rPr lang="en-CA" sz="1400" b="0" dirty="0" smtClean="0"/>
                        <a:t>$249.99</a:t>
                      </a:r>
                      <a:endParaRPr lang="en-CA" sz="1400" b="0" dirty="0"/>
                    </a:p>
                  </a:txBody>
                  <a:tcPr/>
                </a:tc>
              </a:tr>
              <a:tr h="332014">
                <a:tc>
                  <a:txBody>
                    <a:bodyPr/>
                    <a:lstStyle/>
                    <a:p>
                      <a:r>
                        <a:rPr lang="en-CA" sz="1400" b="0" dirty="0" smtClean="0"/>
                        <a:t>Power</a:t>
                      </a:r>
                      <a:r>
                        <a:rPr lang="en-CA" sz="1400" b="0" baseline="0" dirty="0" smtClean="0"/>
                        <a:t> Supply</a:t>
                      </a:r>
                      <a:endParaRPr lang="en-CA" sz="1400" b="0" dirty="0"/>
                    </a:p>
                  </a:txBody>
                  <a:tcPr/>
                </a:tc>
                <a:tc>
                  <a:txBody>
                    <a:bodyPr/>
                    <a:lstStyle/>
                    <a:p>
                      <a:r>
                        <a:rPr lang="en-CA" sz="1400" b="0" dirty="0" smtClean="0"/>
                        <a:t>$89.99</a:t>
                      </a:r>
                      <a:endParaRPr lang="en-CA" sz="1400" b="0" dirty="0"/>
                    </a:p>
                  </a:txBody>
                  <a:tcPr/>
                </a:tc>
              </a:tr>
              <a:tr h="332014">
                <a:tc>
                  <a:txBody>
                    <a:bodyPr/>
                    <a:lstStyle/>
                    <a:p>
                      <a:r>
                        <a:rPr lang="en-US" sz="1400" b="0" dirty="0" smtClean="0"/>
                        <a:t>Mouse</a:t>
                      </a:r>
                      <a:endParaRPr lang="en-CA" sz="1400" b="0" dirty="0"/>
                    </a:p>
                  </a:txBody>
                  <a:tcPr/>
                </a:tc>
                <a:tc>
                  <a:txBody>
                    <a:bodyPr/>
                    <a:lstStyle/>
                    <a:p>
                      <a:r>
                        <a:rPr lang="en-CA" sz="1400" b="0" dirty="0" smtClean="0"/>
                        <a:t>$17.99</a:t>
                      </a:r>
                      <a:endParaRPr lang="en-CA" sz="1400" b="0" dirty="0"/>
                    </a:p>
                  </a:txBody>
                  <a:tcPr/>
                </a:tc>
              </a:tr>
              <a:tr h="332014">
                <a:tc>
                  <a:txBody>
                    <a:bodyPr/>
                    <a:lstStyle/>
                    <a:p>
                      <a:r>
                        <a:rPr lang="en-US" sz="1400" b="0" dirty="0" smtClean="0"/>
                        <a:t>Keyboard</a:t>
                      </a:r>
                      <a:endParaRPr lang="en-CA" sz="1400" b="0" dirty="0"/>
                    </a:p>
                  </a:txBody>
                  <a:tcPr/>
                </a:tc>
                <a:tc>
                  <a:txBody>
                    <a:bodyPr/>
                    <a:lstStyle/>
                    <a:p>
                      <a:r>
                        <a:rPr lang="en-CA" sz="1400" b="0" dirty="0" smtClean="0"/>
                        <a:t>$38.99</a:t>
                      </a:r>
                      <a:endParaRPr lang="en-CA" sz="1400" b="0" dirty="0"/>
                    </a:p>
                  </a:txBody>
                  <a:tcPr/>
                </a:tc>
              </a:tr>
              <a:tr h="332014">
                <a:tc>
                  <a:txBody>
                    <a:bodyPr/>
                    <a:lstStyle/>
                    <a:p>
                      <a:pPr algn="l"/>
                      <a:r>
                        <a:rPr lang="en-US" sz="1400" b="0" dirty="0" smtClean="0"/>
                        <a:t>Speakers</a:t>
                      </a:r>
                      <a:endParaRPr lang="en-CA" sz="1400" b="0" dirty="0"/>
                    </a:p>
                  </a:txBody>
                  <a:tcPr/>
                </a:tc>
                <a:tc>
                  <a:txBody>
                    <a:bodyPr/>
                    <a:lstStyle/>
                    <a:p>
                      <a:r>
                        <a:rPr lang="en-CA" sz="1400" b="0" dirty="0" smtClean="0"/>
                        <a:t>$249.99</a:t>
                      </a:r>
                      <a:endParaRPr lang="en-CA" sz="1400" b="0" dirty="0"/>
                    </a:p>
                  </a:txBody>
                  <a:tcPr/>
                </a:tc>
              </a:tr>
            </a:tbl>
          </a:graphicData>
        </a:graphic>
      </p:graphicFrame>
    </p:spTree>
    <p:extLst>
      <p:ext uri="{BB962C8B-B14F-4D97-AF65-F5344CB8AC3E}">
        <p14:creationId xmlns:p14="http://schemas.microsoft.com/office/powerpoint/2010/main" val="347087246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Receipt (Cont.)</a:t>
            </a:r>
            <a:endParaRPr lang="en-CA" dirty="0"/>
          </a:p>
        </p:txBody>
      </p:sp>
      <p:graphicFrame>
        <p:nvGraphicFramePr>
          <p:cNvPr id="8" name="Table 7"/>
          <p:cNvGraphicFramePr>
            <a:graphicFrameLocks noGrp="1"/>
          </p:cNvGraphicFramePr>
          <p:nvPr>
            <p:extLst>
              <p:ext uri="{D42A27DB-BD31-4B8C-83A1-F6EECF244321}">
                <p14:modId xmlns:p14="http://schemas.microsoft.com/office/powerpoint/2010/main" val="3113009768"/>
              </p:ext>
            </p:extLst>
          </p:nvPr>
        </p:nvGraphicFramePr>
        <p:xfrm>
          <a:off x="1524000" y="19812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Product</a:t>
                      </a:r>
                      <a:endParaRPr lang="en-US" dirty="0"/>
                    </a:p>
                  </a:txBody>
                  <a:tcPr/>
                </a:tc>
                <a:tc>
                  <a:txBody>
                    <a:bodyPr/>
                    <a:lstStyle/>
                    <a:p>
                      <a:r>
                        <a:rPr lang="en-US" dirty="0" smtClean="0"/>
                        <a:t>Cost</a:t>
                      </a:r>
                      <a:endParaRPr lang="en-US" dirty="0"/>
                    </a:p>
                  </a:txBody>
                  <a:tcPr/>
                </a:tc>
              </a:tr>
              <a:tr h="370840">
                <a:tc>
                  <a:txBody>
                    <a:bodyPr/>
                    <a:lstStyle/>
                    <a:p>
                      <a:r>
                        <a:rPr lang="en-US" dirty="0" smtClean="0"/>
                        <a:t>Operating</a:t>
                      </a:r>
                      <a:r>
                        <a:rPr lang="en-US" baseline="0" dirty="0" smtClean="0"/>
                        <a:t> System</a:t>
                      </a:r>
                      <a:endParaRPr lang="en-US" dirty="0"/>
                    </a:p>
                  </a:txBody>
                  <a:tcPr/>
                </a:tc>
                <a:tc>
                  <a:txBody>
                    <a:bodyPr/>
                    <a:lstStyle/>
                    <a:p>
                      <a:r>
                        <a:rPr lang="en-US" dirty="0" smtClean="0"/>
                        <a:t>$107.99</a:t>
                      </a:r>
                      <a:endParaRPr lang="en-US" dirty="0"/>
                    </a:p>
                  </a:txBody>
                  <a:tcPr/>
                </a:tc>
              </a:tr>
              <a:tr h="370840">
                <a:tc>
                  <a:txBody>
                    <a:bodyPr/>
                    <a:lstStyle/>
                    <a:p>
                      <a:pPr algn="r"/>
                      <a:r>
                        <a:rPr lang="en-US" b="1" dirty="0" smtClean="0"/>
                        <a:t>Total</a:t>
                      </a:r>
                      <a:endParaRPr lang="en-US" b="1" dirty="0"/>
                    </a:p>
                  </a:txBody>
                  <a:tcPr/>
                </a:tc>
                <a:tc>
                  <a:txBody>
                    <a:bodyPr/>
                    <a:lstStyle/>
                    <a:p>
                      <a:r>
                        <a:rPr lang="en-US" sz="1800" b="1" kern="1200" dirty="0" smtClean="0">
                          <a:solidFill>
                            <a:schemeClr val="dk1"/>
                          </a:solidFill>
                          <a:latin typeface="+mn-lt"/>
                          <a:ea typeface="+mn-ea"/>
                          <a:cs typeface="+mn-cs"/>
                        </a:rPr>
                        <a:t>$3112.63</a:t>
                      </a:r>
                      <a:endParaRPr lang="en-US" b="1" dirty="0"/>
                    </a:p>
                  </a:txBody>
                  <a:tcPr/>
                </a:tc>
              </a:tr>
            </a:tbl>
          </a:graphicData>
        </a:graphic>
      </p:graphicFrame>
    </p:spTree>
    <p:extLst>
      <p:ext uri="{BB962C8B-B14F-4D97-AF65-F5344CB8AC3E}">
        <p14:creationId xmlns:p14="http://schemas.microsoft.com/office/powerpoint/2010/main" val="1467365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CA" dirty="0"/>
          </a:p>
        </p:txBody>
      </p:sp>
      <p:sp>
        <p:nvSpPr>
          <p:cNvPr id="3" name="Content Placeholder 2"/>
          <p:cNvSpPr>
            <a:spLocks noGrp="1"/>
          </p:cNvSpPr>
          <p:nvPr>
            <p:ph idx="1"/>
          </p:nvPr>
        </p:nvSpPr>
        <p:spPr>
          <a:xfrm>
            <a:off x="990601" y="1600200"/>
            <a:ext cx="3200400" cy="4419599"/>
          </a:xfrm>
        </p:spPr>
        <p:txBody>
          <a:bodyPr>
            <a:noAutofit/>
          </a:bodyPr>
          <a:lstStyle/>
          <a:p>
            <a:pPr>
              <a:buFont typeface="Arial"/>
              <a:buChar char="•"/>
            </a:pPr>
            <a:r>
              <a:rPr lang="en-US" sz="2000" dirty="0" smtClean="0">
                <a:hlinkClick r:id="rId3" action="ppaction://hlinksldjump"/>
              </a:rPr>
              <a:t>Motherboard</a:t>
            </a:r>
            <a:endParaRPr lang="en-US" sz="2000" dirty="0" smtClean="0"/>
          </a:p>
          <a:p>
            <a:pPr>
              <a:buFont typeface="Arial"/>
              <a:buChar char="•"/>
            </a:pPr>
            <a:r>
              <a:rPr lang="en-US" sz="2000" dirty="0" smtClean="0">
                <a:hlinkClick r:id="rId4" action="ppaction://hlinksldjump"/>
              </a:rPr>
              <a:t>Case</a:t>
            </a:r>
            <a:endParaRPr lang="en-US" sz="2000" dirty="0" smtClean="0"/>
          </a:p>
          <a:p>
            <a:pPr>
              <a:buFont typeface="Arial"/>
              <a:buChar char="•"/>
            </a:pPr>
            <a:r>
              <a:rPr lang="en-US" sz="2000" dirty="0" smtClean="0">
                <a:hlinkClick r:id="rId5" action="ppaction://hlinksldjump"/>
              </a:rPr>
              <a:t>CPU</a:t>
            </a:r>
            <a:endParaRPr lang="en-US" sz="2000" dirty="0" smtClean="0"/>
          </a:p>
          <a:p>
            <a:pPr>
              <a:buFont typeface="Arial"/>
              <a:buChar char="•"/>
            </a:pPr>
            <a:r>
              <a:rPr lang="en-US" sz="2000" dirty="0" smtClean="0">
                <a:hlinkClick r:id="rId6" action="ppaction://hlinksldjump"/>
              </a:rPr>
              <a:t>Video Card</a:t>
            </a:r>
            <a:endParaRPr lang="en-US" sz="2000" dirty="0" smtClean="0"/>
          </a:p>
          <a:p>
            <a:pPr>
              <a:buFont typeface="Arial"/>
              <a:buChar char="•"/>
            </a:pPr>
            <a:r>
              <a:rPr lang="en-US" sz="2000" dirty="0" smtClean="0">
                <a:hlinkClick r:id="rId7" action="ppaction://hlinksldjump"/>
              </a:rPr>
              <a:t>Hard Drive Disk</a:t>
            </a:r>
            <a:endParaRPr lang="en-US" sz="2000" dirty="0" smtClean="0"/>
          </a:p>
          <a:p>
            <a:pPr>
              <a:buFont typeface="Arial"/>
              <a:buChar char="•"/>
            </a:pPr>
            <a:r>
              <a:rPr lang="en-US" sz="2000" dirty="0" smtClean="0">
                <a:hlinkClick r:id="rId8" action="ppaction://hlinksldjump"/>
              </a:rPr>
              <a:t>RAM</a:t>
            </a:r>
            <a:endParaRPr lang="en-US" sz="2000" dirty="0" smtClean="0"/>
          </a:p>
          <a:p>
            <a:pPr>
              <a:buFont typeface="Arial"/>
              <a:buChar char="•"/>
            </a:pPr>
            <a:r>
              <a:rPr lang="en-US" sz="2000" dirty="0" smtClean="0">
                <a:hlinkClick r:id="rId9" action="ppaction://hlinksldjump"/>
              </a:rPr>
              <a:t>Blu-Ray Drive</a:t>
            </a:r>
            <a:endParaRPr lang="en-US" sz="2000" dirty="0" smtClean="0"/>
          </a:p>
          <a:p>
            <a:pPr>
              <a:buFont typeface="Arial"/>
              <a:buChar char="•"/>
            </a:pPr>
            <a:r>
              <a:rPr lang="en-US" sz="2000" dirty="0" smtClean="0">
                <a:hlinkClick r:id="rId10" action="ppaction://hlinksldjump"/>
              </a:rPr>
              <a:t>Monitor </a:t>
            </a:r>
            <a:endParaRPr lang="en-US" sz="2000" dirty="0" smtClean="0"/>
          </a:p>
          <a:p>
            <a:pPr>
              <a:buFont typeface="Arial"/>
              <a:buChar char="•"/>
            </a:pPr>
            <a:endParaRPr lang="en-US" sz="2000" dirty="0" smtClean="0"/>
          </a:p>
          <a:p>
            <a:endParaRPr lang="en-CA" sz="2000" dirty="0"/>
          </a:p>
        </p:txBody>
      </p:sp>
      <p:sp>
        <p:nvSpPr>
          <p:cNvPr id="4" name="TextBox 3"/>
          <p:cNvSpPr txBox="1"/>
          <p:nvPr/>
        </p:nvSpPr>
        <p:spPr>
          <a:xfrm>
            <a:off x="2391560" y="6660417"/>
            <a:ext cx="184666" cy="369332"/>
          </a:xfrm>
          <a:prstGeom prst="rect">
            <a:avLst/>
          </a:prstGeom>
          <a:noFill/>
        </p:spPr>
        <p:txBody>
          <a:bodyPr wrap="none" rtlCol="0">
            <a:spAutoFit/>
          </a:bodyPr>
          <a:lstStyle/>
          <a:p>
            <a:endParaRPr lang="en-US" dirty="0"/>
          </a:p>
        </p:txBody>
      </p:sp>
      <p:sp>
        <p:nvSpPr>
          <p:cNvPr id="6" name="Content Placeholder 2"/>
          <p:cNvSpPr txBox="1">
            <a:spLocks/>
          </p:cNvSpPr>
          <p:nvPr/>
        </p:nvSpPr>
        <p:spPr>
          <a:xfrm>
            <a:off x="4800600" y="1600200"/>
            <a:ext cx="3048000" cy="4419599"/>
          </a:xfrm>
          <a:prstGeom prst="rect">
            <a:avLst/>
          </a:prstGeom>
        </p:spPr>
        <p:txBody>
          <a:bodyPr vert="horz" lIns="91440" tIns="45720" rIns="91440" bIns="45720" rtlCol="0">
            <a:no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342900" indent="-342900">
              <a:buFont typeface="Arial"/>
              <a:buChar char="•"/>
            </a:pPr>
            <a:r>
              <a:rPr lang="en-US" sz="2000" dirty="0" smtClean="0">
                <a:hlinkClick r:id="rId11" action="ppaction://hlinksldjump"/>
              </a:rPr>
              <a:t>Sound Card</a:t>
            </a:r>
            <a:endParaRPr lang="en-US" sz="2000" dirty="0" smtClean="0"/>
          </a:p>
          <a:p>
            <a:pPr marL="342900" indent="-342900">
              <a:buFont typeface="Arial"/>
              <a:buChar char="•"/>
            </a:pPr>
            <a:r>
              <a:rPr lang="en-US" sz="2000" dirty="0" smtClean="0">
                <a:hlinkClick r:id="rId12" action="ppaction://hlinksldjump"/>
              </a:rPr>
              <a:t>Power Supply</a:t>
            </a:r>
            <a:endParaRPr lang="en-US" sz="2000" dirty="0" smtClean="0"/>
          </a:p>
          <a:p>
            <a:pPr marL="342900" indent="-342900">
              <a:buFont typeface="Arial"/>
              <a:buChar char="•"/>
            </a:pPr>
            <a:r>
              <a:rPr lang="en-US" sz="2000" dirty="0" smtClean="0">
                <a:hlinkClick r:id="rId13" action="ppaction://hlinksldjump"/>
              </a:rPr>
              <a:t>Mouse</a:t>
            </a:r>
            <a:endParaRPr lang="en-US" sz="2000" dirty="0" smtClean="0"/>
          </a:p>
          <a:p>
            <a:pPr marL="342900" indent="-342900">
              <a:buFont typeface="Arial"/>
              <a:buChar char="•"/>
            </a:pPr>
            <a:r>
              <a:rPr lang="en-US" sz="2000" dirty="0" smtClean="0">
                <a:hlinkClick r:id="rId14" action="ppaction://hlinksldjump"/>
              </a:rPr>
              <a:t>Keyboard</a:t>
            </a:r>
            <a:endParaRPr lang="en-US" sz="2000" dirty="0" smtClean="0"/>
          </a:p>
          <a:p>
            <a:pPr marL="342900" indent="-342900">
              <a:buFont typeface="Arial"/>
              <a:buChar char="•"/>
            </a:pPr>
            <a:r>
              <a:rPr lang="en-US" sz="2000" dirty="0" smtClean="0">
                <a:hlinkClick r:id="rId15" action="ppaction://hlinksldjump"/>
              </a:rPr>
              <a:t>Speakers </a:t>
            </a:r>
            <a:endParaRPr lang="en-US" sz="2000" dirty="0" smtClean="0"/>
          </a:p>
          <a:p>
            <a:pPr marL="342900" indent="-342900">
              <a:buFont typeface="Arial"/>
              <a:buChar char="•"/>
            </a:pPr>
            <a:r>
              <a:rPr lang="en-US" sz="2000" dirty="0" smtClean="0">
                <a:hlinkClick r:id="rId16" action="ppaction://hlinksldjump"/>
              </a:rPr>
              <a:t>Operating System</a:t>
            </a:r>
            <a:endParaRPr lang="en-US" sz="2000" dirty="0" smtClean="0"/>
          </a:p>
          <a:p>
            <a:pPr marL="342900" indent="-342900">
              <a:buFont typeface="Arial"/>
              <a:buChar char="•"/>
            </a:pPr>
            <a:r>
              <a:rPr lang="en-US" sz="2000" dirty="0" smtClean="0">
                <a:hlinkClick r:id="rId17" action="ppaction://hlinksldjump"/>
              </a:rPr>
              <a:t>Receipt</a:t>
            </a:r>
            <a:endParaRPr lang="en-US" sz="2000" dirty="0" smtClean="0"/>
          </a:p>
          <a:p>
            <a:pPr>
              <a:buFont typeface="Arial"/>
              <a:buChar char="•"/>
            </a:pPr>
            <a:endParaRPr lang="en-US" sz="2000" dirty="0" smtClean="0"/>
          </a:p>
          <a:p>
            <a:endParaRPr lang="en-CA" sz="2000" dirty="0"/>
          </a:p>
        </p:txBody>
      </p:sp>
    </p:spTree>
    <p:extLst>
      <p:ext uri="{BB962C8B-B14F-4D97-AF65-F5344CB8AC3E}">
        <p14:creationId xmlns:p14="http://schemas.microsoft.com/office/powerpoint/2010/main" val="6787852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Motherboard</a:t>
            </a:r>
            <a:endParaRPr lang="en-CA" dirty="0"/>
          </a:p>
        </p:txBody>
      </p:sp>
      <p:sp>
        <p:nvSpPr>
          <p:cNvPr id="3" name="Content Placeholder 2"/>
          <p:cNvSpPr>
            <a:spLocks noGrp="1"/>
          </p:cNvSpPr>
          <p:nvPr>
            <p:ph idx="1"/>
          </p:nvPr>
        </p:nvSpPr>
        <p:spPr>
          <a:xfrm>
            <a:off x="457200" y="1600201"/>
            <a:ext cx="8229600" cy="4038600"/>
          </a:xfrm>
        </p:spPr>
        <p:txBody>
          <a:bodyPr>
            <a:normAutofit/>
          </a:bodyPr>
          <a:lstStyle/>
          <a:p>
            <a:pPr marL="0" indent="0">
              <a:buNone/>
            </a:pPr>
            <a:r>
              <a:rPr lang="en-CA" sz="1800" dirty="0" smtClean="0"/>
              <a:t>The motherboard is the main circuit board in a computer. It is also known as the main board or the logic board. It allows all the different parts of the computer to work together. The CPU, ROM, memory RAM expansion slots, PCI slots and USB ports are all attached to the motherboard. </a:t>
            </a:r>
            <a:endParaRPr lang="en-CA" sz="1800" dirty="0"/>
          </a:p>
        </p:txBody>
      </p:sp>
      <p:sp>
        <p:nvSpPr>
          <p:cNvPr id="4" name="TextBox 3"/>
          <p:cNvSpPr txBox="1"/>
          <p:nvPr/>
        </p:nvSpPr>
        <p:spPr>
          <a:xfrm>
            <a:off x="228600" y="6019800"/>
            <a:ext cx="8305800" cy="253916"/>
          </a:xfrm>
          <a:prstGeom prst="rect">
            <a:avLst/>
          </a:prstGeom>
          <a:noFill/>
        </p:spPr>
        <p:txBody>
          <a:bodyPr wrap="square" rtlCol="0">
            <a:spAutoFit/>
          </a:bodyPr>
          <a:lstStyle/>
          <a:p>
            <a:pPr algn="ctr"/>
            <a:r>
              <a:rPr lang="en-US" sz="1050" u="sng" dirty="0">
                <a:hlinkClick r:id="rId2"/>
              </a:rPr>
              <a:t>http://www.ncix.com/detail/supermicro-a1srm-2758f-atom-c2758-64gb-53-99429.htm</a:t>
            </a:r>
            <a:endParaRPr lang="en-US" sz="1050" dirty="0"/>
          </a:p>
        </p:txBody>
      </p:sp>
      <p:pic>
        <p:nvPicPr>
          <p:cNvPr id="5" name="Picture 4"/>
          <p:cNvPicPr>
            <a:picLocks noChangeAspect="1"/>
          </p:cNvPicPr>
          <p:nvPr/>
        </p:nvPicPr>
        <p:blipFill rotWithShape="1">
          <a:blip r:embed="rId3"/>
          <a:srcRect l="26592" t="14038" r="26488" b="12135"/>
          <a:stretch/>
        </p:blipFill>
        <p:spPr>
          <a:xfrm>
            <a:off x="3603009" y="3352799"/>
            <a:ext cx="2538484" cy="1997123"/>
          </a:xfrm>
          <a:prstGeom prst="rect">
            <a:avLst/>
          </a:prstGeom>
        </p:spPr>
      </p:pic>
      <p:sp>
        <p:nvSpPr>
          <p:cNvPr id="7" name="TextBox 6"/>
          <p:cNvSpPr txBox="1"/>
          <p:nvPr/>
        </p:nvSpPr>
        <p:spPr>
          <a:xfrm rot="2172308">
            <a:off x="6471344" y="4123624"/>
            <a:ext cx="1470838" cy="461665"/>
          </a:xfrm>
          <a:prstGeom prst="rect">
            <a:avLst/>
          </a:prstGeom>
          <a:noFill/>
        </p:spPr>
        <p:txBody>
          <a:bodyPr wrap="square" rtlCol="0">
            <a:spAutoFit/>
          </a:bodyPr>
          <a:lstStyle/>
          <a:p>
            <a:r>
              <a:rPr lang="en-US" sz="2400" dirty="0" smtClean="0"/>
              <a:t>$397.76</a:t>
            </a:r>
            <a:endParaRPr lang="en-US" sz="2400" dirty="0"/>
          </a:p>
        </p:txBody>
      </p:sp>
      <p:sp>
        <p:nvSpPr>
          <p:cNvPr id="8" name="TextBox 7"/>
          <p:cNvSpPr txBox="1"/>
          <p:nvPr/>
        </p:nvSpPr>
        <p:spPr>
          <a:xfrm rot="20997925">
            <a:off x="284773" y="3633109"/>
            <a:ext cx="3376877" cy="1815882"/>
          </a:xfrm>
          <a:prstGeom prst="rect">
            <a:avLst/>
          </a:prstGeom>
          <a:noFill/>
        </p:spPr>
        <p:txBody>
          <a:bodyPr wrap="square" rtlCol="0">
            <a:spAutoFit/>
          </a:bodyPr>
          <a:lstStyle/>
          <a:p>
            <a:r>
              <a:rPr lang="en-US" sz="1600" dirty="0" err="1"/>
              <a:t>Supermicro's</a:t>
            </a:r>
            <a:r>
              <a:rPr lang="en-US" sz="1600" dirty="0"/>
              <a:t> motherboards based on Intel® Atom™ processor C2000 series System-on-Chip (formerly </a:t>
            </a:r>
            <a:r>
              <a:rPr lang="en-US" sz="1600" dirty="0" err="1"/>
              <a:t>Avoton</a:t>
            </a:r>
            <a:r>
              <a:rPr lang="en-US" sz="1600" dirty="0"/>
              <a:t> &amp; Rangeley) are well-suited for entry-level server platforms and embedded IPC market.</a:t>
            </a:r>
          </a:p>
        </p:txBody>
      </p:sp>
    </p:spTree>
    <p:extLst>
      <p:ext uri="{BB962C8B-B14F-4D97-AF65-F5344CB8AC3E}">
        <p14:creationId xmlns:p14="http://schemas.microsoft.com/office/powerpoint/2010/main" val="16095535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a:t>
            </a:r>
            <a:endParaRPr lang="en-CA" dirty="0"/>
          </a:p>
        </p:txBody>
      </p:sp>
      <p:sp>
        <p:nvSpPr>
          <p:cNvPr id="3" name="Content Placeholder 2"/>
          <p:cNvSpPr>
            <a:spLocks noGrp="1"/>
          </p:cNvSpPr>
          <p:nvPr>
            <p:ph idx="1"/>
          </p:nvPr>
        </p:nvSpPr>
        <p:spPr>
          <a:xfrm>
            <a:off x="457200" y="1600201"/>
            <a:ext cx="8229600" cy="4267200"/>
          </a:xfrm>
        </p:spPr>
        <p:txBody>
          <a:bodyPr>
            <a:normAutofit/>
          </a:bodyPr>
          <a:lstStyle/>
          <a:p>
            <a:pPr marL="0" indent="0">
              <a:buNone/>
            </a:pPr>
            <a:r>
              <a:rPr lang="en-CA" sz="1800" dirty="0" smtClean="0"/>
              <a:t>The computer case is the outer shell of a computer. It contains most of the components of a computer and keeps them together, such as the </a:t>
            </a:r>
            <a:r>
              <a:rPr lang="en-US" sz="1800" dirty="0"/>
              <a:t>power supply, motherboard, memory, disk drives and other peripheral control units</a:t>
            </a:r>
            <a:r>
              <a:rPr lang="en-US" sz="1800" dirty="0" smtClean="0"/>
              <a:t>. </a:t>
            </a:r>
            <a:endParaRPr lang="en-CA" sz="1800" dirty="0"/>
          </a:p>
        </p:txBody>
      </p:sp>
      <p:sp>
        <p:nvSpPr>
          <p:cNvPr id="4" name="TextBox 3"/>
          <p:cNvSpPr txBox="1"/>
          <p:nvPr/>
        </p:nvSpPr>
        <p:spPr>
          <a:xfrm>
            <a:off x="457200" y="6019800"/>
            <a:ext cx="8305800" cy="253916"/>
          </a:xfrm>
          <a:prstGeom prst="rect">
            <a:avLst/>
          </a:prstGeom>
          <a:noFill/>
        </p:spPr>
        <p:txBody>
          <a:bodyPr wrap="square" rtlCol="0">
            <a:spAutoFit/>
          </a:bodyPr>
          <a:lstStyle/>
          <a:p>
            <a:pPr algn="ctr"/>
            <a:r>
              <a:rPr lang="en-US" sz="1050" u="sng" dirty="0">
                <a:hlinkClick r:id="rId2"/>
              </a:rPr>
              <a:t>http://www.ncix.com/detail/corsair-obsidian-450d-atx-black-55-95571.htm</a:t>
            </a:r>
            <a:endParaRPr lang="en-US" sz="1050" dirty="0"/>
          </a:p>
        </p:txBody>
      </p:sp>
      <p:sp>
        <p:nvSpPr>
          <p:cNvPr id="6" name="TextBox 5"/>
          <p:cNvSpPr txBox="1"/>
          <p:nvPr/>
        </p:nvSpPr>
        <p:spPr>
          <a:xfrm rot="2522817">
            <a:off x="6278558" y="3714659"/>
            <a:ext cx="1371600" cy="461665"/>
          </a:xfrm>
          <a:prstGeom prst="rect">
            <a:avLst/>
          </a:prstGeom>
          <a:noFill/>
        </p:spPr>
        <p:txBody>
          <a:bodyPr wrap="square" rtlCol="0">
            <a:spAutoFit/>
          </a:bodyPr>
          <a:lstStyle/>
          <a:p>
            <a:r>
              <a:rPr lang="en-US" sz="2400" dirty="0" smtClean="0"/>
              <a:t>129.99</a:t>
            </a:r>
            <a:endParaRPr lang="en-US" sz="2400" dirty="0"/>
          </a:p>
        </p:txBody>
      </p:sp>
      <p:sp>
        <p:nvSpPr>
          <p:cNvPr id="7" name="TextBox 6"/>
          <p:cNvSpPr txBox="1"/>
          <p:nvPr/>
        </p:nvSpPr>
        <p:spPr>
          <a:xfrm rot="21093476">
            <a:off x="687155" y="3248045"/>
            <a:ext cx="2895600" cy="2308324"/>
          </a:xfrm>
          <a:prstGeom prst="rect">
            <a:avLst/>
          </a:prstGeom>
          <a:noFill/>
        </p:spPr>
        <p:txBody>
          <a:bodyPr wrap="square" rtlCol="0">
            <a:spAutoFit/>
          </a:bodyPr>
          <a:lstStyle/>
          <a:p>
            <a:r>
              <a:rPr lang="en-US" sz="1600" dirty="0" smtClean="0"/>
              <a:t>Obsidian </a:t>
            </a:r>
            <a:r>
              <a:rPr lang="en-US" sz="1600" dirty="0"/>
              <a:t>Series 450D has an elegant brushed aluminum front panel and a solid steel body, with an interior that's optimized for efficient, high-volume airflow. </a:t>
            </a:r>
            <a:r>
              <a:rPr lang="en-US" sz="1600" dirty="0" smtClean="0"/>
              <a:t>The </a:t>
            </a:r>
            <a:r>
              <a:rPr lang="en-US" sz="1600" dirty="0"/>
              <a:t>included dual front AF140L intake fans provide direct GPU </a:t>
            </a:r>
            <a:r>
              <a:rPr lang="en-US" sz="1600" dirty="0" smtClean="0"/>
              <a:t>cooling</a:t>
            </a:r>
            <a:r>
              <a:rPr lang="en-US" sz="1600" dirty="0"/>
              <a:t>.</a:t>
            </a:r>
          </a:p>
        </p:txBody>
      </p:sp>
      <p:pic>
        <p:nvPicPr>
          <p:cNvPr id="1026" name="Picture 2" descr="C:\Documents and Settings\334752052\Desktop\Casef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815" y="2819400"/>
            <a:ext cx="2236787"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9480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Central Processing Unit (CPU)</a:t>
            </a:r>
            <a:endParaRPr lang="en-CA" sz="4000" dirty="0"/>
          </a:p>
        </p:txBody>
      </p:sp>
      <p:sp>
        <p:nvSpPr>
          <p:cNvPr id="3" name="Content Placeholder 2"/>
          <p:cNvSpPr>
            <a:spLocks noGrp="1"/>
          </p:cNvSpPr>
          <p:nvPr>
            <p:ph idx="1"/>
          </p:nvPr>
        </p:nvSpPr>
        <p:spPr/>
        <p:txBody>
          <a:bodyPr>
            <a:normAutofit/>
          </a:bodyPr>
          <a:lstStyle/>
          <a:p>
            <a:pPr marL="0" indent="0">
              <a:buNone/>
            </a:pPr>
            <a:r>
              <a:rPr lang="en-CA" sz="1800" dirty="0" smtClean="0"/>
              <a:t>The CPU is the primary component of the computer where all the instructions are processed. It runs the operating system and applications, continuously processing input from the user or active software programs. It processes the data and produces the output.</a:t>
            </a:r>
            <a:endParaRPr lang="en-CA" sz="1800" dirty="0"/>
          </a:p>
        </p:txBody>
      </p:sp>
      <p:sp>
        <p:nvSpPr>
          <p:cNvPr id="4" name="TextBox 3"/>
          <p:cNvSpPr txBox="1"/>
          <p:nvPr/>
        </p:nvSpPr>
        <p:spPr>
          <a:xfrm>
            <a:off x="228600" y="6280919"/>
            <a:ext cx="8305800" cy="253916"/>
          </a:xfrm>
          <a:prstGeom prst="rect">
            <a:avLst/>
          </a:prstGeom>
          <a:noFill/>
        </p:spPr>
        <p:txBody>
          <a:bodyPr wrap="square" rtlCol="0">
            <a:spAutoFit/>
          </a:bodyPr>
          <a:lstStyle/>
          <a:p>
            <a:pPr algn="ctr"/>
            <a:r>
              <a:rPr lang="en-US" sz="1050" u="sng" dirty="0">
                <a:hlinkClick r:id="rId2"/>
              </a:rPr>
              <a:t>http://www.ncix.com/detail/intel-core-i7-5930k-3-70ghz-six-db-100098-1246.htm</a:t>
            </a:r>
            <a:endParaRPr lang="en-US" sz="1050" dirty="0"/>
          </a:p>
        </p:txBody>
      </p:sp>
      <p:sp>
        <p:nvSpPr>
          <p:cNvPr id="5" name="TextBox 4"/>
          <p:cNvSpPr txBox="1"/>
          <p:nvPr/>
        </p:nvSpPr>
        <p:spPr>
          <a:xfrm rot="20584185">
            <a:off x="871752" y="3349026"/>
            <a:ext cx="2971800" cy="2554545"/>
          </a:xfrm>
          <a:prstGeom prst="rect">
            <a:avLst/>
          </a:prstGeom>
          <a:noFill/>
        </p:spPr>
        <p:txBody>
          <a:bodyPr wrap="square" rtlCol="0">
            <a:spAutoFit/>
          </a:bodyPr>
          <a:lstStyle/>
          <a:p>
            <a:r>
              <a:rPr lang="en-US" sz="1600" dirty="0"/>
              <a:t>With previous generation Intel® Core™ i7 processors access multiple applications faster and unleash incredible digital media creation. Experience great performance for everything you do with the combination of Intel® Turbo Boost Technology and Intel® Hyper-Threading Technology</a:t>
            </a:r>
            <a:endParaRPr lang="en-CA" sz="1600" dirty="0"/>
          </a:p>
        </p:txBody>
      </p:sp>
      <p:pic>
        <p:nvPicPr>
          <p:cNvPr id="2050" name="Picture 2" descr="H:\CP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048000"/>
            <a:ext cx="4158017" cy="20794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095544">
            <a:off x="6248400" y="3429000"/>
            <a:ext cx="1371600" cy="430887"/>
          </a:xfrm>
          <a:prstGeom prst="rect">
            <a:avLst/>
          </a:prstGeom>
          <a:noFill/>
        </p:spPr>
        <p:txBody>
          <a:bodyPr wrap="square" rtlCol="0">
            <a:spAutoFit/>
          </a:bodyPr>
          <a:lstStyle/>
          <a:p>
            <a:r>
              <a:rPr lang="en-US" sz="2200" dirty="0"/>
              <a:t>$</a:t>
            </a:r>
            <a:r>
              <a:rPr lang="en-US" sz="2200" dirty="0" smtClean="0"/>
              <a:t>629.99</a:t>
            </a:r>
            <a:endParaRPr lang="en-CA" sz="2200" dirty="0"/>
          </a:p>
        </p:txBody>
      </p:sp>
    </p:spTree>
    <p:extLst>
      <p:ext uri="{BB962C8B-B14F-4D97-AF65-F5344CB8AC3E}">
        <p14:creationId xmlns:p14="http://schemas.microsoft.com/office/powerpoint/2010/main" val="41670900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Card</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smtClean="0"/>
              <a:t>A graphics card, or a video card is used to process the graphics portion of data and generate output for the systems display display. It is much like how the CPU (Central Processing Unit) processes all other data.</a:t>
            </a:r>
            <a:endParaRPr lang="en-CA" sz="1800" dirty="0"/>
          </a:p>
        </p:txBody>
      </p:sp>
      <p:sp>
        <p:nvSpPr>
          <p:cNvPr id="4" name="Rectangle 3"/>
          <p:cNvSpPr/>
          <p:nvPr/>
        </p:nvSpPr>
        <p:spPr>
          <a:xfrm>
            <a:off x="1676400" y="6248400"/>
            <a:ext cx="5867400" cy="253916"/>
          </a:xfrm>
          <a:prstGeom prst="rect">
            <a:avLst/>
          </a:prstGeom>
        </p:spPr>
        <p:txBody>
          <a:bodyPr wrap="square">
            <a:spAutoFit/>
          </a:bodyPr>
          <a:lstStyle/>
          <a:p>
            <a:pPr algn="ctr"/>
            <a:r>
              <a:rPr lang="en-US" sz="1050" u="sng" dirty="0">
                <a:hlinkClick r:id="rId2"/>
              </a:rPr>
              <a:t>http://www.ncix.com/detail/evga-geforce-gtx-660-ftw-68-91929.htm</a:t>
            </a:r>
            <a:endParaRPr lang="en-US" sz="1050" dirty="0"/>
          </a:p>
        </p:txBody>
      </p:sp>
      <p:pic>
        <p:nvPicPr>
          <p:cNvPr id="3074" name="Picture 2" descr="H:\Graph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47" y="3393175"/>
            <a:ext cx="3962305" cy="19815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217939">
            <a:off x="6277392" y="3772607"/>
            <a:ext cx="1473284" cy="430887"/>
          </a:xfrm>
          <a:prstGeom prst="rect">
            <a:avLst/>
          </a:prstGeom>
          <a:noFill/>
        </p:spPr>
        <p:txBody>
          <a:bodyPr wrap="square" rtlCol="0">
            <a:spAutoFit/>
          </a:bodyPr>
          <a:lstStyle/>
          <a:p>
            <a:r>
              <a:rPr lang="en-US" sz="2200" dirty="0" smtClean="0"/>
              <a:t>$239.99</a:t>
            </a:r>
            <a:endParaRPr lang="en-CA" sz="2200" dirty="0"/>
          </a:p>
        </p:txBody>
      </p:sp>
      <p:sp>
        <p:nvSpPr>
          <p:cNvPr id="23" name="TextBox 22"/>
          <p:cNvSpPr txBox="1"/>
          <p:nvPr/>
        </p:nvSpPr>
        <p:spPr>
          <a:xfrm rot="21006586">
            <a:off x="533400" y="3048000"/>
            <a:ext cx="2895600" cy="3046988"/>
          </a:xfrm>
          <a:prstGeom prst="rect">
            <a:avLst/>
          </a:prstGeom>
          <a:noFill/>
        </p:spPr>
        <p:txBody>
          <a:bodyPr wrap="square" rtlCol="0">
            <a:spAutoFit/>
          </a:bodyPr>
          <a:lstStyle/>
          <a:p>
            <a:r>
              <a:rPr lang="en-CA" sz="1600" dirty="0" smtClean="0">
                <a:solidFill>
                  <a:srgbClr val="000000"/>
                </a:solidFill>
                <a:latin typeface="Arial"/>
                <a:ea typeface="Times New Roman"/>
                <a:cs typeface="Mangal"/>
              </a:rPr>
              <a:t>This graphics card takes </a:t>
            </a:r>
            <a:r>
              <a:rPr lang="en-CA" sz="1600" dirty="0">
                <a:solidFill>
                  <a:srgbClr val="000000"/>
                </a:solidFill>
                <a:latin typeface="Arial"/>
                <a:ea typeface="Times New Roman"/>
                <a:cs typeface="Mangal"/>
              </a:rPr>
              <a:t>NVIDIA </a:t>
            </a:r>
            <a:r>
              <a:rPr lang="en-CA" sz="1600" dirty="0" err="1">
                <a:solidFill>
                  <a:srgbClr val="000000"/>
                </a:solidFill>
                <a:latin typeface="Arial"/>
                <a:ea typeface="Times New Roman"/>
                <a:cs typeface="Mangal"/>
              </a:rPr>
              <a:t>Kepler</a:t>
            </a:r>
            <a:r>
              <a:rPr lang="en-CA" sz="1600" dirty="0">
                <a:solidFill>
                  <a:srgbClr val="000000"/>
                </a:solidFill>
                <a:latin typeface="Arial"/>
                <a:ea typeface="Times New Roman"/>
                <a:cs typeface="Mangal"/>
              </a:rPr>
              <a:t>-powered graphics cards to new levels of affordability while retaining class-leading performance and power efficiency, making it a must-have upgrade for today's hottest games. The EVGA GeForce GTX 660 graphics card represents the </a:t>
            </a:r>
            <a:r>
              <a:rPr lang="en-CA" sz="1600" dirty="0" err="1">
                <a:solidFill>
                  <a:srgbClr val="000000"/>
                </a:solidFill>
                <a:latin typeface="Arial"/>
                <a:ea typeface="Times New Roman"/>
                <a:cs typeface="Mangal"/>
              </a:rPr>
              <a:t>Kepler</a:t>
            </a:r>
            <a:r>
              <a:rPr lang="en-CA" sz="1600" dirty="0">
                <a:solidFill>
                  <a:srgbClr val="000000"/>
                </a:solidFill>
                <a:latin typeface="Arial"/>
                <a:ea typeface="Times New Roman"/>
                <a:cs typeface="Mangal"/>
              </a:rPr>
              <a:t> "sweet spot" for </a:t>
            </a:r>
            <a:r>
              <a:rPr lang="en-CA" sz="1600" dirty="0" smtClean="0">
                <a:solidFill>
                  <a:srgbClr val="000000"/>
                </a:solidFill>
                <a:latin typeface="Arial"/>
                <a:ea typeface="Times New Roman"/>
                <a:cs typeface="Mangal"/>
              </a:rPr>
              <a:t>gamers.</a:t>
            </a:r>
            <a:endParaRPr lang="en-CA" sz="1600" dirty="0"/>
          </a:p>
        </p:txBody>
      </p:sp>
    </p:spTree>
    <p:extLst>
      <p:ext uri="{BB962C8B-B14F-4D97-AF65-F5344CB8AC3E}">
        <p14:creationId xmlns:p14="http://schemas.microsoft.com/office/powerpoint/2010/main" val="4681416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drive Disk</a:t>
            </a:r>
            <a:endParaRPr lang="en-CA" dirty="0"/>
          </a:p>
        </p:txBody>
      </p:sp>
      <p:sp>
        <p:nvSpPr>
          <p:cNvPr id="3" name="Content Placeholder 2"/>
          <p:cNvSpPr>
            <a:spLocks noGrp="1"/>
          </p:cNvSpPr>
          <p:nvPr>
            <p:ph idx="1"/>
          </p:nvPr>
        </p:nvSpPr>
        <p:spPr/>
        <p:txBody>
          <a:bodyPr>
            <a:normAutofit/>
          </a:bodyPr>
          <a:lstStyle/>
          <a:p>
            <a:pPr marL="0" indent="0">
              <a:buNone/>
            </a:pPr>
            <a:r>
              <a:rPr lang="en-CA" sz="1800" dirty="0" smtClean="0"/>
              <a:t>The hard drive disk is the most common storage device used to store data. Hard drive disks are non-volatile, meaning they do not need electricity to be able to store data. It uses a series of spinning platters or magnetic disks which records data in individual bits.</a:t>
            </a:r>
            <a:endParaRPr lang="en-CA" sz="1800" dirty="0"/>
          </a:p>
        </p:txBody>
      </p:sp>
      <p:sp>
        <p:nvSpPr>
          <p:cNvPr id="4" name="Rectangle 3"/>
          <p:cNvSpPr/>
          <p:nvPr/>
        </p:nvSpPr>
        <p:spPr>
          <a:xfrm>
            <a:off x="1295400" y="6205814"/>
            <a:ext cx="6781800" cy="253916"/>
          </a:xfrm>
          <a:prstGeom prst="rect">
            <a:avLst/>
          </a:prstGeom>
        </p:spPr>
        <p:txBody>
          <a:bodyPr wrap="square">
            <a:spAutoFit/>
          </a:bodyPr>
          <a:lstStyle/>
          <a:p>
            <a:pPr algn="ctr"/>
            <a:r>
              <a:rPr lang="en-US" sz="1050" u="sng" dirty="0">
                <a:hlinkClick r:id="rId2"/>
              </a:rPr>
              <a:t>http://www.ncix.com/detail/seagate-barracuda-4tb-5900rpm-sata3-e9-80438-1246.htm</a:t>
            </a:r>
            <a:endParaRPr lang="en-US" sz="1050" dirty="0"/>
          </a:p>
        </p:txBody>
      </p:sp>
      <p:pic>
        <p:nvPicPr>
          <p:cNvPr id="4098" name="Picture 2" descr="C:\Documents and Settings\334752052\Desktop\hddf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276600"/>
            <a:ext cx="4495800" cy="22483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1237961">
            <a:off x="1066800" y="3166064"/>
            <a:ext cx="2438400" cy="3046988"/>
          </a:xfrm>
          <a:prstGeom prst="rect">
            <a:avLst/>
          </a:prstGeom>
          <a:noFill/>
        </p:spPr>
        <p:txBody>
          <a:bodyPr wrap="square" rtlCol="0">
            <a:spAutoFit/>
          </a:bodyPr>
          <a:lstStyle/>
          <a:p>
            <a:r>
              <a:rPr lang="en-CA" sz="1600" dirty="0"/>
              <a:t>Build desktop or all-in-one PCs Equip home </a:t>
            </a:r>
            <a:r>
              <a:rPr lang="en-CA" sz="1600" dirty="0" smtClean="0"/>
              <a:t>servers, create </a:t>
            </a:r>
            <a:r>
              <a:rPr lang="en-CA" sz="1600" dirty="0"/>
              <a:t>PC-based gaming </a:t>
            </a:r>
            <a:r>
              <a:rPr lang="en-CA" sz="1600" dirty="0" smtClean="0"/>
              <a:t>systems,</a:t>
            </a:r>
            <a:endParaRPr lang="en-CA" sz="1600" dirty="0"/>
          </a:p>
          <a:p>
            <a:r>
              <a:rPr lang="en-CA" sz="1600" dirty="0" smtClean="0"/>
              <a:t>implement </a:t>
            </a:r>
            <a:r>
              <a:rPr lang="en-CA" sz="1600" dirty="0"/>
              <a:t>a desktop </a:t>
            </a:r>
            <a:r>
              <a:rPr lang="en-CA" sz="1600" dirty="0" smtClean="0"/>
              <a:t>RAID, outfit </a:t>
            </a:r>
            <a:r>
              <a:rPr lang="en-CA" sz="1600" dirty="0"/>
              <a:t>direct attached external storage devices (DAS</a:t>
            </a:r>
            <a:r>
              <a:rPr lang="en-CA" sz="1600" dirty="0" smtClean="0"/>
              <a:t>), and build </a:t>
            </a:r>
            <a:r>
              <a:rPr lang="en-CA" sz="1600" dirty="0"/>
              <a:t>network attached storage devices (NAS)</a:t>
            </a:r>
          </a:p>
          <a:p>
            <a:endParaRPr lang="en-CA" sz="1600" dirty="0"/>
          </a:p>
        </p:txBody>
      </p:sp>
      <p:sp>
        <p:nvSpPr>
          <p:cNvPr id="6" name="TextBox 5"/>
          <p:cNvSpPr txBox="1"/>
          <p:nvPr/>
        </p:nvSpPr>
        <p:spPr>
          <a:xfrm rot="999648">
            <a:off x="5583023" y="3746721"/>
            <a:ext cx="1389221" cy="430887"/>
          </a:xfrm>
          <a:prstGeom prst="rect">
            <a:avLst/>
          </a:prstGeom>
          <a:noFill/>
        </p:spPr>
        <p:txBody>
          <a:bodyPr wrap="square" rtlCol="0">
            <a:spAutoFit/>
          </a:bodyPr>
          <a:lstStyle/>
          <a:p>
            <a:r>
              <a:rPr lang="en-US" sz="2200" dirty="0" smtClean="0"/>
              <a:t>$169.99</a:t>
            </a:r>
            <a:endParaRPr lang="en-CA" sz="2200" dirty="0"/>
          </a:p>
        </p:txBody>
      </p:sp>
    </p:spTree>
    <p:extLst>
      <p:ext uri="{BB962C8B-B14F-4D97-AF65-F5344CB8AC3E}">
        <p14:creationId xmlns:p14="http://schemas.microsoft.com/office/powerpoint/2010/main" val="23490245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Access Memory </a:t>
            </a:r>
            <a:br>
              <a:rPr lang="en-US" dirty="0" smtClean="0"/>
            </a:br>
            <a:r>
              <a:rPr lang="en-US" dirty="0" smtClean="0"/>
              <a:t>(RAM)</a:t>
            </a:r>
            <a:endParaRPr lang="en-CA" dirty="0"/>
          </a:p>
        </p:txBody>
      </p:sp>
      <p:sp>
        <p:nvSpPr>
          <p:cNvPr id="3" name="Content Placeholder 2"/>
          <p:cNvSpPr>
            <a:spLocks noGrp="1"/>
          </p:cNvSpPr>
          <p:nvPr>
            <p:ph idx="1"/>
          </p:nvPr>
        </p:nvSpPr>
        <p:spPr>
          <a:xfrm>
            <a:off x="457200" y="1600201"/>
            <a:ext cx="8229600" cy="4267200"/>
          </a:xfrm>
        </p:spPr>
        <p:txBody>
          <a:bodyPr>
            <a:normAutofit/>
          </a:bodyPr>
          <a:lstStyle/>
          <a:p>
            <a:pPr marL="0" indent="0">
              <a:buNone/>
            </a:pPr>
            <a:r>
              <a:rPr lang="en-CA" sz="1800" dirty="0" smtClean="0"/>
              <a:t>The RAM is where the operating system, application programs and all data in current use is stored so it can be quickly and efficiently reached by the CPU. It is made of small memory chips that form memory modules which are stored in slots in the mother board. Whenever a program is opened, it gets loaded from the Hard </a:t>
            </a:r>
            <a:r>
              <a:rPr lang="en-CA" sz="1800" dirty="0"/>
              <a:t>D</a:t>
            </a:r>
            <a:r>
              <a:rPr lang="en-CA" sz="1800" dirty="0" smtClean="0"/>
              <a:t>rive </a:t>
            </a:r>
            <a:r>
              <a:rPr lang="en-CA" sz="1800" dirty="0"/>
              <a:t>D</a:t>
            </a:r>
            <a:r>
              <a:rPr lang="en-CA" sz="1800" dirty="0" smtClean="0"/>
              <a:t>isk into the ram. This is done because reading data from the RAM is much quicker than reading data from the Hard Drive Disk making it more time efficient.</a:t>
            </a:r>
            <a:endParaRPr lang="en-CA" sz="1800" dirty="0"/>
          </a:p>
        </p:txBody>
      </p:sp>
      <p:sp>
        <p:nvSpPr>
          <p:cNvPr id="4" name="Rectangle 3"/>
          <p:cNvSpPr/>
          <p:nvPr/>
        </p:nvSpPr>
        <p:spPr>
          <a:xfrm>
            <a:off x="1143000" y="6034585"/>
            <a:ext cx="7086600" cy="253916"/>
          </a:xfrm>
          <a:prstGeom prst="rect">
            <a:avLst/>
          </a:prstGeom>
        </p:spPr>
        <p:txBody>
          <a:bodyPr wrap="square">
            <a:spAutoFit/>
          </a:bodyPr>
          <a:lstStyle/>
          <a:p>
            <a:pPr algn="ctr"/>
            <a:r>
              <a:rPr lang="en-US" sz="1050" u="sng" dirty="0">
                <a:hlinkClick r:id="rId2"/>
              </a:rPr>
              <a:t>http://www.ncix.com/detail/amd-radeon-entertainment-edition-16gb-87-78218.htm</a:t>
            </a:r>
            <a:endParaRPr lang="en-US" sz="1050" dirty="0"/>
          </a:p>
        </p:txBody>
      </p:sp>
      <p:pic>
        <p:nvPicPr>
          <p:cNvPr id="5122" name="Picture 2" descr="H:\ramf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428583"/>
            <a:ext cx="5410200" cy="2705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21159072">
            <a:off x="609855" y="3568122"/>
            <a:ext cx="2681074" cy="2554545"/>
          </a:xfrm>
          <a:prstGeom prst="rect">
            <a:avLst/>
          </a:prstGeom>
          <a:noFill/>
        </p:spPr>
        <p:txBody>
          <a:bodyPr wrap="square" rtlCol="0">
            <a:spAutoFit/>
          </a:bodyPr>
          <a:lstStyle/>
          <a:p>
            <a:r>
              <a:rPr lang="en-US" sz="1600" dirty="0" smtClean="0"/>
              <a:t>The </a:t>
            </a:r>
            <a:r>
              <a:rPr lang="en-US" sz="1600" dirty="0"/>
              <a:t>low-profile heat spreader provides additional protection with the added assurance of high compatibility testing, backed by a lifetime warranty. Running frequencies up to 1600MHz and programmed with JEDEC </a:t>
            </a:r>
            <a:r>
              <a:rPr lang="en-US" sz="1600" dirty="0" smtClean="0"/>
              <a:t>timings. </a:t>
            </a:r>
            <a:endParaRPr lang="en-CA" sz="1600" dirty="0"/>
          </a:p>
        </p:txBody>
      </p:sp>
      <p:sp>
        <p:nvSpPr>
          <p:cNvPr id="6" name="TextBox 5"/>
          <p:cNvSpPr txBox="1"/>
          <p:nvPr/>
        </p:nvSpPr>
        <p:spPr>
          <a:xfrm rot="1050763">
            <a:off x="6705600" y="4312623"/>
            <a:ext cx="1371600" cy="430887"/>
          </a:xfrm>
          <a:prstGeom prst="rect">
            <a:avLst/>
          </a:prstGeom>
          <a:noFill/>
        </p:spPr>
        <p:txBody>
          <a:bodyPr wrap="square" rtlCol="0">
            <a:spAutoFit/>
          </a:bodyPr>
          <a:lstStyle/>
          <a:p>
            <a:r>
              <a:rPr lang="en-US" sz="2200" dirty="0" smtClean="0"/>
              <a:t>$179.99</a:t>
            </a:r>
            <a:endParaRPr lang="en-CA" sz="2200" dirty="0"/>
          </a:p>
        </p:txBody>
      </p:sp>
    </p:spTree>
    <p:extLst>
      <p:ext uri="{BB962C8B-B14F-4D97-AF65-F5344CB8AC3E}">
        <p14:creationId xmlns:p14="http://schemas.microsoft.com/office/powerpoint/2010/main" val="394087912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Blu-Ray Drive</a:t>
            </a:r>
            <a:endParaRPr lang="en-CA" dirty="0"/>
          </a:p>
        </p:txBody>
      </p:sp>
      <p:sp>
        <p:nvSpPr>
          <p:cNvPr id="3" name="Content Placeholder 2"/>
          <p:cNvSpPr>
            <a:spLocks noGrp="1"/>
          </p:cNvSpPr>
          <p:nvPr>
            <p:ph idx="1"/>
          </p:nvPr>
        </p:nvSpPr>
        <p:spPr>
          <a:xfrm>
            <a:off x="457200" y="1600201"/>
            <a:ext cx="8229600" cy="4114800"/>
          </a:xfrm>
        </p:spPr>
        <p:txBody>
          <a:bodyPr>
            <a:normAutofit/>
          </a:bodyPr>
          <a:lstStyle/>
          <a:p>
            <a:pPr marL="0" indent="0">
              <a:buNone/>
            </a:pPr>
            <a:r>
              <a:rPr lang="en-CA" sz="1800" dirty="0" smtClean="0"/>
              <a:t>A Blu-ray drive is a device used to read Blu-ray disks. Blu-ray is an optical disk format such as CD or DVD. They are designed for recording and playing back high definition video and for storing large amounts of data.</a:t>
            </a:r>
            <a:endParaRPr lang="en-CA" sz="1800" dirty="0"/>
          </a:p>
        </p:txBody>
      </p:sp>
      <p:sp>
        <p:nvSpPr>
          <p:cNvPr id="5" name="TextBox 4"/>
          <p:cNvSpPr txBox="1"/>
          <p:nvPr/>
        </p:nvSpPr>
        <p:spPr>
          <a:xfrm rot="20086880">
            <a:off x="695002" y="3122200"/>
            <a:ext cx="3265178" cy="1846659"/>
          </a:xfrm>
          <a:prstGeom prst="rect">
            <a:avLst/>
          </a:prstGeom>
          <a:noFill/>
        </p:spPr>
        <p:txBody>
          <a:bodyPr wrap="square" rtlCol="0">
            <a:spAutoFit/>
          </a:bodyPr>
          <a:lstStyle/>
          <a:p>
            <a:r>
              <a:rPr lang="en-US" sz="1600" dirty="0" smtClean="0"/>
              <a:t>This </a:t>
            </a:r>
            <a:r>
              <a:rPr lang="en-US" sz="1600" dirty="0"/>
              <a:t>internal SATA drive can read up to 8x with BD-R (25GB) and BD-R dual layer (50GB) media. It's also backwards compatible, so it can read and write to most DVD and CD formats. </a:t>
            </a:r>
          </a:p>
          <a:p>
            <a:endParaRPr lang="en-CA" dirty="0"/>
          </a:p>
        </p:txBody>
      </p:sp>
      <p:pic>
        <p:nvPicPr>
          <p:cNvPr id="6147" name="Picture 3" descr="C:\Documents and Settings\334752052\Desktop\blu-ray drivefinal cop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48070"/>
            <a:ext cx="3402013" cy="34020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2000" y="6048233"/>
            <a:ext cx="7848600" cy="738664"/>
          </a:xfrm>
          <a:prstGeom prst="rect">
            <a:avLst/>
          </a:prstGeom>
          <a:noFill/>
        </p:spPr>
        <p:txBody>
          <a:bodyPr wrap="square" rtlCol="0">
            <a:spAutoFit/>
          </a:bodyPr>
          <a:lstStyle/>
          <a:p>
            <a:pPr algn="ctr"/>
            <a:r>
              <a:rPr lang="en-US" sz="1050" u="sng" dirty="0">
                <a:hlinkClick r:id="rId3"/>
              </a:rPr>
              <a:t>http://</a:t>
            </a:r>
            <a:r>
              <a:rPr lang="en-US" sz="1050" u="sng" dirty="0" smtClean="0">
                <a:hlinkClick r:id="rId3"/>
              </a:rPr>
              <a:t>www.futureshop.ca/en-CA/product/pioneer-pioneer-8x-blu-ray-combo-drive-bdc-207dbk-bdc-207dbk/10218162.aspx?path=2d7763a2d4aa99db11c3ecd6bcab2e64en02</a:t>
            </a:r>
            <a:endParaRPr lang="en-US" sz="1050" u="sng" dirty="0" smtClean="0"/>
          </a:p>
          <a:p>
            <a:pPr algn="ctr"/>
            <a:endParaRPr lang="en-US" sz="1050" dirty="0"/>
          </a:p>
          <a:p>
            <a:pPr algn="ctr"/>
            <a:endParaRPr lang="en-CA" sz="1050" dirty="0"/>
          </a:p>
        </p:txBody>
      </p:sp>
      <p:sp>
        <p:nvSpPr>
          <p:cNvPr id="8" name="TextBox 7"/>
          <p:cNvSpPr txBox="1"/>
          <p:nvPr/>
        </p:nvSpPr>
        <p:spPr>
          <a:xfrm rot="1218580">
            <a:off x="6574851" y="3463053"/>
            <a:ext cx="1828800" cy="430887"/>
          </a:xfrm>
          <a:prstGeom prst="rect">
            <a:avLst/>
          </a:prstGeom>
          <a:noFill/>
        </p:spPr>
        <p:txBody>
          <a:bodyPr wrap="square" rtlCol="0">
            <a:spAutoFit/>
          </a:bodyPr>
          <a:lstStyle/>
          <a:p>
            <a:r>
              <a:rPr lang="en-US" sz="2200" dirty="0" smtClean="0"/>
              <a:t>$59.99</a:t>
            </a:r>
            <a:endParaRPr lang="en-CA" sz="2200" dirty="0"/>
          </a:p>
        </p:txBody>
      </p:sp>
    </p:spTree>
    <p:extLst>
      <p:ext uri="{BB962C8B-B14F-4D97-AF65-F5344CB8AC3E}">
        <p14:creationId xmlns:p14="http://schemas.microsoft.com/office/powerpoint/2010/main" val="328241399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386</TotalTime>
  <Words>1835</Words>
  <Application>Microsoft Macintosh PowerPoint</Application>
  <PresentationFormat>On-screen Show (4:3)</PresentationFormat>
  <Paragraphs>129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Breeze</vt:lpstr>
      <vt:lpstr>PowerPoint Presentation</vt:lpstr>
      <vt:lpstr>Table of Contents</vt:lpstr>
      <vt:lpstr>Motherboard</vt:lpstr>
      <vt:lpstr>Case</vt:lpstr>
      <vt:lpstr>Central Processing Unit (CPU)</vt:lpstr>
      <vt:lpstr>Video Card</vt:lpstr>
      <vt:lpstr>Hard drive Disk</vt:lpstr>
      <vt:lpstr>Random Access Memory  (RAM)</vt:lpstr>
      <vt:lpstr>Blu-Ray Drive</vt:lpstr>
      <vt:lpstr>Monitor</vt:lpstr>
      <vt:lpstr>Sound Card</vt:lpstr>
      <vt:lpstr>Power Supply </vt:lpstr>
      <vt:lpstr>Mouse</vt:lpstr>
      <vt:lpstr>Keyboard</vt:lpstr>
      <vt:lpstr>Speakers</vt:lpstr>
      <vt:lpstr>Operating System (OS)</vt:lpstr>
      <vt:lpstr>The Receipt</vt:lpstr>
      <vt:lpstr>Receipt (Cont.)</vt:lpstr>
    </vt:vector>
  </TitlesOfParts>
  <Company>Toronto District School Board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Computer</dc:title>
  <dc:creator>Gorain, Snehan</dc:creator>
  <cp:lastModifiedBy>Snehan Gorain</cp:lastModifiedBy>
  <cp:revision>33</cp:revision>
  <dcterms:created xsi:type="dcterms:W3CDTF">2014-10-17T16:46:25Z</dcterms:created>
  <dcterms:modified xsi:type="dcterms:W3CDTF">2014-10-20T23:51:05Z</dcterms:modified>
</cp:coreProperties>
</file>