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73" r:id="rId9"/>
    <p:sldId id="275" r:id="rId10"/>
    <p:sldId id="274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FE098-EA8C-469A-B174-9F87559B89D0}" type="datetimeFigureOut">
              <a:rPr lang="tr-TR" smtClean="0"/>
              <a:pPr/>
              <a:t>06.04.2011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61746-78CD-433B-BE6D-96D564F9F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Both MPI and MapReduce</a:t>
            </a:r>
            <a:r>
              <a:rPr lang="en-US" sz="1200" b="1" baseline="0" dirty="0" smtClean="0">
                <a:solidFill>
                  <a:schemeClr val="tx2">
                    <a:lumMod val="50000"/>
                  </a:schemeClr>
                </a:solidFill>
              </a:rPr>
              <a:t> installed as distributed processing layers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/>
              <a:t>Helps us compare two strategies</a:t>
            </a:r>
          </a:p>
          <a:p>
            <a:r>
              <a:rPr lang="en-US" dirty="0" smtClean="0"/>
              <a:t>Cheap PC based clusters</a:t>
            </a:r>
            <a:r>
              <a:rPr lang="en-US" baseline="0" dirty="0" smtClean="0"/>
              <a:t> and high-end clusters.</a:t>
            </a:r>
          </a:p>
          <a:p>
            <a:endParaRPr lang="en-US" dirty="0" smtClean="0"/>
          </a:p>
          <a:p>
            <a:r>
              <a:rPr lang="en-US" dirty="0" smtClean="0"/>
              <a:t>An undergraduate</a:t>
            </a:r>
            <a:r>
              <a:rPr lang="en-US" baseline="0" dirty="0" smtClean="0"/>
              <a:t> student did this Visio plot for the IBM systems: In fact 2 of my undergrad students are doing intern at IBM Turkey right now</a:t>
            </a:r>
          </a:p>
          <a:p>
            <a:endParaRPr lang="en-US" dirty="0" smtClean="0"/>
          </a:p>
          <a:p>
            <a:r>
              <a:rPr lang="en-US" dirty="0" smtClean="0"/>
              <a:t>I am ordering 4</a:t>
            </a:r>
            <a:r>
              <a:rPr lang="en-US" baseline="0" dirty="0" smtClean="0"/>
              <a:t> more HS22 servers when I get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FBD3C-ECB9-4F89-84EE-D1ADC51452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1746-78CD-433B-BE6D-96D564F9F205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4/6/2011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4/6/2011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2500" dirty="0" smtClean="0">
                <a:solidFill>
                  <a:schemeClr val="bg2"/>
                </a:solidFill>
              </a:rPr>
              <a:t>EE 534</a:t>
            </a:r>
            <a:br>
              <a:rPr lang="tr-TR" sz="2500" dirty="0" smtClean="0">
                <a:solidFill>
                  <a:schemeClr val="bg2"/>
                </a:solidFill>
              </a:rPr>
            </a:br>
            <a:r>
              <a:rPr lang="tr-TR" sz="2500" dirty="0" smtClean="0">
                <a:solidFill>
                  <a:schemeClr val="bg2"/>
                </a:solidFill>
              </a:rPr>
              <a:t>Advanced Object-Oriented programming</a:t>
            </a:r>
            <a:br>
              <a:rPr lang="tr-TR" sz="2500" dirty="0" smtClean="0">
                <a:solidFill>
                  <a:schemeClr val="bg2"/>
                </a:solidFill>
              </a:rPr>
            </a:br>
            <a:r>
              <a:rPr lang="tr-TR" sz="2500" dirty="0" smtClean="0">
                <a:solidFill>
                  <a:schemeClr val="bg2"/>
                </a:solidFill>
              </a:rPr>
              <a:t>term project Progress Report</a:t>
            </a:r>
            <a:br>
              <a:rPr lang="tr-TR" sz="2500" dirty="0" smtClean="0">
                <a:solidFill>
                  <a:schemeClr val="bg2"/>
                </a:solidFill>
              </a:rPr>
            </a:br>
            <a:r>
              <a:rPr lang="tr-TR" sz="2500" dirty="0" smtClean="0">
                <a:solidFill>
                  <a:schemeClr val="bg2"/>
                </a:solidFill>
              </a:rPr>
              <a:t/>
            </a:r>
            <a:br>
              <a:rPr lang="tr-TR" sz="2500" dirty="0" smtClean="0">
                <a:solidFill>
                  <a:schemeClr val="bg2"/>
                </a:solidFill>
              </a:rPr>
            </a:br>
            <a:r>
              <a:rPr lang="tr-TR" sz="2500" dirty="0" smtClean="0">
                <a:solidFill>
                  <a:schemeClr val="bg2"/>
                </a:solidFill>
              </a:rPr>
              <a:t>CLUSTER MANAGER</a:t>
            </a:r>
            <a:br>
              <a:rPr lang="tr-TR" sz="2500" dirty="0" smtClean="0">
                <a:solidFill>
                  <a:schemeClr val="bg2"/>
                </a:solidFill>
              </a:rPr>
            </a:br>
            <a:r>
              <a:rPr lang="tr-TR" sz="2500" dirty="0" smtClean="0">
                <a:solidFill>
                  <a:schemeClr val="bg2"/>
                </a:solidFill>
              </a:rPr>
              <a:t/>
            </a:r>
            <a:br>
              <a:rPr lang="tr-TR" sz="2500" dirty="0" smtClean="0">
                <a:solidFill>
                  <a:schemeClr val="bg2"/>
                </a:solidFill>
              </a:rPr>
            </a:br>
            <a:r>
              <a:rPr lang="tr-TR" sz="2500" dirty="0" smtClean="0">
                <a:solidFill>
                  <a:schemeClr val="bg2"/>
                </a:solidFill>
              </a:rPr>
              <a:t>April 2011</a:t>
            </a:r>
            <a:endParaRPr lang="tr-TR" sz="25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Melih Koca, İlke Muhtaroglu, Nitel Muhtaroglu</a:t>
            </a:r>
            <a:endParaRPr lang="tr-TR" dirty="0" smtClean="0"/>
          </a:p>
        </p:txBody>
      </p:sp>
      <p:pic>
        <p:nvPicPr>
          <p:cNvPr id="5" name="Picture 4" descr="ozyegin_logo_english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5455"/>
            <a:ext cx="2165226" cy="64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2"/>
                </a:solidFill>
              </a:rPr>
              <a:t>Strategy</a:t>
            </a:r>
            <a:endParaRPr lang="tr-TR" dirty="0">
              <a:solidFill>
                <a:schemeClr val="bg2"/>
              </a:solidFill>
            </a:endParaRPr>
          </a:p>
        </p:txBody>
      </p:sp>
      <p:pic>
        <p:nvPicPr>
          <p:cNvPr id="15" name="Content Placeholder 14" descr="ClassDiagram[0].bmp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2016761"/>
            <a:ext cx="8153400" cy="3662677"/>
          </a:xfrm>
        </p:spPr>
      </p:pic>
      <p:sp>
        <p:nvSpPr>
          <p:cNvPr id="6" name="Freeform 5"/>
          <p:cNvSpPr/>
          <p:nvPr/>
        </p:nvSpPr>
        <p:spPr>
          <a:xfrm>
            <a:off x="1056443" y="3070574"/>
            <a:ext cx="3591323" cy="1971943"/>
          </a:xfrm>
          <a:custGeom>
            <a:avLst/>
            <a:gdLst>
              <a:gd name="connsiteX0" fmla="*/ 2432481 w 3591323"/>
              <a:gd name="connsiteY0" fmla="*/ 89876 h 1971943"/>
              <a:gd name="connsiteX1" fmla="*/ 2343705 w 3591323"/>
              <a:gd name="connsiteY1" fmla="*/ 36610 h 1971943"/>
              <a:gd name="connsiteX2" fmla="*/ 2308194 w 3591323"/>
              <a:gd name="connsiteY2" fmla="*/ 18855 h 1971943"/>
              <a:gd name="connsiteX3" fmla="*/ 2246050 w 3591323"/>
              <a:gd name="connsiteY3" fmla="*/ 1100 h 1971943"/>
              <a:gd name="connsiteX4" fmla="*/ 1997475 w 3591323"/>
              <a:gd name="connsiteY4" fmla="*/ 9977 h 1971943"/>
              <a:gd name="connsiteX5" fmla="*/ 1926454 w 3591323"/>
              <a:gd name="connsiteY5" fmla="*/ 63243 h 1971943"/>
              <a:gd name="connsiteX6" fmla="*/ 1908699 w 3591323"/>
              <a:gd name="connsiteY6" fmla="*/ 89876 h 1971943"/>
              <a:gd name="connsiteX7" fmla="*/ 1313895 w 3591323"/>
              <a:gd name="connsiteY7" fmla="*/ 98754 h 1971943"/>
              <a:gd name="connsiteX8" fmla="*/ 1278384 w 3591323"/>
              <a:gd name="connsiteY8" fmla="*/ 107632 h 1971943"/>
              <a:gd name="connsiteX9" fmla="*/ 1251751 w 3591323"/>
              <a:gd name="connsiteY9" fmla="*/ 116509 h 1971943"/>
              <a:gd name="connsiteX10" fmla="*/ 1074198 w 3591323"/>
              <a:gd name="connsiteY10" fmla="*/ 134265 h 1971943"/>
              <a:gd name="connsiteX11" fmla="*/ 1003176 w 3591323"/>
              <a:gd name="connsiteY11" fmla="*/ 152020 h 1971943"/>
              <a:gd name="connsiteX12" fmla="*/ 887767 w 3591323"/>
              <a:gd name="connsiteY12" fmla="*/ 223042 h 1971943"/>
              <a:gd name="connsiteX13" fmla="*/ 834501 w 3591323"/>
              <a:gd name="connsiteY13" fmla="*/ 267430 h 1971943"/>
              <a:gd name="connsiteX14" fmla="*/ 798990 w 3591323"/>
              <a:gd name="connsiteY14" fmla="*/ 294063 h 1971943"/>
              <a:gd name="connsiteX15" fmla="*/ 772357 w 3591323"/>
              <a:gd name="connsiteY15" fmla="*/ 302941 h 1971943"/>
              <a:gd name="connsiteX16" fmla="*/ 754602 w 3591323"/>
              <a:gd name="connsiteY16" fmla="*/ 347329 h 1971943"/>
              <a:gd name="connsiteX17" fmla="*/ 719091 w 3591323"/>
              <a:gd name="connsiteY17" fmla="*/ 382840 h 1971943"/>
              <a:gd name="connsiteX18" fmla="*/ 656947 w 3591323"/>
              <a:gd name="connsiteY18" fmla="*/ 427228 h 1971943"/>
              <a:gd name="connsiteX19" fmla="*/ 639192 w 3591323"/>
              <a:gd name="connsiteY19" fmla="*/ 453861 h 1971943"/>
              <a:gd name="connsiteX20" fmla="*/ 621437 w 3591323"/>
              <a:gd name="connsiteY20" fmla="*/ 489372 h 1971943"/>
              <a:gd name="connsiteX21" fmla="*/ 603681 w 3591323"/>
              <a:gd name="connsiteY21" fmla="*/ 507127 h 1971943"/>
              <a:gd name="connsiteX22" fmla="*/ 559293 w 3591323"/>
              <a:gd name="connsiteY22" fmla="*/ 560393 h 1971943"/>
              <a:gd name="connsiteX23" fmla="*/ 550415 w 3591323"/>
              <a:gd name="connsiteY23" fmla="*/ 587026 h 1971943"/>
              <a:gd name="connsiteX24" fmla="*/ 514905 w 3591323"/>
              <a:gd name="connsiteY24" fmla="*/ 640292 h 1971943"/>
              <a:gd name="connsiteX25" fmla="*/ 506027 w 3591323"/>
              <a:gd name="connsiteY25" fmla="*/ 675803 h 1971943"/>
              <a:gd name="connsiteX26" fmla="*/ 488272 w 3591323"/>
              <a:gd name="connsiteY26" fmla="*/ 702436 h 1971943"/>
              <a:gd name="connsiteX27" fmla="*/ 470516 w 3591323"/>
              <a:gd name="connsiteY27" fmla="*/ 737946 h 1971943"/>
              <a:gd name="connsiteX28" fmla="*/ 426128 w 3591323"/>
              <a:gd name="connsiteY28" fmla="*/ 808968 h 1971943"/>
              <a:gd name="connsiteX29" fmla="*/ 408373 w 3591323"/>
              <a:gd name="connsiteY29" fmla="*/ 835601 h 1971943"/>
              <a:gd name="connsiteX30" fmla="*/ 346229 w 3591323"/>
              <a:gd name="connsiteY30" fmla="*/ 862234 h 1971943"/>
              <a:gd name="connsiteX31" fmla="*/ 284085 w 3591323"/>
              <a:gd name="connsiteY31" fmla="*/ 897744 h 1971943"/>
              <a:gd name="connsiteX32" fmla="*/ 257452 w 3591323"/>
              <a:gd name="connsiteY32" fmla="*/ 906622 h 1971943"/>
              <a:gd name="connsiteX33" fmla="*/ 239697 w 3591323"/>
              <a:gd name="connsiteY33" fmla="*/ 933255 h 1971943"/>
              <a:gd name="connsiteX34" fmla="*/ 204186 w 3591323"/>
              <a:gd name="connsiteY34" fmla="*/ 942133 h 1971943"/>
              <a:gd name="connsiteX35" fmla="*/ 168675 w 3591323"/>
              <a:gd name="connsiteY35" fmla="*/ 959888 h 1971943"/>
              <a:gd name="connsiteX36" fmla="*/ 133165 w 3591323"/>
              <a:gd name="connsiteY36" fmla="*/ 1022032 h 1971943"/>
              <a:gd name="connsiteX37" fmla="*/ 124287 w 3591323"/>
              <a:gd name="connsiteY37" fmla="*/ 1048665 h 1971943"/>
              <a:gd name="connsiteX38" fmla="*/ 71021 w 3591323"/>
              <a:gd name="connsiteY38" fmla="*/ 1164075 h 1971943"/>
              <a:gd name="connsiteX39" fmla="*/ 62143 w 3591323"/>
              <a:gd name="connsiteY39" fmla="*/ 1217341 h 1971943"/>
              <a:gd name="connsiteX40" fmla="*/ 44388 w 3591323"/>
              <a:gd name="connsiteY40" fmla="*/ 1261729 h 1971943"/>
              <a:gd name="connsiteX41" fmla="*/ 26633 w 3591323"/>
              <a:gd name="connsiteY41" fmla="*/ 1314995 h 1971943"/>
              <a:gd name="connsiteX42" fmla="*/ 17755 w 3591323"/>
              <a:gd name="connsiteY42" fmla="*/ 1341628 h 1971943"/>
              <a:gd name="connsiteX43" fmla="*/ 0 w 3591323"/>
              <a:gd name="connsiteY43" fmla="*/ 1421527 h 1971943"/>
              <a:gd name="connsiteX44" fmla="*/ 8877 w 3591323"/>
              <a:gd name="connsiteY44" fmla="*/ 1696735 h 1971943"/>
              <a:gd name="connsiteX45" fmla="*/ 17755 w 3591323"/>
              <a:gd name="connsiteY45" fmla="*/ 1723368 h 1971943"/>
              <a:gd name="connsiteX46" fmla="*/ 35510 w 3591323"/>
              <a:gd name="connsiteY46" fmla="*/ 1785511 h 1971943"/>
              <a:gd name="connsiteX47" fmla="*/ 88776 w 3591323"/>
              <a:gd name="connsiteY47" fmla="*/ 1874288 h 1971943"/>
              <a:gd name="connsiteX48" fmla="*/ 159798 w 3591323"/>
              <a:gd name="connsiteY48" fmla="*/ 1963065 h 1971943"/>
              <a:gd name="connsiteX49" fmla="*/ 275207 w 3591323"/>
              <a:gd name="connsiteY49" fmla="*/ 1971943 h 1971943"/>
              <a:gd name="connsiteX50" fmla="*/ 639192 w 3591323"/>
              <a:gd name="connsiteY50" fmla="*/ 1963065 h 1971943"/>
              <a:gd name="connsiteX51" fmla="*/ 692458 w 3591323"/>
              <a:gd name="connsiteY51" fmla="*/ 1954187 h 1971943"/>
              <a:gd name="connsiteX52" fmla="*/ 719091 w 3591323"/>
              <a:gd name="connsiteY52" fmla="*/ 1918676 h 1971943"/>
              <a:gd name="connsiteX53" fmla="*/ 754602 w 3591323"/>
              <a:gd name="connsiteY53" fmla="*/ 1838777 h 1971943"/>
              <a:gd name="connsiteX54" fmla="*/ 781235 w 3591323"/>
              <a:gd name="connsiteY54" fmla="*/ 1803267 h 1971943"/>
              <a:gd name="connsiteX55" fmla="*/ 790112 w 3591323"/>
              <a:gd name="connsiteY55" fmla="*/ 1758878 h 1971943"/>
              <a:gd name="connsiteX56" fmla="*/ 807868 w 3591323"/>
              <a:gd name="connsiteY56" fmla="*/ 1705612 h 1971943"/>
              <a:gd name="connsiteX57" fmla="*/ 816745 w 3591323"/>
              <a:gd name="connsiteY57" fmla="*/ 1678979 h 1971943"/>
              <a:gd name="connsiteX58" fmla="*/ 834501 w 3591323"/>
              <a:gd name="connsiteY58" fmla="*/ 1607958 h 1971943"/>
              <a:gd name="connsiteX59" fmla="*/ 861134 w 3591323"/>
              <a:gd name="connsiteY59" fmla="*/ 1572447 h 1971943"/>
              <a:gd name="connsiteX60" fmla="*/ 905522 w 3591323"/>
              <a:gd name="connsiteY60" fmla="*/ 1483671 h 1971943"/>
              <a:gd name="connsiteX61" fmla="*/ 949910 w 3591323"/>
              <a:gd name="connsiteY61" fmla="*/ 1430405 h 1971943"/>
              <a:gd name="connsiteX62" fmla="*/ 994299 w 3591323"/>
              <a:gd name="connsiteY62" fmla="*/ 1412649 h 1971943"/>
              <a:gd name="connsiteX63" fmla="*/ 1100831 w 3591323"/>
              <a:gd name="connsiteY63" fmla="*/ 1323873 h 1971943"/>
              <a:gd name="connsiteX64" fmla="*/ 1145219 w 3591323"/>
              <a:gd name="connsiteY64" fmla="*/ 1314995 h 1971943"/>
              <a:gd name="connsiteX65" fmla="*/ 1180730 w 3591323"/>
              <a:gd name="connsiteY65" fmla="*/ 1297240 h 1971943"/>
              <a:gd name="connsiteX66" fmla="*/ 1447060 w 3591323"/>
              <a:gd name="connsiteY66" fmla="*/ 1314995 h 1971943"/>
              <a:gd name="connsiteX67" fmla="*/ 1491448 w 3591323"/>
              <a:gd name="connsiteY67" fmla="*/ 1350506 h 1971943"/>
              <a:gd name="connsiteX68" fmla="*/ 1518081 w 3591323"/>
              <a:gd name="connsiteY68" fmla="*/ 1359383 h 1971943"/>
              <a:gd name="connsiteX69" fmla="*/ 1553592 w 3591323"/>
              <a:gd name="connsiteY69" fmla="*/ 1377139 h 1971943"/>
              <a:gd name="connsiteX70" fmla="*/ 1633491 w 3591323"/>
              <a:gd name="connsiteY70" fmla="*/ 1403772 h 1971943"/>
              <a:gd name="connsiteX71" fmla="*/ 1766656 w 3591323"/>
              <a:gd name="connsiteY71" fmla="*/ 1394894 h 1971943"/>
              <a:gd name="connsiteX72" fmla="*/ 1819922 w 3591323"/>
              <a:gd name="connsiteY72" fmla="*/ 1386016 h 1971943"/>
              <a:gd name="connsiteX73" fmla="*/ 1846555 w 3591323"/>
              <a:gd name="connsiteY73" fmla="*/ 1359383 h 1971943"/>
              <a:gd name="connsiteX74" fmla="*/ 1908699 w 3591323"/>
              <a:gd name="connsiteY74" fmla="*/ 1332750 h 1971943"/>
              <a:gd name="connsiteX75" fmla="*/ 1970842 w 3591323"/>
              <a:gd name="connsiteY75" fmla="*/ 1279484 h 1971943"/>
              <a:gd name="connsiteX76" fmla="*/ 2006353 w 3591323"/>
              <a:gd name="connsiteY76" fmla="*/ 1270607 h 1971943"/>
              <a:gd name="connsiteX77" fmla="*/ 2086252 w 3591323"/>
              <a:gd name="connsiteY77" fmla="*/ 1243974 h 1971943"/>
              <a:gd name="connsiteX78" fmla="*/ 2432481 w 3591323"/>
              <a:gd name="connsiteY78" fmla="*/ 1252851 h 1971943"/>
              <a:gd name="connsiteX79" fmla="*/ 2512380 w 3591323"/>
              <a:gd name="connsiteY79" fmla="*/ 1297240 h 1971943"/>
              <a:gd name="connsiteX80" fmla="*/ 2583402 w 3591323"/>
              <a:gd name="connsiteY80" fmla="*/ 1314995 h 1971943"/>
              <a:gd name="connsiteX81" fmla="*/ 2610035 w 3591323"/>
              <a:gd name="connsiteY81" fmla="*/ 1323873 h 1971943"/>
              <a:gd name="connsiteX82" fmla="*/ 2707689 w 3591323"/>
              <a:gd name="connsiteY82" fmla="*/ 1314995 h 1971943"/>
              <a:gd name="connsiteX83" fmla="*/ 2823099 w 3591323"/>
              <a:gd name="connsiteY83" fmla="*/ 1306117 h 1971943"/>
              <a:gd name="connsiteX84" fmla="*/ 2831976 w 3591323"/>
              <a:gd name="connsiteY84" fmla="*/ 1279484 h 1971943"/>
              <a:gd name="connsiteX85" fmla="*/ 2840854 w 3591323"/>
              <a:gd name="connsiteY85" fmla="*/ 1226218 h 1971943"/>
              <a:gd name="connsiteX86" fmla="*/ 2929631 w 3591323"/>
              <a:gd name="connsiteY86" fmla="*/ 1164075 h 1971943"/>
              <a:gd name="connsiteX87" fmla="*/ 3480046 w 3591323"/>
              <a:gd name="connsiteY87" fmla="*/ 1181830 h 1971943"/>
              <a:gd name="connsiteX88" fmla="*/ 3515557 w 3591323"/>
              <a:gd name="connsiteY88" fmla="*/ 1146319 h 1971943"/>
              <a:gd name="connsiteX89" fmla="*/ 3551068 w 3591323"/>
              <a:gd name="connsiteY89" fmla="*/ 1110809 h 1971943"/>
              <a:gd name="connsiteX90" fmla="*/ 3559945 w 3591323"/>
              <a:gd name="connsiteY90" fmla="*/ 1084176 h 1971943"/>
              <a:gd name="connsiteX91" fmla="*/ 3586578 w 3591323"/>
              <a:gd name="connsiteY91" fmla="*/ 1057543 h 1971943"/>
              <a:gd name="connsiteX92" fmla="*/ 3568823 w 3591323"/>
              <a:gd name="connsiteY92" fmla="*/ 853356 h 1971943"/>
              <a:gd name="connsiteX93" fmla="*/ 3533312 w 3591323"/>
              <a:gd name="connsiteY93" fmla="*/ 782335 h 1971943"/>
              <a:gd name="connsiteX94" fmla="*/ 3488924 w 3591323"/>
              <a:gd name="connsiteY94" fmla="*/ 737946 h 1971943"/>
              <a:gd name="connsiteX95" fmla="*/ 3480046 w 3591323"/>
              <a:gd name="connsiteY95" fmla="*/ 711313 h 1971943"/>
              <a:gd name="connsiteX96" fmla="*/ 3409025 w 3591323"/>
              <a:gd name="connsiteY96" fmla="*/ 640292 h 1971943"/>
              <a:gd name="connsiteX97" fmla="*/ 3364637 w 3591323"/>
              <a:gd name="connsiteY97" fmla="*/ 622537 h 1971943"/>
              <a:gd name="connsiteX98" fmla="*/ 3302493 w 3591323"/>
              <a:gd name="connsiteY98" fmla="*/ 604781 h 1971943"/>
              <a:gd name="connsiteX99" fmla="*/ 3231472 w 3591323"/>
              <a:gd name="connsiteY99" fmla="*/ 595904 h 1971943"/>
              <a:gd name="connsiteX100" fmla="*/ 3169328 w 3591323"/>
              <a:gd name="connsiteY100" fmla="*/ 560393 h 1971943"/>
              <a:gd name="connsiteX101" fmla="*/ 3080551 w 3591323"/>
              <a:gd name="connsiteY101" fmla="*/ 498249 h 1971943"/>
              <a:gd name="connsiteX102" fmla="*/ 3036163 w 3591323"/>
              <a:gd name="connsiteY102" fmla="*/ 453861 h 1971943"/>
              <a:gd name="connsiteX103" fmla="*/ 2965141 w 3591323"/>
              <a:gd name="connsiteY103" fmla="*/ 382840 h 1971943"/>
              <a:gd name="connsiteX104" fmla="*/ 2929631 w 3591323"/>
              <a:gd name="connsiteY104" fmla="*/ 365084 h 1971943"/>
              <a:gd name="connsiteX105" fmla="*/ 2902998 w 3591323"/>
              <a:gd name="connsiteY105" fmla="*/ 347329 h 1971943"/>
              <a:gd name="connsiteX106" fmla="*/ 2867487 w 3591323"/>
              <a:gd name="connsiteY106" fmla="*/ 338451 h 1971943"/>
              <a:gd name="connsiteX107" fmla="*/ 2831976 w 3591323"/>
              <a:gd name="connsiteY107" fmla="*/ 311818 h 1971943"/>
              <a:gd name="connsiteX108" fmla="*/ 2805343 w 3591323"/>
              <a:gd name="connsiteY108" fmla="*/ 302941 h 1971943"/>
              <a:gd name="connsiteX109" fmla="*/ 2769833 w 3591323"/>
              <a:gd name="connsiteY109" fmla="*/ 285185 h 1971943"/>
              <a:gd name="connsiteX110" fmla="*/ 2716567 w 3591323"/>
              <a:gd name="connsiteY110" fmla="*/ 249675 h 1971943"/>
              <a:gd name="connsiteX111" fmla="*/ 2689934 w 3591323"/>
              <a:gd name="connsiteY111" fmla="*/ 231919 h 1971943"/>
              <a:gd name="connsiteX112" fmla="*/ 2627790 w 3591323"/>
              <a:gd name="connsiteY112" fmla="*/ 187531 h 1971943"/>
              <a:gd name="connsiteX113" fmla="*/ 2592279 w 3591323"/>
              <a:gd name="connsiteY113" fmla="*/ 169776 h 1971943"/>
              <a:gd name="connsiteX114" fmla="*/ 2539013 w 3591323"/>
              <a:gd name="connsiteY114" fmla="*/ 116509 h 1971943"/>
              <a:gd name="connsiteX115" fmla="*/ 2494625 w 3591323"/>
              <a:gd name="connsiteY115" fmla="*/ 63243 h 1971943"/>
              <a:gd name="connsiteX116" fmla="*/ 2361460 w 3591323"/>
              <a:gd name="connsiteY116" fmla="*/ 63243 h 197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3591323" h="1971943">
                <a:moveTo>
                  <a:pt x="2432481" y="89876"/>
                </a:moveTo>
                <a:cubicBezTo>
                  <a:pt x="2392843" y="63451"/>
                  <a:pt x="2399803" y="67209"/>
                  <a:pt x="2343705" y="36610"/>
                </a:cubicBezTo>
                <a:cubicBezTo>
                  <a:pt x="2332087" y="30273"/>
                  <a:pt x="2320358" y="24068"/>
                  <a:pt x="2308194" y="18855"/>
                </a:cubicBezTo>
                <a:cubicBezTo>
                  <a:pt x="2290358" y="11211"/>
                  <a:pt x="2264077" y="5606"/>
                  <a:pt x="2246050" y="1100"/>
                </a:cubicBezTo>
                <a:cubicBezTo>
                  <a:pt x="2163192" y="4059"/>
                  <a:pt x="2079784" y="0"/>
                  <a:pt x="1997475" y="9977"/>
                </a:cubicBezTo>
                <a:cubicBezTo>
                  <a:pt x="1976695" y="12496"/>
                  <a:pt x="1940278" y="46655"/>
                  <a:pt x="1926454" y="63243"/>
                </a:cubicBezTo>
                <a:cubicBezTo>
                  <a:pt x="1919624" y="71440"/>
                  <a:pt x="1919351" y="89259"/>
                  <a:pt x="1908699" y="89876"/>
                </a:cubicBezTo>
                <a:cubicBezTo>
                  <a:pt x="1710741" y="101352"/>
                  <a:pt x="1512163" y="95795"/>
                  <a:pt x="1313895" y="98754"/>
                </a:cubicBezTo>
                <a:cubicBezTo>
                  <a:pt x="1302058" y="101713"/>
                  <a:pt x="1290116" y="104280"/>
                  <a:pt x="1278384" y="107632"/>
                </a:cubicBezTo>
                <a:cubicBezTo>
                  <a:pt x="1269386" y="110203"/>
                  <a:pt x="1260927" y="114674"/>
                  <a:pt x="1251751" y="116509"/>
                </a:cubicBezTo>
                <a:cubicBezTo>
                  <a:pt x="1197993" y="127260"/>
                  <a:pt x="1124579" y="130389"/>
                  <a:pt x="1074198" y="134265"/>
                </a:cubicBezTo>
                <a:cubicBezTo>
                  <a:pt x="1050524" y="140183"/>
                  <a:pt x="1026326" y="144303"/>
                  <a:pt x="1003176" y="152020"/>
                </a:cubicBezTo>
                <a:cubicBezTo>
                  <a:pt x="973867" y="161790"/>
                  <a:pt x="894433" y="216376"/>
                  <a:pt x="887767" y="223042"/>
                </a:cubicBezTo>
                <a:cubicBezTo>
                  <a:pt x="846317" y="264492"/>
                  <a:pt x="877761" y="236531"/>
                  <a:pt x="834501" y="267430"/>
                </a:cubicBezTo>
                <a:cubicBezTo>
                  <a:pt x="822461" y="276030"/>
                  <a:pt x="811837" y="286722"/>
                  <a:pt x="798990" y="294063"/>
                </a:cubicBezTo>
                <a:cubicBezTo>
                  <a:pt x="790865" y="298706"/>
                  <a:pt x="781235" y="299982"/>
                  <a:pt x="772357" y="302941"/>
                </a:cubicBezTo>
                <a:cubicBezTo>
                  <a:pt x="766439" y="317737"/>
                  <a:pt x="763442" y="334070"/>
                  <a:pt x="754602" y="347329"/>
                </a:cubicBezTo>
                <a:cubicBezTo>
                  <a:pt x="745316" y="361258"/>
                  <a:pt x="731689" y="371817"/>
                  <a:pt x="719091" y="382840"/>
                </a:cubicBezTo>
                <a:cubicBezTo>
                  <a:pt x="701472" y="398257"/>
                  <a:pt x="676834" y="413970"/>
                  <a:pt x="656947" y="427228"/>
                </a:cubicBezTo>
                <a:cubicBezTo>
                  <a:pt x="651029" y="436106"/>
                  <a:pt x="644485" y="444597"/>
                  <a:pt x="639192" y="453861"/>
                </a:cubicBezTo>
                <a:cubicBezTo>
                  <a:pt x="632626" y="465351"/>
                  <a:pt x="628778" y="478361"/>
                  <a:pt x="621437" y="489372"/>
                </a:cubicBezTo>
                <a:cubicBezTo>
                  <a:pt x="616794" y="496336"/>
                  <a:pt x="608910" y="500591"/>
                  <a:pt x="603681" y="507127"/>
                </a:cubicBezTo>
                <a:cubicBezTo>
                  <a:pt x="554236" y="568932"/>
                  <a:pt x="622566" y="497120"/>
                  <a:pt x="559293" y="560393"/>
                </a:cubicBezTo>
                <a:cubicBezTo>
                  <a:pt x="556334" y="569271"/>
                  <a:pt x="554960" y="578846"/>
                  <a:pt x="550415" y="587026"/>
                </a:cubicBezTo>
                <a:cubicBezTo>
                  <a:pt x="540052" y="605680"/>
                  <a:pt x="514905" y="640292"/>
                  <a:pt x="514905" y="640292"/>
                </a:cubicBezTo>
                <a:cubicBezTo>
                  <a:pt x="511946" y="652129"/>
                  <a:pt x="510833" y="664588"/>
                  <a:pt x="506027" y="675803"/>
                </a:cubicBezTo>
                <a:cubicBezTo>
                  <a:pt x="501824" y="685610"/>
                  <a:pt x="493566" y="693172"/>
                  <a:pt x="488272" y="702436"/>
                </a:cubicBezTo>
                <a:cubicBezTo>
                  <a:pt x="481706" y="713926"/>
                  <a:pt x="477184" y="726515"/>
                  <a:pt x="470516" y="737946"/>
                </a:cubicBezTo>
                <a:cubicBezTo>
                  <a:pt x="456449" y="762060"/>
                  <a:pt x="441116" y="785415"/>
                  <a:pt x="426128" y="808968"/>
                </a:cubicBezTo>
                <a:cubicBezTo>
                  <a:pt x="420400" y="817970"/>
                  <a:pt x="417916" y="830830"/>
                  <a:pt x="408373" y="835601"/>
                </a:cubicBezTo>
                <a:cubicBezTo>
                  <a:pt x="290598" y="894487"/>
                  <a:pt x="437668" y="823046"/>
                  <a:pt x="346229" y="862234"/>
                </a:cubicBezTo>
                <a:cubicBezTo>
                  <a:pt x="237282" y="908925"/>
                  <a:pt x="373241" y="853166"/>
                  <a:pt x="284085" y="897744"/>
                </a:cubicBezTo>
                <a:cubicBezTo>
                  <a:pt x="275715" y="901929"/>
                  <a:pt x="266330" y="903663"/>
                  <a:pt x="257452" y="906622"/>
                </a:cubicBezTo>
                <a:cubicBezTo>
                  <a:pt x="251534" y="915500"/>
                  <a:pt x="248575" y="927337"/>
                  <a:pt x="239697" y="933255"/>
                </a:cubicBezTo>
                <a:cubicBezTo>
                  <a:pt x="229545" y="940023"/>
                  <a:pt x="215610" y="937849"/>
                  <a:pt x="204186" y="942133"/>
                </a:cubicBezTo>
                <a:cubicBezTo>
                  <a:pt x="191795" y="946780"/>
                  <a:pt x="180512" y="953970"/>
                  <a:pt x="168675" y="959888"/>
                </a:cubicBezTo>
                <a:cubicBezTo>
                  <a:pt x="150843" y="986637"/>
                  <a:pt x="146682" y="990492"/>
                  <a:pt x="133165" y="1022032"/>
                </a:cubicBezTo>
                <a:cubicBezTo>
                  <a:pt x="129479" y="1030633"/>
                  <a:pt x="128209" y="1040168"/>
                  <a:pt x="124287" y="1048665"/>
                </a:cubicBezTo>
                <a:cubicBezTo>
                  <a:pt x="116205" y="1066177"/>
                  <a:pt x="78909" y="1128579"/>
                  <a:pt x="71021" y="1164075"/>
                </a:cubicBezTo>
                <a:cubicBezTo>
                  <a:pt x="67116" y="1181647"/>
                  <a:pt x="66879" y="1199975"/>
                  <a:pt x="62143" y="1217341"/>
                </a:cubicBezTo>
                <a:cubicBezTo>
                  <a:pt x="57950" y="1232715"/>
                  <a:pt x="49834" y="1246753"/>
                  <a:pt x="44388" y="1261729"/>
                </a:cubicBezTo>
                <a:cubicBezTo>
                  <a:pt x="37992" y="1279318"/>
                  <a:pt x="32551" y="1297240"/>
                  <a:pt x="26633" y="1314995"/>
                </a:cubicBezTo>
                <a:cubicBezTo>
                  <a:pt x="23674" y="1323873"/>
                  <a:pt x="20025" y="1332550"/>
                  <a:pt x="17755" y="1341628"/>
                </a:cubicBezTo>
                <a:cubicBezTo>
                  <a:pt x="5217" y="1391777"/>
                  <a:pt x="11270" y="1365175"/>
                  <a:pt x="0" y="1421527"/>
                </a:cubicBezTo>
                <a:cubicBezTo>
                  <a:pt x="2959" y="1513263"/>
                  <a:pt x="3487" y="1605110"/>
                  <a:pt x="8877" y="1696735"/>
                </a:cubicBezTo>
                <a:cubicBezTo>
                  <a:pt x="9427" y="1706077"/>
                  <a:pt x="15184" y="1714370"/>
                  <a:pt x="17755" y="1723368"/>
                </a:cubicBezTo>
                <a:cubicBezTo>
                  <a:pt x="20224" y="1732011"/>
                  <a:pt x="29431" y="1774872"/>
                  <a:pt x="35510" y="1785511"/>
                </a:cubicBezTo>
                <a:cubicBezTo>
                  <a:pt x="93787" y="1887499"/>
                  <a:pt x="29050" y="1739907"/>
                  <a:pt x="88776" y="1874288"/>
                </a:cubicBezTo>
                <a:cubicBezTo>
                  <a:pt x="103849" y="1908201"/>
                  <a:pt x="100646" y="1958515"/>
                  <a:pt x="159798" y="1963065"/>
                </a:cubicBezTo>
                <a:lnTo>
                  <a:pt x="275207" y="1971943"/>
                </a:lnTo>
                <a:lnTo>
                  <a:pt x="639192" y="1963065"/>
                </a:lnTo>
                <a:cubicBezTo>
                  <a:pt x="657176" y="1962300"/>
                  <a:pt x="676723" y="1962929"/>
                  <a:pt x="692458" y="1954187"/>
                </a:cubicBezTo>
                <a:cubicBezTo>
                  <a:pt x="705392" y="1947001"/>
                  <a:pt x="711249" y="1931223"/>
                  <a:pt x="719091" y="1918676"/>
                </a:cubicBezTo>
                <a:cubicBezTo>
                  <a:pt x="760102" y="1853058"/>
                  <a:pt x="712508" y="1914545"/>
                  <a:pt x="754602" y="1838777"/>
                </a:cubicBezTo>
                <a:cubicBezTo>
                  <a:pt x="761788" y="1825843"/>
                  <a:pt x="772357" y="1815104"/>
                  <a:pt x="781235" y="1803267"/>
                </a:cubicBezTo>
                <a:cubicBezTo>
                  <a:pt x="784194" y="1788471"/>
                  <a:pt x="786142" y="1773436"/>
                  <a:pt x="790112" y="1758878"/>
                </a:cubicBezTo>
                <a:cubicBezTo>
                  <a:pt x="795036" y="1740822"/>
                  <a:pt x="801950" y="1723367"/>
                  <a:pt x="807868" y="1705612"/>
                </a:cubicBezTo>
                <a:cubicBezTo>
                  <a:pt x="810827" y="1696734"/>
                  <a:pt x="814475" y="1688057"/>
                  <a:pt x="816745" y="1678979"/>
                </a:cubicBezTo>
                <a:cubicBezTo>
                  <a:pt x="822664" y="1655305"/>
                  <a:pt x="825115" y="1630483"/>
                  <a:pt x="834501" y="1607958"/>
                </a:cubicBezTo>
                <a:cubicBezTo>
                  <a:pt x="840192" y="1594300"/>
                  <a:pt x="852256" y="1584284"/>
                  <a:pt x="861134" y="1572447"/>
                </a:cubicBezTo>
                <a:cubicBezTo>
                  <a:pt x="873676" y="1522277"/>
                  <a:pt x="865885" y="1536520"/>
                  <a:pt x="905522" y="1483671"/>
                </a:cubicBezTo>
                <a:cubicBezTo>
                  <a:pt x="919389" y="1465181"/>
                  <a:pt x="931862" y="1444843"/>
                  <a:pt x="949910" y="1430405"/>
                </a:cubicBezTo>
                <a:cubicBezTo>
                  <a:pt x="962354" y="1420450"/>
                  <a:pt x="979503" y="1418568"/>
                  <a:pt x="994299" y="1412649"/>
                </a:cubicBezTo>
                <a:cubicBezTo>
                  <a:pt x="1029310" y="1377638"/>
                  <a:pt x="1054491" y="1342409"/>
                  <a:pt x="1100831" y="1323873"/>
                </a:cubicBezTo>
                <a:cubicBezTo>
                  <a:pt x="1114841" y="1318269"/>
                  <a:pt x="1130423" y="1317954"/>
                  <a:pt x="1145219" y="1314995"/>
                </a:cubicBezTo>
                <a:cubicBezTo>
                  <a:pt x="1157056" y="1309077"/>
                  <a:pt x="1167503" y="1297681"/>
                  <a:pt x="1180730" y="1297240"/>
                </a:cubicBezTo>
                <a:cubicBezTo>
                  <a:pt x="1362167" y="1291192"/>
                  <a:pt x="1346609" y="1289882"/>
                  <a:pt x="1447060" y="1314995"/>
                </a:cubicBezTo>
                <a:cubicBezTo>
                  <a:pt x="1461856" y="1326832"/>
                  <a:pt x="1475380" y="1340463"/>
                  <a:pt x="1491448" y="1350506"/>
                </a:cubicBezTo>
                <a:cubicBezTo>
                  <a:pt x="1499383" y="1355466"/>
                  <a:pt x="1509480" y="1355697"/>
                  <a:pt x="1518081" y="1359383"/>
                </a:cubicBezTo>
                <a:cubicBezTo>
                  <a:pt x="1530245" y="1364596"/>
                  <a:pt x="1541240" y="1372388"/>
                  <a:pt x="1553592" y="1377139"/>
                </a:cubicBezTo>
                <a:cubicBezTo>
                  <a:pt x="1579794" y="1387217"/>
                  <a:pt x="1633491" y="1403772"/>
                  <a:pt x="1633491" y="1403772"/>
                </a:cubicBezTo>
                <a:cubicBezTo>
                  <a:pt x="1677879" y="1400813"/>
                  <a:pt x="1722370" y="1399112"/>
                  <a:pt x="1766656" y="1394894"/>
                </a:cubicBezTo>
                <a:cubicBezTo>
                  <a:pt x="1784575" y="1393187"/>
                  <a:pt x="1803473" y="1393327"/>
                  <a:pt x="1819922" y="1386016"/>
                </a:cubicBezTo>
                <a:cubicBezTo>
                  <a:pt x="1831395" y="1380917"/>
                  <a:pt x="1836339" y="1366680"/>
                  <a:pt x="1846555" y="1359383"/>
                </a:cubicBezTo>
                <a:cubicBezTo>
                  <a:pt x="1865751" y="1345672"/>
                  <a:pt x="1886966" y="1339995"/>
                  <a:pt x="1908699" y="1332750"/>
                </a:cubicBezTo>
                <a:cubicBezTo>
                  <a:pt x="1926466" y="1314983"/>
                  <a:pt x="1948067" y="1290872"/>
                  <a:pt x="1970842" y="1279484"/>
                </a:cubicBezTo>
                <a:cubicBezTo>
                  <a:pt x="1981755" y="1274028"/>
                  <a:pt x="1994691" y="1274195"/>
                  <a:pt x="2006353" y="1270607"/>
                </a:cubicBezTo>
                <a:cubicBezTo>
                  <a:pt x="2033185" y="1262351"/>
                  <a:pt x="2086252" y="1243974"/>
                  <a:pt x="2086252" y="1243974"/>
                </a:cubicBezTo>
                <a:cubicBezTo>
                  <a:pt x="2201662" y="1246933"/>
                  <a:pt x="2317487" y="1242629"/>
                  <a:pt x="2432481" y="1252851"/>
                </a:cubicBezTo>
                <a:cubicBezTo>
                  <a:pt x="2489858" y="1257951"/>
                  <a:pt x="2472150" y="1282611"/>
                  <a:pt x="2512380" y="1297240"/>
                </a:cubicBezTo>
                <a:cubicBezTo>
                  <a:pt x="2535313" y="1305579"/>
                  <a:pt x="2560252" y="1307278"/>
                  <a:pt x="2583402" y="1314995"/>
                </a:cubicBezTo>
                <a:lnTo>
                  <a:pt x="2610035" y="1323873"/>
                </a:lnTo>
                <a:lnTo>
                  <a:pt x="2707689" y="1314995"/>
                </a:lnTo>
                <a:cubicBezTo>
                  <a:pt x="2746139" y="1311791"/>
                  <a:pt x="2786000" y="1316717"/>
                  <a:pt x="2823099" y="1306117"/>
                </a:cubicBezTo>
                <a:cubicBezTo>
                  <a:pt x="2832097" y="1303546"/>
                  <a:pt x="2829946" y="1288619"/>
                  <a:pt x="2831976" y="1279484"/>
                </a:cubicBezTo>
                <a:cubicBezTo>
                  <a:pt x="2835881" y="1261912"/>
                  <a:pt x="2833931" y="1242834"/>
                  <a:pt x="2840854" y="1226218"/>
                </a:cubicBezTo>
                <a:cubicBezTo>
                  <a:pt x="2868016" y="1161030"/>
                  <a:pt x="2870781" y="1173883"/>
                  <a:pt x="2929631" y="1164075"/>
                </a:cubicBezTo>
                <a:cubicBezTo>
                  <a:pt x="3337858" y="1207045"/>
                  <a:pt x="3154301" y="1208975"/>
                  <a:pt x="3480046" y="1181830"/>
                </a:cubicBezTo>
                <a:lnTo>
                  <a:pt x="3515557" y="1146319"/>
                </a:lnTo>
                <a:lnTo>
                  <a:pt x="3551068" y="1110809"/>
                </a:lnTo>
                <a:cubicBezTo>
                  <a:pt x="3554027" y="1101931"/>
                  <a:pt x="3554754" y="1091962"/>
                  <a:pt x="3559945" y="1084176"/>
                </a:cubicBezTo>
                <a:cubicBezTo>
                  <a:pt x="3566909" y="1073730"/>
                  <a:pt x="3585329" y="1070036"/>
                  <a:pt x="3586578" y="1057543"/>
                </a:cubicBezTo>
                <a:cubicBezTo>
                  <a:pt x="3591323" y="1010093"/>
                  <a:pt x="3580743" y="912953"/>
                  <a:pt x="3568823" y="853356"/>
                </a:cubicBezTo>
                <a:cubicBezTo>
                  <a:pt x="3561079" y="814636"/>
                  <a:pt x="3561539" y="814091"/>
                  <a:pt x="3533312" y="782335"/>
                </a:cubicBezTo>
                <a:cubicBezTo>
                  <a:pt x="3519410" y="766695"/>
                  <a:pt x="3488924" y="737946"/>
                  <a:pt x="3488924" y="737946"/>
                </a:cubicBezTo>
                <a:cubicBezTo>
                  <a:pt x="3485965" y="729068"/>
                  <a:pt x="3484689" y="719438"/>
                  <a:pt x="3480046" y="711313"/>
                </a:cubicBezTo>
                <a:cubicBezTo>
                  <a:pt x="3463410" y="682201"/>
                  <a:pt x="3437604" y="657439"/>
                  <a:pt x="3409025" y="640292"/>
                </a:cubicBezTo>
                <a:cubicBezTo>
                  <a:pt x="3395360" y="632093"/>
                  <a:pt x="3379558" y="628132"/>
                  <a:pt x="3364637" y="622537"/>
                </a:cubicBezTo>
                <a:cubicBezTo>
                  <a:pt x="3347749" y="616204"/>
                  <a:pt x="3319284" y="607579"/>
                  <a:pt x="3302493" y="604781"/>
                </a:cubicBezTo>
                <a:cubicBezTo>
                  <a:pt x="3278960" y="600859"/>
                  <a:pt x="3255146" y="598863"/>
                  <a:pt x="3231472" y="595904"/>
                </a:cubicBezTo>
                <a:cubicBezTo>
                  <a:pt x="3139357" y="534492"/>
                  <a:pt x="3281944" y="627963"/>
                  <a:pt x="3169328" y="560393"/>
                </a:cubicBezTo>
                <a:cubicBezTo>
                  <a:pt x="3132901" y="538537"/>
                  <a:pt x="3112922" y="522527"/>
                  <a:pt x="3080551" y="498249"/>
                </a:cubicBezTo>
                <a:cubicBezTo>
                  <a:pt x="3042310" y="440887"/>
                  <a:pt x="3086241" y="499386"/>
                  <a:pt x="3036163" y="453861"/>
                </a:cubicBezTo>
                <a:cubicBezTo>
                  <a:pt x="3011390" y="431340"/>
                  <a:pt x="2995086" y="397813"/>
                  <a:pt x="2965141" y="382840"/>
                </a:cubicBezTo>
                <a:cubicBezTo>
                  <a:pt x="2953304" y="376921"/>
                  <a:pt x="2941121" y="371650"/>
                  <a:pt x="2929631" y="365084"/>
                </a:cubicBezTo>
                <a:cubicBezTo>
                  <a:pt x="2920367" y="359790"/>
                  <a:pt x="2912805" y="351532"/>
                  <a:pt x="2902998" y="347329"/>
                </a:cubicBezTo>
                <a:cubicBezTo>
                  <a:pt x="2891783" y="342523"/>
                  <a:pt x="2879324" y="341410"/>
                  <a:pt x="2867487" y="338451"/>
                </a:cubicBezTo>
                <a:cubicBezTo>
                  <a:pt x="2855650" y="329573"/>
                  <a:pt x="2844823" y="319159"/>
                  <a:pt x="2831976" y="311818"/>
                </a:cubicBezTo>
                <a:cubicBezTo>
                  <a:pt x="2823851" y="307175"/>
                  <a:pt x="2813944" y="306627"/>
                  <a:pt x="2805343" y="302941"/>
                </a:cubicBezTo>
                <a:cubicBezTo>
                  <a:pt x="2793179" y="297728"/>
                  <a:pt x="2781181" y="291994"/>
                  <a:pt x="2769833" y="285185"/>
                </a:cubicBezTo>
                <a:cubicBezTo>
                  <a:pt x="2751535" y="274206"/>
                  <a:pt x="2734322" y="261512"/>
                  <a:pt x="2716567" y="249675"/>
                </a:cubicBezTo>
                <a:cubicBezTo>
                  <a:pt x="2707689" y="243756"/>
                  <a:pt x="2698470" y="238321"/>
                  <a:pt x="2689934" y="231919"/>
                </a:cubicBezTo>
                <a:cubicBezTo>
                  <a:pt x="2674690" y="220486"/>
                  <a:pt x="2645964" y="197916"/>
                  <a:pt x="2627790" y="187531"/>
                </a:cubicBezTo>
                <a:cubicBezTo>
                  <a:pt x="2616300" y="180965"/>
                  <a:pt x="2604116" y="175694"/>
                  <a:pt x="2592279" y="169776"/>
                </a:cubicBezTo>
                <a:cubicBezTo>
                  <a:pt x="2574524" y="152020"/>
                  <a:pt x="2552941" y="137402"/>
                  <a:pt x="2539013" y="116509"/>
                </a:cubicBezTo>
                <a:cubicBezTo>
                  <a:pt x="2532447" y="106659"/>
                  <a:pt x="2507442" y="65379"/>
                  <a:pt x="2494625" y="63243"/>
                </a:cubicBezTo>
                <a:cubicBezTo>
                  <a:pt x="2450841" y="55946"/>
                  <a:pt x="2405848" y="63243"/>
                  <a:pt x="2361460" y="632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2"/>
                </a:solidFill>
              </a:rPr>
              <a:t>Future Work</a:t>
            </a:r>
            <a:endParaRPr lang="tr-TR" dirty="0">
              <a:solidFill>
                <a:schemeClr val="bg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Development of detailed Class Diagrams.</a:t>
            </a:r>
            <a:endParaRPr lang="tr-TR" dirty="0" smtClean="0"/>
          </a:p>
          <a:p>
            <a:r>
              <a:rPr lang="tr-TR" dirty="0" smtClean="0"/>
              <a:t>Integration of Hyperic API into Eclipse IDE.</a:t>
            </a:r>
            <a:endParaRPr lang="tr-TR" dirty="0" smtClean="0"/>
          </a:p>
          <a:p>
            <a:r>
              <a:rPr lang="tr-TR" dirty="0" smtClean="0"/>
              <a:t>Coding of the classes.</a:t>
            </a:r>
          </a:p>
          <a:p>
            <a:r>
              <a:rPr lang="tr-TR" dirty="0" smtClean="0"/>
              <a:t>Testing the scheduler with different job load scenarios.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tr-TR" dirty="0">
              <a:solidFill>
                <a:schemeClr val="bg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tr-TR" dirty="0" smtClean="0">
              <a:solidFill>
                <a:schemeClr val="bg2"/>
              </a:solidFill>
            </a:endParaRPr>
          </a:p>
          <a:p>
            <a:pPr algn="ctr">
              <a:buNone/>
            </a:pPr>
            <a:endParaRPr lang="tr-TR" dirty="0" smtClean="0">
              <a:solidFill>
                <a:schemeClr val="bg2"/>
              </a:solidFill>
            </a:endParaRPr>
          </a:p>
          <a:p>
            <a:pPr algn="ctr">
              <a:buNone/>
            </a:pPr>
            <a:endParaRPr lang="tr-TR" dirty="0" smtClean="0">
              <a:solidFill>
                <a:schemeClr val="bg2"/>
              </a:solidFill>
            </a:endParaRPr>
          </a:p>
          <a:p>
            <a:pPr algn="ctr">
              <a:buNone/>
            </a:pPr>
            <a:r>
              <a:rPr lang="tr-TR" sz="4800" dirty="0" smtClean="0">
                <a:solidFill>
                  <a:schemeClr val="bg2"/>
                </a:solidFill>
              </a:rPr>
              <a:t>Thank </a:t>
            </a:r>
            <a:r>
              <a:rPr lang="tr-TR" sz="4800" dirty="0" smtClean="0">
                <a:solidFill>
                  <a:schemeClr val="bg2"/>
                </a:solidFill>
              </a:rPr>
              <a:t>You! Questions?</a:t>
            </a:r>
            <a:endParaRPr lang="tr-T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2"/>
                </a:solidFill>
              </a:rPr>
              <a:t>Our motivations</a:t>
            </a:r>
            <a:endParaRPr lang="tr-TR" dirty="0">
              <a:solidFill>
                <a:schemeClr val="bg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The need for efficient </a:t>
            </a:r>
            <a:r>
              <a:rPr lang="tr-TR" dirty="0" smtClean="0"/>
              <a:t>management of a cloud computing infrastructure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smtClean="0"/>
              <a:t>Handling challenges like QoS, maximum throughput vs. </a:t>
            </a:r>
            <a:r>
              <a:rPr lang="tr-TR" dirty="0" smtClean="0"/>
              <a:t>m</a:t>
            </a:r>
            <a:r>
              <a:rPr lang="tr-TR" dirty="0" smtClean="0"/>
              <a:t>inimum latency. </a:t>
            </a:r>
            <a:endParaRPr lang="tr-TR" dirty="0" smtClean="0"/>
          </a:p>
        </p:txBody>
      </p:sp>
      <p:pic>
        <p:nvPicPr>
          <p:cNvPr id="8" name="Content Placeholder 7" descr="New Picture (3).bmp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2959106"/>
            <a:ext cx="3886200" cy="1831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2"/>
                </a:solidFill>
              </a:rPr>
              <a:t>Technology Used</a:t>
            </a:r>
            <a:endParaRPr lang="tr-TR" dirty="0">
              <a:solidFill>
                <a:schemeClr val="bg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tr-TR" sz="2400" u="sng" dirty="0" smtClean="0"/>
              <a:t>Hardware:</a:t>
            </a:r>
          </a:p>
          <a:p>
            <a:pPr>
              <a:buNone/>
            </a:pPr>
            <a:r>
              <a:rPr lang="tr-TR" sz="2400" dirty="0" smtClean="0"/>
              <a:t>	</a:t>
            </a:r>
            <a:r>
              <a:rPr lang="tr-TR" sz="2400" dirty="0" smtClean="0"/>
              <a:t>IBM Blade Center H with 6 IBM Blade H22</a:t>
            </a:r>
            <a:endParaRPr lang="tr-TR" sz="2400" dirty="0" smtClean="0"/>
          </a:p>
          <a:p>
            <a:r>
              <a:rPr lang="tr-TR" sz="2400" u="sng" dirty="0" smtClean="0"/>
              <a:t>OS:</a:t>
            </a:r>
          </a:p>
          <a:p>
            <a:pPr>
              <a:buNone/>
            </a:pPr>
            <a:r>
              <a:rPr lang="tr-TR" sz="2400" dirty="0" smtClean="0"/>
              <a:t>  </a:t>
            </a:r>
            <a:r>
              <a:rPr lang="tr-TR" sz="2400" dirty="0" smtClean="0"/>
              <a:t>  Red Hat Enterprise Linux 5</a:t>
            </a:r>
          </a:p>
          <a:p>
            <a:r>
              <a:rPr lang="tr-TR" sz="2400" u="sng" dirty="0" smtClean="0"/>
              <a:t>Web Portal:</a:t>
            </a:r>
          </a:p>
          <a:p>
            <a:pPr>
              <a:buNone/>
            </a:pPr>
            <a:r>
              <a:rPr lang="tr-TR" sz="2400" dirty="0" smtClean="0"/>
              <a:t> </a:t>
            </a:r>
            <a:r>
              <a:rPr lang="tr-TR" sz="2400" dirty="0" smtClean="0"/>
              <a:t>   Liferay</a:t>
            </a:r>
            <a:endParaRPr lang="tr-TR" sz="2400" dirty="0" smtClean="0"/>
          </a:p>
          <a:p>
            <a:r>
              <a:rPr lang="tr-TR" sz="2400" u="sng" dirty="0" smtClean="0"/>
              <a:t>System Monitoring:</a:t>
            </a:r>
          </a:p>
          <a:p>
            <a:pPr>
              <a:buNone/>
            </a:pPr>
            <a:r>
              <a:rPr lang="tr-TR" sz="2400" dirty="0" smtClean="0"/>
              <a:t>    Hyperic Open Source</a:t>
            </a:r>
            <a:endParaRPr lang="tr-TR" sz="2400" dirty="0" smtClean="0"/>
          </a:p>
          <a:p>
            <a:r>
              <a:rPr lang="tr-TR" sz="2400" u="sng" dirty="0" smtClean="0"/>
              <a:t>Programming Language:</a:t>
            </a:r>
          </a:p>
          <a:p>
            <a:pPr>
              <a:buNone/>
            </a:pPr>
            <a:r>
              <a:rPr lang="tr-TR" sz="2400" dirty="0" smtClean="0"/>
              <a:t> </a:t>
            </a:r>
            <a:r>
              <a:rPr lang="tr-TR" sz="2400" dirty="0" smtClean="0"/>
              <a:t>   Java</a:t>
            </a:r>
            <a:endParaRPr lang="tr-TR" sz="2400" dirty="0"/>
          </a:p>
        </p:txBody>
      </p:sp>
      <p:pic>
        <p:nvPicPr>
          <p:cNvPr id="13" name="Content Placeholder 12" descr="0_java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59832" y="1700808"/>
            <a:ext cx="1129430" cy="1129430"/>
          </a:xfrm>
        </p:spPr>
      </p:pic>
      <p:pic>
        <p:nvPicPr>
          <p:cNvPr id="15" name="Picture 14" descr="image_galler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2132856"/>
            <a:ext cx="847006" cy="398270"/>
          </a:xfrm>
          <a:prstGeom prst="rect">
            <a:avLst/>
          </a:prstGeom>
        </p:spPr>
      </p:pic>
      <p:pic>
        <p:nvPicPr>
          <p:cNvPr id="17" name="Picture 16" descr="imagesCA6E7ZD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068960"/>
            <a:ext cx="2004244" cy="464476"/>
          </a:xfrm>
          <a:prstGeom prst="rect">
            <a:avLst/>
          </a:prstGeom>
        </p:spPr>
      </p:pic>
      <p:pic>
        <p:nvPicPr>
          <p:cNvPr id="18" name="Picture 17" descr="imagesCA14CN1B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832" y="3068960"/>
            <a:ext cx="1524000" cy="419100"/>
          </a:xfrm>
          <a:prstGeom prst="rect">
            <a:avLst/>
          </a:prstGeom>
        </p:spPr>
      </p:pic>
      <p:pic>
        <p:nvPicPr>
          <p:cNvPr id="19" name="Picture 18" descr="red_hat_logo_big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9672" y="4005064"/>
            <a:ext cx="45720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2"/>
                </a:solidFill>
              </a:rPr>
              <a:t>Patterns Used</a:t>
            </a:r>
            <a:endParaRPr lang="tr-TR" dirty="0">
              <a:solidFill>
                <a:schemeClr val="bg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sz="2000" u="sng" dirty="0" smtClean="0"/>
              <a:t>There is a total of six patterns used:</a:t>
            </a:r>
          </a:p>
          <a:p>
            <a:pPr>
              <a:buNone/>
            </a:pPr>
            <a:r>
              <a:rPr lang="tr-TR" sz="2000" dirty="0" smtClean="0"/>
              <a:t>1) Our design is based on Model-View-Controller Pattern.</a:t>
            </a:r>
          </a:p>
          <a:p>
            <a:pPr>
              <a:buNone/>
            </a:pPr>
            <a:r>
              <a:rPr lang="tr-TR" sz="2000" dirty="0" smtClean="0"/>
              <a:t>(In this term project we will be implementing the code for the Model section.)</a:t>
            </a:r>
          </a:p>
          <a:p>
            <a:pPr>
              <a:buNone/>
            </a:pPr>
            <a:r>
              <a:rPr lang="tr-TR" sz="2000" dirty="0" smtClean="0"/>
              <a:t>2) Façade Pattern</a:t>
            </a:r>
          </a:p>
          <a:p>
            <a:pPr>
              <a:buNone/>
            </a:pPr>
            <a:r>
              <a:rPr lang="tr-TR" sz="2000" dirty="0" smtClean="0"/>
              <a:t>3) Factory Method</a:t>
            </a:r>
          </a:p>
          <a:p>
            <a:pPr>
              <a:buNone/>
            </a:pPr>
            <a:r>
              <a:rPr lang="tr-TR" sz="2000" dirty="0" smtClean="0"/>
              <a:t>4) Observer</a:t>
            </a:r>
          </a:p>
          <a:p>
            <a:pPr>
              <a:buNone/>
            </a:pPr>
            <a:r>
              <a:rPr lang="tr-TR" sz="2000" dirty="0" smtClean="0"/>
              <a:t>5) State</a:t>
            </a:r>
          </a:p>
          <a:p>
            <a:pPr>
              <a:buNone/>
            </a:pPr>
            <a:r>
              <a:rPr lang="tr-TR" sz="2000" dirty="0" smtClean="0"/>
              <a:t>6) Strategy</a:t>
            </a:r>
            <a:endParaRPr lang="tr-TR" sz="2000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2"/>
                </a:solidFill>
              </a:rPr>
              <a:t>M-V-C Pattern</a:t>
            </a:r>
            <a:endParaRPr lang="tr-TR" dirty="0">
              <a:solidFill>
                <a:schemeClr val="bg2"/>
              </a:solidFill>
            </a:endParaRPr>
          </a:p>
        </p:txBody>
      </p:sp>
      <p:pic>
        <p:nvPicPr>
          <p:cNvPr id="133" name="Content Placeholder 132" descr="MVC[0].bmp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09600" y="2447615"/>
            <a:ext cx="3886200" cy="2854946"/>
          </a:xfrm>
        </p:spPr>
      </p:pic>
      <p:sp>
        <p:nvSpPr>
          <p:cNvPr id="134" name="Content Placeholder 13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tr-TR" dirty="0" smtClean="0"/>
              <a:t>By using this pattern we isolate the cluster management logic from the web portal’s presentation and input mechanisms.</a:t>
            </a:r>
          </a:p>
          <a:p>
            <a:r>
              <a:rPr lang="tr-TR" dirty="0" smtClean="0"/>
              <a:t>This lets us have an independent development process.</a:t>
            </a:r>
            <a:endParaRPr lang="tr-TR" dirty="0"/>
          </a:p>
        </p:txBody>
      </p:sp>
      <p:sp>
        <p:nvSpPr>
          <p:cNvPr id="135" name="Rounded Rectangle 134"/>
          <p:cNvSpPr/>
          <p:nvPr/>
        </p:nvSpPr>
        <p:spPr>
          <a:xfrm>
            <a:off x="539552" y="1916832"/>
            <a:ext cx="4032448" cy="410445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2"/>
                </a:solidFill>
              </a:rPr>
              <a:t>Façade Pattern</a:t>
            </a:r>
            <a:endParaRPr lang="tr-TR" dirty="0">
              <a:solidFill>
                <a:schemeClr val="bg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tr-TR" dirty="0" smtClean="0"/>
              <a:t>Using this interface give us the opportunity to control complex subsystems by interacting only with one class.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/>
          </a:p>
        </p:txBody>
      </p:sp>
      <p:pic>
        <p:nvPicPr>
          <p:cNvPr id="8" name="Content Placeholder 7" descr="MVC[0].bmp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09600" y="2467458"/>
            <a:ext cx="3886200" cy="2854946"/>
          </a:xfrm>
        </p:spPr>
      </p:pic>
      <p:sp>
        <p:nvSpPr>
          <p:cNvPr id="9" name="Oval 8"/>
          <p:cNvSpPr/>
          <p:nvPr/>
        </p:nvSpPr>
        <p:spPr>
          <a:xfrm>
            <a:off x="1259632" y="3212976"/>
            <a:ext cx="504056" cy="3600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2339752" y="4509120"/>
            <a:ext cx="504056" cy="3600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3275856" y="3140968"/>
            <a:ext cx="504056" cy="3600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2"/>
                </a:solidFill>
              </a:rPr>
              <a:t>Factory Method</a:t>
            </a:r>
            <a:endParaRPr lang="tr-TR" dirty="0">
              <a:solidFill>
                <a:schemeClr val="bg2"/>
              </a:solidFill>
            </a:endParaRPr>
          </a:p>
        </p:txBody>
      </p:sp>
      <p:pic>
        <p:nvPicPr>
          <p:cNvPr id="15" name="Content Placeholder 14" descr="ClassDiagram[0].bmp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2016761"/>
            <a:ext cx="8153400" cy="3662677"/>
          </a:xfrm>
        </p:spPr>
      </p:pic>
      <p:sp>
        <p:nvSpPr>
          <p:cNvPr id="17" name="Rounded Rectangle 16"/>
          <p:cNvSpPr/>
          <p:nvPr/>
        </p:nvSpPr>
        <p:spPr>
          <a:xfrm>
            <a:off x="539552" y="4581128"/>
            <a:ext cx="4392488" cy="144016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2"/>
                </a:solidFill>
              </a:rPr>
              <a:t>Observer</a:t>
            </a:r>
            <a:endParaRPr lang="tr-TR" dirty="0">
              <a:solidFill>
                <a:schemeClr val="bg2"/>
              </a:solidFill>
            </a:endParaRPr>
          </a:p>
        </p:txBody>
      </p:sp>
      <p:pic>
        <p:nvPicPr>
          <p:cNvPr id="15" name="Content Placeholder 14" descr="ClassDiagram[0].bmp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2016761"/>
            <a:ext cx="8153400" cy="3662677"/>
          </a:xfrm>
        </p:spPr>
      </p:pic>
      <p:sp>
        <p:nvSpPr>
          <p:cNvPr id="7" name="Freeform 6"/>
          <p:cNvSpPr/>
          <p:nvPr/>
        </p:nvSpPr>
        <p:spPr>
          <a:xfrm>
            <a:off x="3400148" y="1775534"/>
            <a:ext cx="3605409" cy="2565647"/>
          </a:xfrm>
          <a:custGeom>
            <a:avLst/>
            <a:gdLst>
              <a:gd name="connsiteX0" fmla="*/ 3338003 w 3605409"/>
              <a:gd name="connsiteY0" fmla="*/ 2450237 h 2565647"/>
              <a:gd name="connsiteX1" fmla="*/ 3187083 w 3605409"/>
              <a:gd name="connsiteY1" fmla="*/ 2396971 h 2565647"/>
              <a:gd name="connsiteX2" fmla="*/ 3098306 w 3605409"/>
              <a:gd name="connsiteY2" fmla="*/ 2388093 h 2565647"/>
              <a:gd name="connsiteX3" fmla="*/ 2911875 w 3605409"/>
              <a:gd name="connsiteY3" fmla="*/ 2423604 h 2565647"/>
              <a:gd name="connsiteX4" fmla="*/ 2867487 w 3605409"/>
              <a:gd name="connsiteY4" fmla="*/ 2441359 h 2565647"/>
              <a:gd name="connsiteX5" fmla="*/ 2831976 w 3605409"/>
              <a:gd name="connsiteY5" fmla="*/ 2450237 h 2565647"/>
              <a:gd name="connsiteX6" fmla="*/ 2769833 w 3605409"/>
              <a:gd name="connsiteY6" fmla="*/ 2485748 h 2565647"/>
              <a:gd name="connsiteX7" fmla="*/ 2627790 w 3605409"/>
              <a:gd name="connsiteY7" fmla="*/ 2539014 h 2565647"/>
              <a:gd name="connsiteX8" fmla="*/ 2565646 w 3605409"/>
              <a:gd name="connsiteY8" fmla="*/ 2565647 h 2565647"/>
              <a:gd name="connsiteX9" fmla="*/ 2317071 w 3605409"/>
              <a:gd name="connsiteY9" fmla="*/ 2556769 h 2565647"/>
              <a:gd name="connsiteX10" fmla="*/ 2201662 w 3605409"/>
              <a:gd name="connsiteY10" fmla="*/ 2547891 h 2565647"/>
              <a:gd name="connsiteX11" fmla="*/ 2121763 w 3605409"/>
              <a:gd name="connsiteY11" fmla="*/ 2521258 h 2565647"/>
              <a:gd name="connsiteX12" fmla="*/ 2050741 w 3605409"/>
              <a:gd name="connsiteY12" fmla="*/ 2503503 h 2565647"/>
              <a:gd name="connsiteX13" fmla="*/ 1846555 w 3605409"/>
              <a:gd name="connsiteY13" fmla="*/ 2379216 h 2565647"/>
              <a:gd name="connsiteX14" fmla="*/ 1748901 w 3605409"/>
              <a:gd name="connsiteY14" fmla="*/ 2325949 h 2565647"/>
              <a:gd name="connsiteX15" fmla="*/ 1686757 w 3605409"/>
              <a:gd name="connsiteY15" fmla="*/ 2228295 h 2565647"/>
              <a:gd name="connsiteX16" fmla="*/ 1651246 w 3605409"/>
              <a:gd name="connsiteY16" fmla="*/ 2175029 h 2565647"/>
              <a:gd name="connsiteX17" fmla="*/ 1624613 w 3605409"/>
              <a:gd name="connsiteY17" fmla="*/ 2086252 h 2565647"/>
              <a:gd name="connsiteX18" fmla="*/ 1615735 w 3605409"/>
              <a:gd name="connsiteY18" fmla="*/ 2032986 h 2565647"/>
              <a:gd name="connsiteX19" fmla="*/ 1589102 w 3605409"/>
              <a:gd name="connsiteY19" fmla="*/ 1828800 h 2565647"/>
              <a:gd name="connsiteX20" fmla="*/ 1553592 w 3605409"/>
              <a:gd name="connsiteY20" fmla="*/ 1713390 h 2565647"/>
              <a:gd name="connsiteX21" fmla="*/ 1491448 w 3605409"/>
              <a:gd name="connsiteY21" fmla="*/ 1651247 h 2565647"/>
              <a:gd name="connsiteX22" fmla="*/ 1438182 w 3605409"/>
              <a:gd name="connsiteY22" fmla="*/ 1606858 h 2565647"/>
              <a:gd name="connsiteX23" fmla="*/ 1358283 w 3605409"/>
              <a:gd name="connsiteY23" fmla="*/ 1562470 h 2565647"/>
              <a:gd name="connsiteX24" fmla="*/ 1313895 w 3605409"/>
              <a:gd name="connsiteY24" fmla="*/ 1535837 h 2565647"/>
              <a:gd name="connsiteX25" fmla="*/ 1260629 w 3605409"/>
              <a:gd name="connsiteY25" fmla="*/ 1509204 h 2565647"/>
              <a:gd name="connsiteX26" fmla="*/ 1100831 w 3605409"/>
              <a:gd name="connsiteY26" fmla="*/ 1367161 h 2565647"/>
              <a:gd name="connsiteX27" fmla="*/ 976543 w 3605409"/>
              <a:gd name="connsiteY27" fmla="*/ 1305017 h 2565647"/>
              <a:gd name="connsiteX28" fmla="*/ 896644 w 3605409"/>
              <a:gd name="connsiteY28" fmla="*/ 1269507 h 2565647"/>
              <a:gd name="connsiteX29" fmla="*/ 843378 w 3605409"/>
              <a:gd name="connsiteY29" fmla="*/ 1260629 h 2565647"/>
              <a:gd name="connsiteX30" fmla="*/ 497149 w 3605409"/>
              <a:gd name="connsiteY30" fmla="*/ 1251751 h 2565647"/>
              <a:gd name="connsiteX31" fmla="*/ 470516 w 3605409"/>
              <a:gd name="connsiteY31" fmla="*/ 1233996 h 2565647"/>
              <a:gd name="connsiteX32" fmla="*/ 417250 w 3605409"/>
              <a:gd name="connsiteY32" fmla="*/ 1216241 h 2565647"/>
              <a:gd name="connsiteX33" fmla="*/ 390617 w 3605409"/>
              <a:gd name="connsiteY33" fmla="*/ 1162975 h 2565647"/>
              <a:gd name="connsiteX34" fmla="*/ 328473 w 3605409"/>
              <a:gd name="connsiteY34" fmla="*/ 1065320 h 2565647"/>
              <a:gd name="connsiteX35" fmla="*/ 310718 w 3605409"/>
              <a:gd name="connsiteY35" fmla="*/ 1020932 h 2565647"/>
              <a:gd name="connsiteX36" fmla="*/ 230819 w 3605409"/>
              <a:gd name="connsiteY36" fmla="*/ 887767 h 2565647"/>
              <a:gd name="connsiteX37" fmla="*/ 204186 w 3605409"/>
              <a:gd name="connsiteY37" fmla="*/ 843379 h 2565647"/>
              <a:gd name="connsiteX38" fmla="*/ 159798 w 3605409"/>
              <a:gd name="connsiteY38" fmla="*/ 790113 h 2565647"/>
              <a:gd name="connsiteX39" fmla="*/ 106532 w 3605409"/>
              <a:gd name="connsiteY39" fmla="*/ 683581 h 2565647"/>
              <a:gd name="connsiteX40" fmla="*/ 71021 w 3605409"/>
              <a:gd name="connsiteY40" fmla="*/ 639192 h 2565647"/>
              <a:gd name="connsiteX41" fmla="*/ 26633 w 3605409"/>
              <a:gd name="connsiteY41" fmla="*/ 550416 h 2565647"/>
              <a:gd name="connsiteX42" fmla="*/ 8877 w 3605409"/>
              <a:gd name="connsiteY42" fmla="*/ 523783 h 2565647"/>
              <a:gd name="connsiteX43" fmla="*/ 0 w 3605409"/>
              <a:gd name="connsiteY43" fmla="*/ 479394 h 2565647"/>
              <a:gd name="connsiteX44" fmla="*/ 0 w 3605409"/>
              <a:gd name="connsiteY44" fmla="*/ 346229 h 2565647"/>
              <a:gd name="connsiteX45" fmla="*/ 26633 w 3605409"/>
              <a:gd name="connsiteY45" fmla="*/ 266330 h 2565647"/>
              <a:gd name="connsiteX46" fmla="*/ 79899 w 3605409"/>
              <a:gd name="connsiteY46" fmla="*/ 186431 h 2565647"/>
              <a:gd name="connsiteX47" fmla="*/ 97654 w 3605409"/>
              <a:gd name="connsiteY47" fmla="*/ 159798 h 2565647"/>
              <a:gd name="connsiteX48" fmla="*/ 186431 w 3605409"/>
              <a:gd name="connsiteY48" fmla="*/ 124287 h 2565647"/>
              <a:gd name="connsiteX49" fmla="*/ 257452 w 3605409"/>
              <a:gd name="connsiteY49" fmla="*/ 97654 h 2565647"/>
              <a:gd name="connsiteX50" fmla="*/ 426128 w 3605409"/>
              <a:gd name="connsiteY50" fmla="*/ 53266 h 2565647"/>
              <a:gd name="connsiteX51" fmla="*/ 719091 w 3605409"/>
              <a:gd name="connsiteY51" fmla="*/ 17755 h 2565647"/>
              <a:gd name="connsiteX52" fmla="*/ 834501 w 3605409"/>
              <a:gd name="connsiteY52" fmla="*/ 0 h 2565647"/>
              <a:gd name="connsiteX53" fmla="*/ 1340528 w 3605409"/>
              <a:gd name="connsiteY53" fmla="*/ 35511 h 2565647"/>
              <a:gd name="connsiteX54" fmla="*/ 1402671 w 3605409"/>
              <a:gd name="connsiteY54" fmla="*/ 88777 h 2565647"/>
              <a:gd name="connsiteX55" fmla="*/ 1464815 w 3605409"/>
              <a:gd name="connsiteY55" fmla="*/ 124287 h 2565647"/>
              <a:gd name="connsiteX56" fmla="*/ 1491448 w 3605409"/>
              <a:gd name="connsiteY56" fmla="*/ 177553 h 2565647"/>
              <a:gd name="connsiteX57" fmla="*/ 1518081 w 3605409"/>
              <a:gd name="connsiteY57" fmla="*/ 204186 h 2565647"/>
              <a:gd name="connsiteX58" fmla="*/ 1535836 w 3605409"/>
              <a:gd name="connsiteY58" fmla="*/ 239697 h 2565647"/>
              <a:gd name="connsiteX59" fmla="*/ 1553592 w 3605409"/>
              <a:gd name="connsiteY59" fmla="*/ 266330 h 2565647"/>
              <a:gd name="connsiteX60" fmla="*/ 1562469 w 3605409"/>
              <a:gd name="connsiteY60" fmla="*/ 301841 h 2565647"/>
              <a:gd name="connsiteX61" fmla="*/ 1571347 w 3605409"/>
              <a:gd name="connsiteY61" fmla="*/ 355107 h 2565647"/>
              <a:gd name="connsiteX62" fmla="*/ 1589102 w 3605409"/>
              <a:gd name="connsiteY62" fmla="*/ 399495 h 2565647"/>
              <a:gd name="connsiteX63" fmla="*/ 1606858 w 3605409"/>
              <a:gd name="connsiteY63" fmla="*/ 461639 h 2565647"/>
              <a:gd name="connsiteX64" fmla="*/ 1642369 w 3605409"/>
              <a:gd name="connsiteY64" fmla="*/ 559293 h 2565647"/>
              <a:gd name="connsiteX65" fmla="*/ 1651246 w 3605409"/>
              <a:gd name="connsiteY65" fmla="*/ 594804 h 2565647"/>
              <a:gd name="connsiteX66" fmla="*/ 1748901 w 3605409"/>
              <a:gd name="connsiteY66" fmla="*/ 665825 h 2565647"/>
              <a:gd name="connsiteX67" fmla="*/ 1828800 w 3605409"/>
              <a:gd name="connsiteY67" fmla="*/ 710214 h 2565647"/>
              <a:gd name="connsiteX68" fmla="*/ 1953087 w 3605409"/>
              <a:gd name="connsiteY68" fmla="*/ 790113 h 2565647"/>
              <a:gd name="connsiteX69" fmla="*/ 2024108 w 3605409"/>
              <a:gd name="connsiteY69" fmla="*/ 798990 h 2565647"/>
              <a:gd name="connsiteX70" fmla="*/ 2112885 w 3605409"/>
              <a:gd name="connsiteY70" fmla="*/ 834501 h 2565647"/>
              <a:gd name="connsiteX71" fmla="*/ 2752077 w 3605409"/>
              <a:gd name="connsiteY71" fmla="*/ 878889 h 2565647"/>
              <a:gd name="connsiteX72" fmla="*/ 2965141 w 3605409"/>
              <a:gd name="connsiteY72" fmla="*/ 949911 h 2565647"/>
              <a:gd name="connsiteX73" fmla="*/ 3080551 w 3605409"/>
              <a:gd name="connsiteY73" fmla="*/ 1012054 h 2565647"/>
              <a:gd name="connsiteX74" fmla="*/ 3151572 w 3605409"/>
              <a:gd name="connsiteY74" fmla="*/ 1100831 h 2565647"/>
              <a:gd name="connsiteX75" fmla="*/ 3187083 w 3605409"/>
              <a:gd name="connsiteY75" fmla="*/ 1145219 h 2565647"/>
              <a:gd name="connsiteX76" fmla="*/ 3213716 w 3605409"/>
              <a:gd name="connsiteY76" fmla="*/ 1207363 h 2565647"/>
              <a:gd name="connsiteX77" fmla="*/ 3222594 w 3605409"/>
              <a:gd name="connsiteY77" fmla="*/ 1251751 h 2565647"/>
              <a:gd name="connsiteX78" fmla="*/ 3231471 w 3605409"/>
              <a:gd name="connsiteY78" fmla="*/ 1278384 h 2565647"/>
              <a:gd name="connsiteX79" fmla="*/ 3240349 w 3605409"/>
              <a:gd name="connsiteY79" fmla="*/ 1518082 h 2565647"/>
              <a:gd name="connsiteX80" fmla="*/ 3249227 w 3605409"/>
              <a:gd name="connsiteY80" fmla="*/ 1553592 h 2565647"/>
              <a:gd name="connsiteX81" fmla="*/ 3302493 w 3605409"/>
              <a:gd name="connsiteY81" fmla="*/ 1615736 h 2565647"/>
              <a:gd name="connsiteX82" fmla="*/ 3391269 w 3605409"/>
              <a:gd name="connsiteY82" fmla="*/ 1731146 h 2565647"/>
              <a:gd name="connsiteX83" fmla="*/ 3497802 w 3605409"/>
              <a:gd name="connsiteY83" fmla="*/ 1855433 h 2565647"/>
              <a:gd name="connsiteX84" fmla="*/ 3533312 w 3605409"/>
              <a:gd name="connsiteY84" fmla="*/ 1917577 h 2565647"/>
              <a:gd name="connsiteX85" fmla="*/ 3551068 w 3605409"/>
              <a:gd name="connsiteY85" fmla="*/ 1953087 h 2565647"/>
              <a:gd name="connsiteX86" fmla="*/ 3586578 w 3605409"/>
              <a:gd name="connsiteY86" fmla="*/ 1979720 h 2565647"/>
              <a:gd name="connsiteX87" fmla="*/ 3595456 w 3605409"/>
              <a:gd name="connsiteY87" fmla="*/ 2077375 h 2565647"/>
              <a:gd name="connsiteX88" fmla="*/ 3604334 w 3605409"/>
              <a:gd name="connsiteY88" fmla="*/ 2121763 h 2565647"/>
              <a:gd name="connsiteX89" fmla="*/ 3577701 w 3605409"/>
              <a:gd name="connsiteY89" fmla="*/ 2325949 h 2565647"/>
              <a:gd name="connsiteX90" fmla="*/ 3551068 w 3605409"/>
              <a:gd name="connsiteY90" fmla="*/ 2361460 h 2565647"/>
              <a:gd name="connsiteX91" fmla="*/ 3542190 w 3605409"/>
              <a:gd name="connsiteY91" fmla="*/ 2388093 h 2565647"/>
              <a:gd name="connsiteX92" fmla="*/ 3346881 w 3605409"/>
              <a:gd name="connsiteY92" fmla="*/ 2423604 h 2565647"/>
              <a:gd name="connsiteX93" fmla="*/ 3284737 w 3605409"/>
              <a:gd name="connsiteY93" fmla="*/ 2432482 h 256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605409" h="2565647">
                <a:moveTo>
                  <a:pt x="3338003" y="2450237"/>
                </a:moveTo>
                <a:cubicBezTo>
                  <a:pt x="3279946" y="2421208"/>
                  <a:pt x="3274223" y="2415915"/>
                  <a:pt x="3187083" y="2396971"/>
                </a:cubicBezTo>
                <a:cubicBezTo>
                  <a:pt x="3158022" y="2390653"/>
                  <a:pt x="3127898" y="2391052"/>
                  <a:pt x="3098306" y="2388093"/>
                </a:cubicBezTo>
                <a:cubicBezTo>
                  <a:pt x="3036162" y="2399930"/>
                  <a:pt x="2973516" y="2409379"/>
                  <a:pt x="2911875" y="2423604"/>
                </a:cubicBezTo>
                <a:cubicBezTo>
                  <a:pt x="2896347" y="2427187"/>
                  <a:pt x="2882605" y="2436320"/>
                  <a:pt x="2867487" y="2441359"/>
                </a:cubicBezTo>
                <a:cubicBezTo>
                  <a:pt x="2855912" y="2445217"/>
                  <a:pt x="2843813" y="2447278"/>
                  <a:pt x="2831976" y="2450237"/>
                </a:cubicBezTo>
                <a:cubicBezTo>
                  <a:pt x="2811262" y="2462074"/>
                  <a:pt x="2791712" y="2476235"/>
                  <a:pt x="2769833" y="2485748"/>
                </a:cubicBezTo>
                <a:cubicBezTo>
                  <a:pt x="2723459" y="2505911"/>
                  <a:pt x="2674880" y="2520587"/>
                  <a:pt x="2627790" y="2539014"/>
                </a:cubicBezTo>
                <a:cubicBezTo>
                  <a:pt x="2606803" y="2547226"/>
                  <a:pt x="2586361" y="2556769"/>
                  <a:pt x="2565646" y="2565647"/>
                </a:cubicBezTo>
                <a:lnTo>
                  <a:pt x="2317071" y="2556769"/>
                </a:lnTo>
                <a:cubicBezTo>
                  <a:pt x="2278534" y="2554889"/>
                  <a:pt x="2239623" y="2554793"/>
                  <a:pt x="2201662" y="2547891"/>
                </a:cubicBezTo>
                <a:cubicBezTo>
                  <a:pt x="2174041" y="2542869"/>
                  <a:pt x="2148696" y="2529179"/>
                  <a:pt x="2121763" y="2521258"/>
                </a:cubicBezTo>
                <a:cubicBezTo>
                  <a:pt x="2098352" y="2514372"/>
                  <a:pt x="2074415" y="2509421"/>
                  <a:pt x="2050741" y="2503503"/>
                </a:cubicBezTo>
                <a:cubicBezTo>
                  <a:pt x="2020208" y="2484073"/>
                  <a:pt x="1877942" y="2391772"/>
                  <a:pt x="1846555" y="2379216"/>
                </a:cubicBezTo>
                <a:cubicBezTo>
                  <a:pt x="1782354" y="2353534"/>
                  <a:pt x="1815426" y="2370300"/>
                  <a:pt x="1748901" y="2325949"/>
                </a:cubicBezTo>
                <a:cubicBezTo>
                  <a:pt x="1728596" y="2265036"/>
                  <a:pt x="1752180" y="2326429"/>
                  <a:pt x="1686757" y="2228295"/>
                </a:cubicBezTo>
                <a:lnTo>
                  <a:pt x="1651246" y="2175029"/>
                </a:lnTo>
                <a:cubicBezTo>
                  <a:pt x="1639924" y="2141062"/>
                  <a:pt x="1631321" y="2119792"/>
                  <a:pt x="1624613" y="2086252"/>
                </a:cubicBezTo>
                <a:cubicBezTo>
                  <a:pt x="1621083" y="2068601"/>
                  <a:pt x="1618694" y="2050741"/>
                  <a:pt x="1615735" y="2032986"/>
                </a:cubicBezTo>
                <a:cubicBezTo>
                  <a:pt x="1598781" y="1744739"/>
                  <a:pt x="1625386" y="1973937"/>
                  <a:pt x="1589102" y="1828800"/>
                </a:cubicBezTo>
                <a:cubicBezTo>
                  <a:pt x="1572804" y="1763608"/>
                  <a:pt x="1591969" y="1779178"/>
                  <a:pt x="1553592" y="1713390"/>
                </a:cubicBezTo>
                <a:cubicBezTo>
                  <a:pt x="1519398" y="1654773"/>
                  <a:pt x="1529352" y="1682833"/>
                  <a:pt x="1491448" y="1651247"/>
                </a:cubicBezTo>
                <a:cubicBezTo>
                  <a:pt x="1345280" y="1529441"/>
                  <a:pt x="1570436" y="1706049"/>
                  <a:pt x="1438182" y="1606858"/>
                </a:cubicBezTo>
                <a:cubicBezTo>
                  <a:pt x="1378876" y="1562378"/>
                  <a:pt x="1415647" y="1576811"/>
                  <a:pt x="1358283" y="1562470"/>
                </a:cubicBezTo>
                <a:cubicBezTo>
                  <a:pt x="1343487" y="1553592"/>
                  <a:pt x="1329043" y="1544100"/>
                  <a:pt x="1313895" y="1535837"/>
                </a:cubicBezTo>
                <a:cubicBezTo>
                  <a:pt x="1296468" y="1526331"/>
                  <a:pt x="1276130" y="1521605"/>
                  <a:pt x="1260629" y="1509204"/>
                </a:cubicBezTo>
                <a:cubicBezTo>
                  <a:pt x="1201018" y="1461515"/>
                  <a:pt x="1170914" y="1402203"/>
                  <a:pt x="1100831" y="1367161"/>
                </a:cubicBezTo>
                <a:lnTo>
                  <a:pt x="976543" y="1305017"/>
                </a:lnTo>
                <a:cubicBezTo>
                  <a:pt x="953134" y="1293312"/>
                  <a:pt x="921585" y="1276309"/>
                  <a:pt x="896644" y="1269507"/>
                </a:cubicBezTo>
                <a:cubicBezTo>
                  <a:pt x="879278" y="1264771"/>
                  <a:pt x="861361" y="1261428"/>
                  <a:pt x="843378" y="1260629"/>
                </a:cubicBezTo>
                <a:cubicBezTo>
                  <a:pt x="728044" y="1255503"/>
                  <a:pt x="612559" y="1254710"/>
                  <a:pt x="497149" y="1251751"/>
                </a:cubicBezTo>
                <a:cubicBezTo>
                  <a:pt x="488271" y="1245833"/>
                  <a:pt x="480266" y="1238329"/>
                  <a:pt x="470516" y="1233996"/>
                </a:cubicBezTo>
                <a:cubicBezTo>
                  <a:pt x="453413" y="1226395"/>
                  <a:pt x="433121" y="1226160"/>
                  <a:pt x="417250" y="1216241"/>
                </a:cubicBezTo>
                <a:cubicBezTo>
                  <a:pt x="397127" y="1203664"/>
                  <a:pt x="400394" y="1180573"/>
                  <a:pt x="390617" y="1162975"/>
                </a:cubicBezTo>
                <a:cubicBezTo>
                  <a:pt x="355434" y="1099646"/>
                  <a:pt x="358080" y="1124535"/>
                  <a:pt x="328473" y="1065320"/>
                </a:cubicBezTo>
                <a:cubicBezTo>
                  <a:pt x="321346" y="1051067"/>
                  <a:pt x="318174" y="1035016"/>
                  <a:pt x="310718" y="1020932"/>
                </a:cubicBezTo>
                <a:cubicBezTo>
                  <a:pt x="229924" y="868322"/>
                  <a:pt x="274823" y="958173"/>
                  <a:pt x="230819" y="887767"/>
                </a:cubicBezTo>
                <a:cubicBezTo>
                  <a:pt x="221674" y="873135"/>
                  <a:pt x="214335" y="857334"/>
                  <a:pt x="204186" y="843379"/>
                </a:cubicBezTo>
                <a:cubicBezTo>
                  <a:pt x="190592" y="824687"/>
                  <a:pt x="173392" y="808805"/>
                  <a:pt x="159798" y="790113"/>
                </a:cubicBezTo>
                <a:cubicBezTo>
                  <a:pt x="107732" y="718522"/>
                  <a:pt x="158036" y="771872"/>
                  <a:pt x="106532" y="683581"/>
                </a:cubicBezTo>
                <a:cubicBezTo>
                  <a:pt x="96984" y="667214"/>
                  <a:pt x="81887" y="654715"/>
                  <a:pt x="71021" y="639192"/>
                </a:cubicBezTo>
                <a:cubicBezTo>
                  <a:pt x="27806" y="577456"/>
                  <a:pt x="58539" y="614227"/>
                  <a:pt x="26633" y="550416"/>
                </a:cubicBezTo>
                <a:cubicBezTo>
                  <a:pt x="21861" y="540873"/>
                  <a:pt x="14796" y="532661"/>
                  <a:pt x="8877" y="523783"/>
                </a:cubicBezTo>
                <a:cubicBezTo>
                  <a:pt x="5918" y="508987"/>
                  <a:pt x="0" y="494483"/>
                  <a:pt x="0" y="479394"/>
                </a:cubicBezTo>
                <a:cubicBezTo>
                  <a:pt x="0" y="334572"/>
                  <a:pt x="22680" y="414274"/>
                  <a:pt x="0" y="346229"/>
                </a:cubicBezTo>
                <a:cubicBezTo>
                  <a:pt x="8878" y="319596"/>
                  <a:pt x="12189" y="290403"/>
                  <a:pt x="26633" y="266330"/>
                </a:cubicBezTo>
                <a:cubicBezTo>
                  <a:pt x="71664" y="191279"/>
                  <a:pt x="33665" y="251160"/>
                  <a:pt x="79899" y="186431"/>
                </a:cubicBezTo>
                <a:cubicBezTo>
                  <a:pt x="86101" y="177749"/>
                  <a:pt x="89457" y="166628"/>
                  <a:pt x="97654" y="159798"/>
                </a:cubicBezTo>
                <a:cubicBezTo>
                  <a:pt x="115654" y="144798"/>
                  <a:pt x="169048" y="130495"/>
                  <a:pt x="186431" y="124287"/>
                </a:cubicBezTo>
                <a:cubicBezTo>
                  <a:pt x="210241" y="115783"/>
                  <a:pt x="233210" y="104837"/>
                  <a:pt x="257452" y="97654"/>
                </a:cubicBezTo>
                <a:cubicBezTo>
                  <a:pt x="313196" y="81137"/>
                  <a:pt x="368411" y="60262"/>
                  <a:pt x="426128" y="53266"/>
                </a:cubicBezTo>
                <a:cubicBezTo>
                  <a:pt x="523782" y="41429"/>
                  <a:pt x="622060" y="33926"/>
                  <a:pt x="719091" y="17755"/>
                </a:cubicBezTo>
                <a:cubicBezTo>
                  <a:pt x="792997" y="5438"/>
                  <a:pt x="754538" y="11424"/>
                  <a:pt x="834501" y="0"/>
                </a:cubicBezTo>
                <a:cubicBezTo>
                  <a:pt x="929952" y="2893"/>
                  <a:pt x="1227627" y="2733"/>
                  <a:pt x="1340528" y="35511"/>
                </a:cubicBezTo>
                <a:cubicBezTo>
                  <a:pt x="1366729" y="43118"/>
                  <a:pt x="1380470" y="72919"/>
                  <a:pt x="1402671" y="88777"/>
                </a:cubicBezTo>
                <a:cubicBezTo>
                  <a:pt x="1422085" y="102644"/>
                  <a:pt x="1444100" y="112450"/>
                  <a:pt x="1464815" y="124287"/>
                </a:cubicBezTo>
                <a:cubicBezTo>
                  <a:pt x="1473693" y="142042"/>
                  <a:pt x="1480437" y="161036"/>
                  <a:pt x="1491448" y="177553"/>
                </a:cubicBezTo>
                <a:cubicBezTo>
                  <a:pt x="1498412" y="187999"/>
                  <a:pt x="1510784" y="193970"/>
                  <a:pt x="1518081" y="204186"/>
                </a:cubicBezTo>
                <a:cubicBezTo>
                  <a:pt x="1525773" y="214955"/>
                  <a:pt x="1529270" y="228207"/>
                  <a:pt x="1535836" y="239697"/>
                </a:cubicBezTo>
                <a:cubicBezTo>
                  <a:pt x="1541130" y="248961"/>
                  <a:pt x="1547673" y="257452"/>
                  <a:pt x="1553592" y="266330"/>
                </a:cubicBezTo>
                <a:cubicBezTo>
                  <a:pt x="1556551" y="278167"/>
                  <a:pt x="1560076" y="289877"/>
                  <a:pt x="1562469" y="301841"/>
                </a:cubicBezTo>
                <a:cubicBezTo>
                  <a:pt x="1565999" y="319492"/>
                  <a:pt x="1566611" y="337741"/>
                  <a:pt x="1571347" y="355107"/>
                </a:cubicBezTo>
                <a:cubicBezTo>
                  <a:pt x="1575540" y="370481"/>
                  <a:pt x="1584063" y="384377"/>
                  <a:pt x="1589102" y="399495"/>
                </a:cubicBezTo>
                <a:cubicBezTo>
                  <a:pt x="1595915" y="419933"/>
                  <a:pt x="1602014" y="440647"/>
                  <a:pt x="1606858" y="461639"/>
                </a:cubicBezTo>
                <a:cubicBezTo>
                  <a:pt x="1625894" y="544129"/>
                  <a:pt x="1599454" y="487771"/>
                  <a:pt x="1642369" y="559293"/>
                </a:cubicBezTo>
                <a:cubicBezTo>
                  <a:pt x="1645328" y="571130"/>
                  <a:pt x="1643925" y="585043"/>
                  <a:pt x="1651246" y="594804"/>
                </a:cubicBezTo>
                <a:cubicBezTo>
                  <a:pt x="1662324" y="609575"/>
                  <a:pt x="1736147" y="658173"/>
                  <a:pt x="1748901" y="665825"/>
                </a:cubicBezTo>
                <a:cubicBezTo>
                  <a:pt x="1775026" y="681500"/>
                  <a:pt x="1803221" y="693663"/>
                  <a:pt x="1828800" y="710214"/>
                </a:cubicBezTo>
                <a:cubicBezTo>
                  <a:pt x="1869971" y="736854"/>
                  <a:pt x="1904030" y="776097"/>
                  <a:pt x="1953087" y="790113"/>
                </a:cubicBezTo>
                <a:cubicBezTo>
                  <a:pt x="1976027" y="796667"/>
                  <a:pt x="2000434" y="796031"/>
                  <a:pt x="2024108" y="798990"/>
                </a:cubicBezTo>
                <a:cubicBezTo>
                  <a:pt x="2053700" y="810827"/>
                  <a:pt x="2082513" y="824837"/>
                  <a:pt x="2112885" y="834501"/>
                </a:cubicBezTo>
                <a:cubicBezTo>
                  <a:pt x="2325011" y="901996"/>
                  <a:pt x="2506817" y="870714"/>
                  <a:pt x="2752077" y="878889"/>
                </a:cubicBezTo>
                <a:cubicBezTo>
                  <a:pt x="2927334" y="916444"/>
                  <a:pt x="2823930" y="883458"/>
                  <a:pt x="2965141" y="949911"/>
                </a:cubicBezTo>
                <a:cubicBezTo>
                  <a:pt x="3005497" y="968902"/>
                  <a:pt x="3047735" y="979238"/>
                  <a:pt x="3080551" y="1012054"/>
                </a:cubicBezTo>
                <a:cubicBezTo>
                  <a:pt x="3107348" y="1038851"/>
                  <a:pt x="3127898" y="1071239"/>
                  <a:pt x="3151572" y="1100831"/>
                </a:cubicBezTo>
                <a:cubicBezTo>
                  <a:pt x="3163409" y="1115627"/>
                  <a:pt x="3179619" y="1127803"/>
                  <a:pt x="3187083" y="1145219"/>
                </a:cubicBezTo>
                <a:lnTo>
                  <a:pt x="3213716" y="1207363"/>
                </a:lnTo>
                <a:cubicBezTo>
                  <a:pt x="3216675" y="1222159"/>
                  <a:pt x="3218934" y="1237112"/>
                  <a:pt x="3222594" y="1251751"/>
                </a:cubicBezTo>
                <a:cubicBezTo>
                  <a:pt x="3224864" y="1260829"/>
                  <a:pt x="3230849" y="1269047"/>
                  <a:pt x="3231471" y="1278384"/>
                </a:cubicBezTo>
                <a:cubicBezTo>
                  <a:pt x="3236789" y="1358161"/>
                  <a:pt x="3235201" y="1438294"/>
                  <a:pt x="3240349" y="1518082"/>
                </a:cubicBezTo>
                <a:cubicBezTo>
                  <a:pt x="3241135" y="1530258"/>
                  <a:pt x="3243770" y="1542679"/>
                  <a:pt x="3249227" y="1553592"/>
                </a:cubicBezTo>
                <a:cubicBezTo>
                  <a:pt x="3266899" y="1588936"/>
                  <a:pt x="3279393" y="1587305"/>
                  <a:pt x="3302493" y="1615736"/>
                </a:cubicBezTo>
                <a:cubicBezTo>
                  <a:pt x="3333099" y="1653405"/>
                  <a:pt x="3359683" y="1694296"/>
                  <a:pt x="3391269" y="1731146"/>
                </a:cubicBezTo>
                <a:cubicBezTo>
                  <a:pt x="3426780" y="1772575"/>
                  <a:pt x="3470730" y="1808057"/>
                  <a:pt x="3497802" y="1855433"/>
                </a:cubicBezTo>
                <a:cubicBezTo>
                  <a:pt x="3509639" y="1876148"/>
                  <a:pt x="3521888" y="1896632"/>
                  <a:pt x="3533312" y="1917577"/>
                </a:cubicBezTo>
                <a:cubicBezTo>
                  <a:pt x="3539649" y="1929195"/>
                  <a:pt x="3542455" y="1943039"/>
                  <a:pt x="3551068" y="1953087"/>
                </a:cubicBezTo>
                <a:cubicBezTo>
                  <a:pt x="3560697" y="1964321"/>
                  <a:pt x="3574741" y="1970842"/>
                  <a:pt x="3586578" y="1979720"/>
                </a:cubicBezTo>
                <a:cubicBezTo>
                  <a:pt x="3589537" y="2012272"/>
                  <a:pt x="3591402" y="2044942"/>
                  <a:pt x="3595456" y="2077375"/>
                </a:cubicBezTo>
                <a:cubicBezTo>
                  <a:pt x="3597328" y="2092348"/>
                  <a:pt x="3605409" y="2106712"/>
                  <a:pt x="3604334" y="2121763"/>
                </a:cubicBezTo>
                <a:cubicBezTo>
                  <a:pt x="3599444" y="2190227"/>
                  <a:pt x="3592591" y="2258945"/>
                  <a:pt x="3577701" y="2325949"/>
                </a:cubicBezTo>
                <a:cubicBezTo>
                  <a:pt x="3574491" y="2340393"/>
                  <a:pt x="3559946" y="2349623"/>
                  <a:pt x="3551068" y="2361460"/>
                </a:cubicBezTo>
                <a:cubicBezTo>
                  <a:pt x="3548109" y="2370338"/>
                  <a:pt x="3546375" y="2379723"/>
                  <a:pt x="3542190" y="2388093"/>
                </a:cubicBezTo>
                <a:cubicBezTo>
                  <a:pt x="3504545" y="2463383"/>
                  <a:pt x="3463000" y="2417798"/>
                  <a:pt x="3346881" y="2423604"/>
                </a:cubicBezTo>
                <a:cubicBezTo>
                  <a:pt x="3290696" y="2432969"/>
                  <a:pt x="3311615" y="2432482"/>
                  <a:pt x="3284737" y="2432482"/>
                </a:cubicBezTo>
              </a:path>
            </a:pathLst>
          </a:cu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2"/>
                </a:solidFill>
              </a:rPr>
              <a:t>State</a:t>
            </a:r>
            <a:endParaRPr lang="tr-TR" dirty="0">
              <a:solidFill>
                <a:schemeClr val="bg2"/>
              </a:solidFill>
            </a:endParaRPr>
          </a:p>
        </p:txBody>
      </p:sp>
      <p:pic>
        <p:nvPicPr>
          <p:cNvPr id="15" name="Content Placeholder 14" descr="ClassDiagram[0].bmp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2016761"/>
            <a:ext cx="8153400" cy="3662677"/>
          </a:xfrm>
        </p:spPr>
      </p:pic>
      <p:sp>
        <p:nvSpPr>
          <p:cNvPr id="8" name="Freeform 7"/>
          <p:cNvSpPr/>
          <p:nvPr/>
        </p:nvSpPr>
        <p:spPr>
          <a:xfrm>
            <a:off x="2688584" y="1935332"/>
            <a:ext cx="2308114" cy="1688729"/>
          </a:xfrm>
          <a:custGeom>
            <a:avLst/>
            <a:gdLst>
              <a:gd name="connsiteX0" fmla="*/ 347579 w 2308114"/>
              <a:gd name="connsiteY0" fmla="*/ 656948 h 1688729"/>
              <a:gd name="connsiteX1" fmla="*/ 267680 w 2308114"/>
              <a:gd name="connsiteY1" fmla="*/ 665825 h 1688729"/>
              <a:gd name="connsiteX2" fmla="*/ 223292 w 2308114"/>
              <a:gd name="connsiteY2" fmla="*/ 692458 h 1688729"/>
              <a:gd name="connsiteX3" fmla="*/ 196659 w 2308114"/>
              <a:gd name="connsiteY3" fmla="*/ 701336 h 1688729"/>
              <a:gd name="connsiteX4" fmla="*/ 99004 w 2308114"/>
              <a:gd name="connsiteY4" fmla="*/ 798990 h 1688729"/>
              <a:gd name="connsiteX5" fmla="*/ 81249 w 2308114"/>
              <a:gd name="connsiteY5" fmla="*/ 825623 h 1688729"/>
              <a:gd name="connsiteX6" fmla="*/ 63494 w 2308114"/>
              <a:gd name="connsiteY6" fmla="*/ 861134 h 1688729"/>
              <a:gd name="connsiteX7" fmla="*/ 36861 w 2308114"/>
              <a:gd name="connsiteY7" fmla="*/ 896645 h 1688729"/>
              <a:gd name="connsiteX8" fmla="*/ 19105 w 2308114"/>
              <a:gd name="connsiteY8" fmla="*/ 923278 h 1688729"/>
              <a:gd name="connsiteX9" fmla="*/ 10228 w 2308114"/>
              <a:gd name="connsiteY9" fmla="*/ 958788 h 1688729"/>
              <a:gd name="connsiteX10" fmla="*/ 1350 w 2308114"/>
              <a:gd name="connsiteY10" fmla="*/ 985421 h 1688729"/>
              <a:gd name="connsiteX11" fmla="*/ 10228 w 2308114"/>
              <a:gd name="connsiteY11" fmla="*/ 1171852 h 1688729"/>
              <a:gd name="connsiteX12" fmla="*/ 36861 w 2308114"/>
              <a:gd name="connsiteY12" fmla="*/ 1198485 h 1688729"/>
              <a:gd name="connsiteX13" fmla="*/ 45738 w 2308114"/>
              <a:gd name="connsiteY13" fmla="*/ 1242874 h 1688729"/>
              <a:gd name="connsiteX14" fmla="*/ 63494 w 2308114"/>
              <a:gd name="connsiteY14" fmla="*/ 1269507 h 1688729"/>
              <a:gd name="connsiteX15" fmla="*/ 72371 w 2308114"/>
              <a:gd name="connsiteY15" fmla="*/ 1305018 h 1688729"/>
              <a:gd name="connsiteX16" fmla="*/ 81249 w 2308114"/>
              <a:gd name="connsiteY16" fmla="*/ 1544715 h 1688729"/>
              <a:gd name="connsiteX17" fmla="*/ 99004 w 2308114"/>
              <a:gd name="connsiteY17" fmla="*/ 1571348 h 1688729"/>
              <a:gd name="connsiteX18" fmla="*/ 125637 w 2308114"/>
              <a:gd name="connsiteY18" fmla="*/ 1606858 h 1688729"/>
              <a:gd name="connsiteX19" fmla="*/ 196659 w 2308114"/>
              <a:gd name="connsiteY19" fmla="*/ 1615736 h 1688729"/>
              <a:gd name="connsiteX20" fmla="*/ 241047 w 2308114"/>
              <a:gd name="connsiteY20" fmla="*/ 1624614 h 1688729"/>
              <a:gd name="connsiteX21" fmla="*/ 622787 w 2308114"/>
              <a:gd name="connsiteY21" fmla="*/ 1633491 h 1688729"/>
              <a:gd name="connsiteX22" fmla="*/ 826973 w 2308114"/>
              <a:gd name="connsiteY22" fmla="*/ 1589103 h 1688729"/>
              <a:gd name="connsiteX23" fmla="*/ 853606 w 2308114"/>
              <a:gd name="connsiteY23" fmla="*/ 1544715 h 1688729"/>
              <a:gd name="connsiteX24" fmla="*/ 862484 w 2308114"/>
              <a:gd name="connsiteY24" fmla="*/ 1509204 h 1688729"/>
              <a:gd name="connsiteX25" fmla="*/ 871362 w 2308114"/>
              <a:gd name="connsiteY25" fmla="*/ 1482571 h 1688729"/>
              <a:gd name="connsiteX26" fmla="*/ 889117 w 2308114"/>
              <a:gd name="connsiteY26" fmla="*/ 1393794 h 1688729"/>
              <a:gd name="connsiteX27" fmla="*/ 977894 w 2308114"/>
              <a:gd name="connsiteY27" fmla="*/ 1296140 h 1688729"/>
              <a:gd name="connsiteX28" fmla="*/ 1057793 w 2308114"/>
              <a:gd name="connsiteY28" fmla="*/ 1216241 h 1688729"/>
              <a:gd name="connsiteX29" fmla="*/ 1111059 w 2308114"/>
              <a:gd name="connsiteY29" fmla="*/ 1180730 h 1688729"/>
              <a:gd name="connsiteX30" fmla="*/ 1137692 w 2308114"/>
              <a:gd name="connsiteY30" fmla="*/ 1171852 h 1688729"/>
              <a:gd name="connsiteX31" fmla="*/ 1190958 w 2308114"/>
              <a:gd name="connsiteY31" fmla="*/ 1145219 h 1688729"/>
              <a:gd name="connsiteX32" fmla="*/ 1439533 w 2308114"/>
              <a:gd name="connsiteY32" fmla="*/ 1136342 h 1688729"/>
              <a:gd name="connsiteX33" fmla="*/ 1581575 w 2308114"/>
              <a:gd name="connsiteY33" fmla="*/ 1109709 h 1688729"/>
              <a:gd name="connsiteX34" fmla="*/ 1625964 w 2308114"/>
              <a:gd name="connsiteY34" fmla="*/ 1091953 h 1688729"/>
              <a:gd name="connsiteX35" fmla="*/ 1776884 w 2308114"/>
              <a:gd name="connsiteY35" fmla="*/ 985421 h 1688729"/>
              <a:gd name="connsiteX36" fmla="*/ 1812395 w 2308114"/>
              <a:gd name="connsiteY36" fmla="*/ 949911 h 1688729"/>
              <a:gd name="connsiteX37" fmla="*/ 1883416 w 2308114"/>
              <a:gd name="connsiteY37" fmla="*/ 914400 h 1688729"/>
              <a:gd name="connsiteX38" fmla="*/ 1989948 w 2308114"/>
              <a:gd name="connsiteY38" fmla="*/ 816746 h 1688729"/>
              <a:gd name="connsiteX39" fmla="*/ 2007703 w 2308114"/>
              <a:gd name="connsiteY39" fmla="*/ 798990 h 1688729"/>
              <a:gd name="connsiteX40" fmla="*/ 2123113 w 2308114"/>
              <a:gd name="connsiteY40" fmla="*/ 763480 h 1688729"/>
              <a:gd name="connsiteX41" fmla="*/ 2247400 w 2308114"/>
              <a:gd name="connsiteY41" fmla="*/ 701336 h 1688729"/>
              <a:gd name="connsiteX42" fmla="*/ 2291789 w 2308114"/>
              <a:gd name="connsiteY42" fmla="*/ 594804 h 1688729"/>
              <a:gd name="connsiteX43" fmla="*/ 2282911 w 2308114"/>
              <a:gd name="connsiteY43" fmla="*/ 381740 h 1688729"/>
              <a:gd name="connsiteX44" fmla="*/ 2247400 w 2308114"/>
              <a:gd name="connsiteY44" fmla="*/ 301841 h 1688729"/>
              <a:gd name="connsiteX45" fmla="*/ 2176379 w 2308114"/>
              <a:gd name="connsiteY45" fmla="*/ 177553 h 1688729"/>
              <a:gd name="connsiteX46" fmla="*/ 2149746 w 2308114"/>
              <a:gd name="connsiteY46" fmla="*/ 168676 h 1688729"/>
              <a:gd name="connsiteX47" fmla="*/ 2131991 w 2308114"/>
              <a:gd name="connsiteY47" fmla="*/ 133165 h 1688729"/>
              <a:gd name="connsiteX48" fmla="*/ 2096480 w 2308114"/>
              <a:gd name="connsiteY48" fmla="*/ 115410 h 1688729"/>
              <a:gd name="connsiteX49" fmla="*/ 2060969 w 2308114"/>
              <a:gd name="connsiteY49" fmla="*/ 88777 h 1688729"/>
              <a:gd name="connsiteX50" fmla="*/ 1963315 w 2308114"/>
              <a:gd name="connsiteY50" fmla="*/ 53266 h 1688729"/>
              <a:gd name="connsiteX51" fmla="*/ 1910049 w 2308114"/>
              <a:gd name="connsiteY51" fmla="*/ 26633 h 1688729"/>
              <a:gd name="connsiteX52" fmla="*/ 1776884 w 2308114"/>
              <a:gd name="connsiteY52" fmla="*/ 8878 h 1688729"/>
              <a:gd name="connsiteX53" fmla="*/ 1696985 w 2308114"/>
              <a:gd name="connsiteY53" fmla="*/ 0 h 1688729"/>
              <a:gd name="connsiteX54" fmla="*/ 1333000 w 2308114"/>
              <a:gd name="connsiteY54" fmla="*/ 8878 h 1688729"/>
              <a:gd name="connsiteX55" fmla="*/ 1270857 w 2308114"/>
              <a:gd name="connsiteY55" fmla="*/ 26633 h 1688729"/>
              <a:gd name="connsiteX56" fmla="*/ 1173202 w 2308114"/>
              <a:gd name="connsiteY56" fmla="*/ 35511 h 1688729"/>
              <a:gd name="connsiteX57" fmla="*/ 880239 w 2308114"/>
              <a:gd name="connsiteY57" fmla="*/ 62144 h 1688729"/>
              <a:gd name="connsiteX58" fmla="*/ 800340 w 2308114"/>
              <a:gd name="connsiteY58" fmla="*/ 115410 h 1688729"/>
              <a:gd name="connsiteX59" fmla="*/ 747074 w 2308114"/>
              <a:gd name="connsiteY59" fmla="*/ 133165 h 1688729"/>
              <a:gd name="connsiteX60" fmla="*/ 693808 w 2308114"/>
              <a:gd name="connsiteY60" fmla="*/ 159798 h 1688729"/>
              <a:gd name="connsiteX61" fmla="*/ 649420 w 2308114"/>
              <a:gd name="connsiteY61" fmla="*/ 213064 h 1688729"/>
              <a:gd name="connsiteX62" fmla="*/ 622787 w 2308114"/>
              <a:gd name="connsiteY62" fmla="*/ 257452 h 1688729"/>
              <a:gd name="connsiteX63" fmla="*/ 596154 w 2308114"/>
              <a:gd name="connsiteY63" fmla="*/ 275208 h 1688729"/>
              <a:gd name="connsiteX64" fmla="*/ 560643 w 2308114"/>
              <a:gd name="connsiteY64" fmla="*/ 319596 h 1688729"/>
              <a:gd name="connsiteX65" fmla="*/ 525133 w 2308114"/>
              <a:gd name="connsiteY65" fmla="*/ 363985 h 1688729"/>
              <a:gd name="connsiteX66" fmla="*/ 418600 w 2308114"/>
              <a:gd name="connsiteY66" fmla="*/ 452761 h 1688729"/>
              <a:gd name="connsiteX67" fmla="*/ 400845 w 2308114"/>
              <a:gd name="connsiteY67" fmla="*/ 470517 h 1688729"/>
              <a:gd name="connsiteX68" fmla="*/ 391967 w 2308114"/>
              <a:gd name="connsiteY68" fmla="*/ 550416 h 1688729"/>
              <a:gd name="connsiteX69" fmla="*/ 383090 w 2308114"/>
              <a:gd name="connsiteY69" fmla="*/ 594804 h 1688729"/>
              <a:gd name="connsiteX70" fmla="*/ 347579 w 2308114"/>
              <a:gd name="connsiteY70" fmla="*/ 630315 h 1688729"/>
              <a:gd name="connsiteX71" fmla="*/ 347579 w 2308114"/>
              <a:gd name="connsiteY71" fmla="*/ 656948 h 168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308114" h="1688729">
                <a:moveTo>
                  <a:pt x="347579" y="656948"/>
                </a:moveTo>
                <a:cubicBezTo>
                  <a:pt x="320946" y="659907"/>
                  <a:pt x="293446" y="658463"/>
                  <a:pt x="267680" y="665825"/>
                </a:cubicBezTo>
                <a:cubicBezTo>
                  <a:pt x="251089" y="670565"/>
                  <a:pt x="238725" y="684741"/>
                  <a:pt x="223292" y="692458"/>
                </a:cubicBezTo>
                <a:cubicBezTo>
                  <a:pt x="214922" y="696643"/>
                  <a:pt x="205537" y="698377"/>
                  <a:pt x="196659" y="701336"/>
                </a:cubicBezTo>
                <a:cubicBezTo>
                  <a:pt x="164107" y="733887"/>
                  <a:pt x="124539" y="760687"/>
                  <a:pt x="99004" y="798990"/>
                </a:cubicBezTo>
                <a:cubicBezTo>
                  <a:pt x="93086" y="807868"/>
                  <a:pt x="86542" y="816359"/>
                  <a:pt x="81249" y="825623"/>
                </a:cubicBezTo>
                <a:cubicBezTo>
                  <a:pt x="74683" y="837113"/>
                  <a:pt x="70508" y="849911"/>
                  <a:pt x="63494" y="861134"/>
                </a:cubicBezTo>
                <a:cubicBezTo>
                  <a:pt x="55652" y="873681"/>
                  <a:pt x="45461" y="884605"/>
                  <a:pt x="36861" y="896645"/>
                </a:cubicBezTo>
                <a:cubicBezTo>
                  <a:pt x="30659" y="905327"/>
                  <a:pt x="25024" y="914400"/>
                  <a:pt x="19105" y="923278"/>
                </a:cubicBezTo>
                <a:cubicBezTo>
                  <a:pt x="16146" y="935115"/>
                  <a:pt x="13580" y="947057"/>
                  <a:pt x="10228" y="958788"/>
                </a:cubicBezTo>
                <a:cubicBezTo>
                  <a:pt x="7657" y="967786"/>
                  <a:pt x="1350" y="976063"/>
                  <a:pt x="1350" y="985421"/>
                </a:cubicBezTo>
                <a:cubicBezTo>
                  <a:pt x="1350" y="1047635"/>
                  <a:pt x="0" y="1110484"/>
                  <a:pt x="10228" y="1171852"/>
                </a:cubicBezTo>
                <a:cubicBezTo>
                  <a:pt x="12292" y="1184236"/>
                  <a:pt x="27983" y="1189607"/>
                  <a:pt x="36861" y="1198485"/>
                </a:cubicBezTo>
                <a:cubicBezTo>
                  <a:pt x="39820" y="1213281"/>
                  <a:pt x="40440" y="1228745"/>
                  <a:pt x="45738" y="1242874"/>
                </a:cubicBezTo>
                <a:cubicBezTo>
                  <a:pt x="49484" y="1252864"/>
                  <a:pt x="59291" y="1259700"/>
                  <a:pt x="63494" y="1269507"/>
                </a:cubicBezTo>
                <a:cubicBezTo>
                  <a:pt x="68300" y="1280722"/>
                  <a:pt x="69412" y="1293181"/>
                  <a:pt x="72371" y="1305018"/>
                </a:cubicBezTo>
                <a:cubicBezTo>
                  <a:pt x="75330" y="1384917"/>
                  <a:pt x="73293" y="1465158"/>
                  <a:pt x="81249" y="1544715"/>
                </a:cubicBezTo>
                <a:cubicBezTo>
                  <a:pt x="82311" y="1555332"/>
                  <a:pt x="92802" y="1562666"/>
                  <a:pt x="99004" y="1571348"/>
                </a:cubicBezTo>
                <a:cubicBezTo>
                  <a:pt x="107604" y="1583388"/>
                  <a:pt x="112167" y="1600735"/>
                  <a:pt x="125637" y="1606858"/>
                </a:cubicBezTo>
                <a:cubicBezTo>
                  <a:pt x="147357" y="1616730"/>
                  <a:pt x="173078" y="1612108"/>
                  <a:pt x="196659" y="1615736"/>
                </a:cubicBezTo>
                <a:cubicBezTo>
                  <a:pt x="211573" y="1618030"/>
                  <a:pt x="225971" y="1623986"/>
                  <a:pt x="241047" y="1624614"/>
                </a:cubicBezTo>
                <a:cubicBezTo>
                  <a:pt x="368218" y="1629913"/>
                  <a:pt x="495540" y="1630532"/>
                  <a:pt x="622787" y="1633491"/>
                </a:cubicBezTo>
                <a:cubicBezTo>
                  <a:pt x="934951" y="1619303"/>
                  <a:pt x="782695" y="1688729"/>
                  <a:pt x="826973" y="1589103"/>
                </a:cubicBezTo>
                <a:cubicBezTo>
                  <a:pt x="833981" y="1573335"/>
                  <a:pt x="844728" y="1559511"/>
                  <a:pt x="853606" y="1544715"/>
                </a:cubicBezTo>
                <a:cubicBezTo>
                  <a:pt x="856565" y="1532878"/>
                  <a:pt x="859132" y="1520936"/>
                  <a:pt x="862484" y="1509204"/>
                </a:cubicBezTo>
                <a:cubicBezTo>
                  <a:pt x="865055" y="1500206"/>
                  <a:pt x="869332" y="1491706"/>
                  <a:pt x="871362" y="1482571"/>
                </a:cubicBezTo>
                <a:cubicBezTo>
                  <a:pt x="874753" y="1467312"/>
                  <a:pt x="880952" y="1412847"/>
                  <a:pt x="889117" y="1393794"/>
                </a:cubicBezTo>
                <a:cubicBezTo>
                  <a:pt x="903279" y="1360749"/>
                  <a:pt x="968875" y="1307414"/>
                  <a:pt x="977894" y="1296140"/>
                </a:cubicBezTo>
                <a:cubicBezTo>
                  <a:pt x="1017009" y="1247244"/>
                  <a:pt x="1006839" y="1253298"/>
                  <a:pt x="1057793" y="1216241"/>
                </a:cubicBezTo>
                <a:cubicBezTo>
                  <a:pt x="1075051" y="1203690"/>
                  <a:pt x="1090815" y="1187478"/>
                  <a:pt x="1111059" y="1180730"/>
                </a:cubicBezTo>
                <a:cubicBezTo>
                  <a:pt x="1119937" y="1177771"/>
                  <a:pt x="1129322" y="1176037"/>
                  <a:pt x="1137692" y="1171852"/>
                </a:cubicBezTo>
                <a:cubicBezTo>
                  <a:pt x="1159413" y="1160991"/>
                  <a:pt x="1165340" y="1146872"/>
                  <a:pt x="1190958" y="1145219"/>
                </a:cubicBezTo>
                <a:cubicBezTo>
                  <a:pt x="1273697" y="1139881"/>
                  <a:pt x="1356675" y="1139301"/>
                  <a:pt x="1439533" y="1136342"/>
                </a:cubicBezTo>
                <a:cubicBezTo>
                  <a:pt x="1486880" y="1127464"/>
                  <a:pt x="1534713" y="1120867"/>
                  <a:pt x="1581575" y="1109709"/>
                </a:cubicBezTo>
                <a:cubicBezTo>
                  <a:pt x="1597078" y="1106018"/>
                  <a:pt x="1611933" y="1099508"/>
                  <a:pt x="1625964" y="1091953"/>
                </a:cubicBezTo>
                <a:cubicBezTo>
                  <a:pt x="1666309" y="1070229"/>
                  <a:pt x="1746603" y="1015701"/>
                  <a:pt x="1776884" y="985421"/>
                </a:cubicBezTo>
                <a:cubicBezTo>
                  <a:pt x="1788721" y="973584"/>
                  <a:pt x="1798467" y="959197"/>
                  <a:pt x="1812395" y="949911"/>
                </a:cubicBezTo>
                <a:cubicBezTo>
                  <a:pt x="1980821" y="837627"/>
                  <a:pt x="1767109" y="1001631"/>
                  <a:pt x="1883416" y="914400"/>
                </a:cubicBezTo>
                <a:cubicBezTo>
                  <a:pt x="1937221" y="874046"/>
                  <a:pt x="1935213" y="871481"/>
                  <a:pt x="1989948" y="816746"/>
                </a:cubicBezTo>
                <a:cubicBezTo>
                  <a:pt x="1995867" y="810827"/>
                  <a:pt x="1999703" y="801451"/>
                  <a:pt x="2007703" y="798990"/>
                </a:cubicBezTo>
                <a:lnTo>
                  <a:pt x="2123113" y="763480"/>
                </a:lnTo>
                <a:cubicBezTo>
                  <a:pt x="2167395" y="750195"/>
                  <a:pt x="2219101" y="743785"/>
                  <a:pt x="2247400" y="701336"/>
                </a:cubicBezTo>
                <a:cubicBezTo>
                  <a:pt x="2270734" y="666334"/>
                  <a:pt x="2278757" y="633900"/>
                  <a:pt x="2291789" y="594804"/>
                </a:cubicBezTo>
                <a:cubicBezTo>
                  <a:pt x="2307642" y="499678"/>
                  <a:pt x="2308114" y="526662"/>
                  <a:pt x="2282911" y="381740"/>
                </a:cubicBezTo>
                <a:cubicBezTo>
                  <a:pt x="2277922" y="353053"/>
                  <a:pt x="2257600" y="328361"/>
                  <a:pt x="2247400" y="301841"/>
                </a:cubicBezTo>
                <a:cubicBezTo>
                  <a:pt x="2233632" y="266045"/>
                  <a:pt x="2226097" y="194124"/>
                  <a:pt x="2176379" y="177553"/>
                </a:cubicBezTo>
                <a:lnTo>
                  <a:pt x="2149746" y="168676"/>
                </a:lnTo>
                <a:cubicBezTo>
                  <a:pt x="2143828" y="156839"/>
                  <a:pt x="2141349" y="142523"/>
                  <a:pt x="2131991" y="133165"/>
                </a:cubicBezTo>
                <a:cubicBezTo>
                  <a:pt x="2122633" y="123807"/>
                  <a:pt x="2107703" y="122424"/>
                  <a:pt x="2096480" y="115410"/>
                </a:cubicBezTo>
                <a:cubicBezTo>
                  <a:pt x="2083933" y="107568"/>
                  <a:pt x="2073903" y="95963"/>
                  <a:pt x="2060969" y="88777"/>
                </a:cubicBezTo>
                <a:cubicBezTo>
                  <a:pt x="2033436" y="73481"/>
                  <a:pt x="1991496" y="65008"/>
                  <a:pt x="1963315" y="53266"/>
                </a:cubicBezTo>
                <a:cubicBezTo>
                  <a:pt x="1944991" y="45631"/>
                  <a:pt x="1929360" y="31231"/>
                  <a:pt x="1910049" y="26633"/>
                </a:cubicBezTo>
                <a:cubicBezTo>
                  <a:pt x="1866486" y="16261"/>
                  <a:pt x="1821319" y="14432"/>
                  <a:pt x="1776884" y="8878"/>
                </a:cubicBezTo>
                <a:cubicBezTo>
                  <a:pt x="1750294" y="5554"/>
                  <a:pt x="1723618" y="2959"/>
                  <a:pt x="1696985" y="0"/>
                </a:cubicBezTo>
                <a:cubicBezTo>
                  <a:pt x="1575657" y="2959"/>
                  <a:pt x="1454128" y="1307"/>
                  <a:pt x="1333000" y="8878"/>
                </a:cubicBezTo>
                <a:cubicBezTo>
                  <a:pt x="1311499" y="10222"/>
                  <a:pt x="1292107" y="23091"/>
                  <a:pt x="1270857" y="26633"/>
                </a:cubicBezTo>
                <a:cubicBezTo>
                  <a:pt x="1238616" y="32007"/>
                  <a:pt x="1205754" y="32552"/>
                  <a:pt x="1173202" y="35511"/>
                </a:cubicBezTo>
                <a:cubicBezTo>
                  <a:pt x="1051390" y="76112"/>
                  <a:pt x="1258310" y="9633"/>
                  <a:pt x="880239" y="62144"/>
                </a:cubicBezTo>
                <a:cubicBezTo>
                  <a:pt x="803047" y="72865"/>
                  <a:pt x="849040" y="88355"/>
                  <a:pt x="800340" y="115410"/>
                </a:cubicBezTo>
                <a:cubicBezTo>
                  <a:pt x="783979" y="124499"/>
                  <a:pt x="763814" y="124795"/>
                  <a:pt x="747074" y="133165"/>
                </a:cubicBezTo>
                <a:lnTo>
                  <a:pt x="693808" y="159798"/>
                </a:lnTo>
                <a:cubicBezTo>
                  <a:pt x="674501" y="217724"/>
                  <a:pt x="701512" y="153531"/>
                  <a:pt x="649420" y="213064"/>
                </a:cubicBezTo>
                <a:cubicBezTo>
                  <a:pt x="638057" y="226050"/>
                  <a:pt x="634016" y="244351"/>
                  <a:pt x="622787" y="257452"/>
                </a:cubicBezTo>
                <a:cubicBezTo>
                  <a:pt x="615843" y="265553"/>
                  <a:pt x="603699" y="267663"/>
                  <a:pt x="596154" y="275208"/>
                </a:cubicBezTo>
                <a:cubicBezTo>
                  <a:pt x="582756" y="288606"/>
                  <a:pt x="572480" y="304800"/>
                  <a:pt x="560643" y="319596"/>
                </a:cubicBezTo>
                <a:cubicBezTo>
                  <a:pt x="544893" y="366850"/>
                  <a:pt x="563542" y="329068"/>
                  <a:pt x="525133" y="363985"/>
                </a:cubicBezTo>
                <a:cubicBezTo>
                  <a:pt x="426894" y="453293"/>
                  <a:pt x="491116" y="416504"/>
                  <a:pt x="418600" y="452761"/>
                </a:cubicBezTo>
                <a:cubicBezTo>
                  <a:pt x="412682" y="458680"/>
                  <a:pt x="403047" y="462442"/>
                  <a:pt x="400845" y="470517"/>
                </a:cubicBezTo>
                <a:cubicBezTo>
                  <a:pt x="393794" y="496370"/>
                  <a:pt x="395757" y="523888"/>
                  <a:pt x="391967" y="550416"/>
                </a:cubicBezTo>
                <a:cubicBezTo>
                  <a:pt x="389833" y="565353"/>
                  <a:pt x="390418" y="581614"/>
                  <a:pt x="383090" y="594804"/>
                </a:cubicBezTo>
                <a:cubicBezTo>
                  <a:pt x="374960" y="609437"/>
                  <a:pt x="347579" y="630315"/>
                  <a:pt x="347579" y="630315"/>
                </a:cubicBezTo>
                <a:lnTo>
                  <a:pt x="347579" y="65694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4D86"/>
      </a:accent1>
      <a:accent2>
        <a:srgbClr val="B10F6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</TotalTime>
  <Words>254</Words>
  <Application>Microsoft Office PowerPoint</Application>
  <PresentationFormat>On-screen Show (4:3)</PresentationFormat>
  <Paragraphs>61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EE 534 Advanced Object-Oriented programming term project Progress Report  CLUSTER MANAGER  April 2011</vt:lpstr>
      <vt:lpstr>Our motivations</vt:lpstr>
      <vt:lpstr>Technology Used</vt:lpstr>
      <vt:lpstr>Patterns Used</vt:lpstr>
      <vt:lpstr>M-V-C Pattern</vt:lpstr>
      <vt:lpstr>Façade Pattern</vt:lpstr>
      <vt:lpstr>Factory Method</vt:lpstr>
      <vt:lpstr>Observer</vt:lpstr>
      <vt:lpstr>State</vt:lpstr>
      <vt:lpstr>Strategy</vt:lpstr>
      <vt:lpstr>Future Work</vt:lpstr>
      <vt:lpstr>Slide 12</vt:lpstr>
    </vt:vector>
  </TitlesOfParts>
  <Company>Ozyegin Universitesi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job scheduling for high-performance cloud computing services</dc:title>
  <dc:creator>nitelm</dc:creator>
  <cp:lastModifiedBy>nitelm</cp:lastModifiedBy>
  <cp:revision>44</cp:revision>
  <dcterms:created xsi:type="dcterms:W3CDTF">2011-03-30T12:35:22Z</dcterms:created>
  <dcterms:modified xsi:type="dcterms:W3CDTF">2011-04-06T13:56:21Z</dcterms:modified>
</cp:coreProperties>
</file>