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57" r:id="rId3"/>
    <p:sldId id="265" r:id="rId4"/>
    <p:sldId id="261" r:id="rId5"/>
    <p:sldId id="258" r:id="rId6"/>
    <p:sldId id="260" r:id="rId7"/>
    <p:sldId id="262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18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5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5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2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6857ED-0D09-417F-8CD7-231D8114D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7322" b="8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476303-160A-4DC3-81F1-6072CCAEE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B1B090-BB76-4C46-9191-8857341C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606BF-BEA7-4DC3-A95E-8DD60AA9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11680"/>
            <a:ext cx="8354862" cy="1771180"/>
          </a:xfrm>
        </p:spPr>
        <p:txBody>
          <a:bodyPr>
            <a:normAutofit/>
          </a:bodyPr>
          <a:lstStyle/>
          <a:p>
            <a:r>
              <a:rPr lang="en-US" sz="4100" dirty="0"/>
              <a:t>Discrimination &amp; Mental Health v. Unemployment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04DAE-EF80-4601-888B-5FCB9B691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9"/>
            <a:ext cx="8354863" cy="967228"/>
          </a:xfrm>
        </p:spPr>
        <p:txBody>
          <a:bodyPr>
            <a:normAutofit/>
          </a:bodyPr>
          <a:lstStyle/>
          <a:p>
            <a:r>
              <a:rPr lang="en-US"/>
              <a:t>By Shweta Govind</a:t>
            </a:r>
          </a:p>
        </p:txBody>
      </p:sp>
    </p:spTree>
    <p:extLst>
      <p:ext uri="{BB962C8B-B14F-4D97-AF65-F5344CB8AC3E}">
        <p14:creationId xmlns:p14="http://schemas.microsoft.com/office/powerpoint/2010/main" val="101876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794-4B53-4E84-9E6F-752A8B30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8FC8-3FE8-49C9-A215-5A983FB3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3200" dirty="0"/>
              <a:t>No, there is not a higher frequency of unemployment for those 45 – 60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3200" dirty="0"/>
              <a:t>No, there is not  higher frequency of unemployment among Females vs. Males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6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2204-EF6B-4970-9DAE-E5A551FE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D7A3-812E-4F67-B57C-374A3F49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several factors that can cause bias in unemployment statistics(e.g.  mental state, educational background, annual income)</a:t>
            </a:r>
          </a:p>
          <a:p>
            <a:r>
              <a:rPr lang="en-US" sz="2400" dirty="0"/>
              <a:t>Important to take note of such factors and see what causes these statistics to skew</a:t>
            </a:r>
          </a:p>
          <a:p>
            <a:r>
              <a:rPr lang="en-US" sz="2400" dirty="0"/>
              <a:t>Conducted exploratory analysis to see connection between mental state and unemployment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EDED-ABC9-4058-AE37-CD79D70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Annual Income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BBAB10-B3DA-454B-B42F-882588F204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47" y="2095500"/>
            <a:ext cx="806438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6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32E5-DC0F-4108-BC2A-D45D602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CORRELATION STATISTICS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25AC8C-E7C2-4943-83C0-8046AB5DF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43719"/>
              </p:ext>
            </p:extLst>
          </p:nvPr>
        </p:nvGraphicFramePr>
        <p:xfrm>
          <a:off x="914400" y="2515757"/>
          <a:ext cx="10353677" cy="27876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68540">
                  <a:extLst>
                    <a:ext uri="{9D8B030D-6E8A-4147-A177-3AD203B41FA5}">
                      <a16:colId xmlns:a16="http://schemas.microsoft.com/office/drawing/2014/main" val="10033302"/>
                    </a:ext>
                  </a:extLst>
                </a:gridCol>
                <a:gridCol w="3273974">
                  <a:extLst>
                    <a:ext uri="{9D8B030D-6E8A-4147-A177-3AD203B41FA5}">
                      <a16:colId xmlns:a16="http://schemas.microsoft.com/office/drawing/2014/main" val="2974784069"/>
                    </a:ext>
                  </a:extLst>
                </a:gridCol>
                <a:gridCol w="2463703">
                  <a:extLst>
                    <a:ext uri="{9D8B030D-6E8A-4147-A177-3AD203B41FA5}">
                      <a16:colId xmlns:a16="http://schemas.microsoft.com/office/drawing/2014/main" val="3257500957"/>
                    </a:ext>
                  </a:extLst>
                </a:gridCol>
                <a:gridCol w="1847460">
                  <a:extLst>
                    <a:ext uri="{9D8B030D-6E8A-4147-A177-3AD203B41FA5}">
                      <a16:colId xmlns:a16="http://schemas.microsoft.com/office/drawing/2014/main" val="2143920220"/>
                    </a:ext>
                  </a:extLst>
                </a:gridCol>
              </a:tblGrid>
              <a:tr h="933433">
                <a:tc>
                  <a:txBody>
                    <a:bodyPr/>
                    <a:lstStyle/>
                    <a:p>
                      <a:pPr algn="r"/>
                      <a:br>
                        <a:rPr lang="en-US" sz="21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en-US" sz="2100" b="1" cap="all" spc="6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52279" marR="205455" marT="126139" marB="1261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 am unemployed</a:t>
                      </a:r>
                    </a:p>
                  </a:txBody>
                  <a:tcPr marL="252279" marR="205455" marT="126139" marB="1261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Depression</a:t>
                      </a:r>
                    </a:p>
                  </a:txBody>
                  <a:tcPr marL="252279" marR="205455" marT="126139" marB="1261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="1" cap="all" spc="6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r>
                        <a:rPr lang="en-US" sz="21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ANXIETY</a:t>
                      </a:r>
                    </a:p>
                  </a:txBody>
                  <a:tcPr marL="252279" marR="205455" marT="126139" marB="1261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56853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pPr fontAlgn="ctr"/>
                      <a:r>
                        <a:rPr lang="en-US" sz="21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 am unemployed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0.170011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0.168219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62677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pPr fontAlgn="ctr"/>
                      <a:r>
                        <a:rPr lang="en-US" sz="21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Depression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0.170011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0.586840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960357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pPr fontAlgn="ctr"/>
                      <a:r>
                        <a:rPr lang="en-US" sz="21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Anxiety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0.168219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0.586840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52279" marR="205455" marT="126139" marB="1261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01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4472-AA9D-45A0-A240-0C456BDB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F22D-D790-4055-AE7A-09A56A72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Research Question #1: Is there a higher frequency of unemployment for those 45 - 60?</a:t>
            </a:r>
          </a:p>
          <a:p>
            <a:endParaRPr lang="en-US" sz="3200" dirty="0"/>
          </a:p>
          <a:p>
            <a:r>
              <a:rPr lang="en-US" sz="3200" dirty="0"/>
              <a:t>Research Question #2: Is there a higher frequency of unemployment among Females vs. Males?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1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4995D-63CA-4E03-9DAA-E2B9FDA3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HYPOTHESES FOR RESEARCH QUESTION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5CDD-512A-485E-8369-78791A50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Ho: There is no difference in the means of unemployment between those who are under the age of 45 and those who are 45-60</a:t>
            </a:r>
          </a:p>
          <a:p>
            <a:r>
              <a:rPr lang="en-US" sz="2800" dirty="0">
                <a:effectLst/>
              </a:rPr>
              <a:t>Ha: There is a significant difference in the means of unemployment between those who are under the age of 45 and those who are 45-60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9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B9EE-F570-4593-85C0-23E9262E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Two 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11BF-0351-40F0-8118-E725D74B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Two Groups: Age 18-29 and Age 45-60</a:t>
            </a:r>
          </a:p>
          <a:p>
            <a:pPr lvl="1"/>
            <a:r>
              <a:rPr lang="en-US" sz="3200" dirty="0">
                <a:effectLst/>
              </a:rPr>
              <a:t>statistic=-1.76</a:t>
            </a:r>
          </a:p>
          <a:p>
            <a:pPr lvl="1"/>
            <a:r>
              <a:rPr lang="en-US" sz="3200" dirty="0">
                <a:effectLst/>
              </a:rPr>
              <a:t>P-value=0.08</a:t>
            </a:r>
          </a:p>
          <a:p>
            <a:r>
              <a:rPr lang="en-US" sz="3200" dirty="0">
                <a:effectLst/>
              </a:rPr>
              <a:t>Given the p-value is &gt; 0.05, fail to reject the null hypothesis that there is no difference in the means of unemployment frequency between the 2 age groups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364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D067-D260-40A0-B104-AEB32251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HYPOTHESES FOR RESEARCH QUESTION #2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FF9-4746-4967-B568-41226EF5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sz="2800" dirty="0"/>
              <a:t>Ho: There is no difference in the means of unemployment between Males and Females</a:t>
            </a:r>
          </a:p>
          <a:p>
            <a:r>
              <a:rPr lang="en-US" sz="2800" dirty="0"/>
              <a:t>Ha: There is a significant difference in the means of unemployment between Males and Females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4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D8E1-B301-42A7-ABDE-43C32C9D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two 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0BE5-1241-45B3-BD0E-DF8025CF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Two Groups: Male and Female</a:t>
            </a:r>
          </a:p>
          <a:p>
            <a:pPr lvl="1"/>
            <a:r>
              <a:rPr lang="en-US" sz="3200" dirty="0">
                <a:effectLst/>
              </a:rPr>
              <a:t>statistic=-1.17</a:t>
            </a:r>
          </a:p>
          <a:p>
            <a:pPr lvl="1"/>
            <a:r>
              <a:rPr lang="en-US" sz="3200" dirty="0">
                <a:effectLst/>
              </a:rPr>
              <a:t>P-value=0.24</a:t>
            </a:r>
          </a:p>
          <a:p>
            <a:r>
              <a:rPr lang="en-US" sz="3200" dirty="0">
                <a:effectLst/>
              </a:rPr>
              <a:t>Given the p-value is &gt; 0.05, fail to reject the null hypothesis that there is no difference in means of unemployment frequency </a:t>
            </a:r>
            <a:r>
              <a:rPr lang="en-US" sz="3200" dirty="0" err="1">
                <a:effectLst/>
              </a:rPr>
              <a:t>btwn</a:t>
            </a:r>
            <a:r>
              <a:rPr lang="en-US" sz="3200" dirty="0">
                <a:effectLst/>
              </a:rPr>
              <a:t>. Males and Females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93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346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Discrimination &amp; Mental Health v. Unemployment</vt:lpstr>
      <vt:lpstr>Introduction</vt:lpstr>
      <vt:lpstr>Distribution of Annual Income</vt:lpstr>
      <vt:lpstr>CORRELATION STATISTICS</vt:lpstr>
      <vt:lpstr>Research QUestions</vt:lpstr>
      <vt:lpstr>HYPOTHESES FOR RESEARCH QUESTION #1</vt:lpstr>
      <vt:lpstr>RESULTS of Two Sample T-Test</vt:lpstr>
      <vt:lpstr>HYPOTHESES FOR RESEARCH QUESTION #2</vt:lpstr>
      <vt:lpstr>RESULTS OF two Sample T-Test</vt:lpstr>
      <vt:lpstr>Answers to 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Mental Health on Unemployment</dc:title>
  <dc:creator>shweta@govinds.com</dc:creator>
  <cp:lastModifiedBy>shweta@govinds.com</cp:lastModifiedBy>
  <cp:revision>13</cp:revision>
  <dcterms:created xsi:type="dcterms:W3CDTF">2020-07-03T19:50:12Z</dcterms:created>
  <dcterms:modified xsi:type="dcterms:W3CDTF">2020-07-06T21:45:35Z</dcterms:modified>
</cp:coreProperties>
</file>