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8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t\Downloads\branch_locations%20(CAPSTONE)%200311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t\Downloads\branch_locations%20(CAPSTONE)%200311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[branch_locations (CAPSTONE) 031120.xlsx]Cosliest Cars per Month!PivotTable18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Costliest</a:t>
            </a:r>
            <a:r>
              <a:rPr lang="en-US" baseline="0"/>
              <a:t> Cars/Month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'Cosliest Cars per Month'!$B$3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'Cosliest Cars per Month'!$A$4:$A$14</c:f>
              <c:strCache>
                <c:ptCount val="10"/>
                <c:pt idx="0">
                  <c:v>Morgan</c:v>
                </c:pt>
                <c:pt idx="1">
                  <c:v>Corbin</c:v>
                </c:pt>
                <c:pt idx="2">
                  <c:v>Alfa Romeo</c:v>
                </c:pt>
                <c:pt idx="3">
                  <c:v>Hillman</c:v>
                </c:pt>
                <c:pt idx="4">
                  <c:v>Jensen</c:v>
                </c:pt>
                <c:pt idx="5">
                  <c:v>Austin</c:v>
                </c:pt>
                <c:pt idx="6">
                  <c:v>Smart</c:v>
                </c:pt>
                <c:pt idx="7">
                  <c:v>Spyker</c:v>
                </c:pt>
                <c:pt idx="8">
                  <c:v>Peugeot</c:v>
                </c:pt>
                <c:pt idx="9">
                  <c:v>Shelby</c:v>
                </c:pt>
              </c:strCache>
            </c:strRef>
          </c:cat>
          <c:val>
            <c:numRef>
              <c:f>'Cosliest Cars per Month'!$B$4:$B$14</c:f>
              <c:numCache>
                <c:formatCode>0</c:formatCode>
                <c:ptCount val="10"/>
                <c:pt idx="0">
                  <c:v>817.61408163265355</c:v>
                </c:pt>
                <c:pt idx="1">
                  <c:v>804.37000000000035</c:v>
                </c:pt>
                <c:pt idx="2">
                  <c:v>778.42906040268463</c:v>
                </c:pt>
                <c:pt idx="3">
                  <c:v>771.94000000000017</c:v>
                </c:pt>
                <c:pt idx="4">
                  <c:v>762.19073529411696</c:v>
                </c:pt>
                <c:pt idx="5">
                  <c:v>760.52412280701685</c:v>
                </c:pt>
                <c:pt idx="6">
                  <c:v>758.56999999999982</c:v>
                </c:pt>
                <c:pt idx="7">
                  <c:v>756.69272727272789</c:v>
                </c:pt>
                <c:pt idx="8">
                  <c:v>754.49000000000012</c:v>
                </c:pt>
                <c:pt idx="9">
                  <c:v>738.9199999999995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D-47E1-B852-62A4796E9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8427240"/>
        <c:axId val="1247345952"/>
      </c:barChart>
      <c:catAx>
        <c:axId val="97842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345952"/>
        <c:crosses val="autoZero"/>
        <c:auto val="1"/>
        <c:lblAlgn val="ctr"/>
        <c:lblOffset val="100"/>
        <c:noMultiLvlLbl val="0"/>
      </c:catAx>
      <c:valAx>
        <c:axId val="12473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42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[branch_locations (CAPSTONE) 031120.xlsx]Top 10 Car Makes!PivotTable6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Rented Car Makes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Car Makes'!$B$3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Car Makes'!$A$4:$A$14</c:f>
              <c:strCache>
                <c:ptCount val="10"/>
                <c:pt idx="0">
                  <c:v>Ford</c:v>
                </c:pt>
                <c:pt idx="1">
                  <c:v>Chevrolet</c:v>
                </c:pt>
                <c:pt idx="2">
                  <c:v>Dodge</c:v>
                </c:pt>
                <c:pt idx="3">
                  <c:v>Toyota</c:v>
                </c:pt>
                <c:pt idx="4">
                  <c:v>GMC</c:v>
                </c:pt>
                <c:pt idx="5">
                  <c:v>Mitsubishi</c:v>
                </c:pt>
                <c:pt idx="6">
                  <c:v>Pontiac</c:v>
                </c:pt>
                <c:pt idx="7">
                  <c:v>Volkswagen</c:v>
                </c:pt>
                <c:pt idx="8">
                  <c:v>BMW</c:v>
                </c:pt>
                <c:pt idx="9">
                  <c:v>Mercedes-Benz</c:v>
                </c:pt>
              </c:strCache>
            </c:strRef>
          </c:cat>
          <c:val>
            <c:numRef>
              <c:f>'Top 10 Car Makes'!$B$4:$B$14</c:f>
              <c:numCache>
                <c:formatCode>General</c:formatCode>
                <c:ptCount val="10"/>
                <c:pt idx="0">
                  <c:v>8684</c:v>
                </c:pt>
                <c:pt idx="1">
                  <c:v>7898</c:v>
                </c:pt>
                <c:pt idx="2">
                  <c:v>5736</c:v>
                </c:pt>
                <c:pt idx="3">
                  <c:v>4667</c:v>
                </c:pt>
                <c:pt idx="4">
                  <c:v>4061</c:v>
                </c:pt>
                <c:pt idx="5">
                  <c:v>3885</c:v>
                </c:pt>
                <c:pt idx="6">
                  <c:v>3749</c:v>
                </c:pt>
                <c:pt idx="7">
                  <c:v>3561</c:v>
                </c:pt>
                <c:pt idx="8">
                  <c:v>3502</c:v>
                </c:pt>
                <c:pt idx="9">
                  <c:v>3383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3-495C-9447-F6D4CDC45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786072"/>
        <c:axId val="583779184"/>
      </c:barChart>
      <c:catAx>
        <c:axId val="58378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79184"/>
        <c:crosses val="autoZero"/>
        <c:auto val="1"/>
        <c:lblAlgn val="ctr"/>
        <c:lblOffset val="100"/>
        <c:noMultiLvlLbl val="0"/>
      </c:catAx>
      <c:valAx>
        <c:axId val="58377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8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069A1-FF9B-4631-AB8F-FBD84ED9BB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BBA23C2-B6D4-475A-8F6C-2AADF06FAF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Increase</a:t>
          </a:r>
        </a:p>
      </dgm:t>
    </dgm:pt>
    <dgm:pt modelId="{681337DD-EDCB-4968-935E-93C9E2FBFCB8}" type="parTrans" cxnId="{B20E6908-0458-4136-A5F1-4187D8A04F41}">
      <dgm:prSet/>
      <dgm:spPr/>
      <dgm:t>
        <a:bodyPr/>
        <a:lstStyle/>
        <a:p>
          <a:endParaRPr lang="en-US"/>
        </a:p>
      </dgm:t>
    </dgm:pt>
    <dgm:pt modelId="{C05EC43D-D333-4F2E-89B2-54DC159545F8}" type="sibTrans" cxnId="{B20E6908-0458-4136-A5F1-4187D8A04F41}">
      <dgm:prSet/>
      <dgm:spPr/>
      <dgm:t>
        <a:bodyPr/>
        <a:lstStyle/>
        <a:p>
          <a:endParaRPr lang="en-US"/>
        </a:p>
      </dgm:t>
    </dgm:pt>
    <dgm:pt modelId="{E6CD3164-7898-42A5-B134-63FC57BB0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the overall net revenue of the company</a:t>
          </a:r>
        </a:p>
      </dgm:t>
    </dgm:pt>
    <dgm:pt modelId="{BC651093-1C7D-45C3-B41D-81CE1D0C3BA3}" type="parTrans" cxnId="{6CB36926-C187-4CF0-8E6A-0D986559196A}">
      <dgm:prSet/>
      <dgm:spPr/>
      <dgm:t>
        <a:bodyPr/>
        <a:lstStyle/>
        <a:p>
          <a:endParaRPr lang="en-US"/>
        </a:p>
      </dgm:t>
    </dgm:pt>
    <dgm:pt modelId="{B7864F91-902C-452E-B22E-A1BC81530287}" type="sibTrans" cxnId="{6CB36926-C187-4CF0-8E6A-0D986559196A}">
      <dgm:prSet/>
      <dgm:spPr/>
      <dgm:t>
        <a:bodyPr/>
        <a:lstStyle/>
        <a:p>
          <a:endParaRPr lang="en-US"/>
        </a:p>
      </dgm:t>
    </dgm:pt>
    <dgm:pt modelId="{16A8ADD4-1F83-40C2-9B7A-DE13284968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Attempt</a:t>
          </a:r>
        </a:p>
      </dgm:t>
    </dgm:pt>
    <dgm:pt modelId="{C6CBD42A-5006-4D70-9A2C-376F80813FAF}" type="parTrans" cxnId="{7ACE9DAA-2435-40D3-A890-EC19FAF859C4}">
      <dgm:prSet/>
      <dgm:spPr/>
      <dgm:t>
        <a:bodyPr/>
        <a:lstStyle/>
        <a:p>
          <a:endParaRPr lang="en-US"/>
        </a:p>
      </dgm:t>
    </dgm:pt>
    <dgm:pt modelId="{346545F7-5EE5-4263-ACA8-7ED04E3FD832}" type="sibTrans" cxnId="{7ACE9DAA-2435-40D3-A890-EC19FAF859C4}">
      <dgm:prSet/>
      <dgm:spPr/>
      <dgm:t>
        <a:bodyPr/>
        <a:lstStyle/>
        <a:p>
          <a:endParaRPr lang="en-US"/>
        </a:p>
      </dgm:t>
    </dgm:pt>
    <dgm:pt modelId="{CF4266D9-17D7-45F9-B3AA-8B2BD1477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Attempt to lower the costs as much as possible</a:t>
          </a:r>
        </a:p>
      </dgm:t>
    </dgm:pt>
    <dgm:pt modelId="{D5F84F02-BCDF-4FAC-9025-5A430B31ADF1}" type="parTrans" cxnId="{CFA02AFC-F7B4-4B07-8FC5-C0BE0D4242A8}">
      <dgm:prSet/>
      <dgm:spPr/>
      <dgm:t>
        <a:bodyPr/>
        <a:lstStyle/>
        <a:p>
          <a:endParaRPr lang="en-US"/>
        </a:p>
      </dgm:t>
    </dgm:pt>
    <dgm:pt modelId="{9350DA13-BFAD-4740-A0A3-6D1BA4A23873}" type="sibTrans" cxnId="{CFA02AFC-F7B4-4B07-8FC5-C0BE0D4242A8}">
      <dgm:prSet/>
      <dgm:spPr/>
      <dgm:t>
        <a:bodyPr/>
        <a:lstStyle/>
        <a:p>
          <a:endParaRPr lang="en-US"/>
        </a:p>
      </dgm:t>
    </dgm:pt>
    <dgm:pt modelId="{C20D753E-27A4-4FF7-9A59-25D503C0C7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Find out</a:t>
          </a:r>
        </a:p>
      </dgm:t>
    </dgm:pt>
    <dgm:pt modelId="{7D5E77E2-2BA0-43BE-AAEC-545CCD806368}" type="parTrans" cxnId="{AE357C56-39DE-4C89-BE7C-8A4222916EE9}">
      <dgm:prSet/>
      <dgm:spPr/>
      <dgm:t>
        <a:bodyPr/>
        <a:lstStyle/>
        <a:p>
          <a:endParaRPr lang="en-US"/>
        </a:p>
      </dgm:t>
    </dgm:pt>
    <dgm:pt modelId="{0CFE4AD2-33E5-426D-B5CA-64575B886C00}" type="sibTrans" cxnId="{AE357C56-39DE-4C89-BE7C-8A4222916EE9}">
      <dgm:prSet/>
      <dgm:spPr/>
      <dgm:t>
        <a:bodyPr/>
        <a:lstStyle/>
        <a:p>
          <a:endParaRPr lang="en-US"/>
        </a:p>
      </dgm:t>
    </dgm:pt>
    <dgm:pt modelId="{831D239B-DAA4-4D37-9E1A-A717BCB76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out which cars are generating the most/least profit, and use to try and drive profitability</a:t>
          </a:r>
        </a:p>
      </dgm:t>
    </dgm:pt>
    <dgm:pt modelId="{D869BD13-F228-44C9-861C-EE4F13705305}" type="parTrans" cxnId="{8D61B2EC-79E7-41F2-A6C6-E45A6E9B523B}">
      <dgm:prSet/>
      <dgm:spPr/>
      <dgm:t>
        <a:bodyPr/>
        <a:lstStyle/>
        <a:p>
          <a:endParaRPr lang="en-US"/>
        </a:p>
      </dgm:t>
    </dgm:pt>
    <dgm:pt modelId="{CA85B4E2-35FD-4B38-BC7D-D8687C644219}" type="sibTrans" cxnId="{8D61B2EC-79E7-41F2-A6C6-E45A6E9B523B}">
      <dgm:prSet/>
      <dgm:spPr/>
      <dgm:t>
        <a:bodyPr/>
        <a:lstStyle/>
        <a:p>
          <a:endParaRPr lang="en-US"/>
        </a:p>
      </dgm:t>
    </dgm:pt>
    <dgm:pt modelId="{ED729377-D223-408F-8B4B-BAE4A32494D1}" type="pres">
      <dgm:prSet presAssocID="{D6B069A1-FF9B-4631-AB8F-FBD84ED9BBB4}" presName="root" presStyleCnt="0">
        <dgm:presLayoutVars>
          <dgm:dir/>
          <dgm:resizeHandles val="exact"/>
        </dgm:presLayoutVars>
      </dgm:prSet>
      <dgm:spPr/>
    </dgm:pt>
    <dgm:pt modelId="{A1DDD5DD-6997-4E6C-BC36-65F5E5D57178}" type="pres">
      <dgm:prSet presAssocID="{8BBA23C2-B6D4-475A-8F6C-2AADF06FAF96}" presName="compNode" presStyleCnt="0"/>
      <dgm:spPr/>
    </dgm:pt>
    <dgm:pt modelId="{9ABBDC12-17DF-45AB-BBBD-67C82921DB22}" type="pres">
      <dgm:prSet presAssocID="{8BBA23C2-B6D4-475A-8F6C-2AADF06FAF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CEA69F7-22AA-4067-AC5C-351785368627}" type="pres">
      <dgm:prSet presAssocID="{8BBA23C2-B6D4-475A-8F6C-2AADF06FAF96}" presName="iconSpace" presStyleCnt="0"/>
      <dgm:spPr/>
    </dgm:pt>
    <dgm:pt modelId="{86DF4B8F-EFD8-4842-9E66-18F62468015A}" type="pres">
      <dgm:prSet presAssocID="{8BBA23C2-B6D4-475A-8F6C-2AADF06FAF96}" presName="parTx" presStyleLbl="revTx" presStyleIdx="0" presStyleCnt="6">
        <dgm:presLayoutVars>
          <dgm:chMax val="0"/>
          <dgm:chPref val="0"/>
        </dgm:presLayoutVars>
      </dgm:prSet>
      <dgm:spPr/>
    </dgm:pt>
    <dgm:pt modelId="{135806C5-E5CB-401B-9DD4-E6F25AFFF9DE}" type="pres">
      <dgm:prSet presAssocID="{8BBA23C2-B6D4-475A-8F6C-2AADF06FAF96}" presName="txSpace" presStyleCnt="0"/>
      <dgm:spPr/>
    </dgm:pt>
    <dgm:pt modelId="{6DEAAA93-2C40-424C-B69A-1C590C9168F4}" type="pres">
      <dgm:prSet presAssocID="{8BBA23C2-B6D4-475A-8F6C-2AADF06FAF96}" presName="desTx" presStyleLbl="revTx" presStyleIdx="1" presStyleCnt="6">
        <dgm:presLayoutVars/>
      </dgm:prSet>
      <dgm:spPr/>
    </dgm:pt>
    <dgm:pt modelId="{3E9C99AF-A4B6-4089-8596-0AA4AE90E1F2}" type="pres">
      <dgm:prSet presAssocID="{C05EC43D-D333-4F2E-89B2-54DC159545F8}" presName="sibTrans" presStyleCnt="0"/>
      <dgm:spPr/>
    </dgm:pt>
    <dgm:pt modelId="{259E4D04-65C0-4577-84B1-1C18570464CD}" type="pres">
      <dgm:prSet presAssocID="{16A8ADD4-1F83-40C2-9B7A-DE13284968C5}" presName="compNode" presStyleCnt="0"/>
      <dgm:spPr/>
    </dgm:pt>
    <dgm:pt modelId="{82C9AD1B-E49D-42FE-8097-EEA0B635BFDF}" type="pres">
      <dgm:prSet presAssocID="{16A8ADD4-1F83-40C2-9B7A-DE13284968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B7C4D34-4D4A-4A71-998F-2388E1A72566}" type="pres">
      <dgm:prSet presAssocID="{16A8ADD4-1F83-40C2-9B7A-DE13284968C5}" presName="iconSpace" presStyleCnt="0"/>
      <dgm:spPr/>
    </dgm:pt>
    <dgm:pt modelId="{EA734EC5-6781-4086-9251-DACED8BC77F1}" type="pres">
      <dgm:prSet presAssocID="{16A8ADD4-1F83-40C2-9B7A-DE13284968C5}" presName="parTx" presStyleLbl="revTx" presStyleIdx="2" presStyleCnt="6">
        <dgm:presLayoutVars>
          <dgm:chMax val="0"/>
          <dgm:chPref val="0"/>
        </dgm:presLayoutVars>
      </dgm:prSet>
      <dgm:spPr/>
    </dgm:pt>
    <dgm:pt modelId="{A1A730E3-11C1-4768-B375-ABE4AC4E21A0}" type="pres">
      <dgm:prSet presAssocID="{16A8ADD4-1F83-40C2-9B7A-DE13284968C5}" presName="txSpace" presStyleCnt="0"/>
      <dgm:spPr/>
    </dgm:pt>
    <dgm:pt modelId="{3E8F94A6-6846-4F7F-B60F-EE044AC8F3AA}" type="pres">
      <dgm:prSet presAssocID="{16A8ADD4-1F83-40C2-9B7A-DE13284968C5}" presName="desTx" presStyleLbl="revTx" presStyleIdx="3" presStyleCnt="6">
        <dgm:presLayoutVars/>
      </dgm:prSet>
      <dgm:spPr/>
    </dgm:pt>
    <dgm:pt modelId="{196CA0EE-1283-48F7-9915-33B024E77613}" type="pres">
      <dgm:prSet presAssocID="{346545F7-5EE5-4263-ACA8-7ED04E3FD832}" presName="sibTrans" presStyleCnt="0"/>
      <dgm:spPr/>
    </dgm:pt>
    <dgm:pt modelId="{EADB81F0-78B6-491C-BC9E-5BD8B974B6B2}" type="pres">
      <dgm:prSet presAssocID="{C20D753E-27A4-4FF7-9A59-25D503C0C7DD}" presName="compNode" presStyleCnt="0"/>
      <dgm:spPr/>
    </dgm:pt>
    <dgm:pt modelId="{7C7D8106-C803-4443-95A5-6D40E8510610}" type="pres">
      <dgm:prSet presAssocID="{C20D753E-27A4-4FF7-9A59-25D503C0C7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C2D2E59-49F7-4DBD-A46A-B5175128C10D}" type="pres">
      <dgm:prSet presAssocID="{C20D753E-27A4-4FF7-9A59-25D503C0C7DD}" presName="iconSpace" presStyleCnt="0"/>
      <dgm:spPr/>
    </dgm:pt>
    <dgm:pt modelId="{B1153AEC-8E1B-4F37-A96A-881F96A976AD}" type="pres">
      <dgm:prSet presAssocID="{C20D753E-27A4-4FF7-9A59-25D503C0C7DD}" presName="parTx" presStyleLbl="revTx" presStyleIdx="4" presStyleCnt="6">
        <dgm:presLayoutVars>
          <dgm:chMax val="0"/>
          <dgm:chPref val="0"/>
        </dgm:presLayoutVars>
      </dgm:prSet>
      <dgm:spPr/>
    </dgm:pt>
    <dgm:pt modelId="{4EDF662E-AC7F-4C8B-B960-1AC4DACA1590}" type="pres">
      <dgm:prSet presAssocID="{C20D753E-27A4-4FF7-9A59-25D503C0C7DD}" presName="txSpace" presStyleCnt="0"/>
      <dgm:spPr/>
    </dgm:pt>
    <dgm:pt modelId="{B0966CF8-FFCA-4DDA-8D31-245D5E661B84}" type="pres">
      <dgm:prSet presAssocID="{C20D753E-27A4-4FF7-9A59-25D503C0C7DD}" presName="desTx" presStyleLbl="revTx" presStyleIdx="5" presStyleCnt="6">
        <dgm:presLayoutVars/>
      </dgm:prSet>
      <dgm:spPr/>
    </dgm:pt>
  </dgm:ptLst>
  <dgm:cxnLst>
    <dgm:cxn modelId="{B20E6908-0458-4136-A5F1-4187D8A04F41}" srcId="{D6B069A1-FF9B-4631-AB8F-FBD84ED9BBB4}" destId="{8BBA23C2-B6D4-475A-8F6C-2AADF06FAF96}" srcOrd="0" destOrd="0" parTransId="{681337DD-EDCB-4968-935E-93C9E2FBFCB8}" sibTransId="{C05EC43D-D333-4F2E-89B2-54DC159545F8}"/>
    <dgm:cxn modelId="{6CB36926-C187-4CF0-8E6A-0D986559196A}" srcId="{8BBA23C2-B6D4-475A-8F6C-2AADF06FAF96}" destId="{E6CD3164-7898-42A5-B134-63FC57BB06A1}" srcOrd="0" destOrd="0" parTransId="{BC651093-1C7D-45C3-B41D-81CE1D0C3BA3}" sibTransId="{B7864F91-902C-452E-B22E-A1BC81530287}"/>
    <dgm:cxn modelId="{A9345F6C-A426-4647-9DDF-638326440319}" type="presOf" srcId="{CF4266D9-17D7-45F9-B3AA-8B2BD1477687}" destId="{3E8F94A6-6846-4F7F-B60F-EE044AC8F3AA}" srcOrd="0" destOrd="0" presId="urn:microsoft.com/office/officeart/2018/5/layout/CenteredIconLabelDescriptionList"/>
    <dgm:cxn modelId="{C0CE7B4E-62D3-4939-9CB4-6F9EF8B18DD6}" type="presOf" srcId="{831D239B-DAA4-4D37-9E1A-A717BCB76D37}" destId="{B0966CF8-FFCA-4DDA-8D31-245D5E661B84}" srcOrd="0" destOrd="0" presId="urn:microsoft.com/office/officeart/2018/5/layout/CenteredIconLabelDescriptionList"/>
    <dgm:cxn modelId="{AE357C56-39DE-4C89-BE7C-8A4222916EE9}" srcId="{D6B069A1-FF9B-4631-AB8F-FBD84ED9BBB4}" destId="{C20D753E-27A4-4FF7-9A59-25D503C0C7DD}" srcOrd="2" destOrd="0" parTransId="{7D5E77E2-2BA0-43BE-AAEC-545CCD806368}" sibTransId="{0CFE4AD2-33E5-426D-B5CA-64575B886C00}"/>
    <dgm:cxn modelId="{2A845577-E56D-4F86-A088-2AC7F1B7E2EA}" type="presOf" srcId="{8BBA23C2-B6D4-475A-8F6C-2AADF06FAF96}" destId="{86DF4B8F-EFD8-4842-9E66-18F62468015A}" srcOrd="0" destOrd="0" presId="urn:microsoft.com/office/officeart/2018/5/layout/CenteredIconLabelDescriptionList"/>
    <dgm:cxn modelId="{B4F507A0-56A2-4A29-B940-F1A2AD888A38}" type="presOf" srcId="{D6B069A1-FF9B-4631-AB8F-FBD84ED9BBB4}" destId="{ED729377-D223-408F-8B4B-BAE4A32494D1}" srcOrd="0" destOrd="0" presId="urn:microsoft.com/office/officeart/2018/5/layout/CenteredIconLabelDescriptionList"/>
    <dgm:cxn modelId="{7ACE9DAA-2435-40D3-A890-EC19FAF859C4}" srcId="{D6B069A1-FF9B-4631-AB8F-FBD84ED9BBB4}" destId="{16A8ADD4-1F83-40C2-9B7A-DE13284968C5}" srcOrd="1" destOrd="0" parTransId="{C6CBD42A-5006-4D70-9A2C-376F80813FAF}" sibTransId="{346545F7-5EE5-4263-ACA8-7ED04E3FD832}"/>
    <dgm:cxn modelId="{F4082DB9-BCED-49F3-A01D-AD200D062B15}" type="presOf" srcId="{E6CD3164-7898-42A5-B134-63FC57BB06A1}" destId="{6DEAAA93-2C40-424C-B69A-1C590C9168F4}" srcOrd="0" destOrd="0" presId="urn:microsoft.com/office/officeart/2018/5/layout/CenteredIconLabelDescriptionList"/>
    <dgm:cxn modelId="{323874E9-E24B-4BDA-A1CE-F0EC9F73FAC7}" type="presOf" srcId="{C20D753E-27A4-4FF7-9A59-25D503C0C7DD}" destId="{B1153AEC-8E1B-4F37-A96A-881F96A976AD}" srcOrd="0" destOrd="0" presId="urn:microsoft.com/office/officeart/2018/5/layout/CenteredIconLabelDescriptionList"/>
    <dgm:cxn modelId="{685774EC-CD7F-4C6A-B88B-BD6A24959AA3}" type="presOf" srcId="{16A8ADD4-1F83-40C2-9B7A-DE13284968C5}" destId="{EA734EC5-6781-4086-9251-DACED8BC77F1}" srcOrd="0" destOrd="0" presId="urn:microsoft.com/office/officeart/2018/5/layout/CenteredIconLabelDescriptionList"/>
    <dgm:cxn modelId="{8D61B2EC-79E7-41F2-A6C6-E45A6E9B523B}" srcId="{C20D753E-27A4-4FF7-9A59-25D503C0C7DD}" destId="{831D239B-DAA4-4D37-9E1A-A717BCB76D37}" srcOrd="0" destOrd="0" parTransId="{D869BD13-F228-44C9-861C-EE4F13705305}" sibTransId="{CA85B4E2-35FD-4B38-BC7D-D8687C644219}"/>
    <dgm:cxn modelId="{CFA02AFC-F7B4-4B07-8FC5-C0BE0D4242A8}" srcId="{16A8ADD4-1F83-40C2-9B7A-DE13284968C5}" destId="{CF4266D9-17D7-45F9-B3AA-8B2BD1477687}" srcOrd="0" destOrd="0" parTransId="{D5F84F02-BCDF-4FAC-9025-5A430B31ADF1}" sibTransId="{9350DA13-BFAD-4740-A0A3-6D1BA4A23873}"/>
    <dgm:cxn modelId="{FEAEC787-D562-4BEA-9276-56D9E5C2B742}" type="presParOf" srcId="{ED729377-D223-408F-8B4B-BAE4A32494D1}" destId="{A1DDD5DD-6997-4E6C-BC36-65F5E5D57178}" srcOrd="0" destOrd="0" presId="urn:microsoft.com/office/officeart/2018/5/layout/CenteredIconLabelDescriptionList"/>
    <dgm:cxn modelId="{5684579C-032A-42DC-9B2C-8B9C275F051C}" type="presParOf" srcId="{A1DDD5DD-6997-4E6C-BC36-65F5E5D57178}" destId="{9ABBDC12-17DF-45AB-BBBD-67C82921DB22}" srcOrd="0" destOrd="0" presId="urn:microsoft.com/office/officeart/2018/5/layout/CenteredIconLabelDescriptionList"/>
    <dgm:cxn modelId="{9896487F-994C-4DB0-B54F-B437045E4AC9}" type="presParOf" srcId="{A1DDD5DD-6997-4E6C-BC36-65F5E5D57178}" destId="{FCEA69F7-22AA-4067-AC5C-351785368627}" srcOrd="1" destOrd="0" presId="urn:microsoft.com/office/officeart/2018/5/layout/CenteredIconLabelDescriptionList"/>
    <dgm:cxn modelId="{37FED81C-B4B5-4154-896B-13161D846EBB}" type="presParOf" srcId="{A1DDD5DD-6997-4E6C-BC36-65F5E5D57178}" destId="{86DF4B8F-EFD8-4842-9E66-18F62468015A}" srcOrd="2" destOrd="0" presId="urn:microsoft.com/office/officeart/2018/5/layout/CenteredIconLabelDescriptionList"/>
    <dgm:cxn modelId="{78FA64B6-9355-485F-8C08-EC7BE1E593D1}" type="presParOf" srcId="{A1DDD5DD-6997-4E6C-BC36-65F5E5D57178}" destId="{135806C5-E5CB-401B-9DD4-E6F25AFFF9DE}" srcOrd="3" destOrd="0" presId="urn:microsoft.com/office/officeart/2018/5/layout/CenteredIconLabelDescriptionList"/>
    <dgm:cxn modelId="{7CF5CF0F-C826-46CE-8FA8-7276BDD14848}" type="presParOf" srcId="{A1DDD5DD-6997-4E6C-BC36-65F5E5D57178}" destId="{6DEAAA93-2C40-424C-B69A-1C590C9168F4}" srcOrd="4" destOrd="0" presId="urn:microsoft.com/office/officeart/2018/5/layout/CenteredIconLabelDescriptionList"/>
    <dgm:cxn modelId="{41D1E4D1-9EEA-4226-8951-96C9A7D04D08}" type="presParOf" srcId="{ED729377-D223-408F-8B4B-BAE4A32494D1}" destId="{3E9C99AF-A4B6-4089-8596-0AA4AE90E1F2}" srcOrd="1" destOrd="0" presId="urn:microsoft.com/office/officeart/2018/5/layout/CenteredIconLabelDescriptionList"/>
    <dgm:cxn modelId="{D456B678-49C6-47F6-96F5-1C74157E9B8B}" type="presParOf" srcId="{ED729377-D223-408F-8B4B-BAE4A32494D1}" destId="{259E4D04-65C0-4577-84B1-1C18570464CD}" srcOrd="2" destOrd="0" presId="urn:microsoft.com/office/officeart/2018/5/layout/CenteredIconLabelDescriptionList"/>
    <dgm:cxn modelId="{BA0AF65A-9B8B-4DA4-B929-09F709DA9567}" type="presParOf" srcId="{259E4D04-65C0-4577-84B1-1C18570464CD}" destId="{82C9AD1B-E49D-42FE-8097-EEA0B635BFDF}" srcOrd="0" destOrd="0" presId="urn:microsoft.com/office/officeart/2018/5/layout/CenteredIconLabelDescriptionList"/>
    <dgm:cxn modelId="{89BCE577-8E7F-41F7-B101-27EA3F8D50CA}" type="presParOf" srcId="{259E4D04-65C0-4577-84B1-1C18570464CD}" destId="{AB7C4D34-4D4A-4A71-998F-2388E1A72566}" srcOrd="1" destOrd="0" presId="urn:microsoft.com/office/officeart/2018/5/layout/CenteredIconLabelDescriptionList"/>
    <dgm:cxn modelId="{881E368A-B0E7-4753-9095-6C4D99508AAD}" type="presParOf" srcId="{259E4D04-65C0-4577-84B1-1C18570464CD}" destId="{EA734EC5-6781-4086-9251-DACED8BC77F1}" srcOrd="2" destOrd="0" presId="urn:microsoft.com/office/officeart/2018/5/layout/CenteredIconLabelDescriptionList"/>
    <dgm:cxn modelId="{B94128AF-817D-47CA-B036-3C1E8A69F97C}" type="presParOf" srcId="{259E4D04-65C0-4577-84B1-1C18570464CD}" destId="{A1A730E3-11C1-4768-B375-ABE4AC4E21A0}" srcOrd="3" destOrd="0" presId="urn:microsoft.com/office/officeart/2018/5/layout/CenteredIconLabelDescriptionList"/>
    <dgm:cxn modelId="{C1757890-F94D-4D6B-BFB1-C8261BE67A24}" type="presParOf" srcId="{259E4D04-65C0-4577-84B1-1C18570464CD}" destId="{3E8F94A6-6846-4F7F-B60F-EE044AC8F3AA}" srcOrd="4" destOrd="0" presId="urn:microsoft.com/office/officeart/2018/5/layout/CenteredIconLabelDescriptionList"/>
    <dgm:cxn modelId="{9A5C6D0A-DE12-4FE9-87EF-28D58F0CC0F3}" type="presParOf" srcId="{ED729377-D223-408F-8B4B-BAE4A32494D1}" destId="{196CA0EE-1283-48F7-9915-33B024E77613}" srcOrd="3" destOrd="0" presId="urn:microsoft.com/office/officeart/2018/5/layout/CenteredIconLabelDescriptionList"/>
    <dgm:cxn modelId="{B08FE918-B3A3-4DF7-A690-7A0B3C05FADB}" type="presParOf" srcId="{ED729377-D223-408F-8B4B-BAE4A32494D1}" destId="{EADB81F0-78B6-491C-BC9E-5BD8B974B6B2}" srcOrd="4" destOrd="0" presId="urn:microsoft.com/office/officeart/2018/5/layout/CenteredIconLabelDescriptionList"/>
    <dgm:cxn modelId="{E36AA608-9822-4FF8-B7CB-5E08850EB325}" type="presParOf" srcId="{EADB81F0-78B6-491C-BC9E-5BD8B974B6B2}" destId="{7C7D8106-C803-4443-95A5-6D40E8510610}" srcOrd="0" destOrd="0" presId="urn:microsoft.com/office/officeart/2018/5/layout/CenteredIconLabelDescriptionList"/>
    <dgm:cxn modelId="{E1855CC5-2C95-4EB1-9133-CF4F48BB6C62}" type="presParOf" srcId="{EADB81F0-78B6-491C-BC9E-5BD8B974B6B2}" destId="{DC2D2E59-49F7-4DBD-A46A-B5175128C10D}" srcOrd="1" destOrd="0" presId="urn:microsoft.com/office/officeart/2018/5/layout/CenteredIconLabelDescriptionList"/>
    <dgm:cxn modelId="{65BEDF3C-BA57-4BC5-866B-5864BC9977C1}" type="presParOf" srcId="{EADB81F0-78B6-491C-BC9E-5BD8B974B6B2}" destId="{B1153AEC-8E1B-4F37-A96A-881F96A976AD}" srcOrd="2" destOrd="0" presId="urn:microsoft.com/office/officeart/2018/5/layout/CenteredIconLabelDescriptionList"/>
    <dgm:cxn modelId="{AF55FF71-B49B-49E0-85C6-34F89012EB4D}" type="presParOf" srcId="{EADB81F0-78B6-491C-BC9E-5BD8B974B6B2}" destId="{4EDF662E-AC7F-4C8B-B960-1AC4DACA1590}" srcOrd="3" destOrd="0" presId="urn:microsoft.com/office/officeart/2018/5/layout/CenteredIconLabelDescriptionList"/>
    <dgm:cxn modelId="{D16F554E-4883-4F65-8E54-97D360F2162A}" type="presParOf" srcId="{EADB81F0-78B6-491C-BC9E-5BD8B974B6B2}" destId="{B0966CF8-FFCA-4DDA-8D31-245D5E661B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6A82E-8B37-40E0-BD9D-E3BE3FCC0737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456AC5-859B-45DE-9177-6B1C87E76E9D}">
      <dgm:prSet/>
      <dgm:spPr/>
      <dgm:t>
        <a:bodyPr/>
        <a:lstStyle/>
        <a:p>
          <a:r>
            <a:rPr lang="en-US" dirty="0"/>
            <a:t>Assumption</a:t>
          </a:r>
        </a:p>
      </dgm:t>
    </dgm:pt>
    <dgm:pt modelId="{688CFCCF-B56B-4242-89E6-154C7057F157}" type="parTrans" cxnId="{93B0FD59-1367-4070-8BA7-9025E456ED74}">
      <dgm:prSet/>
      <dgm:spPr/>
      <dgm:t>
        <a:bodyPr/>
        <a:lstStyle/>
        <a:p>
          <a:endParaRPr lang="en-US"/>
        </a:p>
      </dgm:t>
    </dgm:pt>
    <dgm:pt modelId="{8B60B863-B42C-4D30-B9E6-D8C9F171579A}" type="sibTrans" cxnId="{93B0FD59-1367-4070-8BA7-9025E456ED74}">
      <dgm:prSet/>
      <dgm:spPr/>
      <dgm:t>
        <a:bodyPr/>
        <a:lstStyle/>
        <a:p>
          <a:endParaRPr lang="en-US"/>
        </a:p>
      </dgm:t>
    </dgm:pt>
    <dgm:pt modelId="{1924091A-A732-4A66-8B3A-4FB4612A82C3}">
      <dgm:prSet/>
      <dgm:spPr/>
      <dgm:t>
        <a:bodyPr/>
        <a:lstStyle/>
        <a:p>
          <a:r>
            <a:rPr lang="en-US"/>
            <a:t>Optimize by assuming company grows its book of business (Hypo 15%)</a:t>
          </a:r>
        </a:p>
      </dgm:t>
    </dgm:pt>
    <dgm:pt modelId="{BEF1C3ED-0FE7-47D9-9DDD-7BBFD72A2DE5}" type="parTrans" cxnId="{F27940C1-B0CB-4C2A-B408-A3C8C4823A11}">
      <dgm:prSet/>
      <dgm:spPr/>
      <dgm:t>
        <a:bodyPr/>
        <a:lstStyle/>
        <a:p>
          <a:endParaRPr lang="en-US"/>
        </a:p>
      </dgm:t>
    </dgm:pt>
    <dgm:pt modelId="{D5155712-A30B-4FE9-A3D7-5A27861BABCA}" type="sibTrans" cxnId="{F27940C1-B0CB-4C2A-B408-A3C8C4823A11}">
      <dgm:prSet/>
      <dgm:spPr/>
      <dgm:t>
        <a:bodyPr/>
        <a:lstStyle/>
        <a:p>
          <a:endParaRPr lang="en-US"/>
        </a:p>
      </dgm:t>
    </dgm:pt>
    <dgm:pt modelId="{9B43E8BE-6A15-4956-AD03-66A8E73D1938}">
      <dgm:prSet/>
      <dgm:spPr/>
      <dgm:t>
        <a:bodyPr/>
        <a:lstStyle/>
        <a:p>
          <a:r>
            <a:rPr lang="en-US" dirty="0"/>
            <a:t>Result</a:t>
          </a:r>
        </a:p>
      </dgm:t>
    </dgm:pt>
    <dgm:pt modelId="{6FC7C67A-1191-444F-A22E-C0728BF21972}" type="parTrans" cxnId="{02DCFA76-AADC-42CD-8FB8-E44CCEB4EA52}">
      <dgm:prSet/>
      <dgm:spPr/>
      <dgm:t>
        <a:bodyPr/>
        <a:lstStyle/>
        <a:p>
          <a:endParaRPr lang="en-US"/>
        </a:p>
      </dgm:t>
    </dgm:pt>
    <dgm:pt modelId="{C5EDFE76-DF7C-4D98-A0E6-962A7B6E1C51}" type="sibTrans" cxnId="{02DCFA76-AADC-42CD-8FB8-E44CCEB4EA52}">
      <dgm:prSet/>
      <dgm:spPr/>
      <dgm:t>
        <a:bodyPr/>
        <a:lstStyle/>
        <a:p>
          <a:endParaRPr lang="en-US"/>
        </a:p>
      </dgm:t>
    </dgm:pt>
    <dgm:pt modelId="{6A4004A7-910B-4622-8419-71F1575BB0EE}">
      <dgm:prSet/>
      <dgm:spPr/>
      <dgm:t>
        <a:bodyPr/>
        <a:lstStyle/>
        <a:p>
          <a:r>
            <a:rPr lang="en-US"/>
            <a:t>Increase in gross revenue due to growth rate</a:t>
          </a:r>
        </a:p>
      </dgm:t>
    </dgm:pt>
    <dgm:pt modelId="{EA77821D-32BF-411A-AA2C-B6A80D30546E}" type="parTrans" cxnId="{86D85270-F6AD-4270-8B99-DEE78DC10E43}">
      <dgm:prSet/>
      <dgm:spPr/>
      <dgm:t>
        <a:bodyPr/>
        <a:lstStyle/>
        <a:p>
          <a:endParaRPr lang="en-US"/>
        </a:p>
      </dgm:t>
    </dgm:pt>
    <dgm:pt modelId="{ED873A13-7229-4D3B-B929-40BEE6CC227B}" type="sibTrans" cxnId="{86D85270-F6AD-4270-8B99-DEE78DC10E43}">
      <dgm:prSet/>
      <dgm:spPr/>
      <dgm:t>
        <a:bodyPr/>
        <a:lstStyle/>
        <a:p>
          <a:endParaRPr lang="en-US"/>
        </a:p>
      </dgm:t>
    </dgm:pt>
    <dgm:pt modelId="{145A1206-E6B7-49BD-99B8-95A587C8D7FD}">
      <dgm:prSet/>
      <dgm:spPr/>
      <dgm:t>
        <a:bodyPr/>
        <a:lstStyle/>
        <a:p>
          <a:r>
            <a:rPr lang="en-US" dirty="0" err="1"/>
            <a:t>Addtn’l</a:t>
          </a:r>
          <a:r>
            <a:rPr lang="en-US" dirty="0"/>
            <a:t> Info</a:t>
          </a:r>
        </a:p>
      </dgm:t>
    </dgm:pt>
    <dgm:pt modelId="{250D7EA9-5417-4C06-98C1-26ECF3CBDCAF}" type="parTrans" cxnId="{B8B9F287-4C8F-4F14-A3F9-23DC5E9ADCFD}">
      <dgm:prSet/>
      <dgm:spPr/>
      <dgm:t>
        <a:bodyPr/>
        <a:lstStyle/>
        <a:p>
          <a:endParaRPr lang="en-US"/>
        </a:p>
      </dgm:t>
    </dgm:pt>
    <dgm:pt modelId="{44A533F0-F14E-430A-9728-E4122BB660F0}" type="sibTrans" cxnId="{B8B9F287-4C8F-4F14-A3F9-23DC5E9ADCFD}">
      <dgm:prSet/>
      <dgm:spPr/>
      <dgm:t>
        <a:bodyPr/>
        <a:lstStyle/>
        <a:p>
          <a:endParaRPr lang="en-US"/>
        </a:p>
      </dgm:t>
    </dgm:pt>
    <dgm:pt modelId="{7D391FFB-7DD9-4C32-BBB3-CD9EABF9D6A6}">
      <dgm:prSet/>
      <dgm:spPr/>
      <dgm:t>
        <a:bodyPr/>
        <a:lstStyle/>
        <a:p>
          <a:r>
            <a:rPr lang="en-US"/>
            <a:t>Total costs stay consistent due to no other changes</a:t>
          </a:r>
        </a:p>
      </dgm:t>
    </dgm:pt>
    <dgm:pt modelId="{F2E51249-C124-4D68-9F88-93B884038823}" type="parTrans" cxnId="{66522114-2D7B-4DB6-AA49-FB8A8299D0A5}">
      <dgm:prSet/>
      <dgm:spPr/>
      <dgm:t>
        <a:bodyPr/>
        <a:lstStyle/>
        <a:p>
          <a:endParaRPr lang="en-US"/>
        </a:p>
      </dgm:t>
    </dgm:pt>
    <dgm:pt modelId="{221D77D6-E9AE-474F-A7F7-401868BCEA39}" type="sibTrans" cxnId="{66522114-2D7B-4DB6-AA49-FB8A8299D0A5}">
      <dgm:prSet/>
      <dgm:spPr/>
      <dgm:t>
        <a:bodyPr/>
        <a:lstStyle/>
        <a:p>
          <a:endParaRPr lang="en-US"/>
        </a:p>
      </dgm:t>
    </dgm:pt>
    <dgm:pt modelId="{AE4F024C-1630-4BDB-9D58-BA6F6696FC49}" type="pres">
      <dgm:prSet presAssocID="{6076A82E-8B37-40E0-BD9D-E3BE3FCC0737}" presName="Name0" presStyleCnt="0">
        <dgm:presLayoutVars>
          <dgm:dir/>
          <dgm:animLvl val="lvl"/>
          <dgm:resizeHandles val="exact"/>
        </dgm:presLayoutVars>
      </dgm:prSet>
      <dgm:spPr/>
    </dgm:pt>
    <dgm:pt modelId="{E7803172-944F-4478-B7A6-B17AF3C7445A}" type="pres">
      <dgm:prSet presAssocID="{145A1206-E6B7-49BD-99B8-95A587C8D7FD}" presName="boxAndChildren" presStyleCnt="0"/>
      <dgm:spPr/>
    </dgm:pt>
    <dgm:pt modelId="{4A89FB36-BEBB-43CC-8D57-9DA0B7C3B58D}" type="pres">
      <dgm:prSet presAssocID="{145A1206-E6B7-49BD-99B8-95A587C8D7FD}" presName="parentTextBox" presStyleLbl="alignNode1" presStyleIdx="0" presStyleCnt="3"/>
      <dgm:spPr/>
    </dgm:pt>
    <dgm:pt modelId="{283A93B0-14EB-49DC-A63B-C2728BDDFFDB}" type="pres">
      <dgm:prSet presAssocID="{145A1206-E6B7-49BD-99B8-95A587C8D7FD}" presName="descendantBox" presStyleLbl="bgAccFollowNode1" presStyleIdx="0" presStyleCnt="3"/>
      <dgm:spPr/>
    </dgm:pt>
    <dgm:pt modelId="{3C952449-4C4E-4ADA-93F6-2DE1307E6226}" type="pres">
      <dgm:prSet presAssocID="{C5EDFE76-DF7C-4D98-A0E6-962A7B6E1C51}" presName="sp" presStyleCnt="0"/>
      <dgm:spPr/>
    </dgm:pt>
    <dgm:pt modelId="{AD0BC8D9-6111-4979-8EB2-26816BEFB5D8}" type="pres">
      <dgm:prSet presAssocID="{9B43E8BE-6A15-4956-AD03-66A8E73D1938}" presName="arrowAndChildren" presStyleCnt="0"/>
      <dgm:spPr/>
    </dgm:pt>
    <dgm:pt modelId="{76C44D5F-5309-4BC1-B179-A631257EFDA7}" type="pres">
      <dgm:prSet presAssocID="{9B43E8BE-6A15-4956-AD03-66A8E73D1938}" presName="parentTextArrow" presStyleLbl="node1" presStyleIdx="0" presStyleCnt="0"/>
      <dgm:spPr/>
    </dgm:pt>
    <dgm:pt modelId="{E953DC0D-742D-45EF-8ABA-232CC5C8742A}" type="pres">
      <dgm:prSet presAssocID="{9B43E8BE-6A15-4956-AD03-66A8E73D1938}" presName="arrow" presStyleLbl="alignNode1" presStyleIdx="1" presStyleCnt="3"/>
      <dgm:spPr/>
    </dgm:pt>
    <dgm:pt modelId="{78FDA9E8-0B15-49F0-BE44-2B505145FD44}" type="pres">
      <dgm:prSet presAssocID="{9B43E8BE-6A15-4956-AD03-66A8E73D1938}" presName="descendantArrow" presStyleLbl="bgAccFollowNode1" presStyleIdx="1" presStyleCnt="3"/>
      <dgm:spPr/>
    </dgm:pt>
    <dgm:pt modelId="{6E2F299B-8ABF-4CCB-8239-BDFABE710481}" type="pres">
      <dgm:prSet presAssocID="{8B60B863-B42C-4D30-B9E6-D8C9F171579A}" presName="sp" presStyleCnt="0"/>
      <dgm:spPr/>
    </dgm:pt>
    <dgm:pt modelId="{EE601F4E-C69A-4DCC-A2D2-8DFE385C404C}" type="pres">
      <dgm:prSet presAssocID="{B7456AC5-859B-45DE-9177-6B1C87E76E9D}" presName="arrowAndChildren" presStyleCnt="0"/>
      <dgm:spPr/>
    </dgm:pt>
    <dgm:pt modelId="{6FE1CD3F-5742-4339-B50B-EB895F90EB20}" type="pres">
      <dgm:prSet presAssocID="{B7456AC5-859B-45DE-9177-6B1C87E76E9D}" presName="parentTextArrow" presStyleLbl="node1" presStyleIdx="0" presStyleCnt="0"/>
      <dgm:spPr/>
    </dgm:pt>
    <dgm:pt modelId="{8B37EB30-8992-4069-9FCB-2B137C820EC4}" type="pres">
      <dgm:prSet presAssocID="{B7456AC5-859B-45DE-9177-6B1C87E76E9D}" presName="arrow" presStyleLbl="alignNode1" presStyleIdx="2" presStyleCnt="3"/>
      <dgm:spPr/>
    </dgm:pt>
    <dgm:pt modelId="{679883DC-DE73-4BEB-BF15-D2460CB79A39}" type="pres">
      <dgm:prSet presAssocID="{B7456AC5-859B-45DE-9177-6B1C87E76E9D}" presName="descendantArrow" presStyleLbl="bgAccFollowNode1" presStyleIdx="2" presStyleCnt="3"/>
      <dgm:spPr/>
    </dgm:pt>
  </dgm:ptLst>
  <dgm:cxnLst>
    <dgm:cxn modelId="{66522114-2D7B-4DB6-AA49-FB8A8299D0A5}" srcId="{145A1206-E6B7-49BD-99B8-95A587C8D7FD}" destId="{7D391FFB-7DD9-4C32-BBB3-CD9EABF9D6A6}" srcOrd="0" destOrd="0" parTransId="{F2E51249-C124-4D68-9F88-93B884038823}" sibTransId="{221D77D6-E9AE-474F-A7F7-401868BCEA39}"/>
    <dgm:cxn modelId="{E5B10819-8776-4540-8C29-EEDA3DA99069}" type="presOf" srcId="{145A1206-E6B7-49BD-99B8-95A587C8D7FD}" destId="{4A89FB36-BEBB-43CC-8D57-9DA0B7C3B58D}" srcOrd="0" destOrd="0" presId="urn:microsoft.com/office/officeart/2016/7/layout/VerticalDownArrowProcess"/>
    <dgm:cxn modelId="{D9056237-7239-4624-AEA0-DAEE8F45B7B7}" type="presOf" srcId="{9B43E8BE-6A15-4956-AD03-66A8E73D1938}" destId="{76C44D5F-5309-4BC1-B179-A631257EFDA7}" srcOrd="0" destOrd="0" presId="urn:microsoft.com/office/officeart/2016/7/layout/VerticalDownArrowProcess"/>
    <dgm:cxn modelId="{88932E4C-E2F6-4F27-9587-187D2E3A9BAE}" type="presOf" srcId="{6A4004A7-910B-4622-8419-71F1575BB0EE}" destId="{78FDA9E8-0B15-49F0-BE44-2B505145FD44}" srcOrd="0" destOrd="0" presId="urn:microsoft.com/office/officeart/2016/7/layout/VerticalDownArrowProcess"/>
    <dgm:cxn modelId="{86D85270-F6AD-4270-8B99-DEE78DC10E43}" srcId="{9B43E8BE-6A15-4956-AD03-66A8E73D1938}" destId="{6A4004A7-910B-4622-8419-71F1575BB0EE}" srcOrd="0" destOrd="0" parTransId="{EA77821D-32BF-411A-AA2C-B6A80D30546E}" sibTransId="{ED873A13-7229-4D3B-B929-40BEE6CC227B}"/>
    <dgm:cxn modelId="{02DCFA76-AADC-42CD-8FB8-E44CCEB4EA52}" srcId="{6076A82E-8B37-40E0-BD9D-E3BE3FCC0737}" destId="{9B43E8BE-6A15-4956-AD03-66A8E73D1938}" srcOrd="1" destOrd="0" parTransId="{6FC7C67A-1191-444F-A22E-C0728BF21972}" sibTransId="{C5EDFE76-DF7C-4D98-A0E6-962A7B6E1C51}"/>
    <dgm:cxn modelId="{93B0FD59-1367-4070-8BA7-9025E456ED74}" srcId="{6076A82E-8B37-40E0-BD9D-E3BE3FCC0737}" destId="{B7456AC5-859B-45DE-9177-6B1C87E76E9D}" srcOrd="0" destOrd="0" parTransId="{688CFCCF-B56B-4242-89E6-154C7057F157}" sibTransId="{8B60B863-B42C-4D30-B9E6-D8C9F171579A}"/>
    <dgm:cxn modelId="{1F3C6E84-2BC5-4806-A41D-BE9DAAF4CDF1}" type="presOf" srcId="{7D391FFB-7DD9-4C32-BBB3-CD9EABF9D6A6}" destId="{283A93B0-14EB-49DC-A63B-C2728BDDFFDB}" srcOrd="0" destOrd="0" presId="urn:microsoft.com/office/officeart/2016/7/layout/VerticalDownArrowProcess"/>
    <dgm:cxn modelId="{B8B9F287-4C8F-4F14-A3F9-23DC5E9ADCFD}" srcId="{6076A82E-8B37-40E0-BD9D-E3BE3FCC0737}" destId="{145A1206-E6B7-49BD-99B8-95A587C8D7FD}" srcOrd="2" destOrd="0" parTransId="{250D7EA9-5417-4C06-98C1-26ECF3CBDCAF}" sibTransId="{44A533F0-F14E-430A-9728-E4122BB660F0}"/>
    <dgm:cxn modelId="{E5631AB2-8865-45F3-9A61-0DF74A802B7E}" type="presOf" srcId="{B7456AC5-859B-45DE-9177-6B1C87E76E9D}" destId="{6FE1CD3F-5742-4339-B50B-EB895F90EB20}" srcOrd="0" destOrd="0" presId="urn:microsoft.com/office/officeart/2016/7/layout/VerticalDownArrowProcess"/>
    <dgm:cxn modelId="{DC504ABD-A43E-4D87-936F-C8EDAB7AD409}" type="presOf" srcId="{6076A82E-8B37-40E0-BD9D-E3BE3FCC0737}" destId="{AE4F024C-1630-4BDB-9D58-BA6F6696FC49}" srcOrd="0" destOrd="0" presId="urn:microsoft.com/office/officeart/2016/7/layout/VerticalDownArrowProcess"/>
    <dgm:cxn modelId="{F27940C1-B0CB-4C2A-B408-A3C8C4823A11}" srcId="{B7456AC5-859B-45DE-9177-6B1C87E76E9D}" destId="{1924091A-A732-4A66-8B3A-4FB4612A82C3}" srcOrd="0" destOrd="0" parTransId="{BEF1C3ED-0FE7-47D9-9DDD-7BBFD72A2DE5}" sibTransId="{D5155712-A30B-4FE9-A3D7-5A27861BABCA}"/>
    <dgm:cxn modelId="{57BEFFD8-DD01-4751-9092-2F1BC5CF4C04}" type="presOf" srcId="{1924091A-A732-4A66-8B3A-4FB4612A82C3}" destId="{679883DC-DE73-4BEB-BF15-D2460CB79A39}" srcOrd="0" destOrd="0" presId="urn:microsoft.com/office/officeart/2016/7/layout/VerticalDownArrowProcess"/>
    <dgm:cxn modelId="{5DE001FA-9B11-41D2-98B1-17190FE91313}" type="presOf" srcId="{B7456AC5-859B-45DE-9177-6B1C87E76E9D}" destId="{8B37EB30-8992-4069-9FCB-2B137C820EC4}" srcOrd="1" destOrd="0" presId="urn:microsoft.com/office/officeart/2016/7/layout/VerticalDownArrowProcess"/>
    <dgm:cxn modelId="{BDEB60FE-3653-4E99-A5A1-111E5342BC70}" type="presOf" srcId="{9B43E8BE-6A15-4956-AD03-66A8E73D1938}" destId="{E953DC0D-742D-45EF-8ABA-232CC5C8742A}" srcOrd="1" destOrd="0" presId="urn:microsoft.com/office/officeart/2016/7/layout/VerticalDownArrowProcess"/>
    <dgm:cxn modelId="{92406AC8-D7B5-4359-B587-A566083A5ECC}" type="presParOf" srcId="{AE4F024C-1630-4BDB-9D58-BA6F6696FC49}" destId="{E7803172-944F-4478-B7A6-B17AF3C7445A}" srcOrd="0" destOrd="0" presId="urn:microsoft.com/office/officeart/2016/7/layout/VerticalDownArrowProcess"/>
    <dgm:cxn modelId="{8E3498A9-9A1B-41CC-A2A8-01A62DEA6632}" type="presParOf" srcId="{E7803172-944F-4478-B7A6-B17AF3C7445A}" destId="{4A89FB36-BEBB-43CC-8D57-9DA0B7C3B58D}" srcOrd="0" destOrd="0" presId="urn:microsoft.com/office/officeart/2016/7/layout/VerticalDownArrowProcess"/>
    <dgm:cxn modelId="{4C2FD3AA-7E7F-495C-97E5-7AB08BD82128}" type="presParOf" srcId="{E7803172-944F-4478-B7A6-B17AF3C7445A}" destId="{283A93B0-14EB-49DC-A63B-C2728BDDFFDB}" srcOrd="1" destOrd="0" presId="urn:microsoft.com/office/officeart/2016/7/layout/VerticalDownArrowProcess"/>
    <dgm:cxn modelId="{EC788DC9-A792-406A-B93E-B7ECB532D836}" type="presParOf" srcId="{AE4F024C-1630-4BDB-9D58-BA6F6696FC49}" destId="{3C952449-4C4E-4ADA-93F6-2DE1307E6226}" srcOrd="1" destOrd="0" presId="urn:microsoft.com/office/officeart/2016/7/layout/VerticalDownArrowProcess"/>
    <dgm:cxn modelId="{B080A95C-6BC1-417D-A485-185C7799B41C}" type="presParOf" srcId="{AE4F024C-1630-4BDB-9D58-BA6F6696FC49}" destId="{AD0BC8D9-6111-4979-8EB2-26816BEFB5D8}" srcOrd="2" destOrd="0" presId="urn:microsoft.com/office/officeart/2016/7/layout/VerticalDownArrowProcess"/>
    <dgm:cxn modelId="{1E99FBBA-177F-4B80-8ED9-9EE06DA5C591}" type="presParOf" srcId="{AD0BC8D9-6111-4979-8EB2-26816BEFB5D8}" destId="{76C44D5F-5309-4BC1-B179-A631257EFDA7}" srcOrd="0" destOrd="0" presId="urn:microsoft.com/office/officeart/2016/7/layout/VerticalDownArrowProcess"/>
    <dgm:cxn modelId="{DBC558A2-10B3-42C8-A79D-E31BB6F86C78}" type="presParOf" srcId="{AD0BC8D9-6111-4979-8EB2-26816BEFB5D8}" destId="{E953DC0D-742D-45EF-8ABA-232CC5C8742A}" srcOrd="1" destOrd="0" presId="urn:microsoft.com/office/officeart/2016/7/layout/VerticalDownArrowProcess"/>
    <dgm:cxn modelId="{293EBB72-EA1D-4AAF-8BB0-71CD1E5E05D2}" type="presParOf" srcId="{AD0BC8D9-6111-4979-8EB2-26816BEFB5D8}" destId="{78FDA9E8-0B15-49F0-BE44-2B505145FD44}" srcOrd="2" destOrd="0" presId="urn:microsoft.com/office/officeart/2016/7/layout/VerticalDownArrowProcess"/>
    <dgm:cxn modelId="{B208C2A0-6714-469D-9818-DAB3C94C42F5}" type="presParOf" srcId="{AE4F024C-1630-4BDB-9D58-BA6F6696FC49}" destId="{6E2F299B-8ABF-4CCB-8239-BDFABE710481}" srcOrd="3" destOrd="0" presId="urn:microsoft.com/office/officeart/2016/7/layout/VerticalDownArrowProcess"/>
    <dgm:cxn modelId="{E7B5DC4E-4003-429C-9424-561FF96747D6}" type="presParOf" srcId="{AE4F024C-1630-4BDB-9D58-BA6F6696FC49}" destId="{EE601F4E-C69A-4DCC-A2D2-8DFE385C404C}" srcOrd="4" destOrd="0" presId="urn:microsoft.com/office/officeart/2016/7/layout/VerticalDownArrowProcess"/>
    <dgm:cxn modelId="{55401103-EAC3-418B-97D8-C523344A39A3}" type="presParOf" srcId="{EE601F4E-C69A-4DCC-A2D2-8DFE385C404C}" destId="{6FE1CD3F-5742-4339-B50B-EB895F90EB20}" srcOrd="0" destOrd="0" presId="urn:microsoft.com/office/officeart/2016/7/layout/VerticalDownArrowProcess"/>
    <dgm:cxn modelId="{951CD607-EFBA-4574-8ED0-B5C80BAE578E}" type="presParOf" srcId="{EE601F4E-C69A-4DCC-A2D2-8DFE385C404C}" destId="{8B37EB30-8992-4069-9FCB-2B137C820EC4}" srcOrd="1" destOrd="0" presId="urn:microsoft.com/office/officeart/2016/7/layout/VerticalDownArrowProcess"/>
    <dgm:cxn modelId="{B71ED8C5-B3D7-4AB8-A15C-8E3E4F27B5CB}" type="presParOf" srcId="{EE601F4E-C69A-4DCC-A2D2-8DFE385C404C}" destId="{679883DC-DE73-4BEB-BF15-D2460CB79A3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6B573-5F51-40A8-A981-1AD7771F70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9BF9BB-0C0C-4AA1-BF4F-2516F74368D1}">
      <dgm:prSet/>
      <dgm:spPr/>
      <dgm:t>
        <a:bodyPr/>
        <a:lstStyle/>
        <a:p>
          <a:r>
            <a:rPr lang="en-US"/>
            <a:t>In order to ensure minimal increase in costs and increase in revenue for optimal profitability, best to combine all 3 strategies</a:t>
          </a:r>
        </a:p>
      </dgm:t>
    </dgm:pt>
    <dgm:pt modelId="{78E4BFD6-577F-42C0-AE0C-14F5C4CFDE10}" type="parTrans" cxnId="{D964581F-08A2-4D94-A2EF-8152B7EC4F10}">
      <dgm:prSet/>
      <dgm:spPr/>
      <dgm:t>
        <a:bodyPr/>
        <a:lstStyle/>
        <a:p>
          <a:endParaRPr lang="en-US"/>
        </a:p>
      </dgm:t>
    </dgm:pt>
    <dgm:pt modelId="{F985B869-A214-4DBE-9CEB-0937F42A6183}" type="sibTrans" cxnId="{D964581F-08A2-4D94-A2EF-8152B7EC4F10}">
      <dgm:prSet/>
      <dgm:spPr/>
      <dgm:t>
        <a:bodyPr/>
        <a:lstStyle/>
        <a:p>
          <a:endParaRPr lang="en-US"/>
        </a:p>
      </dgm:t>
    </dgm:pt>
    <dgm:pt modelId="{CFC1CB82-6144-43DA-AD33-645F43CAF80B}">
      <dgm:prSet/>
      <dgm:spPr/>
      <dgm:t>
        <a:bodyPr/>
        <a:lstStyle/>
        <a:p>
          <a:r>
            <a:rPr lang="en-US"/>
            <a:t>Lower the number of “Morgan” cars or eradicate them entirely and increase the number of “Ford” cars</a:t>
          </a:r>
        </a:p>
      </dgm:t>
    </dgm:pt>
    <dgm:pt modelId="{BF2A443B-BA40-41A0-B79C-A7F9BAFD8313}" type="parTrans" cxnId="{D9DE786A-E214-4413-A5EC-F9EF83F43DE4}">
      <dgm:prSet/>
      <dgm:spPr/>
      <dgm:t>
        <a:bodyPr/>
        <a:lstStyle/>
        <a:p>
          <a:endParaRPr lang="en-US"/>
        </a:p>
      </dgm:t>
    </dgm:pt>
    <dgm:pt modelId="{CD94BAD5-A79A-4415-9AA7-1A24D27CE4D6}" type="sibTrans" cxnId="{D9DE786A-E214-4413-A5EC-F9EF83F43DE4}">
      <dgm:prSet/>
      <dgm:spPr/>
      <dgm:t>
        <a:bodyPr/>
        <a:lstStyle/>
        <a:p>
          <a:endParaRPr lang="en-US"/>
        </a:p>
      </dgm:t>
    </dgm:pt>
    <dgm:pt modelId="{54571D35-C96B-4E9B-94DA-199E79B012C4}" type="pres">
      <dgm:prSet presAssocID="{1156B573-5F51-40A8-A981-1AD7771F70FA}" presName="linear" presStyleCnt="0">
        <dgm:presLayoutVars>
          <dgm:animLvl val="lvl"/>
          <dgm:resizeHandles val="exact"/>
        </dgm:presLayoutVars>
      </dgm:prSet>
      <dgm:spPr/>
    </dgm:pt>
    <dgm:pt modelId="{33896D93-D80E-4473-8042-D2F3F7EC392F}" type="pres">
      <dgm:prSet presAssocID="{3F9BF9BB-0C0C-4AA1-BF4F-2516F74368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57CFC5-4F5A-4744-B1E3-D8BE1AA8DCF8}" type="pres">
      <dgm:prSet presAssocID="{F985B869-A214-4DBE-9CEB-0937F42A6183}" presName="spacer" presStyleCnt="0"/>
      <dgm:spPr/>
    </dgm:pt>
    <dgm:pt modelId="{AAFD1675-211A-44F0-89A5-517CB2BAA59C}" type="pres">
      <dgm:prSet presAssocID="{CFC1CB82-6144-43DA-AD33-645F43CAF8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64581F-08A2-4D94-A2EF-8152B7EC4F10}" srcId="{1156B573-5F51-40A8-A981-1AD7771F70FA}" destId="{3F9BF9BB-0C0C-4AA1-BF4F-2516F74368D1}" srcOrd="0" destOrd="0" parTransId="{78E4BFD6-577F-42C0-AE0C-14F5C4CFDE10}" sibTransId="{F985B869-A214-4DBE-9CEB-0937F42A6183}"/>
    <dgm:cxn modelId="{ECA9AF24-3B88-40FC-B29A-A15BBCAF7A1A}" type="presOf" srcId="{3F9BF9BB-0C0C-4AA1-BF4F-2516F74368D1}" destId="{33896D93-D80E-4473-8042-D2F3F7EC392F}" srcOrd="0" destOrd="0" presId="urn:microsoft.com/office/officeart/2005/8/layout/vList2"/>
    <dgm:cxn modelId="{D9DE786A-E214-4413-A5EC-F9EF83F43DE4}" srcId="{1156B573-5F51-40A8-A981-1AD7771F70FA}" destId="{CFC1CB82-6144-43DA-AD33-645F43CAF80B}" srcOrd="1" destOrd="0" parTransId="{BF2A443B-BA40-41A0-B79C-A7F9BAFD8313}" sibTransId="{CD94BAD5-A79A-4415-9AA7-1A24D27CE4D6}"/>
    <dgm:cxn modelId="{1B7FDC6D-1883-4E0A-9F53-451115276040}" type="presOf" srcId="{CFC1CB82-6144-43DA-AD33-645F43CAF80B}" destId="{AAFD1675-211A-44F0-89A5-517CB2BAA59C}" srcOrd="0" destOrd="0" presId="urn:microsoft.com/office/officeart/2005/8/layout/vList2"/>
    <dgm:cxn modelId="{827C9CE7-EA7C-4F3D-B465-7C2D43D7D59A}" type="presOf" srcId="{1156B573-5F51-40A8-A981-1AD7771F70FA}" destId="{54571D35-C96B-4E9B-94DA-199E79B012C4}" srcOrd="0" destOrd="0" presId="urn:microsoft.com/office/officeart/2005/8/layout/vList2"/>
    <dgm:cxn modelId="{0E68CEE6-7563-424E-B06C-FC07DA39C9A0}" type="presParOf" srcId="{54571D35-C96B-4E9B-94DA-199E79B012C4}" destId="{33896D93-D80E-4473-8042-D2F3F7EC392F}" srcOrd="0" destOrd="0" presId="urn:microsoft.com/office/officeart/2005/8/layout/vList2"/>
    <dgm:cxn modelId="{5AB42C6E-4DB4-4F08-8BFB-BE0DB5A9C5A0}" type="presParOf" srcId="{54571D35-C96B-4E9B-94DA-199E79B012C4}" destId="{2A57CFC5-4F5A-4744-B1E3-D8BE1AA8DCF8}" srcOrd="1" destOrd="0" presId="urn:microsoft.com/office/officeart/2005/8/layout/vList2"/>
    <dgm:cxn modelId="{EED8A2E3-54DF-4241-A2E5-95C0E669118B}" type="presParOf" srcId="{54571D35-C96B-4E9B-94DA-199E79B012C4}" destId="{AAFD1675-211A-44F0-89A5-517CB2BAA5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BDC12-17DF-45AB-BBBD-67C82921DB22}">
      <dsp:nvSpPr>
        <dsp:cNvPr id="0" name=""/>
        <dsp:cNvSpPr/>
      </dsp:nvSpPr>
      <dsp:spPr>
        <a:xfrm>
          <a:off x="1107626" y="839168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F4B8F-EFD8-4842-9E66-18F62468015A}">
      <dsp:nvSpPr>
        <dsp:cNvPr id="0" name=""/>
        <dsp:cNvSpPr/>
      </dsp:nvSpPr>
      <dsp:spPr>
        <a:xfrm>
          <a:off x="1153" y="2145693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Increase</a:t>
          </a:r>
        </a:p>
      </dsp:txBody>
      <dsp:txXfrm>
        <a:off x="1153" y="2145693"/>
        <a:ext cx="3404531" cy="510679"/>
      </dsp:txXfrm>
    </dsp:sp>
    <dsp:sp modelId="{6DEAAA93-2C40-424C-B69A-1C590C9168F4}">
      <dsp:nvSpPr>
        <dsp:cNvPr id="0" name=""/>
        <dsp:cNvSpPr/>
      </dsp:nvSpPr>
      <dsp:spPr>
        <a:xfrm>
          <a:off x="1153" y="2709833"/>
          <a:ext cx="3404531" cy="80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the overall net revenue of the company</a:t>
          </a:r>
        </a:p>
      </dsp:txBody>
      <dsp:txXfrm>
        <a:off x="1153" y="2709833"/>
        <a:ext cx="3404531" cy="802336"/>
      </dsp:txXfrm>
    </dsp:sp>
    <dsp:sp modelId="{82C9AD1B-E49D-42FE-8097-EEA0B635BFDF}">
      <dsp:nvSpPr>
        <dsp:cNvPr id="0" name=""/>
        <dsp:cNvSpPr/>
      </dsp:nvSpPr>
      <dsp:spPr>
        <a:xfrm>
          <a:off x="5107950" y="839168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34EC5-6781-4086-9251-DACED8BC77F1}">
      <dsp:nvSpPr>
        <dsp:cNvPr id="0" name=""/>
        <dsp:cNvSpPr/>
      </dsp:nvSpPr>
      <dsp:spPr>
        <a:xfrm>
          <a:off x="4001477" y="2145693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Attempt</a:t>
          </a:r>
        </a:p>
      </dsp:txBody>
      <dsp:txXfrm>
        <a:off x="4001477" y="2145693"/>
        <a:ext cx="3404531" cy="510679"/>
      </dsp:txXfrm>
    </dsp:sp>
    <dsp:sp modelId="{3E8F94A6-6846-4F7F-B60F-EE044AC8F3AA}">
      <dsp:nvSpPr>
        <dsp:cNvPr id="0" name=""/>
        <dsp:cNvSpPr/>
      </dsp:nvSpPr>
      <dsp:spPr>
        <a:xfrm>
          <a:off x="4001477" y="2709833"/>
          <a:ext cx="3404531" cy="80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Attempt to lower the costs as much as possible</a:t>
          </a:r>
        </a:p>
      </dsp:txBody>
      <dsp:txXfrm>
        <a:off x="4001477" y="2709833"/>
        <a:ext cx="3404531" cy="802336"/>
      </dsp:txXfrm>
    </dsp:sp>
    <dsp:sp modelId="{7C7D8106-C803-4443-95A5-6D40E8510610}">
      <dsp:nvSpPr>
        <dsp:cNvPr id="0" name=""/>
        <dsp:cNvSpPr/>
      </dsp:nvSpPr>
      <dsp:spPr>
        <a:xfrm>
          <a:off x="9108274" y="839168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3AEC-8E1B-4F37-A96A-881F96A976AD}">
      <dsp:nvSpPr>
        <dsp:cNvPr id="0" name=""/>
        <dsp:cNvSpPr/>
      </dsp:nvSpPr>
      <dsp:spPr>
        <a:xfrm>
          <a:off x="8001802" y="2145693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Find out</a:t>
          </a:r>
        </a:p>
      </dsp:txBody>
      <dsp:txXfrm>
        <a:off x="8001802" y="2145693"/>
        <a:ext cx="3404531" cy="510679"/>
      </dsp:txXfrm>
    </dsp:sp>
    <dsp:sp modelId="{B0966CF8-FFCA-4DDA-8D31-245D5E661B84}">
      <dsp:nvSpPr>
        <dsp:cNvPr id="0" name=""/>
        <dsp:cNvSpPr/>
      </dsp:nvSpPr>
      <dsp:spPr>
        <a:xfrm>
          <a:off x="8001802" y="2709833"/>
          <a:ext cx="3404531" cy="80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out which cars are generating the most/least profit, and use to try and drive profitability</a:t>
          </a:r>
        </a:p>
      </dsp:txBody>
      <dsp:txXfrm>
        <a:off x="8001802" y="2709833"/>
        <a:ext cx="3404531" cy="802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B36-BEBB-43CC-8D57-9DA0B7C3B58D}">
      <dsp:nvSpPr>
        <dsp:cNvPr id="0" name=""/>
        <dsp:cNvSpPr/>
      </dsp:nvSpPr>
      <dsp:spPr>
        <a:xfrm>
          <a:off x="0" y="2840144"/>
          <a:ext cx="955548" cy="9321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959" tIns="92456" rIns="6795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Addtn’l</a:t>
          </a:r>
          <a:r>
            <a:rPr lang="en-US" sz="1300" kern="1200" dirty="0"/>
            <a:t> Info</a:t>
          </a:r>
        </a:p>
      </dsp:txBody>
      <dsp:txXfrm>
        <a:off x="0" y="2840144"/>
        <a:ext cx="955548" cy="932198"/>
      </dsp:txXfrm>
    </dsp:sp>
    <dsp:sp modelId="{283A93B0-14EB-49DC-A63B-C2728BDDFFDB}">
      <dsp:nvSpPr>
        <dsp:cNvPr id="0" name=""/>
        <dsp:cNvSpPr/>
      </dsp:nvSpPr>
      <dsp:spPr>
        <a:xfrm>
          <a:off x="955548" y="2840144"/>
          <a:ext cx="2866644" cy="93219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149" tIns="165100" rIns="5814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Total costs stay consistent due to no other changes</a:t>
          </a:r>
        </a:p>
      </dsp:txBody>
      <dsp:txXfrm>
        <a:off x="955548" y="2840144"/>
        <a:ext cx="2866644" cy="932198"/>
      </dsp:txXfrm>
    </dsp:sp>
    <dsp:sp modelId="{E953DC0D-742D-45EF-8ABA-232CC5C8742A}">
      <dsp:nvSpPr>
        <dsp:cNvPr id="0" name=""/>
        <dsp:cNvSpPr/>
      </dsp:nvSpPr>
      <dsp:spPr>
        <a:xfrm rot="10800000">
          <a:off x="0" y="1420405"/>
          <a:ext cx="955548" cy="14337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959" tIns="92456" rIns="6795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</a:t>
          </a:r>
        </a:p>
      </dsp:txBody>
      <dsp:txXfrm rot="-10800000">
        <a:off x="0" y="1420405"/>
        <a:ext cx="955548" cy="931919"/>
      </dsp:txXfrm>
    </dsp:sp>
    <dsp:sp modelId="{78FDA9E8-0B15-49F0-BE44-2B505145FD44}">
      <dsp:nvSpPr>
        <dsp:cNvPr id="0" name=""/>
        <dsp:cNvSpPr/>
      </dsp:nvSpPr>
      <dsp:spPr>
        <a:xfrm>
          <a:off x="955548" y="1420405"/>
          <a:ext cx="2866644" cy="9319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149" tIns="165100" rIns="5814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 in gross revenue due to growth rate</a:t>
          </a:r>
        </a:p>
      </dsp:txBody>
      <dsp:txXfrm>
        <a:off x="955548" y="1420405"/>
        <a:ext cx="2866644" cy="931919"/>
      </dsp:txXfrm>
    </dsp:sp>
    <dsp:sp modelId="{8B37EB30-8992-4069-9FCB-2B137C820EC4}">
      <dsp:nvSpPr>
        <dsp:cNvPr id="0" name=""/>
        <dsp:cNvSpPr/>
      </dsp:nvSpPr>
      <dsp:spPr>
        <a:xfrm rot="10800000">
          <a:off x="0" y="666"/>
          <a:ext cx="955548" cy="14337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959" tIns="92456" rIns="6795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Assumption</a:t>
          </a:r>
        </a:p>
      </dsp:txBody>
      <dsp:txXfrm rot="-10800000">
        <a:off x="0" y="666"/>
        <a:ext cx="955548" cy="931919"/>
      </dsp:txXfrm>
    </dsp:sp>
    <dsp:sp modelId="{679883DC-DE73-4BEB-BF15-D2460CB79A39}">
      <dsp:nvSpPr>
        <dsp:cNvPr id="0" name=""/>
        <dsp:cNvSpPr/>
      </dsp:nvSpPr>
      <dsp:spPr>
        <a:xfrm>
          <a:off x="955548" y="666"/>
          <a:ext cx="2866644" cy="9319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149" tIns="165100" rIns="5814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Optimize by assuming company grows its book of business (Hypo 15%)</a:t>
          </a:r>
        </a:p>
      </dsp:txBody>
      <dsp:txXfrm>
        <a:off x="955548" y="666"/>
        <a:ext cx="2866644" cy="931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96D93-D80E-4473-8042-D2F3F7EC392F}">
      <dsp:nvSpPr>
        <dsp:cNvPr id="0" name=""/>
        <dsp:cNvSpPr/>
      </dsp:nvSpPr>
      <dsp:spPr>
        <a:xfrm>
          <a:off x="0" y="327211"/>
          <a:ext cx="6588691" cy="2569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 order to ensure minimal increase in costs and increase in revenue for optimal profitability, best to combine all 3 strategies</a:t>
          </a:r>
        </a:p>
      </dsp:txBody>
      <dsp:txXfrm>
        <a:off x="125424" y="452635"/>
        <a:ext cx="6337843" cy="2318471"/>
      </dsp:txXfrm>
    </dsp:sp>
    <dsp:sp modelId="{AAFD1675-211A-44F0-89A5-517CB2BAA59C}">
      <dsp:nvSpPr>
        <dsp:cNvPr id="0" name=""/>
        <dsp:cNvSpPr/>
      </dsp:nvSpPr>
      <dsp:spPr>
        <a:xfrm>
          <a:off x="0" y="3000211"/>
          <a:ext cx="6588691" cy="25693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Lower the number of “Morgan” cars or eradicate them entirely and increase the number of “Ford” cars</a:t>
          </a:r>
        </a:p>
      </dsp:txBody>
      <dsp:txXfrm>
        <a:off x="125424" y="3125635"/>
        <a:ext cx="6337843" cy="23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13C-AB63-40FD-98E2-D86BE7ED5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A7386-7B90-42BD-8C99-542453946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A1E7-0F5E-47C1-B615-2B42D1A2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C5CC-D3EF-4D78-B6B7-A564222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D5A9-CEA1-4D0D-9ACD-11C33D0A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F1F5-641E-47A8-A343-2B1C0B4A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D7D5-7CAA-4502-9A09-EE34761F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7AFF-739A-46FE-8A4F-38DDCF0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2798-6202-41F6-91CD-2929E113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005B-1C71-453D-9321-E8429B81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E772D-CBA4-4A00-8CBD-281499EF2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546F0-E980-4732-BD4B-17504BA9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86F2-33EC-4D29-B296-BF716E45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2FFC-F492-4CA2-B5E7-92E3896F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81E0-D9EF-45DD-97A6-4C89F173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C08-99E9-4E9C-93FF-AE8E28C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C3B3-11CB-4A31-A077-BDDD428B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600D-4E18-4F85-98D8-544F0365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8AA5-EB12-4778-9173-C87F27FA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0752-077F-4F3E-A954-C6AACEC0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3BF9-42A9-43E1-932D-A68DCB9B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2509D-50FC-49D1-AFAF-6F4F2D10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2776-F941-4699-A3B0-E005BD0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9B8F-B5E9-454A-BFC4-F060C87E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D15-400E-4E07-A33A-D0F763B0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54D1-F9BF-4B54-AE7E-D30842F6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BAB-6C32-4B5A-AB2A-6AAB0EA47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0644-F2DB-4AAF-B78D-87FEB866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A79-A37D-4068-A763-B3C550E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60FA-C958-4A80-9ED0-899C5DF0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E3BF-0C04-4EFA-99E6-7AA5EEB3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76E-67D1-443F-AA1A-E014461A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254D-AE4B-4A66-9C2E-19BA91FE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4709-91EB-43AE-9E3E-631CAF29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13AC4-CB90-4457-ACCC-D442F2660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7AD2-5F93-4313-AB7D-680C9E62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06BA6-F7DA-44A8-A580-EBA399FB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BC16A-A7FB-43F0-91B9-128884CC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7B344-6019-4F61-8F7C-7E0AC0FE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4DBE-83A9-435D-8BA3-56FB3CF3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B3176-285B-4E6B-AD97-0DC9D612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F405-EB57-4B0D-BC0E-C3BA77FC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47901-ABB9-42B8-9B2E-8C82787A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250A0-E787-44E5-997E-05FE707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C11E3-3554-4FE2-A74E-EABB0EC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51AA8-3487-48A0-8BE8-B924B8F4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42AB-E5C3-4B39-B684-7C0EBCA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F19-0F54-443B-A552-BAD683B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1896-4769-4AA0-B091-5C6B4A65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F6938-2162-4A47-85C8-2DC36486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6CF2-9EFB-4311-84DD-AFA439A2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7842-EF9F-4BD9-A90E-47FD7027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5142-099F-4C5E-92A2-83199CB7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AFE6F-D79E-4B24-A7F1-881C15EF7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42AFF-7DE7-432D-B231-A92DF6C5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E5E7-3FA7-4976-A25A-25C4E42F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5986-4DE4-42E7-ADDA-4472DE3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09A9C-6671-4D96-85D2-1D8C1921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FB3B3-B11C-4F69-84C6-A9EB82F4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E33F-1E4E-4887-8E28-BF77D46B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1B0B-6E70-4EFF-B131-A64295CC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37B2-38DA-4C24-B1C5-D60875BA2ED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4260-74C0-46E6-9DB1-C075D71EE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45C1-DBC2-436B-B31B-DC90B29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B494-1C6F-4B81-BE93-84414A6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07703-F056-462F-8079-F41312D7F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Lariat Predictive Strategies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1B671-7280-4742-8D44-3B6351D5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By Shweta Govind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954D-B075-4AC0-B19B-6FE9FEF1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Recommendations for Company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A14BC6-D968-489F-94C9-1992B9455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411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3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EE5E-5F90-49D5-979E-DA6006F7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29E4-FC58-4FC0-BD2A-520A2366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Lariat: national car rental company </a:t>
            </a:r>
          </a:p>
          <a:p>
            <a:r>
              <a:rPr lang="en-US" sz="2400">
                <a:solidFill>
                  <a:schemeClr val="bg1"/>
                </a:solidFill>
              </a:rPr>
              <a:t>Task: find strategies to minimize costs and 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1736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3A3B-997B-4C1D-AC40-245563E5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“Status Quo” Model 2018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47BC8C-4366-4BA1-AA7E-14AF3077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4510"/>
            <a:ext cx="6553545" cy="3696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81712-7703-463E-8A5D-4D93F66206A7}"/>
              </a:ext>
            </a:extLst>
          </p:cNvPr>
          <p:cNvSpPr txBox="1"/>
          <p:nvPr/>
        </p:nvSpPr>
        <p:spPr>
          <a:xfrm>
            <a:off x="674237" y="4277360"/>
            <a:ext cx="3994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-Will be used as the main baseline to evaluate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290580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F00F1-C976-447A-B588-722F79AF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C9C53-ABAE-4674-BDE4-00C5FC745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51699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72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4BFD-D82B-46BF-A0AD-D1ECB83A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Strategy 1:Assume consistent  structure and no growth or decrease in number of cars</a:t>
            </a:r>
            <a:br>
              <a:rPr lang="en-US" sz="1400">
                <a:solidFill>
                  <a:schemeClr val="bg1"/>
                </a:solidFill>
              </a:rPr>
            </a:br>
            <a:br>
              <a:rPr lang="en-US" sz="1400">
                <a:solidFill>
                  <a:schemeClr val="bg1"/>
                </a:solidFill>
              </a:rPr>
            </a:br>
            <a:br>
              <a:rPr lang="en-US" sz="1400">
                <a:solidFill>
                  <a:schemeClr val="bg1"/>
                </a:solidFill>
              </a:rPr>
            </a:b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C7794-DC4C-41C1-A21A-100DBE6E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935153"/>
            <a:ext cx="6596652" cy="2832244"/>
          </a:xfrm>
          <a:prstGeom prst="rect">
            <a:avLst/>
          </a:pr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EFD05278-7FA6-401C-9431-2D0629913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960172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7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038B1-8B47-4D6B-8C40-FF61D4D4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8F09CF-BE2B-4CF3-B23E-6B530E89D1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7081905"/>
              </p:ext>
            </p:extLst>
          </p:nvPr>
        </p:nvGraphicFramePr>
        <p:xfrm>
          <a:off x="6137275" y="2944813"/>
          <a:ext cx="4976813" cy="304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427AFF4-42AD-4707-A10A-4F219B0A07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1712278"/>
              </p:ext>
            </p:extLst>
          </p:nvPr>
        </p:nvGraphicFramePr>
        <p:xfrm>
          <a:off x="1077913" y="2944813"/>
          <a:ext cx="4976813" cy="304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05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4E873-8797-47D1-B990-C5CE7A0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Strategy 2: Discontinue renting out car make "Morgan", in order to try and lower total costs/month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86D9-EBCD-4FC0-93CF-167F2AE9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Without the car make “Morgan”, </a:t>
            </a:r>
            <a:r>
              <a:rPr lang="en-US" sz="2000">
                <a:solidFill>
                  <a:schemeClr val="bg1"/>
                </a:solidFill>
              </a:rPr>
              <a:t>the company </a:t>
            </a:r>
            <a:r>
              <a:rPr lang="en-US" sz="2000" dirty="0">
                <a:solidFill>
                  <a:schemeClr val="bg1"/>
                </a:solidFill>
              </a:rPr>
              <a:t>has 49 less cars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Lower revenue, but lower costs as well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19AC-8ACD-4A35-AFD5-60559B9C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2208225"/>
            <a:ext cx="6596652" cy="22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2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32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35D51-ABD3-4280-8083-3F4BF7F8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Strategy 3: Increase the supply of car make "Ford" cars, and ensure more of those are rented out, in order to increase revenue and lower costs/month</a:t>
            </a:r>
            <a:br>
              <a:rPr lang="en-US" sz="1700">
                <a:solidFill>
                  <a:schemeClr val="bg1"/>
                </a:solidFill>
              </a:rPr>
            </a:br>
            <a:br>
              <a:rPr lang="en-US" sz="1700">
                <a:solidFill>
                  <a:schemeClr val="bg1"/>
                </a:solidFill>
              </a:rPr>
            </a:br>
            <a:endParaRPr lang="en-US" sz="170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E1F559-2E4E-43FE-AB71-12747B3C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the influx of “Ford” cars, there are an additional 150 cars in supply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Overall increase in gross revenue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Increase in costs, but increase in net revenue as well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6F202-EEE4-490A-A438-7836EAB7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2400131"/>
            <a:ext cx="6542117" cy="19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D8D27-A57D-4087-8F77-35071124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Combining All 3 Strategies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F7A3-7F5D-47FB-AAA5-E26AA938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Small increase in costs, but overall larger increase in revenue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532D6-D2DB-4648-A9CB-42A7695F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2567608"/>
            <a:ext cx="6596652" cy="15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Lariat Predictive Strategies 2019</vt:lpstr>
      <vt:lpstr>Background</vt:lpstr>
      <vt:lpstr>“Status Quo” Model 2018</vt:lpstr>
      <vt:lpstr>Objectives</vt:lpstr>
      <vt:lpstr>Strategy 1:Assume consistent  structure and no growth or decrease in number of cars   </vt:lpstr>
      <vt:lpstr>Findings</vt:lpstr>
      <vt:lpstr>Strategy 2: Discontinue renting out car make "Morgan", in order to try and lower total costs/month </vt:lpstr>
      <vt:lpstr>Strategy 3: Increase the supply of car make "Ford" cars, and ensure more of those are rented out, in order to increase revenue and lower costs/month  </vt:lpstr>
      <vt:lpstr>Combining All 3 Strategies</vt:lpstr>
      <vt:lpstr>Recommendations for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Predictive Strategies 2019</dc:title>
  <dc:creator>shweta@govinds.com</dc:creator>
  <cp:lastModifiedBy>shweta@govinds.com</cp:lastModifiedBy>
  <cp:revision>3</cp:revision>
  <dcterms:created xsi:type="dcterms:W3CDTF">2020-04-07T01:36:23Z</dcterms:created>
  <dcterms:modified xsi:type="dcterms:W3CDTF">2020-04-07T02:14:20Z</dcterms:modified>
</cp:coreProperties>
</file>