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4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2" r:id="rId8"/>
    <p:sldId id="263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wet\Downloads\epa-fuel-economy%20CAPSTON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[epa-fuel-economy CAPSTONE.xlsx]Manufacturers!PivotTable8</c:name>
    <c:fmtId val="10"/>
  </c:pivotSource>
  <c:chart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Manufacturers!$B$1</c:f>
              <c:strCache>
                <c:ptCount val="1"/>
                <c:pt idx="0">
                  <c:v>Count of Manufacturer Code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multiLvlStrRef>
              <c:f>Manufacturers!$A$2:$A$210</c:f>
              <c:multiLvlStrCache>
                <c:ptCount val="200"/>
                <c:lvl>
                  <c:pt idx="0">
                    <c:v>GMX</c:v>
                  </c:pt>
                  <c:pt idx="1">
                    <c:v>ASX</c:v>
                  </c:pt>
                  <c:pt idx="2">
                    <c:v>BMX</c:v>
                  </c:pt>
                  <c:pt idx="3">
                    <c:v>CRX</c:v>
                  </c:pt>
                  <c:pt idx="4">
                    <c:v>FEX</c:v>
                  </c:pt>
                  <c:pt idx="5">
                    <c:v>FMX</c:v>
                  </c:pt>
                  <c:pt idx="6">
                    <c:v>GMX</c:v>
                  </c:pt>
                  <c:pt idx="7">
                    <c:v>HNX</c:v>
                  </c:pt>
                  <c:pt idx="8">
                    <c:v>JCX</c:v>
                  </c:pt>
                  <c:pt idx="9">
                    <c:v>KMX</c:v>
                  </c:pt>
                  <c:pt idx="10">
                    <c:v>LTX</c:v>
                  </c:pt>
                  <c:pt idx="11">
                    <c:v>MBX</c:v>
                  </c:pt>
                  <c:pt idx="12">
                    <c:v>NSX</c:v>
                  </c:pt>
                  <c:pt idx="13">
                    <c:v>PRX</c:v>
                  </c:pt>
                  <c:pt idx="14">
                    <c:v>RII</c:v>
                  </c:pt>
                  <c:pt idx="15">
                    <c:v>SAX</c:v>
                  </c:pt>
                  <c:pt idx="16">
                    <c:v>SKR</c:v>
                  </c:pt>
                  <c:pt idx="17">
                    <c:v>TYX</c:v>
                  </c:pt>
                  <c:pt idx="18">
                    <c:v>ADX</c:v>
                  </c:pt>
                  <c:pt idx="19">
                    <c:v>ASX</c:v>
                  </c:pt>
                  <c:pt idx="20">
                    <c:v>AZD</c:v>
                  </c:pt>
                  <c:pt idx="21">
                    <c:v>BEX</c:v>
                  </c:pt>
                  <c:pt idx="22">
                    <c:v>BGT</c:v>
                  </c:pt>
                  <c:pt idx="23">
                    <c:v>BMX</c:v>
                  </c:pt>
                  <c:pt idx="24">
                    <c:v>BYD</c:v>
                  </c:pt>
                  <c:pt idx="25">
                    <c:v>CDA</c:v>
                  </c:pt>
                  <c:pt idx="26">
                    <c:v>CRX</c:v>
                  </c:pt>
                  <c:pt idx="27">
                    <c:v>DSX</c:v>
                  </c:pt>
                  <c:pt idx="28">
                    <c:v>FEX</c:v>
                  </c:pt>
                  <c:pt idx="29">
                    <c:v>FJX</c:v>
                  </c:pt>
                  <c:pt idx="30">
                    <c:v>FMX</c:v>
                  </c:pt>
                  <c:pt idx="31">
                    <c:v>FSK</c:v>
                  </c:pt>
                  <c:pt idx="32">
                    <c:v>GMX</c:v>
                  </c:pt>
                  <c:pt idx="33">
                    <c:v>HNX</c:v>
                  </c:pt>
                  <c:pt idx="34">
                    <c:v>HYX</c:v>
                  </c:pt>
                  <c:pt idx="35">
                    <c:v>JCX</c:v>
                  </c:pt>
                  <c:pt idx="36">
                    <c:v>KMX</c:v>
                  </c:pt>
                  <c:pt idx="37">
                    <c:v>LRX</c:v>
                  </c:pt>
                  <c:pt idx="38">
                    <c:v>LTX</c:v>
                  </c:pt>
                  <c:pt idx="39">
                    <c:v>MAX</c:v>
                  </c:pt>
                  <c:pt idx="40">
                    <c:v>MBX</c:v>
                  </c:pt>
                  <c:pt idx="41">
                    <c:v>MLN</c:v>
                  </c:pt>
                  <c:pt idx="42">
                    <c:v>MTX</c:v>
                  </c:pt>
                  <c:pt idx="43">
                    <c:v>NLX</c:v>
                  </c:pt>
                  <c:pt idx="44">
                    <c:v>NSX</c:v>
                  </c:pt>
                  <c:pt idx="45">
                    <c:v>PRX</c:v>
                  </c:pt>
                  <c:pt idx="46">
                    <c:v>RII</c:v>
                  </c:pt>
                  <c:pt idx="47">
                    <c:v>RRG</c:v>
                  </c:pt>
                  <c:pt idx="48">
                    <c:v>SAX</c:v>
                  </c:pt>
                  <c:pt idx="49">
                    <c:v>SKX</c:v>
                  </c:pt>
                  <c:pt idx="50">
                    <c:v>TKX</c:v>
                  </c:pt>
                  <c:pt idx="51">
                    <c:v>TSL</c:v>
                  </c:pt>
                  <c:pt idx="52">
                    <c:v>TVP</c:v>
                  </c:pt>
                  <c:pt idx="53">
                    <c:v>TYX</c:v>
                  </c:pt>
                  <c:pt idx="54">
                    <c:v>VVX</c:v>
                  </c:pt>
                  <c:pt idx="55">
                    <c:v>VWX</c:v>
                  </c:pt>
                  <c:pt idx="56">
                    <c:v>ADX</c:v>
                  </c:pt>
                  <c:pt idx="57">
                    <c:v>ASX</c:v>
                  </c:pt>
                  <c:pt idx="58">
                    <c:v>BEX</c:v>
                  </c:pt>
                  <c:pt idx="59">
                    <c:v>BGT</c:v>
                  </c:pt>
                  <c:pt idx="60">
                    <c:v>BMX</c:v>
                  </c:pt>
                  <c:pt idx="61">
                    <c:v>BYD</c:v>
                  </c:pt>
                  <c:pt idx="62">
                    <c:v>CDA</c:v>
                  </c:pt>
                  <c:pt idx="63">
                    <c:v>CRX</c:v>
                  </c:pt>
                  <c:pt idx="64">
                    <c:v>FEX</c:v>
                  </c:pt>
                  <c:pt idx="65">
                    <c:v>FJX</c:v>
                  </c:pt>
                  <c:pt idx="66">
                    <c:v>FMX</c:v>
                  </c:pt>
                  <c:pt idx="67">
                    <c:v>GMX</c:v>
                  </c:pt>
                  <c:pt idx="68">
                    <c:v>HNX</c:v>
                  </c:pt>
                  <c:pt idx="69">
                    <c:v>HYX</c:v>
                  </c:pt>
                  <c:pt idx="70">
                    <c:v>JCX</c:v>
                  </c:pt>
                  <c:pt idx="71">
                    <c:v>JLX</c:v>
                  </c:pt>
                  <c:pt idx="72">
                    <c:v>KMX</c:v>
                  </c:pt>
                  <c:pt idx="73">
                    <c:v>LRX</c:v>
                  </c:pt>
                  <c:pt idx="74">
                    <c:v>LTX</c:v>
                  </c:pt>
                  <c:pt idx="75">
                    <c:v>MAX</c:v>
                  </c:pt>
                  <c:pt idx="76">
                    <c:v>MBX</c:v>
                  </c:pt>
                  <c:pt idx="77">
                    <c:v>MTX</c:v>
                  </c:pt>
                  <c:pt idx="78">
                    <c:v>NLX</c:v>
                  </c:pt>
                  <c:pt idx="79">
                    <c:v>NSX</c:v>
                  </c:pt>
                  <c:pt idx="80">
                    <c:v>PRX</c:v>
                  </c:pt>
                  <c:pt idx="81">
                    <c:v>RII</c:v>
                  </c:pt>
                  <c:pt idx="82">
                    <c:v>RRG</c:v>
                  </c:pt>
                  <c:pt idx="83">
                    <c:v>SKX</c:v>
                  </c:pt>
                  <c:pt idx="84">
                    <c:v>TKX</c:v>
                  </c:pt>
                  <c:pt idx="85">
                    <c:v>TSL</c:v>
                  </c:pt>
                  <c:pt idx="86">
                    <c:v>TVP</c:v>
                  </c:pt>
                  <c:pt idx="87">
                    <c:v>TYX</c:v>
                  </c:pt>
                  <c:pt idx="88">
                    <c:v>VVX</c:v>
                  </c:pt>
                  <c:pt idx="89">
                    <c:v>VWX</c:v>
                  </c:pt>
                  <c:pt idx="90">
                    <c:v>ADX</c:v>
                  </c:pt>
                  <c:pt idx="91">
                    <c:v>ASX</c:v>
                  </c:pt>
                  <c:pt idx="92">
                    <c:v>BEX</c:v>
                  </c:pt>
                  <c:pt idx="93">
                    <c:v>BGT</c:v>
                  </c:pt>
                  <c:pt idx="94">
                    <c:v>BMX</c:v>
                  </c:pt>
                  <c:pt idx="95">
                    <c:v>BYD</c:v>
                  </c:pt>
                  <c:pt idx="96">
                    <c:v>CRX</c:v>
                  </c:pt>
                  <c:pt idx="97">
                    <c:v>FEX</c:v>
                  </c:pt>
                  <c:pt idx="98">
                    <c:v>FJX</c:v>
                  </c:pt>
                  <c:pt idx="99">
                    <c:v>FMX</c:v>
                  </c:pt>
                  <c:pt idx="100">
                    <c:v>GMX</c:v>
                  </c:pt>
                  <c:pt idx="101">
                    <c:v>HNX</c:v>
                  </c:pt>
                  <c:pt idx="102">
                    <c:v>HYX</c:v>
                  </c:pt>
                  <c:pt idx="103">
                    <c:v>JLX</c:v>
                  </c:pt>
                  <c:pt idx="104">
                    <c:v>KMX</c:v>
                  </c:pt>
                  <c:pt idx="105">
                    <c:v>LTX</c:v>
                  </c:pt>
                  <c:pt idx="106">
                    <c:v>MAX</c:v>
                  </c:pt>
                  <c:pt idx="107">
                    <c:v>MBV</c:v>
                  </c:pt>
                  <c:pt idx="108">
                    <c:v>MBX</c:v>
                  </c:pt>
                  <c:pt idx="109">
                    <c:v>MLN</c:v>
                  </c:pt>
                  <c:pt idx="110">
                    <c:v>MTX</c:v>
                  </c:pt>
                  <c:pt idx="111">
                    <c:v>NLX</c:v>
                  </c:pt>
                  <c:pt idx="112">
                    <c:v>NSX</c:v>
                  </c:pt>
                  <c:pt idx="113">
                    <c:v>PGN</c:v>
                  </c:pt>
                  <c:pt idx="114">
                    <c:v>PRX</c:v>
                  </c:pt>
                  <c:pt idx="115">
                    <c:v>RII</c:v>
                  </c:pt>
                  <c:pt idx="116">
                    <c:v>RRG</c:v>
                  </c:pt>
                  <c:pt idx="117">
                    <c:v>TKX</c:v>
                  </c:pt>
                  <c:pt idx="118">
                    <c:v>TSL</c:v>
                  </c:pt>
                  <c:pt idx="119">
                    <c:v>TYX</c:v>
                  </c:pt>
                  <c:pt idx="120">
                    <c:v>VVX</c:v>
                  </c:pt>
                  <c:pt idx="121">
                    <c:v>VWX</c:v>
                  </c:pt>
                  <c:pt idx="122">
                    <c:v>ASX</c:v>
                  </c:pt>
                  <c:pt idx="123">
                    <c:v>BMX</c:v>
                  </c:pt>
                  <c:pt idx="124">
                    <c:v>CRX</c:v>
                  </c:pt>
                  <c:pt idx="125">
                    <c:v>FEX</c:v>
                  </c:pt>
                  <c:pt idx="126">
                    <c:v>FJX</c:v>
                  </c:pt>
                  <c:pt idx="127">
                    <c:v>FMX</c:v>
                  </c:pt>
                  <c:pt idx="128">
                    <c:v>FTG</c:v>
                  </c:pt>
                  <c:pt idx="129">
                    <c:v>GMX</c:v>
                  </c:pt>
                  <c:pt idx="130">
                    <c:v>HNX</c:v>
                  </c:pt>
                  <c:pt idx="131">
                    <c:v>HYX</c:v>
                  </c:pt>
                  <c:pt idx="132">
                    <c:v>JLX</c:v>
                  </c:pt>
                  <c:pt idx="133">
                    <c:v>KMX</c:v>
                  </c:pt>
                  <c:pt idx="134">
                    <c:v>MAX</c:v>
                  </c:pt>
                  <c:pt idx="135">
                    <c:v>MBX</c:v>
                  </c:pt>
                  <c:pt idx="136">
                    <c:v>MLN</c:v>
                  </c:pt>
                  <c:pt idx="137">
                    <c:v>MTX</c:v>
                  </c:pt>
                  <c:pt idx="138">
                    <c:v>NSX</c:v>
                  </c:pt>
                  <c:pt idx="139">
                    <c:v>PRX</c:v>
                  </c:pt>
                  <c:pt idx="140">
                    <c:v>QTM</c:v>
                  </c:pt>
                  <c:pt idx="141">
                    <c:v>RII</c:v>
                  </c:pt>
                  <c:pt idx="142">
                    <c:v>RRG</c:v>
                  </c:pt>
                  <c:pt idx="143">
                    <c:v>TKX</c:v>
                  </c:pt>
                  <c:pt idx="144">
                    <c:v>TSL</c:v>
                  </c:pt>
                  <c:pt idx="145">
                    <c:v>TYX</c:v>
                  </c:pt>
                  <c:pt idx="146">
                    <c:v>VGA</c:v>
                  </c:pt>
                  <c:pt idx="147">
                    <c:v>VVX</c:v>
                  </c:pt>
                  <c:pt idx="148">
                    <c:v>ASX</c:v>
                  </c:pt>
                  <c:pt idx="149">
                    <c:v>BMX</c:v>
                  </c:pt>
                  <c:pt idx="150">
                    <c:v>BYD</c:v>
                  </c:pt>
                  <c:pt idx="151">
                    <c:v>CRX</c:v>
                  </c:pt>
                  <c:pt idx="152">
                    <c:v>FEX</c:v>
                  </c:pt>
                  <c:pt idx="153">
                    <c:v>FJX</c:v>
                  </c:pt>
                  <c:pt idx="154">
                    <c:v>FMX</c:v>
                  </c:pt>
                  <c:pt idx="155">
                    <c:v>GMX</c:v>
                  </c:pt>
                  <c:pt idx="156">
                    <c:v>HNX</c:v>
                  </c:pt>
                  <c:pt idx="157">
                    <c:v>HYX</c:v>
                  </c:pt>
                  <c:pt idx="158">
                    <c:v>JLX</c:v>
                  </c:pt>
                  <c:pt idx="159">
                    <c:v>KMX</c:v>
                  </c:pt>
                  <c:pt idx="160">
                    <c:v>MAX</c:v>
                  </c:pt>
                  <c:pt idx="161">
                    <c:v>MBX</c:v>
                  </c:pt>
                  <c:pt idx="162">
                    <c:v>MLN</c:v>
                  </c:pt>
                  <c:pt idx="163">
                    <c:v>MTX</c:v>
                  </c:pt>
                  <c:pt idx="164">
                    <c:v>NSX</c:v>
                  </c:pt>
                  <c:pt idx="165">
                    <c:v>PGN</c:v>
                  </c:pt>
                  <c:pt idx="166">
                    <c:v>PRX</c:v>
                  </c:pt>
                  <c:pt idx="167">
                    <c:v>QTM</c:v>
                  </c:pt>
                  <c:pt idx="168">
                    <c:v>RII</c:v>
                  </c:pt>
                  <c:pt idx="169">
                    <c:v>RRG</c:v>
                  </c:pt>
                  <c:pt idx="170">
                    <c:v>TKX</c:v>
                  </c:pt>
                  <c:pt idx="171">
                    <c:v>TSL</c:v>
                  </c:pt>
                  <c:pt idx="172">
                    <c:v>TYX</c:v>
                  </c:pt>
                  <c:pt idx="173">
                    <c:v>VGA</c:v>
                  </c:pt>
                  <c:pt idx="174">
                    <c:v>VVX</c:v>
                  </c:pt>
                  <c:pt idx="175">
                    <c:v>ASX</c:v>
                  </c:pt>
                  <c:pt idx="176">
                    <c:v>BMX</c:v>
                  </c:pt>
                  <c:pt idx="177">
                    <c:v>CRX</c:v>
                  </c:pt>
                  <c:pt idx="178">
                    <c:v>FEX</c:v>
                  </c:pt>
                  <c:pt idx="179">
                    <c:v>FJX</c:v>
                  </c:pt>
                  <c:pt idx="180">
                    <c:v>FMX</c:v>
                  </c:pt>
                  <c:pt idx="181">
                    <c:v>GMX</c:v>
                  </c:pt>
                  <c:pt idx="182">
                    <c:v>HNX</c:v>
                  </c:pt>
                  <c:pt idx="183">
                    <c:v>HYX</c:v>
                  </c:pt>
                  <c:pt idx="184">
                    <c:v>JLX</c:v>
                  </c:pt>
                  <c:pt idx="185">
                    <c:v>KMX</c:v>
                  </c:pt>
                  <c:pt idx="186">
                    <c:v>LTX</c:v>
                  </c:pt>
                  <c:pt idx="187">
                    <c:v>MAX</c:v>
                  </c:pt>
                  <c:pt idx="188">
                    <c:v>MBX</c:v>
                  </c:pt>
                  <c:pt idx="189">
                    <c:v>MLN</c:v>
                  </c:pt>
                  <c:pt idx="190">
                    <c:v>MTX</c:v>
                  </c:pt>
                  <c:pt idx="191">
                    <c:v>NSX</c:v>
                  </c:pt>
                  <c:pt idx="192">
                    <c:v>PRX</c:v>
                  </c:pt>
                  <c:pt idx="193">
                    <c:v>RII</c:v>
                  </c:pt>
                  <c:pt idx="194">
                    <c:v>RRG</c:v>
                  </c:pt>
                  <c:pt idx="195">
                    <c:v>TKX</c:v>
                  </c:pt>
                  <c:pt idx="196">
                    <c:v>TSL</c:v>
                  </c:pt>
                  <c:pt idx="197">
                    <c:v>TYX</c:v>
                  </c:pt>
                  <c:pt idx="198">
                    <c:v>VGA</c:v>
                  </c:pt>
                  <c:pt idx="199">
                    <c:v>VVX</c:v>
                  </c:pt>
                </c:lvl>
                <c:lvl>
                  <c:pt idx="0">
                    <c:v>2009</c:v>
                  </c:pt>
                  <c:pt idx="1">
                    <c:v>2011</c:v>
                  </c:pt>
                  <c:pt idx="18">
                    <c:v>2012</c:v>
                  </c:pt>
                  <c:pt idx="56">
                    <c:v>2013</c:v>
                  </c:pt>
                  <c:pt idx="90">
                    <c:v>2014</c:v>
                  </c:pt>
                  <c:pt idx="122">
                    <c:v>2015</c:v>
                  </c:pt>
                  <c:pt idx="148">
                    <c:v>2016</c:v>
                  </c:pt>
                  <c:pt idx="175">
                    <c:v>2017</c:v>
                  </c:pt>
                </c:lvl>
              </c:multiLvlStrCache>
            </c:multiLvlStrRef>
          </c:cat>
          <c:val>
            <c:numRef>
              <c:f>Manufacturers!$B$2:$B$210</c:f>
              <c:numCache>
                <c:formatCode>General</c:formatCode>
                <c:ptCount val="200"/>
                <c:pt idx="0">
                  <c:v>2</c:v>
                </c:pt>
                <c:pt idx="1">
                  <c:v>1</c:v>
                </c:pt>
                <c:pt idx="2">
                  <c:v>2</c:v>
                </c:pt>
                <c:pt idx="3">
                  <c:v>4</c:v>
                </c:pt>
                <c:pt idx="4">
                  <c:v>9</c:v>
                </c:pt>
                <c:pt idx="5">
                  <c:v>3</c:v>
                </c:pt>
                <c:pt idx="6">
                  <c:v>3</c:v>
                </c:pt>
                <c:pt idx="7">
                  <c:v>4</c:v>
                </c:pt>
                <c:pt idx="8">
                  <c:v>2</c:v>
                </c:pt>
                <c:pt idx="9">
                  <c:v>3</c:v>
                </c:pt>
                <c:pt idx="10">
                  <c:v>6</c:v>
                </c:pt>
                <c:pt idx="11">
                  <c:v>5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8</c:v>
                </c:pt>
                <c:pt idx="16">
                  <c:v>1</c:v>
                </c:pt>
                <c:pt idx="17">
                  <c:v>1</c:v>
                </c:pt>
                <c:pt idx="18">
                  <c:v>45</c:v>
                </c:pt>
                <c:pt idx="19">
                  <c:v>11</c:v>
                </c:pt>
                <c:pt idx="20">
                  <c:v>2</c:v>
                </c:pt>
                <c:pt idx="21">
                  <c:v>6</c:v>
                </c:pt>
                <c:pt idx="22">
                  <c:v>1</c:v>
                </c:pt>
                <c:pt idx="23">
                  <c:v>116</c:v>
                </c:pt>
                <c:pt idx="24">
                  <c:v>1</c:v>
                </c:pt>
                <c:pt idx="25">
                  <c:v>1</c:v>
                </c:pt>
                <c:pt idx="26">
                  <c:v>73</c:v>
                </c:pt>
                <c:pt idx="27">
                  <c:v>6</c:v>
                </c:pt>
                <c:pt idx="28">
                  <c:v>8</c:v>
                </c:pt>
                <c:pt idx="29">
                  <c:v>19</c:v>
                </c:pt>
                <c:pt idx="30">
                  <c:v>90</c:v>
                </c:pt>
                <c:pt idx="31">
                  <c:v>1</c:v>
                </c:pt>
                <c:pt idx="32">
                  <c:v>200</c:v>
                </c:pt>
                <c:pt idx="33">
                  <c:v>42</c:v>
                </c:pt>
                <c:pt idx="34">
                  <c:v>35</c:v>
                </c:pt>
                <c:pt idx="35">
                  <c:v>10</c:v>
                </c:pt>
                <c:pt idx="36">
                  <c:v>37</c:v>
                </c:pt>
                <c:pt idx="37">
                  <c:v>7</c:v>
                </c:pt>
                <c:pt idx="38">
                  <c:v>4</c:v>
                </c:pt>
                <c:pt idx="39">
                  <c:v>3</c:v>
                </c:pt>
                <c:pt idx="40">
                  <c:v>68</c:v>
                </c:pt>
                <c:pt idx="41">
                  <c:v>1</c:v>
                </c:pt>
                <c:pt idx="42">
                  <c:v>18</c:v>
                </c:pt>
                <c:pt idx="43">
                  <c:v>2</c:v>
                </c:pt>
                <c:pt idx="44">
                  <c:v>79</c:v>
                </c:pt>
                <c:pt idx="45">
                  <c:v>67</c:v>
                </c:pt>
                <c:pt idx="46">
                  <c:v>2</c:v>
                </c:pt>
                <c:pt idx="47">
                  <c:v>6</c:v>
                </c:pt>
                <c:pt idx="48">
                  <c:v>13</c:v>
                </c:pt>
                <c:pt idx="49">
                  <c:v>17</c:v>
                </c:pt>
                <c:pt idx="50">
                  <c:v>24</c:v>
                </c:pt>
                <c:pt idx="51">
                  <c:v>1</c:v>
                </c:pt>
                <c:pt idx="52">
                  <c:v>2</c:v>
                </c:pt>
                <c:pt idx="53">
                  <c:v>86</c:v>
                </c:pt>
                <c:pt idx="54">
                  <c:v>15</c:v>
                </c:pt>
                <c:pt idx="55">
                  <c:v>23</c:v>
                </c:pt>
                <c:pt idx="56">
                  <c:v>41</c:v>
                </c:pt>
                <c:pt idx="57">
                  <c:v>5</c:v>
                </c:pt>
                <c:pt idx="58">
                  <c:v>3</c:v>
                </c:pt>
                <c:pt idx="59">
                  <c:v>1</c:v>
                </c:pt>
                <c:pt idx="60">
                  <c:v>149</c:v>
                </c:pt>
                <c:pt idx="61">
                  <c:v>1</c:v>
                </c:pt>
                <c:pt idx="62">
                  <c:v>1</c:v>
                </c:pt>
                <c:pt idx="63">
                  <c:v>89</c:v>
                </c:pt>
                <c:pt idx="64">
                  <c:v>10</c:v>
                </c:pt>
                <c:pt idx="65">
                  <c:v>22</c:v>
                </c:pt>
                <c:pt idx="66">
                  <c:v>99</c:v>
                </c:pt>
                <c:pt idx="67">
                  <c:v>181</c:v>
                </c:pt>
                <c:pt idx="68">
                  <c:v>44</c:v>
                </c:pt>
                <c:pt idx="69">
                  <c:v>38</c:v>
                </c:pt>
                <c:pt idx="70">
                  <c:v>15</c:v>
                </c:pt>
                <c:pt idx="71">
                  <c:v>4</c:v>
                </c:pt>
                <c:pt idx="72">
                  <c:v>36</c:v>
                </c:pt>
                <c:pt idx="73">
                  <c:v>7</c:v>
                </c:pt>
                <c:pt idx="74">
                  <c:v>4</c:v>
                </c:pt>
                <c:pt idx="75">
                  <c:v>3</c:v>
                </c:pt>
                <c:pt idx="76">
                  <c:v>81</c:v>
                </c:pt>
                <c:pt idx="77">
                  <c:v>18</c:v>
                </c:pt>
                <c:pt idx="78">
                  <c:v>6</c:v>
                </c:pt>
                <c:pt idx="79">
                  <c:v>70</c:v>
                </c:pt>
                <c:pt idx="80">
                  <c:v>40</c:v>
                </c:pt>
                <c:pt idx="81">
                  <c:v>2</c:v>
                </c:pt>
                <c:pt idx="82">
                  <c:v>6</c:v>
                </c:pt>
                <c:pt idx="83">
                  <c:v>16</c:v>
                </c:pt>
                <c:pt idx="84">
                  <c:v>24</c:v>
                </c:pt>
                <c:pt idx="85">
                  <c:v>3</c:v>
                </c:pt>
                <c:pt idx="86">
                  <c:v>1</c:v>
                </c:pt>
                <c:pt idx="87">
                  <c:v>92</c:v>
                </c:pt>
                <c:pt idx="88">
                  <c:v>16</c:v>
                </c:pt>
                <c:pt idx="89">
                  <c:v>41</c:v>
                </c:pt>
                <c:pt idx="90">
                  <c:v>43</c:v>
                </c:pt>
                <c:pt idx="91">
                  <c:v>7</c:v>
                </c:pt>
                <c:pt idx="92">
                  <c:v>7</c:v>
                </c:pt>
                <c:pt idx="93">
                  <c:v>1</c:v>
                </c:pt>
                <c:pt idx="94">
                  <c:v>144</c:v>
                </c:pt>
                <c:pt idx="95">
                  <c:v>1</c:v>
                </c:pt>
                <c:pt idx="96">
                  <c:v>102</c:v>
                </c:pt>
                <c:pt idx="97">
                  <c:v>13</c:v>
                </c:pt>
                <c:pt idx="98">
                  <c:v>23</c:v>
                </c:pt>
                <c:pt idx="99">
                  <c:v>103</c:v>
                </c:pt>
                <c:pt idx="100">
                  <c:v>163</c:v>
                </c:pt>
                <c:pt idx="101">
                  <c:v>45</c:v>
                </c:pt>
                <c:pt idx="102">
                  <c:v>38</c:v>
                </c:pt>
                <c:pt idx="103">
                  <c:v>33</c:v>
                </c:pt>
                <c:pt idx="104">
                  <c:v>35</c:v>
                </c:pt>
                <c:pt idx="105">
                  <c:v>4</c:v>
                </c:pt>
                <c:pt idx="106">
                  <c:v>6</c:v>
                </c:pt>
                <c:pt idx="107">
                  <c:v>2</c:v>
                </c:pt>
                <c:pt idx="108">
                  <c:v>89</c:v>
                </c:pt>
                <c:pt idx="109">
                  <c:v>3</c:v>
                </c:pt>
                <c:pt idx="110">
                  <c:v>19</c:v>
                </c:pt>
                <c:pt idx="111">
                  <c:v>7</c:v>
                </c:pt>
                <c:pt idx="112">
                  <c:v>80</c:v>
                </c:pt>
                <c:pt idx="113">
                  <c:v>1</c:v>
                </c:pt>
                <c:pt idx="114">
                  <c:v>51</c:v>
                </c:pt>
                <c:pt idx="115">
                  <c:v>7</c:v>
                </c:pt>
                <c:pt idx="116">
                  <c:v>7</c:v>
                </c:pt>
                <c:pt idx="117">
                  <c:v>25</c:v>
                </c:pt>
                <c:pt idx="118">
                  <c:v>3</c:v>
                </c:pt>
                <c:pt idx="119">
                  <c:v>92</c:v>
                </c:pt>
                <c:pt idx="120">
                  <c:v>13</c:v>
                </c:pt>
                <c:pt idx="121">
                  <c:v>36</c:v>
                </c:pt>
                <c:pt idx="122">
                  <c:v>10</c:v>
                </c:pt>
                <c:pt idx="123">
                  <c:v>165</c:v>
                </c:pt>
                <c:pt idx="124">
                  <c:v>107</c:v>
                </c:pt>
                <c:pt idx="125">
                  <c:v>14</c:v>
                </c:pt>
                <c:pt idx="126">
                  <c:v>21</c:v>
                </c:pt>
                <c:pt idx="127">
                  <c:v>98</c:v>
                </c:pt>
                <c:pt idx="128">
                  <c:v>1</c:v>
                </c:pt>
                <c:pt idx="129">
                  <c:v>186</c:v>
                </c:pt>
                <c:pt idx="130">
                  <c:v>37</c:v>
                </c:pt>
                <c:pt idx="131">
                  <c:v>43</c:v>
                </c:pt>
                <c:pt idx="132">
                  <c:v>34</c:v>
                </c:pt>
                <c:pt idx="133">
                  <c:v>38</c:v>
                </c:pt>
                <c:pt idx="134">
                  <c:v>6</c:v>
                </c:pt>
                <c:pt idx="135">
                  <c:v>84</c:v>
                </c:pt>
                <c:pt idx="136">
                  <c:v>3</c:v>
                </c:pt>
                <c:pt idx="137">
                  <c:v>18</c:v>
                </c:pt>
                <c:pt idx="138">
                  <c:v>82</c:v>
                </c:pt>
                <c:pt idx="139">
                  <c:v>60</c:v>
                </c:pt>
                <c:pt idx="140">
                  <c:v>1</c:v>
                </c:pt>
                <c:pt idx="141">
                  <c:v>2</c:v>
                </c:pt>
                <c:pt idx="142">
                  <c:v>7</c:v>
                </c:pt>
                <c:pt idx="143">
                  <c:v>24</c:v>
                </c:pt>
                <c:pt idx="144">
                  <c:v>8</c:v>
                </c:pt>
                <c:pt idx="145">
                  <c:v>92</c:v>
                </c:pt>
                <c:pt idx="146">
                  <c:v>108</c:v>
                </c:pt>
                <c:pt idx="147">
                  <c:v>21</c:v>
                </c:pt>
                <c:pt idx="148">
                  <c:v>10</c:v>
                </c:pt>
                <c:pt idx="149">
                  <c:v>146</c:v>
                </c:pt>
                <c:pt idx="150">
                  <c:v>1</c:v>
                </c:pt>
                <c:pt idx="151">
                  <c:v>105</c:v>
                </c:pt>
                <c:pt idx="152">
                  <c:v>14</c:v>
                </c:pt>
                <c:pt idx="153">
                  <c:v>21</c:v>
                </c:pt>
                <c:pt idx="154">
                  <c:v>111</c:v>
                </c:pt>
                <c:pt idx="155">
                  <c:v>178</c:v>
                </c:pt>
                <c:pt idx="156">
                  <c:v>41</c:v>
                </c:pt>
                <c:pt idx="157">
                  <c:v>44</c:v>
                </c:pt>
                <c:pt idx="158">
                  <c:v>33</c:v>
                </c:pt>
                <c:pt idx="159">
                  <c:v>42</c:v>
                </c:pt>
                <c:pt idx="160">
                  <c:v>8</c:v>
                </c:pt>
                <c:pt idx="161">
                  <c:v>82</c:v>
                </c:pt>
                <c:pt idx="162">
                  <c:v>4</c:v>
                </c:pt>
                <c:pt idx="163">
                  <c:v>14</c:v>
                </c:pt>
                <c:pt idx="164">
                  <c:v>66</c:v>
                </c:pt>
                <c:pt idx="165">
                  <c:v>1</c:v>
                </c:pt>
                <c:pt idx="166">
                  <c:v>70</c:v>
                </c:pt>
                <c:pt idx="167">
                  <c:v>1</c:v>
                </c:pt>
                <c:pt idx="168">
                  <c:v>4</c:v>
                </c:pt>
                <c:pt idx="169">
                  <c:v>8</c:v>
                </c:pt>
                <c:pt idx="170">
                  <c:v>24</c:v>
                </c:pt>
                <c:pt idx="171">
                  <c:v>18</c:v>
                </c:pt>
                <c:pt idx="172">
                  <c:v>93</c:v>
                </c:pt>
                <c:pt idx="173">
                  <c:v>84</c:v>
                </c:pt>
                <c:pt idx="174">
                  <c:v>27</c:v>
                </c:pt>
                <c:pt idx="175">
                  <c:v>4</c:v>
                </c:pt>
                <c:pt idx="176">
                  <c:v>128</c:v>
                </c:pt>
                <c:pt idx="177">
                  <c:v>100</c:v>
                </c:pt>
                <c:pt idx="178">
                  <c:v>13</c:v>
                </c:pt>
                <c:pt idx="179">
                  <c:v>22</c:v>
                </c:pt>
                <c:pt idx="180">
                  <c:v>124</c:v>
                </c:pt>
                <c:pt idx="181">
                  <c:v>171</c:v>
                </c:pt>
                <c:pt idx="182">
                  <c:v>51</c:v>
                </c:pt>
                <c:pt idx="183">
                  <c:v>50</c:v>
                </c:pt>
                <c:pt idx="184">
                  <c:v>39</c:v>
                </c:pt>
                <c:pt idx="185">
                  <c:v>45</c:v>
                </c:pt>
                <c:pt idx="186">
                  <c:v>2</c:v>
                </c:pt>
                <c:pt idx="187">
                  <c:v>10</c:v>
                </c:pt>
                <c:pt idx="188">
                  <c:v>85</c:v>
                </c:pt>
                <c:pt idx="189">
                  <c:v>2</c:v>
                </c:pt>
                <c:pt idx="190">
                  <c:v>14</c:v>
                </c:pt>
                <c:pt idx="191">
                  <c:v>80</c:v>
                </c:pt>
                <c:pt idx="192">
                  <c:v>50</c:v>
                </c:pt>
                <c:pt idx="193">
                  <c:v>2</c:v>
                </c:pt>
                <c:pt idx="194">
                  <c:v>8</c:v>
                </c:pt>
                <c:pt idx="195">
                  <c:v>21</c:v>
                </c:pt>
                <c:pt idx="196">
                  <c:v>9</c:v>
                </c:pt>
                <c:pt idx="197">
                  <c:v>91</c:v>
                </c:pt>
                <c:pt idx="198">
                  <c:v>85</c:v>
                </c:pt>
                <c:pt idx="199">
                  <c:v>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C4C-4B73-824D-E8D96BC68A94}"/>
            </c:ext>
          </c:extLst>
        </c:ser>
        <c:ser>
          <c:idx val="1"/>
          <c:order val="1"/>
          <c:tx>
            <c:strRef>
              <c:f>Manufacturers!$C$1</c:f>
              <c:strCache>
                <c:ptCount val="1"/>
                <c:pt idx="0">
                  <c:v>Average of Annual Fuel Cost (FT1)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multiLvlStrRef>
              <c:f>Manufacturers!$A$2:$A$210</c:f>
              <c:multiLvlStrCache>
                <c:ptCount val="200"/>
                <c:lvl>
                  <c:pt idx="0">
                    <c:v>GMX</c:v>
                  </c:pt>
                  <c:pt idx="1">
                    <c:v>ASX</c:v>
                  </c:pt>
                  <c:pt idx="2">
                    <c:v>BMX</c:v>
                  </c:pt>
                  <c:pt idx="3">
                    <c:v>CRX</c:v>
                  </c:pt>
                  <c:pt idx="4">
                    <c:v>FEX</c:v>
                  </c:pt>
                  <c:pt idx="5">
                    <c:v>FMX</c:v>
                  </c:pt>
                  <c:pt idx="6">
                    <c:v>GMX</c:v>
                  </c:pt>
                  <c:pt idx="7">
                    <c:v>HNX</c:v>
                  </c:pt>
                  <c:pt idx="8">
                    <c:v>JCX</c:v>
                  </c:pt>
                  <c:pt idx="9">
                    <c:v>KMX</c:v>
                  </c:pt>
                  <c:pt idx="10">
                    <c:v>LTX</c:v>
                  </c:pt>
                  <c:pt idx="11">
                    <c:v>MBX</c:v>
                  </c:pt>
                  <c:pt idx="12">
                    <c:v>NSX</c:v>
                  </c:pt>
                  <c:pt idx="13">
                    <c:v>PRX</c:v>
                  </c:pt>
                  <c:pt idx="14">
                    <c:v>RII</c:v>
                  </c:pt>
                  <c:pt idx="15">
                    <c:v>SAX</c:v>
                  </c:pt>
                  <c:pt idx="16">
                    <c:v>SKR</c:v>
                  </c:pt>
                  <c:pt idx="17">
                    <c:v>TYX</c:v>
                  </c:pt>
                  <c:pt idx="18">
                    <c:v>ADX</c:v>
                  </c:pt>
                  <c:pt idx="19">
                    <c:v>ASX</c:v>
                  </c:pt>
                  <c:pt idx="20">
                    <c:v>AZD</c:v>
                  </c:pt>
                  <c:pt idx="21">
                    <c:v>BEX</c:v>
                  </c:pt>
                  <c:pt idx="22">
                    <c:v>BGT</c:v>
                  </c:pt>
                  <c:pt idx="23">
                    <c:v>BMX</c:v>
                  </c:pt>
                  <c:pt idx="24">
                    <c:v>BYD</c:v>
                  </c:pt>
                  <c:pt idx="25">
                    <c:v>CDA</c:v>
                  </c:pt>
                  <c:pt idx="26">
                    <c:v>CRX</c:v>
                  </c:pt>
                  <c:pt idx="27">
                    <c:v>DSX</c:v>
                  </c:pt>
                  <c:pt idx="28">
                    <c:v>FEX</c:v>
                  </c:pt>
                  <c:pt idx="29">
                    <c:v>FJX</c:v>
                  </c:pt>
                  <c:pt idx="30">
                    <c:v>FMX</c:v>
                  </c:pt>
                  <c:pt idx="31">
                    <c:v>FSK</c:v>
                  </c:pt>
                  <c:pt idx="32">
                    <c:v>GMX</c:v>
                  </c:pt>
                  <c:pt idx="33">
                    <c:v>HNX</c:v>
                  </c:pt>
                  <c:pt idx="34">
                    <c:v>HYX</c:v>
                  </c:pt>
                  <c:pt idx="35">
                    <c:v>JCX</c:v>
                  </c:pt>
                  <c:pt idx="36">
                    <c:v>KMX</c:v>
                  </c:pt>
                  <c:pt idx="37">
                    <c:v>LRX</c:v>
                  </c:pt>
                  <c:pt idx="38">
                    <c:v>LTX</c:v>
                  </c:pt>
                  <c:pt idx="39">
                    <c:v>MAX</c:v>
                  </c:pt>
                  <c:pt idx="40">
                    <c:v>MBX</c:v>
                  </c:pt>
                  <c:pt idx="41">
                    <c:v>MLN</c:v>
                  </c:pt>
                  <c:pt idx="42">
                    <c:v>MTX</c:v>
                  </c:pt>
                  <c:pt idx="43">
                    <c:v>NLX</c:v>
                  </c:pt>
                  <c:pt idx="44">
                    <c:v>NSX</c:v>
                  </c:pt>
                  <c:pt idx="45">
                    <c:v>PRX</c:v>
                  </c:pt>
                  <c:pt idx="46">
                    <c:v>RII</c:v>
                  </c:pt>
                  <c:pt idx="47">
                    <c:v>RRG</c:v>
                  </c:pt>
                  <c:pt idx="48">
                    <c:v>SAX</c:v>
                  </c:pt>
                  <c:pt idx="49">
                    <c:v>SKX</c:v>
                  </c:pt>
                  <c:pt idx="50">
                    <c:v>TKX</c:v>
                  </c:pt>
                  <c:pt idx="51">
                    <c:v>TSL</c:v>
                  </c:pt>
                  <c:pt idx="52">
                    <c:v>TVP</c:v>
                  </c:pt>
                  <c:pt idx="53">
                    <c:v>TYX</c:v>
                  </c:pt>
                  <c:pt idx="54">
                    <c:v>VVX</c:v>
                  </c:pt>
                  <c:pt idx="55">
                    <c:v>VWX</c:v>
                  </c:pt>
                  <c:pt idx="56">
                    <c:v>ADX</c:v>
                  </c:pt>
                  <c:pt idx="57">
                    <c:v>ASX</c:v>
                  </c:pt>
                  <c:pt idx="58">
                    <c:v>BEX</c:v>
                  </c:pt>
                  <c:pt idx="59">
                    <c:v>BGT</c:v>
                  </c:pt>
                  <c:pt idx="60">
                    <c:v>BMX</c:v>
                  </c:pt>
                  <c:pt idx="61">
                    <c:v>BYD</c:v>
                  </c:pt>
                  <c:pt idx="62">
                    <c:v>CDA</c:v>
                  </c:pt>
                  <c:pt idx="63">
                    <c:v>CRX</c:v>
                  </c:pt>
                  <c:pt idx="64">
                    <c:v>FEX</c:v>
                  </c:pt>
                  <c:pt idx="65">
                    <c:v>FJX</c:v>
                  </c:pt>
                  <c:pt idx="66">
                    <c:v>FMX</c:v>
                  </c:pt>
                  <c:pt idx="67">
                    <c:v>GMX</c:v>
                  </c:pt>
                  <c:pt idx="68">
                    <c:v>HNX</c:v>
                  </c:pt>
                  <c:pt idx="69">
                    <c:v>HYX</c:v>
                  </c:pt>
                  <c:pt idx="70">
                    <c:v>JCX</c:v>
                  </c:pt>
                  <c:pt idx="71">
                    <c:v>JLX</c:v>
                  </c:pt>
                  <c:pt idx="72">
                    <c:v>KMX</c:v>
                  </c:pt>
                  <c:pt idx="73">
                    <c:v>LRX</c:v>
                  </c:pt>
                  <c:pt idx="74">
                    <c:v>LTX</c:v>
                  </c:pt>
                  <c:pt idx="75">
                    <c:v>MAX</c:v>
                  </c:pt>
                  <c:pt idx="76">
                    <c:v>MBX</c:v>
                  </c:pt>
                  <c:pt idx="77">
                    <c:v>MTX</c:v>
                  </c:pt>
                  <c:pt idx="78">
                    <c:v>NLX</c:v>
                  </c:pt>
                  <c:pt idx="79">
                    <c:v>NSX</c:v>
                  </c:pt>
                  <c:pt idx="80">
                    <c:v>PRX</c:v>
                  </c:pt>
                  <c:pt idx="81">
                    <c:v>RII</c:v>
                  </c:pt>
                  <c:pt idx="82">
                    <c:v>RRG</c:v>
                  </c:pt>
                  <c:pt idx="83">
                    <c:v>SKX</c:v>
                  </c:pt>
                  <c:pt idx="84">
                    <c:v>TKX</c:v>
                  </c:pt>
                  <c:pt idx="85">
                    <c:v>TSL</c:v>
                  </c:pt>
                  <c:pt idx="86">
                    <c:v>TVP</c:v>
                  </c:pt>
                  <c:pt idx="87">
                    <c:v>TYX</c:v>
                  </c:pt>
                  <c:pt idx="88">
                    <c:v>VVX</c:v>
                  </c:pt>
                  <c:pt idx="89">
                    <c:v>VWX</c:v>
                  </c:pt>
                  <c:pt idx="90">
                    <c:v>ADX</c:v>
                  </c:pt>
                  <c:pt idx="91">
                    <c:v>ASX</c:v>
                  </c:pt>
                  <c:pt idx="92">
                    <c:v>BEX</c:v>
                  </c:pt>
                  <c:pt idx="93">
                    <c:v>BGT</c:v>
                  </c:pt>
                  <c:pt idx="94">
                    <c:v>BMX</c:v>
                  </c:pt>
                  <c:pt idx="95">
                    <c:v>BYD</c:v>
                  </c:pt>
                  <c:pt idx="96">
                    <c:v>CRX</c:v>
                  </c:pt>
                  <c:pt idx="97">
                    <c:v>FEX</c:v>
                  </c:pt>
                  <c:pt idx="98">
                    <c:v>FJX</c:v>
                  </c:pt>
                  <c:pt idx="99">
                    <c:v>FMX</c:v>
                  </c:pt>
                  <c:pt idx="100">
                    <c:v>GMX</c:v>
                  </c:pt>
                  <c:pt idx="101">
                    <c:v>HNX</c:v>
                  </c:pt>
                  <c:pt idx="102">
                    <c:v>HYX</c:v>
                  </c:pt>
                  <c:pt idx="103">
                    <c:v>JLX</c:v>
                  </c:pt>
                  <c:pt idx="104">
                    <c:v>KMX</c:v>
                  </c:pt>
                  <c:pt idx="105">
                    <c:v>LTX</c:v>
                  </c:pt>
                  <c:pt idx="106">
                    <c:v>MAX</c:v>
                  </c:pt>
                  <c:pt idx="107">
                    <c:v>MBV</c:v>
                  </c:pt>
                  <c:pt idx="108">
                    <c:v>MBX</c:v>
                  </c:pt>
                  <c:pt idx="109">
                    <c:v>MLN</c:v>
                  </c:pt>
                  <c:pt idx="110">
                    <c:v>MTX</c:v>
                  </c:pt>
                  <c:pt idx="111">
                    <c:v>NLX</c:v>
                  </c:pt>
                  <c:pt idx="112">
                    <c:v>NSX</c:v>
                  </c:pt>
                  <c:pt idx="113">
                    <c:v>PGN</c:v>
                  </c:pt>
                  <c:pt idx="114">
                    <c:v>PRX</c:v>
                  </c:pt>
                  <c:pt idx="115">
                    <c:v>RII</c:v>
                  </c:pt>
                  <c:pt idx="116">
                    <c:v>RRG</c:v>
                  </c:pt>
                  <c:pt idx="117">
                    <c:v>TKX</c:v>
                  </c:pt>
                  <c:pt idx="118">
                    <c:v>TSL</c:v>
                  </c:pt>
                  <c:pt idx="119">
                    <c:v>TYX</c:v>
                  </c:pt>
                  <c:pt idx="120">
                    <c:v>VVX</c:v>
                  </c:pt>
                  <c:pt idx="121">
                    <c:v>VWX</c:v>
                  </c:pt>
                  <c:pt idx="122">
                    <c:v>ASX</c:v>
                  </c:pt>
                  <c:pt idx="123">
                    <c:v>BMX</c:v>
                  </c:pt>
                  <c:pt idx="124">
                    <c:v>CRX</c:v>
                  </c:pt>
                  <c:pt idx="125">
                    <c:v>FEX</c:v>
                  </c:pt>
                  <c:pt idx="126">
                    <c:v>FJX</c:v>
                  </c:pt>
                  <c:pt idx="127">
                    <c:v>FMX</c:v>
                  </c:pt>
                  <c:pt idx="128">
                    <c:v>FTG</c:v>
                  </c:pt>
                  <c:pt idx="129">
                    <c:v>GMX</c:v>
                  </c:pt>
                  <c:pt idx="130">
                    <c:v>HNX</c:v>
                  </c:pt>
                  <c:pt idx="131">
                    <c:v>HYX</c:v>
                  </c:pt>
                  <c:pt idx="132">
                    <c:v>JLX</c:v>
                  </c:pt>
                  <c:pt idx="133">
                    <c:v>KMX</c:v>
                  </c:pt>
                  <c:pt idx="134">
                    <c:v>MAX</c:v>
                  </c:pt>
                  <c:pt idx="135">
                    <c:v>MBX</c:v>
                  </c:pt>
                  <c:pt idx="136">
                    <c:v>MLN</c:v>
                  </c:pt>
                  <c:pt idx="137">
                    <c:v>MTX</c:v>
                  </c:pt>
                  <c:pt idx="138">
                    <c:v>NSX</c:v>
                  </c:pt>
                  <c:pt idx="139">
                    <c:v>PRX</c:v>
                  </c:pt>
                  <c:pt idx="140">
                    <c:v>QTM</c:v>
                  </c:pt>
                  <c:pt idx="141">
                    <c:v>RII</c:v>
                  </c:pt>
                  <c:pt idx="142">
                    <c:v>RRG</c:v>
                  </c:pt>
                  <c:pt idx="143">
                    <c:v>TKX</c:v>
                  </c:pt>
                  <c:pt idx="144">
                    <c:v>TSL</c:v>
                  </c:pt>
                  <c:pt idx="145">
                    <c:v>TYX</c:v>
                  </c:pt>
                  <c:pt idx="146">
                    <c:v>VGA</c:v>
                  </c:pt>
                  <c:pt idx="147">
                    <c:v>VVX</c:v>
                  </c:pt>
                  <c:pt idx="148">
                    <c:v>ASX</c:v>
                  </c:pt>
                  <c:pt idx="149">
                    <c:v>BMX</c:v>
                  </c:pt>
                  <c:pt idx="150">
                    <c:v>BYD</c:v>
                  </c:pt>
                  <c:pt idx="151">
                    <c:v>CRX</c:v>
                  </c:pt>
                  <c:pt idx="152">
                    <c:v>FEX</c:v>
                  </c:pt>
                  <c:pt idx="153">
                    <c:v>FJX</c:v>
                  </c:pt>
                  <c:pt idx="154">
                    <c:v>FMX</c:v>
                  </c:pt>
                  <c:pt idx="155">
                    <c:v>GMX</c:v>
                  </c:pt>
                  <c:pt idx="156">
                    <c:v>HNX</c:v>
                  </c:pt>
                  <c:pt idx="157">
                    <c:v>HYX</c:v>
                  </c:pt>
                  <c:pt idx="158">
                    <c:v>JLX</c:v>
                  </c:pt>
                  <c:pt idx="159">
                    <c:v>KMX</c:v>
                  </c:pt>
                  <c:pt idx="160">
                    <c:v>MAX</c:v>
                  </c:pt>
                  <c:pt idx="161">
                    <c:v>MBX</c:v>
                  </c:pt>
                  <c:pt idx="162">
                    <c:v>MLN</c:v>
                  </c:pt>
                  <c:pt idx="163">
                    <c:v>MTX</c:v>
                  </c:pt>
                  <c:pt idx="164">
                    <c:v>NSX</c:v>
                  </c:pt>
                  <c:pt idx="165">
                    <c:v>PGN</c:v>
                  </c:pt>
                  <c:pt idx="166">
                    <c:v>PRX</c:v>
                  </c:pt>
                  <c:pt idx="167">
                    <c:v>QTM</c:v>
                  </c:pt>
                  <c:pt idx="168">
                    <c:v>RII</c:v>
                  </c:pt>
                  <c:pt idx="169">
                    <c:v>RRG</c:v>
                  </c:pt>
                  <c:pt idx="170">
                    <c:v>TKX</c:v>
                  </c:pt>
                  <c:pt idx="171">
                    <c:v>TSL</c:v>
                  </c:pt>
                  <c:pt idx="172">
                    <c:v>TYX</c:v>
                  </c:pt>
                  <c:pt idx="173">
                    <c:v>VGA</c:v>
                  </c:pt>
                  <c:pt idx="174">
                    <c:v>VVX</c:v>
                  </c:pt>
                  <c:pt idx="175">
                    <c:v>ASX</c:v>
                  </c:pt>
                  <c:pt idx="176">
                    <c:v>BMX</c:v>
                  </c:pt>
                  <c:pt idx="177">
                    <c:v>CRX</c:v>
                  </c:pt>
                  <c:pt idx="178">
                    <c:v>FEX</c:v>
                  </c:pt>
                  <c:pt idx="179">
                    <c:v>FJX</c:v>
                  </c:pt>
                  <c:pt idx="180">
                    <c:v>FMX</c:v>
                  </c:pt>
                  <c:pt idx="181">
                    <c:v>GMX</c:v>
                  </c:pt>
                  <c:pt idx="182">
                    <c:v>HNX</c:v>
                  </c:pt>
                  <c:pt idx="183">
                    <c:v>HYX</c:v>
                  </c:pt>
                  <c:pt idx="184">
                    <c:v>JLX</c:v>
                  </c:pt>
                  <c:pt idx="185">
                    <c:v>KMX</c:v>
                  </c:pt>
                  <c:pt idx="186">
                    <c:v>LTX</c:v>
                  </c:pt>
                  <c:pt idx="187">
                    <c:v>MAX</c:v>
                  </c:pt>
                  <c:pt idx="188">
                    <c:v>MBX</c:v>
                  </c:pt>
                  <c:pt idx="189">
                    <c:v>MLN</c:v>
                  </c:pt>
                  <c:pt idx="190">
                    <c:v>MTX</c:v>
                  </c:pt>
                  <c:pt idx="191">
                    <c:v>NSX</c:v>
                  </c:pt>
                  <c:pt idx="192">
                    <c:v>PRX</c:v>
                  </c:pt>
                  <c:pt idx="193">
                    <c:v>RII</c:v>
                  </c:pt>
                  <c:pt idx="194">
                    <c:v>RRG</c:v>
                  </c:pt>
                  <c:pt idx="195">
                    <c:v>TKX</c:v>
                  </c:pt>
                  <c:pt idx="196">
                    <c:v>TSL</c:v>
                  </c:pt>
                  <c:pt idx="197">
                    <c:v>TYX</c:v>
                  </c:pt>
                  <c:pt idx="198">
                    <c:v>VGA</c:v>
                  </c:pt>
                  <c:pt idx="199">
                    <c:v>VVX</c:v>
                  </c:pt>
                </c:lvl>
                <c:lvl>
                  <c:pt idx="0">
                    <c:v>2009</c:v>
                  </c:pt>
                  <c:pt idx="1">
                    <c:v>2011</c:v>
                  </c:pt>
                  <c:pt idx="18">
                    <c:v>2012</c:v>
                  </c:pt>
                  <c:pt idx="56">
                    <c:v>2013</c:v>
                  </c:pt>
                  <c:pt idx="90">
                    <c:v>2014</c:v>
                  </c:pt>
                  <c:pt idx="122">
                    <c:v>2015</c:v>
                  </c:pt>
                  <c:pt idx="148">
                    <c:v>2016</c:v>
                  </c:pt>
                  <c:pt idx="175">
                    <c:v>2017</c:v>
                  </c:pt>
                </c:lvl>
              </c:multiLvlStrCache>
            </c:multiLvlStrRef>
          </c:cat>
          <c:val>
            <c:numRef>
              <c:f>Manufacturers!$C$2:$C$210</c:f>
              <c:numCache>
                <c:formatCode>General</c:formatCode>
                <c:ptCount val="200"/>
                <c:pt idx="0">
                  <c:v>2350</c:v>
                </c:pt>
                <c:pt idx="1">
                  <c:v>2650</c:v>
                </c:pt>
                <c:pt idx="2">
                  <c:v>1325</c:v>
                </c:pt>
                <c:pt idx="3">
                  <c:v>1800</c:v>
                </c:pt>
                <c:pt idx="4">
                  <c:v>3300</c:v>
                </c:pt>
                <c:pt idx="5">
                  <c:v>2533.3333333333335</c:v>
                </c:pt>
                <c:pt idx="6">
                  <c:v>1850</c:v>
                </c:pt>
                <c:pt idx="7">
                  <c:v>1775</c:v>
                </c:pt>
                <c:pt idx="8">
                  <c:v>2500</c:v>
                </c:pt>
                <c:pt idx="9">
                  <c:v>1300</c:v>
                </c:pt>
                <c:pt idx="10">
                  <c:v>1950</c:v>
                </c:pt>
                <c:pt idx="11">
                  <c:v>3200</c:v>
                </c:pt>
                <c:pt idx="12">
                  <c:v>2250</c:v>
                </c:pt>
                <c:pt idx="13">
                  <c:v>2800</c:v>
                </c:pt>
                <c:pt idx="14">
                  <c:v>2650</c:v>
                </c:pt>
                <c:pt idx="15">
                  <c:v>1575</c:v>
                </c:pt>
                <c:pt idx="16">
                  <c:v>2500</c:v>
                </c:pt>
                <c:pt idx="17">
                  <c:v>950</c:v>
                </c:pt>
                <c:pt idx="18">
                  <c:v>2098.8888888888887</c:v>
                </c:pt>
                <c:pt idx="19">
                  <c:v>2900</c:v>
                </c:pt>
                <c:pt idx="20">
                  <c:v>1050</c:v>
                </c:pt>
                <c:pt idx="21">
                  <c:v>3041.6666666666665</c:v>
                </c:pt>
                <c:pt idx="22">
                  <c:v>4250</c:v>
                </c:pt>
                <c:pt idx="23">
                  <c:v>1973.2758620689656</c:v>
                </c:pt>
                <c:pt idx="24">
                  <c:v>1050</c:v>
                </c:pt>
                <c:pt idx="25">
                  <c:v>900</c:v>
                </c:pt>
                <c:pt idx="26">
                  <c:v>1819.8630136986301</c:v>
                </c:pt>
                <c:pt idx="27">
                  <c:v>1716.6666666666667</c:v>
                </c:pt>
                <c:pt idx="28">
                  <c:v>3012.5</c:v>
                </c:pt>
                <c:pt idx="29">
                  <c:v>1676.3157894736842</c:v>
                </c:pt>
                <c:pt idx="30">
                  <c:v>1778.3333333333333</c:v>
                </c:pt>
                <c:pt idx="31">
                  <c:v>2100</c:v>
                </c:pt>
                <c:pt idx="32">
                  <c:v>1965.75</c:v>
                </c:pt>
                <c:pt idx="33">
                  <c:v>1533.3333333333333</c:v>
                </c:pt>
                <c:pt idx="34">
                  <c:v>1551.4285714285713</c:v>
                </c:pt>
                <c:pt idx="35">
                  <c:v>2395</c:v>
                </c:pt>
                <c:pt idx="36">
                  <c:v>1394.5945945945946</c:v>
                </c:pt>
                <c:pt idx="37">
                  <c:v>2635.7142857142858</c:v>
                </c:pt>
                <c:pt idx="38">
                  <c:v>1962.5</c:v>
                </c:pt>
                <c:pt idx="39">
                  <c:v>2750</c:v>
                </c:pt>
                <c:pt idx="40">
                  <c:v>2291.1764705882351</c:v>
                </c:pt>
                <c:pt idx="41">
                  <c:v>2350</c:v>
                </c:pt>
                <c:pt idx="42">
                  <c:v>1519.4444444444443</c:v>
                </c:pt>
                <c:pt idx="43">
                  <c:v>3125</c:v>
                </c:pt>
                <c:pt idx="44">
                  <c:v>1915.1898734177216</c:v>
                </c:pt>
                <c:pt idx="45">
                  <c:v>2034.3283582089553</c:v>
                </c:pt>
                <c:pt idx="46">
                  <c:v>2500</c:v>
                </c:pt>
                <c:pt idx="47">
                  <c:v>2933.3333333333335</c:v>
                </c:pt>
                <c:pt idx="48">
                  <c:v>1561.5384615384614</c:v>
                </c:pt>
                <c:pt idx="49">
                  <c:v>1435.2941176470588</c:v>
                </c:pt>
                <c:pt idx="50">
                  <c:v>1529.1666666666667</c:v>
                </c:pt>
                <c:pt idx="51">
                  <c:v>750</c:v>
                </c:pt>
                <c:pt idx="52">
                  <c:v>2375</c:v>
                </c:pt>
                <c:pt idx="53">
                  <c:v>1682.5581395348838</c:v>
                </c:pt>
                <c:pt idx="54">
                  <c:v>1663.3333333333333</c:v>
                </c:pt>
                <c:pt idx="55">
                  <c:v>1617.391304347826</c:v>
                </c:pt>
                <c:pt idx="56">
                  <c:v>1952.439024390244</c:v>
                </c:pt>
                <c:pt idx="57">
                  <c:v>2740</c:v>
                </c:pt>
                <c:pt idx="58">
                  <c:v>2950</c:v>
                </c:pt>
                <c:pt idx="59">
                  <c:v>4250</c:v>
                </c:pt>
                <c:pt idx="60">
                  <c:v>1875.8389261744967</c:v>
                </c:pt>
                <c:pt idx="61">
                  <c:v>1050</c:v>
                </c:pt>
                <c:pt idx="62">
                  <c:v>900</c:v>
                </c:pt>
                <c:pt idx="63">
                  <c:v>1769.6629213483145</c:v>
                </c:pt>
                <c:pt idx="64">
                  <c:v>2990</c:v>
                </c:pt>
                <c:pt idx="65">
                  <c:v>1602.2727272727273</c:v>
                </c:pt>
                <c:pt idx="66">
                  <c:v>1727.7777777777778</c:v>
                </c:pt>
                <c:pt idx="67">
                  <c:v>1904.9723756906078</c:v>
                </c:pt>
                <c:pt idx="68">
                  <c:v>1465.909090909091</c:v>
                </c:pt>
                <c:pt idx="69">
                  <c:v>1451.3157894736842</c:v>
                </c:pt>
                <c:pt idx="70">
                  <c:v>2230</c:v>
                </c:pt>
                <c:pt idx="71">
                  <c:v>2325</c:v>
                </c:pt>
                <c:pt idx="72">
                  <c:v>1354.1666666666667</c:v>
                </c:pt>
                <c:pt idx="73">
                  <c:v>2607.1428571428573</c:v>
                </c:pt>
                <c:pt idx="74">
                  <c:v>1962.5</c:v>
                </c:pt>
                <c:pt idx="75">
                  <c:v>2816.6666666666665</c:v>
                </c:pt>
                <c:pt idx="76">
                  <c:v>2114.8148148148148</c:v>
                </c:pt>
                <c:pt idx="77">
                  <c:v>1516.6666666666667</c:v>
                </c:pt>
                <c:pt idx="78">
                  <c:v>2975</c:v>
                </c:pt>
                <c:pt idx="79">
                  <c:v>1866.4285714285713</c:v>
                </c:pt>
                <c:pt idx="80">
                  <c:v>2065</c:v>
                </c:pt>
                <c:pt idx="81">
                  <c:v>2425</c:v>
                </c:pt>
                <c:pt idx="82">
                  <c:v>2933.3333333333335</c:v>
                </c:pt>
                <c:pt idx="83">
                  <c:v>1440.625</c:v>
                </c:pt>
                <c:pt idx="84">
                  <c:v>1439.5833333333333</c:v>
                </c:pt>
                <c:pt idx="85">
                  <c:v>716.66666666666663</c:v>
                </c:pt>
                <c:pt idx="86">
                  <c:v>2350</c:v>
                </c:pt>
                <c:pt idx="87">
                  <c:v>1638.5869565217392</c:v>
                </c:pt>
                <c:pt idx="88">
                  <c:v>1653.125</c:v>
                </c:pt>
                <c:pt idx="89">
                  <c:v>1780.4878048780488</c:v>
                </c:pt>
                <c:pt idx="90">
                  <c:v>2131.3953488372094</c:v>
                </c:pt>
                <c:pt idx="91">
                  <c:v>2757.1428571428573</c:v>
                </c:pt>
                <c:pt idx="92">
                  <c:v>2757.1428571428573</c:v>
                </c:pt>
                <c:pt idx="93">
                  <c:v>4250</c:v>
                </c:pt>
                <c:pt idx="94">
                  <c:v>1763.5416666666667</c:v>
                </c:pt>
                <c:pt idx="95">
                  <c:v>1050</c:v>
                </c:pt>
                <c:pt idx="96">
                  <c:v>1725.4901960784314</c:v>
                </c:pt>
                <c:pt idx="97">
                  <c:v>2976.9230769230771</c:v>
                </c:pt>
                <c:pt idx="98">
                  <c:v>1558.695652173913</c:v>
                </c:pt>
                <c:pt idx="99">
                  <c:v>1705.3398058252428</c:v>
                </c:pt>
                <c:pt idx="100">
                  <c:v>1850.3067484662577</c:v>
                </c:pt>
                <c:pt idx="101">
                  <c:v>1431.1111111111111</c:v>
                </c:pt>
                <c:pt idx="102">
                  <c:v>1515.7894736842106</c:v>
                </c:pt>
                <c:pt idx="103">
                  <c:v>2287.878787878788</c:v>
                </c:pt>
                <c:pt idx="104">
                  <c:v>1385.7142857142858</c:v>
                </c:pt>
                <c:pt idx="105">
                  <c:v>1975</c:v>
                </c:pt>
                <c:pt idx="106">
                  <c:v>2508.3333333333335</c:v>
                </c:pt>
                <c:pt idx="107">
                  <c:v>2375</c:v>
                </c:pt>
                <c:pt idx="108">
                  <c:v>2062.9213483146068</c:v>
                </c:pt>
                <c:pt idx="109">
                  <c:v>2400</c:v>
                </c:pt>
                <c:pt idx="110">
                  <c:v>1418.421052631579</c:v>
                </c:pt>
                <c:pt idx="111">
                  <c:v>3014.2857142857142</c:v>
                </c:pt>
                <c:pt idx="112">
                  <c:v>1801.25</c:v>
                </c:pt>
                <c:pt idx="113">
                  <c:v>3250</c:v>
                </c:pt>
                <c:pt idx="114">
                  <c:v>2033.3333333333333</c:v>
                </c:pt>
                <c:pt idx="115">
                  <c:v>3292.8571428571427</c:v>
                </c:pt>
                <c:pt idx="116">
                  <c:v>2914.2857142857142</c:v>
                </c:pt>
                <c:pt idx="117">
                  <c:v>1314</c:v>
                </c:pt>
                <c:pt idx="118">
                  <c:v>733.33333333333337</c:v>
                </c:pt>
                <c:pt idx="119">
                  <c:v>1636.9565217391305</c:v>
                </c:pt>
                <c:pt idx="120">
                  <c:v>1673.0769230769231</c:v>
                </c:pt>
                <c:pt idx="121">
                  <c:v>1544.4444444444443</c:v>
                </c:pt>
                <c:pt idx="122">
                  <c:v>2730</c:v>
                </c:pt>
                <c:pt idx="123">
                  <c:v>1785.7575757575758</c:v>
                </c:pt>
                <c:pt idx="124">
                  <c:v>1724.766355140187</c:v>
                </c:pt>
                <c:pt idx="125">
                  <c:v>2914.2857142857142</c:v>
                </c:pt>
                <c:pt idx="126">
                  <c:v>1435.7142857142858</c:v>
                </c:pt>
                <c:pt idx="127">
                  <c:v>1558.6734693877552</c:v>
                </c:pt>
                <c:pt idx="128">
                  <c:v>1500</c:v>
                </c:pt>
                <c:pt idx="129">
                  <c:v>1842.741935483871</c:v>
                </c:pt>
                <c:pt idx="130">
                  <c:v>1390.5405405405406</c:v>
                </c:pt>
                <c:pt idx="131">
                  <c:v>1482.5581395348838</c:v>
                </c:pt>
                <c:pt idx="132">
                  <c:v>2236.7647058823532</c:v>
                </c:pt>
                <c:pt idx="133">
                  <c:v>1425</c:v>
                </c:pt>
                <c:pt idx="134">
                  <c:v>2508.3333333333335</c:v>
                </c:pt>
                <c:pt idx="135">
                  <c:v>1966.0714285714287</c:v>
                </c:pt>
                <c:pt idx="136">
                  <c:v>2400</c:v>
                </c:pt>
                <c:pt idx="137">
                  <c:v>1461.1111111111111</c:v>
                </c:pt>
                <c:pt idx="138">
                  <c:v>1793.2926829268292</c:v>
                </c:pt>
                <c:pt idx="139">
                  <c:v>1985</c:v>
                </c:pt>
                <c:pt idx="140">
                  <c:v>1750</c:v>
                </c:pt>
                <c:pt idx="141">
                  <c:v>2650</c:v>
                </c:pt>
                <c:pt idx="142">
                  <c:v>2914.2857142857142</c:v>
                </c:pt>
                <c:pt idx="143">
                  <c:v>1312.5</c:v>
                </c:pt>
                <c:pt idx="144">
                  <c:v>693.75</c:v>
                </c:pt>
                <c:pt idx="145">
                  <c:v>1635.8695652173913</c:v>
                </c:pt>
                <c:pt idx="146">
                  <c:v>1875</c:v>
                </c:pt>
                <c:pt idx="147">
                  <c:v>1519.047619047619</c:v>
                </c:pt>
                <c:pt idx="148">
                  <c:v>2730</c:v>
                </c:pt>
                <c:pt idx="149">
                  <c:v>1795.2054794520548</c:v>
                </c:pt>
                <c:pt idx="150">
                  <c:v>900</c:v>
                </c:pt>
                <c:pt idx="151">
                  <c:v>1710.952380952381</c:v>
                </c:pt>
                <c:pt idx="152">
                  <c:v>2857.1428571428573</c:v>
                </c:pt>
                <c:pt idx="153">
                  <c:v>1440.4761904761904</c:v>
                </c:pt>
                <c:pt idx="154">
                  <c:v>1625.2252252252251</c:v>
                </c:pt>
                <c:pt idx="155">
                  <c:v>1710.6741573033707</c:v>
                </c:pt>
                <c:pt idx="156">
                  <c:v>1391.4634146341464</c:v>
                </c:pt>
                <c:pt idx="157">
                  <c:v>1443.1818181818182</c:v>
                </c:pt>
                <c:pt idx="158">
                  <c:v>2136.3636363636365</c:v>
                </c:pt>
                <c:pt idx="159">
                  <c:v>1409.5238095238096</c:v>
                </c:pt>
                <c:pt idx="160">
                  <c:v>2425</c:v>
                </c:pt>
                <c:pt idx="161">
                  <c:v>1988.4146341463415</c:v>
                </c:pt>
                <c:pt idx="162">
                  <c:v>2325</c:v>
                </c:pt>
                <c:pt idx="163">
                  <c:v>1325</c:v>
                </c:pt>
                <c:pt idx="164">
                  <c:v>1656.060606060606</c:v>
                </c:pt>
                <c:pt idx="165">
                  <c:v>3250</c:v>
                </c:pt>
                <c:pt idx="166">
                  <c:v>2021.4285714285713</c:v>
                </c:pt>
                <c:pt idx="167">
                  <c:v>1750</c:v>
                </c:pt>
                <c:pt idx="168">
                  <c:v>2912.5</c:v>
                </c:pt>
                <c:pt idx="169">
                  <c:v>2900</c:v>
                </c:pt>
                <c:pt idx="170">
                  <c:v>1185.4166666666667</c:v>
                </c:pt>
                <c:pt idx="171">
                  <c:v>691.66666666666663</c:v>
                </c:pt>
                <c:pt idx="172">
                  <c:v>1619.8924731182797</c:v>
                </c:pt>
                <c:pt idx="173">
                  <c:v>1732.7380952380952</c:v>
                </c:pt>
                <c:pt idx="174">
                  <c:v>1570.3703703703704</c:v>
                </c:pt>
                <c:pt idx="175">
                  <c:v>2912.5</c:v>
                </c:pt>
                <c:pt idx="176">
                  <c:v>1803.90625</c:v>
                </c:pt>
                <c:pt idx="177">
                  <c:v>1740.5</c:v>
                </c:pt>
                <c:pt idx="178">
                  <c:v>2846.1538461538462</c:v>
                </c:pt>
                <c:pt idx="179">
                  <c:v>1447.7272727272727</c:v>
                </c:pt>
                <c:pt idx="180">
                  <c:v>1665.3225806451612</c:v>
                </c:pt>
                <c:pt idx="181">
                  <c:v>1755.2631578947369</c:v>
                </c:pt>
                <c:pt idx="182">
                  <c:v>1374.5098039215686</c:v>
                </c:pt>
                <c:pt idx="183">
                  <c:v>1389</c:v>
                </c:pt>
                <c:pt idx="184">
                  <c:v>1958.9743589743589</c:v>
                </c:pt>
                <c:pt idx="185">
                  <c:v>1351.1111111111111</c:v>
                </c:pt>
                <c:pt idx="186">
                  <c:v>2175</c:v>
                </c:pt>
                <c:pt idx="187">
                  <c:v>2470</c:v>
                </c:pt>
                <c:pt idx="188">
                  <c:v>2074.705882352941</c:v>
                </c:pt>
                <c:pt idx="189">
                  <c:v>2250</c:v>
                </c:pt>
                <c:pt idx="190">
                  <c:v>1192.8571428571429</c:v>
                </c:pt>
                <c:pt idx="191">
                  <c:v>1713.125</c:v>
                </c:pt>
                <c:pt idx="192">
                  <c:v>1944</c:v>
                </c:pt>
                <c:pt idx="193">
                  <c:v>2575</c:v>
                </c:pt>
                <c:pt idx="194">
                  <c:v>2975</c:v>
                </c:pt>
                <c:pt idx="195">
                  <c:v>1211.9047619047619</c:v>
                </c:pt>
                <c:pt idx="196">
                  <c:v>694.44444444444446</c:v>
                </c:pt>
                <c:pt idx="197">
                  <c:v>1624.7252747252746</c:v>
                </c:pt>
                <c:pt idx="198">
                  <c:v>1865.2941176470588</c:v>
                </c:pt>
                <c:pt idx="199">
                  <c:v>1561.3636363636363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C4C-4B73-824D-E8D96BC68A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18571016"/>
        <c:axId val="718569376"/>
      </c:lineChart>
      <c:catAx>
        <c:axId val="7185710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8569376"/>
        <c:crosses val="autoZero"/>
        <c:auto val="1"/>
        <c:lblAlgn val="ctr"/>
        <c:lblOffset val="100"/>
        <c:noMultiLvlLbl val="0"/>
      </c:catAx>
      <c:valAx>
        <c:axId val="7185693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85710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9632604445043853"/>
          <c:y val="0.23535433839630668"/>
          <c:w val="0.19598164708072352"/>
          <c:h val="0.3202728147621239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acrossLinear" id="2">
  <a:schemeClr val="accent1"/>
  <a:schemeClr val="accent2"/>
  <a:schemeClr val="accent3"/>
  <a:schemeClr val="accent4"/>
  <a:schemeClr val="accent5"/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2141C72-FEE0-452F-91CF-DFE7716ECB3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C8421132-A8C2-455B-A38E-FF1A0A8341A1}">
      <dgm:prSet/>
      <dgm:spPr/>
      <dgm:t>
        <a:bodyPr/>
        <a:lstStyle/>
        <a:p>
          <a:r>
            <a:rPr lang="en-US" baseline="0" dirty="0"/>
            <a:t>Provide data-backed analysis and recommendations around vehicle fuel economy</a:t>
          </a:r>
          <a:endParaRPr lang="en-US" dirty="0"/>
        </a:p>
      </dgm:t>
    </dgm:pt>
    <dgm:pt modelId="{A02501D0-4108-4A3C-883F-84A1682EC401}" type="parTrans" cxnId="{6C28B32E-9269-4CA2-9049-1F2EF551BB1A}">
      <dgm:prSet/>
      <dgm:spPr/>
      <dgm:t>
        <a:bodyPr/>
        <a:lstStyle/>
        <a:p>
          <a:endParaRPr lang="en-US"/>
        </a:p>
      </dgm:t>
    </dgm:pt>
    <dgm:pt modelId="{967DB32A-5730-4AD1-8094-4C7DB2D3F906}" type="sibTrans" cxnId="{6C28B32E-9269-4CA2-9049-1F2EF551BB1A}">
      <dgm:prSet/>
      <dgm:spPr/>
      <dgm:t>
        <a:bodyPr/>
        <a:lstStyle/>
        <a:p>
          <a:endParaRPr lang="en-US"/>
        </a:p>
      </dgm:t>
    </dgm:pt>
    <dgm:pt modelId="{B8597242-48C8-4794-A78D-AA1EF8F16AB1}">
      <dgm:prSet/>
      <dgm:spPr/>
      <dgm:t>
        <a:bodyPr/>
        <a:lstStyle/>
        <a:p>
          <a:r>
            <a:rPr lang="en-US" baseline="0" dirty="0"/>
            <a:t>Offer advice around vehicle types, manufacturers, and technical specs and how those might drive fuel economy and annual fuel costs</a:t>
          </a:r>
          <a:endParaRPr lang="en-US" dirty="0"/>
        </a:p>
      </dgm:t>
    </dgm:pt>
    <dgm:pt modelId="{AD072E4E-705E-4F5C-AB79-7456F67B8641}" type="parTrans" cxnId="{81ABB003-DC83-4D5C-B06E-7EFFCC1A220D}">
      <dgm:prSet/>
      <dgm:spPr/>
      <dgm:t>
        <a:bodyPr/>
        <a:lstStyle/>
        <a:p>
          <a:endParaRPr lang="en-US"/>
        </a:p>
      </dgm:t>
    </dgm:pt>
    <dgm:pt modelId="{02029653-BB13-4283-A630-1B3D60F9DEC2}" type="sibTrans" cxnId="{81ABB003-DC83-4D5C-B06E-7EFFCC1A220D}">
      <dgm:prSet/>
      <dgm:spPr/>
      <dgm:t>
        <a:bodyPr/>
        <a:lstStyle/>
        <a:p>
          <a:endParaRPr lang="en-US"/>
        </a:p>
      </dgm:t>
    </dgm:pt>
    <dgm:pt modelId="{874C9D21-9BC3-4219-B5BE-C1C0E5E1B130}" type="pres">
      <dgm:prSet presAssocID="{32141C72-FEE0-452F-91CF-DFE7716ECB34}" presName="root" presStyleCnt="0">
        <dgm:presLayoutVars>
          <dgm:dir/>
          <dgm:resizeHandles val="exact"/>
        </dgm:presLayoutVars>
      </dgm:prSet>
      <dgm:spPr/>
    </dgm:pt>
    <dgm:pt modelId="{0085DA70-8643-451A-B379-A67134DF6CD4}" type="pres">
      <dgm:prSet presAssocID="{C8421132-A8C2-455B-A38E-FF1A0A8341A1}" presName="compNode" presStyleCnt="0"/>
      <dgm:spPr/>
    </dgm:pt>
    <dgm:pt modelId="{D09B6F13-9DB8-46D9-9F96-36F2B887B66A}" type="pres">
      <dgm:prSet presAssocID="{C8421132-A8C2-455B-A38E-FF1A0A8341A1}" presName="bgRect" presStyleLbl="bgShp" presStyleIdx="0" presStyleCnt="2"/>
      <dgm:spPr/>
    </dgm:pt>
    <dgm:pt modelId="{F7634442-1114-4B1B-AD63-F2B0F6A17DC5}" type="pres">
      <dgm:prSet presAssocID="{C8421132-A8C2-455B-A38E-FF1A0A8341A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r"/>
        </a:ext>
      </dgm:extLst>
    </dgm:pt>
    <dgm:pt modelId="{77D0E78D-0CD2-4843-A458-54E29AD951C9}" type="pres">
      <dgm:prSet presAssocID="{C8421132-A8C2-455B-A38E-FF1A0A8341A1}" presName="spaceRect" presStyleCnt="0"/>
      <dgm:spPr/>
    </dgm:pt>
    <dgm:pt modelId="{28D4A032-97B3-42C1-8D0F-F002F752FE59}" type="pres">
      <dgm:prSet presAssocID="{C8421132-A8C2-455B-A38E-FF1A0A8341A1}" presName="parTx" presStyleLbl="revTx" presStyleIdx="0" presStyleCnt="2">
        <dgm:presLayoutVars>
          <dgm:chMax val="0"/>
          <dgm:chPref val="0"/>
        </dgm:presLayoutVars>
      </dgm:prSet>
      <dgm:spPr/>
    </dgm:pt>
    <dgm:pt modelId="{EF0A409B-93D5-4CD0-949F-6372B124430B}" type="pres">
      <dgm:prSet presAssocID="{967DB32A-5730-4AD1-8094-4C7DB2D3F906}" presName="sibTrans" presStyleCnt="0"/>
      <dgm:spPr/>
    </dgm:pt>
    <dgm:pt modelId="{8AE6629E-6562-4051-B2F2-6846BE4A6232}" type="pres">
      <dgm:prSet presAssocID="{B8597242-48C8-4794-A78D-AA1EF8F16AB1}" presName="compNode" presStyleCnt="0"/>
      <dgm:spPr/>
    </dgm:pt>
    <dgm:pt modelId="{6B103366-B2D3-47FD-B6DB-7770CBA17146}" type="pres">
      <dgm:prSet presAssocID="{B8597242-48C8-4794-A78D-AA1EF8F16AB1}" presName="bgRect" presStyleLbl="bgShp" presStyleIdx="1" presStyleCnt="2"/>
      <dgm:spPr/>
    </dgm:pt>
    <dgm:pt modelId="{5A899EF3-E068-463C-8640-3563E9C6AAA1}" type="pres">
      <dgm:prSet presAssocID="{B8597242-48C8-4794-A78D-AA1EF8F16AB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ooter"/>
        </a:ext>
      </dgm:extLst>
    </dgm:pt>
    <dgm:pt modelId="{907313CA-E6CD-4CCF-A062-D9AF4CA1C381}" type="pres">
      <dgm:prSet presAssocID="{B8597242-48C8-4794-A78D-AA1EF8F16AB1}" presName="spaceRect" presStyleCnt="0"/>
      <dgm:spPr/>
    </dgm:pt>
    <dgm:pt modelId="{B9E20174-119B-4033-95A8-EE6B9F77B125}" type="pres">
      <dgm:prSet presAssocID="{B8597242-48C8-4794-A78D-AA1EF8F16AB1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81ABB003-DC83-4D5C-B06E-7EFFCC1A220D}" srcId="{32141C72-FEE0-452F-91CF-DFE7716ECB34}" destId="{B8597242-48C8-4794-A78D-AA1EF8F16AB1}" srcOrd="1" destOrd="0" parTransId="{AD072E4E-705E-4F5C-AB79-7456F67B8641}" sibTransId="{02029653-BB13-4283-A630-1B3D60F9DEC2}"/>
    <dgm:cxn modelId="{94509329-8E03-44A3-922C-1130A777E329}" type="presOf" srcId="{32141C72-FEE0-452F-91CF-DFE7716ECB34}" destId="{874C9D21-9BC3-4219-B5BE-C1C0E5E1B130}" srcOrd="0" destOrd="0" presId="urn:microsoft.com/office/officeart/2018/2/layout/IconVerticalSolidList"/>
    <dgm:cxn modelId="{6C28B32E-9269-4CA2-9049-1F2EF551BB1A}" srcId="{32141C72-FEE0-452F-91CF-DFE7716ECB34}" destId="{C8421132-A8C2-455B-A38E-FF1A0A8341A1}" srcOrd="0" destOrd="0" parTransId="{A02501D0-4108-4A3C-883F-84A1682EC401}" sibTransId="{967DB32A-5730-4AD1-8094-4C7DB2D3F906}"/>
    <dgm:cxn modelId="{296C0149-CD0E-4047-91CC-5A2DE176AB10}" type="presOf" srcId="{C8421132-A8C2-455B-A38E-FF1A0A8341A1}" destId="{28D4A032-97B3-42C1-8D0F-F002F752FE59}" srcOrd="0" destOrd="0" presId="urn:microsoft.com/office/officeart/2018/2/layout/IconVerticalSolidList"/>
    <dgm:cxn modelId="{19BC24C6-6EAF-4950-8093-3A1C54D90B44}" type="presOf" srcId="{B8597242-48C8-4794-A78D-AA1EF8F16AB1}" destId="{B9E20174-119B-4033-95A8-EE6B9F77B125}" srcOrd="0" destOrd="0" presId="urn:microsoft.com/office/officeart/2018/2/layout/IconVerticalSolidList"/>
    <dgm:cxn modelId="{95C3831A-629E-4996-80C6-6E0346F7B970}" type="presParOf" srcId="{874C9D21-9BC3-4219-B5BE-C1C0E5E1B130}" destId="{0085DA70-8643-451A-B379-A67134DF6CD4}" srcOrd="0" destOrd="0" presId="urn:microsoft.com/office/officeart/2018/2/layout/IconVerticalSolidList"/>
    <dgm:cxn modelId="{3A4B9FAD-0369-418A-A8EA-D7AFB070D822}" type="presParOf" srcId="{0085DA70-8643-451A-B379-A67134DF6CD4}" destId="{D09B6F13-9DB8-46D9-9F96-36F2B887B66A}" srcOrd="0" destOrd="0" presId="urn:microsoft.com/office/officeart/2018/2/layout/IconVerticalSolidList"/>
    <dgm:cxn modelId="{74A272CF-AF0C-4D32-94D3-6489A05E0ADD}" type="presParOf" srcId="{0085DA70-8643-451A-B379-A67134DF6CD4}" destId="{F7634442-1114-4B1B-AD63-F2B0F6A17DC5}" srcOrd="1" destOrd="0" presId="urn:microsoft.com/office/officeart/2018/2/layout/IconVerticalSolidList"/>
    <dgm:cxn modelId="{E897D2C0-8EA8-41F9-8538-0735DF4CA895}" type="presParOf" srcId="{0085DA70-8643-451A-B379-A67134DF6CD4}" destId="{77D0E78D-0CD2-4843-A458-54E29AD951C9}" srcOrd="2" destOrd="0" presId="urn:microsoft.com/office/officeart/2018/2/layout/IconVerticalSolidList"/>
    <dgm:cxn modelId="{1044E79A-222D-4A0F-9EC1-C5E75E4E11BA}" type="presParOf" srcId="{0085DA70-8643-451A-B379-A67134DF6CD4}" destId="{28D4A032-97B3-42C1-8D0F-F002F752FE59}" srcOrd="3" destOrd="0" presId="urn:microsoft.com/office/officeart/2018/2/layout/IconVerticalSolidList"/>
    <dgm:cxn modelId="{6E7D6DDC-B4D1-4288-9594-7C7A74F9B835}" type="presParOf" srcId="{874C9D21-9BC3-4219-B5BE-C1C0E5E1B130}" destId="{EF0A409B-93D5-4CD0-949F-6372B124430B}" srcOrd="1" destOrd="0" presId="urn:microsoft.com/office/officeart/2018/2/layout/IconVerticalSolidList"/>
    <dgm:cxn modelId="{F4569A75-8DD3-4855-8253-857000437A59}" type="presParOf" srcId="{874C9D21-9BC3-4219-B5BE-C1C0E5E1B130}" destId="{8AE6629E-6562-4051-B2F2-6846BE4A6232}" srcOrd="2" destOrd="0" presId="urn:microsoft.com/office/officeart/2018/2/layout/IconVerticalSolidList"/>
    <dgm:cxn modelId="{66487508-2D57-456B-973D-F428D305BF55}" type="presParOf" srcId="{8AE6629E-6562-4051-B2F2-6846BE4A6232}" destId="{6B103366-B2D3-47FD-B6DB-7770CBA17146}" srcOrd="0" destOrd="0" presId="urn:microsoft.com/office/officeart/2018/2/layout/IconVerticalSolidList"/>
    <dgm:cxn modelId="{C207B047-6A49-4042-8581-B1B7216DFD31}" type="presParOf" srcId="{8AE6629E-6562-4051-B2F2-6846BE4A6232}" destId="{5A899EF3-E068-463C-8640-3563E9C6AAA1}" srcOrd="1" destOrd="0" presId="urn:microsoft.com/office/officeart/2018/2/layout/IconVerticalSolidList"/>
    <dgm:cxn modelId="{B2B45D97-6E6A-4912-958C-D2534A8CE74A}" type="presParOf" srcId="{8AE6629E-6562-4051-B2F2-6846BE4A6232}" destId="{907313CA-E6CD-4CCF-A062-D9AF4CA1C381}" srcOrd="2" destOrd="0" presId="urn:microsoft.com/office/officeart/2018/2/layout/IconVerticalSolidList"/>
    <dgm:cxn modelId="{139EC0E6-4033-4CC9-A63A-FF97A0179C51}" type="presParOf" srcId="{8AE6629E-6562-4051-B2F2-6846BE4A6232}" destId="{B9E20174-119B-4033-95A8-EE6B9F77B12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20DE914-5470-4BCA-94C7-870E185F7582}" type="doc">
      <dgm:prSet loTypeId="urn:microsoft.com/office/officeart/2005/8/layout/hierarchy1" loCatId="hierarchy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63DC5DB-2690-4784-AF2A-F09D5CB61CAF}">
      <dgm:prSet/>
      <dgm:spPr/>
      <dgm:t>
        <a:bodyPr/>
        <a:lstStyle/>
        <a:p>
          <a:r>
            <a:rPr lang="en-US"/>
            <a:t>Ho= There is no difference in means of Annual Fuel Cost between “Regular/Premium” fuel cars and all other fueled cars</a:t>
          </a:r>
        </a:p>
      </dgm:t>
    </dgm:pt>
    <dgm:pt modelId="{092A1982-74A5-4C76-81B3-D4B004C41006}" type="parTrans" cxnId="{D3C1BAAD-7434-43BB-832D-A1E9675F7130}">
      <dgm:prSet/>
      <dgm:spPr/>
      <dgm:t>
        <a:bodyPr/>
        <a:lstStyle/>
        <a:p>
          <a:endParaRPr lang="en-US"/>
        </a:p>
      </dgm:t>
    </dgm:pt>
    <dgm:pt modelId="{A058B208-E49E-4E97-9E0F-95F322080BB4}" type="sibTrans" cxnId="{D3C1BAAD-7434-43BB-832D-A1E9675F7130}">
      <dgm:prSet/>
      <dgm:spPr/>
      <dgm:t>
        <a:bodyPr/>
        <a:lstStyle/>
        <a:p>
          <a:endParaRPr lang="en-US"/>
        </a:p>
      </dgm:t>
    </dgm:pt>
    <dgm:pt modelId="{A5B5638E-7F01-4343-83DD-7CC8A30424C4}">
      <dgm:prSet/>
      <dgm:spPr/>
      <dgm:t>
        <a:bodyPr/>
        <a:lstStyle/>
        <a:p>
          <a:r>
            <a:rPr lang="en-US"/>
            <a:t>Ha= There is a statistically significant difference in means of Annual Fuel Cost between the “Regular/Premium” fuel cars and all other fueled cars </a:t>
          </a:r>
        </a:p>
      </dgm:t>
    </dgm:pt>
    <dgm:pt modelId="{42766BBF-8FEC-439D-AC40-D4AB54E0FBEC}" type="parTrans" cxnId="{DAA3FB43-E5B0-4115-8D83-5EA9193D9EEB}">
      <dgm:prSet/>
      <dgm:spPr/>
      <dgm:t>
        <a:bodyPr/>
        <a:lstStyle/>
        <a:p>
          <a:endParaRPr lang="en-US"/>
        </a:p>
      </dgm:t>
    </dgm:pt>
    <dgm:pt modelId="{2C22B975-E5FD-4DA7-A7B7-B5BB7DD042A3}" type="sibTrans" cxnId="{DAA3FB43-E5B0-4115-8D83-5EA9193D9EEB}">
      <dgm:prSet/>
      <dgm:spPr/>
      <dgm:t>
        <a:bodyPr/>
        <a:lstStyle/>
        <a:p>
          <a:endParaRPr lang="en-US"/>
        </a:p>
      </dgm:t>
    </dgm:pt>
    <dgm:pt modelId="{A6889DBD-6EC8-45EA-9AE4-CF4A5A0D438E}" type="pres">
      <dgm:prSet presAssocID="{C20DE914-5470-4BCA-94C7-870E185F758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12BD9A3-2362-4427-A61B-51BD3BC6F879}" type="pres">
      <dgm:prSet presAssocID="{E63DC5DB-2690-4784-AF2A-F09D5CB61CAF}" presName="hierRoot1" presStyleCnt="0"/>
      <dgm:spPr/>
    </dgm:pt>
    <dgm:pt modelId="{AD70EE73-8765-4B05-9AC0-AD5AA9E29AD9}" type="pres">
      <dgm:prSet presAssocID="{E63DC5DB-2690-4784-AF2A-F09D5CB61CAF}" presName="composite" presStyleCnt="0"/>
      <dgm:spPr/>
    </dgm:pt>
    <dgm:pt modelId="{3E83AC9F-AF28-4901-8D7B-752B205EC99F}" type="pres">
      <dgm:prSet presAssocID="{E63DC5DB-2690-4784-AF2A-F09D5CB61CAF}" presName="background" presStyleLbl="node0" presStyleIdx="0" presStyleCnt="2"/>
      <dgm:spPr/>
    </dgm:pt>
    <dgm:pt modelId="{57F23116-C67F-40FF-B307-D3D7D9A2DF77}" type="pres">
      <dgm:prSet presAssocID="{E63DC5DB-2690-4784-AF2A-F09D5CB61CAF}" presName="text" presStyleLbl="fgAcc0" presStyleIdx="0" presStyleCnt="2">
        <dgm:presLayoutVars>
          <dgm:chPref val="3"/>
        </dgm:presLayoutVars>
      </dgm:prSet>
      <dgm:spPr/>
    </dgm:pt>
    <dgm:pt modelId="{61404BF3-501F-477F-8C95-A581EB73C3BD}" type="pres">
      <dgm:prSet presAssocID="{E63DC5DB-2690-4784-AF2A-F09D5CB61CAF}" presName="hierChild2" presStyleCnt="0"/>
      <dgm:spPr/>
    </dgm:pt>
    <dgm:pt modelId="{5C09D39A-00B4-41DC-AD20-B740A515D25B}" type="pres">
      <dgm:prSet presAssocID="{A5B5638E-7F01-4343-83DD-7CC8A30424C4}" presName="hierRoot1" presStyleCnt="0"/>
      <dgm:spPr/>
    </dgm:pt>
    <dgm:pt modelId="{40B0E326-CC2A-4B29-BB32-005407EB9B32}" type="pres">
      <dgm:prSet presAssocID="{A5B5638E-7F01-4343-83DD-7CC8A30424C4}" presName="composite" presStyleCnt="0"/>
      <dgm:spPr/>
    </dgm:pt>
    <dgm:pt modelId="{47DB44E7-5498-4A14-BC49-826F270C0463}" type="pres">
      <dgm:prSet presAssocID="{A5B5638E-7F01-4343-83DD-7CC8A30424C4}" presName="background" presStyleLbl="node0" presStyleIdx="1" presStyleCnt="2"/>
      <dgm:spPr/>
    </dgm:pt>
    <dgm:pt modelId="{9B96CB43-5D95-4EA8-A098-702F6A23348D}" type="pres">
      <dgm:prSet presAssocID="{A5B5638E-7F01-4343-83DD-7CC8A30424C4}" presName="text" presStyleLbl="fgAcc0" presStyleIdx="1" presStyleCnt="2">
        <dgm:presLayoutVars>
          <dgm:chPref val="3"/>
        </dgm:presLayoutVars>
      </dgm:prSet>
      <dgm:spPr/>
    </dgm:pt>
    <dgm:pt modelId="{FE8DBF87-0C93-40CD-A10F-C5432AF7071B}" type="pres">
      <dgm:prSet presAssocID="{A5B5638E-7F01-4343-83DD-7CC8A30424C4}" presName="hierChild2" presStyleCnt="0"/>
      <dgm:spPr/>
    </dgm:pt>
  </dgm:ptLst>
  <dgm:cxnLst>
    <dgm:cxn modelId="{DAA3FB43-E5B0-4115-8D83-5EA9193D9EEB}" srcId="{C20DE914-5470-4BCA-94C7-870E185F7582}" destId="{A5B5638E-7F01-4343-83DD-7CC8A30424C4}" srcOrd="1" destOrd="0" parTransId="{42766BBF-8FEC-439D-AC40-D4AB54E0FBEC}" sibTransId="{2C22B975-E5FD-4DA7-A7B7-B5BB7DD042A3}"/>
    <dgm:cxn modelId="{36C6698A-7FED-4505-AB58-63CE8479A014}" type="presOf" srcId="{C20DE914-5470-4BCA-94C7-870E185F7582}" destId="{A6889DBD-6EC8-45EA-9AE4-CF4A5A0D438E}" srcOrd="0" destOrd="0" presId="urn:microsoft.com/office/officeart/2005/8/layout/hierarchy1"/>
    <dgm:cxn modelId="{DEF4CD95-F4B4-41FC-8965-F812CDE45A5B}" type="presOf" srcId="{A5B5638E-7F01-4343-83DD-7CC8A30424C4}" destId="{9B96CB43-5D95-4EA8-A098-702F6A23348D}" srcOrd="0" destOrd="0" presId="urn:microsoft.com/office/officeart/2005/8/layout/hierarchy1"/>
    <dgm:cxn modelId="{D3C1BAAD-7434-43BB-832D-A1E9675F7130}" srcId="{C20DE914-5470-4BCA-94C7-870E185F7582}" destId="{E63DC5DB-2690-4784-AF2A-F09D5CB61CAF}" srcOrd="0" destOrd="0" parTransId="{092A1982-74A5-4C76-81B3-D4B004C41006}" sibTransId="{A058B208-E49E-4E97-9E0F-95F322080BB4}"/>
    <dgm:cxn modelId="{2D46A7EB-309E-47CD-B5AE-31EF2742C8C5}" type="presOf" srcId="{E63DC5DB-2690-4784-AF2A-F09D5CB61CAF}" destId="{57F23116-C67F-40FF-B307-D3D7D9A2DF77}" srcOrd="0" destOrd="0" presId="urn:microsoft.com/office/officeart/2005/8/layout/hierarchy1"/>
    <dgm:cxn modelId="{635AA481-F41C-4460-952B-43E49FC682D6}" type="presParOf" srcId="{A6889DBD-6EC8-45EA-9AE4-CF4A5A0D438E}" destId="{012BD9A3-2362-4427-A61B-51BD3BC6F879}" srcOrd="0" destOrd="0" presId="urn:microsoft.com/office/officeart/2005/8/layout/hierarchy1"/>
    <dgm:cxn modelId="{A3BCB0AF-7139-4715-86B8-D74A5C9C61B5}" type="presParOf" srcId="{012BD9A3-2362-4427-A61B-51BD3BC6F879}" destId="{AD70EE73-8765-4B05-9AC0-AD5AA9E29AD9}" srcOrd="0" destOrd="0" presId="urn:microsoft.com/office/officeart/2005/8/layout/hierarchy1"/>
    <dgm:cxn modelId="{62179F88-DEAD-4D34-94C6-C7390794E5BB}" type="presParOf" srcId="{AD70EE73-8765-4B05-9AC0-AD5AA9E29AD9}" destId="{3E83AC9F-AF28-4901-8D7B-752B205EC99F}" srcOrd="0" destOrd="0" presId="urn:microsoft.com/office/officeart/2005/8/layout/hierarchy1"/>
    <dgm:cxn modelId="{8CFDCA13-8795-4A28-94BE-5EEC0A2D3BE1}" type="presParOf" srcId="{AD70EE73-8765-4B05-9AC0-AD5AA9E29AD9}" destId="{57F23116-C67F-40FF-B307-D3D7D9A2DF77}" srcOrd="1" destOrd="0" presId="urn:microsoft.com/office/officeart/2005/8/layout/hierarchy1"/>
    <dgm:cxn modelId="{2532BCF3-C2BE-4657-8366-2F0E161C5D5D}" type="presParOf" srcId="{012BD9A3-2362-4427-A61B-51BD3BC6F879}" destId="{61404BF3-501F-477F-8C95-A581EB73C3BD}" srcOrd="1" destOrd="0" presId="urn:microsoft.com/office/officeart/2005/8/layout/hierarchy1"/>
    <dgm:cxn modelId="{576F06DC-2218-4AD6-A006-CAE6E49CDDED}" type="presParOf" srcId="{A6889DBD-6EC8-45EA-9AE4-CF4A5A0D438E}" destId="{5C09D39A-00B4-41DC-AD20-B740A515D25B}" srcOrd="1" destOrd="0" presId="urn:microsoft.com/office/officeart/2005/8/layout/hierarchy1"/>
    <dgm:cxn modelId="{2831A85B-4F17-4D03-A117-9FA512E1383C}" type="presParOf" srcId="{5C09D39A-00B4-41DC-AD20-B740A515D25B}" destId="{40B0E326-CC2A-4B29-BB32-005407EB9B32}" srcOrd="0" destOrd="0" presId="urn:microsoft.com/office/officeart/2005/8/layout/hierarchy1"/>
    <dgm:cxn modelId="{ADA83A71-C789-4DEA-B3FD-9DA0C81564EB}" type="presParOf" srcId="{40B0E326-CC2A-4B29-BB32-005407EB9B32}" destId="{47DB44E7-5498-4A14-BC49-826F270C0463}" srcOrd="0" destOrd="0" presId="urn:microsoft.com/office/officeart/2005/8/layout/hierarchy1"/>
    <dgm:cxn modelId="{8E336CB8-87F4-41C2-82F5-C28AB9FD4614}" type="presParOf" srcId="{40B0E326-CC2A-4B29-BB32-005407EB9B32}" destId="{9B96CB43-5D95-4EA8-A098-702F6A23348D}" srcOrd="1" destOrd="0" presId="urn:microsoft.com/office/officeart/2005/8/layout/hierarchy1"/>
    <dgm:cxn modelId="{780B30B8-3D62-4866-8F02-EDCFD78F4D66}" type="presParOf" srcId="{5C09D39A-00B4-41DC-AD20-B740A515D25B}" destId="{FE8DBF87-0C93-40CD-A10F-C5432AF7071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9B6F13-9DB8-46D9-9F96-36F2B887B66A}">
      <dsp:nvSpPr>
        <dsp:cNvPr id="0" name=""/>
        <dsp:cNvSpPr/>
      </dsp:nvSpPr>
      <dsp:spPr>
        <a:xfrm>
          <a:off x="0" y="510692"/>
          <a:ext cx="9906000" cy="9428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634442-1114-4B1B-AD63-F2B0F6A17DC5}">
      <dsp:nvSpPr>
        <dsp:cNvPr id="0" name=""/>
        <dsp:cNvSpPr/>
      </dsp:nvSpPr>
      <dsp:spPr>
        <a:xfrm>
          <a:off x="285201" y="722825"/>
          <a:ext cx="518548" cy="5185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D4A032-97B3-42C1-8D0F-F002F752FE59}">
      <dsp:nvSpPr>
        <dsp:cNvPr id="0" name=""/>
        <dsp:cNvSpPr/>
      </dsp:nvSpPr>
      <dsp:spPr>
        <a:xfrm>
          <a:off x="1088952" y="510692"/>
          <a:ext cx="8817047" cy="942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781" tIns="99781" rIns="99781" bIns="9978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baseline="0" dirty="0"/>
            <a:t>Provide data-backed analysis and recommendations around vehicle fuel economy</a:t>
          </a:r>
          <a:endParaRPr lang="en-US" sz="2500" kern="1200" dirty="0"/>
        </a:p>
      </dsp:txBody>
      <dsp:txXfrm>
        <a:off x="1088952" y="510692"/>
        <a:ext cx="8817047" cy="942816"/>
      </dsp:txXfrm>
    </dsp:sp>
    <dsp:sp modelId="{6B103366-B2D3-47FD-B6DB-7770CBA17146}">
      <dsp:nvSpPr>
        <dsp:cNvPr id="0" name=""/>
        <dsp:cNvSpPr/>
      </dsp:nvSpPr>
      <dsp:spPr>
        <a:xfrm>
          <a:off x="0" y="1689212"/>
          <a:ext cx="9906000" cy="9428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899EF3-E068-463C-8640-3563E9C6AAA1}">
      <dsp:nvSpPr>
        <dsp:cNvPr id="0" name=""/>
        <dsp:cNvSpPr/>
      </dsp:nvSpPr>
      <dsp:spPr>
        <a:xfrm>
          <a:off x="285201" y="1901346"/>
          <a:ext cx="518548" cy="5185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E20174-119B-4033-95A8-EE6B9F77B125}">
      <dsp:nvSpPr>
        <dsp:cNvPr id="0" name=""/>
        <dsp:cNvSpPr/>
      </dsp:nvSpPr>
      <dsp:spPr>
        <a:xfrm>
          <a:off x="1088952" y="1689212"/>
          <a:ext cx="8817047" cy="942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781" tIns="99781" rIns="99781" bIns="9978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baseline="0" dirty="0"/>
            <a:t>Offer advice around vehicle types, manufacturers, and technical specs and how those might drive fuel economy and annual fuel costs</a:t>
          </a:r>
          <a:endParaRPr lang="en-US" sz="2500" kern="1200" dirty="0"/>
        </a:p>
      </dsp:txBody>
      <dsp:txXfrm>
        <a:off x="1088952" y="1689212"/>
        <a:ext cx="8817047" cy="9428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83AC9F-AF28-4901-8D7B-752B205EC99F}">
      <dsp:nvSpPr>
        <dsp:cNvPr id="0" name=""/>
        <dsp:cNvSpPr/>
      </dsp:nvSpPr>
      <dsp:spPr>
        <a:xfrm>
          <a:off x="6287" y="1368"/>
          <a:ext cx="4240038" cy="26924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7F23116-C67F-40FF-B307-D3D7D9A2DF77}">
      <dsp:nvSpPr>
        <dsp:cNvPr id="0" name=""/>
        <dsp:cNvSpPr/>
      </dsp:nvSpPr>
      <dsp:spPr>
        <a:xfrm>
          <a:off x="477403" y="448927"/>
          <a:ext cx="4240038" cy="26924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Ho= There is no difference in means of Annual Fuel Cost between “Regular/Premium” fuel cars and all other fueled cars</a:t>
          </a:r>
        </a:p>
      </dsp:txBody>
      <dsp:txXfrm>
        <a:off x="556261" y="527785"/>
        <a:ext cx="4082322" cy="2534708"/>
      </dsp:txXfrm>
    </dsp:sp>
    <dsp:sp modelId="{47DB44E7-5498-4A14-BC49-826F270C0463}">
      <dsp:nvSpPr>
        <dsp:cNvPr id="0" name=""/>
        <dsp:cNvSpPr/>
      </dsp:nvSpPr>
      <dsp:spPr>
        <a:xfrm>
          <a:off x="5188557" y="1368"/>
          <a:ext cx="4240038" cy="26924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B96CB43-5D95-4EA8-A098-702F6A23348D}">
      <dsp:nvSpPr>
        <dsp:cNvPr id="0" name=""/>
        <dsp:cNvSpPr/>
      </dsp:nvSpPr>
      <dsp:spPr>
        <a:xfrm>
          <a:off x="5659673" y="448927"/>
          <a:ext cx="4240038" cy="26924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Ha= There is a statistically significant difference in means of Annual Fuel Cost between the “Regular/Premium” fuel cars and all other fueled cars </a:t>
          </a:r>
        </a:p>
      </dsp:txBody>
      <dsp:txXfrm>
        <a:off x="5738531" y="527785"/>
        <a:ext cx="4082322" cy="25347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3A0EC5BB-2968-41D6-8B47-00A11E1FFB12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21BDD60E-AA29-4A55-A928-22157634B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267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EC5BB-2968-41D6-8B47-00A11E1FFB12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DD60E-AA29-4A55-A928-22157634B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363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EC5BB-2968-41D6-8B47-00A11E1FFB12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DD60E-AA29-4A55-A928-22157634B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8710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EC5BB-2968-41D6-8B47-00A11E1FFB12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DD60E-AA29-4A55-A928-22157634B8D4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035981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EC5BB-2968-41D6-8B47-00A11E1FFB12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DD60E-AA29-4A55-A928-22157634B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3810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EC5BB-2968-41D6-8B47-00A11E1FFB12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DD60E-AA29-4A55-A928-22157634B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9369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EC5BB-2968-41D6-8B47-00A11E1FFB12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DD60E-AA29-4A55-A928-22157634B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4249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EC5BB-2968-41D6-8B47-00A11E1FFB12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DD60E-AA29-4A55-A928-22157634B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3924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EC5BB-2968-41D6-8B47-00A11E1FFB12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DD60E-AA29-4A55-A928-22157634B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229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EC5BB-2968-41D6-8B47-00A11E1FFB12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DD60E-AA29-4A55-A928-22157634B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346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EC5BB-2968-41D6-8B47-00A11E1FFB12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DD60E-AA29-4A55-A928-22157634B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324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EC5BB-2968-41D6-8B47-00A11E1FFB12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DD60E-AA29-4A55-A928-22157634B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466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EC5BB-2968-41D6-8B47-00A11E1FFB12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DD60E-AA29-4A55-A928-22157634B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159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EC5BB-2968-41D6-8B47-00A11E1FFB12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DD60E-AA29-4A55-A928-22157634B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769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EC5BB-2968-41D6-8B47-00A11E1FFB12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DD60E-AA29-4A55-A928-22157634B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901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EC5BB-2968-41D6-8B47-00A11E1FFB12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DD60E-AA29-4A55-A928-22157634B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365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EC5BB-2968-41D6-8B47-00A11E1FFB12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DD60E-AA29-4A55-A928-22157634B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818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0EC5BB-2968-41D6-8B47-00A11E1FFB12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BDD60E-AA29-4A55-A928-22157634B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6754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  <p:sldLayoutId id="2147483936" r:id="rId12"/>
    <p:sldLayoutId id="2147483937" r:id="rId13"/>
    <p:sldLayoutId id="2147483938" r:id="rId14"/>
    <p:sldLayoutId id="2147483939" r:id="rId15"/>
    <p:sldLayoutId id="2147483940" r:id="rId16"/>
    <p:sldLayoutId id="214748394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67A13-DECA-438D-8BF8-1F87BB1E30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Capstone 2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1DCDE5-3A4A-4465-B570-F90405212C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Shweta Govind</a:t>
            </a:r>
          </a:p>
        </p:txBody>
      </p:sp>
    </p:spTree>
    <p:extLst>
      <p:ext uri="{BB962C8B-B14F-4D97-AF65-F5344CB8AC3E}">
        <p14:creationId xmlns:p14="http://schemas.microsoft.com/office/powerpoint/2010/main" val="3106067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ECF44-3FC9-4605-800D-0E686A459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/>
              <a:t>Objectives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7674FCFF-EFCB-49E5-9E3A-579AA6F390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4897864"/>
              </p:ext>
            </p:extLst>
          </p:nvPr>
        </p:nvGraphicFramePr>
        <p:xfrm>
          <a:off x="1141413" y="2418820"/>
          <a:ext cx="9906000" cy="3142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42975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1123B-C80E-4A6A-89DB-057948446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574C0-EE0C-485D-B2D9-CCFBE19861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arenR"/>
            </a:pPr>
            <a:r>
              <a:rPr lang="en-US" dirty="0"/>
              <a:t>Will lowering the number of “Regular/Premium” gasoline fueled cars drive down annual fuel costs?</a:t>
            </a:r>
          </a:p>
          <a:p>
            <a:pPr marL="457200" indent="-457200">
              <a:buAutoNum type="arabicParenR"/>
            </a:pPr>
            <a:r>
              <a:rPr lang="en-US" dirty="0"/>
              <a:t>Will lowering the number of certain car manufacturers fuel economy and drive down annual fuel costs?</a:t>
            </a:r>
          </a:p>
          <a:p>
            <a:pPr marL="457200" indent="-457200">
              <a:buAutoNum type="arabicParenR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115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2">
            <a:extLst>
              <a:ext uri="{FF2B5EF4-FFF2-40B4-BE49-F238E27FC236}">
                <a16:creationId xmlns:a16="http://schemas.microsoft.com/office/drawing/2014/main" id="{678E285C-BE9E-45B7-A3EE-B9792DAE9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0" name="Group 49">
            <a:extLst>
              <a:ext uri="{FF2B5EF4-FFF2-40B4-BE49-F238E27FC236}">
                <a16:creationId xmlns:a16="http://schemas.microsoft.com/office/drawing/2014/main" id="{AB86F577-8905-4B21-8AF3-C1BB34337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51" name="Rectangle 5">
              <a:extLst>
                <a:ext uri="{FF2B5EF4-FFF2-40B4-BE49-F238E27FC236}">
                  <a16:creationId xmlns:a16="http://schemas.microsoft.com/office/drawing/2014/main" id="{D2F1CFF3-A579-4D24-B5F9-1C71BA6F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2" name="Freeform 6">
              <a:extLst>
                <a:ext uri="{FF2B5EF4-FFF2-40B4-BE49-F238E27FC236}">
                  <a16:creationId xmlns:a16="http://schemas.microsoft.com/office/drawing/2014/main" id="{57601B50-7EB1-43FA-8360-4297BCD76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7">
              <a:extLst>
                <a:ext uri="{FF2B5EF4-FFF2-40B4-BE49-F238E27FC236}">
                  <a16:creationId xmlns:a16="http://schemas.microsoft.com/office/drawing/2014/main" id="{60BD8B7A-CD01-4638-A2C9-299AC68B9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Rectangle 8">
              <a:extLst>
                <a:ext uri="{FF2B5EF4-FFF2-40B4-BE49-F238E27FC236}">
                  <a16:creationId xmlns:a16="http://schemas.microsoft.com/office/drawing/2014/main" id="{095B58F9-6C29-48BE-9DA6-3855080521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5" name="Freeform 9">
              <a:extLst>
                <a:ext uri="{FF2B5EF4-FFF2-40B4-BE49-F238E27FC236}">
                  <a16:creationId xmlns:a16="http://schemas.microsoft.com/office/drawing/2014/main" id="{0C84674F-2E8A-4B70-B801-00722CDD5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0">
              <a:extLst>
                <a:ext uri="{FF2B5EF4-FFF2-40B4-BE49-F238E27FC236}">
                  <a16:creationId xmlns:a16="http://schemas.microsoft.com/office/drawing/2014/main" id="{34F320BB-D6A9-45FE-8556-498B763B1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11">
              <a:extLst>
                <a:ext uri="{FF2B5EF4-FFF2-40B4-BE49-F238E27FC236}">
                  <a16:creationId xmlns:a16="http://schemas.microsoft.com/office/drawing/2014/main" id="{5493D54A-532A-46ED-AF63-A0A54818E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12">
              <a:extLst>
                <a:ext uri="{FF2B5EF4-FFF2-40B4-BE49-F238E27FC236}">
                  <a16:creationId xmlns:a16="http://schemas.microsoft.com/office/drawing/2014/main" id="{EAF2EDFA-9C0B-44E2-B4BB-312B58BCA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3">
              <a:extLst>
                <a:ext uri="{FF2B5EF4-FFF2-40B4-BE49-F238E27FC236}">
                  <a16:creationId xmlns:a16="http://schemas.microsoft.com/office/drawing/2014/main" id="{A3641113-CE35-42A4-B605-41BC06BF4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4">
              <a:extLst>
                <a:ext uri="{FF2B5EF4-FFF2-40B4-BE49-F238E27FC236}">
                  <a16:creationId xmlns:a16="http://schemas.microsoft.com/office/drawing/2014/main" id="{DA2E5B2C-BAC4-4440-9B7E-F38783197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15">
              <a:extLst>
                <a:ext uri="{FF2B5EF4-FFF2-40B4-BE49-F238E27FC236}">
                  <a16:creationId xmlns:a16="http://schemas.microsoft.com/office/drawing/2014/main" id="{D8A506DF-2E53-42C9-94BE-B98E32E0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16">
              <a:extLst>
                <a:ext uri="{FF2B5EF4-FFF2-40B4-BE49-F238E27FC236}">
                  <a16:creationId xmlns:a16="http://schemas.microsoft.com/office/drawing/2014/main" id="{12934FF8-5F70-40BF-BBB6-5EB941FB9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17">
              <a:extLst>
                <a:ext uri="{FF2B5EF4-FFF2-40B4-BE49-F238E27FC236}">
                  <a16:creationId xmlns:a16="http://schemas.microsoft.com/office/drawing/2014/main" id="{8EB3FB08-D01D-4E24-BE40-C16269DF6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18">
              <a:extLst>
                <a:ext uri="{FF2B5EF4-FFF2-40B4-BE49-F238E27FC236}">
                  <a16:creationId xmlns:a16="http://schemas.microsoft.com/office/drawing/2014/main" id="{D24E50D7-2753-4169-AD51-C106DA1B7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19">
              <a:extLst>
                <a:ext uri="{FF2B5EF4-FFF2-40B4-BE49-F238E27FC236}">
                  <a16:creationId xmlns:a16="http://schemas.microsoft.com/office/drawing/2014/main" id="{DF94B7E0-D9B6-4096-94D0-18D3AC0EF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0">
              <a:extLst>
                <a:ext uri="{FF2B5EF4-FFF2-40B4-BE49-F238E27FC236}">
                  <a16:creationId xmlns:a16="http://schemas.microsoft.com/office/drawing/2014/main" id="{EBC05ADE-BBA2-4387-B005-3196E2E198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1">
              <a:extLst>
                <a:ext uri="{FF2B5EF4-FFF2-40B4-BE49-F238E27FC236}">
                  <a16:creationId xmlns:a16="http://schemas.microsoft.com/office/drawing/2014/main" id="{BBED1CEE-14D2-442F-AB08-401ABE3EF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2">
              <a:extLst>
                <a:ext uri="{FF2B5EF4-FFF2-40B4-BE49-F238E27FC236}">
                  <a16:creationId xmlns:a16="http://schemas.microsoft.com/office/drawing/2014/main" id="{4F6574C0-78E8-49EA-84BC-EE9D55707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3">
              <a:extLst>
                <a:ext uri="{FF2B5EF4-FFF2-40B4-BE49-F238E27FC236}">
                  <a16:creationId xmlns:a16="http://schemas.microsoft.com/office/drawing/2014/main" id="{65BCDB0B-615E-4CA1-AFD5-6B121CB7C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4">
              <a:extLst>
                <a:ext uri="{FF2B5EF4-FFF2-40B4-BE49-F238E27FC236}">
                  <a16:creationId xmlns:a16="http://schemas.microsoft.com/office/drawing/2014/main" id="{40627863-B7FC-44D1-9E53-E728FFF675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25">
              <a:extLst>
                <a:ext uri="{FF2B5EF4-FFF2-40B4-BE49-F238E27FC236}">
                  <a16:creationId xmlns:a16="http://schemas.microsoft.com/office/drawing/2014/main" id="{52FD6F8C-3AF1-487E-91F4-6E55146F1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26">
              <a:extLst>
                <a:ext uri="{FF2B5EF4-FFF2-40B4-BE49-F238E27FC236}">
                  <a16:creationId xmlns:a16="http://schemas.microsoft.com/office/drawing/2014/main" id="{50323CF3-93CB-4E03-95C0-B180BB87A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27">
              <a:extLst>
                <a:ext uri="{FF2B5EF4-FFF2-40B4-BE49-F238E27FC236}">
                  <a16:creationId xmlns:a16="http://schemas.microsoft.com/office/drawing/2014/main" id="{EB47D82F-CF1B-47E6-9FA2-F3A9C5F94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28">
              <a:extLst>
                <a:ext uri="{FF2B5EF4-FFF2-40B4-BE49-F238E27FC236}">
                  <a16:creationId xmlns:a16="http://schemas.microsoft.com/office/drawing/2014/main" id="{0606708F-F2D4-4678-8ED2-39041BC64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29">
              <a:extLst>
                <a:ext uri="{FF2B5EF4-FFF2-40B4-BE49-F238E27FC236}">
                  <a16:creationId xmlns:a16="http://schemas.microsoft.com/office/drawing/2014/main" id="{D7EB95B4-15E4-433D-B36F-21FF341A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30">
              <a:extLst>
                <a:ext uri="{FF2B5EF4-FFF2-40B4-BE49-F238E27FC236}">
                  <a16:creationId xmlns:a16="http://schemas.microsoft.com/office/drawing/2014/main" id="{500A541B-4C75-497C-A489-097ED2996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31">
              <a:extLst>
                <a:ext uri="{FF2B5EF4-FFF2-40B4-BE49-F238E27FC236}">
                  <a16:creationId xmlns:a16="http://schemas.microsoft.com/office/drawing/2014/main" id="{5789326F-12A4-48B8-B0ED-A6A2AE0C2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32">
              <a:extLst>
                <a:ext uri="{FF2B5EF4-FFF2-40B4-BE49-F238E27FC236}">
                  <a16:creationId xmlns:a16="http://schemas.microsoft.com/office/drawing/2014/main" id="{25FA672E-2B65-477F-AA75-6261CE652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Rectangle 33">
              <a:extLst>
                <a:ext uri="{FF2B5EF4-FFF2-40B4-BE49-F238E27FC236}">
                  <a16:creationId xmlns:a16="http://schemas.microsoft.com/office/drawing/2014/main" id="{BB09AF8D-E68B-499C-B9F5-2F365813D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0" name="Freeform 34">
              <a:extLst>
                <a:ext uri="{FF2B5EF4-FFF2-40B4-BE49-F238E27FC236}">
                  <a16:creationId xmlns:a16="http://schemas.microsoft.com/office/drawing/2014/main" id="{7991AEAD-B5F3-47BA-9F1B-86C16A84A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35">
              <a:extLst>
                <a:ext uri="{FF2B5EF4-FFF2-40B4-BE49-F238E27FC236}">
                  <a16:creationId xmlns:a16="http://schemas.microsoft.com/office/drawing/2014/main" id="{19A85F58-4C3A-4388-B55C-2329EEAEC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36">
              <a:extLst>
                <a:ext uri="{FF2B5EF4-FFF2-40B4-BE49-F238E27FC236}">
                  <a16:creationId xmlns:a16="http://schemas.microsoft.com/office/drawing/2014/main" id="{05652F38-94D9-41B7-A699-7E8F0C78D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37">
              <a:extLst>
                <a:ext uri="{FF2B5EF4-FFF2-40B4-BE49-F238E27FC236}">
                  <a16:creationId xmlns:a16="http://schemas.microsoft.com/office/drawing/2014/main" id="{3C043852-C250-4518-BB89-C91A34917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38">
              <a:extLst>
                <a:ext uri="{FF2B5EF4-FFF2-40B4-BE49-F238E27FC236}">
                  <a16:creationId xmlns:a16="http://schemas.microsoft.com/office/drawing/2014/main" id="{0CAB9A07-ECF2-416C-8528-F75DACB13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39">
              <a:extLst>
                <a:ext uri="{FF2B5EF4-FFF2-40B4-BE49-F238E27FC236}">
                  <a16:creationId xmlns:a16="http://schemas.microsoft.com/office/drawing/2014/main" id="{904A314C-A829-4AA6-92E2-529BCCF95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40">
              <a:extLst>
                <a:ext uri="{FF2B5EF4-FFF2-40B4-BE49-F238E27FC236}">
                  <a16:creationId xmlns:a16="http://schemas.microsoft.com/office/drawing/2014/main" id="{244EE6BA-4569-43ED-9E2E-1FB66201B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41">
              <a:extLst>
                <a:ext uri="{FF2B5EF4-FFF2-40B4-BE49-F238E27FC236}">
                  <a16:creationId xmlns:a16="http://schemas.microsoft.com/office/drawing/2014/main" id="{BEB8252E-FB2A-4BB5-BEC6-CA10FF6F7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42">
              <a:extLst>
                <a:ext uri="{FF2B5EF4-FFF2-40B4-BE49-F238E27FC236}">
                  <a16:creationId xmlns:a16="http://schemas.microsoft.com/office/drawing/2014/main" id="{91414711-C3A4-4E96-854A-DDDEB2F2E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43">
              <a:extLst>
                <a:ext uri="{FF2B5EF4-FFF2-40B4-BE49-F238E27FC236}">
                  <a16:creationId xmlns:a16="http://schemas.microsoft.com/office/drawing/2014/main" id="{86815BA8-3055-4B42-98C3-4202FD92E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44">
              <a:extLst>
                <a:ext uri="{FF2B5EF4-FFF2-40B4-BE49-F238E27FC236}">
                  <a16:creationId xmlns:a16="http://schemas.microsoft.com/office/drawing/2014/main" id="{44457813-E991-44AE-9A83-B7488D1F3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Rectangle 45">
              <a:extLst>
                <a:ext uri="{FF2B5EF4-FFF2-40B4-BE49-F238E27FC236}">
                  <a16:creationId xmlns:a16="http://schemas.microsoft.com/office/drawing/2014/main" id="{8CE1CF47-A73F-4560-8835-AE1DC51E5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2" name="Freeform 46">
              <a:extLst>
                <a:ext uri="{FF2B5EF4-FFF2-40B4-BE49-F238E27FC236}">
                  <a16:creationId xmlns:a16="http://schemas.microsoft.com/office/drawing/2014/main" id="{C2A935E4-AACC-4CB9-995E-D28617887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47">
              <a:extLst>
                <a:ext uri="{FF2B5EF4-FFF2-40B4-BE49-F238E27FC236}">
                  <a16:creationId xmlns:a16="http://schemas.microsoft.com/office/drawing/2014/main" id="{93B5B778-8ACB-4004-932D-BD95997B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48">
              <a:extLst>
                <a:ext uri="{FF2B5EF4-FFF2-40B4-BE49-F238E27FC236}">
                  <a16:creationId xmlns:a16="http://schemas.microsoft.com/office/drawing/2014/main" id="{1434AF34-0919-40AD-84B1-446D4FF2D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49">
              <a:extLst>
                <a:ext uri="{FF2B5EF4-FFF2-40B4-BE49-F238E27FC236}">
                  <a16:creationId xmlns:a16="http://schemas.microsoft.com/office/drawing/2014/main" id="{29546CF3-6DDD-4073-AB7F-C6E722257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50">
              <a:extLst>
                <a:ext uri="{FF2B5EF4-FFF2-40B4-BE49-F238E27FC236}">
                  <a16:creationId xmlns:a16="http://schemas.microsoft.com/office/drawing/2014/main" id="{289D46AB-128A-477F-B6C9-F40F115D6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51">
              <a:extLst>
                <a:ext uri="{FF2B5EF4-FFF2-40B4-BE49-F238E27FC236}">
                  <a16:creationId xmlns:a16="http://schemas.microsoft.com/office/drawing/2014/main" id="{A7DA7E67-3368-44AD-AACD-EB64AE34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52">
              <a:extLst>
                <a:ext uri="{FF2B5EF4-FFF2-40B4-BE49-F238E27FC236}">
                  <a16:creationId xmlns:a16="http://schemas.microsoft.com/office/drawing/2014/main" id="{78BB1152-AB85-4AD8-BBA1-07CEA1F50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53">
              <a:extLst>
                <a:ext uri="{FF2B5EF4-FFF2-40B4-BE49-F238E27FC236}">
                  <a16:creationId xmlns:a16="http://schemas.microsoft.com/office/drawing/2014/main" id="{A982E7F2-DD68-4093-B9C5-3E42B475A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54">
              <a:extLst>
                <a:ext uri="{FF2B5EF4-FFF2-40B4-BE49-F238E27FC236}">
                  <a16:creationId xmlns:a16="http://schemas.microsoft.com/office/drawing/2014/main" id="{A682E224-4CD6-420B-897A-B23D50B82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55">
              <a:extLst>
                <a:ext uri="{FF2B5EF4-FFF2-40B4-BE49-F238E27FC236}">
                  <a16:creationId xmlns:a16="http://schemas.microsoft.com/office/drawing/2014/main" id="{31B90F10-06CD-480E-8D35-6E0FFFB89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56">
              <a:extLst>
                <a:ext uri="{FF2B5EF4-FFF2-40B4-BE49-F238E27FC236}">
                  <a16:creationId xmlns:a16="http://schemas.microsoft.com/office/drawing/2014/main" id="{7BC977DB-69B0-4D8D-B77C-E1127EC417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57">
              <a:extLst>
                <a:ext uri="{FF2B5EF4-FFF2-40B4-BE49-F238E27FC236}">
                  <a16:creationId xmlns:a16="http://schemas.microsoft.com/office/drawing/2014/main" id="{24127454-3FCB-41D6-ACFB-81D7E05A7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58">
              <a:extLst>
                <a:ext uri="{FF2B5EF4-FFF2-40B4-BE49-F238E27FC236}">
                  <a16:creationId xmlns:a16="http://schemas.microsoft.com/office/drawing/2014/main" id="{7AA80D42-B8A8-475B-ADBF-99719CE9F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106" name="Rectangle 105">
            <a:extLst>
              <a:ext uri="{FF2B5EF4-FFF2-40B4-BE49-F238E27FC236}">
                <a16:creationId xmlns:a16="http://schemas.microsoft.com/office/drawing/2014/main" id="{34106153-7990-4956-BD26-A04A03006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8" name="Picture 2">
            <a:extLst>
              <a:ext uri="{FF2B5EF4-FFF2-40B4-BE49-F238E27FC236}">
                <a16:creationId xmlns:a16="http://schemas.microsoft.com/office/drawing/2014/main" id="{BDEA11A5-20BA-4650-A324-47C0465FF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-3747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0" name="Group 109">
            <a:extLst>
              <a:ext uri="{FF2B5EF4-FFF2-40B4-BE49-F238E27FC236}">
                <a16:creationId xmlns:a16="http://schemas.microsoft.com/office/drawing/2014/main" id="{866FCB64-0A37-46EB-8A9B-EC0C4C000A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11" name="Rectangle 5">
              <a:extLst>
                <a:ext uri="{FF2B5EF4-FFF2-40B4-BE49-F238E27FC236}">
                  <a16:creationId xmlns:a16="http://schemas.microsoft.com/office/drawing/2014/main" id="{8A162E18-5BEB-4E42-9B10-A1FDF6A0B8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2" name="Freeform 6">
              <a:extLst>
                <a:ext uri="{FF2B5EF4-FFF2-40B4-BE49-F238E27FC236}">
                  <a16:creationId xmlns:a16="http://schemas.microsoft.com/office/drawing/2014/main" id="{7BB781C9-EC32-45FE-ACE7-C24F128C4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7">
              <a:extLst>
                <a:ext uri="{FF2B5EF4-FFF2-40B4-BE49-F238E27FC236}">
                  <a16:creationId xmlns:a16="http://schemas.microsoft.com/office/drawing/2014/main" id="{927C5647-36E8-4A20-86D4-47831D50CF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Rectangle 8">
              <a:extLst>
                <a:ext uri="{FF2B5EF4-FFF2-40B4-BE49-F238E27FC236}">
                  <a16:creationId xmlns:a16="http://schemas.microsoft.com/office/drawing/2014/main" id="{62F2AF20-CBBE-4249-B9E2-D6B30191CF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5" name="Freeform 9">
              <a:extLst>
                <a:ext uri="{FF2B5EF4-FFF2-40B4-BE49-F238E27FC236}">
                  <a16:creationId xmlns:a16="http://schemas.microsoft.com/office/drawing/2014/main" id="{731C1229-F8A7-4B36-A52B-98A65EF86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10">
              <a:extLst>
                <a:ext uri="{FF2B5EF4-FFF2-40B4-BE49-F238E27FC236}">
                  <a16:creationId xmlns:a16="http://schemas.microsoft.com/office/drawing/2014/main" id="{609AC686-2DBB-4D82-866C-9FF222BDD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11">
              <a:extLst>
                <a:ext uri="{FF2B5EF4-FFF2-40B4-BE49-F238E27FC236}">
                  <a16:creationId xmlns:a16="http://schemas.microsoft.com/office/drawing/2014/main" id="{F899E6EB-BCDD-45D2-BF4B-9CA3A27984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12">
              <a:extLst>
                <a:ext uri="{FF2B5EF4-FFF2-40B4-BE49-F238E27FC236}">
                  <a16:creationId xmlns:a16="http://schemas.microsoft.com/office/drawing/2014/main" id="{BBD3AAC8-2330-4FAB-8E31-3D50AD954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13">
              <a:extLst>
                <a:ext uri="{FF2B5EF4-FFF2-40B4-BE49-F238E27FC236}">
                  <a16:creationId xmlns:a16="http://schemas.microsoft.com/office/drawing/2014/main" id="{6B54F723-A70A-4865-A560-7850498A1B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14">
              <a:extLst>
                <a:ext uri="{FF2B5EF4-FFF2-40B4-BE49-F238E27FC236}">
                  <a16:creationId xmlns:a16="http://schemas.microsoft.com/office/drawing/2014/main" id="{9B911CCD-C9A2-4DC8-A278-3C6FD76A76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15">
              <a:extLst>
                <a:ext uri="{FF2B5EF4-FFF2-40B4-BE49-F238E27FC236}">
                  <a16:creationId xmlns:a16="http://schemas.microsoft.com/office/drawing/2014/main" id="{D559B729-03FB-435D-89BF-AF57A801B3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16">
              <a:extLst>
                <a:ext uri="{FF2B5EF4-FFF2-40B4-BE49-F238E27FC236}">
                  <a16:creationId xmlns:a16="http://schemas.microsoft.com/office/drawing/2014/main" id="{D1C90213-0F60-4268-BE48-8221E6161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17">
              <a:extLst>
                <a:ext uri="{FF2B5EF4-FFF2-40B4-BE49-F238E27FC236}">
                  <a16:creationId xmlns:a16="http://schemas.microsoft.com/office/drawing/2014/main" id="{A7A6A293-A06F-48B8-865A-3F65287B85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18">
              <a:extLst>
                <a:ext uri="{FF2B5EF4-FFF2-40B4-BE49-F238E27FC236}">
                  <a16:creationId xmlns:a16="http://schemas.microsoft.com/office/drawing/2014/main" id="{8F6861B5-AAA4-4017-929E-1FD1CA106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19">
              <a:extLst>
                <a:ext uri="{FF2B5EF4-FFF2-40B4-BE49-F238E27FC236}">
                  <a16:creationId xmlns:a16="http://schemas.microsoft.com/office/drawing/2014/main" id="{D776D07C-2081-4DD3-A464-40F3CA41A3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20">
              <a:extLst>
                <a:ext uri="{FF2B5EF4-FFF2-40B4-BE49-F238E27FC236}">
                  <a16:creationId xmlns:a16="http://schemas.microsoft.com/office/drawing/2014/main" id="{BBC236D6-77E5-4B3C-92D7-D708B237D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Freeform 21">
              <a:extLst>
                <a:ext uri="{FF2B5EF4-FFF2-40B4-BE49-F238E27FC236}">
                  <a16:creationId xmlns:a16="http://schemas.microsoft.com/office/drawing/2014/main" id="{8064714E-7ADE-4BD9-8981-34C135762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Freeform 22">
              <a:extLst>
                <a:ext uri="{FF2B5EF4-FFF2-40B4-BE49-F238E27FC236}">
                  <a16:creationId xmlns:a16="http://schemas.microsoft.com/office/drawing/2014/main" id="{2FD1F23F-B1EE-46F5-B460-924E54A70D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23">
              <a:extLst>
                <a:ext uri="{FF2B5EF4-FFF2-40B4-BE49-F238E27FC236}">
                  <a16:creationId xmlns:a16="http://schemas.microsoft.com/office/drawing/2014/main" id="{9699361A-3AFF-4826-B99C-0354EAB079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Freeform 24">
              <a:extLst>
                <a:ext uri="{FF2B5EF4-FFF2-40B4-BE49-F238E27FC236}">
                  <a16:creationId xmlns:a16="http://schemas.microsoft.com/office/drawing/2014/main" id="{B272F7B1-7BE2-4FC9-BB91-207EFD9E65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1" name="Freeform 25">
              <a:extLst>
                <a:ext uri="{FF2B5EF4-FFF2-40B4-BE49-F238E27FC236}">
                  <a16:creationId xmlns:a16="http://schemas.microsoft.com/office/drawing/2014/main" id="{CDE59C1F-AFD9-4DD5-B04A-9EB2AAED5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2" name="Freeform 26">
              <a:extLst>
                <a:ext uri="{FF2B5EF4-FFF2-40B4-BE49-F238E27FC236}">
                  <a16:creationId xmlns:a16="http://schemas.microsoft.com/office/drawing/2014/main" id="{1551E418-6CD4-4320-8224-F084039C53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3" name="Freeform 27">
              <a:extLst>
                <a:ext uri="{FF2B5EF4-FFF2-40B4-BE49-F238E27FC236}">
                  <a16:creationId xmlns:a16="http://schemas.microsoft.com/office/drawing/2014/main" id="{1F27D4B1-EBD4-4BC9-AC2E-3AD616C847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4" name="Freeform 28">
              <a:extLst>
                <a:ext uri="{FF2B5EF4-FFF2-40B4-BE49-F238E27FC236}">
                  <a16:creationId xmlns:a16="http://schemas.microsoft.com/office/drawing/2014/main" id="{C42B8D84-898A-4F76-A0F2-5699ED72BC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5" name="Freeform 29">
              <a:extLst>
                <a:ext uri="{FF2B5EF4-FFF2-40B4-BE49-F238E27FC236}">
                  <a16:creationId xmlns:a16="http://schemas.microsoft.com/office/drawing/2014/main" id="{B440932E-7985-4BA6-9899-F22A64485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6" name="Freeform 30">
              <a:extLst>
                <a:ext uri="{FF2B5EF4-FFF2-40B4-BE49-F238E27FC236}">
                  <a16:creationId xmlns:a16="http://schemas.microsoft.com/office/drawing/2014/main" id="{4B8CE969-CA1A-48CB-8588-4146F41F33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7" name="Freeform 31">
              <a:extLst>
                <a:ext uri="{FF2B5EF4-FFF2-40B4-BE49-F238E27FC236}">
                  <a16:creationId xmlns:a16="http://schemas.microsoft.com/office/drawing/2014/main" id="{138A4875-4593-4894-89D5-DFCFF0EED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8" name="Freeform 32">
              <a:extLst>
                <a:ext uri="{FF2B5EF4-FFF2-40B4-BE49-F238E27FC236}">
                  <a16:creationId xmlns:a16="http://schemas.microsoft.com/office/drawing/2014/main" id="{F079F26B-58E4-494E-A8BA-3F054F1F3B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9" name="Rectangle 33">
              <a:extLst>
                <a:ext uri="{FF2B5EF4-FFF2-40B4-BE49-F238E27FC236}">
                  <a16:creationId xmlns:a16="http://schemas.microsoft.com/office/drawing/2014/main" id="{04C9ECC5-BB4A-4417-B874-B75953F84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0" name="Freeform 34">
              <a:extLst>
                <a:ext uri="{FF2B5EF4-FFF2-40B4-BE49-F238E27FC236}">
                  <a16:creationId xmlns:a16="http://schemas.microsoft.com/office/drawing/2014/main" id="{4CCCF285-B51D-4A2F-8384-830A391711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1" name="Freeform 35">
              <a:extLst>
                <a:ext uri="{FF2B5EF4-FFF2-40B4-BE49-F238E27FC236}">
                  <a16:creationId xmlns:a16="http://schemas.microsoft.com/office/drawing/2014/main" id="{BD6C6299-A09A-47DF-8A96-69D39FCA5A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2" name="Freeform 36">
              <a:extLst>
                <a:ext uri="{FF2B5EF4-FFF2-40B4-BE49-F238E27FC236}">
                  <a16:creationId xmlns:a16="http://schemas.microsoft.com/office/drawing/2014/main" id="{EE60C4B9-C404-42CD-8E94-70D4DC16A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3" name="Freeform 37">
              <a:extLst>
                <a:ext uri="{FF2B5EF4-FFF2-40B4-BE49-F238E27FC236}">
                  <a16:creationId xmlns:a16="http://schemas.microsoft.com/office/drawing/2014/main" id="{52BD4447-C1EB-4798-8764-AB93EA9303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4" name="Freeform 38">
              <a:extLst>
                <a:ext uri="{FF2B5EF4-FFF2-40B4-BE49-F238E27FC236}">
                  <a16:creationId xmlns:a16="http://schemas.microsoft.com/office/drawing/2014/main" id="{50411559-C414-4F7C-BC6C-69F87BC9C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5" name="Freeform 39">
              <a:extLst>
                <a:ext uri="{FF2B5EF4-FFF2-40B4-BE49-F238E27FC236}">
                  <a16:creationId xmlns:a16="http://schemas.microsoft.com/office/drawing/2014/main" id="{64737770-BB27-41C0-95CB-5290545086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6" name="Freeform 40">
              <a:extLst>
                <a:ext uri="{FF2B5EF4-FFF2-40B4-BE49-F238E27FC236}">
                  <a16:creationId xmlns:a16="http://schemas.microsoft.com/office/drawing/2014/main" id="{28929FDB-16CF-4165-B32A-EB673EFB7C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7" name="Freeform 41">
              <a:extLst>
                <a:ext uri="{FF2B5EF4-FFF2-40B4-BE49-F238E27FC236}">
                  <a16:creationId xmlns:a16="http://schemas.microsoft.com/office/drawing/2014/main" id="{D8C82883-237C-4209-9545-E832FEE3A8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8" name="Freeform 42">
              <a:extLst>
                <a:ext uri="{FF2B5EF4-FFF2-40B4-BE49-F238E27FC236}">
                  <a16:creationId xmlns:a16="http://schemas.microsoft.com/office/drawing/2014/main" id="{F1A52653-BD09-4D65-B05C-2AF4A6473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9" name="Freeform 43">
              <a:extLst>
                <a:ext uri="{FF2B5EF4-FFF2-40B4-BE49-F238E27FC236}">
                  <a16:creationId xmlns:a16="http://schemas.microsoft.com/office/drawing/2014/main" id="{30724E80-2FD3-4E4A-A3EA-18A4C8886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0" name="Freeform 44">
              <a:extLst>
                <a:ext uri="{FF2B5EF4-FFF2-40B4-BE49-F238E27FC236}">
                  <a16:creationId xmlns:a16="http://schemas.microsoft.com/office/drawing/2014/main" id="{F1B978C7-7BC5-4F73-8B02-66A3CF67CE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1" name="Rectangle 45">
              <a:extLst>
                <a:ext uri="{FF2B5EF4-FFF2-40B4-BE49-F238E27FC236}">
                  <a16:creationId xmlns:a16="http://schemas.microsoft.com/office/drawing/2014/main" id="{799F0CED-DF8F-4350-A036-1981FBE596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2" name="Freeform 46">
              <a:extLst>
                <a:ext uri="{FF2B5EF4-FFF2-40B4-BE49-F238E27FC236}">
                  <a16:creationId xmlns:a16="http://schemas.microsoft.com/office/drawing/2014/main" id="{9F4DD366-0E86-4E99-9557-496E88B42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3" name="Freeform 47">
              <a:extLst>
                <a:ext uri="{FF2B5EF4-FFF2-40B4-BE49-F238E27FC236}">
                  <a16:creationId xmlns:a16="http://schemas.microsoft.com/office/drawing/2014/main" id="{78BB3321-D5DC-4951-AB38-0C54E3D01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4" name="Freeform 48">
              <a:extLst>
                <a:ext uri="{FF2B5EF4-FFF2-40B4-BE49-F238E27FC236}">
                  <a16:creationId xmlns:a16="http://schemas.microsoft.com/office/drawing/2014/main" id="{955E548C-7F86-45B2-A0D2-03EAC578D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5" name="Freeform 49">
              <a:extLst>
                <a:ext uri="{FF2B5EF4-FFF2-40B4-BE49-F238E27FC236}">
                  <a16:creationId xmlns:a16="http://schemas.microsoft.com/office/drawing/2014/main" id="{0013F508-5E69-4911-AD93-4ABE3E7C5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6" name="Freeform 50">
              <a:extLst>
                <a:ext uri="{FF2B5EF4-FFF2-40B4-BE49-F238E27FC236}">
                  <a16:creationId xmlns:a16="http://schemas.microsoft.com/office/drawing/2014/main" id="{A7F86768-93E0-4044-A62A-B11EB18FF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7" name="Freeform 51">
              <a:extLst>
                <a:ext uri="{FF2B5EF4-FFF2-40B4-BE49-F238E27FC236}">
                  <a16:creationId xmlns:a16="http://schemas.microsoft.com/office/drawing/2014/main" id="{BA32A7B4-1DB2-4E4A-B86E-D8DB97B696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8" name="Freeform 52">
              <a:extLst>
                <a:ext uri="{FF2B5EF4-FFF2-40B4-BE49-F238E27FC236}">
                  <a16:creationId xmlns:a16="http://schemas.microsoft.com/office/drawing/2014/main" id="{AB250BD5-076C-4428-B6AF-E9EAE4F65E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9" name="Freeform 53">
              <a:extLst>
                <a:ext uri="{FF2B5EF4-FFF2-40B4-BE49-F238E27FC236}">
                  <a16:creationId xmlns:a16="http://schemas.microsoft.com/office/drawing/2014/main" id="{027DA06A-045F-4711-9307-0508B6ACF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0" name="Freeform 54">
              <a:extLst>
                <a:ext uri="{FF2B5EF4-FFF2-40B4-BE49-F238E27FC236}">
                  <a16:creationId xmlns:a16="http://schemas.microsoft.com/office/drawing/2014/main" id="{3EB0EDA8-385A-4B2B-97F0-5194F23EB5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1" name="Freeform 55">
              <a:extLst>
                <a:ext uri="{FF2B5EF4-FFF2-40B4-BE49-F238E27FC236}">
                  <a16:creationId xmlns:a16="http://schemas.microsoft.com/office/drawing/2014/main" id="{D6FA258E-AF3F-47C9-9F4E-39ECFD7AC0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2" name="Freeform 56">
              <a:extLst>
                <a:ext uri="{FF2B5EF4-FFF2-40B4-BE49-F238E27FC236}">
                  <a16:creationId xmlns:a16="http://schemas.microsoft.com/office/drawing/2014/main" id="{6E471E73-A9C0-4C68-BD8F-360F2ED7BD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3" name="Freeform 57">
              <a:extLst>
                <a:ext uri="{FF2B5EF4-FFF2-40B4-BE49-F238E27FC236}">
                  <a16:creationId xmlns:a16="http://schemas.microsoft.com/office/drawing/2014/main" id="{C78C3110-8153-4163-B809-0B0C0C9E5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4" name="Freeform 58">
              <a:extLst>
                <a:ext uri="{FF2B5EF4-FFF2-40B4-BE49-F238E27FC236}">
                  <a16:creationId xmlns:a16="http://schemas.microsoft.com/office/drawing/2014/main" id="{DBC57B9F-0B9B-4EDE-B3B3-7C5D5DB399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3BF364B-AF09-462A-9272-68AB3AA5C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6425" y="1113282"/>
            <a:ext cx="3734941" cy="23966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>
                <a:solidFill>
                  <a:srgbClr val="FFFFFF"/>
                </a:solidFill>
              </a:rPr>
              <a:t>Descriptive statistics on Annual Fuel COst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D419592-EEAE-4280-A004-9441D672E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6425" y="3602038"/>
            <a:ext cx="3734942" cy="205272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cap="all" dirty="0">
                <a:solidFill>
                  <a:schemeClr val="bg2"/>
                </a:solidFill>
              </a:rPr>
              <a:t>Run against a constant value of 1950</a:t>
            </a:r>
          </a:p>
        </p:txBody>
      </p:sp>
      <p:sp useBgFill="1">
        <p:nvSpPr>
          <p:cNvPr id="166" name="Round Diagonal Corner Rectangle 6">
            <a:extLst>
              <a:ext uri="{FF2B5EF4-FFF2-40B4-BE49-F238E27FC236}">
                <a16:creationId xmlns:a16="http://schemas.microsoft.com/office/drawing/2014/main" id="{62B94F88-FD5B-4053-B143-DFF55CE44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808057"/>
            <a:ext cx="5286376" cy="5234394"/>
          </a:xfrm>
          <a:prstGeom prst="round2DiagRect">
            <a:avLst>
              <a:gd name="adj1" fmla="val 6185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44151D01-2B9A-4752-A2FE-2845E495356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6856838"/>
              </p:ext>
            </p:extLst>
          </p:nvPr>
        </p:nvGraphicFramePr>
        <p:xfrm>
          <a:off x="6421396" y="1137243"/>
          <a:ext cx="4635584" cy="4576036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2880501">
                  <a:extLst>
                    <a:ext uri="{9D8B030D-6E8A-4147-A177-3AD203B41FA5}">
                      <a16:colId xmlns:a16="http://schemas.microsoft.com/office/drawing/2014/main" val="1127097941"/>
                    </a:ext>
                  </a:extLst>
                </a:gridCol>
                <a:gridCol w="1755083">
                  <a:extLst>
                    <a:ext uri="{9D8B030D-6E8A-4147-A177-3AD203B41FA5}">
                      <a16:colId xmlns:a16="http://schemas.microsoft.com/office/drawing/2014/main" val="4157038523"/>
                    </a:ext>
                  </a:extLst>
                </a:gridCol>
              </a:tblGrid>
              <a:tr h="282983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Annual Fuel Cost (FT1)</a:t>
                      </a:r>
                      <a:endParaRPr lang="en-US" sz="16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34" marR="9234" marT="9234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495730"/>
                  </a:ext>
                </a:extLst>
              </a:tr>
              <a:tr h="331291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34" marR="9234" marT="923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34" marR="9234" marT="9234" marB="0" anchor="b"/>
                </a:tc>
                <a:extLst>
                  <a:ext uri="{0D108BD9-81ED-4DB2-BD59-A6C34878D82A}">
                    <a16:rowId xmlns:a16="http://schemas.microsoft.com/office/drawing/2014/main" val="2072911055"/>
                  </a:ext>
                </a:extLst>
              </a:tr>
              <a:tr h="28298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Mean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34" marR="9234" marT="92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1970.67536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34" marR="9234" marT="9234" marB="0" anchor="b"/>
                </a:tc>
                <a:extLst>
                  <a:ext uri="{0D108BD9-81ED-4DB2-BD59-A6C34878D82A}">
                    <a16:rowId xmlns:a16="http://schemas.microsoft.com/office/drawing/2014/main" val="2849043584"/>
                  </a:ext>
                </a:extLst>
              </a:tr>
              <a:tr h="28298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Standard Error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34" marR="9234" marT="92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2.727897763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34" marR="9234" marT="9234" marB="0" anchor="b"/>
                </a:tc>
                <a:extLst>
                  <a:ext uri="{0D108BD9-81ED-4DB2-BD59-A6C34878D82A}">
                    <a16:rowId xmlns:a16="http://schemas.microsoft.com/office/drawing/2014/main" val="3092329855"/>
                  </a:ext>
                </a:extLst>
              </a:tr>
              <a:tr h="28298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Median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34" marR="9234" marT="92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1950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34" marR="9234" marT="9234" marB="0" anchor="b"/>
                </a:tc>
                <a:extLst>
                  <a:ext uri="{0D108BD9-81ED-4DB2-BD59-A6C34878D82A}">
                    <a16:rowId xmlns:a16="http://schemas.microsoft.com/office/drawing/2014/main" val="1406765893"/>
                  </a:ext>
                </a:extLst>
              </a:tr>
              <a:tr h="28298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Mode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34" marR="9234" marT="92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2350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34" marR="9234" marT="9234" marB="0" anchor="b"/>
                </a:tc>
                <a:extLst>
                  <a:ext uri="{0D108BD9-81ED-4DB2-BD59-A6C34878D82A}">
                    <a16:rowId xmlns:a16="http://schemas.microsoft.com/office/drawing/2014/main" val="1270164198"/>
                  </a:ext>
                </a:extLst>
              </a:tr>
              <a:tr h="28298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Standard Deviation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34" marR="9234" marT="92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532.5552338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34" marR="9234" marT="9234" marB="0" anchor="b"/>
                </a:tc>
                <a:extLst>
                  <a:ext uri="{0D108BD9-81ED-4DB2-BD59-A6C34878D82A}">
                    <a16:rowId xmlns:a16="http://schemas.microsoft.com/office/drawing/2014/main" val="2696780285"/>
                  </a:ext>
                </a:extLst>
              </a:tr>
              <a:tr h="28298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Sample Variance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34" marR="9234" marT="92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283615.077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34" marR="9234" marT="9234" marB="0" anchor="b"/>
                </a:tc>
                <a:extLst>
                  <a:ext uri="{0D108BD9-81ED-4DB2-BD59-A6C34878D82A}">
                    <a16:rowId xmlns:a16="http://schemas.microsoft.com/office/drawing/2014/main" val="1304046863"/>
                  </a:ext>
                </a:extLst>
              </a:tr>
              <a:tr h="28298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Kurtosis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34" marR="9234" marT="92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1.75451893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34" marR="9234" marT="9234" marB="0" anchor="b"/>
                </a:tc>
                <a:extLst>
                  <a:ext uri="{0D108BD9-81ED-4DB2-BD59-A6C34878D82A}">
                    <a16:rowId xmlns:a16="http://schemas.microsoft.com/office/drawing/2014/main" val="603460232"/>
                  </a:ext>
                </a:extLst>
              </a:tr>
              <a:tr h="28298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Skewness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34" marR="9234" marT="92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0.795839723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34" marR="9234" marT="9234" marB="0" anchor="b"/>
                </a:tc>
                <a:extLst>
                  <a:ext uri="{0D108BD9-81ED-4DB2-BD59-A6C34878D82A}">
                    <a16:rowId xmlns:a16="http://schemas.microsoft.com/office/drawing/2014/main" val="104594822"/>
                  </a:ext>
                </a:extLst>
              </a:tr>
              <a:tr h="28298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Range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34" marR="9234" marT="92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5550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34" marR="9234" marT="9234" marB="0" anchor="b"/>
                </a:tc>
                <a:extLst>
                  <a:ext uri="{0D108BD9-81ED-4DB2-BD59-A6C34878D82A}">
                    <a16:rowId xmlns:a16="http://schemas.microsoft.com/office/drawing/2014/main" val="3316915589"/>
                  </a:ext>
                </a:extLst>
              </a:tr>
              <a:tr h="28298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Minimum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34" marR="9234" marT="92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500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34" marR="9234" marT="9234" marB="0" anchor="b"/>
                </a:tc>
                <a:extLst>
                  <a:ext uri="{0D108BD9-81ED-4DB2-BD59-A6C34878D82A}">
                    <a16:rowId xmlns:a16="http://schemas.microsoft.com/office/drawing/2014/main" val="903720987"/>
                  </a:ext>
                </a:extLst>
              </a:tr>
              <a:tr h="28298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Maximum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34" marR="9234" marT="92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6050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34" marR="9234" marT="9234" marB="0" anchor="b"/>
                </a:tc>
                <a:extLst>
                  <a:ext uri="{0D108BD9-81ED-4DB2-BD59-A6C34878D82A}">
                    <a16:rowId xmlns:a16="http://schemas.microsoft.com/office/drawing/2014/main" val="332990013"/>
                  </a:ext>
                </a:extLst>
              </a:tr>
              <a:tr h="28298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Sum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34" marR="9234" marT="92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75108350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34" marR="9234" marT="9234" marB="0" anchor="b"/>
                </a:tc>
                <a:extLst>
                  <a:ext uri="{0D108BD9-81ED-4DB2-BD59-A6C34878D82A}">
                    <a16:rowId xmlns:a16="http://schemas.microsoft.com/office/drawing/2014/main" val="636737243"/>
                  </a:ext>
                </a:extLst>
              </a:tr>
              <a:tr h="28298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Count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34" marR="9234" marT="92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38113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34" marR="9234" marT="9234" marB="0" anchor="b"/>
                </a:tc>
                <a:extLst>
                  <a:ext uri="{0D108BD9-81ED-4DB2-BD59-A6C34878D82A}">
                    <a16:rowId xmlns:a16="http://schemas.microsoft.com/office/drawing/2014/main" val="2265798584"/>
                  </a:ext>
                </a:extLst>
              </a:tr>
              <a:tr h="28298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Confidence Level(95.0%)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34" marR="9234" marT="92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5.346751172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34" marR="9234" marT="9234" marB="0" anchor="b"/>
                </a:tc>
                <a:extLst>
                  <a:ext uri="{0D108BD9-81ED-4DB2-BD59-A6C34878D82A}">
                    <a16:rowId xmlns:a16="http://schemas.microsoft.com/office/drawing/2014/main" val="2231803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79188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6D107-0440-4AF0-AC3F-97E88E778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Hypotheses For Research Question #1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E2ABA6D-1117-462B-965B-BED54192F1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9089660"/>
              </p:ext>
            </p:extLst>
          </p:nvPr>
        </p:nvGraphicFramePr>
        <p:xfrm>
          <a:off x="1141413" y="2418820"/>
          <a:ext cx="9906000" cy="3142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16249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Rectangle 170">
            <a:extLst>
              <a:ext uri="{FF2B5EF4-FFF2-40B4-BE49-F238E27FC236}">
                <a16:creationId xmlns:a16="http://schemas.microsoft.com/office/drawing/2014/main" id="{9775AF3B-5284-4B97-9BB7-55C6FB3699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A0F1F7ED-DA39-478F-85DA-317DE0894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1DAE5903-52E8-4F25-8473-93EF48377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86" name="Rectangle 5">
                <a:extLst>
                  <a:ext uri="{FF2B5EF4-FFF2-40B4-BE49-F238E27FC236}">
                    <a16:creationId xmlns:a16="http://schemas.microsoft.com/office/drawing/2014/main" id="{894835C1-32DE-4571-AD10-28D58CB8CF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87" name="Freeform 6">
                <a:extLst>
                  <a:ext uri="{FF2B5EF4-FFF2-40B4-BE49-F238E27FC236}">
                    <a16:creationId xmlns:a16="http://schemas.microsoft.com/office/drawing/2014/main" id="{097A5B92-0B48-4251-9764-D34DF88920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8" name="Freeform 7">
                <a:extLst>
                  <a:ext uri="{FF2B5EF4-FFF2-40B4-BE49-F238E27FC236}">
                    <a16:creationId xmlns:a16="http://schemas.microsoft.com/office/drawing/2014/main" id="{E222BF19-57E7-43F3-A2B9-2398BEF966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9" name="Freeform 8">
                <a:extLst>
                  <a:ext uri="{FF2B5EF4-FFF2-40B4-BE49-F238E27FC236}">
                    <a16:creationId xmlns:a16="http://schemas.microsoft.com/office/drawing/2014/main" id="{60C8836E-B7D9-48A9-8FD9-4CC52AF44D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0" name="Freeform 9">
                <a:extLst>
                  <a:ext uri="{FF2B5EF4-FFF2-40B4-BE49-F238E27FC236}">
                    <a16:creationId xmlns:a16="http://schemas.microsoft.com/office/drawing/2014/main" id="{8504740E-456D-4FB9-9520-4317CCFA71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1" name="Freeform 10">
                <a:extLst>
                  <a:ext uri="{FF2B5EF4-FFF2-40B4-BE49-F238E27FC236}">
                    <a16:creationId xmlns:a16="http://schemas.microsoft.com/office/drawing/2014/main" id="{1563A7B4-B1D5-4F93-AFF9-2EB78655FC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2" name="Freeform 11">
                <a:extLst>
                  <a:ext uri="{FF2B5EF4-FFF2-40B4-BE49-F238E27FC236}">
                    <a16:creationId xmlns:a16="http://schemas.microsoft.com/office/drawing/2014/main" id="{D139ED24-FA37-4470-8B42-D0D00EDE14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3" name="Freeform 12">
                <a:extLst>
                  <a:ext uri="{FF2B5EF4-FFF2-40B4-BE49-F238E27FC236}">
                    <a16:creationId xmlns:a16="http://schemas.microsoft.com/office/drawing/2014/main" id="{48825AA7-BB26-45C2-93A2-1AD8D9A232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4" name="Freeform 13">
                <a:extLst>
                  <a:ext uri="{FF2B5EF4-FFF2-40B4-BE49-F238E27FC236}">
                    <a16:creationId xmlns:a16="http://schemas.microsoft.com/office/drawing/2014/main" id="{A98D0B91-D4E4-402D-8234-E96987219E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5" name="Freeform 14">
                <a:extLst>
                  <a:ext uri="{FF2B5EF4-FFF2-40B4-BE49-F238E27FC236}">
                    <a16:creationId xmlns:a16="http://schemas.microsoft.com/office/drawing/2014/main" id="{94F1DB97-3769-4DA5-9F45-47132C3125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6" name="Freeform 15">
                <a:extLst>
                  <a:ext uri="{FF2B5EF4-FFF2-40B4-BE49-F238E27FC236}">
                    <a16:creationId xmlns:a16="http://schemas.microsoft.com/office/drawing/2014/main" id="{A9BC86E2-B185-4D80-81B5-A8D387E678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7" name="Line 16">
                <a:extLst>
                  <a:ext uri="{FF2B5EF4-FFF2-40B4-BE49-F238E27FC236}">
                    <a16:creationId xmlns:a16="http://schemas.microsoft.com/office/drawing/2014/main" id="{FA773F49-8CD0-46DC-B986-F2DB57BD72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198" name="Freeform 17">
                <a:extLst>
                  <a:ext uri="{FF2B5EF4-FFF2-40B4-BE49-F238E27FC236}">
                    <a16:creationId xmlns:a16="http://schemas.microsoft.com/office/drawing/2014/main" id="{8C55A009-3401-4888-93C7-4ED51CBC64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9" name="Freeform 18">
                <a:extLst>
                  <a:ext uri="{FF2B5EF4-FFF2-40B4-BE49-F238E27FC236}">
                    <a16:creationId xmlns:a16="http://schemas.microsoft.com/office/drawing/2014/main" id="{10B44829-5BB5-48C5-8492-699971FE78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0" name="Freeform 19">
                <a:extLst>
                  <a:ext uri="{FF2B5EF4-FFF2-40B4-BE49-F238E27FC236}">
                    <a16:creationId xmlns:a16="http://schemas.microsoft.com/office/drawing/2014/main" id="{30C1F9A0-4FA6-4F6F-B2D0-A1BBA41DFC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1" name="Freeform 20">
                <a:extLst>
                  <a:ext uri="{FF2B5EF4-FFF2-40B4-BE49-F238E27FC236}">
                    <a16:creationId xmlns:a16="http://schemas.microsoft.com/office/drawing/2014/main" id="{01BF274F-C7B8-44B4-A183-307D8619D2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2" name="Rectangle 21">
                <a:extLst>
                  <a:ext uri="{FF2B5EF4-FFF2-40B4-BE49-F238E27FC236}">
                    <a16:creationId xmlns:a16="http://schemas.microsoft.com/office/drawing/2014/main" id="{037E8930-0F22-4558-9432-F18953E32A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03" name="Freeform 22">
                <a:extLst>
                  <a:ext uri="{FF2B5EF4-FFF2-40B4-BE49-F238E27FC236}">
                    <a16:creationId xmlns:a16="http://schemas.microsoft.com/office/drawing/2014/main" id="{9AFC3429-FF29-47FF-A4A8-317A979DB9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4" name="Freeform 23">
                <a:extLst>
                  <a:ext uri="{FF2B5EF4-FFF2-40B4-BE49-F238E27FC236}">
                    <a16:creationId xmlns:a16="http://schemas.microsoft.com/office/drawing/2014/main" id="{91D48543-2C05-4768-80B1-ECA6F88508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5" name="Freeform 24">
                <a:extLst>
                  <a:ext uri="{FF2B5EF4-FFF2-40B4-BE49-F238E27FC236}">
                    <a16:creationId xmlns:a16="http://schemas.microsoft.com/office/drawing/2014/main" id="{3AC527CC-154C-4370-A25B-74AC5B4A6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6" name="Freeform 25">
                <a:extLst>
                  <a:ext uri="{FF2B5EF4-FFF2-40B4-BE49-F238E27FC236}">
                    <a16:creationId xmlns:a16="http://schemas.microsoft.com/office/drawing/2014/main" id="{798B18F5-51C9-4E50-95C5-A850EF5398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7" name="Freeform 26">
                <a:extLst>
                  <a:ext uri="{FF2B5EF4-FFF2-40B4-BE49-F238E27FC236}">
                    <a16:creationId xmlns:a16="http://schemas.microsoft.com/office/drawing/2014/main" id="{15B4CF27-638C-4979-B0FD-6263E13074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8" name="Freeform 27">
                <a:extLst>
                  <a:ext uri="{FF2B5EF4-FFF2-40B4-BE49-F238E27FC236}">
                    <a16:creationId xmlns:a16="http://schemas.microsoft.com/office/drawing/2014/main" id="{236C6A22-48A2-4442-B82D-30DB498272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9" name="Freeform 28">
                <a:extLst>
                  <a:ext uri="{FF2B5EF4-FFF2-40B4-BE49-F238E27FC236}">
                    <a16:creationId xmlns:a16="http://schemas.microsoft.com/office/drawing/2014/main" id="{1BB7BCE1-0D99-412E-ABA6-81412638E9E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0" name="Freeform 29">
                <a:extLst>
                  <a:ext uri="{FF2B5EF4-FFF2-40B4-BE49-F238E27FC236}">
                    <a16:creationId xmlns:a16="http://schemas.microsoft.com/office/drawing/2014/main" id="{C20E57E0-0912-44F2-93DA-75E4D13F3B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1" name="Freeform 30">
                <a:extLst>
                  <a:ext uri="{FF2B5EF4-FFF2-40B4-BE49-F238E27FC236}">
                    <a16:creationId xmlns:a16="http://schemas.microsoft.com/office/drawing/2014/main" id="{DF059390-54ED-44F4-983F-92FF36AD94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2" name="Freeform 31">
                <a:extLst>
                  <a:ext uri="{FF2B5EF4-FFF2-40B4-BE49-F238E27FC236}">
                    <a16:creationId xmlns:a16="http://schemas.microsoft.com/office/drawing/2014/main" id="{42D5E9ED-595D-443D-8CDC-D8FCD4021D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221" name="Group 174">
              <a:extLst>
                <a:ext uri="{FF2B5EF4-FFF2-40B4-BE49-F238E27FC236}">
                  <a16:creationId xmlns:a16="http://schemas.microsoft.com/office/drawing/2014/main" id="{DB14A457-C54A-4F1E-91FB-0FEE49877D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76" name="Freeform 32">
                <a:extLst>
                  <a:ext uri="{FF2B5EF4-FFF2-40B4-BE49-F238E27FC236}">
                    <a16:creationId xmlns:a16="http://schemas.microsoft.com/office/drawing/2014/main" id="{791F3E2E-D393-464E-84B4-9B30D071AD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2" name="Freeform 33">
                <a:extLst>
                  <a:ext uri="{FF2B5EF4-FFF2-40B4-BE49-F238E27FC236}">
                    <a16:creationId xmlns:a16="http://schemas.microsoft.com/office/drawing/2014/main" id="{EBEEAD6F-6425-4F85-A8A8-4FF19A909B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8" name="Freeform 34">
                <a:extLst>
                  <a:ext uri="{FF2B5EF4-FFF2-40B4-BE49-F238E27FC236}">
                    <a16:creationId xmlns:a16="http://schemas.microsoft.com/office/drawing/2014/main" id="{8AACA44E-9D6C-4708-8D61-D767B6620B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3" name="Freeform 35">
                <a:extLst>
                  <a:ext uri="{FF2B5EF4-FFF2-40B4-BE49-F238E27FC236}">
                    <a16:creationId xmlns:a16="http://schemas.microsoft.com/office/drawing/2014/main" id="{B6E3525F-9937-463E-872C-8EB7C62D10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0" name="Freeform 36">
                <a:extLst>
                  <a:ext uri="{FF2B5EF4-FFF2-40B4-BE49-F238E27FC236}">
                    <a16:creationId xmlns:a16="http://schemas.microsoft.com/office/drawing/2014/main" id="{BE829B0B-C602-40F1-81D1-A55332343D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1" name="Freeform 37">
                <a:extLst>
                  <a:ext uri="{FF2B5EF4-FFF2-40B4-BE49-F238E27FC236}">
                    <a16:creationId xmlns:a16="http://schemas.microsoft.com/office/drawing/2014/main" id="{92660531-24B5-4B97-A4A2-64686E235D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2" name="Freeform 38">
                <a:extLst>
                  <a:ext uri="{FF2B5EF4-FFF2-40B4-BE49-F238E27FC236}">
                    <a16:creationId xmlns:a16="http://schemas.microsoft.com/office/drawing/2014/main" id="{6242D0CE-6FFD-4D17-AC26-BD3E481195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3" name="Freeform 39">
                <a:extLst>
                  <a:ext uri="{FF2B5EF4-FFF2-40B4-BE49-F238E27FC236}">
                    <a16:creationId xmlns:a16="http://schemas.microsoft.com/office/drawing/2014/main" id="{61631F37-AF37-4DB9-8D98-A08586C766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4" name="Freeform 40">
                <a:extLst>
                  <a:ext uri="{FF2B5EF4-FFF2-40B4-BE49-F238E27FC236}">
                    <a16:creationId xmlns:a16="http://schemas.microsoft.com/office/drawing/2014/main" id="{2A2597FF-2F22-40BB-A7B3-19C4DFCFFA0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5" name="Rectangle 41">
                <a:extLst>
                  <a:ext uri="{FF2B5EF4-FFF2-40B4-BE49-F238E27FC236}">
                    <a16:creationId xmlns:a16="http://schemas.microsoft.com/office/drawing/2014/main" id="{DCC8773C-0113-4046-B222-C8F4080AF3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214" name="Picture 2">
            <a:extLst>
              <a:ext uri="{FF2B5EF4-FFF2-40B4-BE49-F238E27FC236}">
                <a16:creationId xmlns:a16="http://schemas.microsoft.com/office/drawing/2014/main" id="{1B17CCE2-CEEF-40CA-8C4D-0DC2DCA78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8630EA6-AEEE-4BC9-ADD9-187B5C62D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9957" y="618518"/>
            <a:ext cx="4747088" cy="147857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Results</a:t>
            </a:r>
          </a:p>
        </p:txBody>
      </p:sp>
      <p:sp useBgFill="1">
        <p:nvSpPr>
          <p:cNvPr id="216" name="Round Diagonal Corner Rectangle 9">
            <a:extLst>
              <a:ext uri="{FF2B5EF4-FFF2-40B4-BE49-F238E27FC236}">
                <a16:creationId xmlns:a16="http://schemas.microsoft.com/office/drawing/2014/main" id="{66D4F5BA-1D71-49B2-8A7F-6B4EB94D7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50" y="808057"/>
            <a:ext cx="5286376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3C293-B827-44E2-B8E5-70706737B8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9957" y="2249487"/>
            <a:ext cx="4747087" cy="354171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Reject the null hypothesis that there is no difference in means between the 2 groups of gasoline</a:t>
            </a:r>
          </a:p>
          <a:p>
            <a:r>
              <a:rPr lang="en-US">
                <a:solidFill>
                  <a:srgbClr val="FFFFFF"/>
                </a:solidFill>
              </a:rPr>
              <a:t>With 95% confidence, the difference is between 15.5 and 47.8 means</a:t>
            </a:r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E675A0C-2E60-4BA7-A022-053D6525BD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195372"/>
              </p:ext>
            </p:extLst>
          </p:nvPr>
        </p:nvGraphicFramePr>
        <p:xfrm>
          <a:off x="1118988" y="2240830"/>
          <a:ext cx="4635584" cy="2380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3300">
                  <a:extLst>
                    <a:ext uri="{9D8B030D-6E8A-4147-A177-3AD203B41FA5}">
                      <a16:colId xmlns:a16="http://schemas.microsoft.com/office/drawing/2014/main" val="1185920145"/>
                    </a:ext>
                  </a:extLst>
                </a:gridCol>
                <a:gridCol w="1405418">
                  <a:extLst>
                    <a:ext uri="{9D8B030D-6E8A-4147-A177-3AD203B41FA5}">
                      <a16:colId xmlns:a16="http://schemas.microsoft.com/office/drawing/2014/main" val="601951224"/>
                    </a:ext>
                  </a:extLst>
                </a:gridCol>
                <a:gridCol w="1816866">
                  <a:extLst>
                    <a:ext uri="{9D8B030D-6E8A-4147-A177-3AD203B41FA5}">
                      <a16:colId xmlns:a16="http://schemas.microsoft.com/office/drawing/2014/main" val="2081019875"/>
                    </a:ext>
                  </a:extLst>
                </a:gridCol>
              </a:tblGrid>
              <a:tr h="560578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710" marR="9710" marT="9710" marB="0" anchor="b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u="none" strike="noStrike">
                          <a:solidFill>
                            <a:srgbClr val="000000"/>
                          </a:solidFill>
                          <a:effectLst/>
                        </a:rPr>
                        <a:t>All other Types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710" marR="9710" marT="9710" marB="0" anchor="b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u="none" strike="noStrike">
                          <a:solidFill>
                            <a:srgbClr val="000000"/>
                          </a:solidFill>
                          <a:effectLst/>
                        </a:rPr>
                        <a:t>Regular/Premium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710" marR="9710" marT="9710" marB="0" anchor="b"/>
                </a:tc>
                <a:extLst>
                  <a:ext uri="{0D108BD9-81ED-4DB2-BD59-A6C34878D82A}">
                    <a16:rowId xmlns:a16="http://schemas.microsoft.com/office/drawing/2014/main" val="2458847043"/>
                  </a:ext>
                </a:extLst>
              </a:tr>
              <a:tr h="303305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u="none" strike="noStrike">
                          <a:solidFill>
                            <a:srgbClr val="000000"/>
                          </a:solidFill>
                          <a:effectLst/>
                        </a:rPr>
                        <a:t>Mean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710" marR="9710" marT="9710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u="none" strike="noStrike">
                          <a:solidFill>
                            <a:srgbClr val="000000"/>
                          </a:solidFill>
                          <a:effectLst/>
                        </a:rPr>
                        <a:t>1715.732087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710" marR="9710" marT="9710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u="none" strike="noStrike">
                          <a:solidFill>
                            <a:srgbClr val="000000"/>
                          </a:solidFill>
                          <a:effectLst/>
                        </a:rPr>
                        <a:t>1979.563659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710" marR="9710" marT="9710" marB="0" anchor="b"/>
                </a:tc>
                <a:extLst>
                  <a:ext uri="{0D108BD9-81ED-4DB2-BD59-A6C34878D82A}">
                    <a16:rowId xmlns:a16="http://schemas.microsoft.com/office/drawing/2014/main" val="2252197017"/>
                  </a:ext>
                </a:extLst>
              </a:tr>
              <a:tr h="303305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u="none" strike="noStrike">
                          <a:solidFill>
                            <a:srgbClr val="000000"/>
                          </a:solidFill>
                          <a:effectLst/>
                        </a:rPr>
                        <a:t>Variance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710" marR="9710" marT="9710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u="none" strike="noStrike">
                          <a:solidFill>
                            <a:srgbClr val="000000"/>
                          </a:solidFill>
                          <a:effectLst/>
                        </a:rPr>
                        <a:t>325216.0653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710" marR="9710" marT="9710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u="none" strike="noStrike">
                          <a:solidFill>
                            <a:srgbClr val="000000"/>
                          </a:solidFill>
                          <a:effectLst/>
                        </a:rPr>
                        <a:t>279828.421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710" marR="9710" marT="9710" marB="0" anchor="b"/>
                </a:tc>
                <a:extLst>
                  <a:ext uri="{0D108BD9-81ED-4DB2-BD59-A6C34878D82A}">
                    <a16:rowId xmlns:a16="http://schemas.microsoft.com/office/drawing/2014/main" val="4211980973"/>
                  </a:ext>
                </a:extLst>
              </a:tr>
              <a:tr h="303305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u="none" strike="noStrike">
                          <a:solidFill>
                            <a:srgbClr val="000000"/>
                          </a:solidFill>
                          <a:effectLst/>
                        </a:rPr>
                        <a:t>Observations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710" marR="9710" marT="9710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u="none" strike="noStrike">
                          <a:solidFill>
                            <a:srgbClr val="000000"/>
                          </a:solidFill>
                          <a:effectLst/>
                        </a:rPr>
                        <a:t>1284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710" marR="9710" marT="9710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u="none" strike="noStrike">
                          <a:solidFill>
                            <a:srgbClr val="000000"/>
                          </a:solidFill>
                          <a:effectLst/>
                        </a:rPr>
                        <a:t>36829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710" marR="9710" marT="9710" marB="0" anchor="b"/>
                </a:tc>
                <a:extLst>
                  <a:ext uri="{0D108BD9-81ED-4DB2-BD59-A6C34878D82A}">
                    <a16:rowId xmlns:a16="http://schemas.microsoft.com/office/drawing/2014/main" val="1954168209"/>
                  </a:ext>
                </a:extLst>
              </a:tr>
              <a:tr h="303305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u="none" strike="noStrike">
                          <a:solidFill>
                            <a:srgbClr val="000000"/>
                          </a:solidFill>
                          <a:effectLst/>
                        </a:rPr>
                        <a:t>Standard error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710" marR="9710" marT="9710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u="none" strike="noStrike">
                          <a:solidFill>
                            <a:srgbClr val="000000"/>
                          </a:solidFill>
                          <a:effectLst/>
                        </a:rPr>
                        <a:t>15.91488423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710" marR="9710" marT="9710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u="none" strike="noStrike">
                          <a:solidFill>
                            <a:srgbClr val="000000"/>
                          </a:solidFill>
                          <a:effectLst/>
                        </a:rPr>
                        <a:t>2.756455258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710" marR="9710" marT="9710" marB="0" anchor="b"/>
                </a:tc>
                <a:extLst>
                  <a:ext uri="{0D108BD9-81ED-4DB2-BD59-A6C34878D82A}">
                    <a16:rowId xmlns:a16="http://schemas.microsoft.com/office/drawing/2014/main" val="1284426978"/>
                  </a:ext>
                </a:extLst>
              </a:tr>
              <a:tr h="303305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u="none" strike="noStrike">
                          <a:solidFill>
                            <a:srgbClr val="000000"/>
                          </a:solidFill>
                          <a:effectLst/>
                        </a:rPr>
                        <a:t>c.i. upper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710" marR="9710" marT="9710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u="none" strike="noStrike">
                          <a:solidFill>
                            <a:srgbClr val="000000"/>
                          </a:solidFill>
                          <a:effectLst/>
                        </a:rPr>
                        <a:t>31.22036438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710" marR="9710" marT="9710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u="none" strike="noStrike">
                          <a:solidFill>
                            <a:srgbClr val="000000"/>
                          </a:solidFill>
                          <a:effectLst/>
                        </a:rPr>
                        <a:t>5.407361833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710" marR="9710" marT="9710" marB="0" anchor="b"/>
                </a:tc>
                <a:extLst>
                  <a:ext uri="{0D108BD9-81ED-4DB2-BD59-A6C34878D82A}">
                    <a16:rowId xmlns:a16="http://schemas.microsoft.com/office/drawing/2014/main" val="967103635"/>
                  </a:ext>
                </a:extLst>
              </a:tr>
              <a:tr h="303305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u="none" strike="noStrike">
                          <a:solidFill>
                            <a:srgbClr val="000000"/>
                          </a:solidFill>
                          <a:effectLst/>
                        </a:rPr>
                        <a:t>c.i. lower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710" marR="9710" marT="9710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u="none" strike="noStrike">
                          <a:solidFill>
                            <a:srgbClr val="000000"/>
                          </a:solidFill>
                          <a:effectLst/>
                        </a:rPr>
                        <a:t>31.22036438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710" marR="9710" marT="9710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u="none" strike="noStrike">
                          <a:solidFill>
                            <a:srgbClr val="000000"/>
                          </a:solidFill>
                          <a:effectLst/>
                        </a:rPr>
                        <a:t>5.407361833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710" marR="9710" marT="9710" marB="0" anchor="b"/>
                </a:tc>
                <a:extLst>
                  <a:ext uri="{0D108BD9-81ED-4DB2-BD59-A6C34878D82A}">
                    <a16:rowId xmlns:a16="http://schemas.microsoft.com/office/drawing/2014/main" val="41821593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03594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EF4763-EB4A-4A35-89EB-AD2763B48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3BAF23-B46F-4E84-979B-1D89A8C58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/>
              <a:t>Research Question #2 Findings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1457726-3745-48E4-9E96-6CBDE78A00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1707444"/>
              </p:ext>
            </p:extLst>
          </p:nvPr>
        </p:nvGraphicFramePr>
        <p:xfrm>
          <a:off x="1141411" y="2440771"/>
          <a:ext cx="9905999" cy="3584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55562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F84D2-4117-4AE3-8E18-CB117148F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Answers to Research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3D58B-76B7-4231-A88E-DE1A2C73E9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arenR"/>
            </a:pPr>
            <a:r>
              <a:rPr lang="en-US" dirty="0"/>
              <a:t>Yes- lowering the number of “Regular/Premium” gasoline fueled cars will drive down annual fuel costs</a:t>
            </a:r>
          </a:p>
          <a:p>
            <a:pPr marL="457200" indent="-457200">
              <a:buFont typeface="Arial" panose="020B0604020202020204" pitchFamily="34" charset="0"/>
              <a:buAutoNum type="arabicParenR"/>
            </a:pPr>
            <a:r>
              <a:rPr lang="en-US" dirty="0"/>
              <a:t> Yes- lowering the count of certain car manufacturers will fuel economy and drive down annual fuel costs</a:t>
            </a:r>
          </a:p>
          <a:p>
            <a:pPr marL="457200" indent="-457200">
              <a:buAutoNum type="arabi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346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7C3C6-09B9-494B-9C80-98A78E112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EE590-323E-4D8B-A287-0ACA223E3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arenR"/>
            </a:pPr>
            <a:r>
              <a:rPr lang="en-US" dirty="0"/>
              <a:t>Lower the # of “Regular/Premium” fuel cars</a:t>
            </a:r>
          </a:p>
          <a:p>
            <a:pPr marL="457200" indent="-457200">
              <a:buAutoNum type="arabicParenR"/>
            </a:pPr>
            <a:r>
              <a:rPr lang="en-US" dirty="0"/>
              <a:t>Lower the # of Ford/Acura cars</a:t>
            </a:r>
          </a:p>
          <a:p>
            <a:pPr marL="457200" indent="-457200">
              <a:buAutoNum type="arabicParenR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6380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319</Words>
  <Application>Microsoft Office PowerPoint</Application>
  <PresentationFormat>Widescreen</PresentationFormat>
  <Paragraphs>72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Tw Cen MT</vt:lpstr>
      <vt:lpstr>Circuit</vt:lpstr>
      <vt:lpstr>Capstone 2 Presentation</vt:lpstr>
      <vt:lpstr>Objectives</vt:lpstr>
      <vt:lpstr>Research Questions</vt:lpstr>
      <vt:lpstr>Descriptive statistics on Annual Fuel COst</vt:lpstr>
      <vt:lpstr>Hypotheses For Research Question #1</vt:lpstr>
      <vt:lpstr>Results</vt:lpstr>
      <vt:lpstr>Research Question #2 Findings</vt:lpstr>
      <vt:lpstr>Answers to Research Questions</vt:lpstr>
      <vt:lpstr>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2 Presentation</dc:title>
  <dc:creator>shweta@govinds.com</dc:creator>
  <cp:lastModifiedBy>shweta@govinds.com</cp:lastModifiedBy>
  <cp:revision>4</cp:revision>
  <dcterms:created xsi:type="dcterms:W3CDTF">2020-06-12T21:22:28Z</dcterms:created>
  <dcterms:modified xsi:type="dcterms:W3CDTF">2020-06-12T23:24:10Z</dcterms:modified>
</cp:coreProperties>
</file>