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3"/>
  </p:normalViewPr>
  <p:slideViewPr>
    <p:cSldViewPr snapToGrid="0">
      <p:cViewPr varScale="1">
        <p:scale>
          <a:sx n="118" d="100"/>
          <a:sy n="118" d="100"/>
        </p:scale>
        <p:origin x="6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4A98C-1F94-6043-8418-9A4E82D55AA2}" type="datetimeFigureOut">
              <a:rPr lang="en-US" smtClean="0"/>
              <a:t>10/9/23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04F44-1F97-CA43-A97D-1ABEEC7AA503}" type="slidenum">
              <a:rPr lang="en-US" smtClean="0"/>
              <a:t>‹#›</a:t>
            </a:fld>
            <a:endParaRPr lang="en-US"/>
          </a:p>
        </p:txBody>
      </p:sp>
    </p:spTree>
    <p:extLst>
      <p:ext uri="{BB962C8B-B14F-4D97-AF65-F5344CB8AC3E}">
        <p14:creationId xmlns:p14="http://schemas.microsoft.com/office/powerpoint/2010/main" val="1124728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B04F44-1F97-CA43-A97D-1ABEEC7AA503}" type="slidenum">
              <a:rPr lang="en-US" smtClean="0"/>
              <a:t>1</a:t>
            </a:fld>
            <a:endParaRPr lang="en-US"/>
          </a:p>
        </p:txBody>
      </p:sp>
    </p:spTree>
    <p:extLst>
      <p:ext uri="{BB962C8B-B14F-4D97-AF65-F5344CB8AC3E}">
        <p14:creationId xmlns:p14="http://schemas.microsoft.com/office/powerpoint/2010/main" val="1911409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2B4C-DB0C-7A66-BDA6-915C160007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9AFB70-4CB4-CA7D-5C38-D8316BDAC2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E5E38C-0F9A-1E08-CCEF-52AFE0D88039}"/>
              </a:ext>
            </a:extLst>
          </p:cNvPr>
          <p:cNvSpPr>
            <a:spLocks noGrp="1"/>
          </p:cNvSpPr>
          <p:nvPr>
            <p:ph type="dt" sz="half" idx="10"/>
          </p:nvPr>
        </p:nvSpPr>
        <p:spPr/>
        <p:txBody>
          <a:bodyPr/>
          <a:lstStyle/>
          <a:p>
            <a:fld id="{74088042-48C7-004C-B4C0-322C9A0C0539}" type="datetimeFigureOut">
              <a:rPr lang="en-US" smtClean="0"/>
              <a:t>10/9/23</a:t>
            </a:fld>
            <a:endParaRPr lang="en-US"/>
          </a:p>
        </p:txBody>
      </p:sp>
      <p:sp>
        <p:nvSpPr>
          <p:cNvPr id="5" name="Footer Placeholder 4">
            <a:extLst>
              <a:ext uri="{FF2B5EF4-FFF2-40B4-BE49-F238E27FC236}">
                <a16:creationId xmlns:a16="http://schemas.microsoft.com/office/drawing/2014/main" id="{833E2EAB-15AA-AACD-7F18-F9E356D6F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1C793-B163-0B37-A954-62B7878CF2C0}"/>
              </a:ext>
            </a:extLst>
          </p:cNvPr>
          <p:cNvSpPr>
            <a:spLocks noGrp="1"/>
          </p:cNvSpPr>
          <p:nvPr>
            <p:ph type="sldNum" sz="quarter" idx="12"/>
          </p:nvPr>
        </p:nvSpPr>
        <p:spPr/>
        <p:txBody>
          <a:bodyPr/>
          <a:lstStyle/>
          <a:p>
            <a:fld id="{A2C96A69-1DB5-9E45-ADCB-DCA6A3E08181}" type="slidenum">
              <a:rPr lang="en-US" smtClean="0"/>
              <a:t>‹#›</a:t>
            </a:fld>
            <a:endParaRPr lang="en-US"/>
          </a:p>
        </p:txBody>
      </p:sp>
    </p:spTree>
    <p:extLst>
      <p:ext uri="{BB962C8B-B14F-4D97-AF65-F5344CB8AC3E}">
        <p14:creationId xmlns:p14="http://schemas.microsoft.com/office/powerpoint/2010/main" val="1299543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F308-6CCF-266D-4545-ABFBBE4AFE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BC197B-0C3C-7C24-2459-EE121AB9BC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1170B-C6D5-072D-421E-F7F83D886D68}"/>
              </a:ext>
            </a:extLst>
          </p:cNvPr>
          <p:cNvSpPr>
            <a:spLocks noGrp="1"/>
          </p:cNvSpPr>
          <p:nvPr>
            <p:ph type="dt" sz="half" idx="10"/>
          </p:nvPr>
        </p:nvSpPr>
        <p:spPr/>
        <p:txBody>
          <a:bodyPr/>
          <a:lstStyle/>
          <a:p>
            <a:fld id="{74088042-48C7-004C-B4C0-322C9A0C0539}" type="datetimeFigureOut">
              <a:rPr lang="en-US" smtClean="0"/>
              <a:t>10/9/23</a:t>
            </a:fld>
            <a:endParaRPr lang="en-US"/>
          </a:p>
        </p:txBody>
      </p:sp>
      <p:sp>
        <p:nvSpPr>
          <p:cNvPr id="5" name="Footer Placeholder 4">
            <a:extLst>
              <a:ext uri="{FF2B5EF4-FFF2-40B4-BE49-F238E27FC236}">
                <a16:creationId xmlns:a16="http://schemas.microsoft.com/office/drawing/2014/main" id="{54FF9C5F-8676-C9BF-49E2-A1E1104AD1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F94FE-4B19-7846-5EB8-7B8534F4525A}"/>
              </a:ext>
            </a:extLst>
          </p:cNvPr>
          <p:cNvSpPr>
            <a:spLocks noGrp="1"/>
          </p:cNvSpPr>
          <p:nvPr>
            <p:ph type="sldNum" sz="quarter" idx="12"/>
          </p:nvPr>
        </p:nvSpPr>
        <p:spPr/>
        <p:txBody>
          <a:bodyPr/>
          <a:lstStyle/>
          <a:p>
            <a:fld id="{A2C96A69-1DB5-9E45-ADCB-DCA6A3E08181}" type="slidenum">
              <a:rPr lang="en-US" smtClean="0"/>
              <a:t>‹#›</a:t>
            </a:fld>
            <a:endParaRPr lang="en-US"/>
          </a:p>
        </p:txBody>
      </p:sp>
    </p:spTree>
    <p:extLst>
      <p:ext uri="{BB962C8B-B14F-4D97-AF65-F5344CB8AC3E}">
        <p14:creationId xmlns:p14="http://schemas.microsoft.com/office/powerpoint/2010/main" val="369330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2B232C-FF25-F26F-E38B-7B297E5C39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8361A0-B0B5-F2BA-2408-D64D8221AC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82D333-A476-B735-D735-A9DB8D5E3B6B}"/>
              </a:ext>
            </a:extLst>
          </p:cNvPr>
          <p:cNvSpPr>
            <a:spLocks noGrp="1"/>
          </p:cNvSpPr>
          <p:nvPr>
            <p:ph type="dt" sz="half" idx="10"/>
          </p:nvPr>
        </p:nvSpPr>
        <p:spPr/>
        <p:txBody>
          <a:bodyPr/>
          <a:lstStyle/>
          <a:p>
            <a:fld id="{74088042-48C7-004C-B4C0-322C9A0C0539}" type="datetimeFigureOut">
              <a:rPr lang="en-US" smtClean="0"/>
              <a:t>10/9/23</a:t>
            </a:fld>
            <a:endParaRPr lang="en-US"/>
          </a:p>
        </p:txBody>
      </p:sp>
      <p:sp>
        <p:nvSpPr>
          <p:cNvPr id="5" name="Footer Placeholder 4">
            <a:extLst>
              <a:ext uri="{FF2B5EF4-FFF2-40B4-BE49-F238E27FC236}">
                <a16:creationId xmlns:a16="http://schemas.microsoft.com/office/drawing/2014/main" id="{43A7F1D0-604F-E346-F948-A2A7118A2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9B1307-D2C2-18AD-4B2D-FFE587D947F4}"/>
              </a:ext>
            </a:extLst>
          </p:cNvPr>
          <p:cNvSpPr>
            <a:spLocks noGrp="1"/>
          </p:cNvSpPr>
          <p:nvPr>
            <p:ph type="sldNum" sz="quarter" idx="12"/>
          </p:nvPr>
        </p:nvSpPr>
        <p:spPr/>
        <p:txBody>
          <a:bodyPr/>
          <a:lstStyle/>
          <a:p>
            <a:fld id="{A2C96A69-1DB5-9E45-ADCB-DCA6A3E08181}" type="slidenum">
              <a:rPr lang="en-US" smtClean="0"/>
              <a:t>‹#›</a:t>
            </a:fld>
            <a:endParaRPr lang="en-US"/>
          </a:p>
        </p:txBody>
      </p:sp>
    </p:spTree>
    <p:extLst>
      <p:ext uri="{BB962C8B-B14F-4D97-AF65-F5344CB8AC3E}">
        <p14:creationId xmlns:p14="http://schemas.microsoft.com/office/powerpoint/2010/main" val="3883115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92070-AE4A-0B76-61A8-5210A49707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0E8C47-67EF-E4C7-0E18-1F2D1029FB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D6B17-6935-58F4-76E8-9F2682ADA8EA}"/>
              </a:ext>
            </a:extLst>
          </p:cNvPr>
          <p:cNvSpPr>
            <a:spLocks noGrp="1"/>
          </p:cNvSpPr>
          <p:nvPr>
            <p:ph type="dt" sz="half" idx="10"/>
          </p:nvPr>
        </p:nvSpPr>
        <p:spPr/>
        <p:txBody>
          <a:bodyPr/>
          <a:lstStyle/>
          <a:p>
            <a:fld id="{74088042-48C7-004C-B4C0-322C9A0C0539}" type="datetimeFigureOut">
              <a:rPr lang="en-US" smtClean="0"/>
              <a:t>10/9/23</a:t>
            </a:fld>
            <a:endParaRPr lang="en-US"/>
          </a:p>
        </p:txBody>
      </p:sp>
      <p:sp>
        <p:nvSpPr>
          <p:cNvPr id="5" name="Footer Placeholder 4">
            <a:extLst>
              <a:ext uri="{FF2B5EF4-FFF2-40B4-BE49-F238E27FC236}">
                <a16:creationId xmlns:a16="http://schemas.microsoft.com/office/drawing/2014/main" id="{32D3D5F3-1AAD-F907-FAF7-BB30034C4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999A0E-5741-FC34-7B8A-4469D3B1538A}"/>
              </a:ext>
            </a:extLst>
          </p:cNvPr>
          <p:cNvSpPr>
            <a:spLocks noGrp="1"/>
          </p:cNvSpPr>
          <p:nvPr>
            <p:ph type="sldNum" sz="quarter" idx="12"/>
          </p:nvPr>
        </p:nvSpPr>
        <p:spPr/>
        <p:txBody>
          <a:bodyPr/>
          <a:lstStyle/>
          <a:p>
            <a:fld id="{A2C96A69-1DB5-9E45-ADCB-DCA6A3E08181}" type="slidenum">
              <a:rPr lang="en-US" smtClean="0"/>
              <a:t>‹#›</a:t>
            </a:fld>
            <a:endParaRPr lang="en-US"/>
          </a:p>
        </p:txBody>
      </p:sp>
    </p:spTree>
    <p:extLst>
      <p:ext uri="{BB962C8B-B14F-4D97-AF65-F5344CB8AC3E}">
        <p14:creationId xmlns:p14="http://schemas.microsoft.com/office/powerpoint/2010/main" val="218558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794F5-542E-5BCE-7727-DA113D8ED3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2DDAC6-9F90-8A85-912F-8CF6840A6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EC877C-7113-28EC-05A4-3270B518B04F}"/>
              </a:ext>
            </a:extLst>
          </p:cNvPr>
          <p:cNvSpPr>
            <a:spLocks noGrp="1"/>
          </p:cNvSpPr>
          <p:nvPr>
            <p:ph type="dt" sz="half" idx="10"/>
          </p:nvPr>
        </p:nvSpPr>
        <p:spPr/>
        <p:txBody>
          <a:bodyPr/>
          <a:lstStyle/>
          <a:p>
            <a:fld id="{74088042-48C7-004C-B4C0-322C9A0C0539}" type="datetimeFigureOut">
              <a:rPr lang="en-US" smtClean="0"/>
              <a:t>10/9/23</a:t>
            </a:fld>
            <a:endParaRPr lang="en-US"/>
          </a:p>
        </p:txBody>
      </p:sp>
      <p:sp>
        <p:nvSpPr>
          <p:cNvPr id="5" name="Footer Placeholder 4">
            <a:extLst>
              <a:ext uri="{FF2B5EF4-FFF2-40B4-BE49-F238E27FC236}">
                <a16:creationId xmlns:a16="http://schemas.microsoft.com/office/drawing/2014/main" id="{CFBD4AEE-50F9-DF1E-6138-340269D06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9ED77-53D6-2998-91B8-49988143B088}"/>
              </a:ext>
            </a:extLst>
          </p:cNvPr>
          <p:cNvSpPr>
            <a:spLocks noGrp="1"/>
          </p:cNvSpPr>
          <p:nvPr>
            <p:ph type="sldNum" sz="quarter" idx="12"/>
          </p:nvPr>
        </p:nvSpPr>
        <p:spPr/>
        <p:txBody>
          <a:bodyPr/>
          <a:lstStyle/>
          <a:p>
            <a:fld id="{A2C96A69-1DB5-9E45-ADCB-DCA6A3E08181}" type="slidenum">
              <a:rPr lang="en-US" smtClean="0"/>
              <a:t>‹#›</a:t>
            </a:fld>
            <a:endParaRPr lang="en-US"/>
          </a:p>
        </p:txBody>
      </p:sp>
    </p:spTree>
    <p:extLst>
      <p:ext uri="{BB962C8B-B14F-4D97-AF65-F5344CB8AC3E}">
        <p14:creationId xmlns:p14="http://schemas.microsoft.com/office/powerpoint/2010/main" val="2822223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4147-9C26-E122-048D-BE0DD4B8F1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B78E0F-14E9-2515-6CF6-E6CFE6AF47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96A86E-0BE0-0CCB-58E3-A13468D3E3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FCFDE0-D7D8-0E36-CC61-15F393434DF9}"/>
              </a:ext>
            </a:extLst>
          </p:cNvPr>
          <p:cNvSpPr>
            <a:spLocks noGrp="1"/>
          </p:cNvSpPr>
          <p:nvPr>
            <p:ph type="dt" sz="half" idx="10"/>
          </p:nvPr>
        </p:nvSpPr>
        <p:spPr/>
        <p:txBody>
          <a:bodyPr/>
          <a:lstStyle/>
          <a:p>
            <a:fld id="{74088042-48C7-004C-B4C0-322C9A0C0539}" type="datetimeFigureOut">
              <a:rPr lang="en-US" smtClean="0"/>
              <a:t>10/9/23</a:t>
            </a:fld>
            <a:endParaRPr lang="en-US"/>
          </a:p>
        </p:txBody>
      </p:sp>
      <p:sp>
        <p:nvSpPr>
          <p:cNvPr id="6" name="Footer Placeholder 5">
            <a:extLst>
              <a:ext uri="{FF2B5EF4-FFF2-40B4-BE49-F238E27FC236}">
                <a16:creationId xmlns:a16="http://schemas.microsoft.com/office/drawing/2014/main" id="{D061931C-9AD4-4FB9-AF49-6EF6A8E75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7F406B-0132-2A95-76FD-00880287F011}"/>
              </a:ext>
            </a:extLst>
          </p:cNvPr>
          <p:cNvSpPr>
            <a:spLocks noGrp="1"/>
          </p:cNvSpPr>
          <p:nvPr>
            <p:ph type="sldNum" sz="quarter" idx="12"/>
          </p:nvPr>
        </p:nvSpPr>
        <p:spPr/>
        <p:txBody>
          <a:bodyPr/>
          <a:lstStyle/>
          <a:p>
            <a:fld id="{A2C96A69-1DB5-9E45-ADCB-DCA6A3E08181}" type="slidenum">
              <a:rPr lang="en-US" smtClean="0"/>
              <a:t>‹#›</a:t>
            </a:fld>
            <a:endParaRPr lang="en-US"/>
          </a:p>
        </p:txBody>
      </p:sp>
    </p:spTree>
    <p:extLst>
      <p:ext uri="{BB962C8B-B14F-4D97-AF65-F5344CB8AC3E}">
        <p14:creationId xmlns:p14="http://schemas.microsoft.com/office/powerpoint/2010/main" val="4217620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1E84-56ED-1225-C9E0-AC452B7566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30252E-B5F8-122C-F92F-67123BCA5F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C5C5AF-E0BB-5B17-5064-1AD9A5E26E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B9EAF3-0700-682C-3AAF-F8645C9909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36E5CB-BC94-5A20-A7C7-EF4E50DD15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A8BAA1-D0DD-0BFD-5162-575B860A6FCB}"/>
              </a:ext>
            </a:extLst>
          </p:cNvPr>
          <p:cNvSpPr>
            <a:spLocks noGrp="1"/>
          </p:cNvSpPr>
          <p:nvPr>
            <p:ph type="dt" sz="half" idx="10"/>
          </p:nvPr>
        </p:nvSpPr>
        <p:spPr/>
        <p:txBody>
          <a:bodyPr/>
          <a:lstStyle/>
          <a:p>
            <a:fld id="{74088042-48C7-004C-B4C0-322C9A0C0539}" type="datetimeFigureOut">
              <a:rPr lang="en-US" smtClean="0"/>
              <a:t>10/9/23</a:t>
            </a:fld>
            <a:endParaRPr lang="en-US"/>
          </a:p>
        </p:txBody>
      </p:sp>
      <p:sp>
        <p:nvSpPr>
          <p:cNvPr id="8" name="Footer Placeholder 7">
            <a:extLst>
              <a:ext uri="{FF2B5EF4-FFF2-40B4-BE49-F238E27FC236}">
                <a16:creationId xmlns:a16="http://schemas.microsoft.com/office/drawing/2014/main" id="{65E1CA98-A598-96A0-81B5-0645CF8DF3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607423-AD77-3453-6400-DD986EA3513C}"/>
              </a:ext>
            </a:extLst>
          </p:cNvPr>
          <p:cNvSpPr>
            <a:spLocks noGrp="1"/>
          </p:cNvSpPr>
          <p:nvPr>
            <p:ph type="sldNum" sz="quarter" idx="12"/>
          </p:nvPr>
        </p:nvSpPr>
        <p:spPr/>
        <p:txBody>
          <a:bodyPr/>
          <a:lstStyle/>
          <a:p>
            <a:fld id="{A2C96A69-1DB5-9E45-ADCB-DCA6A3E08181}" type="slidenum">
              <a:rPr lang="en-US" smtClean="0"/>
              <a:t>‹#›</a:t>
            </a:fld>
            <a:endParaRPr lang="en-US"/>
          </a:p>
        </p:txBody>
      </p:sp>
    </p:spTree>
    <p:extLst>
      <p:ext uri="{BB962C8B-B14F-4D97-AF65-F5344CB8AC3E}">
        <p14:creationId xmlns:p14="http://schemas.microsoft.com/office/powerpoint/2010/main" val="4088246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278D-916A-C51C-6BC1-6FC154EF18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83D1E9-5D52-A7C8-1D11-7817EC278F91}"/>
              </a:ext>
            </a:extLst>
          </p:cNvPr>
          <p:cNvSpPr>
            <a:spLocks noGrp="1"/>
          </p:cNvSpPr>
          <p:nvPr>
            <p:ph type="dt" sz="half" idx="10"/>
          </p:nvPr>
        </p:nvSpPr>
        <p:spPr/>
        <p:txBody>
          <a:bodyPr/>
          <a:lstStyle/>
          <a:p>
            <a:fld id="{74088042-48C7-004C-B4C0-322C9A0C0539}" type="datetimeFigureOut">
              <a:rPr lang="en-US" smtClean="0"/>
              <a:t>10/9/23</a:t>
            </a:fld>
            <a:endParaRPr lang="en-US"/>
          </a:p>
        </p:txBody>
      </p:sp>
      <p:sp>
        <p:nvSpPr>
          <p:cNvPr id="4" name="Footer Placeholder 3">
            <a:extLst>
              <a:ext uri="{FF2B5EF4-FFF2-40B4-BE49-F238E27FC236}">
                <a16:creationId xmlns:a16="http://schemas.microsoft.com/office/drawing/2014/main" id="{4ACB27E3-77FC-F6F9-2DFA-39796FD527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629C0E-663B-7B7D-4FE5-43316A122283}"/>
              </a:ext>
            </a:extLst>
          </p:cNvPr>
          <p:cNvSpPr>
            <a:spLocks noGrp="1"/>
          </p:cNvSpPr>
          <p:nvPr>
            <p:ph type="sldNum" sz="quarter" idx="12"/>
          </p:nvPr>
        </p:nvSpPr>
        <p:spPr/>
        <p:txBody>
          <a:bodyPr/>
          <a:lstStyle/>
          <a:p>
            <a:fld id="{A2C96A69-1DB5-9E45-ADCB-DCA6A3E08181}" type="slidenum">
              <a:rPr lang="en-US" smtClean="0"/>
              <a:t>‹#›</a:t>
            </a:fld>
            <a:endParaRPr lang="en-US"/>
          </a:p>
        </p:txBody>
      </p:sp>
    </p:spTree>
    <p:extLst>
      <p:ext uri="{BB962C8B-B14F-4D97-AF65-F5344CB8AC3E}">
        <p14:creationId xmlns:p14="http://schemas.microsoft.com/office/powerpoint/2010/main" val="279998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5C7BB1-B3F2-7416-639A-72B90F4564B8}"/>
              </a:ext>
            </a:extLst>
          </p:cNvPr>
          <p:cNvSpPr>
            <a:spLocks noGrp="1"/>
          </p:cNvSpPr>
          <p:nvPr>
            <p:ph type="dt" sz="half" idx="10"/>
          </p:nvPr>
        </p:nvSpPr>
        <p:spPr/>
        <p:txBody>
          <a:bodyPr/>
          <a:lstStyle/>
          <a:p>
            <a:fld id="{74088042-48C7-004C-B4C0-322C9A0C0539}" type="datetimeFigureOut">
              <a:rPr lang="en-US" smtClean="0"/>
              <a:t>10/9/23</a:t>
            </a:fld>
            <a:endParaRPr lang="en-US"/>
          </a:p>
        </p:txBody>
      </p:sp>
      <p:sp>
        <p:nvSpPr>
          <p:cNvPr id="3" name="Footer Placeholder 2">
            <a:extLst>
              <a:ext uri="{FF2B5EF4-FFF2-40B4-BE49-F238E27FC236}">
                <a16:creationId xmlns:a16="http://schemas.microsoft.com/office/drawing/2014/main" id="{D3A756E8-FA2E-205F-60FE-9C1BC90AC4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630197-BC3C-80E0-171A-4A96E45CAFE3}"/>
              </a:ext>
            </a:extLst>
          </p:cNvPr>
          <p:cNvSpPr>
            <a:spLocks noGrp="1"/>
          </p:cNvSpPr>
          <p:nvPr>
            <p:ph type="sldNum" sz="quarter" idx="12"/>
          </p:nvPr>
        </p:nvSpPr>
        <p:spPr/>
        <p:txBody>
          <a:bodyPr/>
          <a:lstStyle/>
          <a:p>
            <a:fld id="{A2C96A69-1DB5-9E45-ADCB-DCA6A3E08181}" type="slidenum">
              <a:rPr lang="en-US" smtClean="0"/>
              <a:t>‹#›</a:t>
            </a:fld>
            <a:endParaRPr lang="en-US"/>
          </a:p>
        </p:txBody>
      </p:sp>
    </p:spTree>
    <p:extLst>
      <p:ext uri="{BB962C8B-B14F-4D97-AF65-F5344CB8AC3E}">
        <p14:creationId xmlns:p14="http://schemas.microsoft.com/office/powerpoint/2010/main" val="2027676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0BB7-5459-3A0F-C6C3-D4D73FA1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CD7B17-DE7C-4A55-D82D-24B35ABFF4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F39A6E-5634-A3F2-732C-6A9B277913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1462B4-7138-920E-89B3-013A2E4B4386}"/>
              </a:ext>
            </a:extLst>
          </p:cNvPr>
          <p:cNvSpPr>
            <a:spLocks noGrp="1"/>
          </p:cNvSpPr>
          <p:nvPr>
            <p:ph type="dt" sz="half" idx="10"/>
          </p:nvPr>
        </p:nvSpPr>
        <p:spPr/>
        <p:txBody>
          <a:bodyPr/>
          <a:lstStyle/>
          <a:p>
            <a:fld id="{74088042-48C7-004C-B4C0-322C9A0C0539}" type="datetimeFigureOut">
              <a:rPr lang="en-US" smtClean="0"/>
              <a:t>10/9/23</a:t>
            </a:fld>
            <a:endParaRPr lang="en-US"/>
          </a:p>
        </p:txBody>
      </p:sp>
      <p:sp>
        <p:nvSpPr>
          <p:cNvPr id="6" name="Footer Placeholder 5">
            <a:extLst>
              <a:ext uri="{FF2B5EF4-FFF2-40B4-BE49-F238E27FC236}">
                <a16:creationId xmlns:a16="http://schemas.microsoft.com/office/drawing/2014/main" id="{4305EA54-7ACA-601F-72A2-99442B002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D25A48-46A1-73B6-C8D9-C150A3924CE4}"/>
              </a:ext>
            </a:extLst>
          </p:cNvPr>
          <p:cNvSpPr>
            <a:spLocks noGrp="1"/>
          </p:cNvSpPr>
          <p:nvPr>
            <p:ph type="sldNum" sz="quarter" idx="12"/>
          </p:nvPr>
        </p:nvSpPr>
        <p:spPr/>
        <p:txBody>
          <a:bodyPr/>
          <a:lstStyle/>
          <a:p>
            <a:fld id="{A2C96A69-1DB5-9E45-ADCB-DCA6A3E08181}" type="slidenum">
              <a:rPr lang="en-US" smtClean="0"/>
              <a:t>‹#›</a:t>
            </a:fld>
            <a:endParaRPr lang="en-US"/>
          </a:p>
        </p:txBody>
      </p:sp>
    </p:spTree>
    <p:extLst>
      <p:ext uri="{BB962C8B-B14F-4D97-AF65-F5344CB8AC3E}">
        <p14:creationId xmlns:p14="http://schemas.microsoft.com/office/powerpoint/2010/main" val="21240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B9D1-62A9-F15A-FD18-9B267D38C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BE0814-C28B-DC83-D899-A15CBA250F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101D39-4A4E-5833-9C50-4776AC0D0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632D6E-FA39-A935-7F4B-0C1298442367}"/>
              </a:ext>
            </a:extLst>
          </p:cNvPr>
          <p:cNvSpPr>
            <a:spLocks noGrp="1"/>
          </p:cNvSpPr>
          <p:nvPr>
            <p:ph type="dt" sz="half" idx="10"/>
          </p:nvPr>
        </p:nvSpPr>
        <p:spPr/>
        <p:txBody>
          <a:bodyPr/>
          <a:lstStyle/>
          <a:p>
            <a:fld id="{74088042-48C7-004C-B4C0-322C9A0C0539}" type="datetimeFigureOut">
              <a:rPr lang="en-US" smtClean="0"/>
              <a:t>10/9/23</a:t>
            </a:fld>
            <a:endParaRPr lang="en-US"/>
          </a:p>
        </p:txBody>
      </p:sp>
      <p:sp>
        <p:nvSpPr>
          <p:cNvPr id="6" name="Footer Placeholder 5">
            <a:extLst>
              <a:ext uri="{FF2B5EF4-FFF2-40B4-BE49-F238E27FC236}">
                <a16:creationId xmlns:a16="http://schemas.microsoft.com/office/drawing/2014/main" id="{D6EC04E6-B6F4-5FDC-2F76-EAC5C0DA46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BF69BA-54CC-88A6-192F-1309010603DE}"/>
              </a:ext>
            </a:extLst>
          </p:cNvPr>
          <p:cNvSpPr>
            <a:spLocks noGrp="1"/>
          </p:cNvSpPr>
          <p:nvPr>
            <p:ph type="sldNum" sz="quarter" idx="12"/>
          </p:nvPr>
        </p:nvSpPr>
        <p:spPr/>
        <p:txBody>
          <a:bodyPr/>
          <a:lstStyle/>
          <a:p>
            <a:fld id="{A2C96A69-1DB5-9E45-ADCB-DCA6A3E08181}" type="slidenum">
              <a:rPr lang="en-US" smtClean="0"/>
              <a:t>‹#›</a:t>
            </a:fld>
            <a:endParaRPr lang="en-US"/>
          </a:p>
        </p:txBody>
      </p:sp>
    </p:spTree>
    <p:extLst>
      <p:ext uri="{BB962C8B-B14F-4D97-AF65-F5344CB8AC3E}">
        <p14:creationId xmlns:p14="http://schemas.microsoft.com/office/powerpoint/2010/main" val="1560099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2459D0-7F4D-3C5A-680C-AC60579BE0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F2F437-BB6B-90CF-7523-C56BD4E186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718A74-DC52-4B40-DB8C-43500AD737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88042-48C7-004C-B4C0-322C9A0C0539}" type="datetimeFigureOut">
              <a:rPr lang="en-US" smtClean="0"/>
              <a:t>10/9/23</a:t>
            </a:fld>
            <a:endParaRPr lang="en-US"/>
          </a:p>
        </p:txBody>
      </p:sp>
      <p:sp>
        <p:nvSpPr>
          <p:cNvPr id="5" name="Footer Placeholder 4">
            <a:extLst>
              <a:ext uri="{FF2B5EF4-FFF2-40B4-BE49-F238E27FC236}">
                <a16:creationId xmlns:a16="http://schemas.microsoft.com/office/drawing/2014/main" id="{23DC8B95-1C53-630D-1C81-51AFCAE183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5C2CF9-1A49-EEBB-426D-DE8C30B23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C96A69-1DB5-9E45-ADCB-DCA6A3E08181}" type="slidenum">
              <a:rPr lang="en-US" smtClean="0"/>
              <a:t>‹#›</a:t>
            </a:fld>
            <a:endParaRPr lang="en-US"/>
          </a:p>
        </p:txBody>
      </p:sp>
    </p:spTree>
    <p:extLst>
      <p:ext uri="{BB962C8B-B14F-4D97-AF65-F5344CB8AC3E}">
        <p14:creationId xmlns:p14="http://schemas.microsoft.com/office/powerpoint/2010/main" val="1918052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9DEE-CED5-ACD0-1064-37A7A6920680}"/>
              </a:ext>
            </a:extLst>
          </p:cNvPr>
          <p:cNvSpPr>
            <a:spLocks noGrp="1"/>
          </p:cNvSpPr>
          <p:nvPr>
            <p:ph type="ctrTitle"/>
          </p:nvPr>
        </p:nvSpPr>
        <p:spPr>
          <a:xfrm>
            <a:off x="1524000" y="868362"/>
            <a:ext cx="9144000" cy="2387600"/>
          </a:xfrm>
        </p:spPr>
        <p:txBody>
          <a:bodyPr>
            <a:normAutofit/>
          </a:bodyPr>
          <a:lstStyle/>
          <a:p>
            <a:r>
              <a:rPr lang="en-US" sz="5200" b="1" u="sng" dirty="0"/>
              <a:t>Industrial Automation (Sprint 1)</a:t>
            </a:r>
          </a:p>
        </p:txBody>
      </p:sp>
      <p:sp>
        <p:nvSpPr>
          <p:cNvPr id="3" name="Subtitle 2">
            <a:extLst>
              <a:ext uri="{FF2B5EF4-FFF2-40B4-BE49-F238E27FC236}">
                <a16:creationId xmlns:a16="http://schemas.microsoft.com/office/drawing/2014/main" id="{06C2B136-1464-82B5-DECF-CD1CC8A27002}"/>
              </a:ext>
            </a:extLst>
          </p:cNvPr>
          <p:cNvSpPr>
            <a:spLocks noGrp="1"/>
          </p:cNvSpPr>
          <p:nvPr>
            <p:ph type="subTitle" idx="1"/>
          </p:nvPr>
        </p:nvSpPr>
        <p:spPr/>
        <p:txBody>
          <a:bodyPr/>
          <a:lstStyle/>
          <a:p>
            <a:pPr algn="l"/>
            <a:r>
              <a:rPr lang="en-US" dirty="0"/>
              <a:t>Product Mission: Empower Industries with automation solutions that can strengthen the productivity, efficiency, safety and reduce production costs. </a:t>
            </a:r>
          </a:p>
        </p:txBody>
      </p:sp>
    </p:spTree>
    <p:extLst>
      <p:ext uri="{BB962C8B-B14F-4D97-AF65-F5344CB8AC3E}">
        <p14:creationId xmlns:p14="http://schemas.microsoft.com/office/powerpoint/2010/main" val="1852729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6BCD-E365-05DE-489B-B7D658E83B7A}"/>
              </a:ext>
            </a:extLst>
          </p:cNvPr>
          <p:cNvSpPr>
            <a:spLocks noGrp="1"/>
          </p:cNvSpPr>
          <p:nvPr>
            <p:ph type="title"/>
          </p:nvPr>
        </p:nvSpPr>
        <p:spPr/>
        <p:txBody>
          <a:bodyPr/>
          <a:lstStyle/>
          <a:p>
            <a:r>
              <a:rPr lang="en-US" dirty="0"/>
              <a:t>Users</a:t>
            </a:r>
          </a:p>
        </p:txBody>
      </p:sp>
      <p:sp>
        <p:nvSpPr>
          <p:cNvPr id="3" name="Content Placeholder 2">
            <a:extLst>
              <a:ext uri="{FF2B5EF4-FFF2-40B4-BE49-F238E27FC236}">
                <a16:creationId xmlns:a16="http://schemas.microsoft.com/office/drawing/2014/main" id="{3A9509C4-8BB1-0DA5-BFC3-254C2442EC86}"/>
              </a:ext>
            </a:extLst>
          </p:cNvPr>
          <p:cNvSpPr>
            <a:spLocks noGrp="1"/>
          </p:cNvSpPr>
          <p:nvPr>
            <p:ph idx="1"/>
          </p:nvPr>
        </p:nvSpPr>
        <p:spPr/>
        <p:txBody>
          <a:bodyPr/>
          <a:lstStyle/>
          <a:p>
            <a:r>
              <a:rPr lang="en-US" dirty="0"/>
              <a:t>Workers</a:t>
            </a:r>
          </a:p>
          <a:p>
            <a:r>
              <a:rPr lang="en-US" dirty="0"/>
              <a:t>IT and Administrative Personnel</a:t>
            </a:r>
          </a:p>
          <a:p>
            <a:r>
              <a:rPr lang="en-US" dirty="0"/>
              <a:t>Supervisors and Managers</a:t>
            </a:r>
          </a:p>
          <a:p>
            <a:r>
              <a:rPr lang="en-US" dirty="0"/>
              <a:t>Maintenance Group</a:t>
            </a:r>
          </a:p>
          <a:p>
            <a:r>
              <a:rPr lang="en-US" dirty="0"/>
              <a:t>Operators</a:t>
            </a:r>
          </a:p>
          <a:p>
            <a:r>
              <a:rPr lang="en-US" dirty="0"/>
              <a:t>Inspectors</a:t>
            </a:r>
          </a:p>
          <a:p>
            <a:r>
              <a:rPr lang="en-US" dirty="0"/>
              <a:t>Security Group</a:t>
            </a:r>
          </a:p>
          <a:p>
            <a:pPr marL="0" indent="0">
              <a:buNone/>
            </a:pPr>
            <a:r>
              <a:rPr lang="en-US" dirty="0"/>
              <a:t> </a:t>
            </a:r>
          </a:p>
        </p:txBody>
      </p:sp>
    </p:spTree>
    <p:extLst>
      <p:ext uri="{BB962C8B-B14F-4D97-AF65-F5344CB8AC3E}">
        <p14:creationId xmlns:p14="http://schemas.microsoft.com/office/powerpoint/2010/main" val="260545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E7E5-A700-E7E0-CD1C-1CDE37A7AB9B}"/>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522CD5A4-8807-2CB2-6127-D53B21381EFD}"/>
              </a:ext>
            </a:extLst>
          </p:cNvPr>
          <p:cNvSpPr>
            <a:spLocks noGrp="1"/>
          </p:cNvSpPr>
          <p:nvPr>
            <p:ph idx="1"/>
          </p:nvPr>
        </p:nvSpPr>
        <p:spPr/>
        <p:txBody>
          <a:bodyPr>
            <a:normAutofit fontScale="92500" lnSpcReduction="10000"/>
          </a:bodyPr>
          <a:lstStyle/>
          <a:p>
            <a:pPr marL="0" indent="0" algn="just">
              <a:buNone/>
            </a:pPr>
            <a:r>
              <a:rPr lang="en-US" sz="3200" dirty="0">
                <a:solidFill>
                  <a:schemeClr val="tx1"/>
                </a:solidFill>
              </a:rPr>
              <a:t>Industrial Automation (Industry 4.0) helps with many services such as:</a:t>
            </a:r>
          </a:p>
          <a:p>
            <a:pPr marL="0" indent="0" algn="just">
              <a:buNone/>
            </a:pPr>
            <a:r>
              <a:rPr lang="en-US" b="1" dirty="0"/>
              <a:t>1. </a:t>
            </a:r>
            <a:r>
              <a:rPr lang="en-US" sz="2800" b="1" dirty="0">
                <a:solidFill>
                  <a:schemeClr val="tx1"/>
                </a:solidFill>
              </a:rPr>
              <a:t>Productivity:</a:t>
            </a:r>
            <a:r>
              <a:rPr lang="en-US" sz="2800" dirty="0">
                <a:solidFill>
                  <a:schemeClr val="tx1"/>
                </a:solidFill>
              </a:rPr>
              <a:t> These systems make automation possible for factories and industrial processes, allowing a continuous mass production 24/7.</a:t>
            </a:r>
          </a:p>
          <a:p>
            <a:pPr marL="0" indent="0" algn="just">
              <a:buNone/>
            </a:pPr>
            <a:r>
              <a:rPr lang="en-US" sz="2800" b="1" dirty="0">
                <a:solidFill>
                  <a:schemeClr val="tx1"/>
                </a:solidFill>
              </a:rPr>
              <a:t>2. Quality:</a:t>
            </a:r>
            <a:r>
              <a:rPr lang="en-US" sz="2800" dirty="0">
                <a:solidFill>
                  <a:schemeClr val="tx1"/>
                </a:solidFill>
              </a:rPr>
              <a:t> By means of adaptive control and monitoring in different stages and industrial processes</a:t>
            </a:r>
          </a:p>
          <a:p>
            <a:pPr marL="0" indent="0" algn="just">
              <a:buNone/>
            </a:pPr>
            <a:r>
              <a:rPr lang="en-US" sz="2800" b="1" dirty="0">
                <a:solidFill>
                  <a:schemeClr val="tx1"/>
                </a:solidFill>
              </a:rPr>
              <a:t>3. Greater consistency:</a:t>
            </a:r>
            <a:r>
              <a:rPr lang="en-US" sz="2800" dirty="0">
                <a:solidFill>
                  <a:schemeClr val="tx1"/>
                </a:solidFill>
              </a:rPr>
              <a:t> Machines and computers work at a constant and continuous pace. </a:t>
            </a:r>
          </a:p>
          <a:p>
            <a:pPr marL="0" indent="0" algn="just">
              <a:buNone/>
            </a:pPr>
            <a:r>
              <a:rPr lang="en-US" b="1" dirty="0"/>
              <a:t>4. More precise information: </a:t>
            </a:r>
            <a:r>
              <a:rPr lang="en-US" dirty="0"/>
              <a:t>Automation of data collection improves accuracy and reduces costs. Such increased accuracy enables company managers to make better decisions.</a:t>
            </a:r>
          </a:p>
          <a:p>
            <a:pPr algn="just"/>
            <a:endParaRPr lang="en-US" sz="2400" dirty="0">
              <a:solidFill>
                <a:schemeClr val="tx1"/>
              </a:solidFill>
            </a:endParaRPr>
          </a:p>
          <a:p>
            <a:endParaRPr lang="en-US" dirty="0"/>
          </a:p>
        </p:txBody>
      </p:sp>
    </p:spTree>
    <p:extLst>
      <p:ext uri="{BB962C8B-B14F-4D97-AF65-F5344CB8AC3E}">
        <p14:creationId xmlns:p14="http://schemas.microsoft.com/office/powerpoint/2010/main" val="296430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922AA-4881-1FB7-3618-F84553F9B32C}"/>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9DCD6C22-DCF3-2D62-3B93-EE70EEDED55C}"/>
              </a:ext>
            </a:extLst>
          </p:cNvPr>
          <p:cNvSpPr>
            <a:spLocks noGrp="1"/>
          </p:cNvSpPr>
          <p:nvPr>
            <p:ph idx="1"/>
          </p:nvPr>
        </p:nvSpPr>
        <p:spPr/>
        <p:txBody>
          <a:bodyPr>
            <a:normAutofit fontScale="92500" lnSpcReduction="10000"/>
          </a:bodyPr>
          <a:lstStyle/>
          <a:p>
            <a:r>
              <a:rPr lang="en-US" dirty="0"/>
              <a:t>As an IT and Administrative Personnel, I want to have special dashboard access that gives me special permission to view or stop processes.</a:t>
            </a:r>
          </a:p>
          <a:p>
            <a:r>
              <a:rPr lang="en-US" dirty="0"/>
              <a:t>As an Engineer, I want a properly documented and easily accessible code in order to make and edit and optimize the performance of the automated system.</a:t>
            </a:r>
          </a:p>
          <a:p>
            <a:r>
              <a:rPr lang="en-US" dirty="0"/>
              <a:t>As the maintenance group, I should be able to access detailed logs, in order to rectify the problem.</a:t>
            </a:r>
          </a:p>
          <a:p>
            <a:r>
              <a:rPr lang="en-US" dirty="0"/>
              <a:t> As a worker, I should be given a easy to use UI that can be easily managed in order to allocate tasks and shift timings for different workers.</a:t>
            </a:r>
          </a:p>
          <a:p>
            <a:r>
              <a:rPr lang="en-US" dirty="0"/>
              <a:t>As the security group, I should be notified that the person is on leave or has randomly given the task to somebody else.</a:t>
            </a:r>
          </a:p>
          <a:p>
            <a:endParaRPr lang="en-US" dirty="0"/>
          </a:p>
          <a:p>
            <a:endParaRPr lang="en-US" dirty="0"/>
          </a:p>
          <a:p>
            <a:endParaRPr lang="en-US" dirty="0"/>
          </a:p>
        </p:txBody>
      </p:sp>
    </p:spTree>
    <p:extLst>
      <p:ext uri="{BB962C8B-B14F-4D97-AF65-F5344CB8AC3E}">
        <p14:creationId xmlns:p14="http://schemas.microsoft.com/office/powerpoint/2010/main" val="4205472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C626-2155-BAA0-0CB7-62494BDA75CB}"/>
              </a:ext>
            </a:extLst>
          </p:cNvPr>
          <p:cNvSpPr>
            <a:spLocks noGrp="1"/>
          </p:cNvSpPr>
          <p:nvPr>
            <p:ph type="title"/>
          </p:nvPr>
        </p:nvSpPr>
        <p:spPr/>
        <p:txBody>
          <a:bodyPr/>
          <a:lstStyle/>
          <a:p>
            <a:pPr algn="ctr"/>
            <a:r>
              <a:rPr lang="en-US" dirty="0"/>
              <a:t>ChatGPT User Stories (Comparison)</a:t>
            </a:r>
          </a:p>
        </p:txBody>
      </p:sp>
      <p:pic>
        <p:nvPicPr>
          <p:cNvPr id="11" name="Content Placeholder 10">
            <a:extLst>
              <a:ext uri="{FF2B5EF4-FFF2-40B4-BE49-F238E27FC236}">
                <a16:creationId xmlns:a16="http://schemas.microsoft.com/office/drawing/2014/main" id="{AC343D15-C042-2DCA-5330-7072AD604DA4}"/>
              </a:ext>
            </a:extLst>
          </p:cNvPr>
          <p:cNvPicPr>
            <a:picLocks noGrp="1" noChangeAspect="1"/>
          </p:cNvPicPr>
          <p:nvPr>
            <p:ph idx="1"/>
          </p:nvPr>
        </p:nvPicPr>
        <p:blipFill>
          <a:blip r:embed="rId2"/>
          <a:stretch>
            <a:fillRect/>
          </a:stretch>
        </p:blipFill>
        <p:spPr>
          <a:xfrm>
            <a:off x="591948" y="1523999"/>
            <a:ext cx="4937995" cy="4724400"/>
          </a:xfrm>
        </p:spPr>
      </p:pic>
      <p:pic>
        <p:nvPicPr>
          <p:cNvPr id="13" name="Picture 12">
            <a:extLst>
              <a:ext uri="{FF2B5EF4-FFF2-40B4-BE49-F238E27FC236}">
                <a16:creationId xmlns:a16="http://schemas.microsoft.com/office/drawing/2014/main" id="{8D578B5A-7782-995A-0876-AB8529326297}"/>
              </a:ext>
            </a:extLst>
          </p:cNvPr>
          <p:cNvPicPr>
            <a:picLocks noChangeAspect="1"/>
          </p:cNvPicPr>
          <p:nvPr/>
        </p:nvPicPr>
        <p:blipFill>
          <a:blip r:embed="rId3"/>
          <a:stretch>
            <a:fillRect/>
          </a:stretch>
        </p:blipFill>
        <p:spPr>
          <a:xfrm>
            <a:off x="5882285" y="1523999"/>
            <a:ext cx="5471515" cy="4724400"/>
          </a:xfrm>
          <a:prstGeom prst="rect">
            <a:avLst/>
          </a:prstGeom>
        </p:spPr>
      </p:pic>
    </p:spTree>
    <p:extLst>
      <p:ext uri="{BB962C8B-B14F-4D97-AF65-F5344CB8AC3E}">
        <p14:creationId xmlns:p14="http://schemas.microsoft.com/office/powerpoint/2010/main" val="2329138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347E-B856-67FA-C70E-A983ACA0A405}"/>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6A74A120-836C-3B67-1C2A-4426C4C44A9E}"/>
              </a:ext>
            </a:extLst>
          </p:cNvPr>
          <p:cNvSpPr>
            <a:spLocks noGrp="1"/>
          </p:cNvSpPr>
          <p:nvPr>
            <p:ph idx="1"/>
          </p:nvPr>
        </p:nvSpPr>
        <p:spPr/>
        <p:txBody>
          <a:bodyPr>
            <a:normAutofit fontScale="85000" lnSpcReduction="20000"/>
          </a:bodyPr>
          <a:lstStyle/>
          <a:p>
            <a:r>
              <a:rPr lang="en-US" dirty="0"/>
              <a:t>Software:</a:t>
            </a:r>
          </a:p>
          <a:p>
            <a:pPr marL="0" indent="0">
              <a:buNone/>
            </a:pPr>
            <a:r>
              <a:rPr lang="en-US" dirty="0"/>
              <a:t>	1. Python</a:t>
            </a:r>
          </a:p>
          <a:p>
            <a:pPr marL="0" indent="0">
              <a:buNone/>
            </a:pPr>
            <a:r>
              <a:rPr lang="en-US" dirty="0"/>
              <a:t>	2. Linux OS</a:t>
            </a:r>
          </a:p>
          <a:p>
            <a:pPr marL="0" indent="0">
              <a:buNone/>
            </a:pPr>
            <a:r>
              <a:rPr lang="en-US" dirty="0"/>
              <a:t>	3. Cython</a:t>
            </a:r>
          </a:p>
          <a:p>
            <a:pPr marL="0" indent="0">
              <a:buNone/>
            </a:pPr>
            <a:r>
              <a:rPr lang="en-US" dirty="0"/>
              <a:t>	4. JavaScript and React</a:t>
            </a:r>
          </a:p>
          <a:p>
            <a:pPr marL="0" indent="0">
              <a:buNone/>
            </a:pPr>
            <a:endParaRPr lang="en-US" dirty="0"/>
          </a:p>
          <a:p>
            <a:r>
              <a:rPr lang="en-US" dirty="0"/>
              <a:t>Hardware:</a:t>
            </a:r>
          </a:p>
          <a:p>
            <a:pPr marL="0" indent="0">
              <a:buNone/>
            </a:pPr>
            <a:r>
              <a:rPr lang="en-US" dirty="0"/>
              <a:t>	1. Raspberry Pi</a:t>
            </a:r>
          </a:p>
          <a:p>
            <a:pPr marL="0" indent="0">
              <a:buNone/>
            </a:pPr>
            <a:r>
              <a:rPr lang="en-US" dirty="0"/>
              <a:t>	2. Automation Hat</a:t>
            </a:r>
          </a:p>
          <a:p>
            <a:pPr marL="0" indent="0">
              <a:buNone/>
            </a:pPr>
            <a:r>
              <a:rPr lang="en-US" dirty="0"/>
              <a:t>	3. Fingerprint Scanner</a:t>
            </a:r>
          </a:p>
          <a:p>
            <a:pPr marL="0" indent="0">
              <a:buNone/>
            </a:pPr>
            <a:r>
              <a:rPr lang="en-US" dirty="0"/>
              <a:t>	4. Depth Sensing Camera</a:t>
            </a:r>
          </a:p>
        </p:txBody>
      </p:sp>
    </p:spTree>
    <p:extLst>
      <p:ext uri="{BB962C8B-B14F-4D97-AF65-F5344CB8AC3E}">
        <p14:creationId xmlns:p14="http://schemas.microsoft.com/office/powerpoint/2010/main" val="66428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567C-68D6-FB6D-37BC-3CB089E877BC}"/>
              </a:ext>
            </a:extLst>
          </p:cNvPr>
          <p:cNvSpPr>
            <a:spLocks noGrp="1"/>
          </p:cNvSpPr>
          <p:nvPr>
            <p:ph type="title"/>
          </p:nvPr>
        </p:nvSpPr>
        <p:spPr/>
        <p:txBody>
          <a:bodyPr/>
          <a:lstStyle/>
          <a:p>
            <a:r>
              <a:rPr lang="en-US" dirty="0"/>
              <a:t>Process for Development Environment</a:t>
            </a:r>
          </a:p>
        </p:txBody>
      </p:sp>
      <p:sp>
        <p:nvSpPr>
          <p:cNvPr id="3" name="Content Placeholder 2">
            <a:extLst>
              <a:ext uri="{FF2B5EF4-FFF2-40B4-BE49-F238E27FC236}">
                <a16:creationId xmlns:a16="http://schemas.microsoft.com/office/drawing/2014/main" id="{48257AB4-F5D0-ABAB-D448-A2F7BAC208F6}"/>
              </a:ext>
            </a:extLst>
          </p:cNvPr>
          <p:cNvSpPr>
            <a:spLocks noGrp="1"/>
          </p:cNvSpPr>
          <p:nvPr>
            <p:ph idx="1"/>
          </p:nvPr>
        </p:nvSpPr>
        <p:spPr/>
        <p:txBody>
          <a:bodyPr>
            <a:normAutofit fontScale="47500" lnSpcReduction="20000"/>
          </a:bodyPr>
          <a:lstStyle/>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3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Designing of industrial panels or robots with the help of software such as Solid Works with accurate dimensions of all the components and the area in which the technology is to be deployed. This is then presented to the client and some changes are implemented if required and the date of POC phase is decided.</a:t>
            </a:r>
          </a:p>
          <a:p>
            <a:pPr marL="0" marR="0" lvl="0" indent="0" algn="just" defTabSz="914400" rtl="0" eaLnBrk="0" fontAlgn="base" latinLnBrk="0" hangingPunct="0">
              <a:lnSpc>
                <a:spcPct val="100000"/>
              </a:lnSpc>
              <a:spcBef>
                <a:spcPct val="0"/>
              </a:spcBef>
              <a:spcAft>
                <a:spcPct val="0"/>
              </a:spcAft>
              <a:buClrTx/>
              <a:buSzTx/>
              <a:buNone/>
              <a:tabLst/>
              <a:defRPr/>
            </a:pPr>
            <a:r>
              <a:rPr kumimoji="0" lang="en-US" altLang="en-US" sz="3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a:t>
            </a:r>
            <a:endParaRPr kumimoji="0" lang="en-US" altLang="en-US" sz="3300" b="0" i="0" u="none" strike="noStrike" kern="1200" cap="none" spc="0" normalizeH="0" baseline="0" noProof="0" dirty="0">
              <a:ln>
                <a:noFill/>
              </a:ln>
              <a:solidFill>
                <a:prstClr val="black"/>
              </a:solidFill>
              <a:effectLst/>
              <a:uLnTx/>
              <a:uFillTx/>
              <a:latin typeface="SymbolM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3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Using the industrial grade hardware such as Raspberry Pi, Automation Hat, Vision based camera system, Fingerprint scanner, etc. and creating the set of prototype panels. This can take some time as per demand of the prototype panels. </a:t>
            </a:r>
          </a:p>
          <a:p>
            <a:pPr marL="0" marR="0" lvl="0" indent="0" algn="just" defTabSz="914400" rtl="0" eaLnBrk="0" fontAlgn="base" latinLnBrk="0" hangingPunct="0">
              <a:lnSpc>
                <a:spcPct val="100000"/>
              </a:lnSpc>
              <a:spcBef>
                <a:spcPct val="0"/>
              </a:spcBef>
              <a:spcAft>
                <a:spcPct val="0"/>
              </a:spcAft>
              <a:buClrTx/>
              <a:buSzTx/>
              <a:buNone/>
              <a:tabLst/>
              <a:defRPr/>
            </a:pPr>
            <a:endParaRPr kumimoji="0" lang="en-US" altLang="en-US" sz="3300" b="0" i="0" u="none" strike="noStrike" kern="1200" cap="none" spc="0" normalizeH="0" baseline="0" noProof="0" dirty="0">
              <a:ln>
                <a:noFill/>
              </a:ln>
              <a:solidFill>
                <a:prstClr val="black"/>
              </a:solidFill>
              <a:effectLst/>
              <a:uLnTx/>
              <a:uFillTx/>
              <a:latin typeface="SymbolM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3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After the completion of hardware, the code for the hardware is written in Python in IDEs such as PyCharm and all of the code is pushed in git for easy access by all software developers. </a:t>
            </a:r>
            <a:r>
              <a:rPr kumimoji="0" lang="en-US" altLang="en-US" sz="33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a:p>
            <a:pPr marL="0" marR="0" lvl="0" indent="0" algn="just" defTabSz="914400" rtl="0" eaLnBrk="0" fontAlgn="base" latinLnBrk="0" hangingPunct="0">
              <a:lnSpc>
                <a:spcPct val="100000"/>
              </a:lnSpc>
              <a:spcBef>
                <a:spcPct val="0"/>
              </a:spcBef>
              <a:spcAft>
                <a:spcPct val="0"/>
              </a:spcAft>
              <a:buClrTx/>
              <a:buSzTx/>
              <a:buNone/>
              <a:tabLst/>
              <a:defRPr/>
            </a:pPr>
            <a:r>
              <a:rPr kumimoji="0" lang="en-US" altLang="en-US" sz="33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3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Simultaneously, the frontend website in languages like JavaScript, Django, etc. and the backend of the website is created in languages such as Spring Boot, etc. for the communication of the software and hardware side of code.</a:t>
            </a:r>
          </a:p>
          <a:p>
            <a:pPr marL="0" marR="0" lvl="0" indent="0" algn="just" defTabSz="914400" rtl="0" eaLnBrk="0" fontAlgn="base" latinLnBrk="0" hangingPunct="0">
              <a:lnSpc>
                <a:spcPct val="100000"/>
              </a:lnSpc>
              <a:spcBef>
                <a:spcPct val="0"/>
              </a:spcBef>
              <a:spcAft>
                <a:spcPct val="0"/>
              </a:spcAft>
              <a:buClrTx/>
              <a:buSzTx/>
              <a:buNone/>
              <a:tabLst/>
              <a:defRPr/>
            </a:pPr>
            <a:r>
              <a:rPr kumimoji="0" lang="en-US" altLang="en-US" sz="3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a:t>
            </a:r>
            <a:endParaRPr kumimoji="0" lang="en-US" altLang="en-US" sz="3300" b="0" i="0" u="none" strike="noStrike" kern="1200" cap="none" spc="0" normalizeH="0" baseline="0" noProof="0" dirty="0">
              <a:ln>
                <a:noFill/>
              </a:ln>
              <a:solidFill>
                <a:prstClr val="black"/>
              </a:solidFill>
              <a:effectLst/>
              <a:uLnTx/>
              <a:uFillTx/>
              <a:latin typeface="SymbolM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3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Once everything is finalized, the code is then tested along with the hardware and many test cases are run based on the demands of the client. Finally the code is run in supervisor mode. </a:t>
            </a:r>
          </a:p>
          <a:p>
            <a:pPr marL="0" marR="0" lvl="0" indent="0" algn="just" defTabSz="914400" rtl="0" eaLnBrk="0" fontAlgn="base" latinLnBrk="0" hangingPunct="0">
              <a:lnSpc>
                <a:spcPct val="100000"/>
              </a:lnSpc>
              <a:spcBef>
                <a:spcPct val="0"/>
              </a:spcBef>
              <a:spcAft>
                <a:spcPct val="0"/>
              </a:spcAft>
              <a:buClrTx/>
              <a:buSzTx/>
              <a:buNone/>
              <a:tabLst/>
              <a:defRPr/>
            </a:pPr>
            <a:endParaRPr kumimoji="0" lang="en-US" altLang="en-US" sz="3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3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The code is then changed with the clients server IP Address and then encrypted for the privacy of the code. </a:t>
            </a:r>
          </a:p>
          <a:p>
            <a:pPr marL="0" marR="0" lvl="0" indent="0" algn="just" defTabSz="914400" rtl="0" eaLnBrk="0" fontAlgn="base" latinLnBrk="0" hangingPunct="0">
              <a:lnSpc>
                <a:spcPct val="100000"/>
              </a:lnSpc>
              <a:spcBef>
                <a:spcPct val="0"/>
              </a:spcBef>
              <a:spcAft>
                <a:spcPct val="0"/>
              </a:spcAft>
              <a:buClrTx/>
              <a:buSzTx/>
              <a:buNone/>
              <a:tabLst/>
              <a:defRPr/>
            </a:pPr>
            <a:endParaRPr kumimoji="0" lang="en-US" altLang="en-US" sz="3300" b="0" i="0" u="none" strike="noStrike" kern="1200" cap="none" spc="0" normalizeH="0" baseline="0" noProof="0" dirty="0">
              <a:ln>
                <a:noFill/>
              </a:ln>
              <a:solidFill>
                <a:prstClr val="black"/>
              </a:solidFill>
              <a:effectLst/>
              <a:uLnTx/>
              <a:uFillTx/>
              <a:latin typeface="SymbolM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3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After the deployment in the POC phase, changes suggested by the client are implemented locally by the software team and deployed to the client side with the access of their server. The order for the final phase is then processed and then finally deployed in the industry. </a:t>
            </a:r>
            <a:endParaRPr kumimoji="0" lang="en-US" altLang="en-US" sz="33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algn="just"/>
            <a:endParaRPr lang="en-US" dirty="0"/>
          </a:p>
        </p:txBody>
      </p:sp>
      <p:pic>
        <p:nvPicPr>
          <p:cNvPr id="1028" name="Picture 4" descr="page4image45976832">
            <a:extLst>
              <a:ext uri="{FF2B5EF4-FFF2-40B4-BE49-F238E27FC236}">
                <a16:creationId xmlns:a16="http://schemas.microsoft.com/office/drawing/2014/main" id="{99551B59-6681-BDF2-9A37-00F3C8753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457200"/>
            <a:ext cx="2095500" cy="1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042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A3C45-2187-EA9B-B345-8CDC8148D1A9}"/>
              </a:ext>
            </a:extLst>
          </p:cNvPr>
          <p:cNvSpPr>
            <a:spLocks noGrp="1"/>
          </p:cNvSpPr>
          <p:nvPr>
            <p:ph type="title"/>
          </p:nvPr>
        </p:nvSpPr>
        <p:spPr/>
        <p:txBody>
          <a:bodyPr/>
          <a:lstStyle/>
          <a:p>
            <a:r>
              <a:rPr lang="en-US" dirty="0"/>
              <a:t>Next Sprint</a:t>
            </a:r>
          </a:p>
        </p:txBody>
      </p:sp>
      <p:sp>
        <p:nvSpPr>
          <p:cNvPr id="3" name="Content Placeholder 2">
            <a:extLst>
              <a:ext uri="{FF2B5EF4-FFF2-40B4-BE49-F238E27FC236}">
                <a16:creationId xmlns:a16="http://schemas.microsoft.com/office/drawing/2014/main" id="{18418681-0B0E-9C51-85AE-759501F213D0}"/>
              </a:ext>
            </a:extLst>
          </p:cNvPr>
          <p:cNvSpPr>
            <a:spLocks noGrp="1"/>
          </p:cNvSpPr>
          <p:nvPr>
            <p:ph idx="1"/>
          </p:nvPr>
        </p:nvSpPr>
        <p:spPr/>
        <p:txBody>
          <a:bodyPr>
            <a:normAutofit/>
          </a:bodyPr>
          <a:lstStyle/>
          <a:p>
            <a:r>
              <a:rPr lang="en-US" dirty="0"/>
              <a:t>Understand the concept of Industrial Panel Designing and develop basic knowledge of  Raspberry Pi and Automation</a:t>
            </a:r>
          </a:p>
          <a:p>
            <a:r>
              <a:rPr lang="en-US" dirty="0"/>
              <a:t>Understand the </a:t>
            </a:r>
            <a:r>
              <a:rPr lang="en-US" dirty="0" err="1"/>
              <a:t>Secugen</a:t>
            </a:r>
            <a:r>
              <a:rPr lang="en-US" dirty="0"/>
              <a:t> manual for creation of fingerprint scanner code and start on the completion of logic for the Cython code for registration and authentication of fingerprint for the Fingerprint scanner.</a:t>
            </a:r>
          </a:p>
          <a:p>
            <a:r>
              <a:rPr lang="en-US" dirty="0"/>
              <a:t>Convert the Cython code into a module (.so file)</a:t>
            </a:r>
          </a:p>
          <a:p>
            <a:pPr marL="0" indent="0">
              <a:buNone/>
            </a:pPr>
            <a:endParaRPr lang="en-US" dirty="0"/>
          </a:p>
        </p:txBody>
      </p:sp>
    </p:spTree>
    <p:extLst>
      <p:ext uri="{BB962C8B-B14F-4D97-AF65-F5344CB8AC3E}">
        <p14:creationId xmlns:p14="http://schemas.microsoft.com/office/powerpoint/2010/main" val="1530587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CCF3F7-38C6-F0AE-CF7E-2A7CF4ED15B0}"/>
              </a:ext>
            </a:extLst>
          </p:cNvPr>
          <p:cNvSpPr>
            <a:spLocks noGrp="1"/>
          </p:cNvSpPr>
          <p:nvPr>
            <p:ph idx="1"/>
          </p:nvPr>
        </p:nvSpPr>
        <p:spPr>
          <a:xfrm>
            <a:off x="838200" y="598713"/>
            <a:ext cx="10515600" cy="5578249"/>
          </a:xfrm>
        </p:spPr>
        <p:txBody>
          <a:bodyPr/>
          <a:lstStyle/>
          <a:p>
            <a:pPr lvl="0"/>
            <a:r>
              <a:rPr lang="en-US" dirty="0"/>
              <a:t>Creation and testing of APIs using Flask server in Python and test it using software such as Postman.</a:t>
            </a:r>
          </a:p>
          <a:p>
            <a:pPr lvl="0"/>
            <a:r>
              <a:rPr lang="en-US" dirty="0"/>
              <a:t>Pushing everything to git and merging the code with the master branch.</a:t>
            </a:r>
          </a:p>
          <a:p>
            <a:pPr lvl="0"/>
            <a:r>
              <a:rPr lang="en-US" dirty="0"/>
              <a:t>Create a happy loop that is a basic loop to check the proper functioning of code in ideal conditions later on to be modified as per the requirements of the client and subsequently testing it.</a:t>
            </a:r>
          </a:p>
          <a:p>
            <a:pPr lvl="0"/>
            <a:r>
              <a:rPr lang="en-US" dirty="0"/>
              <a:t>Using Supervisor and </a:t>
            </a:r>
            <a:r>
              <a:rPr lang="en-US" dirty="0" err="1"/>
              <a:t>PyArmor</a:t>
            </a:r>
            <a:r>
              <a:rPr lang="en-US" dirty="0"/>
              <a:t> to encrypt the code for privacy.</a:t>
            </a:r>
          </a:p>
          <a:p>
            <a:pPr lvl="0"/>
            <a:endParaRPr lang="en-US" dirty="0"/>
          </a:p>
          <a:p>
            <a:pPr lvl="0"/>
            <a:endParaRPr lang="en-US" dirty="0"/>
          </a:p>
        </p:txBody>
      </p:sp>
    </p:spTree>
    <p:extLst>
      <p:ext uri="{BB962C8B-B14F-4D97-AF65-F5344CB8AC3E}">
        <p14:creationId xmlns:p14="http://schemas.microsoft.com/office/powerpoint/2010/main" val="148452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TotalTime>
  <Words>769</Words>
  <Application>Microsoft Macintosh PowerPoint</Application>
  <PresentationFormat>Widescreen</PresentationFormat>
  <Paragraphs>60</Paragraphs>
  <Slides>9</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SymbolMT</vt:lpstr>
      <vt:lpstr>Office Theme</vt:lpstr>
      <vt:lpstr>Industrial Automation (Sprint 1)</vt:lpstr>
      <vt:lpstr>Users</vt:lpstr>
      <vt:lpstr>Literature Review</vt:lpstr>
      <vt:lpstr>User Stories</vt:lpstr>
      <vt:lpstr>ChatGPT User Stories (Comparison)</vt:lpstr>
      <vt:lpstr>Technologies Used</vt:lpstr>
      <vt:lpstr>Process for Development Environment</vt:lpstr>
      <vt:lpstr>Next Sprint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Automation (Sprint 1)</dc:title>
  <dc:creator>Shivam Goyal</dc:creator>
  <cp:lastModifiedBy>Shivam Goyal</cp:lastModifiedBy>
  <cp:revision>32</cp:revision>
  <dcterms:created xsi:type="dcterms:W3CDTF">2023-09-29T14:13:36Z</dcterms:created>
  <dcterms:modified xsi:type="dcterms:W3CDTF">2023-10-09T20:39:15Z</dcterms:modified>
</cp:coreProperties>
</file>