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9"/>
  </p:notesMasterIdLst>
  <p:sldIdLst>
    <p:sldId id="256" r:id="rId2"/>
    <p:sldId id="257" r:id="rId3"/>
    <p:sldId id="258" r:id="rId4"/>
    <p:sldId id="261" r:id="rId5"/>
    <p:sldId id="259"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250"/>
  </p:normalViewPr>
  <p:slideViewPr>
    <p:cSldViewPr snapToGrid="0">
      <p:cViewPr varScale="1">
        <p:scale>
          <a:sx n="125" d="100"/>
          <a:sy n="125"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9C8A2-8275-C840-AC4F-372C8521228D}" type="datetimeFigureOut">
              <a:rPr lang="en-US" smtClean="0"/>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46CA7-EA3E-C64D-8B57-0EE122907000}" type="slidenum">
              <a:rPr lang="en-US" smtClean="0"/>
              <a:t>‹#›</a:t>
            </a:fld>
            <a:endParaRPr lang="en-US"/>
          </a:p>
        </p:txBody>
      </p:sp>
    </p:spTree>
    <p:extLst>
      <p:ext uri="{BB962C8B-B14F-4D97-AF65-F5344CB8AC3E}">
        <p14:creationId xmlns:p14="http://schemas.microsoft.com/office/powerpoint/2010/main" val="105453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46CA7-EA3E-C64D-8B57-0EE122907000}" type="slidenum">
              <a:rPr lang="en-US" smtClean="0"/>
              <a:t>5</a:t>
            </a:fld>
            <a:endParaRPr lang="en-US"/>
          </a:p>
        </p:txBody>
      </p:sp>
    </p:spTree>
    <p:extLst>
      <p:ext uri="{BB962C8B-B14F-4D97-AF65-F5344CB8AC3E}">
        <p14:creationId xmlns:p14="http://schemas.microsoft.com/office/powerpoint/2010/main" val="39653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46CA7-EA3E-C64D-8B57-0EE122907000}" type="slidenum">
              <a:rPr lang="en-US" smtClean="0"/>
              <a:t>6</a:t>
            </a:fld>
            <a:endParaRPr lang="en-US"/>
          </a:p>
        </p:txBody>
      </p:sp>
    </p:spTree>
    <p:extLst>
      <p:ext uri="{BB962C8B-B14F-4D97-AF65-F5344CB8AC3E}">
        <p14:creationId xmlns:p14="http://schemas.microsoft.com/office/powerpoint/2010/main" val="5105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46CA7-EA3E-C64D-8B57-0EE122907000}" type="slidenum">
              <a:rPr lang="en-US" smtClean="0"/>
              <a:t>7</a:t>
            </a:fld>
            <a:endParaRPr lang="en-US"/>
          </a:p>
        </p:txBody>
      </p:sp>
    </p:spTree>
    <p:extLst>
      <p:ext uri="{BB962C8B-B14F-4D97-AF65-F5344CB8AC3E}">
        <p14:creationId xmlns:p14="http://schemas.microsoft.com/office/powerpoint/2010/main" val="316425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09E2CA1B-9EA9-5B4C-A569-D9C29293BD13}" type="datetimeFigureOut">
              <a:rPr lang="en-US" smtClean="0"/>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3588684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9E2CA1B-9EA9-5B4C-A569-D9C29293BD13}"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92310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9E2CA1B-9EA9-5B4C-A569-D9C29293BD13}"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79488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9E2CA1B-9EA9-5B4C-A569-D9C29293BD13}" type="datetimeFigureOut">
              <a:rPr lang="en-US" smtClean="0"/>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429255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09E2CA1B-9EA9-5B4C-A569-D9C29293BD13}" type="datetimeFigureOut">
              <a:rPr lang="en-US" smtClean="0"/>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6983857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09E2CA1B-9EA9-5B4C-A569-D9C29293BD13}" type="datetimeFigureOut">
              <a:rPr lang="en-US" smtClean="0"/>
              <a:t>11/2/23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6739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09E2CA1B-9EA9-5B4C-A569-D9C29293BD13}" type="datetimeFigureOut">
              <a:rPr lang="en-US" smtClean="0"/>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6292F-39C2-D94F-B947-B56776592E7E}"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0805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9E2CA1B-9EA9-5B4C-A569-D9C29293BD13}" type="datetimeFigureOut">
              <a:rPr lang="en-US" smtClean="0"/>
              <a:t>11/2/23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36214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2CA1B-9EA9-5B4C-A569-D9C29293BD13}" type="datetimeFigureOut">
              <a:rPr lang="en-US" smtClean="0"/>
              <a:t>11/2/23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200068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09E2CA1B-9EA9-5B4C-A569-D9C29293BD13}" type="datetimeFigureOut">
              <a:rPr lang="en-US" smtClean="0"/>
              <a:t>11/2/23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0037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E2CA1B-9EA9-5B4C-A569-D9C29293BD13}" type="datetimeFigureOut">
              <a:rPr lang="en-US" smtClean="0"/>
              <a:t>11/2/23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9302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E2CA1B-9EA9-5B4C-A569-D9C29293BD13}" type="datetimeFigureOut">
              <a:rPr lang="en-US" smtClean="0"/>
              <a:t>11/2/23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F6292F-39C2-D94F-B947-B56776592E7E}" type="slidenum">
              <a:rPr lang="en-US" smtClean="0"/>
              <a:t>‹#›</a:t>
            </a:fld>
            <a:endParaRPr lang="en-US"/>
          </a:p>
        </p:txBody>
      </p:sp>
    </p:spTree>
    <p:extLst>
      <p:ext uri="{BB962C8B-B14F-4D97-AF65-F5344CB8AC3E}">
        <p14:creationId xmlns:p14="http://schemas.microsoft.com/office/powerpoint/2010/main" val="9000119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BE6A-CC0D-9E7F-AE9E-0BC8568EB7AE}"/>
              </a:ext>
            </a:extLst>
          </p:cNvPr>
          <p:cNvSpPr>
            <a:spLocks noGrp="1"/>
          </p:cNvSpPr>
          <p:nvPr>
            <p:ph type="ctrTitle"/>
          </p:nvPr>
        </p:nvSpPr>
        <p:spPr/>
        <p:txBody>
          <a:bodyPr/>
          <a:lstStyle/>
          <a:p>
            <a:r>
              <a:rPr lang="en-US" dirty="0"/>
              <a:t>Emergency Services and Disaster Management</a:t>
            </a:r>
          </a:p>
        </p:txBody>
      </p:sp>
      <p:sp>
        <p:nvSpPr>
          <p:cNvPr id="3" name="Subtitle 2">
            <a:extLst>
              <a:ext uri="{FF2B5EF4-FFF2-40B4-BE49-F238E27FC236}">
                <a16:creationId xmlns:a16="http://schemas.microsoft.com/office/drawing/2014/main" id="{731ACDF3-5CDC-B247-F95A-F8FA2CCB875B}"/>
              </a:ext>
            </a:extLst>
          </p:cNvPr>
          <p:cNvSpPr>
            <a:spLocks noGrp="1"/>
          </p:cNvSpPr>
          <p:nvPr>
            <p:ph type="subTitle" idx="1"/>
          </p:nvPr>
        </p:nvSpPr>
        <p:spPr/>
        <p:txBody>
          <a:bodyPr/>
          <a:lstStyle/>
          <a:p>
            <a:r>
              <a:rPr lang="en-US" dirty="0"/>
              <a:t>By: Shivam Goyal</a:t>
            </a:r>
          </a:p>
        </p:txBody>
      </p:sp>
    </p:spTree>
    <p:extLst>
      <p:ext uri="{BB962C8B-B14F-4D97-AF65-F5344CB8AC3E}">
        <p14:creationId xmlns:p14="http://schemas.microsoft.com/office/powerpoint/2010/main" val="32428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5F17-1813-CF00-B1A1-3F964DC52A81}"/>
              </a:ext>
            </a:extLst>
          </p:cNvPr>
          <p:cNvSpPr>
            <a:spLocks noGrp="1"/>
          </p:cNvSpPr>
          <p:nvPr>
            <p:ph type="title"/>
          </p:nvPr>
        </p:nvSpPr>
        <p:spPr/>
        <p:txBody>
          <a:bodyPr/>
          <a:lstStyle/>
          <a:p>
            <a:r>
              <a:rPr lang="en-US" dirty="0"/>
              <a:t>Product Mission</a:t>
            </a:r>
          </a:p>
        </p:txBody>
      </p:sp>
      <p:sp>
        <p:nvSpPr>
          <p:cNvPr id="3" name="Content Placeholder 2">
            <a:extLst>
              <a:ext uri="{FF2B5EF4-FFF2-40B4-BE49-F238E27FC236}">
                <a16:creationId xmlns:a16="http://schemas.microsoft.com/office/drawing/2014/main" id="{39FB61E7-8FC7-E93D-3445-6EC62D308BB1}"/>
              </a:ext>
            </a:extLst>
          </p:cNvPr>
          <p:cNvSpPr>
            <a:spLocks noGrp="1"/>
          </p:cNvSpPr>
          <p:nvPr>
            <p:ph idx="1"/>
          </p:nvPr>
        </p:nvSpPr>
        <p:spPr/>
        <p:txBody>
          <a:bodyPr/>
          <a:lstStyle/>
          <a:p>
            <a:pPr marL="0" indent="0">
              <a:buNone/>
            </a:pPr>
            <a:r>
              <a:rPr lang="en-US" dirty="0"/>
              <a:t>The mission is to develop an application that empowers communities, emergency responders, and local authorities to efficiently prepare for, respond to, and recover from disasters. This is achieved by providing real-time information, seamless communication, and intuitive mapping features, the application aims to save lives, reduce damage, and enhance overall disaster resilience.</a:t>
            </a:r>
          </a:p>
        </p:txBody>
      </p:sp>
    </p:spTree>
    <p:extLst>
      <p:ext uri="{BB962C8B-B14F-4D97-AF65-F5344CB8AC3E}">
        <p14:creationId xmlns:p14="http://schemas.microsoft.com/office/powerpoint/2010/main" val="25296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13BE-BF26-8DB8-9FF7-F55333BB1285}"/>
              </a:ext>
            </a:extLst>
          </p:cNvPr>
          <p:cNvSpPr>
            <a:spLocks noGrp="1"/>
          </p:cNvSpPr>
          <p:nvPr>
            <p:ph type="title"/>
          </p:nvPr>
        </p:nvSpPr>
        <p:spPr/>
        <p:txBody>
          <a:bodyPr/>
          <a:lstStyle/>
          <a:p>
            <a:r>
              <a:rPr lang="en-US" dirty="0"/>
              <a:t>Product User Stories</a:t>
            </a:r>
          </a:p>
        </p:txBody>
      </p:sp>
      <p:sp>
        <p:nvSpPr>
          <p:cNvPr id="3" name="Content Placeholder 2">
            <a:extLst>
              <a:ext uri="{FF2B5EF4-FFF2-40B4-BE49-F238E27FC236}">
                <a16:creationId xmlns:a16="http://schemas.microsoft.com/office/drawing/2014/main" id="{7C508A7D-1A6B-27FF-3E90-BAB7BD462F97}"/>
              </a:ext>
            </a:extLst>
          </p:cNvPr>
          <p:cNvSpPr>
            <a:spLocks noGrp="1"/>
          </p:cNvSpPr>
          <p:nvPr>
            <p:ph idx="1"/>
          </p:nvPr>
        </p:nvSpPr>
        <p:spPr/>
        <p:txBody>
          <a:bodyPr>
            <a:normAutofit/>
          </a:bodyPr>
          <a:lstStyle/>
          <a:p>
            <a:pPr algn="l">
              <a:buFont typeface="+mj-lt"/>
              <a:buAutoNum type="arabicPeriod"/>
            </a:pPr>
            <a:r>
              <a:rPr lang="en-US" b="1" i="0" dirty="0">
                <a:effectLst/>
                <a:latin typeface="Söhne"/>
              </a:rPr>
              <a:t> As an emergency responder,</a:t>
            </a:r>
            <a:r>
              <a:rPr lang="en-US" b="0" i="0" dirty="0">
                <a:effectLst/>
                <a:latin typeface="Söhne"/>
              </a:rPr>
              <a:t> I want to receive real-time notifications about disasters and access detailed maps of affected areas so that I can plan and execute rescue operations effectively.</a:t>
            </a:r>
          </a:p>
          <a:p>
            <a:pPr algn="l">
              <a:buFont typeface="+mj-lt"/>
              <a:buAutoNum type="arabicPeriod"/>
            </a:pPr>
            <a:r>
              <a:rPr lang="en-US" b="1" i="0" dirty="0">
                <a:effectLst/>
                <a:latin typeface="Söhne"/>
              </a:rPr>
              <a:t> As a community member,</a:t>
            </a:r>
            <a:r>
              <a:rPr lang="en-US" b="0" i="0" dirty="0">
                <a:effectLst/>
                <a:latin typeface="Söhne"/>
              </a:rPr>
              <a:t> I want to easily find nearby shelters, medical facilities, and emergency services during a disaster, so that I can ensure the safety of my family and myself.</a:t>
            </a:r>
          </a:p>
          <a:p>
            <a:pPr algn="l">
              <a:buFont typeface="+mj-lt"/>
              <a:buAutoNum type="arabicPeriod"/>
            </a:pPr>
            <a:r>
              <a:rPr lang="en-US" b="1" i="0" dirty="0">
                <a:effectLst/>
                <a:latin typeface="Söhne"/>
              </a:rPr>
              <a:t> As a local authority,</a:t>
            </a:r>
            <a:r>
              <a:rPr lang="en-US" b="0" i="0" dirty="0">
                <a:effectLst/>
                <a:latin typeface="Söhne"/>
              </a:rPr>
              <a:t> I want to visualize disaster-prone areas, assess risks, and allocate resources efficiently, so that I can implement preventive measures and support affected communities.</a:t>
            </a:r>
          </a:p>
          <a:p>
            <a:endParaRPr lang="en-US" dirty="0"/>
          </a:p>
        </p:txBody>
      </p:sp>
    </p:spTree>
    <p:extLst>
      <p:ext uri="{BB962C8B-B14F-4D97-AF65-F5344CB8AC3E}">
        <p14:creationId xmlns:p14="http://schemas.microsoft.com/office/powerpoint/2010/main" val="12749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6C6963-9AAC-BBFA-C807-5561B2305C6D}"/>
              </a:ext>
            </a:extLst>
          </p:cNvPr>
          <p:cNvSpPr>
            <a:spLocks noGrp="1"/>
          </p:cNvSpPr>
          <p:nvPr>
            <p:ph idx="1"/>
          </p:nvPr>
        </p:nvSpPr>
        <p:spPr>
          <a:xfrm>
            <a:off x="2231136" y="1037844"/>
            <a:ext cx="7729728" cy="4845598"/>
          </a:xfrm>
        </p:spPr>
        <p:txBody>
          <a:bodyPr/>
          <a:lstStyle/>
          <a:p>
            <a:pPr marL="0" indent="0" algn="l">
              <a:buNone/>
            </a:pPr>
            <a:r>
              <a:rPr lang="en-US" b="1" i="0" dirty="0">
                <a:effectLst/>
                <a:latin typeface="Söhne"/>
              </a:rPr>
              <a:t>4. As a disaster survivor,</a:t>
            </a:r>
            <a:r>
              <a:rPr lang="en-US" b="0" i="0" dirty="0">
                <a:effectLst/>
                <a:latin typeface="Söhne"/>
              </a:rPr>
              <a:t> I want to report my location and request assistance quickly, so that emergency responders can locate me and provide timely help.</a:t>
            </a:r>
          </a:p>
          <a:p>
            <a:pPr marL="0" indent="0" algn="l">
              <a:buNone/>
            </a:pPr>
            <a:endParaRPr lang="en-US" b="0" i="0" dirty="0">
              <a:effectLst/>
              <a:latin typeface="Söhne"/>
            </a:endParaRPr>
          </a:p>
          <a:p>
            <a:pPr marL="0" indent="0" algn="l">
              <a:buNone/>
            </a:pPr>
            <a:r>
              <a:rPr lang="en-US" b="1" i="0" dirty="0">
                <a:effectLst/>
                <a:latin typeface="Söhne"/>
              </a:rPr>
              <a:t>5. As an administrator,</a:t>
            </a:r>
            <a:r>
              <a:rPr lang="en-US" b="0" i="0" dirty="0">
                <a:effectLst/>
                <a:latin typeface="Söhne"/>
              </a:rPr>
              <a:t> I want to coordinate with various response teams, share critical information, and monitor their activities, so that I can ensure a coordinated and effective disaster response.</a:t>
            </a:r>
          </a:p>
          <a:p>
            <a:pPr marL="0" indent="0" algn="l">
              <a:buNone/>
            </a:pPr>
            <a:endParaRPr lang="en-US" b="0" i="0" dirty="0">
              <a:effectLst/>
              <a:latin typeface="Söhne"/>
            </a:endParaRPr>
          </a:p>
          <a:p>
            <a:pPr marL="0" indent="0">
              <a:buNone/>
            </a:pPr>
            <a:r>
              <a:rPr lang="en-US" b="1" dirty="0">
                <a:latin typeface="Söhne"/>
              </a:rPr>
              <a:t>6.  As a rescue operator, </a:t>
            </a:r>
            <a:r>
              <a:rPr lang="en-US" dirty="0"/>
              <a:t>I want to easily locate people that are in need of any help in order to provide them with helpful resources.</a:t>
            </a:r>
          </a:p>
        </p:txBody>
      </p:sp>
    </p:spTree>
    <p:extLst>
      <p:ext uri="{BB962C8B-B14F-4D97-AF65-F5344CB8AC3E}">
        <p14:creationId xmlns:p14="http://schemas.microsoft.com/office/powerpoint/2010/main" val="22091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0A2-8FE3-9AF7-4C3D-636C863BA06B}"/>
              </a:ext>
            </a:extLst>
          </p:cNvPr>
          <p:cNvSpPr>
            <a:spLocks noGrp="1"/>
          </p:cNvSpPr>
          <p:nvPr>
            <p:ph type="title"/>
          </p:nvPr>
        </p:nvSpPr>
        <p:spPr/>
        <p:txBody>
          <a:bodyPr/>
          <a:lstStyle/>
          <a:p>
            <a:r>
              <a:rPr lang="en-US" dirty="0"/>
              <a:t>MVP</a:t>
            </a:r>
          </a:p>
        </p:txBody>
      </p:sp>
      <p:sp>
        <p:nvSpPr>
          <p:cNvPr id="3" name="Content Placeholder 2">
            <a:extLst>
              <a:ext uri="{FF2B5EF4-FFF2-40B4-BE49-F238E27FC236}">
                <a16:creationId xmlns:a16="http://schemas.microsoft.com/office/drawing/2014/main" id="{664A83A2-47D1-71D1-3936-545FF5AD9840}"/>
              </a:ext>
            </a:extLst>
          </p:cNvPr>
          <p:cNvSpPr>
            <a:spLocks noGrp="1"/>
          </p:cNvSpPr>
          <p:nvPr>
            <p:ph idx="1"/>
          </p:nvPr>
        </p:nvSpPr>
        <p:spPr>
          <a:xfrm>
            <a:off x="2231136" y="2638044"/>
            <a:ext cx="7729728" cy="3570251"/>
          </a:xfrm>
        </p:spPr>
        <p:txBody>
          <a:bodyPr>
            <a:normAutofit fontScale="62500" lnSpcReduction="20000"/>
          </a:bodyPr>
          <a:lstStyle/>
          <a:p>
            <a:pPr algn="l">
              <a:buFont typeface="+mj-lt"/>
              <a:buAutoNum type="arabicPeriod"/>
            </a:pPr>
            <a:r>
              <a:rPr lang="en-US" sz="2300" b="1" i="0" dirty="0">
                <a:effectLst/>
                <a:latin typeface="Söhne"/>
              </a:rPr>
              <a:t>Real-time Disaster Alerts:</a:t>
            </a:r>
            <a:endParaRPr lang="en-US" sz="2300" b="0" i="0" dirty="0">
              <a:effectLst/>
              <a:latin typeface="Söhne"/>
            </a:endParaRPr>
          </a:p>
          <a:p>
            <a:pPr marL="742950" lvl="1" indent="-285750" algn="l">
              <a:buFont typeface="+mj-lt"/>
              <a:buAutoNum type="arabicPeriod"/>
            </a:pPr>
            <a:r>
              <a:rPr lang="en-US" sz="2300" b="0" i="0" dirty="0">
                <a:effectLst/>
                <a:latin typeface="Söhne"/>
              </a:rPr>
              <a:t>Display real-time alerts from government agencies and weather services.</a:t>
            </a:r>
          </a:p>
          <a:p>
            <a:pPr marL="742950" lvl="1" indent="-285750" algn="l">
              <a:buFont typeface="+mj-lt"/>
              <a:buAutoNum type="arabicPeriod"/>
            </a:pPr>
            <a:r>
              <a:rPr lang="en-US" sz="2300" b="0" i="0" dirty="0">
                <a:effectLst/>
                <a:latin typeface="Söhne"/>
              </a:rPr>
              <a:t>Integrate a weather API to provide live weather updates and forecasts.</a:t>
            </a:r>
          </a:p>
          <a:p>
            <a:pPr algn="l">
              <a:buFont typeface="+mj-lt"/>
              <a:buAutoNum type="arabicPeriod"/>
            </a:pPr>
            <a:r>
              <a:rPr lang="en-US" sz="2300" b="1" i="0" dirty="0">
                <a:effectLst/>
                <a:latin typeface="Söhne"/>
              </a:rPr>
              <a:t>Interactive Disaster Maps:</a:t>
            </a:r>
            <a:endParaRPr lang="en-US" sz="2300" b="0" i="0" dirty="0">
              <a:effectLst/>
              <a:latin typeface="Söhne"/>
            </a:endParaRPr>
          </a:p>
          <a:p>
            <a:pPr marL="742950" lvl="1" indent="-285750" algn="l">
              <a:buFont typeface="+mj-lt"/>
              <a:buAutoNum type="arabicPeriod"/>
            </a:pPr>
            <a:r>
              <a:rPr lang="en-US" sz="2300" b="0" i="0" dirty="0">
                <a:effectLst/>
                <a:latin typeface="Söhne"/>
              </a:rPr>
              <a:t>Utilize Google Maps API to display disaster-affected areas, evacuation routes, and emergency facilities.</a:t>
            </a:r>
          </a:p>
          <a:p>
            <a:pPr marL="742950" lvl="1" indent="-285750" algn="l">
              <a:buFont typeface="+mj-lt"/>
              <a:buAutoNum type="arabicPeriod"/>
            </a:pPr>
            <a:r>
              <a:rPr lang="en-US" sz="2300" b="0" i="0" dirty="0">
                <a:effectLst/>
                <a:latin typeface="Söhne"/>
              </a:rPr>
              <a:t>Implement custom overlays to visualize areas prone to flooding, earthquakes, or other disasters.</a:t>
            </a:r>
          </a:p>
          <a:p>
            <a:pPr algn="l">
              <a:buFont typeface="+mj-lt"/>
              <a:buAutoNum type="arabicPeriod"/>
            </a:pPr>
            <a:r>
              <a:rPr lang="en-US" sz="2300" b="1" i="0" dirty="0">
                <a:effectLst/>
                <a:latin typeface="Söhne"/>
              </a:rPr>
              <a:t>Emergency Services Locator:</a:t>
            </a:r>
            <a:endParaRPr lang="en-US" sz="2300" b="0" i="0" dirty="0">
              <a:effectLst/>
              <a:latin typeface="Söhne"/>
            </a:endParaRPr>
          </a:p>
          <a:p>
            <a:pPr marL="742950" lvl="1" indent="-285750" algn="l">
              <a:buFont typeface="+mj-lt"/>
              <a:buAutoNum type="arabicPeriod"/>
            </a:pPr>
            <a:r>
              <a:rPr lang="en-US" sz="2300" b="0" i="0" dirty="0">
                <a:effectLst/>
                <a:latin typeface="Söhne"/>
              </a:rPr>
              <a:t>Use Google Places API to locate nearby shelters, hospitals, police stations, and fire departments.</a:t>
            </a:r>
          </a:p>
          <a:p>
            <a:pPr marL="742950" lvl="1" indent="-285750" algn="l">
              <a:buFont typeface="+mj-lt"/>
              <a:buAutoNum type="arabicPeriod"/>
            </a:pPr>
            <a:r>
              <a:rPr lang="en-US" sz="2300" b="0" i="0" dirty="0">
                <a:effectLst/>
                <a:latin typeface="Söhne"/>
              </a:rPr>
              <a:t>Allow users to search for specific services and provide directions using Google Maps Directions API.</a:t>
            </a:r>
          </a:p>
          <a:p>
            <a:endParaRPr lang="en-US" dirty="0"/>
          </a:p>
        </p:txBody>
      </p:sp>
    </p:spTree>
    <p:extLst>
      <p:ext uri="{BB962C8B-B14F-4D97-AF65-F5344CB8AC3E}">
        <p14:creationId xmlns:p14="http://schemas.microsoft.com/office/powerpoint/2010/main" val="268555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0A2-8FE3-9AF7-4C3D-636C863BA06B}"/>
              </a:ext>
            </a:extLst>
          </p:cNvPr>
          <p:cNvSpPr>
            <a:spLocks noGrp="1"/>
          </p:cNvSpPr>
          <p:nvPr>
            <p:ph type="title"/>
          </p:nvPr>
        </p:nvSpPr>
        <p:spPr/>
        <p:txBody>
          <a:bodyPr/>
          <a:lstStyle/>
          <a:p>
            <a:r>
              <a:rPr lang="en-US" dirty="0"/>
              <a:t>Use of Third party </a:t>
            </a:r>
            <a:r>
              <a:rPr lang="en-US" dirty="0" err="1"/>
              <a:t>APi</a:t>
            </a:r>
            <a:endParaRPr lang="en-US" dirty="0"/>
          </a:p>
        </p:txBody>
      </p:sp>
      <p:sp>
        <p:nvSpPr>
          <p:cNvPr id="3" name="Content Placeholder 2">
            <a:extLst>
              <a:ext uri="{FF2B5EF4-FFF2-40B4-BE49-F238E27FC236}">
                <a16:creationId xmlns:a16="http://schemas.microsoft.com/office/drawing/2014/main" id="{664A83A2-47D1-71D1-3936-545FF5AD9840}"/>
              </a:ext>
            </a:extLst>
          </p:cNvPr>
          <p:cNvSpPr>
            <a:spLocks noGrp="1"/>
          </p:cNvSpPr>
          <p:nvPr>
            <p:ph idx="1"/>
          </p:nvPr>
        </p:nvSpPr>
        <p:spPr>
          <a:xfrm>
            <a:off x="2231136" y="2638044"/>
            <a:ext cx="7729728" cy="3570251"/>
          </a:xfrm>
        </p:spPr>
        <p:txBody>
          <a:bodyPr>
            <a:normAutofit/>
          </a:bodyPr>
          <a:lstStyle/>
          <a:p>
            <a:pPr marL="0" indent="0" algn="l">
              <a:buNone/>
            </a:pPr>
            <a:r>
              <a:rPr lang="en-US" b="1" i="0" dirty="0">
                <a:solidFill>
                  <a:schemeClr val="tx1"/>
                </a:solidFill>
                <a:effectLst/>
                <a:latin typeface="Söhne"/>
              </a:rPr>
              <a:t>1. Weather APIs:</a:t>
            </a:r>
            <a:endParaRPr lang="en-US" b="0" i="0" dirty="0">
              <a:solidFill>
                <a:schemeClr val="tx1"/>
              </a:solidFill>
              <a:effectLst/>
              <a:latin typeface="Söhne"/>
            </a:endParaRPr>
          </a:p>
          <a:p>
            <a:pPr marL="742950" lvl="1" indent="-285750" algn="l">
              <a:buFont typeface="+mj-lt"/>
              <a:buAutoNum type="arabicPeriod"/>
            </a:pPr>
            <a:r>
              <a:rPr lang="en-US" b="1" i="0" dirty="0" err="1">
                <a:solidFill>
                  <a:schemeClr val="tx1"/>
                </a:solidFill>
                <a:effectLst/>
                <a:latin typeface="Söhne"/>
              </a:rPr>
              <a:t>OpenWeatherMap</a:t>
            </a:r>
            <a:r>
              <a:rPr lang="en-US" b="1" i="0" dirty="0">
                <a:solidFill>
                  <a:schemeClr val="tx1"/>
                </a:solidFill>
                <a:effectLst/>
                <a:latin typeface="Söhne"/>
              </a:rPr>
              <a:t> API:</a:t>
            </a:r>
            <a:r>
              <a:rPr lang="en-US" b="0" i="0" dirty="0">
                <a:solidFill>
                  <a:schemeClr val="tx1"/>
                </a:solidFill>
                <a:effectLst/>
                <a:latin typeface="Söhne"/>
              </a:rPr>
              <a:t> Access current weather data, forecasts, and historical weather data for disaster-affected areas.</a:t>
            </a:r>
          </a:p>
          <a:p>
            <a:pPr marL="742950" lvl="1" indent="-285750" algn="l">
              <a:buFont typeface="+mj-lt"/>
              <a:buAutoNum type="arabicPeriod"/>
            </a:pPr>
            <a:r>
              <a:rPr lang="en-US" b="1" i="0" dirty="0">
                <a:solidFill>
                  <a:schemeClr val="tx1"/>
                </a:solidFill>
                <a:effectLst/>
                <a:latin typeface="Söhne"/>
              </a:rPr>
              <a:t>Weather Underground API:</a:t>
            </a:r>
            <a:r>
              <a:rPr lang="en-US" b="0" i="0" dirty="0">
                <a:solidFill>
                  <a:schemeClr val="tx1"/>
                </a:solidFill>
                <a:effectLst/>
                <a:latin typeface="Söhne"/>
              </a:rPr>
              <a:t> Provides weather data including current conditions, forecasts, and severe weather alerts.</a:t>
            </a:r>
          </a:p>
          <a:p>
            <a:pPr marL="0" indent="0" algn="l">
              <a:buNone/>
            </a:pPr>
            <a:r>
              <a:rPr lang="en-US" b="1" i="0" dirty="0">
                <a:solidFill>
                  <a:schemeClr val="tx1"/>
                </a:solidFill>
                <a:effectLst/>
                <a:latin typeface="Söhne"/>
              </a:rPr>
              <a:t>2. Earthquake and Seismic APIs:</a:t>
            </a:r>
            <a:endParaRPr lang="en-US" b="0" i="0" dirty="0">
              <a:solidFill>
                <a:schemeClr val="tx1"/>
              </a:solidFill>
              <a:effectLst/>
              <a:latin typeface="Söhne"/>
            </a:endParaRPr>
          </a:p>
          <a:p>
            <a:pPr marL="742950" lvl="1" indent="-285750" algn="l">
              <a:buFont typeface="+mj-lt"/>
              <a:buAutoNum type="arabicPeriod"/>
            </a:pPr>
            <a:r>
              <a:rPr lang="en-US" b="1" i="0" dirty="0">
                <a:solidFill>
                  <a:schemeClr val="tx1"/>
                </a:solidFill>
                <a:effectLst/>
                <a:latin typeface="Söhne"/>
              </a:rPr>
              <a:t>USGS Earthquake API:</a:t>
            </a:r>
            <a:r>
              <a:rPr lang="en-US" b="0" i="0" dirty="0">
                <a:solidFill>
                  <a:schemeClr val="tx1"/>
                </a:solidFill>
                <a:effectLst/>
                <a:latin typeface="Söhne"/>
              </a:rPr>
              <a:t> Access real-time earthquake data including magnitude, location, and depth.</a:t>
            </a:r>
          </a:p>
          <a:p>
            <a:pPr marL="742950" lvl="1" indent="-285750" algn="l">
              <a:buFont typeface="+mj-lt"/>
              <a:buAutoNum type="arabicPeriod"/>
            </a:pPr>
            <a:r>
              <a:rPr lang="en-US" b="1" i="0" dirty="0">
                <a:solidFill>
                  <a:schemeClr val="tx1"/>
                </a:solidFill>
                <a:effectLst/>
                <a:latin typeface="Söhne"/>
              </a:rPr>
              <a:t>IRIS (Incorporated Research Institutions for Seismology) DMC Web Service:</a:t>
            </a:r>
            <a:r>
              <a:rPr lang="en-US" b="0" i="0" dirty="0">
                <a:solidFill>
                  <a:schemeClr val="tx1"/>
                </a:solidFill>
                <a:effectLst/>
                <a:latin typeface="Söhne"/>
              </a:rPr>
              <a:t> Provides seismic data and earthquake information.</a:t>
            </a:r>
          </a:p>
          <a:p>
            <a:endParaRPr lang="en-US" dirty="0">
              <a:solidFill>
                <a:schemeClr val="tx1"/>
              </a:solidFill>
            </a:endParaRPr>
          </a:p>
        </p:txBody>
      </p:sp>
    </p:spTree>
    <p:extLst>
      <p:ext uri="{BB962C8B-B14F-4D97-AF65-F5344CB8AC3E}">
        <p14:creationId xmlns:p14="http://schemas.microsoft.com/office/powerpoint/2010/main" val="11127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83A2-47D1-71D1-3936-545FF5AD9840}"/>
              </a:ext>
            </a:extLst>
          </p:cNvPr>
          <p:cNvSpPr>
            <a:spLocks noGrp="1"/>
          </p:cNvSpPr>
          <p:nvPr>
            <p:ph idx="1"/>
          </p:nvPr>
        </p:nvSpPr>
        <p:spPr>
          <a:xfrm>
            <a:off x="2231136" y="1218318"/>
            <a:ext cx="7729728" cy="4665124"/>
          </a:xfrm>
        </p:spPr>
        <p:txBody>
          <a:bodyPr>
            <a:normAutofit/>
          </a:bodyPr>
          <a:lstStyle/>
          <a:p>
            <a:pPr marL="0" indent="0" algn="l">
              <a:buNone/>
            </a:pPr>
            <a:r>
              <a:rPr lang="en-US" b="1" i="0" dirty="0">
                <a:solidFill>
                  <a:schemeClr val="tx1"/>
                </a:solidFill>
                <a:effectLst/>
                <a:latin typeface="Söhne"/>
              </a:rPr>
              <a:t>3. Government and Public Data APIs:</a:t>
            </a:r>
            <a:endParaRPr lang="en-US" b="0" i="0" dirty="0">
              <a:solidFill>
                <a:schemeClr val="tx1"/>
              </a:solidFill>
              <a:effectLst/>
              <a:latin typeface="Söhne"/>
            </a:endParaRPr>
          </a:p>
          <a:p>
            <a:pPr marL="742950" lvl="1" indent="-285750" algn="l">
              <a:buFont typeface="+mj-lt"/>
              <a:buAutoNum type="arabicPeriod"/>
            </a:pPr>
            <a:r>
              <a:rPr lang="en-US" b="1" i="0" dirty="0">
                <a:solidFill>
                  <a:schemeClr val="tx1"/>
                </a:solidFill>
                <a:effectLst/>
                <a:latin typeface="Söhne"/>
              </a:rPr>
              <a:t>FEMA (Federal Emergency Management Agency) API:</a:t>
            </a:r>
            <a:r>
              <a:rPr lang="en-US" b="0" i="0" dirty="0">
                <a:solidFill>
                  <a:schemeClr val="tx1"/>
                </a:solidFill>
                <a:effectLst/>
                <a:latin typeface="Söhne"/>
              </a:rPr>
              <a:t> Access disaster declarations, assistance programs, and emergency response information.</a:t>
            </a:r>
          </a:p>
          <a:p>
            <a:pPr marL="742950" lvl="1" indent="-285750" algn="l">
              <a:buFont typeface="+mj-lt"/>
              <a:buAutoNum type="arabicPeriod"/>
            </a:pPr>
            <a:r>
              <a:rPr lang="en-US" b="1" i="0" dirty="0">
                <a:solidFill>
                  <a:schemeClr val="tx1"/>
                </a:solidFill>
                <a:effectLst/>
                <a:latin typeface="Söhne"/>
              </a:rPr>
              <a:t>NASA Earth-data API:</a:t>
            </a:r>
            <a:r>
              <a:rPr lang="en-US" b="0" i="0" dirty="0">
                <a:solidFill>
                  <a:schemeClr val="tx1"/>
                </a:solidFill>
                <a:effectLst/>
                <a:latin typeface="Söhne"/>
              </a:rPr>
              <a:t> Access satellite imagery and data for disaster monitoring and analysis.</a:t>
            </a:r>
            <a:endParaRPr lang="en-US" b="1" i="0" dirty="0">
              <a:solidFill>
                <a:schemeClr val="tx1"/>
              </a:solidFill>
              <a:effectLst/>
              <a:latin typeface="Söhne"/>
            </a:endParaRPr>
          </a:p>
          <a:p>
            <a:pPr marL="0" indent="0" algn="l">
              <a:buNone/>
            </a:pPr>
            <a:r>
              <a:rPr lang="en-US" b="1" dirty="0">
                <a:solidFill>
                  <a:schemeClr val="tx1"/>
                </a:solidFill>
                <a:latin typeface="Söhne"/>
              </a:rPr>
              <a:t>4</a:t>
            </a:r>
            <a:r>
              <a:rPr lang="en-US" b="1" i="0" dirty="0">
                <a:solidFill>
                  <a:schemeClr val="tx1"/>
                </a:solidFill>
                <a:effectLst/>
                <a:latin typeface="Söhne"/>
              </a:rPr>
              <a:t>. Social Media APIs:</a:t>
            </a:r>
            <a:endParaRPr lang="en-US" b="0" i="0" dirty="0">
              <a:solidFill>
                <a:schemeClr val="tx1"/>
              </a:solidFill>
              <a:effectLst/>
              <a:latin typeface="Söhne"/>
            </a:endParaRPr>
          </a:p>
          <a:p>
            <a:pPr marL="742950" lvl="1" indent="-285750" algn="l">
              <a:buFont typeface="+mj-lt"/>
              <a:buAutoNum type="arabicPeriod"/>
            </a:pPr>
            <a:r>
              <a:rPr lang="en-US" b="1" dirty="0">
                <a:solidFill>
                  <a:schemeClr val="tx1"/>
                </a:solidFill>
                <a:latin typeface="Söhne"/>
              </a:rPr>
              <a:t>X</a:t>
            </a:r>
            <a:r>
              <a:rPr lang="en-US" b="1" i="0" dirty="0">
                <a:solidFill>
                  <a:schemeClr val="tx1"/>
                </a:solidFill>
                <a:effectLst/>
                <a:latin typeface="Söhne"/>
              </a:rPr>
              <a:t> API:</a:t>
            </a:r>
            <a:r>
              <a:rPr lang="en-US" b="0" i="0" dirty="0">
                <a:solidFill>
                  <a:schemeClr val="tx1"/>
                </a:solidFill>
                <a:effectLst/>
                <a:latin typeface="Söhne"/>
              </a:rPr>
              <a:t> Monitor tweets and hashtags related to emergencies for situational awareness.</a:t>
            </a:r>
          </a:p>
          <a:p>
            <a:pPr marL="742950" lvl="1" indent="-285750" algn="l">
              <a:buFont typeface="+mj-lt"/>
              <a:buAutoNum type="arabicPeriod"/>
            </a:pPr>
            <a:r>
              <a:rPr lang="en-US" b="1" i="0" dirty="0">
                <a:solidFill>
                  <a:schemeClr val="tx1"/>
                </a:solidFill>
                <a:effectLst/>
                <a:latin typeface="Söhne"/>
              </a:rPr>
              <a:t>Meta Graph API:</a:t>
            </a:r>
            <a:r>
              <a:rPr lang="en-US" b="0" i="0" dirty="0">
                <a:solidFill>
                  <a:schemeClr val="tx1"/>
                </a:solidFill>
                <a:effectLst/>
                <a:latin typeface="Söhne"/>
              </a:rPr>
              <a:t> Gather public posts and events related to disaster response efforts.</a:t>
            </a:r>
          </a:p>
          <a:p>
            <a:pPr marL="742950" lvl="1" indent="-285750" algn="l">
              <a:buFont typeface="+mj-lt"/>
              <a:buAutoNum type="arabicPeriod"/>
            </a:pPr>
            <a:r>
              <a:rPr lang="en-US" b="1" dirty="0">
                <a:solidFill>
                  <a:schemeClr val="tx1"/>
                </a:solidFill>
                <a:latin typeface="Söhne"/>
              </a:rPr>
              <a:t>Reddit API:</a:t>
            </a:r>
            <a:r>
              <a:rPr lang="en-US" dirty="0">
                <a:solidFill>
                  <a:schemeClr val="tx1"/>
                </a:solidFill>
                <a:latin typeface="Söhne"/>
              </a:rPr>
              <a:t> Spread awareness among the communities</a:t>
            </a:r>
            <a:endParaRPr lang="en-US" b="0" i="0" dirty="0">
              <a:solidFill>
                <a:schemeClr val="tx1"/>
              </a:solidFill>
              <a:effectLst/>
              <a:latin typeface="Söhne"/>
            </a:endParaRPr>
          </a:p>
          <a:p>
            <a:endParaRPr lang="en-US" dirty="0">
              <a:solidFill>
                <a:schemeClr val="tx1"/>
              </a:solidFill>
            </a:endParaRPr>
          </a:p>
        </p:txBody>
      </p:sp>
    </p:spTree>
    <p:extLst>
      <p:ext uri="{BB962C8B-B14F-4D97-AF65-F5344CB8AC3E}">
        <p14:creationId xmlns:p14="http://schemas.microsoft.com/office/powerpoint/2010/main" val="26631949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{084DC2F1-3985-1748-9087-A3BDB42A9997}tf10001120</Template>
  <TotalTime>629</TotalTime>
  <Words>552</Words>
  <Application>Microsoft Macintosh PowerPoint</Application>
  <PresentationFormat>Widescreen</PresentationFormat>
  <Paragraphs>40</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Söhne</vt:lpstr>
      <vt:lpstr>Parcel</vt:lpstr>
      <vt:lpstr>Emergency Services and Disaster Management</vt:lpstr>
      <vt:lpstr>Product Mission</vt:lpstr>
      <vt:lpstr>Product User Stories</vt:lpstr>
      <vt:lpstr>PowerPoint Presentation</vt:lpstr>
      <vt:lpstr>MVP</vt:lpstr>
      <vt:lpstr>Use of Third party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Services and Disaster Management</dc:title>
  <dc:creator>Shivam Goyal</dc:creator>
  <cp:lastModifiedBy>Shivam Goyal</cp:lastModifiedBy>
  <cp:revision>4</cp:revision>
  <dcterms:created xsi:type="dcterms:W3CDTF">2023-11-02T12:51:51Z</dcterms:created>
  <dcterms:modified xsi:type="dcterms:W3CDTF">2023-11-02T23:20:57Z</dcterms:modified>
</cp:coreProperties>
</file>