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72" r:id="rId5"/>
    <p:sldId id="273" r:id="rId6"/>
    <p:sldId id="274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gozdzialski/7349-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0E8F-6BDF-41E0-94D3-68AB9F930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362199"/>
          </a:xfrm>
        </p:spPr>
        <p:txBody>
          <a:bodyPr/>
          <a:lstStyle/>
          <a:p>
            <a:r>
              <a:rPr lang="en-US" dirty="0"/>
              <a:t>Security Threats of 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18ED0-F148-4C01-B8AB-2E0B92508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189767"/>
            <a:ext cx="8676222" cy="26014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And the GPG(Garza Pirogova Gozdzialski) Method</a:t>
            </a:r>
          </a:p>
          <a:p>
            <a:endParaRPr lang="en-US" dirty="0"/>
          </a:p>
          <a:p>
            <a:r>
              <a:rPr lang="en-US" dirty="0"/>
              <a:t>By</a:t>
            </a:r>
          </a:p>
          <a:p>
            <a:r>
              <a:rPr lang="en-US" dirty="0"/>
              <a:t>Gerardo Garza        Ekaterina Pirogova        Scott Gozdzialski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https://github.com/sgozdzialski/7349-Project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83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86BD-3E11-47AD-9EE2-B3892C9D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91609"/>
          </a:xfrm>
        </p:spPr>
        <p:txBody>
          <a:bodyPr/>
          <a:lstStyle/>
          <a:p>
            <a:r>
              <a:rPr lang="en-US" dirty="0"/>
              <a:t>GPG – DiRe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883F-6BEF-49C5-8D33-B93793667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08050"/>
            <a:ext cx="9905998" cy="3180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Set Dissection/Resection Device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Seperates</a:t>
            </a:r>
            <a:r>
              <a:rPr lang="en-US" dirty="0"/>
              <a:t> the dataset into subsets based upon rules set up by the user.</a:t>
            </a:r>
          </a:p>
          <a:p>
            <a:pPr marL="0" indent="0">
              <a:buNone/>
            </a:pPr>
            <a:r>
              <a:rPr lang="en-US" dirty="0"/>
              <a:t>Heart of the GPG method</a:t>
            </a:r>
          </a:p>
          <a:p>
            <a:pPr marL="0" indent="0">
              <a:buNone/>
            </a:pPr>
            <a:r>
              <a:rPr lang="en-US" dirty="0"/>
              <a:t>Works like a multiplexer, but instead of creating a congruent stream for an aggregate it creates secure un-congruent streams from the aggregate.  Finally it rebuilds the pieces back into a superset.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1B8A4-0761-400C-807F-DB13869155D7}"/>
              </a:ext>
            </a:extLst>
          </p:cNvPr>
          <p:cNvSpPr/>
          <p:nvPr/>
        </p:nvSpPr>
        <p:spPr>
          <a:xfrm>
            <a:off x="706538" y="4515513"/>
            <a:ext cx="2222205" cy="101009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Subsystem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53A80B-E885-40FE-846A-13A32AEF01D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928743" y="5020560"/>
            <a:ext cx="1479786" cy="14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9981C61-3C93-43F2-871F-D43181122DCA}"/>
              </a:ext>
            </a:extLst>
          </p:cNvPr>
          <p:cNvSpPr/>
          <p:nvPr/>
        </p:nvSpPr>
        <p:spPr>
          <a:xfrm>
            <a:off x="4408529" y="4533323"/>
            <a:ext cx="2385062" cy="21246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7FBC54-C89E-43CC-BBE5-E5A00BAEB1E4}"/>
              </a:ext>
            </a:extLst>
          </p:cNvPr>
          <p:cNvSpPr/>
          <p:nvPr/>
        </p:nvSpPr>
        <p:spPr>
          <a:xfrm>
            <a:off x="4489956" y="5531189"/>
            <a:ext cx="2222205" cy="1010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B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2E2485-756C-4189-9430-FFF72521E09F}"/>
              </a:ext>
            </a:extLst>
          </p:cNvPr>
          <p:cNvCxnSpPr>
            <a:cxnSpLocks/>
          </p:cNvCxnSpPr>
          <p:nvPr/>
        </p:nvCxnSpPr>
        <p:spPr>
          <a:xfrm>
            <a:off x="6793591" y="5034912"/>
            <a:ext cx="23036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4C02DB-2674-4A0E-B7E7-40E73E114EA7}"/>
              </a:ext>
            </a:extLst>
          </p:cNvPr>
          <p:cNvCxnSpPr>
            <a:cxnSpLocks/>
          </p:cNvCxnSpPr>
          <p:nvPr/>
        </p:nvCxnSpPr>
        <p:spPr>
          <a:xfrm>
            <a:off x="6798065" y="6102955"/>
            <a:ext cx="22991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FC259EE-5255-4D71-81D2-9E011F7F02C7}"/>
              </a:ext>
            </a:extLst>
          </p:cNvPr>
          <p:cNvSpPr/>
          <p:nvPr/>
        </p:nvSpPr>
        <p:spPr>
          <a:xfrm>
            <a:off x="9097223" y="4534653"/>
            <a:ext cx="2385062" cy="21246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543F7-1B75-4D37-9A54-5C25F9A65F0E}"/>
              </a:ext>
            </a:extLst>
          </p:cNvPr>
          <p:cNvSpPr txBox="1"/>
          <p:nvPr/>
        </p:nvSpPr>
        <p:spPr>
          <a:xfrm>
            <a:off x="7254599" y="470344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A-B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D658AF-38CE-4962-A2E2-7CF2E6924016}"/>
              </a:ext>
            </a:extLst>
          </p:cNvPr>
          <p:cNvSpPr txBox="1"/>
          <p:nvPr/>
        </p:nvSpPr>
        <p:spPr>
          <a:xfrm>
            <a:off x="7254599" y="5733623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CDEFtoN</a:t>
            </a:r>
          </a:p>
        </p:txBody>
      </p:sp>
    </p:spTree>
    <p:extLst>
      <p:ext uri="{BB962C8B-B14F-4D97-AF65-F5344CB8AC3E}">
        <p14:creationId xmlns:p14="http://schemas.microsoft.com/office/powerpoint/2010/main" val="365920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86BD-3E11-47AD-9EE2-B3892C9D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91609"/>
          </a:xfrm>
        </p:spPr>
        <p:txBody>
          <a:bodyPr/>
          <a:lstStyle/>
          <a:p>
            <a:r>
              <a:rPr lang="en-US" dirty="0"/>
              <a:t>GPG – DiRe/Data at rest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B79C02-6658-4ECD-B290-860C96DF4735}"/>
              </a:ext>
            </a:extLst>
          </p:cNvPr>
          <p:cNvSpPr/>
          <p:nvPr/>
        </p:nvSpPr>
        <p:spPr>
          <a:xfrm>
            <a:off x="790892" y="1815584"/>
            <a:ext cx="10607040" cy="46405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944F0B-8F63-4EDC-A21B-D9BF8543047A}"/>
              </a:ext>
            </a:extLst>
          </p:cNvPr>
          <p:cNvCxnSpPr>
            <a:cxnSpLocks/>
          </p:cNvCxnSpPr>
          <p:nvPr/>
        </p:nvCxnSpPr>
        <p:spPr>
          <a:xfrm>
            <a:off x="7062513" y="586501"/>
            <a:ext cx="0" cy="180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2F96EDB-4D00-4FA9-9DF5-6E600163E107}"/>
              </a:ext>
            </a:extLst>
          </p:cNvPr>
          <p:cNvSpPr txBox="1"/>
          <p:nvPr/>
        </p:nvSpPr>
        <p:spPr>
          <a:xfrm>
            <a:off x="10033952" y="455521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A - B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4A4AF0CC-DA90-490B-8D2A-CF261E423614}"/>
              </a:ext>
            </a:extLst>
          </p:cNvPr>
          <p:cNvSpPr/>
          <p:nvPr/>
        </p:nvSpPr>
        <p:spPr>
          <a:xfrm rot="10800000">
            <a:off x="3747452" y="2204204"/>
            <a:ext cx="6446518" cy="1805940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DC8C2350-EF38-406B-98B5-1FCB50AE3480}"/>
              </a:ext>
            </a:extLst>
          </p:cNvPr>
          <p:cNvSpPr/>
          <p:nvPr/>
        </p:nvSpPr>
        <p:spPr>
          <a:xfrm>
            <a:off x="3747452" y="2203898"/>
            <a:ext cx="6446518" cy="1805940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F299D8-898B-450C-9613-E29638D1E6BC}"/>
              </a:ext>
            </a:extLst>
          </p:cNvPr>
          <p:cNvSpPr/>
          <p:nvPr/>
        </p:nvSpPr>
        <p:spPr>
          <a:xfrm>
            <a:off x="5187632" y="2970014"/>
            <a:ext cx="3703320" cy="3543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Determination Device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3C3A5-147B-4058-9F5F-7753E3F42DC6}"/>
              </a:ext>
            </a:extLst>
          </p:cNvPr>
          <p:cNvCxnSpPr>
            <a:cxnSpLocks/>
          </p:cNvCxnSpPr>
          <p:nvPr/>
        </p:nvCxnSpPr>
        <p:spPr>
          <a:xfrm>
            <a:off x="10033952" y="4010143"/>
            <a:ext cx="0" cy="2446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A3A9366-6820-4D05-8DC6-F857E9AEA012}"/>
              </a:ext>
            </a:extLst>
          </p:cNvPr>
          <p:cNvSpPr/>
          <p:nvPr/>
        </p:nvSpPr>
        <p:spPr>
          <a:xfrm>
            <a:off x="1543966" y="4174450"/>
            <a:ext cx="6892284" cy="453628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Seperater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07E1F6-03F9-4AE6-A613-B5FBAAB588DD}"/>
              </a:ext>
            </a:extLst>
          </p:cNvPr>
          <p:cNvSpPr/>
          <p:nvPr/>
        </p:nvSpPr>
        <p:spPr>
          <a:xfrm>
            <a:off x="1528631" y="5069919"/>
            <a:ext cx="1140492" cy="5322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Encryptor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F63F3C-6C92-4E32-A459-CB8C5AA2A8F8}"/>
              </a:ext>
            </a:extLst>
          </p:cNvPr>
          <p:cNvSpPr/>
          <p:nvPr/>
        </p:nvSpPr>
        <p:spPr>
          <a:xfrm>
            <a:off x="2780866" y="5069919"/>
            <a:ext cx="1140492" cy="5322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Encryptor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1D8795-6715-4116-8388-59F9A3BA807D}"/>
              </a:ext>
            </a:extLst>
          </p:cNvPr>
          <p:cNvSpPr/>
          <p:nvPr/>
        </p:nvSpPr>
        <p:spPr>
          <a:xfrm>
            <a:off x="4033101" y="5058489"/>
            <a:ext cx="1140492" cy="5322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Encryptor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327730-5F16-4C02-834D-E3D56FDBAB1C}"/>
              </a:ext>
            </a:extLst>
          </p:cNvPr>
          <p:cNvSpPr/>
          <p:nvPr/>
        </p:nvSpPr>
        <p:spPr>
          <a:xfrm>
            <a:off x="5285336" y="5069919"/>
            <a:ext cx="1140492" cy="5322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Encryptor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132D69-3282-4C54-B36E-D41D08A32BE9}"/>
              </a:ext>
            </a:extLst>
          </p:cNvPr>
          <p:cNvSpPr/>
          <p:nvPr/>
        </p:nvSpPr>
        <p:spPr>
          <a:xfrm>
            <a:off x="7290646" y="5069919"/>
            <a:ext cx="1140492" cy="5322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Encryptor</a:t>
            </a:r>
            <a:endParaRPr lang="en-US" sz="1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F06303-141D-42CE-A7AC-089864A8D095}"/>
              </a:ext>
            </a:extLst>
          </p:cNvPr>
          <p:cNvCxnSpPr/>
          <p:nvPr/>
        </p:nvCxnSpPr>
        <p:spPr>
          <a:xfrm>
            <a:off x="1678622" y="4628078"/>
            <a:ext cx="0" cy="4679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910EDF-57CC-4721-86AD-C533180D76C7}"/>
              </a:ext>
            </a:extLst>
          </p:cNvPr>
          <p:cNvSpPr txBox="1"/>
          <p:nvPr/>
        </p:nvSpPr>
        <p:spPr>
          <a:xfrm>
            <a:off x="1642490" y="4708623"/>
            <a:ext cx="83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C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CCE382-0FF3-42BC-9094-38B42A4437D3}"/>
              </a:ext>
            </a:extLst>
          </p:cNvPr>
          <p:cNvCxnSpPr/>
          <p:nvPr/>
        </p:nvCxnSpPr>
        <p:spPr>
          <a:xfrm>
            <a:off x="2930140" y="4620042"/>
            <a:ext cx="0" cy="4679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C4693CB-5663-420C-BCEB-E49EB53D3B84}"/>
              </a:ext>
            </a:extLst>
          </p:cNvPr>
          <p:cNvSpPr txBox="1"/>
          <p:nvPr/>
        </p:nvSpPr>
        <p:spPr>
          <a:xfrm>
            <a:off x="2894008" y="4700587"/>
            <a:ext cx="83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E7C559-955A-42F0-88C0-DAF674B89098}"/>
              </a:ext>
            </a:extLst>
          </p:cNvPr>
          <p:cNvCxnSpPr/>
          <p:nvPr/>
        </p:nvCxnSpPr>
        <p:spPr>
          <a:xfrm>
            <a:off x="4148735" y="4646117"/>
            <a:ext cx="0" cy="4679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EC80B8-6695-408E-959A-BD66BF647775}"/>
              </a:ext>
            </a:extLst>
          </p:cNvPr>
          <p:cNvSpPr txBox="1"/>
          <p:nvPr/>
        </p:nvSpPr>
        <p:spPr>
          <a:xfrm>
            <a:off x="4112603" y="4726662"/>
            <a:ext cx="83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727411-713A-4F17-BDB3-B1A8CF49B35F}"/>
              </a:ext>
            </a:extLst>
          </p:cNvPr>
          <p:cNvCxnSpPr/>
          <p:nvPr/>
        </p:nvCxnSpPr>
        <p:spPr>
          <a:xfrm>
            <a:off x="5403462" y="4646117"/>
            <a:ext cx="0" cy="4679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04621C-EAC9-4786-99D0-A8736106CCA6}"/>
              </a:ext>
            </a:extLst>
          </p:cNvPr>
          <p:cNvSpPr txBox="1"/>
          <p:nvPr/>
        </p:nvSpPr>
        <p:spPr>
          <a:xfrm>
            <a:off x="5367330" y="4726662"/>
            <a:ext cx="83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F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D84028-3A13-4E6C-B72C-7219A12F014A}"/>
              </a:ext>
            </a:extLst>
          </p:cNvPr>
          <p:cNvCxnSpPr/>
          <p:nvPr/>
        </p:nvCxnSpPr>
        <p:spPr>
          <a:xfrm>
            <a:off x="7410698" y="4645937"/>
            <a:ext cx="0" cy="4679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3C03DF2-A3E4-4388-90B5-65FA3B16F3A5}"/>
              </a:ext>
            </a:extLst>
          </p:cNvPr>
          <p:cNvSpPr txBox="1"/>
          <p:nvPr/>
        </p:nvSpPr>
        <p:spPr>
          <a:xfrm>
            <a:off x="7374566" y="4726482"/>
            <a:ext cx="83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949DFB-3B33-44E2-AA9D-0288A92BCFC6}"/>
              </a:ext>
            </a:extLst>
          </p:cNvPr>
          <p:cNvCxnSpPr/>
          <p:nvPr/>
        </p:nvCxnSpPr>
        <p:spPr>
          <a:xfrm>
            <a:off x="4844732" y="4010143"/>
            <a:ext cx="0" cy="1643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27F6D19-40F6-4CF1-AC30-E8837D3F7F54}"/>
              </a:ext>
            </a:extLst>
          </p:cNvPr>
          <p:cNvSpPr/>
          <p:nvPr/>
        </p:nvSpPr>
        <p:spPr>
          <a:xfrm>
            <a:off x="1084262" y="2101334"/>
            <a:ext cx="1584854" cy="8758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BD2A51-455B-41D8-AE10-3861887CF072}"/>
              </a:ext>
            </a:extLst>
          </p:cNvPr>
          <p:cNvSpPr txBox="1"/>
          <p:nvPr/>
        </p:nvSpPr>
        <p:spPr>
          <a:xfrm>
            <a:off x="8005497" y="1303019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Aggregate/Set 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CC1151-8979-41AD-A749-5B55B3A9DF83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098877" y="5602129"/>
            <a:ext cx="0" cy="320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364F681-AB0E-4C53-9B84-A4D1D3C8CA3F}"/>
              </a:ext>
            </a:extLst>
          </p:cNvPr>
          <p:cNvCxnSpPr>
            <a:cxnSpLocks/>
          </p:cNvCxnSpPr>
          <p:nvPr/>
        </p:nvCxnSpPr>
        <p:spPr>
          <a:xfrm flipV="1">
            <a:off x="3347402" y="5602130"/>
            <a:ext cx="3710" cy="293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BE880F-FB2E-4DD3-A109-5F3EDD1F5815}"/>
              </a:ext>
            </a:extLst>
          </p:cNvPr>
          <p:cNvCxnSpPr>
            <a:cxnSpLocks/>
          </p:cNvCxnSpPr>
          <p:nvPr/>
        </p:nvCxnSpPr>
        <p:spPr>
          <a:xfrm flipV="1">
            <a:off x="4603347" y="5578972"/>
            <a:ext cx="0" cy="343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003BA1-BD59-401D-BA93-CAF8AB9B2BBB}"/>
              </a:ext>
            </a:extLst>
          </p:cNvPr>
          <p:cNvCxnSpPr>
            <a:cxnSpLocks/>
          </p:cNvCxnSpPr>
          <p:nvPr/>
        </p:nvCxnSpPr>
        <p:spPr>
          <a:xfrm flipV="1">
            <a:off x="5855582" y="5590699"/>
            <a:ext cx="0" cy="28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9715F5B-63D1-4B09-8B15-8CE5CE389AB6}"/>
              </a:ext>
            </a:extLst>
          </p:cNvPr>
          <p:cNvCxnSpPr>
            <a:cxnSpLocks/>
          </p:cNvCxnSpPr>
          <p:nvPr/>
        </p:nvCxnSpPr>
        <p:spPr>
          <a:xfrm flipV="1">
            <a:off x="7884907" y="5602129"/>
            <a:ext cx="0" cy="28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61BF51-3FE4-440C-8734-D740876B1CDF}"/>
              </a:ext>
            </a:extLst>
          </p:cNvPr>
          <p:cNvCxnSpPr>
            <a:cxnSpLocks/>
          </p:cNvCxnSpPr>
          <p:nvPr/>
        </p:nvCxnSpPr>
        <p:spPr>
          <a:xfrm flipH="1">
            <a:off x="2098877" y="5884664"/>
            <a:ext cx="5786030" cy="22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AD46923-160B-4B69-B601-3DAF4AF0475B}"/>
              </a:ext>
            </a:extLst>
          </p:cNvPr>
          <p:cNvCxnSpPr>
            <a:cxnSpLocks/>
          </p:cNvCxnSpPr>
          <p:nvPr/>
        </p:nvCxnSpPr>
        <p:spPr>
          <a:xfrm flipV="1">
            <a:off x="5163318" y="5896095"/>
            <a:ext cx="0" cy="560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4FDF1CE-DAEA-4AA7-81C2-72D28FA92966}"/>
              </a:ext>
            </a:extLst>
          </p:cNvPr>
          <p:cNvSpPr/>
          <p:nvPr/>
        </p:nvSpPr>
        <p:spPr>
          <a:xfrm>
            <a:off x="4976272" y="5726252"/>
            <a:ext cx="374092" cy="328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2ADFD7-0D11-44A9-B9A6-FFD744ACF6F9}"/>
              </a:ext>
            </a:extLst>
          </p:cNvPr>
          <p:cNvSpPr txBox="1"/>
          <p:nvPr/>
        </p:nvSpPr>
        <p:spPr>
          <a:xfrm>
            <a:off x="5301968" y="5859304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Combiner</a:t>
            </a:r>
          </a:p>
        </p:txBody>
      </p:sp>
    </p:spTree>
    <p:extLst>
      <p:ext uri="{BB962C8B-B14F-4D97-AF65-F5344CB8AC3E}">
        <p14:creationId xmlns:p14="http://schemas.microsoft.com/office/powerpoint/2010/main" val="416433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86BD-3E11-47AD-9EE2-B3892C9D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91609"/>
          </a:xfrm>
        </p:spPr>
        <p:txBody>
          <a:bodyPr/>
          <a:lstStyle/>
          <a:p>
            <a:r>
              <a:rPr lang="en-US" dirty="0"/>
              <a:t>GPG – DiRe/</a:t>
            </a:r>
            <a:r>
              <a:rPr lang="en-US" dirty="0" err="1"/>
              <a:t>Transmision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A66B86-8236-4702-A9BE-C7F3CCB23464}"/>
              </a:ext>
            </a:extLst>
          </p:cNvPr>
          <p:cNvSpPr/>
          <p:nvPr/>
        </p:nvSpPr>
        <p:spPr>
          <a:xfrm>
            <a:off x="2498651" y="1701209"/>
            <a:ext cx="6081823" cy="13928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DB387-7EC6-4B92-AB13-230A376E0C44}"/>
              </a:ext>
            </a:extLst>
          </p:cNvPr>
          <p:cNvSpPr txBox="1"/>
          <p:nvPr/>
        </p:nvSpPr>
        <p:spPr>
          <a:xfrm>
            <a:off x="2498651" y="1765619"/>
            <a:ext cx="601353" cy="279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D41926-AA4B-4166-9409-E5C4F11711BD}"/>
              </a:ext>
            </a:extLst>
          </p:cNvPr>
          <p:cNvSpPr/>
          <p:nvPr/>
        </p:nvSpPr>
        <p:spPr>
          <a:xfrm>
            <a:off x="3578428" y="2007157"/>
            <a:ext cx="4928215" cy="1002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Isolated Storage Location Subsystem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84BF7E8-5A5E-49C7-8147-80F7DA0960CB}"/>
              </a:ext>
            </a:extLst>
          </p:cNvPr>
          <p:cNvSpPr/>
          <p:nvPr/>
        </p:nvSpPr>
        <p:spPr>
          <a:xfrm>
            <a:off x="879087" y="4711021"/>
            <a:ext cx="1920240" cy="192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Location 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FC2FA21-4F63-47B7-A538-AE865CC971A7}"/>
              </a:ext>
            </a:extLst>
          </p:cNvPr>
          <p:cNvSpPr/>
          <p:nvPr/>
        </p:nvSpPr>
        <p:spPr>
          <a:xfrm>
            <a:off x="3100004" y="4711021"/>
            <a:ext cx="1920240" cy="192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Location 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2A32E82-EEBA-4A96-924F-9E04E14BCC5A}"/>
              </a:ext>
            </a:extLst>
          </p:cNvPr>
          <p:cNvSpPr/>
          <p:nvPr/>
        </p:nvSpPr>
        <p:spPr>
          <a:xfrm>
            <a:off x="5320921" y="4781904"/>
            <a:ext cx="1920240" cy="192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Location 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F21156F-7FD5-446C-9CF4-13630907D714}"/>
              </a:ext>
            </a:extLst>
          </p:cNvPr>
          <p:cNvSpPr/>
          <p:nvPr/>
        </p:nvSpPr>
        <p:spPr>
          <a:xfrm>
            <a:off x="9392673" y="4711021"/>
            <a:ext cx="1920240" cy="192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Location 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D48FF8D-BBAF-4D14-9E82-E83B18178577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839207" y="3094074"/>
            <a:ext cx="960122" cy="1616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674D085-99C0-43F5-9C3D-731D43B9533A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060124" y="3129515"/>
            <a:ext cx="317566" cy="15815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079DB-B270-45FF-BB88-49802E958314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734929" y="3129515"/>
            <a:ext cx="546112" cy="16523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353DF4-AE1B-4A91-9C87-6DC4EA2A6BB7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8506643" y="3094074"/>
            <a:ext cx="1846150" cy="1616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08D726E-F45D-4B45-B991-90A2910308A2}"/>
              </a:ext>
            </a:extLst>
          </p:cNvPr>
          <p:cNvSpPr/>
          <p:nvPr/>
        </p:nvSpPr>
        <p:spPr>
          <a:xfrm>
            <a:off x="1644333" y="3129515"/>
            <a:ext cx="693109" cy="2994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4CE33A9-76C1-48F1-B2B0-5EB9ADCF0FA1}"/>
              </a:ext>
            </a:extLst>
          </p:cNvPr>
          <p:cNvSpPr/>
          <p:nvPr/>
        </p:nvSpPr>
        <p:spPr>
          <a:xfrm>
            <a:off x="1191977" y="4239377"/>
            <a:ext cx="693109" cy="2994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FB9259-B7F6-4F22-8760-AE0256A5A1B5}"/>
              </a:ext>
            </a:extLst>
          </p:cNvPr>
          <p:cNvSpPr/>
          <p:nvPr/>
        </p:nvSpPr>
        <p:spPr>
          <a:xfrm>
            <a:off x="5306431" y="4114420"/>
            <a:ext cx="693109" cy="2994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06D826-755E-498D-9F4F-0B31EFD42AC0}"/>
              </a:ext>
            </a:extLst>
          </p:cNvPr>
          <p:cNvSpPr/>
          <p:nvPr/>
        </p:nvSpPr>
        <p:spPr>
          <a:xfrm>
            <a:off x="7887365" y="3307255"/>
            <a:ext cx="693109" cy="2994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B86436-B2C5-4AC9-845C-D6CC564B1ED8}"/>
              </a:ext>
            </a:extLst>
          </p:cNvPr>
          <p:cNvSpPr/>
          <p:nvPr/>
        </p:nvSpPr>
        <p:spPr>
          <a:xfrm>
            <a:off x="1395216" y="3656224"/>
            <a:ext cx="693109" cy="299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77FD69C-6070-4CD2-82FA-7C66F4AF9FBD}"/>
              </a:ext>
            </a:extLst>
          </p:cNvPr>
          <p:cNvSpPr/>
          <p:nvPr/>
        </p:nvSpPr>
        <p:spPr>
          <a:xfrm>
            <a:off x="3453834" y="3250279"/>
            <a:ext cx="693109" cy="2994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F510BF-1AE2-4B42-BF42-02813B3FAF0B}"/>
              </a:ext>
            </a:extLst>
          </p:cNvPr>
          <p:cNvSpPr/>
          <p:nvPr/>
        </p:nvSpPr>
        <p:spPr>
          <a:xfrm>
            <a:off x="3315481" y="3814935"/>
            <a:ext cx="693109" cy="2994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EF09A24-B851-4AC2-8C9D-631DC2C2714D}"/>
              </a:ext>
            </a:extLst>
          </p:cNvPr>
          <p:cNvSpPr/>
          <p:nvPr/>
        </p:nvSpPr>
        <p:spPr>
          <a:xfrm>
            <a:off x="3213337" y="4326998"/>
            <a:ext cx="693109" cy="2994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4D322D7-62BC-4386-B8AA-8035250466B7}"/>
              </a:ext>
            </a:extLst>
          </p:cNvPr>
          <p:cNvSpPr/>
          <p:nvPr/>
        </p:nvSpPr>
        <p:spPr>
          <a:xfrm>
            <a:off x="5078736" y="3656000"/>
            <a:ext cx="693109" cy="2994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FA26B89-F45C-4F36-B916-D2D5CCCDE858}"/>
              </a:ext>
            </a:extLst>
          </p:cNvPr>
          <p:cNvSpPr/>
          <p:nvPr/>
        </p:nvSpPr>
        <p:spPr>
          <a:xfrm>
            <a:off x="4813140" y="3245719"/>
            <a:ext cx="693109" cy="299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EF1DEFE-37DD-4677-8372-91979E50CB7C}"/>
              </a:ext>
            </a:extLst>
          </p:cNvPr>
          <p:cNvSpPr/>
          <p:nvPr/>
        </p:nvSpPr>
        <p:spPr>
          <a:xfrm>
            <a:off x="8391843" y="3818920"/>
            <a:ext cx="693109" cy="299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4CA2A10-C3B8-41A7-9C26-A119BA886563}"/>
              </a:ext>
            </a:extLst>
          </p:cNvPr>
          <p:cNvSpPr/>
          <p:nvPr/>
        </p:nvSpPr>
        <p:spPr>
          <a:xfrm>
            <a:off x="8920651" y="4264970"/>
            <a:ext cx="693109" cy="2994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77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86BD-3E11-47AD-9EE2-B3892C9D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91609"/>
          </a:xfrm>
        </p:spPr>
        <p:txBody>
          <a:bodyPr/>
          <a:lstStyle/>
          <a:p>
            <a:r>
              <a:rPr lang="en-US" dirty="0"/>
              <a:t>GPG – Process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883F-6BEF-49C5-8D33-B93793667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08050"/>
            <a:ext cx="9905998" cy="4350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Application White listing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Servers</a:t>
            </a:r>
          </a:p>
          <a:p>
            <a:pPr>
              <a:buFontTx/>
              <a:buChar char="-"/>
            </a:pPr>
            <a:r>
              <a:rPr lang="en-US" dirty="0"/>
              <a:t>DiRe</a:t>
            </a:r>
          </a:p>
          <a:p>
            <a:pPr>
              <a:buFontTx/>
              <a:buChar char="-"/>
            </a:pPr>
            <a:r>
              <a:rPr lang="en-US" dirty="0"/>
              <a:t>SANS</a:t>
            </a:r>
          </a:p>
          <a:p>
            <a:pPr>
              <a:buFontTx/>
              <a:buChar char="-"/>
            </a:pPr>
            <a:r>
              <a:rPr lang="en-US" dirty="0"/>
              <a:t>Storage Subsystems/Database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83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63CE-A923-4B9C-9D59-CCD2D9DBF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2974-86CB-4CC5-A7AA-C0D872682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FE3224-57D6-4BB7-AAC0-456EAD2ED630}"/>
              </a:ext>
            </a:extLst>
          </p:cNvPr>
          <p:cNvSpPr/>
          <p:nvPr/>
        </p:nvSpPr>
        <p:spPr>
          <a:xfrm>
            <a:off x="3535844" y="3244334"/>
            <a:ext cx="5120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https://github.com/sgozdzialski/7349-Project</a:t>
            </a:r>
          </a:p>
        </p:txBody>
      </p:sp>
    </p:spTree>
    <p:extLst>
      <p:ext uri="{BB962C8B-B14F-4D97-AF65-F5344CB8AC3E}">
        <p14:creationId xmlns:p14="http://schemas.microsoft.com/office/powerpoint/2010/main" val="92786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86BD-3E11-47AD-9EE2-B3892C9D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91609"/>
          </a:xfrm>
        </p:spPr>
        <p:txBody>
          <a:bodyPr/>
          <a:lstStyle/>
          <a:p>
            <a:r>
              <a:rPr lang="en-US" dirty="0"/>
              <a:t>What is Big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883F-6BEF-49C5-8D33-B93793667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08050"/>
            <a:ext cx="9905998" cy="4350490"/>
          </a:xfrm>
        </p:spPr>
        <p:txBody>
          <a:bodyPr/>
          <a:lstStyle/>
          <a:p>
            <a:r>
              <a:rPr lang="en-US" dirty="0"/>
              <a:t>Variety – Data that is not of one type, Structured and unstructured</a:t>
            </a:r>
          </a:p>
          <a:p>
            <a:r>
              <a:rPr lang="en-US" dirty="0"/>
              <a:t>Volume – Data of a large volume.  This continually changes.  IN the e 80 a TB was big data.  Now unless you are in the PBs it is manageable.</a:t>
            </a:r>
          </a:p>
          <a:p>
            <a:r>
              <a:rPr lang="en-US" dirty="0"/>
              <a:t>Velocity – The speed the data is produced. “Every Two Days we Create as much DATA as we did from the dawn of humanity to 2003” – Eric Schmidt, Google</a:t>
            </a:r>
          </a:p>
          <a:p>
            <a:r>
              <a:rPr lang="en-US" dirty="0"/>
              <a:t>Variability – The rate the Data is Produced is not </a:t>
            </a:r>
            <a:r>
              <a:rPr lang="en-US" dirty="0" err="1"/>
              <a:t>Consistant</a:t>
            </a:r>
            <a:endParaRPr lang="en-US" dirty="0"/>
          </a:p>
          <a:p>
            <a:r>
              <a:rPr lang="en-US" dirty="0"/>
              <a:t>Complexity – From different sources and Different Structures</a:t>
            </a:r>
          </a:p>
        </p:txBody>
      </p:sp>
    </p:spTree>
    <p:extLst>
      <p:ext uri="{BB962C8B-B14F-4D97-AF65-F5344CB8AC3E}">
        <p14:creationId xmlns:p14="http://schemas.microsoft.com/office/powerpoint/2010/main" val="184538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DA6C7-F8D5-47D8-9282-BF10C138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Big Data is a Security </a:t>
            </a:r>
            <a:r>
              <a:rPr lang="en-US" dirty="0" err="1"/>
              <a:t>ISSues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AE760-93D5-4BBC-A595-AA0FECCD6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5883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Big Data is historically data so large it is just beyond the capabilities of current technologies.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Manage</a:t>
            </a:r>
          </a:p>
          <a:p>
            <a:r>
              <a:rPr lang="en-US" dirty="0"/>
              <a:t>Process </a:t>
            </a:r>
          </a:p>
        </p:txBody>
      </p:sp>
    </p:spTree>
    <p:extLst>
      <p:ext uri="{BB962C8B-B14F-4D97-AF65-F5344CB8AC3E}">
        <p14:creationId xmlns:p14="http://schemas.microsoft.com/office/powerpoint/2010/main" val="288460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86BD-3E11-47AD-9EE2-B3892C9D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91609"/>
          </a:xfrm>
        </p:spPr>
        <p:txBody>
          <a:bodyPr/>
          <a:lstStyle/>
          <a:p>
            <a:r>
              <a:rPr lang="en-US" dirty="0"/>
              <a:t>Big data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883F-6BEF-49C5-8D33-B93793667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08050"/>
            <a:ext cx="9905998" cy="4350490"/>
          </a:xfrm>
        </p:spPr>
        <p:txBody>
          <a:bodyPr/>
          <a:lstStyle/>
          <a:p>
            <a:r>
              <a:rPr lang="en-US" dirty="0"/>
              <a:t>SQL</a:t>
            </a:r>
          </a:p>
          <a:p>
            <a:r>
              <a:rPr lang="en-US" dirty="0"/>
              <a:t>MongoDB</a:t>
            </a:r>
          </a:p>
          <a:p>
            <a:r>
              <a:rPr lang="en-US" dirty="0"/>
              <a:t>Hadoop</a:t>
            </a:r>
          </a:p>
          <a:p>
            <a:r>
              <a:rPr lang="en-US" dirty="0"/>
              <a:t>Cassandra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1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86BD-3E11-47AD-9EE2-B3892C9D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91609"/>
          </a:xfrm>
        </p:spPr>
        <p:txBody>
          <a:bodyPr/>
          <a:lstStyle/>
          <a:p>
            <a:r>
              <a:rPr lang="en-US" dirty="0"/>
              <a:t>The GPG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883F-6BEF-49C5-8D33-B93793667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08050"/>
            <a:ext cx="9905998" cy="43504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Three Pronged Approach</a:t>
            </a:r>
          </a:p>
          <a:p>
            <a:pPr marL="0" indent="0">
              <a:buNone/>
            </a:pPr>
            <a:r>
              <a:rPr lang="en-US" dirty="0"/>
              <a:t> - data at rest</a:t>
            </a:r>
          </a:p>
          <a:p>
            <a:pPr marL="0" indent="0">
              <a:buNone/>
            </a:pPr>
            <a:r>
              <a:rPr lang="en-US" dirty="0"/>
              <a:t> - Data transmission</a:t>
            </a:r>
          </a:p>
          <a:p>
            <a:pPr marL="0" indent="0">
              <a:buNone/>
            </a:pPr>
            <a:r>
              <a:rPr lang="en-US" dirty="0"/>
              <a:t> -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60235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86BD-3E11-47AD-9EE2-B3892C9D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91609"/>
          </a:xfrm>
        </p:spPr>
        <p:txBody>
          <a:bodyPr/>
          <a:lstStyle/>
          <a:p>
            <a:r>
              <a:rPr lang="en-US" dirty="0"/>
              <a:t>GPG – First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883F-6BEF-49C5-8D33-B93793667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08050"/>
            <a:ext cx="9905998" cy="4350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Current Security </a:t>
            </a:r>
            <a:r>
              <a:rPr lang="en-US" dirty="0" err="1"/>
              <a:t>Idealogy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Security is a locked box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Our Method</a:t>
            </a:r>
          </a:p>
          <a:p>
            <a:pPr marL="0" indent="0">
              <a:buNone/>
            </a:pPr>
            <a:r>
              <a:rPr lang="en-US" dirty="0"/>
              <a:t>                        Security is a house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Graphic 4" descr="Jail">
            <a:extLst>
              <a:ext uri="{FF2B5EF4-FFF2-40B4-BE49-F238E27FC236}">
                <a16:creationId xmlns:a16="http://schemas.microsoft.com/office/drawing/2014/main" id="{57D1D2BF-77C2-4567-ACC5-1B80A228E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1892" y="1155404"/>
            <a:ext cx="3084340" cy="3084340"/>
          </a:xfrm>
          <a:prstGeom prst="rect">
            <a:avLst/>
          </a:prstGeom>
        </p:spPr>
      </p:pic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5FDD9F79-59F0-413A-8A92-5B49BFB45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1892" y="3506972"/>
            <a:ext cx="3084340" cy="308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7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86BD-3E11-47AD-9EE2-B3892C9D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91609"/>
          </a:xfrm>
        </p:spPr>
        <p:txBody>
          <a:bodyPr/>
          <a:lstStyle/>
          <a:p>
            <a:r>
              <a:rPr lang="en-US" dirty="0"/>
              <a:t>GPG – First Step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883F-6BEF-49C5-8D33-B93793667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08050"/>
            <a:ext cx="9905998" cy="4350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place do not need to be secured</a:t>
            </a:r>
          </a:p>
          <a:p>
            <a:pPr marL="0" indent="0">
              <a:buNone/>
            </a:pPr>
            <a:r>
              <a:rPr lang="en-US" dirty="0"/>
              <a:t>Some need only to be secure sometimes</a:t>
            </a:r>
          </a:p>
          <a:p>
            <a:pPr marL="0" indent="0">
              <a:buNone/>
            </a:pPr>
            <a:r>
              <a:rPr lang="en-US" dirty="0"/>
              <a:t>Others need to be secure all the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D10A337-82E9-4681-98A4-CEAA096E7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075" y="1508050"/>
            <a:ext cx="6126913" cy="41403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28D555-4760-40EA-9782-580A3873BDE9}"/>
              </a:ext>
            </a:extLst>
          </p:cNvPr>
          <p:cNvSpPr/>
          <p:nvPr/>
        </p:nvSpPr>
        <p:spPr>
          <a:xfrm>
            <a:off x="7998106" y="1701209"/>
            <a:ext cx="1655180" cy="89845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CAD8EB-57F0-4126-8FDD-4F49B8C534E4}"/>
              </a:ext>
            </a:extLst>
          </p:cNvPr>
          <p:cNvSpPr/>
          <p:nvPr/>
        </p:nvSpPr>
        <p:spPr>
          <a:xfrm>
            <a:off x="9756022" y="1701209"/>
            <a:ext cx="1655180" cy="54226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1AB89B-AAA6-4B8C-9673-FF2F17272469}"/>
              </a:ext>
            </a:extLst>
          </p:cNvPr>
          <p:cNvSpPr/>
          <p:nvPr/>
        </p:nvSpPr>
        <p:spPr>
          <a:xfrm>
            <a:off x="8173404" y="2881424"/>
            <a:ext cx="3237798" cy="1091608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9BA22B-A026-4248-9037-1F13FAB415D5}"/>
              </a:ext>
            </a:extLst>
          </p:cNvPr>
          <p:cNvSpPr/>
          <p:nvPr/>
        </p:nvSpPr>
        <p:spPr>
          <a:xfrm>
            <a:off x="8250865" y="4361514"/>
            <a:ext cx="1445624" cy="89845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D3D0CA-3297-432A-AE67-3649B980049F}"/>
              </a:ext>
            </a:extLst>
          </p:cNvPr>
          <p:cNvSpPr/>
          <p:nvPr/>
        </p:nvSpPr>
        <p:spPr>
          <a:xfrm>
            <a:off x="9897020" y="4361514"/>
            <a:ext cx="1655180" cy="8984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9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86BD-3E11-47AD-9EE2-B3892C9D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91609"/>
          </a:xfrm>
        </p:spPr>
        <p:txBody>
          <a:bodyPr/>
          <a:lstStyle/>
          <a:p>
            <a:r>
              <a:rPr lang="en-US" dirty="0"/>
              <a:t>GPG – Sets within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883F-6BEF-49C5-8D33-B93793667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08050"/>
            <a:ext cx="9905998" cy="4350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Set A</a:t>
            </a:r>
          </a:p>
          <a:p>
            <a:pPr>
              <a:buFontTx/>
              <a:buChar char="-"/>
            </a:pPr>
            <a:r>
              <a:rPr lang="en-US" dirty="0"/>
              <a:t>Entire Data Set</a:t>
            </a:r>
          </a:p>
          <a:p>
            <a:pPr marL="0" indent="0">
              <a:buNone/>
            </a:pPr>
            <a:r>
              <a:rPr lang="en-US" dirty="0"/>
              <a:t>Set B</a:t>
            </a:r>
          </a:p>
          <a:p>
            <a:pPr marL="0" indent="0">
              <a:buNone/>
            </a:pPr>
            <a:r>
              <a:rPr lang="en-US" dirty="0"/>
              <a:t> - </a:t>
            </a:r>
            <a:r>
              <a:rPr lang="en-US" dirty="0" err="1"/>
              <a:t>SubSet</a:t>
            </a:r>
            <a:r>
              <a:rPr lang="en-US" dirty="0"/>
              <a:t> of A in which if Set B is Secure Set A is Secure</a:t>
            </a:r>
          </a:p>
          <a:p>
            <a:pPr marL="0" indent="0">
              <a:buNone/>
            </a:pPr>
            <a:r>
              <a:rPr lang="en-US" dirty="0"/>
              <a:t>Set CDEFtoN</a:t>
            </a:r>
          </a:p>
          <a:p>
            <a:pPr marL="0" indent="0">
              <a:buNone/>
            </a:pPr>
            <a:r>
              <a:rPr lang="en-US" dirty="0"/>
              <a:t> - Set of B where with only a part of the Sets CDEFtoN where with only part of each set you cannot determine the content or context of set B and where the entire of any Set CDEFtoN you can not Determine the content or context of Set B.  Therefore Set A is secure.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9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86BD-3E11-47AD-9EE2-B3892C9D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91609"/>
          </a:xfrm>
        </p:spPr>
        <p:txBody>
          <a:bodyPr/>
          <a:lstStyle/>
          <a:p>
            <a:r>
              <a:rPr lang="en-US" dirty="0"/>
              <a:t>GPG – Sets within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883F-6BEF-49C5-8D33-B93793667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08050"/>
            <a:ext cx="9905998" cy="4350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Set A</a:t>
            </a:r>
          </a:p>
          <a:p>
            <a:pPr>
              <a:buFontTx/>
              <a:buChar char="-"/>
            </a:pPr>
            <a:r>
              <a:rPr lang="en-US" dirty="0"/>
              <a:t>Entire Data Set</a:t>
            </a:r>
          </a:p>
          <a:p>
            <a:pPr marL="0" indent="0">
              <a:buNone/>
            </a:pPr>
            <a:r>
              <a:rPr lang="en-US" dirty="0"/>
              <a:t>Set B</a:t>
            </a:r>
          </a:p>
          <a:p>
            <a:pPr marL="0" indent="0">
              <a:buNone/>
            </a:pPr>
            <a:r>
              <a:rPr lang="en-US" dirty="0"/>
              <a:t> - </a:t>
            </a:r>
            <a:r>
              <a:rPr lang="en-US" dirty="0" err="1"/>
              <a:t>SubSet</a:t>
            </a:r>
            <a:r>
              <a:rPr lang="en-US" dirty="0"/>
              <a:t> of A in which if Set B is Secure Set A is Secure</a:t>
            </a:r>
          </a:p>
          <a:p>
            <a:pPr marL="0" indent="0">
              <a:buNone/>
            </a:pPr>
            <a:r>
              <a:rPr lang="en-US" dirty="0"/>
              <a:t>Set CDEFtoN</a:t>
            </a:r>
          </a:p>
          <a:p>
            <a:pPr marL="0" indent="0">
              <a:buNone/>
            </a:pPr>
            <a:r>
              <a:rPr lang="en-US" dirty="0"/>
              <a:t> - Set of B where with only a part of the Sets CDEFtoN where with only part of each set you cannot determine the content or context of set B and where the entire of any Set CDEFtoN you can not Determine the content or context of Set B.  Therefore Set A is secure.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54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133</TotalTime>
  <Words>566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Mesh</vt:lpstr>
      <vt:lpstr>Security Threats of Big Data</vt:lpstr>
      <vt:lpstr>What is Big Data?</vt:lpstr>
      <vt:lpstr>Why Big Data is a Security ISSues</vt:lpstr>
      <vt:lpstr>Big data Systems</vt:lpstr>
      <vt:lpstr>The GPG method</vt:lpstr>
      <vt:lpstr>GPG – First Step</vt:lpstr>
      <vt:lpstr>GPG – First Step Continued</vt:lpstr>
      <vt:lpstr>GPG – Sets within Data set</vt:lpstr>
      <vt:lpstr>GPG – Sets within Data set</vt:lpstr>
      <vt:lpstr>GPG – DiRe</vt:lpstr>
      <vt:lpstr>GPG – DiRe/Data at rest</vt:lpstr>
      <vt:lpstr>GPG – DiRe/Transmision</vt:lpstr>
      <vt:lpstr>GPG – Process Control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Threats of Large Data</dc:title>
  <dc:creator>Scott Gozdzialski</dc:creator>
  <cp:lastModifiedBy>Scott Gozdzialski</cp:lastModifiedBy>
  <cp:revision>12</cp:revision>
  <dcterms:created xsi:type="dcterms:W3CDTF">2017-11-12T17:29:56Z</dcterms:created>
  <dcterms:modified xsi:type="dcterms:W3CDTF">2017-11-12T19:44:57Z</dcterms:modified>
</cp:coreProperties>
</file>