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6" r:id="rId11"/>
    <p:sldId id="267" r:id="rId12"/>
    <p:sldId id="268" r:id="rId13"/>
    <p:sldId id="269" r:id="rId14"/>
    <p:sldId id="271" r:id="rId15"/>
    <p:sldId id="273" r:id="rId16"/>
    <p:sldId id="270" r:id="rId17"/>
    <p:sldId id="272" r:id="rId18"/>
    <p:sldId id="275" r:id="rId19"/>
    <p:sldId id="274" r:id="rId20"/>
    <p:sldId id="276" r:id="rId21"/>
    <p:sldId id="277" r:id="rId22"/>
    <p:sldId id="278" r:id="rId23"/>
    <p:sldId id="280"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4"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2C6D1-C594-4917-A167-BD3D88A9A4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DA3EF76-BBC8-4969-8324-60ADD5D48E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8F08977-40D9-4FE5-9D36-BB8A09E01346}"/>
              </a:ext>
            </a:extLst>
          </p:cNvPr>
          <p:cNvSpPr>
            <a:spLocks noGrp="1"/>
          </p:cNvSpPr>
          <p:nvPr>
            <p:ph type="dt" sz="half" idx="10"/>
          </p:nvPr>
        </p:nvSpPr>
        <p:spPr/>
        <p:txBody>
          <a:bodyPr/>
          <a:lstStyle/>
          <a:p>
            <a:fld id="{33784B2C-E8B2-4DEF-9AA3-FB1E0C442AAD}" type="datetimeFigureOut">
              <a:rPr lang="en-CA" smtClean="0"/>
              <a:t>2020-06-12</a:t>
            </a:fld>
            <a:endParaRPr lang="en-CA"/>
          </a:p>
        </p:txBody>
      </p:sp>
      <p:sp>
        <p:nvSpPr>
          <p:cNvPr id="5" name="Footer Placeholder 4">
            <a:extLst>
              <a:ext uri="{FF2B5EF4-FFF2-40B4-BE49-F238E27FC236}">
                <a16:creationId xmlns:a16="http://schemas.microsoft.com/office/drawing/2014/main" id="{A98E9C6F-E963-4381-9142-C93A920D901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D2EF671-ECD4-4753-B9B4-15A2A8EB2F27}"/>
              </a:ext>
            </a:extLst>
          </p:cNvPr>
          <p:cNvSpPr>
            <a:spLocks noGrp="1"/>
          </p:cNvSpPr>
          <p:nvPr>
            <p:ph type="sldNum" sz="quarter" idx="12"/>
          </p:nvPr>
        </p:nvSpPr>
        <p:spPr/>
        <p:txBody>
          <a:bodyPr/>
          <a:lstStyle/>
          <a:p>
            <a:fld id="{7A4440C5-7BF3-4DF4-B035-32EC1891E6E2}" type="slidenum">
              <a:rPr lang="en-CA" smtClean="0"/>
              <a:t>‹#›</a:t>
            </a:fld>
            <a:endParaRPr lang="en-CA"/>
          </a:p>
        </p:txBody>
      </p:sp>
    </p:spTree>
    <p:extLst>
      <p:ext uri="{BB962C8B-B14F-4D97-AF65-F5344CB8AC3E}">
        <p14:creationId xmlns:p14="http://schemas.microsoft.com/office/powerpoint/2010/main" val="989613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084C9-125F-446B-9113-32DFDC74346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9FED955-EBCD-4E21-8C89-2E782D7EFB7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29AE046-5FF9-4DD8-BB07-CE5B51708242}"/>
              </a:ext>
            </a:extLst>
          </p:cNvPr>
          <p:cNvSpPr>
            <a:spLocks noGrp="1"/>
          </p:cNvSpPr>
          <p:nvPr>
            <p:ph type="dt" sz="half" idx="10"/>
          </p:nvPr>
        </p:nvSpPr>
        <p:spPr/>
        <p:txBody>
          <a:bodyPr/>
          <a:lstStyle/>
          <a:p>
            <a:fld id="{33784B2C-E8B2-4DEF-9AA3-FB1E0C442AAD}" type="datetimeFigureOut">
              <a:rPr lang="en-CA" smtClean="0"/>
              <a:t>2020-06-12</a:t>
            </a:fld>
            <a:endParaRPr lang="en-CA"/>
          </a:p>
        </p:txBody>
      </p:sp>
      <p:sp>
        <p:nvSpPr>
          <p:cNvPr id="5" name="Footer Placeholder 4">
            <a:extLst>
              <a:ext uri="{FF2B5EF4-FFF2-40B4-BE49-F238E27FC236}">
                <a16:creationId xmlns:a16="http://schemas.microsoft.com/office/drawing/2014/main" id="{B17CD70B-00EA-4557-BD17-6CEC8B4F09D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235E473-3DA1-4107-821D-D2F0E0A7536A}"/>
              </a:ext>
            </a:extLst>
          </p:cNvPr>
          <p:cNvSpPr>
            <a:spLocks noGrp="1"/>
          </p:cNvSpPr>
          <p:nvPr>
            <p:ph type="sldNum" sz="quarter" idx="12"/>
          </p:nvPr>
        </p:nvSpPr>
        <p:spPr/>
        <p:txBody>
          <a:bodyPr/>
          <a:lstStyle/>
          <a:p>
            <a:fld id="{7A4440C5-7BF3-4DF4-B035-32EC1891E6E2}" type="slidenum">
              <a:rPr lang="en-CA" smtClean="0"/>
              <a:t>‹#›</a:t>
            </a:fld>
            <a:endParaRPr lang="en-CA"/>
          </a:p>
        </p:txBody>
      </p:sp>
    </p:spTree>
    <p:extLst>
      <p:ext uri="{BB962C8B-B14F-4D97-AF65-F5344CB8AC3E}">
        <p14:creationId xmlns:p14="http://schemas.microsoft.com/office/powerpoint/2010/main" val="2799936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9B8AC5-C939-4FBD-91F4-A0D1D2ADE3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D2A93A2-5D0F-4877-97A8-2744C5C1AC0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9110DDF-2B68-4BC9-9683-A148CE7A526F}"/>
              </a:ext>
            </a:extLst>
          </p:cNvPr>
          <p:cNvSpPr>
            <a:spLocks noGrp="1"/>
          </p:cNvSpPr>
          <p:nvPr>
            <p:ph type="dt" sz="half" idx="10"/>
          </p:nvPr>
        </p:nvSpPr>
        <p:spPr/>
        <p:txBody>
          <a:bodyPr/>
          <a:lstStyle/>
          <a:p>
            <a:fld id="{33784B2C-E8B2-4DEF-9AA3-FB1E0C442AAD}" type="datetimeFigureOut">
              <a:rPr lang="en-CA" smtClean="0"/>
              <a:t>2020-06-12</a:t>
            </a:fld>
            <a:endParaRPr lang="en-CA"/>
          </a:p>
        </p:txBody>
      </p:sp>
      <p:sp>
        <p:nvSpPr>
          <p:cNvPr id="5" name="Footer Placeholder 4">
            <a:extLst>
              <a:ext uri="{FF2B5EF4-FFF2-40B4-BE49-F238E27FC236}">
                <a16:creationId xmlns:a16="http://schemas.microsoft.com/office/drawing/2014/main" id="{C487D93A-BCC6-49E7-B76E-D057B5E4CB6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7691346-833C-4A2D-9293-B7D2ED16977A}"/>
              </a:ext>
            </a:extLst>
          </p:cNvPr>
          <p:cNvSpPr>
            <a:spLocks noGrp="1"/>
          </p:cNvSpPr>
          <p:nvPr>
            <p:ph type="sldNum" sz="quarter" idx="12"/>
          </p:nvPr>
        </p:nvSpPr>
        <p:spPr/>
        <p:txBody>
          <a:bodyPr/>
          <a:lstStyle/>
          <a:p>
            <a:fld id="{7A4440C5-7BF3-4DF4-B035-32EC1891E6E2}" type="slidenum">
              <a:rPr lang="en-CA" smtClean="0"/>
              <a:t>‹#›</a:t>
            </a:fld>
            <a:endParaRPr lang="en-CA"/>
          </a:p>
        </p:txBody>
      </p:sp>
    </p:spTree>
    <p:extLst>
      <p:ext uri="{BB962C8B-B14F-4D97-AF65-F5344CB8AC3E}">
        <p14:creationId xmlns:p14="http://schemas.microsoft.com/office/powerpoint/2010/main" val="4081492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03FAB-101D-4A6E-AC02-EBE7D8BCA18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270FCA9-AB37-48F1-8772-9E3B3550B9D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9BA9F5B-462F-4B81-8794-1B82F1565CE1}"/>
              </a:ext>
            </a:extLst>
          </p:cNvPr>
          <p:cNvSpPr>
            <a:spLocks noGrp="1"/>
          </p:cNvSpPr>
          <p:nvPr>
            <p:ph type="dt" sz="half" idx="10"/>
          </p:nvPr>
        </p:nvSpPr>
        <p:spPr/>
        <p:txBody>
          <a:bodyPr/>
          <a:lstStyle/>
          <a:p>
            <a:fld id="{33784B2C-E8B2-4DEF-9AA3-FB1E0C442AAD}" type="datetimeFigureOut">
              <a:rPr lang="en-CA" smtClean="0"/>
              <a:t>2020-06-12</a:t>
            </a:fld>
            <a:endParaRPr lang="en-CA"/>
          </a:p>
        </p:txBody>
      </p:sp>
      <p:sp>
        <p:nvSpPr>
          <p:cNvPr id="5" name="Footer Placeholder 4">
            <a:extLst>
              <a:ext uri="{FF2B5EF4-FFF2-40B4-BE49-F238E27FC236}">
                <a16:creationId xmlns:a16="http://schemas.microsoft.com/office/drawing/2014/main" id="{0BAC2A06-DFC0-474B-815E-FE5F48D0B1C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1B470B9-225C-459D-A332-100058F7E102}"/>
              </a:ext>
            </a:extLst>
          </p:cNvPr>
          <p:cNvSpPr>
            <a:spLocks noGrp="1"/>
          </p:cNvSpPr>
          <p:nvPr>
            <p:ph type="sldNum" sz="quarter" idx="12"/>
          </p:nvPr>
        </p:nvSpPr>
        <p:spPr/>
        <p:txBody>
          <a:bodyPr/>
          <a:lstStyle/>
          <a:p>
            <a:fld id="{7A4440C5-7BF3-4DF4-B035-32EC1891E6E2}" type="slidenum">
              <a:rPr lang="en-CA" smtClean="0"/>
              <a:t>‹#›</a:t>
            </a:fld>
            <a:endParaRPr lang="en-CA"/>
          </a:p>
        </p:txBody>
      </p:sp>
    </p:spTree>
    <p:extLst>
      <p:ext uri="{BB962C8B-B14F-4D97-AF65-F5344CB8AC3E}">
        <p14:creationId xmlns:p14="http://schemas.microsoft.com/office/powerpoint/2010/main" val="3777368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E32B5-32D4-4874-A92B-9DAD4169AD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25DA3C9-C471-4354-92AB-BC7F639D4D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9588744-64E1-4659-98A7-6EF480E7D447}"/>
              </a:ext>
            </a:extLst>
          </p:cNvPr>
          <p:cNvSpPr>
            <a:spLocks noGrp="1"/>
          </p:cNvSpPr>
          <p:nvPr>
            <p:ph type="dt" sz="half" idx="10"/>
          </p:nvPr>
        </p:nvSpPr>
        <p:spPr/>
        <p:txBody>
          <a:bodyPr/>
          <a:lstStyle/>
          <a:p>
            <a:fld id="{33784B2C-E8B2-4DEF-9AA3-FB1E0C442AAD}" type="datetimeFigureOut">
              <a:rPr lang="en-CA" smtClean="0"/>
              <a:t>2020-06-12</a:t>
            </a:fld>
            <a:endParaRPr lang="en-CA"/>
          </a:p>
        </p:txBody>
      </p:sp>
      <p:sp>
        <p:nvSpPr>
          <p:cNvPr id="5" name="Footer Placeholder 4">
            <a:extLst>
              <a:ext uri="{FF2B5EF4-FFF2-40B4-BE49-F238E27FC236}">
                <a16:creationId xmlns:a16="http://schemas.microsoft.com/office/drawing/2014/main" id="{2EF667AF-72D4-4A74-BAFB-3AD8C9DBBBC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11FBC52-795A-462A-8533-16CADBA39A12}"/>
              </a:ext>
            </a:extLst>
          </p:cNvPr>
          <p:cNvSpPr>
            <a:spLocks noGrp="1"/>
          </p:cNvSpPr>
          <p:nvPr>
            <p:ph type="sldNum" sz="quarter" idx="12"/>
          </p:nvPr>
        </p:nvSpPr>
        <p:spPr/>
        <p:txBody>
          <a:bodyPr/>
          <a:lstStyle/>
          <a:p>
            <a:fld id="{7A4440C5-7BF3-4DF4-B035-32EC1891E6E2}" type="slidenum">
              <a:rPr lang="en-CA" smtClean="0"/>
              <a:t>‹#›</a:t>
            </a:fld>
            <a:endParaRPr lang="en-CA"/>
          </a:p>
        </p:txBody>
      </p:sp>
    </p:spTree>
    <p:extLst>
      <p:ext uri="{BB962C8B-B14F-4D97-AF65-F5344CB8AC3E}">
        <p14:creationId xmlns:p14="http://schemas.microsoft.com/office/powerpoint/2010/main" val="462014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92A7-78CA-4EDC-8F25-85A758A371B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091C2BE-24C4-433A-9971-C834FDE7B0F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72AB309-AF39-4F9A-BB21-861447C1DB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4C906373-B146-4B8C-A34A-92B570FB9FE2}"/>
              </a:ext>
            </a:extLst>
          </p:cNvPr>
          <p:cNvSpPr>
            <a:spLocks noGrp="1"/>
          </p:cNvSpPr>
          <p:nvPr>
            <p:ph type="dt" sz="half" idx="10"/>
          </p:nvPr>
        </p:nvSpPr>
        <p:spPr/>
        <p:txBody>
          <a:bodyPr/>
          <a:lstStyle/>
          <a:p>
            <a:fld id="{33784B2C-E8B2-4DEF-9AA3-FB1E0C442AAD}" type="datetimeFigureOut">
              <a:rPr lang="en-CA" smtClean="0"/>
              <a:t>2020-06-12</a:t>
            </a:fld>
            <a:endParaRPr lang="en-CA"/>
          </a:p>
        </p:txBody>
      </p:sp>
      <p:sp>
        <p:nvSpPr>
          <p:cNvPr id="6" name="Footer Placeholder 5">
            <a:extLst>
              <a:ext uri="{FF2B5EF4-FFF2-40B4-BE49-F238E27FC236}">
                <a16:creationId xmlns:a16="http://schemas.microsoft.com/office/drawing/2014/main" id="{75E6801F-1172-45D0-A935-DB0C3D72A26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519C97B-DDA6-4C7D-904D-1F00B8A8F96F}"/>
              </a:ext>
            </a:extLst>
          </p:cNvPr>
          <p:cNvSpPr>
            <a:spLocks noGrp="1"/>
          </p:cNvSpPr>
          <p:nvPr>
            <p:ph type="sldNum" sz="quarter" idx="12"/>
          </p:nvPr>
        </p:nvSpPr>
        <p:spPr/>
        <p:txBody>
          <a:bodyPr/>
          <a:lstStyle/>
          <a:p>
            <a:fld id="{7A4440C5-7BF3-4DF4-B035-32EC1891E6E2}" type="slidenum">
              <a:rPr lang="en-CA" smtClean="0"/>
              <a:t>‹#›</a:t>
            </a:fld>
            <a:endParaRPr lang="en-CA"/>
          </a:p>
        </p:txBody>
      </p:sp>
    </p:spTree>
    <p:extLst>
      <p:ext uri="{BB962C8B-B14F-4D97-AF65-F5344CB8AC3E}">
        <p14:creationId xmlns:p14="http://schemas.microsoft.com/office/powerpoint/2010/main" val="963689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98590-7C70-47C5-B717-D720EBEA164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B117C64-6A9E-47BC-88A9-4187C67EC4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4CCEE71-8212-4A01-9D33-58B69BADABF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E1C761C-F145-417E-9E10-5AAD53BD05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1FF84B1-1726-445D-A7C5-435E38BB4AB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D86F858-DF63-4E17-897C-9A7C32FF0E96}"/>
              </a:ext>
            </a:extLst>
          </p:cNvPr>
          <p:cNvSpPr>
            <a:spLocks noGrp="1"/>
          </p:cNvSpPr>
          <p:nvPr>
            <p:ph type="dt" sz="half" idx="10"/>
          </p:nvPr>
        </p:nvSpPr>
        <p:spPr/>
        <p:txBody>
          <a:bodyPr/>
          <a:lstStyle/>
          <a:p>
            <a:fld id="{33784B2C-E8B2-4DEF-9AA3-FB1E0C442AAD}" type="datetimeFigureOut">
              <a:rPr lang="en-CA" smtClean="0"/>
              <a:t>2020-06-12</a:t>
            </a:fld>
            <a:endParaRPr lang="en-CA"/>
          </a:p>
        </p:txBody>
      </p:sp>
      <p:sp>
        <p:nvSpPr>
          <p:cNvPr id="8" name="Footer Placeholder 7">
            <a:extLst>
              <a:ext uri="{FF2B5EF4-FFF2-40B4-BE49-F238E27FC236}">
                <a16:creationId xmlns:a16="http://schemas.microsoft.com/office/drawing/2014/main" id="{3F3C646B-691C-4E7B-A91D-2AF8C4D5B15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A588A9B-D35C-4E2E-AEFD-9D1A2DAE9A69}"/>
              </a:ext>
            </a:extLst>
          </p:cNvPr>
          <p:cNvSpPr>
            <a:spLocks noGrp="1"/>
          </p:cNvSpPr>
          <p:nvPr>
            <p:ph type="sldNum" sz="quarter" idx="12"/>
          </p:nvPr>
        </p:nvSpPr>
        <p:spPr/>
        <p:txBody>
          <a:bodyPr/>
          <a:lstStyle/>
          <a:p>
            <a:fld id="{7A4440C5-7BF3-4DF4-B035-32EC1891E6E2}" type="slidenum">
              <a:rPr lang="en-CA" smtClean="0"/>
              <a:t>‹#›</a:t>
            </a:fld>
            <a:endParaRPr lang="en-CA"/>
          </a:p>
        </p:txBody>
      </p:sp>
    </p:spTree>
    <p:extLst>
      <p:ext uri="{BB962C8B-B14F-4D97-AF65-F5344CB8AC3E}">
        <p14:creationId xmlns:p14="http://schemas.microsoft.com/office/powerpoint/2010/main" val="601460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86FB9-2CEE-4BF8-AF73-F340F27C4EA3}"/>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51EE691-ACD0-41AF-BB47-B18976567CAB}"/>
              </a:ext>
            </a:extLst>
          </p:cNvPr>
          <p:cNvSpPr>
            <a:spLocks noGrp="1"/>
          </p:cNvSpPr>
          <p:nvPr>
            <p:ph type="dt" sz="half" idx="10"/>
          </p:nvPr>
        </p:nvSpPr>
        <p:spPr/>
        <p:txBody>
          <a:bodyPr/>
          <a:lstStyle/>
          <a:p>
            <a:fld id="{33784B2C-E8B2-4DEF-9AA3-FB1E0C442AAD}" type="datetimeFigureOut">
              <a:rPr lang="en-CA" smtClean="0"/>
              <a:t>2020-06-12</a:t>
            </a:fld>
            <a:endParaRPr lang="en-CA"/>
          </a:p>
        </p:txBody>
      </p:sp>
      <p:sp>
        <p:nvSpPr>
          <p:cNvPr id="4" name="Footer Placeholder 3">
            <a:extLst>
              <a:ext uri="{FF2B5EF4-FFF2-40B4-BE49-F238E27FC236}">
                <a16:creationId xmlns:a16="http://schemas.microsoft.com/office/drawing/2014/main" id="{D2706429-47DA-4713-9FA2-062F964BAC7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BA241671-9D78-49F5-BE9E-A2C1542F0951}"/>
              </a:ext>
            </a:extLst>
          </p:cNvPr>
          <p:cNvSpPr>
            <a:spLocks noGrp="1"/>
          </p:cNvSpPr>
          <p:nvPr>
            <p:ph type="sldNum" sz="quarter" idx="12"/>
          </p:nvPr>
        </p:nvSpPr>
        <p:spPr/>
        <p:txBody>
          <a:bodyPr/>
          <a:lstStyle/>
          <a:p>
            <a:fld id="{7A4440C5-7BF3-4DF4-B035-32EC1891E6E2}" type="slidenum">
              <a:rPr lang="en-CA" smtClean="0"/>
              <a:t>‹#›</a:t>
            </a:fld>
            <a:endParaRPr lang="en-CA"/>
          </a:p>
        </p:txBody>
      </p:sp>
    </p:spTree>
    <p:extLst>
      <p:ext uri="{BB962C8B-B14F-4D97-AF65-F5344CB8AC3E}">
        <p14:creationId xmlns:p14="http://schemas.microsoft.com/office/powerpoint/2010/main" val="1418783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8779DD-5EC0-4541-9795-DFE68C4071B8}"/>
              </a:ext>
            </a:extLst>
          </p:cNvPr>
          <p:cNvSpPr>
            <a:spLocks noGrp="1"/>
          </p:cNvSpPr>
          <p:nvPr>
            <p:ph type="dt" sz="half" idx="10"/>
          </p:nvPr>
        </p:nvSpPr>
        <p:spPr/>
        <p:txBody>
          <a:bodyPr/>
          <a:lstStyle/>
          <a:p>
            <a:fld id="{33784B2C-E8B2-4DEF-9AA3-FB1E0C442AAD}" type="datetimeFigureOut">
              <a:rPr lang="en-CA" smtClean="0"/>
              <a:t>2020-06-12</a:t>
            </a:fld>
            <a:endParaRPr lang="en-CA"/>
          </a:p>
        </p:txBody>
      </p:sp>
      <p:sp>
        <p:nvSpPr>
          <p:cNvPr id="3" name="Footer Placeholder 2">
            <a:extLst>
              <a:ext uri="{FF2B5EF4-FFF2-40B4-BE49-F238E27FC236}">
                <a16:creationId xmlns:a16="http://schemas.microsoft.com/office/drawing/2014/main" id="{1EA9BA85-80C2-4057-8C83-3FD2891FBD3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A740915-3548-40C2-84D1-61BEAE0F69AD}"/>
              </a:ext>
            </a:extLst>
          </p:cNvPr>
          <p:cNvSpPr>
            <a:spLocks noGrp="1"/>
          </p:cNvSpPr>
          <p:nvPr>
            <p:ph type="sldNum" sz="quarter" idx="12"/>
          </p:nvPr>
        </p:nvSpPr>
        <p:spPr/>
        <p:txBody>
          <a:bodyPr/>
          <a:lstStyle/>
          <a:p>
            <a:fld id="{7A4440C5-7BF3-4DF4-B035-32EC1891E6E2}" type="slidenum">
              <a:rPr lang="en-CA" smtClean="0"/>
              <a:t>‹#›</a:t>
            </a:fld>
            <a:endParaRPr lang="en-CA"/>
          </a:p>
        </p:txBody>
      </p:sp>
    </p:spTree>
    <p:extLst>
      <p:ext uri="{BB962C8B-B14F-4D97-AF65-F5344CB8AC3E}">
        <p14:creationId xmlns:p14="http://schemas.microsoft.com/office/powerpoint/2010/main" val="4074919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583AD-4871-44E8-A0E9-6A55DF2399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81E3D29-18BD-4E08-B19D-65ED367F92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C143DA7-CD78-421C-A261-6109B5CA0E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1BA5A43-C548-4DE9-AADB-DA3DBEC390CD}"/>
              </a:ext>
            </a:extLst>
          </p:cNvPr>
          <p:cNvSpPr>
            <a:spLocks noGrp="1"/>
          </p:cNvSpPr>
          <p:nvPr>
            <p:ph type="dt" sz="half" idx="10"/>
          </p:nvPr>
        </p:nvSpPr>
        <p:spPr/>
        <p:txBody>
          <a:bodyPr/>
          <a:lstStyle/>
          <a:p>
            <a:fld id="{33784B2C-E8B2-4DEF-9AA3-FB1E0C442AAD}" type="datetimeFigureOut">
              <a:rPr lang="en-CA" smtClean="0"/>
              <a:t>2020-06-12</a:t>
            </a:fld>
            <a:endParaRPr lang="en-CA"/>
          </a:p>
        </p:txBody>
      </p:sp>
      <p:sp>
        <p:nvSpPr>
          <p:cNvPr id="6" name="Footer Placeholder 5">
            <a:extLst>
              <a:ext uri="{FF2B5EF4-FFF2-40B4-BE49-F238E27FC236}">
                <a16:creationId xmlns:a16="http://schemas.microsoft.com/office/drawing/2014/main" id="{D5A2588C-9240-42FA-B66A-ACF003B9F42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0E1AF9D-69D9-400E-8493-ABDC2D552DD6}"/>
              </a:ext>
            </a:extLst>
          </p:cNvPr>
          <p:cNvSpPr>
            <a:spLocks noGrp="1"/>
          </p:cNvSpPr>
          <p:nvPr>
            <p:ph type="sldNum" sz="quarter" idx="12"/>
          </p:nvPr>
        </p:nvSpPr>
        <p:spPr/>
        <p:txBody>
          <a:bodyPr/>
          <a:lstStyle/>
          <a:p>
            <a:fld id="{7A4440C5-7BF3-4DF4-B035-32EC1891E6E2}" type="slidenum">
              <a:rPr lang="en-CA" smtClean="0"/>
              <a:t>‹#›</a:t>
            </a:fld>
            <a:endParaRPr lang="en-CA"/>
          </a:p>
        </p:txBody>
      </p:sp>
    </p:spTree>
    <p:extLst>
      <p:ext uri="{BB962C8B-B14F-4D97-AF65-F5344CB8AC3E}">
        <p14:creationId xmlns:p14="http://schemas.microsoft.com/office/powerpoint/2010/main" val="590436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7921-85BB-4073-A3BA-EFCF50937B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4001F88-F5CD-42C0-AAC3-762C0FC7CB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5195A7A-5322-4216-A1BC-7805241A8F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B33C0C5-A300-46EB-AA52-D862C3CE58B6}"/>
              </a:ext>
            </a:extLst>
          </p:cNvPr>
          <p:cNvSpPr>
            <a:spLocks noGrp="1"/>
          </p:cNvSpPr>
          <p:nvPr>
            <p:ph type="dt" sz="half" idx="10"/>
          </p:nvPr>
        </p:nvSpPr>
        <p:spPr/>
        <p:txBody>
          <a:bodyPr/>
          <a:lstStyle/>
          <a:p>
            <a:fld id="{33784B2C-E8B2-4DEF-9AA3-FB1E0C442AAD}" type="datetimeFigureOut">
              <a:rPr lang="en-CA" smtClean="0"/>
              <a:t>2020-06-12</a:t>
            </a:fld>
            <a:endParaRPr lang="en-CA"/>
          </a:p>
        </p:txBody>
      </p:sp>
      <p:sp>
        <p:nvSpPr>
          <p:cNvPr id="6" name="Footer Placeholder 5">
            <a:extLst>
              <a:ext uri="{FF2B5EF4-FFF2-40B4-BE49-F238E27FC236}">
                <a16:creationId xmlns:a16="http://schemas.microsoft.com/office/drawing/2014/main" id="{95122A51-BF70-4A61-AE56-45BB03CB46C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9235DEC-5321-48DC-9ABC-10DA25678A7B}"/>
              </a:ext>
            </a:extLst>
          </p:cNvPr>
          <p:cNvSpPr>
            <a:spLocks noGrp="1"/>
          </p:cNvSpPr>
          <p:nvPr>
            <p:ph type="sldNum" sz="quarter" idx="12"/>
          </p:nvPr>
        </p:nvSpPr>
        <p:spPr/>
        <p:txBody>
          <a:bodyPr/>
          <a:lstStyle/>
          <a:p>
            <a:fld id="{7A4440C5-7BF3-4DF4-B035-32EC1891E6E2}" type="slidenum">
              <a:rPr lang="en-CA" smtClean="0"/>
              <a:t>‹#›</a:t>
            </a:fld>
            <a:endParaRPr lang="en-CA"/>
          </a:p>
        </p:txBody>
      </p:sp>
    </p:spTree>
    <p:extLst>
      <p:ext uri="{BB962C8B-B14F-4D97-AF65-F5344CB8AC3E}">
        <p14:creationId xmlns:p14="http://schemas.microsoft.com/office/powerpoint/2010/main" val="1164744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FB6F24-1C6B-4F92-BBB4-6384BF1BD1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21FD871-AF1F-4641-9FF1-968AD1FDF8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1162853-49D8-4930-A535-A7D7E9C6E1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784B2C-E8B2-4DEF-9AA3-FB1E0C442AAD}" type="datetimeFigureOut">
              <a:rPr lang="en-CA" smtClean="0"/>
              <a:t>2020-06-12</a:t>
            </a:fld>
            <a:endParaRPr lang="en-CA"/>
          </a:p>
        </p:txBody>
      </p:sp>
      <p:sp>
        <p:nvSpPr>
          <p:cNvPr id="5" name="Footer Placeholder 4">
            <a:extLst>
              <a:ext uri="{FF2B5EF4-FFF2-40B4-BE49-F238E27FC236}">
                <a16:creationId xmlns:a16="http://schemas.microsoft.com/office/drawing/2014/main" id="{E4089427-58A7-4466-905D-44E3ED2668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EF93F00-9BB3-46E5-8EB4-D94CA577D5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440C5-7BF3-4DF4-B035-32EC1891E6E2}" type="slidenum">
              <a:rPr lang="en-CA" smtClean="0"/>
              <a:t>‹#›</a:t>
            </a:fld>
            <a:endParaRPr lang="en-CA"/>
          </a:p>
        </p:txBody>
      </p:sp>
    </p:spTree>
    <p:extLst>
      <p:ext uri="{BB962C8B-B14F-4D97-AF65-F5344CB8AC3E}">
        <p14:creationId xmlns:p14="http://schemas.microsoft.com/office/powerpoint/2010/main" val="2866780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localhost:8888/notebooks/Applied%20Data%20Science%20Capstone%20-%20Final%20Project%20Slides%20-%20Oliver%20Ma%20-%20FINAL%20VERSION.ipynb#4.1-Linear-Regression-Resul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localhost:8888/notebooks/Applied%20Data%20Science%20Capstone%20-%20Final%20Project%20Slides%20-%20Oliver%20Ma%20-%20FINAL%20VERSION.ipynb#4.1-Linear-Regression-Result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4235-F9DB-4DA8-9BA0-326CC50AC434}"/>
              </a:ext>
            </a:extLst>
          </p:cNvPr>
          <p:cNvSpPr>
            <a:spLocks noGrp="1"/>
          </p:cNvSpPr>
          <p:nvPr>
            <p:ph type="ctrTitle"/>
          </p:nvPr>
        </p:nvSpPr>
        <p:spPr/>
        <p:txBody>
          <a:bodyPr>
            <a:normAutofit fontScale="90000"/>
          </a:bodyPr>
          <a:lstStyle/>
          <a:p>
            <a:r>
              <a:rPr lang="en-GB" dirty="0"/>
              <a:t>California’s </a:t>
            </a:r>
            <a:r>
              <a:rPr lang="en-US" dirty="0"/>
              <a:t>Restaurant "Likes" Prediction with </a:t>
            </a:r>
            <a:r>
              <a:rPr lang="en-US" dirty="0" err="1"/>
              <a:t>Forsquare</a:t>
            </a:r>
            <a:r>
              <a:rPr lang="en-US" dirty="0"/>
              <a:t> </a:t>
            </a:r>
            <a:r>
              <a:rPr lang="en-US" dirty="0" err="1"/>
              <a:t>APi</a:t>
            </a:r>
            <a:br>
              <a:rPr lang="en-US" b="1"/>
            </a:br>
            <a:br>
              <a:rPr lang="en-US" b="1" dirty="0"/>
            </a:br>
            <a:endParaRPr lang="en-CA" dirty="0"/>
          </a:p>
        </p:txBody>
      </p:sp>
    </p:spTree>
    <p:extLst>
      <p:ext uri="{BB962C8B-B14F-4D97-AF65-F5344CB8AC3E}">
        <p14:creationId xmlns:p14="http://schemas.microsoft.com/office/powerpoint/2010/main" val="1505978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4235-F9DB-4DA8-9BA0-326CC50AC434}"/>
              </a:ext>
            </a:extLst>
          </p:cNvPr>
          <p:cNvSpPr>
            <a:spLocks noGrp="1"/>
          </p:cNvSpPr>
          <p:nvPr>
            <p:ph type="ctrTitle"/>
          </p:nvPr>
        </p:nvSpPr>
        <p:spPr/>
        <p:txBody>
          <a:bodyPr>
            <a:normAutofit fontScale="90000"/>
          </a:bodyPr>
          <a:lstStyle/>
          <a:p>
            <a:r>
              <a:rPr lang="en-CA" b="1" dirty="0"/>
              <a:t>3. Methodology</a:t>
            </a:r>
            <a:br>
              <a:rPr lang="en-CA" b="1" dirty="0"/>
            </a:br>
            <a:br>
              <a:rPr lang="en-US" b="1" dirty="0"/>
            </a:br>
            <a:endParaRPr lang="en-CA" dirty="0"/>
          </a:p>
        </p:txBody>
      </p:sp>
      <p:sp>
        <p:nvSpPr>
          <p:cNvPr id="3" name="Subtitle 2">
            <a:extLst>
              <a:ext uri="{FF2B5EF4-FFF2-40B4-BE49-F238E27FC236}">
                <a16:creationId xmlns:a16="http://schemas.microsoft.com/office/drawing/2014/main" id="{6032B0A1-6F0B-4184-B1E4-312AB2D4196F}"/>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2311117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5316-EA0D-4E01-9AA8-E606F7DCE8D8}"/>
              </a:ext>
            </a:extLst>
          </p:cNvPr>
          <p:cNvSpPr>
            <a:spLocks noGrp="1"/>
          </p:cNvSpPr>
          <p:nvPr>
            <p:ph type="title"/>
          </p:nvPr>
        </p:nvSpPr>
        <p:spPr/>
        <p:txBody>
          <a:bodyPr/>
          <a:lstStyle/>
          <a:p>
            <a:r>
              <a:rPr lang="en-US" b="1" dirty="0"/>
              <a:t>3. Methodology</a:t>
            </a:r>
          </a:p>
        </p:txBody>
      </p:sp>
      <p:sp>
        <p:nvSpPr>
          <p:cNvPr id="3" name="Content Placeholder 2">
            <a:extLst>
              <a:ext uri="{FF2B5EF4-FFF2-40B4-BE49-F238E27FC236}">
                <a16:creationId xmlns:a16="http://schemas.microsoft.com/office/drawing/2014/main" id="{AEE74A13-DB6B-4E46-A1E4-B9301A0B56F7}"/>
              </a:ext>
            </a:extLst>
          </p:cNvPr>
          <p:cNvSpPr>
            <a:spLocks noGrp="1"/>
          </p:cNvSpPr>
          <p:nvPr>
            <p:ph idx="1"/>
          </p:nvPr>
        </p:nvSpPr>
        <p:spPr/>
        <p:txBody>
          <a:bodyPr>
            <a:normAutofit fontScale="85000" lnSpcReduction="20000"/>
          </a:bodyPr>
          <a:lstStyle/>
          <a:p>
            <a:r>
              <a:rPr lang="en-US" dirty="0"/>
              <a:t>This project will utilize both linear and logistic regression machine learning methods to train and test the data. Namely, linear regression will be used in an attempt to predict the number of "likes" a new restaurant in this region will have. We will utilize the Sci-Kit Learn Package to run the model.</a:t>
            </a:r>
            <a:br>
              <a:rPr lang="en-US" dirty="0"/>
            </a:br>
            <a:endParaRPr lang="en-US" dirty="0"/>
          </a:p>
          <a:p>
            <a:r>
              <a:rPr lang="en-US" dirty="0"/>
              <a:t>We can also utilize logistic regression as a classification method rather than direct prediction of the number of likes. Since the number of "likes" can be binned into different categories based on different percentile bins, it is also potentially possible to see which range of "likes" a new restaurant in this region will have.</a:t>
            </a:r>
            <a:br>
              <a:rPr lang="en-US" dirty="0"/>
            </a:br>
            <a:endParaRPr lang="en-US" dirty="0"/>
          </a:p>
          <a:p>
            <a:r>
              <a:rPr lang="en-US" dirty="0"/>
              <a:t>Since the "likes" are binned into multiple (more than 2) categories, the type of logistic regression will be multinomial. Additionally, although the ranges are indeed discrete categories, they are also ordinal in nature. Therefore the logistic regression will need to be specified as being both multinomial and ordinal. This can be done through the Sci-Kit Learn Package as well.</a:t>
            </a:r>
          </a:p>
          <a:p>
            <a:pPr marL="0" indent="0">
              <a:buNone/>
            </a:pPr>
            <a:endParaRPr lang="en-US" dirty="0"/>
          </a:p>
          <a:p>
            <a:endParaRPr lang="en-CA" dirty="0"/>
          </a:p>
        </p:txBody>
      </p:sp>
    </p:spTree>
    <p:extLst>
      <p:ext uri="{BB962C8B-B14F-4D97-AF65-F5344CB8AC3E}">
        <p14:creationId xmlns:p14="http://schemas.microsoft.com/office/powerpoint/2010/main" val="325369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4235-F9DB-4DA8-9BA0-326CC50AC434}"/>
              </a:ext>
            </a:extLst>
          </p:cNvPr>
          <p:cNvSpPr>
            <a:spLocks noGrp="1"/>
          </p:cNvSpPr>
          <p:nvPr>
            <p:ph type="ctrTitle"/>
          </p:nvPr>
        </p:nvSpPr>
        <p:spPr/>
        <p:txBody>
          <a:bodyPr>
            <a:normAutofit fontScale="90000"/>
          </a:bodyPr>
          <a:lstStyle/>
          <a:p>
            <a:r>
              <a:rPr lang="en-CA" b="1" dirty="0"/>
              <a:t>4. Results</a:t>
            </a:r>
            <a:br>
              <a:rPr lang="en-CA" b="1" dirty="0"/>
            </a:br>
            <a:br>
              <a:rPr lang="en-US" b="1" dirty="0"/>
            </a:br>
            <a:endParaRPr lang="en-CA" dirty="0"/>
          </a:p>
        </p:txBody>
      </p:sp>
      <p:sp>
        <p:nvSpPr>
          <p:cNvPr id="3" name="Subtitle 2">
            <a:extLst>
              <a:ext uri="{FF2B5EF4-FFF2-40B4-BE49-F238E27FC236}">
                <a16:creationId xmlns:a16="http://schemas.microsoft.com/office/drawing/2014/main" id="{6032B0A1-6F0B-4184-B1E4-312AB2D4196F}"/>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1795004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4235-F9DB-4DA8-9BA0-326CC50AC434}"/>
              </a:ext>
            </a:extLst>
          </p:cNvPr>
          <p:cNvSpPr>
            <a:spLocks noGrp="1"/>
          </p:cNvSpPr>
          <p:nvPr>
            <p:ph type="ctrTitle"/>
          </p:nvPr>
        </p:nvSpPr>
        <p:spPr/>
        <p:txBody>
          <a:bodyPr>
            <a:normAutofit fontScale="90000"/>
          </a:bodyPr>
          <a:lstStyle/>
          <a:p>
            <a:r>
              <a:rPr lang="en-CA" b="1" dirty="0"/>
              <a:t>4.1 Linear Regression Results</a:t>
            </a:r>
            <a:br>
              <a:rPr lang="en-CA" b="1" dirty="0"/>
            </a:br>
            <a:br>
              <a:rPr lang="en-US" b="1" dirty="0"/>
            </a:br>
            <a:endParaRPr lang="en-CA" dirty="0"/>
          </a:p>
        </p:txBody>
      </p:sp>
      <p:sp>
        <p:nvSpPr>
          <p:cNvPr id="3" name="Subtitle 2">
            <a:extLst>
              <a:ext uri="{FF2B5EF4-FFF2-40B4-BE49-F238E27FC236}">
                <a16:creationId xmlns:a16="http://schemas.microsoft.com/office/drawing/2014/main" id="{6032B0A1-6F0B-4184-B1E4-312AB2D4196F}"/>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4126277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5316-EA0D-4E01-9AA8-E606F7DCE8D8}"/>
              </a:ext>
            </a:extLst>
          </p:cNvPr>
          <p:cNvSpPr>
            <a:spLocks noGrp="1"/>
          </p:cNvSpPr>
          <p:nvPr>
            <p:ph type="title"/>
          </p:nvPr>
        </p:nvSpPr>
        <p:spPr/>
        <p:txBody>
          <a:bodyPr/>
          <a:lstStyle/>
          <a:p>
            <a:r>
              <a:rPr lang="en-CA" b="1" dirty="0"/>
              <a:t>4.1 Linear Regression Results</a:t>
            </a:r>
            <a:r>
              <a:rPr lang="en-CA" b="1" dirty="0">
                <a:hlinkClick r:id="rId2"/>
              </a:rPr>
              <a:t>¶</a:t>
            </a:r>
            <a:endParaRPr lang="en-CA" b="1" dirty="0"/>
          </a:p>
        </p:txBody>
      </p:sp>
      <p:sp>
        <p:nvSpPr>
          <p:cNvPr id="3" name="Content Placeholder 2">
            <a:extLst>
              <a:ext uri="{FF2B5EF4-FFF2-40B4-BE49-F238E27FC236}">
                <a16:creationId xmlns:a16="http://schemas.microsoft.com/office/drawing/2014/main" id="{AEE74A13-DB6B-4E46-A1E4-B9301A0B56F7}"/>
              </a:ext>
            </a:extLst>
          </p:cNvPr>
          <p:cNvSpPr>
            <a:spLocks noGrp="1"/>
          </p:cNvSpPr>
          <p:nvPr>
            <p:ph idx="1"/>
          </p:nvPr>
        </p:nvSpPr>
        <p:spPr/>
        <p:txBody>
          <a:bodyPr>
            <a:normAutofit/>
          </a:bodyPr>
          <a:lstStyle/>
          <a:p>
            <a:r>
              <a:rPr lang="en-US" dirty="0"/>
              <a:t>A linear regression model was trained on a random subsample of 70% of the sample and then tested on the other 30%.</a:t>
            </a:r>
            <a:br>
              <a:rPr lang="en-US" dirty="0"/>
            </a:br>
            <a:endParaRPr lang="en-US" dirty="0"/>
          </a:p>
          <a:p>
            <a:r>
              <a:rPr lang="en-US" dirty="0"/>
              <a:t>To see if this is a reasonable model. the residual sum of squares score and variance score were both calculated (86862.08 and -0.11 respectively).</a:t>
            </a:r>
            <a:br>
              <a:rPr lang="en-US" dirty="0"/>
            </a:br>
            <a:endParaRPr lang="en-US" dirty="0"/>
          </a:p>
          <a:p>
            <a:r>
              <a:rPr lang="en-US" dirty="0"/>
              <a:t>Given the low variance score, this is probably not a valid/good way of modelling the data.</a:t>
            </a:r>
          </a:p>
          <a:p>
            <a:pPr marL="0" indent="0">
              <a:buNone/>
            </a:pPr>
            <a:endParaRPr lang="en-US" dirty="0"/>
          </a:p>
          <a:p>
            <a:endParaRPr lang="en-CA" dirty="0"/>
          </a:p>
        </p:txBody>
      </p:sp>
    </p:spTree>
    <p:extLst>
      <p:ext uri="{BB962C8B-B14F-4D97-AF65-F5344CB8AC3E}">
        <p14:creationId xmlns:p14="http://schemas.microsoft.com/office/powerpoint/2010/main" val="2168246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5316-EA0D-4E01-9AA8-E606F7DCE8D8}"/>
              </a:ext>
            </a:extLst>
          </p:cNvPr>
          <p:cNvSpPr>
            <a:spLocks noGrp="1"/>
          </p:cNvSpPr>
          <p:nvPr>
            <p:ph type="title"/>
          </p:nvPr>
        </p:nvSpPr>
        <p:spPr/>
        <p:txBody>
          <a:bodyPr/>
          <a:lstStyle/>
          <a:p>
            <a:r>
              <a:rPr lang="en-CA" b="1" dirty="0"/>
              <a:t>4.1 Linear Regression Results</a:t>
            </a:r>
            <a:r>
              <a:rPr lang="en-CA" b="1" dirty="0">
                <a:hlinkClick r:id="rId2"/>
              </a:rPr>
              <a:t>¶</a:t>
            </a:r>
            <a:endParaRPr lang="en-CA" b="1" dirty="0"/>
          </a:p>
        </p:txBody>
      </p:sp>
      <p:sp>
        <p:nvSpPr>
          <p:cNvPr id="3" name="Content Placeholder 2">
            <a:extLst>
              <a:ext uri="{FF2B5EF4-FFF2-40B4-BE49-F238E27FC236}">
                <a16:creationId xmlns:a16="http://schemas.microsoft.com/office/drawing/2014/main" id="{AEE74A13-DB6B-4E46-A1E4-B9301A0B56F7}"/>
              </a:ext>
            </a:extLst>
          </p:cNvPr>
          <p:cNvSpPr>
            <a:spLocks noGrp="1"/>
          </p:cNvSpPr>
          <p:nvPr>
            <p:ph idx="1"/>
          </p:nvPr>
        </p:nvSpPr>
        <p:spPr/>
        <p:txBody>
          <a:bodyPr>
            <a:normAutofit/>
          </a:bodyPr>
          <a:lstStyle/>
          <a:p>
            <a:pPr marL="0" indent="0">
              <a:buNone/>
            </a:pPr>
            <a:endParaRPr lang="en-US" dirty="0"/>
          </a:p>
          <a:p>
            <a:endParaRPr lang="en-CA" dirty="0"/>
          </a:p>
        </p:txBody>
      </p:sp>
      <p:pic>
        <p:nvPicPr>
          <p:cNvPr id="4" name="Picture 3">
            <a:extLst>
              <a:ext uri="{FF2B5EF4-FFF2-40B4-BE49-F238E27FC236}">
                <a16:creationId xmlns:a16="http://schemas.microsoft.com/office/drawing/2014/main" id="{C4864E6E-B4AF-47D0-99D7-F6BA191E9E09}"/>
              </a:ext>
            </a:extLst>
          </p:cNvPr>
          <p:cNvPicPr>
            <a:picLocks noChangeAspect="1"/>
          </p:cNvPicPr>
          <p:nvPr/>
        </p:nvPicPr>
        <p:blipFill>
          <a:blip r:embed="rId3"/>
          <a:stretch>
            <a:fillRect/>
          </a:stretch>
        </p:blipFill>
        <p:spPr>
          <a:xfrm>
            <a:off x="1427062" y="1825625"/>
            <a:ext cx="7638150" cy="4124601"/>
          </a:xfrm>
          <a:prstGeom prst="rect">
            <a:avLst/>
          </a:prstGeom>
        </p:spPr>
      </p:pic>
    </p:spTree>
    <p:extLst>
      <p:ext uri="{BB962C8B-B14F-4D97-AF65-F5344CB8AC3E}">
        <p14:creationId xmlns:p14="http://schemas.microsoft.com/office/powerpoint/2010/main" val="3054247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4235-F9DB-4DA8-9BA0-326CC50AC434}"/>
              </a:ext>
            </a:extLst>
          </p:cNvPr>
          <p:cNvSpPr>
            <a:spLocks noGrp="1"/>
          </p:cNvSpPr>
          <p:nvPr>
            <p:ph type="ctrTitle"/>
          </p:nvPr>
        </p:nvSpPr>
        <p:spPr/>
        <p:txBody>
          <a:bodyPr>
            <a:normAutofit fontScale="90000"/>
          </a:bodyPr>
          <a:lstStyle/>
          <a:p>
            <a:r>
              <a:rPr lang="en-CA" b="1" dirty="0"/>
              <a:t>4.2 Logistic Regression Results</a:t>
            </a:r>
            <a:br>
              <a:rPr lang="en-CA" b="1" dirty="0"/>
            </a:br>
            <a:br>
              <a:rPr lang="en-US" b="1" dirty="0"/>
            </a:br>
            <a:endParaRPr lang="en-CA" dirty="0"/>
          </a:p>
        </p:txBody>
      </p:sp>
      <p:sp>
        <p:nvSpPr>
          <p:cNvPr id="3" name="Subtitle 2">
            <a:extLst>
              <a:ext uri="{FF2B5EF4-FFF2-40B4-BE49-F238E27FC236}">
                <a16:creationId xmlns:a16="http://schemas.microsoft.com/office/drawing/2014/main" id="{6032B0A1-6F0B-4184-B1E4-312AB2D4196F}"/>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1431192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5316-EA0D-4E01-9AA8-E606F7DCE8D8}"/>
              </a:ext>
            </a:extLst>
          </p:cNvPr>
          <p:cNvSpPr>
            <a:spLocks noGrp="1"/>
          </p:cNvSpPr>
          <p:nvPr>
            <p:ph type="title"/>
          </p:nvPr>
        </p:nvSpPr>
        <p:spPr/>
        <p:txBody>
          <a:bodyPr/>
          <a:lstStyle/>
          <a:p>
            <a:r>
              <a:rPr lang="en-CA" b="1" dirty="0"/>
              <a:t>4.2 Logistic Regression Results</a:t>
            </a:r>
          </a:p>
        </p:txBody>
      </p:sp>
      <p:sp>
        <p:nvSpPr>
          <p:cNvPr id="3" name="Content Placeholder 2">
            <a:extLst>
              <a:ext uri="{FF2B5EF4-FFF2-40B4-BE49-F238E27FC236}">
                <a16:creationId xmlns:a16="http://schemas.microsoft.com/office/drawing/2014/main" id="{AEE74A13-DB6B-4E46-A1E4-B9301A0B56F7}"/>
              </a:ext>
            </a:extLst>
          </p:cNvPr>
          <p:cNvSpPr>
            <a:spLocks noGrp="1"/>
          </p:cNvSpPr>
          <p:nvPr>
            <p:ph idx="1"/>
          </p:nvPr>
        </p:nvSpPr>
        <p:spPr/>
        <p:txBody>
          <a:bodyPr>
            <a:normAutofit lnSpcReduction="10000"/>
          </a:bodyPr>
          <a:lstStyle/>
          <a:p>
            <a:r>
              <a:rPr lang="en-US" dirty="0"/>
              <a:t>A multinomial ordinal logistic regression model was trained on a random subsample of 70% of the sample and then tested on the other 30%.</a:t>
            </a:r>
            <a:br>
              <a:rPr lang="en-US" dirty="0"/>
            </a:br>
            <a:endParaRPr lang="en-US" dirty="0"/>
          </a:p>
          <a:p>
            <a:r>
              <a:rPr lang="en-US" dirty="0"/>
              <a:t>To see if this is a reasonable model, its </a:t>
            </a:r>
            <a:r>
              <a:rPr lang="en-US" dirty="0" err="1"/>
              <a:t>jaccard</a:t>
            </a:r>
            <a:r>
              <a:rPr lang="en-US" dirty="0"/>
              <a:t> similarity score and log-loss were calculated (66.66% and 1.009 respectively).</a:t>
            </a:r>
            <a:br>
              <a:rPr lang="en-US" dirty="0"/>
            </a:br>
            <a:endParaRPr lang="en-US" dirty="0"/>
          </a:p>
          <a:p>
            <a:r>
              <a:rPr lang="en-US" dirty="0"/>
              <a:t>Given the modestly accurate ability of this model, we can also run the model on the full dataset. The coefficients show that opening a restaurant in San Francisco, opening a bar, or serving cuisine that is American or Asian in nature, are associated negatively with "likes."</a:t>
            </a:r>
          </a:p>
          <a:p>
            <a:pPr marL="0" indent="0">
              <a:buNone/>
            </a:pPr>
            <a:endParaRPr lang="en-US" dirty="0"/>
          </a:p>
          <a:p>
            <a:endParaRPr lang="en-CA" dirty="0"/>
          </a:p>
        </p:txBody>
      </p:sp>
    </p:spTree>
    <p:extLst>
      <p:ext uri="{BB962C8B-B14F-4D97-AF65-F5344CB8AC3E}">
        <p14:creationId xmlns:p14="http://schemas.microsoft.com/office/powerpoint/2010/main" val="3506256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5316-EA0D-4E01-9AA8-E606F7DCE8D8}"/>
              </a:ext>
            </a:extLst>
          </p:cNvPr>
          <p:cNvSpPr>
            <a:spLocks noGrp="1"/>
          </p:cNvSpPr>
          <p:nvPr>
            <p:ph type="title"/>
          </p:nvPr>
        </p:nvSpPr>
        <p:spPr/>
        <p:txBody>
          <a:bodyPr/>
          <a:lstStyle/>
          <a:p>
            <a:r>
              <a:rPr lang="en-CA" b="1" dirty="0"/>
              <a:t>4.2 Logistic Regression Results</a:t>
            </a:r>
          </a:p>
        </p:txBody>
      </p:sp>
      <p:sp>
        <p:nvSpPr>
          <p:cNvPr id="3" name="Content Placeholder 2">
            <a:extLst>
              <a:ext uri="{FF2B5EF4-FFF2-40B4-BE49-F238E27FC236}">
                <a16:creationId xmlns:a16="http://schemas.microsoft.com/office/drawing/2014/main" id="{AEE74A13-DB6B-4E46-A1E4-B9301A0B56F7}"/>
              </a:ext>
            </a:extLst>
          </p:cNvPr>
          <p:cNvSpPr>
            <a:spLocks noGrp="1"/>
          </p:cNvSpPr>
          <p:nvPr>
            <p:ph idx="1"/>
          </p:nvPr>
        </p:nvSpPr>
        <p:spPr/>
        <p:txBody>
          <a:bodyPr>
            <a:normAutofit/>
          </a:bodyPr>
          <a:lstStyle/>
          <a:p>
            <a:pPr marL="0" indent="0">
              <a:buNone/>
            </a:pPr>
            <a:endParaRPr lang="en-US" dirty="0"/>
          </a:p>
          <a:p>
            <a:endParaRPr lang="en-CA" dirty="0"/>
          </a:p>
        </p:txBody>
      </p:sp>
      <p:pic>
        <p:nvPicPr>
          <p:cNvPr id="5" name="Picture 4">
            <a:extLst>
              <a:ext uri="{FF2B5EF4-FFF2-40B4-BE49-F238E27FC236}">
                <a16:creationId xmlns:a16="http://schemas.microsoft.com/office/drawing/2014/main" id="{366A179A-D2FE-4041-9E84-06F285DF96B7}"/>
              </a:ext>
            </a:extLst>
          </p:cNvPr>
          <p:cNvPicPr>
            <a:picLocks noChangeAspect="1"/>
          </p:cNvPicPr>
          <p:nvPr/>
        </p:nvPicPr>
        <p:blipFill>
          <a:blip r:embed="rId2"/>
          <a:stretch>
            <a:fillRect/>
          </a:stretch>
        </p:blipFill>
        <p:spPr>
          <a:xfrm>
            <a:off x="2021515" y="1633537"/>
            <a:ext cx="6936748" cy="4351338"/>
          </a:xfrm>
          <a:prstGeom prst="rect">
            <a:avLst/>
          </a:prstGeom>
        </p:spPr>
      </p:pic>
    </p:spTree>
    <p:extLst>
      <p:ext uri="{BB962C8B-B14F-4D97-AF65-F5344CB8AC3E}">
        <p14:creationId xmlns:p14="http://schemas.microsoft.com/office/powerpoint/2010/main" val="2925483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5316-EA0D-4E01-9AA8-E606F7DCE8D8}"/>
              </a:ext>
            </a:extLst>
          </p:cNvPr>
          <p:cNvSpPr>
            <a:spLocks noGrp="1"/>
          </p:cNvSpPr>
          <p:nvPr>
            <p:ph type="title"/>
          </p:nvPr>
        </p:nvSpPr>
        <p:spPr/>
        <p:txBody>
          <a:bodyPr/>
          <a:lstStyle/>
          <a:p>
            <a:r>
              <a:rPr lang="en-CA" b="1" dirty="0"/>
              <a:t>4.2 Logistic Regression Results</a:t>
            </a:r>
          </a:p>
        </p:txBody>
      </p:sp>
      <p:sp>
        <p:nvSpPr>
          <p:cNvPr id="3" name="Content Placeholder 2">
            <a:extLst>
              <a:ext uri="{FF2B5EF4-FFF2-40B4-BE49-F238E27FC236}">
                <a16:creationId xmlns:a16="http://schemas.microsoft.com/office/drawing/2014/main" id="{AEE74A13-DB6B-4E46-A1E4-B9301A0B56F7}"/>
              </a:ext>
            </a:extLst>
          </p:cNvPr>
          <p:cNvSpPr>
            <a:spLocks noGrp="1"/>
          </p:cNvSpPr>
          <p:nvPr>
            <p:ph idx="1"/>
          </p:nvPr>
        </p:nvSpPr>
        <p:spPr>
          <a:xfrm>
            <a:off x="1315872" y="3329315"/>
            <a:ext cx="8427779" cy="2671355"/>
          </a:xfrm>
        </p:spPr>
        <p:txBody>
          <a:bodyPr>
            <a:normAutofit/>
          </a:bodyPr>
          <a:lstStyle/>
          <a:p>
            <a:pPr marL="0" indent="0">
              <a:buNone/>
            </a:pPr>
            <a:endParaRPr lang="en-US" dirty="0"/>
          </a:p>
          <a:p>
            <a:endParaRPr lang="en-CA" dirty="0"/>
          </a:p>
        </p:txBody>
      </p:sp>
      <p:pic>
        <p:nvPicPr>
          <p:cNvPr id="4" name="Picture 3">
            <a:extLst>
              <a:ext uri="{FF2B5EF4-FFF2-40B4-BE49-F238E27FC236}">
                <a16:creationId xmlns:a16="http://schemas.microsoft.com/office/drawing/2014/main" id="{A450CC9A-3A51-4AE9-B5D8-DCC07CA07C28}"/>
              </a:ext>
            </a:extLst>
          </p:cNvPr>
          <p:cNvPicPr>
            <a:picLocks noChangeAspect="1"/>
          </p:cNvPicPr>
          <p:nvPr/>
        </p:nvPicPr>
        <p:blipFill>
          <a:blip r:embed="rId2"/>
          <a:stretch>
            <a:fillRect/>
          </a:stretch>
        </p:blipFill>
        <p:spPr>
          <a:xfrm>
            <a:off x="2245139" y="1882015"/>
            <a:ext cx="8059876" cy="4266993"/>
          </a:xfrm>
          <a:prstGeom prst="rect">
            <a:avLst/>
          </a:prstGeom>
        </p:spPr>
      </p:pic>
    </p:spTree>
    <p:extLst>
      <p:ext uri="{BB962C8B-B14F-4D97-AF65-F5344CB8AC3E}">
        <p14:creationId xmlns:p14="http://schemas.microsoft.com/office/powerpoint/2010/main" val="535540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4235-F9DB-4DA8-9BA0-326CC50AC434}"/>
              </a:ext>
            </a:extLst>
          </p:cNvPr>
          <p:cNvSpPr>
            <a:spLocks noGrp="1"/>
          </p:cNvSpPr>
          <p:nvPr>
            <p:ph type="ctrTitle"/>
          </p:nvPr>
        </p:nvSpPr>
        <p:spPr/>
        <p:txBody>
          <a:bodyPr>
            <a:normAutofit fontScale="90000"/>
          </a:bodyPr>
          <a:lstStyle/>
          <a:p>
            <a:r>
              <a:rPr lang="en-CA" b="1" dirty="0"/>
              <a:t>1. Introduction</a:t>
            </a:r>
            <a:br>
              <a:rPr lang="en-CA" b="1" dirty="0"/>
            </a:br>
            <a:br>
              <a:rPr lang="en-US" b="1" dirty="0"/>
            </a:br>
            <a:endParaRPr lang="en-CA" dirty="0"/>
          </a:p>
        </p:txBody>
      </p:sp>
      <p:sp>
        <p:nvSpPr>
          <p:cNvPr id="3" name="Subtitle 2">
            <a:extLst>
              <a:ext uri="{FF2B5EF4-FFF2-40B4-BE49-F238E27FC236}">
                <a16:creationId xmlns:a16="http://schemas.microsoft.com/office/drawing/2014/main" id="{6032B0A1-6F0B-4184-B1E4-312AB2D4196F}"/>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4074090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5316-EA0D-4E01-9AA8-E606F7DCE8D8}"/>
              </a:ext>
            </a:extLst>
          </p:cNvPr>
          <p:cNvSpPr>
            <a:spLocks noGrp="1"/>
          </p:cNvSpPr>
          <p:nvPr>
            <p:ph type="title"/>
          </p:nvPr>
        </p:nvSpPr>
        <p:spPr>
          <a:xfrm>
            <a:off x="838200" y="365125"/>
            <a:ext cx="10515600" cy="1325563"/>
          </a:xfrm>
        </p:spPr>
        <p:txBody>
          <a:bodyPr/>
          <a:lstStyle/>
          <a:p>
            <a:r>
              <a:rPr lang="en-CA" b="1" dirty="0"/>
              <a:t>4.2 Logistic Regression Results</a:t>
            </a:r>
          </a:p>
        </p:txBody>
      </p:sp>
      <p:sp>
        <p:nvSpPr>
          <p:cNvPr id="3" name="Content Placeholder 2">
            <a:extLst>
              <a:ext uri="{FF2B5EF4-FFF2-40B4-BE49-F238E27FC236}">
                <a16:creationId xmlns:a16="http://schemas.microsoft.com/office/drawing/2014/main" id="{AEE74A13-DB6B-4E46-A1E4-B9301A0B56F7}"/>
              </a:ext>
            </a:extLst>
          </p:cNvPr>
          <p:cNvSpPr>
            <a:spLocks noGrp="1"/>
          </p:cNvSpPr>
          <p:nvPr>
            <p:ph idx="1"/>
          </p:nvPr>
        </p:nvSpPr>
        <p:spPr>
          <a:xfrm>
            <a:off x="1315872" y="3329315"/>
            <a:ext cx="8427779" cy="2671355"/>
          </a:xfrm>
        </p:spPr>
        <p:txBody>
          <a:bodyPr>
            <a:normAutofit/>
          </a:bodyPr>
          <a:lstStyle/>
          <a:p>
            <a:pPr marL="0" indent="0">
              <a:buNone/>
            </a:pPr>
            <a:endParaRPr lang="en-US"/>
          </a:p>
          <a:p>
            <a:endParaRPr lang="en-CA" dirty="0"/>
          </a:p>
        </p:txBody>
      </p:sp>
      <p:pic>
        <p:nvPicPr>
          <p:cNvPr id="4" name="Picture 3">
            <a:extLst>
              <a:ext uri="{FF2B5EF4-FFF2-40B4-BE49-F238E27FC236}">
                <a16:creationId xmlns:a16="http://schemas.microsoft.com/office/drawing/2014/main" id="{C67D108D-21E4-4596-BEB9-F743FCF2F208}"/>
              </a:ext>
            </a:extLst>
          </p:cNvPr>
          <p:cNvPicPr>
            <a:picLocks noChangeAspect="1"/>
          </p:cNvPicPr>
          <p:nvPr/>
        </p:nvPicPr>
        <p:blipFill>
          <a:blip r:embed="rId2"/>
          <a:stretch>
            <a:fillRect/>
          </a:stretch>
        </p:blipFill>
        <p:spPr>
          <a:xfrm>
            <a:off x="2043243" y="2036574"/>
            <a:ext cx="8105513" cy="3582347"/>
          </a:xfrm>
          <a:prstGeom prst="rect">
            <a:avLst/>
          </a:prstGeom>
        </p:spPr>
      </p:pic>
    </p:spTree>
    <p:extLst>
      <p:ext uri="{BB962C8B-B14F-4D97-AF65-F5344CB8AC3E}">
        <p14:creationId xmlns:p14="http://schemas.microsoft.com/office/powerpoint/2010/main" val="3814594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4235-F9DB-4DA8-9BA0-326CC50AC434}"/>
              </a:ext>
            </a:extLst>
          </p:cNvPr>
          <p:cNvSpPr>
            <a:spLocks noGrp="1"/>
          </p:cNvSpPr>
          <p:nvPr>
            <p:ph type="ctrTitle"/>
          </p:nvPr>
        </p:nvSpPr>
        <p:spPr/>
        <p:txBody>
          <a:bodyPr>
            <a:normAutofit fontScale="90000"/>
          </a:bodyPr>
          <a:lstStyle/>
          <a:p>
            <a:r>
              <a:rPr lang="en-CA" b="1" dirty="0"/>
              <a:t>5. Discussion</a:t>
            </a:r>
            <a:br>
              <a:rPr lang="en-CA" b="1" dirty="0"/>
            </a:br>
            <a:br>
              <a:rPr lang="en-US" b="1" dirty="0"/>
            </a:br>
            <a:endParaRPr lang="en-CA" dirty="0"/>
          </a:p>
        </p:txBody>
      </p:sp>
      <p:sp>
        <p:nvSpPr>
          <p:cNvPr id="3" name="Subtitle 2">
            <a:extLst>
              <a:ext uri="{FF2B5EF4-FFF2-40B4-BE49-F238E27FC236}">
                <a16:creationId xmlns:a16="http://schemas.microsoft.com/office/drawing/2014/main" id="{6032B0A1-6F0B-4184-B1E4-312AB2D4196F}"/>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950505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5316-EA0D-4E01-9AA8-E606F7DCE8D8}"/>
              </a:ext>
            </a:extLst>
          </p:cNvPr>
          <p:cNvSpPr>
            <a:spLocks noGrp="1"/>
          </p:cNvSpPr>
          <p:nvPr>
            <p:ph type="title"/>
          </p:nvPr>
        </p:nvSpPr>
        <p:spPr/>
        <p:txBody>
          <a:bodyPr/>
          <a:lstStyle/>
          <a:p>
            <a:r>
              <a:rPr lang="en-CA" b="1" dirty="0"/>
              <a:t>5. Discussion</a:t>
            </a:r>
          </a:p>
        </p:txBody>
      </p:sp>
      <p:sp>
        <p:nvSpPr>
          <p:cNvPr id="3" name="Content Placeholder 2">
            <a:extLst>
              <a:ext uri="{FF2B5EF4-FFF2-40B4-BE49-F238E27FC236}">
                <a16:creationId xmlns:a16="http://schemas.microsoft.com/office/drawing/2014/main" id="{AEE74A13-DB6B-4E46-A1E4-B9301A0B56F7}"/>
              </a:ext>
            </a:extLst>
          </p:cNvPr>
          <p:cNvSpPr>
            <a:spLocks noGrp="1"/>
          </p:cNvSpPr>
          <p:nvPr>
            <p:ph idx="1"/>
          </p:nvPr>
        </p:nvSpPr>
        <p:spPr/>
        <p:txBody>
          <a:bodyPr>
            <a:normAutofit fontScale="85000" lnSpcReduction="20000"/>
          </a:bodyPr>
          <a:lstStyle/>
          <a:p>
            <a:r>
              <a:rPr lang="en-US" dirty="0"/>
              <a:t>The first thing to note is that given the data, logistic regression presents a better fit for the data over linear regression. Using logistic regression we were able to obtain a Jaccard Similarity Score of 66.66%, which although not perfect, is more reasonable than the low variance score obtained from the linear regression.</a:t>
            </a:r>
            <a:br>
              <a:rPr lang="en-US" dirty="0"/>
            </a:br>
            <a:endParaRPr lang="en-US" dirty="0"/>
          </a:p>
          <a:p>
            <a:r>
              <a:rPr lang="en-US" dirty="0"/>
              <a:t>Based on the classification report, its also clear the model is better at predicting if a restaurant will fall into the best or worst percentile of likes.</a:t>
            </a:r>
            <a:br>
              <a:rPr lang="en-US" dirty="0"/>
            </a:br>
            <a:endParaRPr lang="en-US" dirty="0"/>
          </a:p>
          <a:p>
            <a:r>
              <a:rPr lang="en-US" dirty="0"/>
              <a:t>In terms of strategy, it can be seen that opening a restaurant in San Francisco, opening a bar, or serving cuisine that is </a:t>
            </a:r>
            <a:r>
              <a:rPr lang="en-US" dirty="0" err="1"/>
              <a:t>american</a:t>
            </a:r>
            <a:r>
              <a:rPr lang="en-US" dirty="0"/>
              <a:t> or </a:t>
            </a:r>
            <a:r>
              <a:rPr lang="en-US" dirty="0" err="1"/>
              <a:t>asian</a:t>
            </a:r>
            <a:r>
              <a:rPr lang="en-US" dirty="0"/>
              <a:t> in nature, are associated negatively with "likes."</a:t>
            </a:r>
            <a:br>
              <a:rPr lang="en-US" dirty="0"/>
            </a:br>
            <a:endParaRPr lang="en-US" dirty="0"/>
          </a:p>
          <a:p>
            <a:r>
              <a:rPr lang="en-US" dirty="0"/>
              <a:t>This suggests that the business opportunity should be opening a restaurant in either Los Angeles or San Diego, with a cuisine that is European, Latino, or casual in nature would be the best approach for maximizing likes.</a:t>
            </a:r>
          </a:p>
          <a:p>
            <a:pPr marL="0" indent="0">
              <a:buNone/>
            </a:pPr>
            <a:endParaRPr lang="en-US" dirty="0"/>
          </a:p>
          <a:p>
            <a:endParaRPr lang="en-CA" dirty="0"/>
          </a:p>
        </p:txBody>
      </p:sp>
    </p:spTree>
    <p:extLst>
      <p:ext uri="{BB962C8B-B14F-4D97-AF65-F5344CB8AC3E}">
        <p14:creationId xmlns:p14="http://schemas.microsoft.com/office/powerpoint/2010/main" val="3904651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4235-F9DB-4DA8-9BA0-326CC50AC434}"/>
              </a:ext>
            </a:extLst>
          </p:cNvPr>
          <p:cNvSpPr>
            <a:spLocks noGrp="1"/>
          </p:cNvSpPr>
          <p:nvPr>
            <p:ph type="ctrTitle"/>
          </p:nvPr>
        </p:nvSpPr>
        <p:spPr/>
        <p:txBody>
          <a:bodyPr>
            <a:normAutofit fontScale="90000"/>
          </a:bodyPr>
          <a:lstStyle/>
          <a:p>
            <a:r>
              <a:rPr lang="en-CA" b="1" dirty="0"/>
              <a:t>6. Conclusion</a:t>
            </a:r>
            <a:br>
              <a:rPr lang="en-CA" b="1" dirty="0"/>
            </a:br>
            <a:br>
              <a:rPr lang="en-US" b="1" dirty="0"/>
            </a:br>
            <a:endParaRPr lang="en-CA" dirty="0"/>
          </a:p>
        </p:txBody>
      </p:sp>
      <p:sp>
        <p:nvSpPr>
          <p:cNvPr id="3" name="Subtitle 2">
            <a:extLst>
              <a:ext uri="{FF2B5EF4-FFF2-40B4-BE49-F238E27FC236}">
                <a16:creationId xmlns:a16="http://schemas.microsoft.com/office/drawing/2014/main" id="{6032B0A1-6F0B-4184-B1E4-312AB2D4196F}"/>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2922628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5316-EA0D-4E01-9AA8-E606F7DCE8D8}"/>
              </a:ext>
            </a:extLst>
          </p:cNvPr>
          <p:cNvSpPr>
            <a:spLocks noGrp="1"/>
          </p:cNvSpPr>
          <p:nvPr>
            <p:ph type="title"/>
          </p:nvPr>
        </p:nvSpPr>
        <p:spPr/>
        <p:txBody>
          <a:bodyPr/>
          <a:lstStyle/>
          <a:p>
            <a:r>
              <a:rPr lang="en-CA" b="1" dirty="0"/>
              <a:t>6. Conclusion</a:t>
            </a:r>
          </a:p>
        </p:txBody>
      </p:sp>
      <p:sp>
        <p:nvSpPr>
          <p:cNvPr id="3" name="Content Placeholder 2">
            <a:extLst>
              <a:ext uri="{FF2B5EF4-FFF2-40B4-BE49-F238E27FC236}">
                <a16:creationId xmlns:a16="http://schemas.microsoft.com/office/drawing/2014/main" id="{AEE74A13-DB6B-4E46-A1E4-B9301A0B56F7}"/>
              </a:ext>
            </a:extLst>
          </p:cNvPr>
          <p:cNvSpPr>
            <a:spLocks noGrp="1"/>
          </p:cNvSpPr>
          <p:nvPr>
            <p:ph idx="1"/>
          </p:nvPr>
        </p:nvSpPr>
        <p:spPr/>
        <p:txBody>
          <a:bodyPr>
            <a:normAutofit/>
          </a:bodyPr>
          <a:lstStyle/>
          <a:p>
            <a:r>
              <a:rPr lang="en-US" dirty="0"/>
              <a:t>In conclusion, after analyzing restaurant "likes" in California from 300 restaurants, we can conclude that the approach to best take is to open a restaurant that is either European, Latino, or casual and that opening the venue in either Los Angeles or San Diego rather than San Francisco.</a:t>
            </a:r>
            <a:br>
              <a:rPr lang="en-US" dirty="0"/>
            </a:br>
            <a:endParaRPr lang="en-US" dirty="0"/>
          </a:p>
          <a:p>
            <a:r>
              <a:rPr lang="en-US" dirty="0"/>
              <a:t>Additionally, the predictive capabilities of the logistic regression prediction model are most accurate for classifying whether a restaurant will fall in either the best or worst classes when the data is binned into 3 classes.</a:t>
            </a:r>
          </a:p>
          <a:p>
            <a:pPr marL="0" indent="0">
              <a:buNone/>
            </a:pPr>
            <a:endParaRPr lang="en-US" dirty="0"/>
          </a:p>
          <a:p>
            <a:endParaRPr lang="en-CA" dirty="0"/>
          </a:p>
        </p:txBody>
      </p:sp>
    </p:spTree>
    <p:extLst>
      <p:ext uri="{BB962C8B-B14F-4D97-AF65-F5344CB8AC3E}">
        <p14:creationId xmlns:p14="http://schemas.microsoft.com/office/powerpoint/2010/main" val="3102683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5316-EA0D-4E01-9AA8-E606F7DCE8D8}"/>
              </a:ext>
            </a:extLst>
          </p:cNvPr>
          <p:cNvSpPr>
            <a:spLocks noGrp="1"/>
          </p:cNvSpPr>
          <p:nvPr>
            <p:ph type="title"/>
          </p:nvPr>
        </p:nvSpPr>
        <p:spPr/>
        <p:txBody>
          <a:bodyPr/>
          <a:lstStyle/>
          <a:p>
            <a:r>
              <a:rPr lang="en-CA" dirty="0"/>
              <a:t>1. Introduction</a:t>
            </a:r>
          </a:p>
        </p:txBody>
      </p:sp>
      <p:sp>
        <p:nvSpPr>
          <p:cNvPr id="3" name="Content Placeholder 2">
            <a:extLst>
              <a:ext uri="{FF2B5EF4-FFF2-40B4-BE49-F238E27FC236}">
                <a16:creationId xmlns:a16="http://schemas.microsoft.com/office/drawing/2014/main" id="{AEE74A13-DB6B-4E46-A1E4-B9301A0B56F7}"/>
              </a:ext>
            </a:extLst>
          </p:cNvPr>
          <p:cNvSpPr>
            <a:spLocks noGrp="1"/>
          </p:cNvSpPr>
          <p:nvPr>
            <p:ph idx="1"/>
          </p:nvPr>
        </p:nvSpPr>
        <p:spPr/>
        <p:txBody>
          <a:bodyPr>
            <a:normAutofit fontScale="85000" lnSpcReduction="20000"/>
          </a:bodyPr>
          <a:lstStyle/>
          <a:p>
            <a:r>
              <a:rPr lang="en-CA" dirty="0"/>
              <a:t> </a:t>
            </a:r>
            <a:r>
              <a:rPr lang="en-US" dirty="0"/>
              <a:t>California boasts an incredibly diverse collection of restaurants catering to different palettes and appetites. A large part of marketing for a modern restaurant (or any company) is the number of "likes" on Social Media.</a:t>
            </a:r>
            <a:br>
              <a:rPr lang="en-US" dirty="0"/>
            </a:br>
            <a:endParaRPr lang="en-US" dirty="0"/>
          </a:p>
          <a:p>
            <a:r>
              <a:rPr lang="en-US" dirty="0"/>
              <a:t>For a new business owner (or existing company) to open a new restaurant in California, knowing ahead of time the potential social media image they can have would provide an excellent solution to the ever present business problem of uncertainty.</a:t>
            </a:r>
            <a:br>
              <a:rPr lang="en-US" dirty="0"/>
            </a:br>
            <a:endParaRPr lang="en-US" dirty="0"/>
          </a:p>
          <a:p>
            <a:r>
              <a:rPr lang="en-US" dirty="0"/>
              <a:t>We can mitigate this uncertainty through leveraging data gathered from </a:t>
            </a:r>
            <a:r>
              <a:rPr lang="en-US" dirty="0" err="1"/>
              <a:t>FourSquare's</a:t>
            </a:r>
            <a:r>
              <a:rPr lang="en-US" dirty="0"/>
              <a:t> API.</a:t>
            </a:r>
            <a:br>
              <a:rPr lang="en-US" dirty="0"/>
            </a:br>
            <a:endParaRPr lang="en-US" dirty="0"/>
          </a:p>
          <a:p>
            <a:r>
              <a:rPr lang="en-US" dirty="0"/>
              <a:t>The question we will try to address is, how accurately can we predict the amount of "likes" a new restaurant opening in this region can expect to have based on the type of cuisine it will serve and which city in California it will open in.</a:t>
            </a:r>
          </a:p>
          <a:p>
            <a:endParaRPr lang="en-CA" dirty="0"/>
          </a:p>
        </p:txBody>
      </p:sp>
    </p:spTree>
    <p:extLst>
      <p:ext uri="{BB962C8B-B14F-4D97-AF65-F5344CB8AC3E}">
        <p14:creationId xmlns:p14="http://schemas.microsoft.com/office/powerpoint/2010/main" val="3340787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4235-F9DB-4DA8-9BA0-326CC50AC434}"/>
              </a:ext>
            </a:extLst>
          </p:cNvPr>
          <p:cNvSpPr>
            <a:spLocks noGrp="1"/>
          </p:cNvSpPr>
          <p:nvPr>
            <p:ph type="ctrTitle"/>
          </p:nvPr>
        </p:nvSpPr>
        <p:spPr/>
        <p:txBody>
          <a:bodyPr>
            <a:normAutofit fontScale="90000"/>
          </a:bodyPr>
          <a:lstStyle/>
          <a:p>
            <a:r>
              <a:rPr lang="en-CA" b="1" dirty="0"/>
              <a:t>2. Data</a:t>
            </a:r>
            <a:br>
              <a:rPr lang="en-CA" b="1" dirty="0"/>
            </a:br>
            <a:br>
              <a:rPr lang="en-US" b="1" dirty="0"/>
            </a:br>
            <a:endParaRPr lang="en-CA" dirty="0"/>
          </a:p>
        </p:txBody>
      </p:sp>
      <p:sp>
        <p:nvSpPr>
          <p:cNvPr id="3" name="Subtitle 2">
            <a:extLst>
              <a:ext uri="{FF2B5EF4-FFF2-40B4-BE49-F238E27FC236}">
                <a16:creationId xmlns:a16="http://schemas.microsoft.com/office/drawing/2014/main" id="{6032B0A1-6F0B-4184-B1E4-312AB2D4196F}"/>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340520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4235-F9DB-4DA8-9BA0-326CC50AC434}"/>
              </a:ext>
            </a:extLst>
          </p:cNvPr>
          <p:cNvSpPr>
            <a:spLocks noGrp="1"/>
          </p:cNvSpPr>
          <p:nvPr>
            <p:ph type="ctrTitle"/>
          </p:nvPr>
        </p:nvSpPr>
        <p:spPr/>
        <p:txBody>
          <a:bodyPr>
            <a:normAutofit fontScale="90000"/>
          </a:bodyPr>
          <a:lstStyle/>
          <a:p>
            <a:r>
              <a:rPr lang="en-CA" b="1" dirty="0"/>
              <a:t>2.1 Data Scraping and Cleaning</a:t>
            </a:r>
            <a:br>
              <a:rPr lang="en-CA" b="1" dirty="0"/>
            </a:br>
            <a:br>
              <a:rPr lang="en-US" b="1" dirty="0"/>
            </a:br>
            <a:endParaRPr lang="en-CA" dirty="0"/>
          </a:p>
        </p:txBody>
      </p:sp>
      <p:sp>
        <p:nvSpPr>
          <p:cNvPr id="3" name="Subtitle 2">
            <a:extLst>
              <a:ext uri="{FF2B5EF4-FFF2-40B4-BE49-F238E27FC236}">
                <a16:creationId xmlns:a16="http://schemas.microsoft.com/office/drawing/2014/main" id="{6032B0A1-6F0B-4184-B1E4-312AB2D4196F}"/>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882953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5316-EA0D-4E01-9AA8-E606F7DCE8D8}"/>
              </a:ext>
            </a:extLst>
          </p:cNvPr>
          <p:cNvSpPr>
            <a:spLocks noGrp="1"/>
          </p:cNvSpPr>
          <p:nvPr>
            <p:ph type="title"/>
          </p:nvPr>
        </p:nvSpPr>
        <p:spPr/>
        <p:txBody>
          <a:bodyPr/>
          <a:lstStyle/>
          <a:p>
            <a:r>
              <a:rPr lang="en-US" b="1" dirty="0"/>
              <a:t>2.1 Data Scraping and Cleaning</a:t>
            </a:r>
          </a:p>
        </p:txBody>
      </p:sp>
      <p:sp>
        <p:nvSpPr>
          <p:cNvPr id="3" name="Content Placeholder 2">
            <a:extLst>
              <a:ext uri="{FF2B5EF4-FFF2-40B4-BE49-F238E27FC236}">
                <a16:creationId xmlns:a16="http://schemas.microsoft.com/office/drawing/2014/main" id="{AEE74A13-DB6B-4E46-A1E4-B9301A0B56F7}"/>
              </a:ext>
            </a:extLst>
          </p:cNvPr>
          <p:cNvSpPr>
            <a:spLocks noGrp="1"/>
          </p:cNvSpPr>
          <p:nvPr>
            <p:ph idx="1"/>
          </p:nvPr>
        </p:nvSpPr>
        <p:spPr/>
        <p:txBody>
          <a:bodyPr>
            <a:normAutofit/>
          </a:bodyPr>
          <a:lstStyle/>
          <a:p>
            <a:r>
              <a:rPr lang="en-US" dirty="0"/>
              <a:t>We will first retrieve the geographical coordinates of the three cities (San Francisco, Los Angeles, and San Diego) to represent California.</a:t>
            </a:r>
            <a:br>
              <a:rPr lang="en-US" dirty="0"/>
            </a:br>
            <a:endParaRPr lang="en-US" dirty="0"/>
          </a:p>
          <a:p>
            <a:r>
              <a:rPr lang="en-US" dirty="0"/>
              <a:t>Then, we will leverage the </a:t>
            </a:r>
            <a:r>
              <a:rPr lang="en-US" dirty="0" err="1"/>
              <a:t>FourSquare</a:t>
            </a:r>
            <a:r>
              <a:rPr lang="en-US" dirty="0"/>
              <a:t> API to obtain URLs that lead to the raw data in JSON form.</a:t>
            </a:r>
            <a:br>
              <a:rPr lang="en-US" dirty="0"/>
            </a:br>
            <a:endParaRPr lang="en-US" dirty="0"/>
          </a:p>
          <a:p>
            <a:r>
              <a:rPr lang="en-US" dirty="0"/>
              <a:t>It is important to note that the extracts are not of every restaurant in those cities but rather all of the venues within a 1000KM range of the geographical coordinates that geolocator was able to provide. As such the data will have to be cleaned before pulling "likes" data.</a:t>
            </a:r>
          </a:p>
          <a:p>
            <a:endParaRPr lang="en-CA" dirty="0"/>
          </a:p>
        </p:txBody>
      </p:sp>
    </p:spTree>
    <p:extLst>
      <p:ext uri="{BB962C8B-B14F-4D97-AF65-F5344CB8AC3E}">
        <p14:creationId xmlns:p14="http://schemas.microsoft.com/office/powerpoint/2010/main" val="1187863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4235-F9DB-4DA8-9BA0-326CC50AC434}"/>
              </a:ext>
            </a:extLst>
          </p:cNvPr>
          <p:cNvSpPr>
            <a:spLocks noGrp="1"/>
          </p:cNvSpPr>
          <p:nvPr>
            <p:ph type="ctrTitle"/>
          </p:nvPr>
        </p:nvSpPr>
        <p:spPr/>
        <p:txBody>
          <a:bodyPr>
            <a:normAutofit fontScale="90000"/>
          </a:bodyPr>
          <a:lstStyle/>
          <a:p>
            <a:r>
              <a:rPr lang="en-CA" b="1" dirty="0"/>
              <a:t>2.2 Data Preparation</a:t>
            </a:r>
            <a:br>
              <a:rPr lang="en-CA" b="1" dirty="0"/>
            </a:br>
            <a:br>
              <a:rPr lang="en-US" b="1" dirty="0"/>
            </a:br>
            <a:endParaRPr lang="en-CA" dirty="0"/>
          </a:p>
        </p:txBody>
      </p:sp>
      <p:sp>
        <p:nvSpPr>
          <p:cNvPr id="3" name="Subtitle 2">
            <a:extLst>
              <a:ext uri="{FF2B5EF4-FFF2-40B4-BE49-F238E27FC236}">
                <a16:creationId xmlns:a16="http://schemas.microsoft.com/office/drawing/2014/main" id="{6032B0A1-6F0B-4184-B1E4-312AB2D4196F}"/>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1602291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5316-EA0D-4E01-9AA8-E606F7DCE8D8}"/>
              </a:ext>
            </a:extLst>
          </p:cNvPr>
          <p:cNvSpPr>
            <a:spLocks noGrp="1"/>
          </p:cNvSpPr>
          <p:nvPr>
            <p:ph type="title"/>
          </p:nvPr>
        </p:nvSpPr>
        <p:spPr/>
        <p:txBody>
          <a:bodyPr/>
          <a:lstStyle/>
          <a:p>
            <a:r>
              <a:rPr lang="en-US" b="1" dirty="0"/>
              <a:t>2.2 Data Preparation</a:t>
            </a:r>
          </a:p>
        </p:txBody>
      </p:sp>
      <p:sp>
        <p:nvSpPr>
          <p:cNvPr id="3" name="Content Placeholder 2">
            <a:extLst>
              <a:ext uri="{FF2B5EF4-FFF2-40B4-BE49-F238E27FC236}">
                <a16:creationId xmlns:a16="http://schemas.microsoft.com/office/drawing/2014/main" id="{AEE74A13-DB6B-4E46-A1E4-B9301A0B56F7}"/>
              </a:ext>
            </a:extLst>
          </p:cNvPr>
          <p:cNvSpPr>
            <a:spLocks noGrp="1"/>
          </p:cNvSpPr>
          <p:nvPr>
            <p:ph idx="1"/>
          </p:nvPr>
        </p:nvSpPr>
        <p:spPr/>
        <p:txBody>
          <a:bodyPr>
            <a:normAutofit/>
          </a:bodyPr>
          <a:lstStyle/>
          <a:p>
            <a:r>
              <a:rPr lang="en-US" dirty="0"/>
              <a:t>The data still needs some more processing before it is suitable for model training and testing. </a:t>
            </a:r>
            <a:br>
              <a:rPr lang="en-US" dirty="0"/>
            </a:br>
            <a:endParaRPr lang="en-US" dirty="0"/>
          </a:p>
          <a:p>
            <a:r>
              <a:rPr lang="en-US" dirty="0"/>
              <a:t>The "categories" column contains too many different types of cuisines to allow a model to yield any meaningful results.</a:t>
            </a:r>
          </a:p>
          <a:p>
            <a:pPr marL="0" indent="0">
              <a:buNone/>
            </a:pPr>
            <a:endParaRPr lang="en-US" dirty="0"/>
          </a:p>
          <a:p>
            <a:r>
              <a:rPr lang="en-US" dirty="0"/>
              <a:t>However, the different types of natural cuisines have natural groupings based on conventionally accepted cultural groupings of cuisine.</a:t>
            </a:r>
          </a:p>
          <a:p>
            <a:pPr marL="0" indent="0">
              <a:buNone/>
            </a:pPr>
            <a:endParaRPr lang="en-US" dirty="0"/>
          </a:p>
          <a:p>
            <a:endParaRPr lang="en-CA" dirty="0"/>
          </a:p>
        </p:txBody>
      </p:sp>
    </p:spTree>
    <p:extLst>
      <p:ext uri="{BB962C8B-B14F-4D97-AF65-F5344CB8AC3E}">
        <p14:creationId xmlns:p14="http://schemas.microsoft.com/office/powerpoint/2010/main" val="3855367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5316-EA0D-4E01-9AA8-E606F7DCE8D8}"/>
              </a:ext>
            </a:extLst>
          </p:cNvPr>
          <p:cNvSpPr>
            <a:spLocks noGrp="1"/>
          </p:cNvSpPr>
          <p:nvPr>
            <p:ph type="title"/>
          </p:nvPr>
        </p:nvSpPr>
        <p:spPr/>
        <p:txBody>
          <a:bodyPr/>
          <a:lstStyle/>
          <a:p>
            <a:r>
              <a:rPr lang="en-US" b="1" dirty="0"/>
              <a:t>2.2 Data Preparation</a:t>
            </a:r>
          </a:p>
        </p:txBody>
      </p:sp>
      <p:sp>
        <p:nvSpPr>
          <p:cNvPr id="3" name="Content Placeholder 2">
            <a:extLst>
              <a:ext uri="{FF2B5EF4-FFF2-40B4-BE49-F238E27FC236}">
                <a16:creationId xmlns:a16="http://schemas.microsoft.com/office/drawing/2014/main" id="{AEE74A13-DB6B-4E46-A1E4-B9301A0B56F7}"/>
              </a:ext>
            </a:extLst>
          </p:cNvPr>
          <p:cNvSpPr>
            <a:spLocks noGrp="1"/>
          </p:cNvSpPr>
          <p:nvPr>
            <p:ph idx="1"/>
          </p:nvPr>
        </p:nvSpPr>
        <p:spPr/>
        <p:txBody>
          <a:bodyPr>
            <a:normAutofit/>
          </a:bodyPr>
          <a:lstStyle/>
          <a:p>
            <a:r>
              <a:rPr lang="en-US" dirty="0"/>
              <a:t>As this project will compare both linear and logistic regression, it makes sense to have "likes" as both a continuous and categorical (but ordinal) variable. In the case of turning into a categorical variable, we can bin the data based on percentiles and classify them into these ordinal percentile categories.</a:t>
            </a:r>
            <a:br>
              <a:rPr lang="en-US" dirty="0"/>
            </a:br>
            <a:endParaRPr lang="en-US" dirty="0"/>
          </a:p>
          <a:p>
            <a:r>
              <a:rPr lang="en-US" dirty="0"/>
              <a:t>As the last stage of data preparation, it is important to note that the regressors are categorical variables (3 different cities and 6 different categories of </a:t>
            </a:r>
            <a:r>
              <a:rPr lang="en-US" dirty="0" err="1"/>
              <a:t>cusines</a:t>
            </a:r>
            <a:r>
              <a:rPr lang="en-US" dirty="0"/>
              <a:t>). Hence, they require dummy variable encoding for meaningful analysis. We can accomplish this via one-hot encoding.</a:t>
            </a:r>
          </a:p>
          <a:p>
            <a:pPr marL="0" indent="0">
              <a:buNone/>
            </a:pPr>
            <a:endParaRPr lang="en-US" dirty="0"/>
          </a:p>
          <a:p>
            <a:endParaRPr lang="en-CA" dirty="0"/>
          </a:p>
        </p:txBody>
      </p:sp>
    </p:spTree>
    <p:extLst>
      <p:ext uri="{BB962C8B-B14F-4D97-AF65-F5344CB8AC3E}">
        <p14:creationId xmlns:p14="http://schemas.microsoft.com/office/powerpoint/2010/main" val="1973875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1168</Words>
  <Application>Microsoft Office PowerPoint</Application>
  <PresentationFormat>Widescreen</PresentationFormat>
  <Paragraphs>52</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California’s Restaurant "Likes" Prediction with Forsquare APi  </vt:lpstr>
      <vt:lpstr>1. Introduction  </vt:lpstr>
      <vt:lpstr>1. Introduction</vt:lpstr>
      <vt:lpstr>2. Data  </vt:lpstr>
      <vt:lpstr>2.1 Data Scraping and Cleaning  </vt:lpstr>
      <vt:lpstr>2.1 Data Scraping and Cleaning</vt:lpstr>
      <vt:lpstr>2.2 Data Preparation  </vt:lpstr>
      <vt:lpstr>2.2 Data Preparation</vt:lpstr>
      <vt:lpstr>2.2 Data Preparation</vt:lpstr>
      <vt:lpstr>3. Methodology  </vt:lpstr>
      <vt:lpstr>3. Methodology</vt:lpstr>
      <vt:lpstr>4. Results  </vt:lpstr>
      <vt:lpstr>4.1 Linear Regression Results  </vt:lpstr>
      <vt:lpstr>4.1 Linear Regression Results¶</vt:lpstr>
      <vt:lpstr>4.1 Linear Regression Results¶</vt:lpstr>
      <vt:lpstr>4.2 Logistic Regression Results  </vt:lpstr>
      <vt:lpstr>4.2 Logistic Regression Results</vt:lpstr>
      <vt:lpstr>4.2 Logistic Regression Results</vt:lpstr>
      <vt:lpstr>4.2 Logistic Regression Results</vt:lpstr>
      <vt:lpstr>4.2 Logistic Regression Results</vt:lpstr>
      <vt:lpstr>5. Discussion  </vt:lpstr>
      <vt:lpstr>5. Discussion</vt:lpstr>
      <vt:lpstr>6. Conclusion  </vt:lpstr>
      <vt:lpstr>6.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California Restaurant "Likes" Prediction Using Foursquare API and Machine Learning</dc:title>
  <dc:creator>Oliver Ma</dc:creator>
  <cp:lastModifiedBy>shailpatel124@gmail.com</cp:lastModifiedBy>
  <cp:revision>3</cp:revision>
  <dcterms:created xsi:type="dcterms:W3CDTF">2019-04-27T08:06:28Z</dcterms:created>
  <dcterms:modified xsi:type="dcterms:W3CDTF">2020-06-12T15:51:16Z</dcterms:modified>
</cp:coreProperties>
</file>