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63" r:id="rId3"/>
    <p:sldId id="333" r:id="rId4"/>
    <p:sldId id="351" r:id="rId5"/>
    <p:sldId id="339" r:id="rId6"/>
    <p:sldId id="335" r:id="rId7"/>
    <p:sldId id="340" r:id="rId8"/>
    <p:sldId id="342" r:id="rId9"/>
    <p:sldId id="343" r:id="rId10"/>
    <p:sldId id="344" r:id="rId11"/>
    <p:sldId id="345" r:id="rId12"/>
    <p:sldId id="336" r:id="rId13"/>
    <p:sldId id="346" r:id="rId14"/>
    <p:sldId id="337" r:id="rId15"/>
    <p:sldId id="350" r:id="rId16"/>
    <p:sldId id="347" r:id="rId17"/>
    <p:sldId id="348" r:id="rId18"/>
    <p:sldId id="290" r:id="rId19"/>
    <p:sldId id="292" r:id="rId20"/>
    <p:sldId id="34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458B56-59E4-4E46-9772-7044579859E1}">
          <p14:sldIdLst>
            <p14:sldId id="257"/>
          </p14:sldIdLst>
        </p14:section>
        <p14:section name="Motivation" id="{A5278B86-2451-0644-B3AA-EDCBBC736745}">
          <p14:sldIdLst>
            <p14:sldId id="263"/>
            <p14:sldId id="333"/>
            <p14:sldId id="351"/>
            <p14:sldId id="339"/>
            <p14:sldId id="335"/>
            <p14:sldId id="340"/>
            <p14:sldId id="342"/>
            <p14:sldId id="343"/>
          </p14:sldIdLst>
        </p14:section>
        <p14:section name="The experiment" id="{424B97DD-C5C9-D54D-9015-320074DB36B3}">
          <p14:sldIdLst>
            <p14:sldId id="344"/>
            <p14:sldId id="345"/>
            <p14:sldId id="336"/>
            <p14:sldId id="346"/>
            <p14:sldId id="337"/>
            <p14:sldId id="350"/>
            <p14:sldId id="347"/>
            <p14:sldId id="348"/>
          </p14:sldIdLst>
        </p14:section>
        <p14:section name="Conclusions &amp; Future Work" id="{C6B75F72-200B-4D46-805E-3F16DA00E600}">
          <p14:sldIdLst>
            <p14:sldId id="290"/>
            <p14:sldId id="292"/>
            <p14:sldId id="3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2" autoAdjust="0"/>
    <p:restoredTop sz="98752" autoAdjust="0"/>
  </p:normalViewPr>
  <p:slideViewPr>
    <p:cSldViewPr snapToGrid="0" snapToObjects="1">
      <p:cViewPr>
        <p:scale>
          <a:sx n="85" d="100"/>
          <a:sy n="85" d="100"/>
        </p:scale>
        <p:origin x="-171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Untitled:Users:Josu:Desktop:rankingSummaryLO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Untitled:Users:Josu:Desktop:rankingSummaryLO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Untitled:Users:Josu:Desktop:rankingSummaryLO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Untitled:Users:Josu:Desktop:rankingSummaryQAP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Untitled:Users:Josu:Desktop:rankingSummaryPFS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12700">
              <a:solidFill>
                <a:schemeClr val="accent6"/>
              </a:solidFill>
            </a:ln>
          </c:spPr>
          <c:invertIfNegative val="0"/>
          <c:val>
            <c:numRef>
              <c:f>rankingSummaryLOP.csv!$C$2:$C$721</c:f>
              <c:numCache>
                <c:formatCode>General</c:formatCode>
                <c:ptCount val="72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2659.0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3633.0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1375.0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814.0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748.0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1385.0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3607.0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2647.0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3574.0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2691.0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3543.0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2587.0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1287.0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766.0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1258.0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780.0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1312.0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733.0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2683.0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3631.0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3694.0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2679.0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728.0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1328.0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0.0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0.0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0.0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1338.0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0.0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757.0</c:v>
                </c:pt>
                <c:pt idx="406">
                  <c:v>0.0</c:v>
                </c:pt>
                <c:pt idx="407">
                  <c:v>0.0</c:v>
                </c:pt>
                <c:pt idx="408">
                  <c:v>0.0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0.0</c:v>
                </c:pt>
                <c:pt idx="417">
                  <c:v>2653.0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3645.0</c:v>
                </c:pt>
                <c:pt idx="424">
                  <c:v>0.0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3670.0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2636.0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0.0</c:v>
                </c:pt>
                <c:pt idx="467">
                  <c:v>696.0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0.0</c:v>
                </c:pt>
                <c:pt idx="475">
                  <c:v>0.0</c:v>
                </c:pt>
                <c:pt idx="476">
                  <c:v>0.0</c:v>
                </c:pt>
                <c:pt idx="477">
                  <c:v>1293.0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0.0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718.0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  <c:pt idx="501">
                  <c:v>1325.0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0.0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0.0</c:v>
                </c:pt>
                <c:pt idx="516">
                  <c:v>0.0</c:v>
                </c:pt>
                <c:pt idx="517">
                  <c:v>0.0</c:v>
                </c:pt>
                <c:pt idx="518">
                  <c:v>0.0</c:v>
                </c:pt>
                <c:pt idx="519">
                  <c:v>0.0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0.0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763.0</c:v>
                </c:pt>
                <c:pt idx="532">
                  <c:v>0.0</c:v>
                </c:pt>
                <c:pt idx="533">
                  <c:v>0.0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1418.0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0.0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0.0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0.0</c:v>
                </c:pt>
                <c:pt idx="564">
                  <c:v>0.0</c:v>
                </c:pt>
                <c:pt idx="565">
                  <c:v>0.0</c:v>
                </c:pt>
                <c:pt idx="566">
                  <c:v>0.0</c:v>
                </c:pt>
                <c:pt idx="567">
                  <c:v>0.0</c:v>
                </c:pt>
                <c:pt idx="568">
                  <c:v>2667.0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3492.0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2629.0</c:v>
                </c:pt>
                <c:pt idx="582">
                  <c:v>0.0</c:v>
                </c:pt>
                <c:pt idx="583">
                  <c:v>0.0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0.0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3586.0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0.0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2570.0</c:v>
                </c:pt>
                <c:pt idx="606">
                  <c:v>0.0</c:v>
                </c:pt>
                <c:pt idx="607">
                  <c:v>0.0</c:v>
                </c:pt>
                <c:pt idx="608">
                  <c:v>0.0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0.0</c:v>
                </c:pt>
                <c:pt idx="617">
                  <c:v>0.0</c:v>
                </c:pt>
                <c:pt idx="618">
                  <c:v>0.0</c:v>
                </c:pt>
                <c:pt idx="619">
                  <c:v>3566.0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0.0</c:v>
                </c:pt>
                <c:pt idx="625">
                  <c:v>0.0</c:v>
                </c:pt>
                <c:pt idx="626">
                  <c:v>0.0</c:v>
                </c:pt>
                <c:pt idx="627">
                  <c:v>1326.0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0.0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814.0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0.0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0.0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0.0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0.0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0.0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781.0</c:v>
                </c:pt>
                <c:pt idx="683">
                  <c:v>0.0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0.0</c:v>
                </c:pt>
                <c:pt idx="692">
                  <c:v>1328.0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0.0</c:v>
                </c:pt>
                <c:pt idx="700">
                  <c:v>3584.0</c:v>
                </c:pt>
                <c:pt idx="701">
                  <c:v>0.0</c:v>
                </c:pt>
                <c:pt idx="702">
                  <c:v>0.0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0.0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2603.0</c:v>
                </c:pt>
                <c:pt idx="715">
                  <c:v>0.0</c:v>
                </c:pt>
                <c:pt idx="716">
                  <c:v>0.0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8533896"/>
        <c:axId val="2119681928"/>
      </c:barChart>
      <c:catAx>
        <c:axId val="2118533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EHUSans"/>
                    <a:cs typeface="EHUSans"/>
                  </a:defRPr>
                </a:pPr>
                <a:r>
                  <a:rPr lang="en-US">
                    <a:latin typeface="EHUSans"/>
                    <a:cs typeface="EHUSans"/>
                  </a:rPr>
                  <a:t>Ranking ID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9681928"/>
        <c:crosses val="autoZero"/>
        <c:auto val="1"/>
        <c:lblAlgn val="ctr"/>
        <c:lblOffset val="100"/>
        <c:noMultiLvlLbl val="0"/>
      </c:catAx>
      <c:valAx>
        <c:axId val="2119681928"/>
        <c:scaling>
          <c:orientation val="minMax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>
                    <a:latin typeface="EHUSans "/>
                    <a:cs typeface="EHUSans "/>
                  </a:defRPr>
                </a:pPr>
                <a:r>
                  <a:rPr lang="en-US">
                    <a:latin typeface="EHUSans "/>
                    <a:cs typeface="EHUSans "/>
                  </a:rPr>
                  <a:t>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8533896"/>
        <c:crosses val="autoZero"/>
        <c:crossBetween val="between"/>
        <c:majorUnit val="1000.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b="0" i="0">
          <a:latin typeface="EHUSans Light"/>
          <a:cs typeface="EHUSans Light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12700">
              <a:solidFill>
                <a:schemeClr val="accent6"/>
              </a:solidFill>
            </a:ln>
          </c:spPr>
          <c:invertIfNegative val="0"/>
          <c:val>
            <c:numRef>
              <c:f>rankingSummaryLOP.csv!$C$2:$C$721</c:f>
              <c:numCache>
                <c:formatCode>General</c:formatCode>
                <c:ptCount val="72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2659.0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3633.0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1375.0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814.0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748.0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1385.0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3607.0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2647.0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3574.0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2691.0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3543.0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2587.0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1287.0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766.0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1258.0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780.0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1312.0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733.0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2683.0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3631.0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3694.0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2679.0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728.0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1328.0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0.0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0.0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0.0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1338.0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0.0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757.0</c:v>
                </c:pt>
                <c:pt idx="406">
                  <c:v>0.0</c:v>
                </c:pt>
                <c:pt idx="407">
                  <c:v>0.0</c:v>
                </c:pt>
                <c:pt idx="408">
                  <c:v>0.0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0.0</c:v>
                </c:pt>
                <c:pt idx="417">
                  <c:v>2653.0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3645.0</c:v>
                </c:pt>
                <c:pt idx="424">
                  <c:v>0.0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3670.0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2636.0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0.0</c:v>
                </c:pt>
                <c:pt idx="467">
                  <c:v>696.0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0.0</c:v>
                </c:pt>
                <c:pt idx="475">
                  <c:v>0.0</c:v>
                </c:pt>
                <c:pt idx="476">
                  <c:v>0.0</c:v>
                </c:pt>
                <c:pt idx="477">
                  <c:v>1293.0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0.0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718.0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  <c:pt idx="501">
                  <c:v>1325.0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0.0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0.0</c:v>
                </c:pt>
                <c:pt idx="516">
                  <c:v>0.0</c:v>
                </c:pt>
                <c:pt idx="517">
                  <c:v>0.0</c:v>
                </c:pt>
                <c:pt idx="518">
                  <c:v>0.0</c:v>
                </c:pt>
                <c:pt idx="519">
                  <c:v>0.0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0.0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763.0</c:v>
                </c:pt>
                <c:pt idx="532">
                  <c:v>0.0</c:v>
                </c:pt>
                <c:pt idx="533">
                  <c:v>0.0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1418.0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0.0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0.0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0.0</c:v>
                </c:pt>
                <c:pt idx="564">
                  <c:v>0.0</c:v>
                </c:pt>
                <c:pt idx="565">
                  <c:v>0.0</c:v>
                </c:pt>
                <c:pt idx="566">
                  <c:v>0.0</c:v>
                </c:pt>
                <c:pt idx="567">
                  <c:v>0.0</c:v>
                </c:pt>
                <c:pt idx="568">
                  <c:v>2667.0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3492.0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2629.0</c:v>
                </c:pt>
                <c:pt idx="582">
                  <c:v>0.0</c:v>
                </c:pt>
                <c:pt idx="583">
                  <c:v>0.0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0.0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3586.0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0.0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2570.0</c:v>
                </c:pt>
                <c:pt idx="606">
                  <c:v>0.0</c:v>
                </c:pt>
                <c:pt idx="607">
                  <c:v>0.0</c:v>
                </c:pt>
                <c:pt idx="608">
                  <c:v>0.0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0.0</c:v>
                </c:pt>
                <c:pt idx="617">
                  <c:v>0.0</c:v>
                </c:pt>
                <c:pt idx="618">
                  <c:v>0.0</c:v>
                </c:pt>
                <c:pt idx="619">
                  <c:v>3566.0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0.0</c:v>
                </c:pt>
                <c:pt idx="625">
                  <c:v>0.0</c:v>
                </c:pt>
                <c:pt idx="626">
                  <c:v>0.0</c:v>
                </c:pt>
                <c:pt idx="627">
                  <c:v>1326.0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0.0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814.0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0.0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0.0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0.0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0.0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0.0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781.0</c:v>
                </c:pt>
                <c:pt idx="683">
                  <c:v>0.0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0.0</c:v>
                </c:pt>
                <c:pt idx="692">
                  <c:v>1328.0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0.0</c:v>
                </c:pt>
                <c:pt idx="700">
                  <c:v>3584.0</c:v>
                </c:pt>
                <c:pt idx="701">
                  <c:v>0.0</c:v>
                </c:pt>
                <c:pt idx="702">
                  <c:v>0.0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0.0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2603.0</c:v>
                </c:pt>
                <c:pt idx="715">
                  <c:v>0.0</c:v>
                </c:pt>
                <c:pt idx="716">
                  <c:v>0.0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8676888"/>
        <c:axId val="2118682392"/>
      </c:barChart>
      <c:catAx>
        <c:axId val="2118676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EHUSans"/>
                    <a:cs typeface="EHUSans"/>
                  </a:defRPr>
                </a:pPr>
                <a:r>
                  <a:rPr lang="en-US">
                    <a:latin typeface="EHUSans"/>
                    <a:cs typeface="EHUSans"/>
                  </a:rPr>
                  <a:t>Ranking ID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682392"/>
        <c:crosses val="autoZero"/>
        <c:auto val="1"/>
        <c:lblAlgn val="ctr"/>
        <c:lblOffset val="100"/>
        <c:noMultiLvlLbl val="0"/>
      </c:catAx>
      <c:valAx>
        <c:axId val="2118682392"/>
        <c:scaling>
          <c:orientation val="minMax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>
                    <a:latin typeface="EHUSans "/>
                    <a:cs typeface="EHUSans "/>
                  </a:defRPr>
                </a:pPr>
                <a:r>
                  <a:rPr lang="en-US">
                    <a:latin typeface="EHUSans "/>
                    <a:cs typeface="EHUSans "/>
                  </a:rPr>
                  <a:t>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8676888"/>
        <c:crosses val="autoZero"/>
        <c:crossBetween val="between"/>
        <c:majorUnit val="1000.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b="0" i="0">
          <a:latin typeface="EHUSans Light"/>
          <a:cs typeface="EHUSans Light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12700">
              <a:solidFill>
                <a:schemeClr val="accent6"/>
              </a:solidFill>
            </a:ln>
          </c:spPr>
          <c:invertIfNegative val="0"/>
          <c:val>
            <c:numRef>
              <c:f>rankingSummaryLOP.csv!$C$2:$C$721</c:f>
              <c:numCache>
                <c:formatCode>General</c:formatCode>
                <c:ptCount val="72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2659.0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3633.0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1375.0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814.0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748.0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1385.0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3607.0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2647.0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3574.0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2691.0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3543.0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2587.0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1287.0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766.0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1258.0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780.0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1312.0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733.0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2683.0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3631.0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3694.0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2679.0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728.0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1328.0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0.0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0.0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0.0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1338.0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0.0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757.0</c:v>
                </c:pt>
                <c:pt idx="406">
                  <c:v>0.0</c:v>
                </c:pt>
                <c:pt idx="407">
                  <c:v>0.0</c:v>
                </c:pt>
                <c:pt idx="408">
                  <c:v>0.0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0.0</c:v>
                </c:pt>
                <c:pt idx="417">
                  <c:v>2653.0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3645.0</c:v>
                </c:pt>
                <c:pt idx="424">
                  <c:v>0.0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3670.0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2636.0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0.0</c:v>
                </c:pt>
                <c:pt idx="467">
                  <c:v>696.0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0.0</c:v>
                </c:pt>
                <c:pt idx="475">
                  <c:v>0.0</c:v>
                </c:pt>
                <c:pt idx="476">
                  <c:v>0.0</c:v>
                </c:pt>
                <c:pt idx="477">
                  <c:v>1293.0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0.0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718.0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  <c:pt idx="501">
                  <c:v>1325.0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0.0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0.0</c:v>
                </c:pt>
                <c:pt idx="516">
                  <c:v>0.0</c:v>
                </c:pt>
                <c:pt idx="517">
                  <c:v>0.0</c:v>
                </c:pt>
                <c:pt idx="518">
                  <c:v>0.0</c:v>
                </c:pt>
                <c:pt idx="519">
                  <c:v>0.0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0.0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763.0</c:v>
                </c:pt>
                <c:pt idx="532">
                  <c:v>0.0</c:v>
                </c:pt>
                <c:pt idx="533">
                  <c:v>0.0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1418.0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0.0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0.0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0.0</c:v>
                </c:pt>
                <c:pt idx="564">
                  <c:v>0.0</c:v>
                </c:pt>
                <c:pt idx="565">
                  <c:v>0.0</c:v>
                </c:pt>
                <c:pt idx="566">
                  <c:v>0.0</c:v>
                </c:pt>
                <c:pt idx="567">
                  <c:v>0.0</c:v>
                </c:pt>
                <c:pt idx="568">
                  <c:v>2667.0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3492.0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2629.0</c:v>
                </c:pt>
                <c:pt idx="582">
                  <c:v>0.0</c:v>
                </c:pt>
                <c:pt idx="583">
                  <c:v>0.0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0.0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3586.0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0.0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2570.0</c:v>
                </c:pt>
                <c:pt idx="606">
                  <c:v>0.0</c:v>
                </c:pt>
                <c:pt idx="607">
                  <c:v>0.0</c:v>
                </c:pt>
                <c:pt idx="608">
                  <c:v>0.0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0.0</c:v>
                </c:pt>
                <c:pt idx="617">
                  <c:v>0.0</c:v>
                </c:pt>
                <c:pt idx="618">
                  <c:v>0.0</c:v>
                </c:pt>
                <c:pt idx="619">
                  <c:v>3566.0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0.0</c:v>
                </c:pt>
                <c:pt idx="625">
                  <c:v>0.0</c:v>
                </c:pt>
                <c:pt idx="626">
                  <c:v>0.0</c:v>
                </c:pt>
                <c:pt idx="627">
                  <c:v>1326.0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0.0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814.0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0.0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0.0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0.0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0.0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0.0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781.0</c:v>
                </c:pt>
                <c:pt idx="683">
                  <c:v>0.0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0.0</c:v>
                </c:pt>
                <c:pt idx="692">
                  <c:v>1328.0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0.0</c:v>
                </c:pt>
                <c:pt idx="700">
                  <c:v>3584.0</c:v>
                </c:pt>
                <c:pt idx="701">
                  <c:v>0.0</c:v>
                </c:pt>
                <c:pt idx="702">
                  <c:v>0.0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0.0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2603.0</c:v>
                </c:pt>
                <c:pt idx="715">
                  <c:v>0.0</c:v>
                </c:pt>
                <c:pt idx="716">
                  <c:v>0.0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9780328"/>
        <c:axId val="2119785832"/>
      </c:barChart>
      <c:catAx>
        <c:axId val="2119780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EHUSans"/>
                    <a:cs typeface="EHUSans"/>
                  </a:defRPr>
                </a:pPr>
                <a:r>
                  <a:rPr lang="en-US">
                    <a:latin typeface="EHUSans"/>
                    <a:cs typeface="EHUSans"/>
                  </a:rPr>
                  <a:t>Ranking ID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9785832"/>
        <c:crosses val="autoZero"/>
        <c:auto val="1"/>
        <c:lblAlgn val="ctr"/>
        <c:lblOffset val="100"/>
        <c:noMultiLvlLbl val="0"/>
      </c:catAx>
      <c:valAx>
        <c:axId val="2119785832"/>
        <c:scaling>
          <c:orientation val="minMax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>
                    <a:latin typeface="EHUSans "/>
                    <a:cs typeface="EHUSans "/>
                  </a:defRPr>
                </a:pPr>
                <a:r>
                  <a:rPr lang="en-US">
                    <a:latin typeface="EHUSans "/>
                    <a:cs typeface="EHUSans "/>
                  </a:rPr>
                  <a:t>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9780328"/>
        <c:crosses val="autoZero"/>
        <c:crossBetween val="between"/>
        <c:majorUnit val="1000.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b="0" i="0">
          <a:latin typeface="EHUSans Light"/>
          <a:cs typeface="EHUSans Light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rankingSummaryQAP.csv!$C$2:$C$721</c:f>
              <c:numCache>
                <c:formatCode>General</c:formatCode>
                <c:ptCount val="720"/>
                <c:pt idx="0">
                  <c:v>140.0</c:v>
                </c:pt>
                <c:pt idx="1">
                  <c:v>216.0</c:v>
                </c:pt>
                <c:pt idx="2">
                  <c:v>87.0</c:v>
                </c:pt>
                <c:pt idx="3">
                  <c:v>88.0</c:v>
                </c:pt>
                <c:pt idx="4">
                  <c:v>185.0</c:v>
                </c:pt>
                <c:pt idx="5">
                  <c:v>131.0</c:v>
                </c:pt>
                <c:pt idx="6">
                  <c:v>271.0</c:v>
                </c:pt>
                <c:pt idx="7">
                  <c:v>216.0</c:v>
                </c:pt>
                <c:pt idx="8">
                  <c:v>282.0</c:v>
                </c:pt>
                <c:pt idx="9">
                  <c:v>181.0</c:v>
                </c:pt>
                <c:pt idx="10">
                  <c:v>112.0</c:v>
                </c:pt>
                <c:pt idx="11">
                  <c:v>109.0</c:v>
                </c:pt>
                <c:pt idx="12">
                  <c:v>106.0</c:v>
                </c:pt>
                <c:pt idx="13">
                  <c:v>81.0</c:v>
                </c:pt>
                <c:pt idx="14">
                  <c:v>130.0</c:v>
                </c:pt>
                <c:pt idx="15">
                  <c:v>192.0</c:v>
                </c:pt>
                <c:pt idx="16">
                  <c:v>135.0</c:v>
                </c:pt>
                <c:pt idx="17">
                  <c:v>207.0</c:v>
                </c:pt>
                <c:pt idx="18">
                  <c:v>229.0</c:v>
                </c:pt>
                <c:pt idx="19">
                  <c:v>298.0</c:v>
                </c:pt>
                <c:pt idx="20">
                  <c:v>79.0</c:v>
                </c:pt>
                <c:pt idx="21">
                  <c:v>88.0</c:v>
                </c:pt>
                <c:pt idx="22">
                  <c:v>274.0</c:v>
                </c:pt>
                <c:pt idx="23">
                  <c:v>216.0</c:v>
                </c:pt>
                <c:pt idx="24">
                  <c:v>99.0</c:v>
                </c:pt>
                <c:pt idx="25">
                  <c:v>74.0</c:v>
                </c:pt>
                <c:pt idx="26">
                  <c:v>86.0</c:v>
                </c:pt>
                <c:pt idx="27">
                  <c:v>68.0</c:v>
                </c:pt>
                <c:pt idx="28">
                  <c:v>89.0</c:v>
                </c:pt>
                <c:pt idx="29">
                  <c:v>89.0</c:v>
                </c:pt>
                <c:pt idx="30">
                  <c:v>98.0</c:v>
                </c:pt>
                <c:pt idx="31">
                  <c:v>90.0</c:v>
                </c:pt>
                <c:pt idx="32">
                  <c:v>87.0</c:v>
                </c:pt>
                <c:pt idx="33">
                  <c:v>88.0</c:v>
                </c:pt>
                <c:pt idx="34">
                  <c:v>97.0</c:v>
                </c:pt>
                <c:pt idx="35">
                  <c:v>84.0</c:v>
                </c:pt>
                <c:pt idx="36">
                  <c:v>137.0</c:v>
                </c:pt>
                <c:pt idx="37">
                  <c:v>113.0</c:v>
                </c:pt>
                <c:pt idx="38">
                  <c:v>116.0</c:v>
                </c:pt>
                <c:pt idx="39">
                  <c:v>135.0</c:v>
                </c:pt>
                <c:pt idx="40">
                  <c:v>127.0</c:v>
                </c:pt>
                <c:pt idx="41">
                  <c:v>119.0</c:v>
                </c:pt>
                <c:pt idx="42">
                  <c:v>84.0</c:v>
                </c:pt>
                <c:pt idx="43">
                  <c:v>82.0</c:v>
                </c:pt>
                <c:pt idx="44">
                  <c:v>79.0</c:v>
                </c:pt>
                <c:pt idx="45">
                  <c:v>90.0</c:v>
                </c:pt>
                <c:pt idx="46">
                  <c:v>82.0</c:v>
                </c:pt>
                <c:pt idx="47">
                  <c:v>73.0</c:v>
                </c:pt>
                <c:pt idx="48">
                  <c:v>264.0</c:v>
                </c:pt>
                <c:pt idx="49">
                  <c:v>194.0</c:v>
                </c:pt>
                <c:pt idx="50">
                  <c:v>282.0</c:v>
                </c:pt>
                <c:pt idx="51">
                  <c:v>208.0</c:v>
                </c:pt>
                <c:pt idx="52">
                  <c:v>115.0</c:v>
                </c:pt>
                <c:pt idx="53">
                  <c:v>99.0</c:v>
                </c:pt>
                <c:pt idx="54">
                  <c:v>156.0</c:v>
                </c:pt>
                <c:pt idx="55">
                  <c:v>196.0</c:v>
                </c:pt>
                <c:pt idx="56">
                  <c:v>104.0</c:v>
                </c:pt>
                <c:pt idx="57">
                  <c:v>82.0</c:v>
                </c:pt>
                <c:pt idx="58">
                  <c:v>199.0</c:v>
                </c:pt>
                <c:pt idx="59">
                  <c:v>127.0</c:v>
                </c:pt>
                <c:pt idx="60">
                  <c:v>119.0</c:v>
                </c:pt>
                <c:pt idx="61">
                  <c:v>208.0</c:v>
                </c:pt>
                <c:pt idx="62">
                  <c:v>87.0</c:v>
                </c:pt>
                <c:pt idx="63">
                  <c:v>92.0</c:v>
                </c:pt>
                <c:pt idx="64">
                  <c:v>205.0</c:v>
                </c:pt>
                <c:pt idx="65">
                  <c:v>157.0</c:v>
                </c:pt>
                <c:pt idx="66">
                  <c:v>90.0</c:v>
                </c:pt>
                <c:pt idx="67">
                  <c:v>82.0</c:v>
                </c:pt>
                <c:pt idx="68">
                  <c:v>210.0</c:v>
                </c:pt>
                <c:pt idx="69">
                  <c:v>256.0</c:v>
                </c:pt>
                <c:pt idx="70">
                  <c:v>224.0</c:v>
                </c:pt>
                <c:pt idx="71">
                  <c:v>263.0</c:v>
                </c:pt>
                <c:pt idx="72">
                  <c:v>84.0</c:v>
                </c:pt>
                <c:pt idx="73">
                  <c:v>102.0</c:v>
                </c:pt>
                <c:pt idx="74">
                  <c:v>89.0</c:v>
                </c:pt>
                <c:pt idx="75">
                  <c:v>92.0</c:v>
                </c:pt>
                <c:pt idx="76">
                  <c:v>96.0</c:v>
                </c:pt>
                <c:pt idx="77">
                  <c:v>78.0</c:v>
                </c:pt>
                <c:pt idx="78">
                  <c:v>139.0</c:v>
                </c:pt>
                <c:pt idx="79">
                  <c:v>111.0</c:v>
                </c:pt>
                <c:pt idx="80">
                  <c:v>141.0</c:v>
                </c:pt>
                <c:pt idx="81">
                  <c:v>121.0</c:v>
                </c:pt>
                <c:pt idx="82">
                  <c:v>134.0</c:v>
                </c:pt>
                <c:pt idx="83">
                  <c:v>123.0</c:v>
                </c:pt>
                <c:pt idx="84">
                  <c:v>81.0</c:v>
                </c:pt>
                <c:pt idx="85">
                  <c:v>84.0</c:v>
                </c:pt>
                <c:pt idx="86">
                  <c:v>76.0</c:v>
                </c:pt>
                <c:pt idx="87">
                  <c:v>71.0</c:v>
                </c:pt>
                <c:pt idx="88">
                  <c:v>86.0</c:v>
                </c:pt>
                <c:pt idx="89">
                  <c:v>94.0</c:v>
                </c:pt>
                <c:pt idx="90">
                  <c:v>90.0</c:v>
                </c:pt>
                <c:pt idx="91">
                  <c:v>83.0</c:v>
                </c:pt>
                <c:pt idx="92">
                  <c:v>99.0</c:v>
                </c:pt>
                <c:pt idx="93">
                  <c:v>87.0</c:v>
                </c:pt>
                <c:pt idx="94">
                  <c:v>83.0</c:v>
                </c:pt>
                <c:pt idx="95">
                  <c:v>92.0</c:v>
                </c:pt>
                <c:pt idx="96">
                  <c:v>193.0</c:v>
                </c:pt>
                <c:pt idx="97">
                  <c:v>261.0</c:v>
                </c:pt>
                <c:pt idx="98">
                  <c:v>82.0</c:v>
                </c:pt>
                <c:pt idx="99">
                  <c:v>87.0</c:v>
                </c:pt>
                <c:pt idx="100">
                  <c:v>251.0</c:v>
                </c:pt>
                <c:pt idx="101">
                  <c:v>201.0</c:v>
                </c:pt>
                <c:pt idx="102">
                  <c:v>185.0</c:v>
                </c:pt>
                <c:pt idx="103">
                  <c:v>156.0</c:v>
                </c:pt>
                <c:pt idx="104">
                  <c:v>197.0</c:v>
                </c:pt>
                <c:pt idx="105">
                  <c:v>154.0</c:v>
                </c:pt>
                <c:pt idx="106">
                  <c:v>78.0</c:v>
                </c:pt>
                <c:pt idx="107">
                  <c:v>84.0</c:v>
                </c:pt>
                <c:pt idx="108">
                  <c:v>105.0</c:v>
                </c:pt>
                <c:pt idx="109">
                  <c:v>82.0</c:v>
                </c:pt>
                <c:pt idx="110">
                  <c:v>210.0</c:v>
                </c:pt>
                <c:pt idx="111">
                  <c:v>281.0</c:v>
                </c:pt>
                <c:pt idx="112">
                  <c:v>180.0</c:v>
                </c:pt>
                <c:pt idx="113">
                  <c:v>287.0</c:v>
                </c:pt>
                <c:pt idx="114">
                  <c:v>146.0</c:v>
                </c:pt>
                <c:pt idx="115">
                  <c:v>206.0</c:v>
                </c:pt>
                <c:pt idx="116">
                  <c:v>84.0</c:v>
                </c:pt>
                <c:pt idx="117">
                  <c:v>98.0</c:v>
                </c:pt>
                <c:pt idx="118">
                  <c:v>201.0</c:v>
                </c:pt>
                <c:pt idx="119">
                  <c:v>137.0</c:v>
                </c:pt>
                <c:pt idx="120">
                  <c:v>216.0</c:v>
                </c:pt>
                <c:pt idx="121">
                  <c:v>249.0</c:v>
                </c:pt>
                <c:pt idx="122">
                  <c:v>84.0</c:v>
                </c:pt>
                <c:pt idx="123">
                  <c:v>88.0</c:v>
                </c:pt>
                <c:pt idx="124">
                  <c:v>299.0</c:v>
                </c:pt>
                <c:pt idx="125">
                  <c:v>203.0</c:v>
                </c:pt>
                <c:pt idx="126">
                  <c:v>212.0</c:v>
                </c:pt>
                <c:pt idx="127">
                  <c:v>128.0</c:v>
                </c:pt>
                <c:pt idx="128">
                  <c:v>208.0</c:v>
                </c:pt>
                <c:pt idx="129">
                  <c:v>143.0</c:v>
                </c:pt>
                <c:pt idx="130">
                  <c:v>70.0</c:v>
                </c:pt>
                <c:pt idx="131">
                  <c:v>106.0</c:v>
                </c:pt>
                <c:pt idx="132">
                  <c:v>100.0</c:v>
                </c:pt>
                <c:pt idx="133">
                  <c:v>93.0</c:v>
                </c:pt>
                <c:pt idx="134">
                  <c:v>194.0</c:v>
                </c:pt>
                <c:pt idx="135">
                  <c:v>298.0</c:v>
                </c:pt>
                <c:pt idx="136">
                  <c:v>226.0</c:v>
                </c:pt>
                <c:pt idx="137">
                  <c:v>252.0</c:v>
                </c:pt>
                <c:pt idx="138">
                  <c:v>146.0</c:v>
                </c:pt>
                <c:pt idx="139">
                  <c:v>211.0</c:v>
                </c:pt>
                <c:pt idx="140">
                  <c:v>86.0</c:v>
                </c:pt>
                <c:pt idx="141">
                  <c:v>78.0</c:v>
                </c:pt>
                <c:pt idx="142">
                  <c:v>192.0</c:v>
                </c:pt>
                <c:pt idx="143">
                  <c:v>153.0</c:v>
                </c:pt>
                <c:pt idx="144">
                  <c:v>224.0</c:v>
                </c:pt>
                <c:pt idx="145">
                  <c:v>291.0</c:v>
                </c:pt>
                <c:pt idx="146">
                  <c:v>101.0</c:v>
                </c:pt>
                <c:pt idx="147">
                  <c:v>82.0</c:v>
                </c:pt>
                <c:pt idx="148">
                  <c:v>289.0</c:v>
                </c:pt>
                <c:pt idx="149">
                  <c:v>210.0</c:v>
                </c:pt>
                <c:pt idx="150">
                  <c:v>206.0</c:v>
                </c:pt>
                <c:pt idx="151">
                  <c:v>158.0</c:v>
                </c:pt>
                <c:pt idx="152">
                  <c:v>196.0</c:v>
                </c:pt>
                <c:pt idx="153">
                  <c:v>132.0</c:v>
                </c:pt>
                <c:pt idx="154">
                  <c:v>91.0</c:v>
                </c:pt>
                <c:pt idx="155">
                  <c:v>87.0</c:v>
                </c:pt>
                <c:pt idx="156">
                  <c:v>84.0</c:v>
                </c:pt>
                <c:pt idx="157">
                  <c:v>81.0</c:v>
                </c:pt>
                <c:pt idx="158">
                  <c:v>201.0</c:v>
                </c:pt>
                <c:pt idx="159">
                  <c:v>286.0</c:v>
                </c:pt>
                <c:pt idx="160">
                  <c:v>217.0</c:v>
                </c:pt>
                <c:pt idx="161">
                  <c:v>255.0</c:v>
                </c:pt>
                <c:pt idx="162">
                  <c:v>138.0</c:v>
                </c:pt>
                <c:pt idx="163">
                  <c:v>184.0</c:v>
                </c:pt>
                <c:pt idx="164">
                  <c:v>106.0</c:v>
                </c:pt>
                <c:pt idx="165">
                  <c:v>99.0</c:v>
                </c:pt>
                <c:pt idx="166">
                  <c:v>191.0</c:v>
                </c:pt>
                <c:pt idx="167">
                  <c:v>150.0</c:v>
                </c:pt>
                <c:pt idx="168">
                  <c:v>112.0</c:v>
                </c:pt>
                <c:pt idx="169">
                  <c:v>80.0</c:v>
                </c:pt>
                <c:pt idx="170">
                  <c:v>89.0</c:v>
                </c:pt>
                <c:pt idx="171">
                  <c:v>89.0</c:v>
                </c:pt>
                <c:pt idx="172">
                  <c:v>84.0</c:v>
                </c:pt>
                <c:pt idx="173">
                  <c:v>92.0</c:v>
                </c:pt>
                <c:pt idx="174">
                  <c:v>87.0</c:v>
                </c:pt>
                <c:pt idx="175">
                  <c:v>100.0</c:v>
                </c:pt>
                <c:pt idx="176">
                  <c:v>93.0</c:v>
                </c:pt>
                <c:pt idx="177">
                  <c:v>94.0</c:v>
                </c:pt>
                <c:pt idx="178">
                  <c:v>75.0</c:v>
                </c:pt>
                <c:pt idx="179">
                  <c:v>61.0</c:v>
                </c:pt>
                <c:pt idx="180">
                  <c:v>107.0</c:v>
                </c:pt>
                <c:pt idx="181">
                  <c:v>78.0</c:v>
                </c:pt>
                <c:pt idx="182">
                  <c:v>79.0</c:v>
                </c:pt>
                <c:pt idx="183">
                  <c:v>98.0</c:v>
                </c:pt>
                <c:pt idx="184">
                  <c:v>70.0</c:v>
                </c:pt>
                <c:pt idx="185">
                  <c:v>69.0</c:v>
                </c:pt>
                <c:pt idx="186">
                  <c:v>151.0</c:v>
                </c:pt>
                <c:pt idx="187">
                  <c:v>133.0</c:v>
                </c:pt>
                <c:pt idx="188">
                  <c:v>137.0</c:v>
                </c:pt>
                <c:pt idx="189">
                  <c:v>115.0</c:v>
                </c:pt>
                <c:pt idx="190">
                  <c:v>145.0</c:v>
                </c:pt>
                <c:pt idx="191">
                  <c:v>117.0</c:v>
                </c:pt>
                <c:pt idx="192">
                  <c:v>98.0</c:v>
                </c:pt>
                <c:pt idx="193">
                  <c:v>79.0</c:v>
                </c:pt>
                <c:pt idx="194">
                  <c:v>203.0</c:v>
                </c:pt>
                <c:pt idx="195">
                  <c:v>263.0</c:v>
                </c:pt>
                <c:pt idx="196">
                  <c:v>206.0</c:v>
                </c:pt>
                <c:pt idx="197">
                  <c:v>274.0</c:v>
                </c:pt>
                <c:pt idx="198">
                  <c:v>80.0</c:v>
                </c:pt>
                <c:pt idx="199">
                  <c:v>91.0</c:v>
                </c:pt>
                <c:pt idx="200">
                  <c:v>201.0</c:v>
                </c:pt>
                <c:pt idx="201">
                  <c:v>272.0</c:v>
                </c:pt>
                <c:pt idx="202">
                  <c:v>215.0</c:v>
                </c:pt>
                <c:pt idx="203">
                  <c:v>280.0</c:v>
                </c:pt>
                <c:pt idx="204">
                  <c:v>185.0</c:v>
                </c:pt>
                <c:pt idx="205">
                  <c:v>166.0</c:v>
                </c:pt>
                <c:pt idx="206">
                  <c:v>181.0</c:v>
                </c:pt>
                <c:pt idx="207">
                  <c:v>165.0</c:v>
                </c:pt>
                <c:pt idx="208">
                  <c:v>105.0</c:v>
                </c:pt>
                <c:pt idx="209">
                  <c:v>86.0</c:v>
                </c:pt>
                <c:pt idx="210">
                  <c:v>208.0</c:v>
                </c:pt>
                <c:pt idx="211">
                  <c:v>135.0</c:v>
                </c:pt>
                <c:pt idx="212">
                  <c:v>187.0</c:v>
                </c:pt>
                <c:pt idx="213">
                  <c:v>144.0</c:v>
                </c:pt>
                <c:pt idx="214">
                  <c:v>84.0</c:v>
                </c:pt>
                <c:pt idx="215">
                  <c:v>87.0</c:v>
                </c:pt>
                <c:pt idx="216">
                  <c:v>92.0</c:v>
                </c:pt>
                <c:pt idx="217">
                  <c:v>74.0</c:v>
                </c:pt>
                <c:pt idx="218">
                  <c:v>74.0</c:v>
                </c:pt>
                <c:pt idx="219">
                  <c:v>83.0</c:v>
                </c:pt>
                <c:pt idx="220">
                  <c:v>101.0</c:v>
                </c:pt>
                <c:pt idx="221">
                  <c:v>105.0</c:v>
                </c:pt>
                <c:pt idx="222">
                  <c:v>84.0</c:v>
                </c:pt>
                <c:pt idx="223">
                  <c:v>87.0</c:v>
                </c:pt>
                <c:pt idx="224">
                  <c:v>98.0</c:v>
                </c:pt>
                <c:pt idx="225">
                  <c:v>94.0</c:v>
                </c:pt>
                <c:pt idx="226">
                  <c:v>113.0</c:v>
                </c:pt>
                <c:pt idx="227">
                  <c:v>105.0</c:v>
                </c:pt>
                <c:pt idx="228">
                  <c:v>122.0</c:v>
                </c:pt>
                <c:pt idx="229">
                  <c:v>128.0</c:v>
                </c:pt>
                <c:pt idx="230">
                  <c:v>108.0</c:v>
                </c:pt>
                <c:pt idx="231">
                  <c:v>145.0</c:v>
                </c:pt>
                <c:pt idx="232">
                  <c:v>125.0</c:v>
                </c:pt>
                <c:pt idx="233">
                  <c:v>137.0</c:v>
                </c:pt>
                <c:pt idx="234">
                  <c:v>88.0</c:v>
                </c:pt>
                <c:pt idx="235">
                  <c:v>97.0</c:v>
                </c:pt>
                <c:pt idx="236">
                  <c:v>110.0</c:v>
                </c:pt>
                <c:pt idx="237">
                  <c:v>81.0</c:v>
                </c:pt>
                <c:pt idx="238">
                  <c:v>77.0</c:v>
                </c:pt>
                <c:pt idx="239">
                  <c:v>77.0</c:v>
                </c:pt>
                <c:pt idx="240">
                  <c:v>69.0</c:v>
                </c:pt>
                <c:pt idx="241">
                  <c:v>80.0</c:v>
                </c:pt>
                <c:pt idx="242">
                  <c:v>85.0</c:v>
                </c:pt>
                <c:pt idx="243">
                  <c:v>69.0</c:v>
                </c:pt>
                <c:pt idx="244">
                  <c:v>89.0</c:v>
                </c:pt>
                <c:pt idx="245">
                  <c:v>110.0</c:v>
                </c:pt>
                <c:pt idx="246">
                  <c:v>81.0</c:v>
                </c:pt>
                <c:pt idx="247">
                  <c:v>104.0</c:v>
                </c:pt>
                <c:pt idx="248">
                  <c:v>76.0</c:v>
                </c:pt>
                <c:pt idx="249">
                  <c:v>89.0</c:v>
                </c:pt>
                <c:pt idx="250">
                  <c:v>90.0</c:v>
                </c:pt>
                <c:pt idx="251">
                  <c:v>80.0</c:v>
                </c:pt>
                <c:pt idx="252">
                  <c:v>137.0</c:v>
                </c:pt>
                <c:pt idx="253">
                  <c:v>125.0</c:v>
                </c:pt>
                <c:pt idx="254">
                  <c:v>110.0</c:v>
                </c:pt>
                <c:pt idx="255">
                  <c:v>133.0</c:v>
                </c:pt>
                <c:pt idx="256">
                  <c:v>112.0</c:v>
                </c:pt>
                <c:pt idx="257">
                  <c:v>125.0</c:v>
                </c:pt>
                <c:pt idx="258">
                  <c:v>107.0</c:v>
                </c:pt>
                <c:pt idx="259">
                  <c:v>87.0</c:v>
                </c:pt>
                <c:pt idx="260">
                  <c:v>106.0</c:v>
                </c:pt>
                <c:pt idx="261">
                  <c:v>90.0</c:v>
                </c:pt>
                <c:pt idx="262">
                  <c:v>88.0</c:v>
                </c:pt>
                <c:pt idx="263">
                  <c:v>83.0</c:v>
                </c:pt>
                <c:pt idx="264">
                  <c:v>130.0</c:v>
                </c:pt>
                <c:pt idx="265">
                  <c:v>176.0</c:v>
                </c:pt>
                <c:pt idx="266">
                  <c:v>95.0</c:v>
                </c:pt>
                <c:pt idx="267">
                  <c:v>82.0</c:v>
                </c:pt>
                <c:pt idx="268">
                  <c:v>197.0</c:v>
                </c:pt>
                <c:pt idx="269">
                  <c:v>159.0</c:v>
                </c:pt>
                <c:pt idx="270">
                  <c:v>298.0</c:v>
                </c:pt>
                <c:pt idx="271">
                  <c:v>170.0</c:v>
                </c:pt>
                <c:pt idx="272">
                  <c:v>262.0</c:v>
                </c:pt>
                <c:pt idx="273">
                  <c:v>187.0</c:v>
                </c:pt>
                <c:pt idx="274">
                  <c:v>98.0</c:v>
                </c:pt>
                <c:pt idx="275">
                  <c:v>102.0</c:v>
                </c:pt>
                <c:pt idx="276">
                  <c:v>82.0</c:v>
                </c:pt>
                <c:pt idx="277">
                  <c:v>92.0</c:v>
                </c:pt>
                <c:pt idx="278">
                  <c:v>138.0</c:v>
                </c:pt>
                <c:pt idx="279">
                  <c:v>217.0</c:v>
                </c:pt>
                <c:pt idx="280">
                  <c:v>137.0</c:v>
                </c:pt>
                <c:pt idx="281">
                  <c:v>199.0</c:v>
                </c:pt>
                <c:pt idx="282">
                  <c:v>203.0</c:v>
                </c:pt>
                <c:pt idx="283">
                  <c:v>291.0</c:v>
                </c:pt>
                <c:pt idx="284">
                  <c:v>89.0</c:v>
                </c:pt>
                <c:pt idx="285">
                  <c:v>81.0</c:v>
                </c:pt>
                <c:pt idx="286">
                  <c:v>254.0</c:v>
                </c:pt>
                <c:pt idx="287">
                  <c:v>195.0</c:v>
                </c:pt>
                <c:pt idx="288">
                  <c:v>144.0</c:v>
                </c:pt>
                <c:pt idx="289">
                  <c:v>190.0</c:v>
                </c:pt>
                <c:pt idx="290">
                  <c:v>78.0</c:v>
                </c:pt>
                <c:pt idx="291">
                  <c:v>84.0</c:v>
                </c:pt>
                <c:pt idx="292">
                  <c:v>208.0</c:v>
                </c:pt>
                <c:pt idx="293">
                  <c:v>176.0</c:v>
                </c:pt>
                <c:pt idx="294">
                  <c:v>232.0</c:v>
                </c:pt>
                <c:pt idx="295">
                  <c:v>187.0</c:v>
                </c:pt>
                <c:pt idx="296">
                  <c:v>288.0</c:v>
                </c:pt>
                <c:pt idx="297">
                  <c:v>201.0</c:v>
                </c:pt>
                <c:pt idx="298">
                  <c:v>83.0</c:v>
                </c:pt>
                <c:pt idx="299">
                  <c:v>88.0</c:v>
                </c:pt>
                <c:pt idx="300">
                  <c:v>98.0</c:v>
                </c:pt>
                <c:pt idx="301">
                  <c:v>93.0</c:v>
                </c:pt>
                <c:pt idx="302">
                  <c:v>153.0</c:v>
                </c:pt>
                <c:pt idx="303">
                  <c:v>179.0</c:v>
                </c:pt>
                <c:pt idx="304">
                  <c:v>127.0</c:v>
                </c:pt>
                <c:pt idx="305">
                  <c:v>209.0</c:v>
                </c:pt>
                <c:pt idx="306">
                  <c:v>203.0</c:v>
                </c:pt>
                <c:pt idx="307">
                  <c:v>273.0</c:v>
                </c:pt>
                <c:pt idx="308">
                  <c:v>95.0</c:v>
                </c:pt>
                <c:pt idx="309">
                  <c:v>97.0</c:v>
                </c:pt>
                <c:pt idx="310">
                  <c:v>271.0</c:v>
                </c:pt>
                <c:pt idx="311">
                  <c:v>185.0</c:v>
                </c:pt>
                <c:pt idx="312">
                  <c:v>114.0</c:v>
                </c:pt>
                <c:pt idx="313">
                  <c:v>119.0</c:v>
                </c:pt>
                <c:pt idx="314">
                  <c:v>125.0</c:v>
                </c:pt>
                <c:pt idx="315">
                  <c:v>117.0</c:v>
                </c:pt>
                <c:pt idx="316">
                  <c:v>144.0</c:v>
                </c:pt>
                <c:pt idx="317">
                  <c:v>116.0</c:v>
                </c:pt>
                <c:pt idx="318">
                  <c:v>81.0</c:v>
                </c:pt>
                <c:pt idx="319">
                  <c:v>86.0</c:v>
                </c:pt>
                <c:pt idx="320">
                  <c:v>96.0</c:v>
                </c:pt>
                <c:pt idx="321">
                  <c:v>101.0</c:v>
                </c:pt>
                <c:pt idx="322">
                  <c:v>100.0</c:v>
                </c:pt>
                <c:pt idx="323">
                  <c:v>89.0</c:v>
                </c:pt>
                <c:pt idx="324">
                  <c:v>65.0</c:v>
                </c:pt>
                <c:pt idx="325">
                  <c:v>87.0</c:v>
                </c:pt>
                <c:pt idx="326">
                  <c:v>77.0</c:v>
                </c:pt>
                <c:pt idx="327">
                  <c:v>74.0</c:v>
                </c:pt>
                <c:pt idx="328">
                  <c:v>75.0</c:v>
                </c:pt>
                <c:pt idx="329">
                  <c:v>100.0</c:v>
                </c:pt>
                <c:pt idx="330">
                  <c:v>76.0</c:v>
                </c:pt>
                <c:pt idx="331">
                  <c:v>87.0</c:v>
                </c:pt>
                <c:pt idx="332">
                  <c:v>85.0</c:v>
                </c:pt>
                <c:pt idx="333">
                  <c:v>91.0</c:v>
                </c:pt>
                <c:pt idx="334">
                  <c:v>92.0</c:v>
                </c:pt>
                <c:pt idx="335">
                  <c:v>93.0</c:v>
                </c:pt>
                <c:pt idx="336">
                  <c:v>199.0</c:v>
                </c:pt>
                <c:pt idx="337">
                  <c:v>152.0</c:v>
                </c:pt>
                <c:pt idx="338">
                  <c:v>203.0</c:v>
                </c:pt>
                <c:pt idx="339">
                  <c:v>150.0</c:v>
                </c:pt>
                <c:pt idx="340">
                  <c:v>91.0</c:v>
                </c:pt>
                <c:pt idx="341">
                  <c:v>73.0</c:v>
                </c:pt>
                <c:pt idx="342">
                  <c:v>192.0</c:v>
                </c:pt>
                <c:pt idx="343">
                  <c:v>281.0</c:v>
                </c:pt>
                <c:pt idx="344">
                  <c:v>96.0</c:v>
                </c:pt>
                <c:pt idx="345">
                  <c:v>90.0</c:v>
                </c:pt>
                <c:pt idx="346">
                  <c:v>264.0</c:v>
                </c:pt>
                <c:pt idx="347">
                  <c:v>201.0</c:v>
                </c:pt>
                <c:pt idx="348">
                  <c:v>230.0</c:v>
                </c:pt>
                <c:pt idx="349">
                  <c:v>284.0</c:v>
                </c:pt>
                <c:pt idx="350">
                  <c:v>102.0</c:v>
                </c:pt>
                <c:pt idx="351">
                  <c:v>92.0</c:v>
                </c:pt>
                <c:pt idx="352">
                  <c:v>261.0</c:v>
                </c:pt>
                <c:pt idx="353">
                  <c:v>193.0</c:v>
                </c:pt>
                <c:pt idx="354">
                  <c:v>94.0</c:v>
                </c:pt>
                <c:pt idx="355">
                  <c:v>93.0</c:v>
                </c:pt>
                <c:pt idx="356">
                  <c:v>137.0</c:v>
                </c:pt>
                <c:pt idx="357">
                  <c:v>204.0</c:v>
                </c:pt>
                <c:pt idx="358">
                  <c:v>157.0</c:v>
                </c:pt>
                <c:pt idx="359">
                  <c:v>185.0</c:v>
                </c:pt>
                <c:pt idx="360">
                  <c:v>214.0</c:v>
                </c:pt>
                <c:pt idx="361">
                  <c:v>153.0</c:v>
                </c:pt>
                <c:pt idx="362">
                  <c:v>187.0</c:v>
                </c:pt>
                <c:pt idx="363">
                  <c:v>141.0</c:v>
                </c:pt>
                <c:pt idx="364">
                  <c:v>86.0</c:v>
                </c:pt>
                <c:pt idx="365">
                  <c:v>86.0</c:v>
                </c:pt>
                <c:pt idx="366">
                  <c:v>194.0</c:v>
                </c:pt>
                <c:pt idx="367">
                  <c:v>277.0</c:v>
                </c:pt>
                <c:pt idx="368">
                  <c:v>100.0</c:v>
                </c:pt>
                <c:pt idx="369">
                  <c:v>89.0</c:v>
                </c:pt>
                <c:pt idx="370">
                  <c:v>288.0</c:v>
                </c:pt>
                <c:pt idx="371">
                  <c:v>193.0</c:v>
                </c:pt>
                <c:pt idx="372">
                  <c:v>189.0</c:v>
                </c:pt>
                <c:pt idx="373">
                  <c:v>287.0</c:v>
                </c:pt>
                <c:pt idx="374">
                  <c:v>104.0</c:v>
                </c:pt>
                <c:pt idx="375">
                  <c:v>103.0</c:v>
                </c:pt>
                <c:pt idx="376">
                  <c:v>280.0</c:v>
                </c:pt>
                <c:pt idx="377">
                  <c:v>186.0</c:v>
                </c:pt>
                <c:pt idx="378">
                  <c:v>95.0</c:v>
                </c:pt>
                <c:pt idx="379">
                  <c:v>104.0</c:v>
                </c:pt>
                <c:pt idx="380">
                  <c:v>146.0</c:v>
                </c:pt>
                <c:pt idx="381">
                  <c:v>187.0</c:v>
                </c:pt>
                <c:pt idx="382">
                  <c:v>158.0</c:v>
                </c:pt>
                <c:pt idx="383">
                  <c:v>190.0</c:v>
                </c:pt>
                <c:pt idx="384">
                  <c:v>92.0</c:v>
                </c:pt>
                <c:pt idx="385">
                  <c:v>102.0</c:v>
                </c:pt>
                <c:pt idx="386">
                  <c:v>88.0</c:v>
                </c:pt>
                <c:pt idx="387">
                  <c:v>101.0</c:v>
                </c:pt>
                <c:pt idx="388">
                  <c:v>80.0</c:v>
                </c:pt>
                <c:pt idx="389">
                  <c:v>76.0</c:v>
                </c:pt>
                <c:pt idx="390">
                  <c:v>85.0</c:v>
                </c:pt>
                <c:pt idx="391">
                  <c:v>81.0</c:v>
                </c:pt>
                <c:pt idx="392">
                  <c:v>97.0</c:v>
                </c:pt>
                <c:pt idx="393">
                  <c:v>91.0</c:v>
                </c:pt>
                <c:pt idx="394">
                  <c:v>87.0</c:v>
                </c:pt>
                <c:pt idx="395">
                  <c:v>84.0</c:v>
                </c:pt>
                <c:pt idx="396">
                  <c:v>90.0</c:v>
                </c:pt>
                <c:pt idx="397">
                  <c:v>92.0</c:v>
                </c:pt>
                <c:pt idx="398">
                  <c:v>95.0</c:v>
                </c:pt>
                <c:pt idx="399">
                  <c:v>87.0</c:v>
                </c:pt>
                <c:pt idx="400">
                  <c:v>76.0</c:v>
                </c:pt>
                <c:pt idx="401">
                  <c:v>70.0</c:v>
                </c:pt>
                <c:pt idx="402">
                  <c:v>135.0</c:v>
                </c:pt>
                <c:pt idx="403">
                  <c:v>136.0</c:v>
                </c:pt>
                <c:pt idx="404">
                  <c:v>127.0</c:v>
                </c:pt>
                <c:pt idx="405">
                  <c:v>141.0</c:v>
                </c:pt>
                <c:pt idx="406">
                  <c:v>132.0</c:v>
                </c:pt>
                <c:pt idx="407">
                  <c:v>112.0</c:v>
                </c:pt>
                <c:pt idx="408">
                  <c:v>182.0</c:v>
                </c:pt>
                <c:pt idx="409">
                  <c:v>279.0</c:v>
                </c:pt>
                <c:pt idx="410">
                  <c:v>91.0</c:v>
                </c:pt>
                <c:pt idx="411">
                  <c:v>88.0</c:v>
                </c:pt>
                <c:pt idx="412">
                  <c:v>284.0</c:v>
                </c:pt>
                <c:pt idx="413">
                  <c:v>213.0</c:v>
                </c:pt>
                <c:pt idx="414">
                  <c:v>183.0</c:v>
                </c:pt>
                <c:pt idx="415">
                  <c:v>139.0</c:v>
                </c:pt>
                <c:pt idx="416">
                  <c:v>193.0</c:v>
                </c:pt>
                <c:pt idx="417">
                  <c:v>157.0</c:v>
                </c:pt>
                <c:pt idx="418">
                  <c:v>95.0</c:v>
                </c:pt>
                <c:pt idx="419">
                  <c:v>96.0</c:v>
                </c:pt>
                <c:pt idx="420">
                  <c:v>101.0</c:v>
                </c:pt>
                <c:pt idx="421">
                  <c:v>87.0</c:v>
                </c:pt>
                <c:pt idx="422">
                  <c:v>223.0</c:v>
                </c:pt>
                <c:pt idx="423">
                  <c:v>285.0</c:v>
                </c:pt>
                <c:pt idx="424">
                  <c:v>174.0</c:v>
                </c:pt>
                <c:pt idx="425">
                  <c:v>266.0</c:v>
                </c:pt>
                <c:pt idx="426">
                  <c:v>148.0</c:v>
                </c:pt>
                <c:pt idx="427">
                  <c:v>208.0</c:v>
                </c:pt>
                <c:pt idx="428">
                  <c:v>101.0</c:v>
                </c:pt>
                <c:pt idx="429">
                  <c:v>95.0</c:v>
                </c:pt>
                <c:pt idx="430">
                  <c:v>196.0</c:v>
                </c:pt>
                <c:pt idx="431">
                  <c:v>152.0</c:v>
                </c:pt>
                <c:pt idx="432">
                  <c:v>176.0</c:v>
                </c:pt>
                <c:pt idx="433">
                  <c:v>284.0</c:v>
                </c:pt>
                <c:pt idx="434">
                  <c:v>104.0</c:v>
                </c:pt>
                <c:pt idx="435">
                  <c:v>91.0</c:v>
                </c:pt>
                <c:pt idx="436">
                  <c:v>291.0</c:v>
                </c:pt>
                <c:pt idx="437">
                  <c:v>193.0</c:v>
                </c:pt>
                <c:pt idx="438">
                  <c:v>188.0</c:v>
                </c:pt>
                <c:pt idx="439">
                  <c:v>138.0</c:v>
                </c:pt>
                <c:pt idx="440">
                  <c:v>183.0</c:v>
                </c:pt>
                <c:pt idx="441">
                  <c:v>133.0</c:v>
                </c:pt>
                <c:pt idx="442">
                  <c:v>99.0</c:v>
                </c:pt>
                <c:pt idx="443">
                  <c:v>106.0</c:v>
                </c:pt>
                <c:pt idx="444">
                  <c:v>102.0</c:v>
                </c:pt>
                <c:pt idx="445">
                  <c:v>97.0</c:v>
                </c:pt>
                <c:pt idx="446">
                  <c:v>189.0</c:v>
                </c:pt>
                <c:pt idx="447">
                  <c:v>282.0</c:v>
                </c:pt>
                <c:pt idx="448">
                  <c:v>214.0</c:v>
                </c:pt>
                <c:pt idx="449">
                  <c:v>280.0</c:v>
                </c:pt>
                <c:pt idx="450">
                  <c:v>145.0</c:v>
                </c:pt>
                <c:pt idx="451">
                  <c:v>176.0</c:v>
                </c:pt>
                <c:pt idx="452">
                  <c:v>87.0</c:v>
                </c:pt>
                <c:pt idx="453">
                  <c:v>98.0</c:v>
                </c:pt>
                <c:pt idx="454">
                  <c:v>167.0</c:v>
                </c:pt>
                <c:pt idx="455">
                  <c:v>143.0</c:v>
                </c:pt>
                <c:pt idx="456">
                  <c:v>72.0</c:v>
                </c:pt>
                <c:pt idx="457">
                  <c:v>83.0</c:v>
                </c:pt>
                <c:pt idx="458">
                  <c:v>91.0</c:v>
                </c:pt>
                <c:pt idx="459">
                  <c:v>81.0</c:v>
                </c:pt>
                <c:pt idx="460">
                  <c:v>90.0</c:v>
                </c:pt>
                <c:pt idx="461">
                  <c:v>100.0</c:v>
                </c:pt>
                <c:pt idx="462">
                  <c:v>136.0</c:v>
                </c:pt>
                <c:pt idx="463">
                  <c:v>140.0</c:v>
                </c:pt>
                <c:pt idx="464">
                  <c:v>128.0</c:v>
                </c:pt>
                <c:pt idx="465">
                  <c:v>131.0</c:v>
                </c:pt>
                <c:pt idx="466">
                  <c:v>122.0</c:v>
                </c:pt>
                <c:pt idx="467">
                  <c:v>110.0</c:v>
                </c:pt>
                <c:pt idx="468">
                  <c:v>87.0</c:v>
                </c:pt>
                <c:pt idx="469">
                  <c:v>79.0</c:v>
                </c:pt>
                <c:pt idx="470">
                  <c:v>86.0</c:v>
                </c:pt>
                <c:pt idx="471">
                  <c:v>79.0</c:v>
                </c:pt>
                <c:pt idx="472">
                  <c:v>106.0</c:v>
                </c:pt>
                <c:pt idx="473">
                  <c:v>89.0</c:v>
                </c:pt>
                <c:pt idx="474">
                  <c:v>86.0</c:v>
                </c:pt>
                <c:pt idx="475">
                  <c:v>79.0</c:v>
                </c:pt>
                <c:pt idx="476">
                  <c:v>85.0</c:v>
                </c:pt>
                <c:pt idx="477">
                  <c:v>73.0</c:v>
                </c:pt>
                <c:pt idx="478">
                  <c:v>84.0</c:v>
                </c:pt>
                <c:pt idx="479">
                  <c:v>88.0</c:v>
                </c:pt>
                <c:pt idx="480">
                  <c:v>88.0</c:v>
                </c:pt>
                <c:pt idx="481">
                  <c:v>84.0</c:v>
                </c:pt>
                <c:pt idx="482">
                  <c:v>82.0</c:v>
                </c:pt>
                <c:pt idx="483">
                  <c:v>91.0</c:v>
                </c:pt>
                <c:pt idx="484">
                  <c:v>93.0</c:v>
                </c:pt>
                <c:pt idx="485">
                  <c:v>78.0</c:v>
                </c:pt>
                <c:pt idx="486">
                  <c:v>125.0</c:v>
                </c:pt>
                <c:pt idx="487">
                  <c:v>150.0</c:v>
                </c:pt>
                <c:pt idx="488">
                  <c:v>127.0</c:v>
                </c:pt>
                <c:pt idx="489">
                  <c:v>126.0</c:v>
                </c:pt>
                <c:pt idx="490">
                  <c:v>110.0</c:v>
                </c:pt>
                <c:pt idx="491">
                  <c:v>111.0</c:v>
                </c:pt>
                <c:pt idx="492">
                  <c:v>88.0</c:v>
                </c:pt>
                <c:pt idx="493">
                  <c:v>90.0</c:v>
                </c:pt>
                <c:pt idx="494">
                  <c:v>84.0</c:v>
                </c:pt>
                <c:pt idx="495">
                  <c:v>89.0</c:v>
                </c:pt>
                <c:pt idx="496">
                  <c:v>93.0</c:v>
                </c:pt>
                <c:pt idx="497">
                  <c:v>83.0</c:v>
                </c:pt>
                <c:pt idx="498">
                  <c:v>94.0</c:v>
                </c:pt>
                <c:pt idx="499">
                  <c:v>81.0</c:v>
                </c:pt>
                <c:pt idx="500">
                  <c:v>87.0</c:v>
                </c:pt>
                <c:pt idx="501">
                  <c:v>66.0</c:v>
                </c:pt>
                <c:pt idx="502">
                  <c:v>92.0</c:v>
                </c:pt>
                <c:pt idx="503">
                  <c:v>84.0</c:v>
                </c:pt>
                <c:pt idx="504">
                  <c:v>120.0</c:v>
                </c:pt>
                <c:pt idx="505">
                  <c:v>80.0</c:v>
                </c:pt>
                <c:pt idx="506">
                  <c:v>135.0</c:v>
                </c:pt>
                <c:pt idx="507">
                  <c:v>206.0</c:v>
                </c:pt>
                <c:pt idx="508">
                  <c:v>143.0</c:v>
                </c:pt>
                <c:pt idx="509">
                  <c:v>203.0</c:v>
                </c:pt>
                <c:pt idx="510">
                  <c:v>84.0</c:v>
                </c:pt>
                <c:pt idx="511">
                  <c:v>108.0</c:v>
                </c:pt>
                <c:pt idx="512">
                  <c:v>144.0</c:v>
                </c:pt>
                <c:pt idx="513">
                  <c:v>183.0</c:v>
                </c:pt>
                <c:pt idx="514">
                  <c:v>150.0</c:v>
                </c:pt>
                <c:pt idx="515">
                  <c:v>184.0</c:v>
                </c:pt>
                <c:pt idx="516">
                  <c:v>275.0</c:v>
                </c:pt>
                <c:pt idx="517">
                  <c:v>184.0</c:v>
                </c:pt>
                <c:pt idx="518">
                  <c:v>285.0</c:v>
                </c:pt>
                <c:pt idx="519">
                  <c:v>195.0</c:v>
                </c:pt>
                <c:pt idx="520">
                  <c:v>63.0</c:v>
                </c:pt>
                <c:pt idx="521">
                  <c:v>79.0</c:v>
                </c:pt>
                <c:pt idx="522">
                  <c:v>257.0</c:v>
                </c:pt>
                <c:pt idx="523">
                  <c:v>189.0</c:v>
                </c:pt>
                <c:pt idx="524">
                  <c:v>260.0</c:v>
                </c:pt>
                <c:pt idx="525">
                  <c:v>170.0</c:v>
                </c:pt>
                <c:pt idx="526">
                  <c:v>89.0</c:v>
                </c:pt>
                <c:pt idx="527">
                  <c:v>105.0</c:v>
                </c:pt>
                <c:pt idx="528">
                  <c:v>138.0</c:v>
                </c:pt>
                <c:pt idx="529">
                  <c:v>139.0</c:v>
                </c:pt>
                <c:pt idx="530">
                  <c:v>133.0</c:v>
                </c:pt>
                <c:pt idx="531">
                  <c:v>126.0</c:v>
                </c:pt>
                <c:pt idx="532">
                  <c:v>133.0</c:v>
                </c:pt>
                <c:pt idx="533">
                  <c:v>137.0</c:v>
                </c:pt>
                <c:pt idx="534">
                  <c:v>80.0</c:v>
                </c:pt>
                <c:pt idx="535">
                  <c:v>76.0</c:v>
                </c:pt>
                <c:pt idx="536">
                  <c:v>95.0</c:v>
                </c:pt>
                <c:pt idx="537">
                  <c:v>89.0</c:v>
                </c:pt>
                <c:pt idx="538">
                  <c:v>85.0</c:v>
                </c:pt>
                <c:pt idx="539">
                  <c:v>81.0</c:v>
                </c:pt>
                <c:pt idx="540">
                  <c:v>69.0</c:v>
                </c:pt>
                <c:pt idx="541">
                  <c:v>65.0</c:v>
                </c:pt>
                <c:pt idx="542">
                  <c:v>94.0</c:v>
                </c:pt>
                <c:pt idx="543">
                  <c:v>94.0</c:v>
                </c:pt>
                <c:pt idx="544">
                  <c:v>98.0</c:v>
                </c:pt>
                <c:pt idx="545">
                  <c:v>91.0</c:v>
                </c:pt>
                <c:pt idx="546">
                  <c:v>92.0</c:v>
                </c:pt>
                <c:pt idx="547">
                  <c:v>95.0</c:v>
                </c:pt>
                <c:pt idx="548">
                  <c:v>93.0</c:v>
                </c:pt>
                <c:pt idx="549">
                  <c:v>91.0</c:v>
                </c:pt>
                <c:pt idx="550">
                  <c:v>93.0</c:v>
                </c:pt>
                <c:pt idx="551">
                  <c:v>78.0</c:v>
                </c:pt>
                <c:pt idx="552">
                  <c:v>150.0</c:v>
                </c:pt>
                <c:pt idx="553">
                  <c:v>186.0</c:v>
                </c:pt>
                <c:pt idx="554">
                  <c:v>103.0</c:v>
                </c:pt>
                <c:pt idx="555">
                  <c:v>105.0</c:v>
                </c:pt>
                <c:pt idx="556">
                  <c:v>188.0</c:v>
                </c:pt>
                <c:pt idx="557">
                  <c:v>153.0</c:v>
                </c:pt>
                <c:pt idx="558">
                  <c:v>289.0</c:v>
                </c:pt>
                <c:pt idx="559">
                  <c:v>176.0</c:v>
                </c:pt>
                <c:pt idx="560">
                  <c:v>249.0</c:v>
                </c:pt>
                <c:pt idx="561">
                  <c:v>197.0</c:v>
                </c:pt>
                <c:pt idx="562">
                  <c:v>83.0</c:v>
                </c:pt>
                <c:pt idx="563">
                  <c:v>77.0</c:v>
                </c:pt>
                <c:pt idx="564">
                  <c:v>67.0</c:v>
                </c:pt>
                <c:pt idx="565">
                  <c:v>94.0</c:v>
                </c:pt>
                <c:pt idx="566">
                  <c:v>165.0</c:v>
                </c:pt>
                <c:pt idx="567">
                  <c:v>189.0</c:v>
                </c:pt>
                <c:pt idx="568">
                  <c:v>147.0</c:v>
                </c:pt>
                <c:pt idx="569">
                  <c:v>196.0</c:v>
                </c:pt>
                <c:pt idx="570">
                  <c:v>180.0</c:v>
                </c:pt>
                <c:pt idx="571">
                  <c:v>314.0</c:v>
                </c:pt>
                <c:pt idx="572">
                  <c:v>85.0</c:v>
                </c:pt>
                <c:pt idx="573">
                  <c:v>97.0</c:v>
                </c:pt>
                <c:pt idx="574">
                  <c:v>262.0</c:v>
                </c:pt>
                <c:pt idx="575">
                  <c:v>201.0</c:v>
                </c:pt>
                <c:pt idx="576">
                  <c:v>142.0</c:v>
                </c:pt>
                <c:pt idx="577">
                  <c:v>205.0</c:v>
                </c:pt>
                <c:pt idx="578">
                  <c:v>92.0</c:v>
                </c:pt>
                <c:pt idx="579">
                  <c:v>93.0</c:v>
                </c:pt>
                <c:pt idx="580">
                  <c:v>180.0</c:v>
                </c:pt>
                <c:pt idx="581">
                  <c:v>152.0</c:v>
                </c:pt>
                <c:pt idx="582">
                  <c:v>276.0</c:v>
                </c:pt>
                <c:pt idx="583">
                  <c:v>205.0</c:v>
                </c:pt>
                <c:pt idx="584">
                  <c:v>274.0</c:v>
                </c:pt>
                <c:pt idx="585">
                  <c:v>197.0</c:v>
                </c:pt>
                <c:pt idx="586">
                  <c:v>95.0</c:v>
                </c:pt>
                <c:pt idx="587">
                  <c:v>94.0</c:v>
                </c:pt>
                <c:pt idx="588">
                  <c:v>99.0</c:v>
                </c:pt>
                <c:pt idx="589">
                  <c:v>94.0</c:v>
                </c:pt>
                <c:pt idx="590">
                  <c:v>157.0</c:v>
                </c:pt>
                <c:pt idx="591">
                  <c:v>184.0</c:v>
                </c:pt>
                <c:pt idx="592">
                  <c:v>138.0</c:v>
                </c:pt>
                <c:pt idx="593">
                  <c:v>191.0</c:v>
                </c:pt>
                <c:pt idx="594">
                  <c:v>194.0</c:v>
                </c:pt>
                <c:pt idx="595">
                  <c:v>277.0</c:v>
                </c:pt>
                <c:pt idx="596">
                  <c:v>78.0</c:v>
                </c:pt>
                <c:pt idx="597">
                  <c:v>79.0</c:v>
                </c:pt>
                <c:pt idx="598">
                  <c:v>271.0</c:v>
                </c:pt>
                <c:pt idx="599">
                  <c:v>207.0</c:v>
                </c:pt>
                <c:pt idx="600">
                  <c:v>143.0</c:v>
                </c:pt>
                <c:pt idx="601">
                  <c:v>228.0</c:v>
                </c:pt>
                <c:pt idx="602">
                  <c:v>82.0</c:v>
                </c:pt>
                <c:pt idx="603">
                  <c:v>103.0</c:v>
                </c:pt>
                <c:pt idx="604">
                  <c:v>184.0</c:v>
                </c:pt>
                <c:pt idx="605">
                  <c:v>147.0</c:v>
                </c:pt>
                <c:pt idx="606">
                  <c:v>266.0</c:v>
                </c:pt>
                <c:pt idx="607">
                  <c:v>182.0</c:v>
                </c:pt>
                <c:pt idx="608">
                  <c:v>266.0</c:v>
                </c:pt>
                <c:pt idx="609">
                  <c:v>188.0</c:v>
                </c:pt>
                <c:pt idx="610">
                  <c:v>99.0</c:v>
                </c:pt>
                <c:pt idx="611">
                  <c:v>88.0</c:v>
                </c:pt>
                <c:pt idx="612">
                  <c:v>94.0</c:v>
                </c:pt>
                <c:pt idx="613">
                  <c:v>98.0</c:v>
                </c:pt>
                <c:pt idx="614">
                  <c:v>137.0</c:v>
                </c:pt>
                <c:pt idx="615">
                  <c:v>177.0</c:v>
                </c:pt>
                <c:pt idx="616">
                  <c:v>124.0</c:v>
                </c:pt>
                <c:pt idx="617">
                  <c:v>219.0</c:v>
                </c:pt>
                <c:pt idx="618">
                  <c:v>221.0</c:v>
                </c:pt>
                <c:pt idx="619">
                  <c:v>290.0</c:v>
                </c:pt>
                <c:pt idx="620">
                  <c:v>92.0</c:v>
                </c:pt>
                <c:pt idx="621">
                  <c:v>82.0</c:v>
                </c:pt>
                <c:pt idx="622">
                  <c:v>300.0</c:v>
                </c:pt>
                <c:pt idx="623">
                  <c:v>223.0</c:v>
                </c:pt>
                <c:pt idx="624">
                  <c:v>92.0</c:v>
                </c:pt>
                <c:pt idx="625">
                  <c:v>95.0</c:v>
                </c:pt>
                <c:pt idx="626">
                  <c:v>74.0</c:v>
                </c:pt>
                <c:pt idx="627">
                  <c:v>81.0</c:v>
                </c:pt>
                <c:pt idx="628">
                  <c:v>95.0</c:v>
                </c:pt>
                <c:pt idx="629">
                  <c:v>102.0</c:v>
                </c:pt>
                <c:pt idx="630">
                  <c:v>88.0</c:v>
                </c:pt>
                <c:pt idx="631">
                  <c:v>74.0</c:v>
                </c:pt>
                <c:pt idx="632">
                  <c:v>77.0</c:v>
                </c:pt>
                <c:pt idx="633">
                  <c:v>91.0</c:v>
                </c:pt>
                <c:pt idx="634">
                  <c:v>85.0</c:v>
                </c:pt>
                <c:pt idx="635">
                  <c:v>101.0</c:v>
                </c:pt>
                <c:pt idx="636">
                  <c:v>112.0</c:v>
                </c:pt>
                <c:pt idx="637">
                  <c:v>131.0</c:v>
                </c:pt>
                <c:pt idx="638">
                  <c:v>125.0</c:v>
                </c:pt>
                <c:pt idx="639">
                  <c:v>126.0</c:v>
                </c:pt>
                <c:pt idx="640">
                  <c:v>139.0</c:v>
                </c:pt>
                <c:pt idx="641">
                  <c:v>118.0</c:v>
                </c:pt>
                <c:pt idx="642">
                  <c:v>87.0</c:v>
                </c:pt>
                <c:pt idx="643">
                  <c:v>98.0</c:v>
                </c:pt>
                <c:pt idx="644">
                  <c:v>102.0</c:v>
                </c:pt>
                <c:pt idx="645">
                  <c:v>84.0</c:v>
                </c:pt>
                <c:pt idx="646">
                  <c:v>88.0</c:v>
                </c:pt>
                <c:pt idx="647">
                  <c:v>84.0</c:v>
                </c:pt>
                <c:pt idx="648">
                  <c:v>271.0</c:v>
                </c:pt>
                <c:pt idx="649">
                  <c:v>224.0</c:v>
                </c:pt>
                <c:pt idx="650">
                  <c:v>286.0</c:v>
                </c:pt>
                <c:pt idx="651">
                  <c:v>194.0</c:v>
                </c:pt>
                <c:pt idx="652">
                  <c:v>81.0</c:v>
                </c:pt>
                <c:pt idx="653">
                  <c:v>98.0</c:v>
                </c:pt>
                <c:pt idx="654">
                  <c:v>146.0</c:v>
                </c:pt>
                <c:pt idx="655">
                  <c:v>188.0</c:v>
                </c:pt>
                <c:pt idx="656">
                  <c:v>91.0</c:v>
                </c:pt>
                <c:pt idx="657">
                  <c:v>101.0</c:v>
                </c:pt>
                <c:pt idx="658">
                  <c:v>216.0</c:v>
                </c:pt>
                <c:pt idx="659">
                  <c:v>165.0</c:v>
                </c:pt>
                <c:pt idx="660">
                  <c:v>144.0</c:v>
                </c:pt>
                <c:pt idx="661">
                  <c:v>205.0</c:v>
                </c:pt>
                <c:pt idx="662">
                  <c:v>90.0</c:v>
                </c:pt>
                <c:pt idx="663">
                  <c:v>87.0</c:v>
                </c:pt>
                <c:pt idx="664">
                  <c:v>198.0</c:v>
                </c:pt>
                <c:pt idx="665">
                  <c:v>125.0</c:v>
                </c:pt>
                <c:pt idx="666">
                  <c:v>101.0</c:v>
                </c:pt>
                <c:pt idx="667">
                  <c:v>104.0</c:v>
                </c:pt>
                <c:pt idx="668">
                  <c:v>212.0</c:v>
                </c:pt>
                <c:pt idx="669">
                  <c:v>255.0</c:v>
                </c:pt>
                <c:pt idx="670">
                  <c:v>188.0</c:v>
                </c:pt>
                <c:pt idx="671">
                  <c:v>277.0</c:v>
                </c:pt>
                <c:pt idx="672">
                  <c:v>86.0</c:v>
                </c:pt>
                <c:pt idx="673">
                  <c:v>91.0</c:v>
                </c:pt>
                <c:pt idx="674">
                  <c:v>104.0</c:v>
                </c:pt>
                <c:pt idx="675">
                  <c:v>98.0</c:v>
                </c:pt>
                <c:pt idx="676">
                  <c:v>78.0</c:v>
                </c:pt>
                <c:pt idx="677">
                  <c:v>83.0</c:v>
                </c:pt>
                <c:pt idx="678">
                  <c:v>118.0</c:v>
                </c:pt>
                <c:pt idx="679">
                  <c:v>123.0</c:v>
                </c:pt>
                <c:pt idx="680">
                  <c:v>138.0</c:v>
                </c:pt>
                <c:pt idx="681">
                  <c:v>124.0</c:v>
                </c:pt>
                <c:pt idx="682">
                  <c:v>130.0</c:v>
                </c:pt>
                <c:pt idx="683">
                  <c:v>127.0</c:v>
                </c:pt>
                <c:pt idx="684">
                  <c:v>90.0</c:v>
                </c:pt>
                <c:pt idx="685">
                  <c:v>91.0</c:v>
                </c:pt>
                <c:pt idx="686">
                  <c:v>85.0</c:v>
                </c:pt>
                <c:pt idx="687">
                  <c:v>93.0</c:v>
                </c:pt>
                <c:pt idx="688">
                  <c:v>90.0</c:v>
                </c:pt>
                <c:pt idx="689">
                  <c:v>87.0</c:v>
                </c:pt>
                <c:pt idx="690">
                  <c:v>71.0</c:v>
                </c:pt>
                <c:pt idx="691">
                  <c:v>82.0</c:v>
                </c:pt>
                <c:pt idx="692">
                  <c:v>88.0</c:v>
                </c:pt>
                <c:pt idx="693">
                  <c:v>67.0</c:v>
                </c:pt>
                <c:pt idx="694">
                  <c:v>100.0</c:v>
                </c:pt>
                <c:pt idx="695">
                  <c:v>110.0</c:v>
                </c:pt>
                <c:pt idx="696">
                  <c:v>190.0</c:v>
                </c:pt>
                <c:pt idx="697">
                  <c:v>305.0</c:v>
                </c:pt>
                <c:pt idx="698">
                  <c:v>88.0</c:v>
                </c:pt>
                <c:pt idx="699">
                  <c:v>107.0</c:v>
                </c:pt>
                <c:pt idx="700">
                  <c:v>264.0</c:v>
                </c:pt>
                <c:pt idx="701">
                  <c:v>225.0</c:v>
                </c:pt>
                <c:pt idx="702">
                  <c:v>181.0</c:v>
                </c:pt>
                <c:pt idx="703">
                  <c:v>172.0</c:v>
                </c:pt>
                <c:pt idx="704">
                  <c:v>204.0</c:v>
                </c:pt>
                <c:pt idx="705">
                  <c:v>144.0</c:v>
                </c:pt>
                <c:pt idx="706">
                  <c:v>90.0</c:v>
                </c:pt>
                <c:pt idx="707">
                  <c:v>83.0</c:v>
                </c:pt>
                <c:pt idx="708">
                  <c:v>87.0</c:v>
                </c:pt>
                <c:pt idx="709">
                  <c:v>98.0</c:v>
                </c:pt>
                <c:pt idx="710">
                  <c:v>181.0</c:v>
                </c:pt>
                <c:pt idx="711">
                  <c:v>268.0</c:v>
                </c:pt>
                <c:pt idx="712">
                  <c:v>214.0</c:v>
                </c:pt>
                <c:pt idx="713">
                  <c:v>265.0</c:v>
                </c:pt>
                <c:pt idx="714">
                  <c:v>147.0</c:v>
                </c:pt>
                <c:pt idx="715">
                  <c:v>191.0</c:v>
                </c:pt>
                <c:pt idx="716">
                  <c:v>88.0</c:v>
                </c:pt>
                <c:pt idx="717">
                  <c:v>101.0</c:v>
                </c:pt>
                <c:pt idx="718">
                  <c:v>194.0</c:v>
                </c:pt>
                <c:pt idx="719">
                  <c:v>146.0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9947928"/>
        <c:axId val="2119953320"/>
      </c:barChart>
      <c:catAx>
        <c:axId val="2119947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Ranking ID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9953320"/>
        <c:crosses val="autoZero"/>
        <c:auto val="1"/>
        <c:lblAlgn val="ctr"/>
        <c:lblOffset val="100"/>
        <c:noMultiLvlLbl val="0"/>
      </c:catAx>
      <c:valAx>
        <c:axId val="2119953320"/>
        <c:scaling>
          <c:orientation val="minMax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9947928"/>
        <c:crosses val="autoZero"/>
        <c:crossBetween val="between"/>
      </c:valAx>
      <c:spPr>
        <a:ln>
          <a:prstDash val="dash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>
              <a:solidFill>
                <a:schemeClr val="accent3">
                  <a:lumMod val="60000"/>
                  <a:lumOff val="40000"/>
                </a:schemeClr>
              </a:solidFill>
            </a:ln>
          </c:spPr>
          <c:invertIfNegative val="0"/>
          <c:val>
            <c:numRef>
              <c:f>rankingSummaryPFSP.csv!$C$2:$C$721</c:f>
              <c:numCache>
                <c:formatCode>General</c:formatCode>
                <c:ptCount val="720"/>
                <c:pt idx="0">
                  <c:v>138.0</c:v>
                </c:pt>
                <c:pt idx="1">
                  <c:v>147.0</c:v>
                </c:pt>
                <c:pt idx="2">
                  <c:v>187.0</c:v>
                </c:pt>
                <c:pt idx="3">
                  <c:v>405.0</c:v>
                </c:pt>
                <c:pt idx="4">
                  <c:v>224.0</c:v>
                </c:pt>
                <c:pt idx="5">
                  <c:v>782.0</c:v>
                </c:pt>
                <c:pt idx="6">
                  <c:v>39.0</c:v>
                </c:pt>
                <c:pt idx="7">
                  <c:v>35.0</c:v>
                </c:pt>
                <c:pt idx="8">
                  <c:v>35.0</c:v>
                </c:pt>
                <c:pt idx="9">
                  <c:v>46.0</c:v>
                </c:pt>
                <c:pt idx="10">
                  <c:v>38.0</c:v>
                </c:pt>
                <c:pt idx="11">
                  <c:v>70.0</c:v>
                </c:pt>
                <c:pt idx="12">
                  <c:v>77.0</c:v>
                </c:pt>
                <c:pt idx="13">
                  <c:v>123.0</c:v>
                </c:pt>
                <c:pt idx="14">
                  <c:v>55.0</c:v>
                </c:pt>
                <c:pt idx="15">
                  <c:v>45.0</c:v>
                </c:pt>
                <c:pt idx="16">
                  <c:v>190.0</c:v>
                </c:pt>
                <c:pt idx="17">
                  <c:v>81.0</c:v>
                </c:pt>
                <c:pt idx="18">
                  <c:v>780.0</c:v>
                </c:pt>
                <c:pt idx="19">
                  <c:v>519.0</c:v>
                </c:pt>
                <c:pt idx="20">
                  <c:v>375.0</c:v>
                </c:pt>
                <c:pt idx="21">
                  <c:v>270.0</c:v>
                </c:pt>
                <c:pt idx="22">
                  <c:v>822.0</c:v>
                </c:pt>
                <c:pt idx="23">
                  <c:v>433.0</c:v>
                </c:pt>
                <c:pt idx="24">
                  <c:v>66.0</c:v>
                </c:pt>
                <c:pt idx="25">
                  <c:v>73.0</c:v>
                </c:pt>
                <c:pt idx="26">
                  <c:v>104.0</c:v>
                </c:pt>
                <c:pt idx="27">
                  <c:v>167.0</c:v>
                </c:pt>
                <c:pt idx="28">
                  <c:v>64.0</c:v>
                </c:pt>
                <c:pt idx="29">
                  <c:v>221.0</c:v>
                </c:pt>
                <c:pt idx="30">
                  <c:v>23.0</c:v>
                </c:pt>
                <c:pt idx="31">
                  <c:v>23.0</c:v>
                </c:pt>
                <c:pt idx="32">
                  <c:v>13.0</c:v>
                </c:pt>
                <c:pt idx="33">
                  <c:v>16.0</c:v>
                </c:pt>
                <c:pt idx="34">
                  <c:v>13.0</c:v>
                </c:pt>
                <c:pt idx="35">
                  <c:v>13.0</c:v>
                </c:pt>
                <c:pt idx="36">
                  <c:v>24.0</c:v>
                </c:pt>
                <c:pt idx="37">
                  <c:v>51.0</c:v>
                </c:pt>
                <c:pt idx="38">
                  <c:v>10.0</c:v>
                </c:pt>
                <c:pt idx="39">
                  <c:v>6.0</c:v>
                </c:pt>
                <c:pt idx="40">
                  <c:v>21.0</c:v>
                </c:pt>
                <c:pt idx="41">
                  <c:v>20.0</c:v>
                </c:pt>
                <c:pt idx="42">
                  <c:v>37.0</c:v>
                </c:pt>
                <c:pt idx="43">
                  <c:v>131.0</c:v>
                </c:pt>
                <c:pt idx="44">
                  <c:v>16.0</c:v>
                </c:pt>
                <c:pt idx="45">
                  <c:v>17.0</c:v>
                </c:pt>
                <c:pt idx="46">
                  <c:v>39.0</c:v>
                </c:pt>
                <c:pt idx="47">
                  <c:v>14.0</c:v>
                </c:pt>
                <c:pt idx="48">
                  <c:v>16.0</c:v>
                </c:pt>
                <c:pt idx="49">
                  <c:v>15.0</c:v>
                </c:pt>
                <c:pt idx="50">
                  <c:v>6.0</c:v>
                </c:pt>
                <c:pt idx="51">
                  <c:v>10.0</c:v>
                </c:pt>
                <c:pt idx="52">
                  <c:v>13.0</c:v>
                </c:pt>
                <c:pt idx="53">
                  <c:v>18.0</c:v>
                </c:pt>
                <c:pt idx="54">
                  <c:v>14.0</c:v>
                </c:pt>
                <c:pt idx="55">
                  <c:v>14.0</c:v>
                </c:pt>
                <c:pt idx="56">
                  <c:v>8.0</c:v>
                </c:pt>
                <c:pt idx="57">
                  <c:v>14.0</c:v>
                </c:pt>
                <c:pt idx="58">
                  <c:v>4.0</c:v>
                </c:pt>
                <c:pt idx="59">
                  <c:v>9.0</c:v>
                </c:pt>
                <c:pt idx="60">
                  <c:v>10.0</c:v>
                </c:pt>
                <c:pt idx="61">
                  <c:v>24.0</c:v>
                </c:pt>
                <c:pt idx="62">
                  <c:v>8.0</c:v>
                </c:pt>
                <c:pt idx="63">
                  <c:v>15.0</c:v>
                </c:pt>
                <c:pt idx="64">
                  <c:v>69.0</c:v>
                </c:pt>
                <c:pt idx="65">
                  <c:v>126.0</c:v>
                </c:pt>
                <c:pt idx="66">
                  <c:v>6.0</c:v>
                </c:pt>
                <c:pt idx="67">
                  <c:v>43.0</c:v>
                </c:pt>
                <c:pt idx="68">
                  <c:v>10.0</c:v>
                </c:pt>
                <c:pt idx="69">
                  <c:v>25.0</c:v>
                </c:pt>
                <c:pt idx="70">
                  <c:v>42.0</c:v>
                </c:pt>
                <c:pt idx="71">
                  <c:v>292.0</c:v>
                </c:pt>
                <c:pt idx="72">
                  <c:v>47.0</c:v>
                </c:pt>
                <c:pt idx="73">
                  <c:v>48.0</c:v>
                </c:pt>
                <c:pt idx="74">
                  <c:v>23.0</c:v>
                </c:pt>
                <c:pt idx="75">
                  <c:v>20.0</c:v>
                </c:pt>
                <c:pt idx="76">
                  <c:v>74.0</c:v>
                </c:pt>
                <c:pt idx="77">
                  <c:v>42.0</c:v>
                </c:pt>
                <c:pt idx="78">
                  <c:v>27.0</c:v>
                </c:pt>
                <c:pt idx="79">
                  <c:v>45.0</c:v>
                </c:pt>
                <c:pt idx="80">
                  <c:v>8.0</c:v>
                </c:pt>
                <c:pt idx="81">
                  <c:v>9.0</c:v>
                </c:pt>
                <c:pt idx="82">
                  <c:v>57.0</c:v>
                </c:pt>
                <c:pt idx="83">
                  <c:v>13.0</c:v>
                </c:pt>
                <c:pt idx="84">
                  <c:v>37.0</c:v>
                </c:pt>
                <c:pt idx="85">
                  <c:v>16.0</c:v>
                </c:pt>
                <c:pt idx="86">
                  <c:v>13.0</c:v>
                </c:pt>
                <c:pt idx="87">
                  <c:v>12.0</c:v>
                </c:pt>
                <c:pt idx="88">
                  <c:v>30.0</c:v>
                </c:pt>
                <c:pt idx="89">
                  <c:v>75.0</c:v>
                </c:pt>
                <c:pt idx="90">
                  <c:v>195.0</c:v>
                </c:pt>
                <c:pt idx="91">
                  <c:v>64.0</c:v>
                </c:pt>
                <c:pt idx="92">
                  <c:v>146.0</c:v>
                </c:pt>
                <c:pt idx="93">
                  <c:v>149.0</c:v>
                </c:pt>
                <c:pt idx="94">
                  <c:v>58.0</c:v>
                </c:pt>
                <c:pt idx="95">
                  <c:v>202.0</c:v>
                </c:pt>
                <c:pt idx="96">
                  <c:v>379.0</c:v>
                </c:pt>
                <c:pt idx="97">
                  <c:v>329.0</c:v>
                </c:pt>
                <c:pt idx="98">
                  <c:v>249.0</c:v>
                </c:pt>
                <c:pt idx="99">
                  <c:v>283.0</c:v>
                </c:pt>
                <c:pt idx="100">
                  <c:v>1506.0</c:v>
                </c:pt>
                <c:pt idx="101">
                  <c:v>1204.0</c:v>
                </c:pt>
                <c:pt idx="102">
                  <c:v>104.0</c:v>
                </c:pt>
                <c:pt idx="103">
                  <c:v>75.0</c:v>
                </c:pt>
                <c:pt idx="104">
                  <c:v>44.0</c:v>
                </c:pt>
                <c:pt idx="105">
                  <c:v>69.0</c:v>
                </c:pt>
                <c:pt idx="106">
                  <c:v>66.0</c:v>
                </c:pt>
                <c:pt idx="107">
                  <c:v>65.0</c:v>
                </c:pt>
                <c:pt idx="108">
                  <c:v>84.0</c:v>
                </c:pt>
                <c:pt idx="109">
                  <c:v>68.0</c:v>
                </c:pt>
                <c:pt idx="110">
                  <c:v>46.0</c:v>
                </c:pt>
                <c:pt idx="111">
                  <c:v>192.0</c:v>
                </c:pt>
                <c:pt idx="112">
                  <c:v>72.0</c:v>
                </c:pt>
                <c:pt idx="113">
                  <c:v>119.0</c:v>
                </c:pt>
                <c:pt idx="114">
                  <c:v>935.0</c:v>
                </c:pt>
                <c:pt idx="115">
                  <c:v>589.0</c:v>
                </c:pt>
                <c:pt idx="116">
                  <c:v>315.0</c:v>
                </c:pt>
                <c:pt idx="117">
                  <c:v>303.0</c:v>
                </c:pt>
                <c:pt idx="118">
                  <c:v>175.0</c:v>
                </c:pt>
                <c:pt idx="119">
                  <c:v>300.0</c:v>
                </c:pt>
                <c:pt idx="120">
                  <c:v>483.0</c:v>
                </c:pt>
                <c:pt idx="121">
                  <c:v>858.0</c:v>
                </c:pt>
                <c:pt idx="122">
                  <c:v>232.0</c:v>
                </c:pt>
                <c:pt idx="123">
                  <c:v>352.0</c:v>
                </c:pt>
                <c:pt idx="124">
                  <c:v>526.0</c:v>
                </c:pt>
                <c:pt idx="125">
                  <c:v>760.0</c:v>
                </c:pt>
                <c:pt idx="126">
                  <c:v>76.0</c:v>
                </c:pt>
                <c:pt idx="127">
                  <c:v>188.0</c:v>
                </c:pt>
                <c:pt idx="128">
                  <c:v>55.0</c:v>
                </c:pt>
                <c:pt idx="129">
                  <c:v>64.0</c:v>
                </c:pt>
                <c:pt idx="130">
                  <c:v>128.0</c:v>
                </c:pt>
                <c:pt idx="131">
                  <c:v>91.0</c:v>
                </c:pt>
                <c:pt idx="132">
                  <c:v>64.0</c:v>
                </c:pt>
                <c:pt idx="133">
                  <c:v>42.0</c:v>
                </c:pt>
                <c:pt idx="134">
                  <c:v>53.0</c:v>
                </c:pt>
                <c:pt idx="135">
                  <c:v>24.0</c:v>
                </c:pt>
                <c:pt idx="136">
                  <c:v>53.0</c:v>
                </c:pt>
                <c:pt idx="137">
                  <c:v>33.0</c:v>
                </c:pt>
                <c:pt idx="138">
                  <c:v>747.0</c:v>
                </c:pt>
                <c:pt idx="139">
                  <c:v>251.0</c:v>
                </c:pt>
                <c:pt idx="140">
                  <c:v>381.0</c:v>
                </c:pt>
                <c:pt idx="141">
                  <c:v>166.0</c:v>
                </c:pt>
                <c:pt idx="142">
                  <c:v>145.0</c:v>
                </c:pt>
                <c:pt idx="143">
                  <c:v>115.0</c:v>
                </c:pt>
                <c:pt idx="144">
                  <c:v>1245.0</c:v>
                </c:pt>
                <c:pt idx="145">
                  <c:v>1475.0</c:v>
                </c:pt>
                <c:pt idx="146">
                  <c:v>263.0</c:v>
                </c:pt>
                <c:pt idx="147">
                  <c:v>276.0</c:v>
                </c:pt>
                <c:pt idx="148">
                  <c:v>313.0</c:v>
                </c:pt>
                <c:pt idx="149">
                  <c:v>328.0</c:v>
                </c:pt>
                <c:pt idx="150">
                  <c:v>556.0</c:v>
                </c:pt>
                <c:pt idx="151">
                  <c:v>947.0</c:v>
                </c:pt>
                <c:pt idx="152">
                  <c:v>192.0</c:v>
                </c:pt>
                <c:pt idx="153">
                  <c:v>352.0</c:v>
                </c:pt>
                <c:pt idx="154">
                  <c:v>318.0</c:v>
                </c:pt>
                <c:pt idx="155">
                  <c:v>279.0</c:v>
                </c:pt>
                <c:pt idx="156">
                  <c:v>74.0</c:v>
                </c:pt>
                <c:pt idx="157">
                  <c:v>59.0</c:v>
                </c:pt>
                <c:pt idx="158">
                  <c:v>65.0</c:v>
                </c:pt>
                <c:pt idx="159">
                  <c:v>148.0</c:v>
                </c:pt>
                <c:pt idx="160">
                  <c:v>66.0</c:v>
                </c:pt>
                <c:pt idx="161">
                  <c:v>165.0</c:v>
                </c:pt>
                <c:pt idx="162">
                  <c:v>61.0</c:v>
                </c:pt>
                <c:pt idx="163">
                  <c:v>116.0</c:v>
                </c:pt>
                <c:pt idx="164">
                  <c:v>65.0</c:v>
                </c:pt>
                <c:pt idx="165">
                  <c:v>51.0</c:v>
                </c:pt>
                <c:pt idx="166">
                  <c:v>61.0</c:v>
                </c:pt>
                <c:pt idx="167">
                  <c:v>56.0</c:v>
                </c:pt>
                <c:pt idx="168">
                  <c:v>42.0</c:v>
                </c:pt>
                <c:pt idx="169">
                  <c:v>72.0</c:v>
                </c:pt>
                <c:pt idx="170">
                  <c:v>16.0</c:v>
                </c:pt>
                <c:pt idx="171">
                  <c:v>29.0</c:v>
                </c:pt>
                <c:pt idx="172">
                  <c:v>33.0</c:v>
                </c:pt>
                <c:pt idx="173">
                  <c:v>42.0</c:v>
                </c:pt>
                <c:pt idx="174">
                  <c:v>63.0</c:v>
                </c:pt>
                <c:pt idx="175">
                  <c:v>181.0</c:v>
                </c:pt>
                <c:pt idx="176">
                  <c:v>56.0</c:v>
                </c:pt>
                <c:pt idx="177">
                  <c:v>201.0</c:v>
                </c:pt>
                <c:pt idx="178">
                  <c:v>143.0</c:v>
                </c:pt>
                <c:pt idx="179">
                  <c:v>148.0</c:v>
                </c:pt>
                <c:pt idx="180">
                  <c:v>14.0</c:v>
                </c:pt>
                <c:pt idx="181">
                  <c:v>36.0</c:v>
                </c:pt>
                <c:pt idx="182">
                  <c:v>27.0</c:v>
                </c:pt>
                <c:pt idx="183">
                  <c:v>84.0</c:v>
                </c:pt>
                <c:pt idx="184">
                  <c:v>14.0</c:v>
                </c:pt>
                <c:pt idx="185">
                  <c:v>15.0</c:v>
                </c:pt>
                <c:pt idx="186">
                  <c:v>42.0</c:v>
                </c:pt>
                <c:pt idx="187">
                  <c:v>35.0</c:v>
                </c:pt>
                <c:pt idx="188">
                  <c:v>43.0</c:v>
                </c:pt>
                <c:pt idx="189">
                  <c:v>16.0</c:v>
                </c:pt>
                <c:pt idx="190">
                  <c:v>12.0</c:v>
                </c:pt>
                <c:pt idx="191">
                  <c:v>14.0</c:v>
                </c:pt>
                <c:pt idx="192">
                  <c:v>17.0</c:v>
                </c:pt>
                <c:pt idx="193">
                  <c:v>3.0</c:v>
                </c:pt>
                <c:pt idx="194">
                  <c:v>16.0</c:v>
                </c:pt>
                <c:pt idx="195">
                  <c:v>13.0</c:v>
                </c:pt>
                <c:pt idx="196">
                  <c:v>14.0</c:v>
                </c:pt>
                <c:pt idx="197">
                  <c:v>16.0</c:v>
                </c:pt>
                <c:pt idx="198">
                  <c:v>36.0</c:v>
                </c:pt>
                <c:pt idx="199">
                  <c:v>5.0</c:v>
                </c:pt>
                <c:pt idx="200">
                  <c:v>51.0</c:v>
                </c:pt>
                <c:pt idx="201">
                  <c:v>301.0</c:v>
                </c:pt>
                <c:pt idx="202">
                  <c:v>12.0</c:v>
                </c:pt>
                <c:pt idx="203">
                  <c:v>21.0</c:v>
                </c:pt>
                <c:pt idx="204">
                  <c:v>18.0</c:v>
                </c:pt>
                <c:pt idx="205">
                  <c:v>14.0</c:v>
                </c:pt>
                <c:pt idx="206">
                  <c:v>38.0</c:v>
                </c:pt>
                <c:pt idx="207">
                  <c:v>100.0</c:v>
                </c:pt>
                <c:pt idx="208">
                  <c:v>7.0</c:v>
                </c:pt>
                <c:pt idx="209">
                  <c:v>15.0</c:v>
                </c:pt>
                <c:pt idx="210">
                  <c:v>12.0</c:v>
                </c:pt>
                <c:pt idx="211">
                  <c:v>11.0</c:v>
                </c:pt>
                <c:pt idx="212">
                  <c:v>6.0</c:v>
                </c:pt>
                <c:pt idx="213">
                  <c:v>10.0</c:v>
                </c:pt>
                <c:pt idx="214">
                  <c:v>4.0</c:v>
                </c:pt>
                <c:pt idx="215">
                  <c:v>11.0</c:v>
                </c:pt>
                <c:pt idx="216">
                  <c:v>219.0</c:v>
                </c:pt>
                <c:pt idx="217">
                  <c:v>59.0</c:v>
                </c:pt>
                <c:pt idx="218">
                  <c:v>163.0</c:v>
                </c:pt>
                <c:pt idx="219">
                  <c:v>113.0</c:v>
                </c:pt>
                <c:pt idx="220">
                  <c:v>42.0</c:v>
                </c:pt>
                <c:pt idx="221">
                  <c:v>81.0</c:v>
                </c:pt>
                <c:pt idx="222">
                  <c:v>106.0</c:v>
                </c:pt>
                <c:pt idx="223">
                  <c:v>34.0</c:v>
                </c:pt>
                <c:pt idx="224">
                  <c:v>33.0</c:v>
                </c:pt>
                <c:pt idx="225">
                  <c:v>11.0</c:v>
                </c:pt>
                <c:pt idx="226">
                  <c:v>11.0</c:v>
                </c:pt>
                <c:pt idx="227">
                  <c:v>12.0</c:v>
                </c:pt>
                <c:pt idx="228">
                  <c:v>48.0</c:v>
                </c:pt>
                <c:pt idx="229">
                  <c:v>21.0</c:v>
                </c:pt>
                <c:pt idx="230">
                  <c:v>23.0</c:v>
                </c:pt>
                <c:pt idx="231">
                  <c:v>7.0</c:v>
                </c:pt>
                <c:pt idx="232">
                  <c:v>16.0</c:v>
                </c:pt>
                <c:pt idx="233">
                  <c:v>6.0</c:v>
                </c:pt>
                <c:pt idx="234">
                  <c:v>18.0</c:v>
                </c:pt>
                <c:pt idx="235">
                  <c:v>17.0</c:v>
                </c:pt>
                <c:pt idx="236">
                  <c:v>9.0</c:v>
                </c:pt>
                <c:pt idx="237">
                  <c:v>13.0</c:v>
                </c:pt>
                <c:pt idx="238">
                  <c:v>20.0</c:v>
                </c:pt>
                <c:pt idx="239">
                  <c:v>12.0</c:v>
                </c:pt>
                <c:pt idx="240">
                  <c:v>184.0</c:v>
                </c:pt>
                <c:pt idx="241">
                  <c:v>86.0</c:v>
                </c:pt>
                <c:pt idx="242">
                  <c:v>144.0</c:v>
                </c:pt>
                <c:pt idx="243">
                  <c:v>149.0</c:v>
                </c:pt>
                <c:pt idx="244">
                  <c:v>51.0</c:v>
                </c:pt>
                <c:pt idx="245">
                  <c:v>238.0</c:v>
                </c:pt>
                <c:pt idx="246">
                  <c:v>81.0</c:v>
                </c:pt>
                <c:pt idx="247">
                  <c:v>29.0</c:v>
                </c:pt>
                <c:pt idx="248">
                  <c:v>39.0</c:v>
                </c:pt>
                <c:pt idx="249">
                  <c:v>39.0</c:v>
                </c:pt>
                <c:pt idx="250">
                  <c:v>11.0</c:v>
                </c:pt>
                <c:pt idx="251">
                  <c:v>23.0</c:v>
                </c:pt>
                <c:pt idx="252">
                  <c:v>44.0</c:v>
                </c:pt>
                <c:pt idx="253">
                  <c:v>12.0</c:v>
                </c:pt>
                <c:pt idx="254">
                  <c:v>38.0</c:v>
                </c:pt>
                <c:pt idx="255">
                  <c:v>30.0</c:v>
                </c:pt>
                <c:pt idx="256">
                  <c:v>7.0</c:v>
                </c:pt>
                <c:pt idx="257">
                  <c:v>13.0</c:v>
                </c:pt>
                <c:pt idx="258">
                  <c:v>30.0</c:v>
                </c:pt>
                <c:pt idx="259">
                  <c:v>84.0</c:v>
                </c:pt>
                <c:pt idx="260">
                  <c:v>11.0</c:v>
                </c:pt>
                <c:pt idx="261">
                  <c:v>36.0</c:v>
                </c:pt>
                <c:pt idx="262">
                  <c:v>14.0</c:v>
                </c:pt>
                <c:pt idx="263">
                  <c:v>21.0</c:v>
                </c:pt>
                <c:pt idx="264">
                  <c:v>971.0</c:v>
                </c:pt>
                <c:pt idx="265">
                  <c:v>599.0</c:v>
                </c:pt>
                <c:pt idx="266">
                  <c:v>321.0</c:v>
                </c:pt>
                <c:pt idx="267">
                  <c:v>267.0</c:v>
                </c:pt>
                <c:pt idx="268">
                  <c:v>170.0</c:v>
                </c:pt>
                <c:pt idx="269">
                  <c:v>318.0</c:v>
                </c:pt>
                <c:pt idx="270">
                  <c:v>1479.0</c:v>
                </c:pt>
                <c:pt idx="271">
                  <c:v>1117.0</c:v>
                </c:pt>
                <c:pt idx="272">
                  <c:v>347.0</c:v>
                </c:pt>
                <c:pt idx="273">
                  <c:v>397.0</c:v>
                </c:pt>
                <c:pt idx="274">
                  <c:v>273.0</c:v>
                </c:pt>
                <c:pt idx="275">
                  <c:v>237.0</c:v>
                </c:pt>
                <c:pt idx="276">
                  <c:v>73.0</c:v>
                </c:pt>
                <c:pt idx="277">
                  <c:v>57.0</c:v>
                </c:pt>
                <c:pt idx="278">
                  <c:v>80.0</c:v>
                </c:pt>
                <c:pt idx="279">
                  <c:v>105.0</c:v>
                </c:pt>
                <c:pt idx="280">
                  <c:v>67.0</c:v>
                </c:pt>
                <c:pt idx="281">
                  <c:v>49.0</c:v>
                </c:pt>
                <c:pt idx="282">
                  <c:v>72.0</c:v>
                </c:pt>
                <c:pt idx="283">
                  <c:v>130.0</c:v>
                </c:pt>
                <c:pt idx="284">
                  <c:v>73.0</c:v>
                </c:pt>
                <c:pt idx="285">
                  <c:v>69.0</c:v>
                </c:pt>
                <c:pt idx="286">
                  <c:v>207.0</c:v>
                </c:pt>
                <c:pt idx="287">
                  <c:v>31.0</c:v>
                </c:pt>
                <c:pt idx="288">
                  <c:v>190.0</c:v>
                </c:pt>
                <c:pt idx="289">
                  <c:v>97.0</c:v>
                </c:pt>
                <c:pt idx="290">
                  <c:v>128.0</c:v>
                </c:pt>
                <c:pt idx="291">
                  <c:v>81.0</c:v>
                </c:pt>
                <c:pt idx="292">
                  <c:v>43.0</c:v>
                </c:pt>
                <c:pt idx="293">
                  <c:v>53.0</c:v>
                </c:pt>
                <c:pt idx="294">
                  <c:v>851.0</c:v>
                </c:pt>
                <c:pt idx="295">
                  <c:v>439.0</c:v>
                </c:pt>
                <c:pt idx="296">
                  <c:v>503.0</c:v>
                </c:pt>
                <c:pt idx="297">
                  <c:v>751.0</c:v>
                </c:pt>
                <c:pt idx="298">
                  <c:v>255.0</c:v>
                </c:pt>
                <c:pt idx="299">
                  <c:v>351.0</c:v>
                </c:pt>
                <c:pt idx="300">
                  <c:v>401.0</c:v>
                </c:pt>
                <c:pt idx="301">
                  <c:v>222.0</c:v>
                </c:pt>
                <c:pt idx="302">
                  <c:v>806.0</c:v>
                </c:pt>
                <c:pt idx="303">
                  <c:v>228.0</c:v>
                </c:pt>
                <c:pt idx="304">
                  <c:v>133.0</c:v>
                </c:pt>
                <c:pt idx="305">
                  <c:v>143.0</c:v>
                </c:pt>
                <c:pt idx="306">
                  <c:v>39.0</c:v>
                </c:pt>
                <c:pt idx="307">
                  <c:v>29.0</c:v>
                </c:pt>
                <c:pt idx="308">
                  <c:v>73.0</c:v>
                </c:pt>
                <c:pt idx="309">
                  <c:v>29.0</c:v>
                </c:pt>
                <c:pt idx="310">
                  <c:v>29.0</c:v>
                </c:pt>
                <c:pt idx="311">
                  <c:v>36.0</c:v>
                </c:pt>
                <c:pt idx="312">
                  <c:v>24.0</c:v>
                </c:pt>
                <c:pt idx="313">
                  <c:v>8.0</c:v>
                </c:pt>
                <c:pt idx="314">
                  <c:v>57.0</c:v>
                </c:pt>
                <c:pt idx="315">
                  <c:v>35.0</c:v>
                </c:pt>
                <c:pt idx="316">
                  <c:v>2.0</c:v>
                </c:pt>
                <c:pt idx="317">
                  <c:v>13.0</c:v>
                </c:pt>
                <c:pt idx="318">
                  <c:v>32.0</c:v>
                </c:pt>
                <c:pt idx="319">
                  <c:v>11.0</c:v>
                </c:pt>
                <c:pt idx="320">
                  <c:v>124.0</c:v>
                </c:pt>
                <c:pt idx="321">
                  <c:v>34.0</c:v>
                </c:pt>
                <c:pt idx="322">
                  <c:v>19.0</c:v>
                </c:pt>
                <c:pt idx="323">
                  <c:v>18.0</c:v>
                </c:pt>
                <c:pt idx="324">
                  <c:v>180.0</c:v>
                </c:pt>
                <c:pt idx="325">
                  <c:v>99.0</c:v>
                </c:pt>
                <c:pt idx="326">
                  <c:v>234.0</c:v>
                </c:pt>
                <c:pt idx="327">
                  <c:v>52.0</c:v>
                </c:pt>
                <c:pt idx="328">
                  <c:v>68.0</c:v>
                </c:pt>
                <c:pt idx="329">
                  <c:v>65.0</c:v>
                </c:pt>
                <c:pt idx="330">
                  <c:v>19.0</c:v>
                </c:pt>
                <c:pt idx="331">
                  <c:v>12.0</c:v>
                </c:pt>
                <c:pt idx="332">
                  <c:v>11.0</c:v>
                </c:pt>
                <c:pt idx="333">
                  <c:v>15.0</c:v>
                </c:pt>
                <c:pt idx="334">
                  <c:v>22.0</c:v>
                </c:pt>
                <c:pt idx="335">
                  <c:v>15.0</c:v>
                </c:pt>
                <c:pt idx="336">
                  <c:v>62.0</c:v>
                </c:pt>
                <c:pt idx="337">
                  <c:v>110.0</c:v>
                </c:pt>
                <c:pt idx="338">
                  <c:v>14.0</c:v>
                </c:pt>
                <c:pt idx="339">
                  <c:v>18.0</c:v>
                </c:pt>
                <c:pt idx="340">
                  <c:v>10.0</c:v>
                </c:pt>
                <c:pt idx="341">
                  <c:v>9.0</c:v>
                </c:pt>
                <c:pt idx="342">
                  <c:v>34.0</c:v>
                </c:pt>
                <c:pt idx="343">
                  <c:v>315.0</c:v>
                </c:pt>
                <c:pt idx="344">
                  <c:v>32.0</c:v>
                </c:pt>
                <c:pt idx="345">
                  <c:v>6.0</c:v>
                </c:pt>
                <c:pt idx="346">
                  <c:v>24.0</c:v>
                </c:pt>
                <c:pt idx="347">
                  <c:v>7.0</c:v>
                </c:pt>
                <c:pt idx="348">
                  <c:v>11.0</c:v>
                </c:pt>
                <c:pt idx="349">
                  <c:v>10.0</c:v>
                </c:pt>
                <c:pt idx="350">
                  <c:v>22.0</c:v>
                </c:pt>
                <c:pt idx="351">
                  <c:v>9.0</c:v>
                </c:pt>
                <c:pt idx="352">
                  <c:v>11.0</c:v>
                </c:pt>
                <c:pt idx="353">
                  <c:v>7.0</c:v>
                </c:pt>
                <c:pt idx="354">
                  <c:v>9.0</c:v>
                </c:pt>
                <c:pt idx="355">
                  <c:v>5.0</c:v>
                </c:pt>
                <c:pt idx="356">
                  <c:v>11.0</c:v>
                </c:pt>
                <c:pt idx="357">
                  <c:v>12.0</c:v>
                </c:pt>
                <c:pt idx="358">
                  <c:v>17.0</c:v>
                </c:pt>
                <c:pt idx="359">
                  <c:v>10.0</c:v>
                </c:pt>
                <c:pt idx="360">
                  <c:v>11.0</c:v>
                </c:pt>
                <c:pt idx="361">
                  <c:v>7.0</c:v>
                </c:pt>
                <c:pt idx="362">
                  <c:v>7.0</c:v>
                </c:pt>
                <c:pt idx="363">
                  <c:v>12.0</c:v>
                </c:pt>
                <c:pt idx="364">
                  <c:v>9.0</c:v>
                </c:pt>
                <c:pt idx="365">
                  <c:v>15.0</c:v>
                </c:pt>
                <c:pt idx="366">
                  <c:v>13.0</c:v>
                </c:pt>
                <c:pt idx="367">
                  <c:v>11.0</c:v>
                </c:pt>
                <c:pt idx="368">
                  <c:v>6.0</c:v>
                </c:pt>
                <c:pt idx="369">
                  <c:v>18.0</c:v>
                </c:pt>
                <c:pt idx="370">
                  <c:v>9.0</c:v>
                </c:pt>
                <c:pt idx="371">
                  <c:v>14.0</c:v>
                </c:pt>
                <c:pt idx="372">
                  <c:v>15.0</c:v>
                </c:pt>
                <c:pt idx="373">
                  <c:v>36.0</c:v>
                </c:pt>
                <c:pt idx="374">
                  <c:v>10.0</c:v>
                </c:pt>
                <c:pt idx="375">
                  <c:v>36.0</c:v>
                </c:pt>
                <c:pt idx="376">
                  <c:v>279.0</c:v>
                </c:pt>
                <c:pt idx="377">
                  <c:v>38.0</c:v>
                </c:pt>
                <c:pt idx="378">
                  <c:v>14.0</c:v>
                </c:pt>
                <c:pt idx="379">
                  <c:v>12.0</c:v>
                </c:pt>
                <c:pt idx="380">
                  <c:v>19.0</c:v>
                </c:pt>
                <c:pt idx="381">
                  <c:v>16.0</c:v>
                </c:pt>
                <c:pt idx="382">
                  <c:v>125.0</c:v>
                </c:pt>
                <c:pt idx="383">
                  <c:v>44.0</c:v>
                </c:pt>
                <c:pt idx="384">
                  <c:v>25.0</c:v>
                </c:pt>
                <c:pt idx="385">
                  <c:v>15.0</c:v>
                </c:pt>
                <c:pt idx="386">
                  <c:v>12.0</c:v>
                </c:pt>
                <c:pt idx="387">
                  <c:v>11.0</c:v>
                </c:pt>
                <c:pt idx="388">
                  <c:v>8.0</c:v>
                </c:pt>
                <c:pt idx="389">
                  <c:v>9.0</c:v>
                </c:pt>
                <c:pt idx="390">
                  <c:v>46.0</c:v>
                </c:pt>
                <c:pt idx="391">
                  <c:v>56.0</c:v>
                </c:pt>
                <c:pt idx="392">
                  <c:v>55.0</c:v>
                </c:pt>
                <c:pt idx="393">
                  <c:v>220.0</c:v>
                </c:pt>
                <c:pt idx="394">
                  <c:v>100.0</c:v>
                </c:pt>
                <c:pt idx="395">
                  <c:v>175.0</c:v>
                </c:pt>
                <c:pt idx="396">
                  <c:v>14.0</c:v>
                </c:pt>
                <c:pt idx="397">
                  <c:v>14.0</c:v>
                </c:pt>
                <c:pt idx="398">
                  <c:v>36.0</c:v>
                </c:pt>
                <c:pt idx="399">
                  <c:v>131.0</c:v>
                </c:pt>
                <c:pt idx="400">
                  <c:v>12.0</c:v>
                </c:pt>
                <c:pt idx="401">
                  <c:v>28.0</c:v>
                </c:pt>
                <c:pt idx="402">
                  <c:v>10.0</c:v>
                </c:pt>
                <c:pt idx="403">
                  <c:v>7.0</c:v>
                </c:pt>
                <c:pt idx="404">
                  <c:v>28.0</c:v>
                </c:pt>
                <c:pt idx="405">
                  <c:v>53.0</c:v>
                </c:pt>
                <c:pt idx="406">
                  <c:v>10.0</c:v>
                </c:pt>
                <c:pt idx="407">
                  <c:v>19.0</c:v>
                </c:pt>
                <c:pt idx="408">
                  <c:v>51.0</c:v>
                </c:pt>
                <c:pt idx="409">
                  <c:v>31.0</c:v>
                </c:pt>
                <c:pt idx="410">
                  <c:v>30.0</c:v>
                </c:pt>
                <c:pt idx="411">
                  <c:v>61.0</c:v>
                </c:pt>
                <c:pt idx="412">
                  <c:v>26.0</c:v>
                </c:pt>
                <c:pt idx="413">
                  <c:v>59.0</c:v>
                </c:pt>
                <c:pt idx="414">
                  <c:v>132.0</c:v>
                </c:pt>
                <c:pt idx="415">
                  <c:v>123.0</c:v>
                </c:pt>
                <c:pt idx="416">
                  <c:v>252.0</c:v>
                </c:pt>
                <c:pt idx="417">
                  <c:v>775.0</c:v>
                </c:pt>
                <c:pt idx="418">
                  <c:v>195.0</c:v>
                </c:pt>
                <c:pt idx="419">
                  <c:v>391.0</c:v>
                </c:pt>
                <c:pt idx="420">
                  <c:v>369.0</c:v>
                </c:pt>
                <c:pt idx="421">
                  <c:v>253.0</c:v>
                </c:pt>
                <c:pt idx="422">
                  <c:v>735.0</c:v>
                </c:pt>
                <c:pt idx="423">
                  <c:v>542.0</c:v>
                </c:pt>
                <c:pt idx="424">
                  <c:v>468.0</c:v>
                </c:pt>
                <c:pt idx="425">
                  <c:v>813.0</c:v>
                </c:pt>
                <c:pt idx="426">
                  <c:v>65.0</c:v>
                </c:pt>
                <c:pt idx="427">
                  <c:v>48.0</c:v>
                </c:pt>
                <c:pt idx="428">
                  <c:v>84.0</c:v>
                </c:pt>
                <c:pt idx="429">
                  <c:v>99.0</c:v>
                </c:pt>
                <c:pt idx="430">
                  <c:v>72.0</c:v>
                </c:pt>
                <c:pt idx="431">
                  <c:v>177.0</c:v>
                </c:pt>
                <c:pt idx="432">
                  <c:v>68.0</c:v>
                </c:pt>
                <c:pt idx="433">
                  <c:v>183.0</c:v>
                </c:pt>
                <c:pt idx="434">
                  <c:v>59.0</c:v>
                </c:pt>
                <c:pt idx="435">
                  <c:v>92.0</c:v>
                </c:pt>
                <c:pt idx="436">
                  <c:v>140.0</c:v>
                </c:pt>
                <c:pt idx="437">
                  <c:v>71.0</c:v>
                </c:pt>
                <c:pt idx="438">
                  <c:v>59.0</c:v>
                </c:pt>
                <c:pt idx="439">
                  <c:v>46.0</c:v>
                </c:pt>
                <c:pt idx="440">
                  <c:v>102.0</c:v>
                </c:pt>
                <c:pt idx="441">
                  <c:v>58.0</c:v>
                </c:pt>
                <c:pt idx="442">
                  <c:v>50.0</c:v>
                </c:pt>
                <c:pt idx="443">
                  <c:v>67.0</c:v>
                </c:pt>
                <c:pt idx="444">
                  <c:v>310.0</c:v>
                </c:pt>
                <c:pt idx="445">
                  <c:v>300.0</c:v>
                </c:pt>
                <c:pt idx="446">
                  <c:v>402.0</c:v>
                </c:pt>
                <c:pt idx="447">
                  <c:v>326.0</c:v>
                </c:pt>
                <c:pt idx="448">
                  <c:v>1201.0</c:v>
                </c:pt>
                <c:pt idx="449">
                  <c:v>1409.0</c:v>
                </c:pt>
                <c:pt idx="450">
                  <c:v>380.0</c:v>
                </c:pt>
                <c:pt idx="451">
                  <c:v>155.0</c:v>
                </c:pt>
                <c:pt idx="452">
                  <c:v>320.0</c:v>
                </c:pt>
                <c:pt idx="453">
                  <c:v>331.0</c:v>
                </c:pt>
                <c:pt idx="454">
                  <c:v>572.0</c:v>
                </c:pt>
                <c:pt idx="455">
                  <c:v>953.0</c:v>
                </c:pt>
                <c:pt idx="456">
                  <c:v>25.0</c:v>
                </c:pt>
                <c:pt idx="457">
                  <c:v>15.0</c:v>
                </c:pt>
                <c:pt idx="458">
                  <c:v>34.0</c:v>
                </c:pt>
                <c:pt idx="459">
                  <c:v>12.0</c:v>
                </c:pt>
                <c:pt idx="460">
                  <c:v>85.0</c:v>
                </c:pt>
                <c:pt idx="461">
                  <c:v>28.0</c:v>
                </c:pt>
                <c:pt idx="462">
                  <c:v>13.0</c:v>
                </c:pt>
                <c:pt idx="463">
                  <c:v>6.0</c:v>
                </c:pt>
                <c:pt idx="464">
                  <c:v>28.0</c:v>
                </c:pt>
                <c:pt idx="465">
                  <c:v>30.0</c:v>
                </c:pt>
                <c:pt idx="466">
                  <c:v>20.0</c:v>
                </c:pt>
                <c:pt idx="467">
                  <c:v>53.0</c:v>
                </c:pt>
                <c:pt idx="468">
                  <c:v>19.0</c:v>
                </c:pt>
                <c:pt idx="469">
                  <c:v>16.0</c:v>
                </c:pt>
                <c:pt idx="470">
                  <c:v>38.0</c:v>
                </c:pt>
                <c:pt idx="471">
                  <c:v>41.0</c:v>
                </c:pt>
                <c:pt idx="472">
                  <c:v>32.0</c:v>
                </c:pt>
                <c:pt idx="473">
                  <c:v>55.0</c:v>
                </c:pt>
                <c:pt idx="474">
                  <c:v>215.0</c:v>
                </c:pt>
                <c:pt idx="475">
                  <c:v>53.0</c:v>
                </c:pt>
                <c:pt idx="476">
                  <c:v>141.0</c:v>
                </c:pt>
                <c:pt idx="477">
                  <c:v>147.0</c:v>
                </c:pt>
                <c:pt idx="478">
                  <c:v>75.0</c:v>
                </c:pt>
                <c:pt idx="479">
                  <c:v>144.0</c:v>
                </c:pt>
                <c:pt idx="480">
                  <c:v>10.0</c:v>
                </c:pt>
                <c:pt idx="481">
                  <c:v>12.0</c:v>
                </c:pt>
                <c:pt idx="482">
                  <c:v>15.0</c:v>
                </c:pt>
                <c:pt idx="483">
                  <c:v>20.0</c:v>
                </c:pt>
                <c:pt idx="484">
                  <c:v>20.0</c:v>
                </c:pt>
                <c:pt idx="485">
                  <c:v>17.0</c:v>
                </c:pt>
                <c:pt idx="486">
                  <c:v>8.0</c:v>
                </c:pt>
                <c:pt idx="487">
                  <c:v>11.0</c:v>
                </c:pt>
                <c:pt idx="488">
                  <c:v>12.0</c:v>
                </c:pt>
                <c:pt idx="489">
                  <c:v>30.0</c:v>
                </c:pt>
                <c:pt idx="490">
                  <c:v>30.0</c:v>
                </c:pt>
                <c:pt idx="491">
                  <c:v>50.0</c:v>
                </c:pt>
                <c:pt idx="492">
                  <c:v>21.0</c:v>
                </c:pt>
                <c:pt idx="493">
                  <c:v>21.0</c:v>
                </c:pt>
                <c:pt idx="494">
                  <c:v>11.0</c:v>
                </c:pt>
                <c:pt idx="495">
                  <c:v>28.0</c:v>
                </c:pt>
                <c:pt idx="496">
                  <c:v>52.0</c:v>
                </c:pt>
                <c:pt idx="497">
                  <c:v>96.0</c:v>
                </c:pt>
                <c:pt idx="498">
                  <c:v>88.0</c:v>
                </c:pt>
                <c:pt idx="499">
                  <c:v>58.0</c:v>
                </c:pt>
                <c:pt idx="500">
                  <c:v>119.0</c:v>
                </c:pt>
                <c:pt idx="501">
                  <c:v>145.0</c:v>
                </c:pt>
                <c:pt idx="502">
                  <c:v>56.0</c:v>
                </c:pt>
                <c:pt idx="503">
                  <c:v>224.0</c:v>
                </c:pt>
                <c:pt idx="504">
                  <c:v>10.0</c:v>
                </c:pt>
                <c:pt idx="505">
                  <c:v>6.0</c:v>
                </c:pt>
                <c:pt idx="506">
                  <c:v>13.0</c:v>
                </c:pt>
                <c:pt idx="507">
                  <c:v>8.0</c:v>
                </c:pt>
                <c:pt idx="508">
                  <c:v>12.0</c:v>
                </c:pt>
                <c:pt idx="509">
                  <c:v>14.0</c:v>
                </c:pt>
                <c:pt idx="510">
                  <c:v>18.0</c:v>
                </c:pt>
                <c:pt idx="511">
                  <c:v>9.0</c:v>
                </c:pt>
                <c:pt idx="512">
                  <c:v>129.0</c:v>
                </c:pt>
                <c:pt idx="513">
                  <c:v>52.0</c:v>
                </c:pt>
                <c:pt idx="514">
                  <c:v>18.0</c:v>
                </c:pt>
                <c:pt idx="515">
                  <c:v>12.0</c:v>
                </c:pt>
                <c:pt idx="516">
                  <c:v>28.0</c:v>
                </c:pt>
                <c:pt idx="517">
                  <c:v>14.0</c:v>
                </c:pt>
                <c:pt idx="518">
                  <c:v>299.0</c:v>
                </c:pt>
                <c:pt idx="519">
                  <c:v>39.0</c:v>
                </c:pt>
                <c:pt idx="520">
                  <c:v>8.0</c:v>
                </c:pt>
                <c:pt idx="521">
                  <c:v>41.0</c:v>
                </c:pt>
                <c:pt idx="522">
                  <c:v>10.0</c:v>
                </c:pt>
                <c:pt idx="523">
                  <c:v>14.0</c:v>
                </c:pt>
                <c:pt idx="524">
                  <c:v>10.0</c:v>
                </c:pt>
                <c:pt idx="525">
                  <c:v>14.0</c:v>
                </c:pt>
                <c:pt idx="526">
                  <c:v>6.0</c:v>
                </c:pt>
                <c:pt idx="527">
                  <c:v>15.0</c:v>
                </c:pt>
                <c:pt idx="528">
                  <c:v>4.0</c:v>
                </c:pt>
                <c:pt idx="529">
                  <c:v>11.0</c:v>
                </c:pt>
                <c:pt idx="530">
                  <c:v>11.0</c:v>
                </c:pt>
                <c:pt idx="531">
                  <c:v>40.0</c:v>
                </c:pt>
                <c:pt idx="532">
                  <c:v>38.0</c:v>
                </c:pt>
                <c:pt idx="533">
                  <c:v>39.0</c:v>
                </c:pt>
                <c:pt idx="534">
                  <c:v>8.0</c:v>
                </c:pt>
                <c:pt idx="535">
                  <c:v>18.0</c:v>
                </c:pt>
                <c:pt idx="536">
                  <c:v>65.0</c:v>
                </c:pt>
                <c:pt idx="537">
                  <c:v>27.0</c:v>
                </c:pt>
                <c:pt idx="538">
                  <c:v>33.0</c:v>
                </c:pt>
                <c:pt idx="539">
                  <c:v>23.0</c:v>
                </c:pt>
                <c:pt idx="540">
                  <c:v>151.0</c:v>
                </c:pt>
                <c:pt idx="541">
                  <c:v>142.0</c:v>
                </c:pt>
                <c:pt idx="542">
                  <c:v>195.0</c:v>
                </c:pt>
                <c:pt idx="543">
                  <c:v>47.0</c:v>
                </c:pt>
                <c:pt idx="544">
                  <c:v>167.0</c:v>
                </c:pt>
                <c:pt idx="545">
                  <c:v>85.0</c:v>
                </c:pt>
                <c:pt idx="546">
                  <c:v>46.0</c:v>
                </c:pt>
                <c:pt idx="547">
                  <c:v>30.0</c:v>
                </c:pt>
                <c:pt idx="548">
                  <c:v>25.0</c:v>
                </c:pt>
                <c:pt idx="549">
                  <c:v>19.0</c:v>
                </c:pt>
                <c:pt idx="550">
                  <c:v>70.0</c:v>
                </c:pt>
                <c:pt idx="551">
                  <c:v>48.0</c:v>
                </c:pt>
                <c:pt idx="552">
                  <c:v>59.0</c:v>
                </c:pt>
                <c:pt idx="553">
                  <c:v>56.0</c:v>
                </c:pt>
                <c:pt idx="554">
                  <c:v>49.0</c:v>
                </c:pt>
                <c:pt idx="555">
                  <c:v>64.0</c:v>
                </c:pt>
                <c:pt idx="556">
                  <c:v>113.0</c:v>
                </c:pt>
                <c:pt idx="557">
                  <c:v>79.0</c:v>
                </c:pt>
                <c:pt idx="558">
                  <c:v>196.0</c:v>
                </c:pt>
                <c:pt idx="559">
                  <c:v>23.0</c:v>
                </c:pt>
                <c:pt idx="560">
                  <c:v>160.0</c:v>
                </c:pt>
                <c:pt idx="561">
                  <c:v>57.0</c:v>
                </c:pt>
                <c:pt idx="562">
                  <c:v>40.0</c:v>
                </c:pt>
                <c:pt idx="563">
                  <c:v>61.0</c:v>
                </c:pt>
                <c:pt idx="564">
                  <c:v>311.0</c:v>
                </c:pt>
                <c:pt idx="565">
                  <c:v>328.0</c:v>
                </c:pt>
                <c:pt idx="566">
                  <c:v>323.0</c:v>
                </c:pt>
                <c:pt idx="567">
                  <c:v>172.0</c:v>
                </c:pt>
                <c:pt idx="568">
                  <c:v>954.0</c:v>
                </c:pt>
                <c:pt idx="569">
                  <c:v>556.0</c:v>
                </c:pt>
                <c:pt idx="570">
                  <c:v>376.0</c:v>
                </c:pt>
                <c:pt idx="571">
                  <c:v>352.0</c:v>
                </c:pt>
                <c:pt idx="572">
                  <c:v>238.0</c:v>
                </c:pt>
                <c:pt idx="573">
                  <c:v>305.0</c:v>
                </c:pt>
                <c:pt idx="574">
                  <c:v>1387.0</c:v>
                </c:pt>
                <c:pt idx="575">
                  <c:v>1139.0</c:v>
                </c:pt>
                <c:pt idx="576">
                  <c:v>118.0</c:v>
                </c:pt>
                <c:pt idx="577">
                  <c:v>121.0</c:v>
                </c:pt>
                <c:pt idx="578">
                  <c:v>195.0</c:v>
                </c:pt>
                <c:pt idx="579">
                  <c:v>376.0</c:v>
                </c:pt>
                <c:pt idx="580">
                  <c:v>226.0</c:v>
                </c:pt>
                <c:pt idx="581">
                  <c:v>757.0</c:v>
                </c:pt>
                <c:pt idx="582">
                  <c:v>30.0</c:v>
                </c:pt>
                <c:pt idx="583">
                  <c:v>47.0</c:v>
                </c:pt>
                <c:pt idx="584">
                  <c:v>26.0</c:v>
                </c:pt>
                <c:pt idx="585">
                  <c:v>46.0</c:v>
                </c:pt>
                <c:pt idx="586">
                  <c:v>48.0</c:v>
                </c:pt>
                <c:pt idx="587">
                  <c:v>68.0</c:v>
                </c:pt>
                <c:pt idx="588">
                  <c:v>82.0</c:v>
                </c:pt>
                <c:pt idx="589">
                  <c:v>94.0</c:v>
                </c:pt>
                <c:pt idx="590">
                  <c:v>56.0</c:v>
                </c:pt>
                <c:pt idx="591">
                  <c:v>36.0</c:v>
                </c:pt>
                <c:pt idx="592">
                  <c:v>189.0</c:v>
                </c:pt>
                <c:pt idx="593">
                  <c:v>87.0</c:v>
                </c:pt>
                <c:pt idx="594">
                  <c:v>806.0</c:v>
                </c:pt>
                <c:pt idx="595">
                  <c:v>505.0</c:v>
                </c:pt>
                <c:pt idx="596">
                  <c:v>379.0</c:v>
                </c:pt>
                <c:pt idx="597">
                  <c:v>232.0</c:v>
                </c:pt>
                <c:pt idx="598">
                  <c:v>793.0</c:v>
                </c:pt>
                <c:pt idx="599">
                  <c:v>419.0</c:v>
                </c:pt>
                <c:pt idx="600">
                  <c:v>412.0</c:v>
                </c:pt>
                <c:pt idx="601">
                  <c:v>185.0</c:v>
                </c:pt>
                <c:pt idx="602">
                  <c:v>323.0</c:v>
                </c:pt>
                <c:pt idx="603">
                  <c:v>328.0</c:v>
                </c:pt>
                <c:pt idx="604">
                  <c:v>603.0</c:v>
                </c:pt>
                <c:pt idx="605">
                  <c:v>990.0</c:v>
                </c:pt>
                <c:pt idx="606">
                  <c:v>144.0</c:v>
                </c:pt>
                <c:pt idx="607">
                  <c:v>51.0</c:v>
                </c:pt>
                <c:pt idx="608">
                  <c:v>191.0</c:v>
                </c:pt>
                <c:pt idx="609">
                  <c:v>32.0</c:v>
                </c:pt>
                <c:pt idx="610">
                  <c:v>68.0</c:v>
                </c:pt>
                <c:pt idx="611">
                  <c:v>60.0</c:v>
                </c:pt>
                <c:pt idx="612">
                  <c:v>48.0</c:v>
                </c:pt>
                <c:pt idx="613">
                  <c:v>74.0</c:v>
                </c:pt>
                <c:pt idx="614">
                  <c:v>65.0</c:v>
                </c:pt>
                <c:pt idx="615">
                  <c:v>63.0</c:v>
                </c:pt>
                <c:pt idx="616">
                  <c:v>81.0</c:v>
                </c:pt>
                <c:pt idx="617">
                  <c:v>112.0</c:v>
                </c:pt>
                <c:pt idx="618">
                  <c:v>1193.0</c:v>
                </c:pt>
                <c:pt idx="619">
                  <c:v>1416.0</c:v>
                </c:pt>
                <c:pt idx="620">
                  <c:v>285.0</c:v>
                </c:pt>
                <c:pt idx="621">
                  <c:v>248.0</c:v>
                </c:pt>
                <c:pt idx="622">
                  <c:v>331.0</c:v>
                </c:pt>
                <c:pt idx="623">
                  <c:v>357.0</c:v>
                </c:pt>
                <c:pt idx="624">
                  <c:v>207.0</c:v>
                </c:pt>
                <c:pt idx="625">
                  <c:v>65.0</c:v>
                </c:pt>
                <c:pt idx="626">
                  <c:v>135.0</c:v>
                </c:pt>
                <c:pt idx="627">
                  <c:v>146.0</c:v>
                </c:pt>
                <c:pt idx="628">
                  <c:v>80.0</c:v>
                </c:pt>
                <c:pt idx="629">
                  <c:v>155.0</c:v>
                </c:pt>
                <c:pt idx="630">
                  <c:v>76.0</c:v>
                </c:pt>
                <c:pt idx="631">
                  <c:v>17.0</c:v>
                </c:pt>
                <c:pt idx="632">
                  <c:v>12.0</c:v>
                </c:pt>
                <c:pt idx="633">
                  <c:v>16.0</c:v>
                </c:pt>
                <c:pt idx="634">
                  <c:v>23.0</c:v>
                </c:pt>
                <c:pt idx="635">
                  <c:v>25.0</c:v>
                </c:pt>
                <c:pt idx="636">
                  <c:v>13.0</c:v>
                </c:pt>
                <c:pt idx="637">
                  <c:v>40.0</c:v>
                </c:pt>
                <c:pt idx="638">
                  <c:v>14.0</c:v>
                </c:pt>
                <c:pt idx="639">
                  <c:v>3.0</c:v>
                </c:pt>
                <c:pt idx="640">
                  <c:v>35.0</c:v>
                </c:pt>
                <c:pt idx="641">
                  <c:v>44.0</c:v>
                </c:pt>
                <c:pt idx="642">
                  <c:v>34.0</c:v>
                </c:pt>
                <c:pt idx="643">
                  <c:v>62.0</c:v>
                </c:pt>
                <c:pt idx="644">
                  <c:v>18.0</c:v>
                </c:pt>
                <c:pt idx="645">
                  <c:v>24.0</c:v>
                </c:pt>
                <c:pt idx="646">
                  <c:v>50.0</c:v>
                </c:pt>
                <c:pt idx="647">
                  <c:v>36.0</c:v>
                </c:pt>
                <c:pt idx="648">
                  <c:v>301.0</c:v>
                </c:pt>
                <c:pt idx="649">
                  <c:v>34.0</c:v>
                </c:pt>
                <c:pt idx="650">
                  <c:v>18.0</c:v>
                </c:pt>
                <c:pt idx="651">
                  <c:v>6.0</c:v>
                </c:pt>
                <c:pt idx="652">
                  <c:v>38.0</c:v>
                </c:pt>
                <c:pt idx="653">
                  <c:v>3.0</c:v>
                </c:pt>
                <c:pt idx="654">
                  <c:v>107.0</c:v>
                </c:pt>
                <c:pt idx="655">
                  <c:v>42.0</c:v>
                </c:pt>
                <c:pt idx="656">
                  <c:v>13.0</c:v>
                </c:pt>
                <c:pt idx="657">
                  <c:v>7.0</c:v>
                </c:pt>
                <c:pt idx="658">
                  <c:v>19.0</c:v>
                </c:pt>
                <c:pt idx="659">
                  <c:v>9.0</c:v>
                </c:pt>
                <c:pt idx="660">
                  <c:v>9.0</c:v>
                </c:pt>
                <c:pt idx="661">
                  <c:v>8.0</c:v>
                </c:pt>
                <c:pt idx="662">
                  <c:v>13.0</c:v>
                </c:pt>
                <c:pt idx="663">
                  <c:v>8.0</c:v>
                </c:pt>
                <c:pt idx="664">
                  <c:v>20.0</c:v>
                </c:pt>
                <c:pt idx="665">
                  <c:v>16.0</c:v>
                </c:pt>
                <c:pt idx="666">
                  <c:v>16.0</c:v>
                </c:pt>
                <c:pt idx="667">
                  <c:v>7.0</c:v>
                </c:pt>
                <c:pt idx="668">
                  <c:v>12.0</c:v>
                </c:pt>
                <c:pt idx="669">
                  <c:v>6.0</c:v>
                </c:pt>
                <c:pt idx="670">
                  <c:v>11.0</c:v>
                </c:pt>
                <c:pt idx="671">
                  <c:v>7.0</c:v>
                </c:pt>
                <c:pt idx="672">
                  <c:v>15.0</c:v>
                </c:pt>
                <c:pt idx="673">
                  <c:v>42.0</c:v>
                </c:pt>
                <c:pt idx="674">
                  <c:v>14.0</c:v>
                </c:pt>
                <c:pt idx="675">
                  <c:v>11.0</c:v>
                </c:pt>
                <c:pt idx="676">
                  <c:v>123.0</c:v>
                </c:pt>
                <c:pt idx="677">
                  <c:v>29.0</c:v>
                </c:pt>
                <c:pt idx="678">
                  <c:v>10.0</c:v>
                </c:pt>
                <c:pt idx="679">
                  <c:v>32.0</c:v>
                </c:pt>
                <c:pt idx="680">
                  <c:v>6.0</c:v>
                </c:pt>
                <c:pt idx="681">
                  <c:v>13.0</c:v>
                </c:pt>
                <c:pt idx="682">
                  <c:v>55.0</c:v>
                </c:pt>
                <c:pt idx="683">
                  <c:v>21.0</c:v>
                </c:pt>
                <c:pt idx="684">
                  <c:v>7.0</c:v>
                </c:pt>
                <c:pt idx="685">
                  <c:v>7.0</c:v>
                </c:pt>
                <c:pt idx="686">
                  <c:v>13.0</c:v>
                </c:pt>
                <c:pt idx="687">
                  <c:v>18.0</c:v>
                </c:pt>
                <c:pt idx="688">
                  <c:v>20.0</c:v>
                </c:pt>
                <c:pt idx="689">
                  <c:v>15.0</c:v>
                </c:pt>
                <c:pt idx="690">
                  <c:v>223.0</c:v>
                </c:pt>
                <c:pt idx="691">
                  <c:v>62.0</c:v>
                </c:pt>
                <c:pt idx="692">
                  <c:v>164.0</c:v>
                </c:pt>
                <c:pt idx="693">
                  <c:v>139.0</c:v>
                </c:pt>
                <c:pt idx="694">
                  <c:v>50.0</c:v>
                </c:pt>
                <c:pt idx="695">
                  <c:v>62.0</c:v>
                </c:pt>
                <c:pt idx="696">
                  <c:v>478.0</c:v>
                </c:pt>
                <c:pt idx="697">
                  <c:v>774.0</c:v>
                </c:pt>
                <c:pt idx="698">
                  <c:v>231.0</c:v>
                </c:pt>
                <c:pt idx="699">
                  <c:v>335.0</c:v>
                </c:pt>
                <c:pt idx="700">
                  <c:v>514.0</c:v>
                </c:pt>
                <c:pt idx="701">
                  <c:v>721.0</c:v>
                </c:pt>
                <c:pt idx="702">
                  <c:v>89.0</c:v>
                </c:pt>
                <c:pt idx="703">
                  <c:v>191.0</c:v>
                </c:pt>
                <c:pt idx="704">
                  <c:v>41.0</c:v>
                </c:pt>
                <c:pt idx="705">
                  <c:v>53.0</c:v>
                </c:pt>
                <c:pt idx="706">
                  <c:v>113.0</c:v>
                </c:pt>
                <c:pt idx="707">
                  <c:v>84.0</c:v>
                </c:pt>
                <c:pt idx="708">
                  <c:v>74.0</c:v>
                </c:pt>
                <c:pt idx="709">
                  <c:v>38.0</c:v>
                </c:pt>
                <c:pt idx="710">
                  <c:v>51.0</c:v>
                </c:pt>
                <c:pt idx="711">
                  <c:v>25.0</c:v>
                </c:pt>
                <c:pt idx="712">
                  <c:v>37.0</c:v>
                </c:pt>
                <c:pt idx="713">
                  <c:v>36.0</c:v>
                </c:pt>
                <c:pt idx="714">
                  <c:v>757.0</c:v>
                </c:pt>
                <c:pt idx="715">
                  <c:v>243.0</c:v>
                </c:pt>
                <c:pt idx="716">
                  <c:v>360.0</c:v>
                </c:pt>
                <c:pt idx="717">
                  <c:v>182.0</c:v>
                </c:pt>
                <c:pt idx="718">
                  <c:v>114.0</c:v>
                </c:pt>
                <c:pt idx="719">
                  <c:v>151.0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015784"/>
        <c:axId val="2120021080"/>
      </c:barChart>
      <c:catAx>
        <c:axId val="2120015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Ranking ID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20021080"/>
        <c:crosses val="autoZero"/>
        <c:auto val="1"/>
        <c:lblAlgn val="ctr"/>
        <c:lblOffset val="100"/>
        <c:noMultiLvlLbl val="0"/>
      </c:catAx>
      <c:valAx>
        <c:axId val="2120021080"/>
        <c:scaling>
          <c:orientation val="minMax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01578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3E3A7-E8B8-DE42-BCBD-925CEB107EDE}" type="datetimeFigureOut">
              <a:rPr lang="en-US" smtClean="0"/>
              <a:pPr/>
              <a:t>08/06/17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7A96B-2026-0B4D-967F-12E9403CD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08/06/17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08/06/17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08/06/17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08/06/17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08/06/17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08/06/17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08/06/17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5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08/06/17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08/06/17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6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08/06/17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08/06/17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9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E1A6-97BF-D642-AE49-2CE380D45262}" type="datetimeFigureOut">
              <a:rPr lang="en-US" smtClean="0"/>
              <a:pPr/>
              <a:t>08/06/17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8" Type="http://schemas.openxmlformats.org/officeDocument/2006/relationships/image" Target="../media/image29.emf"/><Relationship Id="rId9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481" y="300718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EHUSans" pitchFamily="50"/>
                <a:cs typeface="EHUSans Light"/>
              </a:rPr>
              <a:t>Are We Generating Instances </a:t>
            </a:r>
            <a:br>
              <a:rPr lang="en-US" sz="2800" dirty="0" smtClean="0">
                <a:solidFill>
                  <a:srgbClr val="000000"/>
                </a:solidFill>
                <a:latin typeface="EHUSans" pitchFamily="50"/>
                <a:cs typeface="EHUSans Light"/>
              </a:rPr>
            </a:br>
            <a:r>
              <a:rPr lang="en-US" sz="2800" dirty="0" smtClean="0">
                <a:solidFill>
                  <a:srgbClr val="000000"/>
                </a:solidFill>
                <a:latin typeface="EHUSans" pitchFamily="50"/>
                <a:cs typeface="EHUSans Light"/>
              </a:rPr>
              <a:t>Uniformly at Random?</a:t>
            </a:r>
            <a:endParaRPr lang="en-US" sz="2800" dirty="0">
              <a:solidFill>
                <a:srgbClr val="3366FF"/>
              </a:solidFill>
              <a:latin typeface="EHUSans" pitchFamily="50"/>
              <a:cs typeface="EHUSans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571" y="2060147"/>
            <a:ext cx="7406235" cy="487605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EHUSans"/>
                <a:cs typeface="EHUSans"/>
              </a:rPr>
              <a:t>Josu Ceberio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, Alexander </a:t>
            </a:r>
            <a:r>
              <a:rPr lang="en-US" sz="1600" dirty="0" err="1" smtClean="0">
                <a:solidFill>
                  <a:schemeClr val="tx1"/>
                </a:solidFill>
                <a:latin typeface="EHUSans"/>
                <a:cs typeface="EHUSans"/>
              </a:rPr>
              <a:t>Mendiburu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, Jose A. Lozano</a:t>
            </a:r>
            <a:endParaRPr lang="en-US" sz="1600" dirty="0">
              <a:solidFill>
                <a:schemeClr val="tx1"/>
              </a:solidFill>
              <a:latin typeface="EHUSans"/>
              <a:cs typeface="EHUSan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41819" y="5641485"/>
            <a:ext cx="7406235" cy="78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2017 IEEE Congress on Evolutionary Computation (CEC)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EHUSans"/>
                <a:cs typeface="EHUSans"/>
              </a:rPr>
              <a:t>Donostia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 / San Sebastian, 5-8 June 2017</a:t>
            </a:r>
          </a:p>
          <a:p>
            <a:endParaRPr lang="en-US" sz="1600" dirty="0">
              <a:solidFill>
                <a:schemeClr val="tx1"/>
              </a:solidFill>
              <a:latin typeface="EHUSans"/>
              <a:cs typeface="EHUSan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90571" y="2902436"/>
            <a:ext cx="7406235" cy="626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  <a:latin typeface="EHUSans"/>
                <a:cs typeface="EHUSans"/>
              </a:rPr>
              <a:t>Intelligent Systems Group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EHUSans"/>
                <a:cs typeface="EHUSans"/>
              </a:rPr>
              <a:t>Department of Computer Languages and Systems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EHUSans"/>
                <a:cs typeface="EHUSans"/>
              </a:rPr>
              <a:t>University of the Basque Country UPV/EHU</a:t>
            </a:r>
            <a:endParaRPr lang="en-US" sz="1200" dirty="0">
              <a:solidFill>
                <a:schemeClr val="tx1"/>
              </a:solidFill>
              <a:latin typeface="EHUSans"/>
              <a:cs typeface="EHUSans"/>
            </a:endParaRPr>
          </a:p>
        </p:txBody>
      </p:sp>
      <p:pic>
        <p:nvPicPr>
          <p:cNvPr id="7" name="Picture 6" descr="logoEH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14" y="4198051"/>
            <a:ext cx="2004415" cy="926485"/>
          </a:xfrm>
          <a:prstGeom prst="rect">
            <a:avLst/>
          </a:prstGeom>
        </p:spPr>
      </p:pic>
      <p:pic>
        <p:nvPicPr>
          <p:cNvPr id="8" name="Picture 7" descr="logoIS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1" y="4231765"/>
            <a:ext cx="1854800" cy="825342"/>
          </a:xfrm>
          <a:prstGeom prst="rect">
            <a:avLst/>
          </a:prstGeom>
        </p:spPr>
      </p:pic>
      <p:pic>
        <p:nvPicPr>
          <p:cNvPr id="5" name="Picture 4" descr="logo_b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68" y="4163989"/>
            <a:ext cx="2547301" cy="10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0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3472"/>
          </a:xfrm>
        </p:spPr>
        <p:txBody>
          <a:bodyPr anchor="t" anchorCtr="0">
            <a:normAutofit/>
          </a:bodyPr>
          <a:lstStyle/>
          <a:p>
            <a:r>
              <a:rPr lang="es-ES" sz="2800" dirty="0" err="1" smtClean="0">
                <a:latin typeface="EHUSans Light"/>
                <a:cs typeface="EHUSans Light"/>
              </a:rPr>
              <a:t>Instances</a:t>
            </a:r>
            <a:r>
              <a:rPr lang="es-ES" sz="2800" dirty="0" smtClean="0">
                <a:latin typeface="EHUSans Light"/>
                <a:cs typeface="EHUSans Light"/>
              </a:rPr>
              <a:t> as rankings of </a:t>
            </a:r>
            <a:r>
              <a:rPr lang="es-ES" sz="2800" dirty="0" err="1" smtClean="0">
                <a:latin typeface="EHUSans Light"/>
                <a:cs typeface="EHUSans Light"/>
              </a:rPr>
              <a:t>solutions</a:t>
            </a:r>
            <a:r>
              <a:rPr lang="es-ES" sz="2200" dirty="0" smtClean="0">
                <a:latin typeface="EHUSans Light"/>
                <a:cs typeface="EHUSans Light"/>
              </a:rPr>
              <a:t/>
            </a:r>
            <a:br>
              <a:rPr lang="es-ES" sz="2200" dirty="0" smtClean="0">
                <a:latin typeface="EHUSans Light"/>
                <a:cs typeface="EHUSans Light"/>
              </a:rPr>
            </a:br>
            <a:endParaRPr lang="en-US" sz="2200" dirty="0">
              <a:latin typeface="EHUSans Light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latin typeface="EHUSans"/>
                <a:cs typeface="EHUSans"/>
              </a:rPr>
              <a:pPr/>
              <a:t>10</a:t>
            </a:fld>
            <a:endParaRPr lang="en-US" dirty="0">
              <a:latin typeface="EHUSans"/>
              <a:cs typeface="EHUSan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1428" y="1443170"/>
            <a:ext cx="8075371" cy="5001272"/>
            <a:chOff x="611428" y="2716117"/>
            <a:chExt cx="8075371" cy="3728325"/>
          </a:xfrm>
        </p:grpSpPr>
        <p:sp>
          <p:nvSpPr>
            <p:cNvPr id="25" name="Rectangle 24"/>
            <p:cNvSpPr/>
            <p:nvPr/>
          </p:nvSpPr>
          <p:spPr>
            <a:xfrm>
              <a:off x="611428" y="2716117"/>
              <a:ext cx="8075371" cy="3728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>
                <a:latin typeface="EHUSans"/>
                <a:cs typeface="EHUSan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6850" y="2794517"/>
              <a:ext cx="2860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u="sng" dirty="0" smtClean="0">
                  <a:latin typeface="EHUSans"/>
                  <a:cs typeface="EHUSans"/>
                </a:rPr>
                <a:t>Linear </a:t>
              </a:r>
              <a:r>
                <a:rPr lang="es-ES_tradnl" u="sng" dirty="0" err="1" smtClean="0">
                  <a:latin typeface="EHUSans"/>
                  <a:cs typeface="EHUSans"/>
                </a:rPr>
                <a:t>Ordering</a:t>
              </a:r>
              <a:r>
                <a:rPr lang="es-ES_tradnl" u="sng" dirty="0" smtClean="0">
                  <a:latin typeface="EHUSans"/>
                  <a:cs typeface="EHUSans"/>
                </a:rPr>
                <a:t> </a:t>
              </a:r>
              <a:r>
                <a:rPr lang="es-ES_tradnl" u="sng" dirty="0" err="1" smtClean="0">
                  <a:latin typeface="EHUSans"/>
                  <a:cs typeface="EHUSans"/>
                </a:rPr>
                <a:t>Problem</a:t>
              </a:r>
              <a:endParaRPr lang="es-ES_tradnl" u="sng" dirty="0">
                <a:latin typeface="EHUSans"/>
                <a:cs typeface="EHUSans"/>
              </a:endParaRPr>
            </a:p>
          </p:txBody>
        </p:sp>
      </p:grp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14" y="2056174"/>
            <a:ext cx="2467538" cy="700781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35" y="2958017"/>
            <a:ext cx="815496" cy="259040"/>
          </a:xfrm>
          <a:prstGeom prst="rect">
            <a:avLst/>
          </a:prstGeom>
        </p:spPr>
      </p:pic>
      <p:sp>
        <p:nvSpPr>
          <p:cNvPr id="28" name="Right Bracket 27"/>
          <p:cNvSpPr/>
          <p:nvPr/>
        </p:nvSpPr>
        <p:spPr>
          <a:xfrm>
            <a:off x="3831667" y="2043770"/>
            <a:ext cx="120424" cy="1317485"/>
          </a:xfrm>
          <a:prstGeom prst="rightBracket">
            <a:avLst/>
          </a:prstGeom>
          <a:ln>
            <a:solidFill>
              <a:srgbClr val="3366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804" y="2680314"/>
            <a:ext cx="1085320" cy="2381674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>
            <a:off x="4499472" y="2794471"/>
            <a:ext cx="1696882" cy="709117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13" y="2796411"/>
            <a:ext cx="561904" cy="166197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>
            <a:off x="4499472" y="4639403"/>
            <a:ext cx="1696882" cy="48459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21509" y="4159023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err="1" smtClean="0">
                <a:latin typeface="EHUSans Light"/>
                <a:cs typeface="EHUSans Light"/>
              </a:rPr>
              <a:t>How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latin typeface="EHUSans Light"/>
                <a:cs typeface="EHUSans Light"/>
              </a:rPr>
              <a:t>many</a:t>
            </a:r>
            <a:r>
              <a:rPr lang="es-ES_tradnl" sz="1400" dirty="0" smtClean="0">
                <a:latin typeface="EHUSans Light"/>
                <a:cs typeface="EHUSans Light"/>
              </a:rPr>
              <a:t> rankings </a:t>
            </a:r>
          </a:p>
          <a:p>
            <a:r>
              <a:rPr lang="es-ES_tradnl" sz="1400" dirty="0" smtClean="0">
                <a:latin typeface="EHUSans Light"/>
                <a:cs typeface="EHUSans Light"/>
              </a:rPr>
              <a:t>can be </a:t>
            </a:r>
            <a:r>
              <a:rPr lang="es-ES_tradnl" sz="1400" dirty="0" err="1" smtClean="0">
                <a:latin typeface="EHUSans Light"/>
                <a:cs typeface="EHUSans Light"/>
              </a:rPr>
              <a:t>generated</a:t>
            </a:r>
            <a:r>
              <a:rPr lang="es-ES_tradnl" sz="1400" dirty="0" smtClean="0">
                <a:latin typeface="EHUSans Light"/>
                <a:cs typeface="EHUSans Light"/>
              </a:rPr>
              <a:t>?</a:t>
            </a:r>
            <a:endParaRPr lang="es-ES_tradnl" sz="1400" dirty="0">
              <a:latin typeface="EHUSans Light"/>
              <a:cs typeface="EHUSans Light"/>
            </a:endParaRPr>
          </a:p>
        </p:txBody>
      </p:sp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91" y="4363509"/>
            <a:ext cx="2654300" cy="4699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431" y="5305099"/>
            <a:ext cx="2070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55677" y="2059323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 smtClean="0">
                <a:latin typeface="EHUSans Light"/>
                <a:cs typeface="EHUSans Light"/>
              </a:rPr>
              <a:t>Only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b="1" dirty="0" smtClean="0">
                <a:solidFill>
                  <a:schemeClr val="accent6">
                    <a:lumMod val="75000"/>
                  </a:schemeClr>
                </a:solidFill>
                <a:latin typeface="EHUSans Light"/>
                <a:cs typeface="EHUSans Light"/>
              </a:rPr>
              <a:t>48 </a:t>
            </a:r>
            <a:r>
              <a:rPr lang="es-ES_tradnl" b="1" dirty="0" err="1" smtClean="0">
                <a:solidFill>
                  <a:schemeClr val="accent6">
                    <a:lumMod val="75000"/>
                  </a:schemeClr>
                </a:solidFill>
                <a:latin typeface="EHUSans Light"/>
                <a:cs typeface="EHUSans Light"/>
              </a:rPr>
              <a:t>different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EHUSans Light"/>
                <a:cs typeface="EHUSans Light"/>
              </a:rPr>
              <a:t> </a:t>
            </a:r>
            <a:r>
              <a:rPr lang="es-ES_tradnl" b="1" dirty="0" smtClean="0">
                <a:solidFill>
                  <a:schemeClr val="accent6">
                    <a:lumMod val="75000"/>
                  </a:schemeClr>
                </a:solidFill>
                <a:latin typeface="EHUSans Light"/>
                <a:cs typeface="EHUSans Light"/>
              </a:rPr>
              <a:t>rankings</a:t>
            </a:r>
            <a:r>
              <a:rPr lang="es-ES_tradnl" dirty="0" smtClean="0">
                <a:latin typeface="EHUSans Light"/>
                <a:cs typeface="EHUSans Light"/>
              </a:rPr>
              <a:t>...</a:t>
            </a:r>
            <a:endParaRPr lang="es-ES_tradnl" dirty="0">
              <a:latin typeface="EHUSans Light"/>
              <a:cs typeface="EHUSans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9120" y="1208942"/>
            <a:ext cx="7843843" cy="3807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None/>
            </a:pPr>
            <a:r>
              <a:rPr lang="en-US" sz="1800" dirty="0" smtClean="0">
                <a:latin typeface="EHUSans Light"/>
                <a:cs typeface="EHUSans Light"/>
              </a:rPr>
              <a:t>10</a:t>
            </a:r>
            <a:r>
              <a:rPr lang="en-US" sz="1800" baseline="30000" dirty="0" smtClean="0">
                <a:latin typeface="EHUSans Light"/>
                <a:cs typeface="EHUSans Light"/>
              </a:rPr>
              <a:t>5 </a:t>
            </a:r>
            <a:r>
              <a:rPr lang="en-US" sz="1800" dirty="0" smtClean="0">
                <a:latin typeface="EHUSans Light"/>
                <a:cs typeface="EHUSans Light"/>
              </a:rPr>
              <a:t>LOP</a:t>
            </a:r>
            <a:r>
              <a:rPr lang="en-US" sz="1800" baseline="30000" dirty="0" smtClean="0">
                <a:latin typeface="EHUSans Light"/>
                <a:cs typeface="EHUSans Light"/>
              </a:rPr>
              <a:t> </a:t>
            </a:r>
            <a:r>
              <a:rPr lang="en-US" sz="1800" dirty="0" smtClean="0">
                <a:latin typeface="EHUSans Light"/>
                <a:cs typeface="EHUSans Light"/>
              </a:rPr>
              <a:t>instances;  </a:t>
            </a:r>
            <a:r>
              <a:rPr lang="en-US" sz="1600" i="1" dirty="0" smtClean="0">
                <a:latin typeface="EHUSans Light"/>
                <a:cs typeface="EHUSans Light"/>
              </a:rPr>
              <a:t>n</a:t>
            </a:r>
            <a:r>
              <a:rPr lang="en-US" sz="1600" dirty="0" smtClean="0">
                <a:latin typeface="EHUSans Light"/>
                <a:cs typeface="EHUSans Light"/>
              </a:rPr>
              <a:t>=3 </a:t>
            </a:r>
            <a:r>
              <a:rPr lang="en-US" sz="1600" dirty="0" smtClean="0">
                <a:latin typeface="EHUSans Light"/>
                <a:cs typeface="EHUSans Light"/>
                <a:sym typeface="Wingdings"/>
              </a:rPr>
              <a:t> 720 possible rankings ; </a:t>
            </a:r>
            <a:r>
              <a:rPr lang="en-US" sz="1600" i="1" dirty="0" err="1" smtClean="0">
                <a:latin typeface="EHUSans Light"/>
                <a:cs typeface="EHUSans Light"/>
              </a:rPr>
              <a:t>b</a:t>
            </a:r>
            <a:r>
              <a:rPr lang="en-US" sz="1600" i="1" baseline="-25000" dirty="0" err="1" smtClean="0">
                <a:latin typeface="EHUSans Light"/>
                <a:cs typeface="EHUSans Light"/>
              </a:rPr>
              <a:t>kl</a:t>
            </a:r>
            <a:r>
              <a:rPr lang="en-US" sz="1600" i="1" baseline="-25000" dirty="0" smtClean="0">
                <a:latin typeface="EHUSans Light"/>
                <a:cs typeface="EHUSans Light"/>
              </a:rPr>
              <a:t> </a:t>
            </a:r>
            <a:r>
              <a:rPr lang="en-US" sz="1600" i="1" dirty="0" smtClean="0">
                <a:latin typeface="EHUSans Light"/>
                <a:cs typeface="EHUSans Light"/>
              </a:rPr>
              <a:t> </a:t>
            </a:r>
            <a:r>
              <a:rPr lang="en-US" sz="1600" dirty="0" smtClean="0">
                <a:latin typeface="EHUSans Light"/>
                <a:cs typeface="EHUSans Light"/>
              </a:rPr>
              <a:t>sampled from [0,100] </a:t>
            </a:r>
            <a:r>
              <a:rPr lang="en-US" sz="1600" dirty="0" err="1" smtClean="0">
                <a:latin typeface="EHUSans Light"/>
                <a:cs typeface="EHUSans Light"/>
              </a:rPr>
              <a:t>u.a.r</a:t>
            </a:r>
            <a:r>
              <a:rPr lang="en-US" sz="1600" dirty="0" smtClean="0">
                <a:latin typeface="EHUSans Light"/>
                <a:cs typeface="EHUSans Light"/>
              </a:rPr>
              <a:t>.</a:t>
            </a:r>
            <a:endParaRPr lang="en-US" sz="1600" baseline="-25000" dirty="0" smtClean="0">
              <a:latin typeface="EHUSans Light"/>
              <a:cs typeface="EHUSans Light"/>
            </a:endParaRPr>
          </a:p>
          <a:p>
            <a:pPr marL="0" lvl="1" indent="0" algn="ctr">
              <a:buClr>
                <a:srgbClr val="3366FF"/>
              </a:buClr>
              <a:buFont typeface="Arial"/>
              <a:buNone/>
            </a:pPr>
            <a:endParaRPr lang="en-US" sz="1800" dirty="0" smtClean="0">
              <a:latin typeface="EHUSans Light"/>
              <a:cs typeface="EHUSans Light"/>
            </a:endParaRPr>
          </a:p>
          <a:p>
            <a:pPr marL="742950" lvl="2" indent="-342900" algn="ctr">
              <a:buClr>
                <a:srgbClr val="3366FF"/>
              </a:buClr>
              <a:buFont typeface="Lucida Grande"/>
              <a:buChar char="-"/>
            </a:pPr>
            <a:endParaRPr lang="en-US" sz="18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042273"/>
              </p:ext>
            </p:extLst>
          </p:nvPr>
        </p:nvGraphicFramePr>
        <p:xfrm>
          <a:off x="457200" y="1869766"/>
          <a:ext cx="5148649" cy="447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51648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 smtClean="0">
                <a:latin typeface="EHUSans Light"/>
                <a:cs typeface="EHUSans Light"/>
              </a:rPr>
              <a:t>Experiment</a:t>
            </a:r>
            <a:endParaRPr lang="en-US" sz="3200" dirty="0">
              <a:latin typeface="EHUSans Light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0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55677" y="2059323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 smtClean="0">
                <a:latin typeface="EHUSans Light"/>
                <a:cs typeface="EHUSans Light"/>
              </a:rPr>
              <a:t>Only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b="1" dirty="0" smtClean="0">
                <a:solidFill>
                  <a:schemeClr val="accent6">
                    <a:lumMod val="75000"/>
                  </a:schemeClr>
                </a:solidFill>
                <a:latin typeface="EHUSans Light"/>
                <a:cs typeface="EHUSans Light"/>
              </a:rPr>
              <a:t>48 </a:t>
            </a:r>
            <a:r>
              <a:rPr lang="es-ES_tradnl" b="1" dirty="0" err="1" smtClean="0">
                <a:solidFill>
                  <a:schemeClr val="accent6">
                    <a:lumMod val="75000"/>
                  </a:schemeClr>
                </a:solidFill>
                <a:latin typeface="EHUSans Light"/>
                <a:cs typeface="EHUSans Light"/>
              </a:rPr>
              <a:t>different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EHUSans Light"/>
                <a:cs typeface="EHUSans Light"/>
              </a:rPr>
              <a:t> </a:t>
            </a:r>
            <a:r>
              <a:rPr lang="es-ES_tradnl" b="1" dirty="0" smtClean="0">
                <a:solidFill>
                  <a:schemeClr val="accent6">
                    <a:lumMod val="75000"/>
                  </a:schemeClr>
                </a:solidFill>
                <a:latin typeface="EHUSans Light"/>
                <a:cs typeface="EHUSans Light"/>
              </a:rPr>
              <a:t>rankings</a:t>
            </a:r>
            <a:r>
              <a:rPr lang="es-ES_tradnl" dirty="0" smtClean="0">
                <a:latin typeface="EHUSans Light"/>
                <a:cs typeface="EHUSans Light"/>
              </a:rPr>
              <a:t>...</a:t>
            </a:r>
            <a:endParaRPr lang="es-ES_tradnl" dirty="0">
              <a:latin typeface="EHUSans Light"/>
              <a:cs typeface="EHUSans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9120" y="1208942"/>
            <a:ext cx="7843843" cy="3807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None/>
            </a:pPr>
            <a:r>
              <a:rPr lang="en-US" sz="1800" dirty="0" smtClean="0">
                <a:latin typeface="EHUSans Light"/>
                <a:cs typeface="EHUSans Light"/>
              </a:rPr>
              <a:t>10</a:t>
            </a:r>
            <a:r>
              <a:rPr lang="en-US" sz="1800" baseline="30000" dirty="0" smtClean="0">
                <a:latin typeface="EHUSans Light"/>
                <a:cs typeface="EHUSans Light"/>
              </a:rPr>
              <a:t>5 </a:t>
            </a:r>
            <a:r>
              <a:rPr lang="en-US" sz="1800" dirty="0" smtClean="0">
                <a:latin typeface="EHUSans Light"/>
                <a:cs typeface="EHUSans Light"/>
              </a:rPr>
              <a:t>LOP</a:t>
            </a:r>
            <a:r>
              <a:rPr lang="en-US" sz="1800" baseline="30000" dirty="0" smtClean="0">
                <a:latin typeface="EHUSans Light"/>
                <a:cs typeface="EHUSans Light"/>
              </a:rPr>
              <a:t> </a:t>
            </a:r>
            <a:r>
              <a:rPr lang="en-US" sz="1800" dirty="0" smtClean="0">
                <a:latin typeface="EHUSans Light"/>
                <a:cs typeface="EHUSans Light"/>
              </a:rPr>
              <a:t>instances;  </a:t>
            </a:r>
            <a:r>
              <a:rPr lang="en-US" sz="1600" i="1" dirty="0" smtClean="0">
                <a:latin typeface="EHUSans Light"/>
                <a:cs typeface="EHUSans Light"/>
              </a:rPr>
              <a:t>n</a:t>
            </a:r>
            <a:r>
              <a:rPr lang="en-US" sz="1600" dirty="0" smtClean="0">
                <a:latin typeface="EHUSans Light"/>
                <a:cs typeface="EHUSans Light"/>
              </a:rPr>
              <a:t>=3 </a:t>
            </a:r>
            <a:r>
              <a:rPr lang="en-US" sz="1600" dirty="0" smtClean="0">
                <a:latin typeface="EHUSans Light"/>
                <a:cs typeface="EHUSans Light"/>
                <a:sym typeface="Wingdings"/>
              </a:rPr>
              <a:t> 720 possible rankings ; </a:t>
            </a:r>
            <a:r>
              <a:rPr lang="en-US" sz="1600" i="1" dirty="0" err="1" smtClean="0">
                <a:latin typeface="EHUSans Light"/>
                <a:cs typeface="EHUSans Light"/>
              </a:rPr>
              <a:t>b</a:t>
            </a:r>
            <a:r>
              <a:rPr lang="en-US" sz="1600" i="1" baseline="-25000" dirty="0" err="1" smtClean="0">
                <a:latin typeface="EHUSans Light"/>
                <a:cs typeface="EHUSans Light"/>
              </a:rPr>
              <a:t>kl</a:t>
            </a:r>
            <a:r>
              <a:rPr lang="en-US" sz="1600" i="1" baseline="-25000" dirty="0" smtClean="0">
                <a:latin typeface="EHUSans Light"/>
                <a:cs typeface="EHUSans Light"/>
              </a:rPr>
              <a:t> </a:t>
            </a:r>
            <a:r>
              <a:rPr lang="en-US" sz="1600" i="1" dirty="0" smtClean="0">
                <a:latin typeface="EHUSans Light"/>
                <a:cs typeface="EHUSans Light"/>
              </a:rPr>
              <a:t> </a:t>
            </a:r>
            <a:r>
              <a:rPr lang="en-US" sz="1600" dirty="0" smtClean="0">
                <a:latin typeface="EHUSans Light"/>
                <a:cs typeface="EHUSans Light"/>
              </a:rPr>
              <a:t>sampled from [0,100] </a:t>
            </a:r>
            <a:r>
              <a:rPr lang="en-US" sz="1600" dirty="0" err="1" smtClean="0">
                <a:latin typeface="EHUSans Light"/>
                <a:cs typeface="EHUSans Light"/>
              </a:rPr>
              <a:t>u.a.r</a:t>
            </a:r>
            <a:r>
              <a:rPr lang="en-US" sz="1600" dirty="0" smtClean="0">
                <a:latin typeface="EHUSans Light"/>
                <a:cs typeface="EHUSans Light"/>
              </a:rPr>
              <a:t>.</a:t>
            </a:r>
            <a:endParaRPr lang="en-US" sz="1600" baseline="-25000" dirty="0" smtClean="0">
              <a:latin typeface="EHUSans Light"/>
              <a:cs typeface="EHUSans Light"/>
            </a:endParaRPr>
          </a:p>
          <a:p>
            <a:pPr marL="0" lvl="1" indent="0" algn="ctr">
              <a:buClr>
                <a:srgbClr val="3366FF"/>
              </a:buClr>
              <a:buFont typeface="Arial"/>
              <a:buNone/>
            </a:pPr>
            <a:endParaRPr lang="en-US" sz="1800" dirty="0" smtClean="0">
              <a:latin typeface="EHUSans Light"/>
              <a:cs typeface="EHUSans Light"/>
            </a:endParaRPr>
          </a:p>
          <a:p>
            <a:pPr marL="742950" lvl="2" indent="-342900" algn="ctr">
              <a:buClr>
                <a:srgbClr val="3366FF"/>
              </a:buClr>
              <a:buFont typeface="Lucida Grande"/>
              <a:buChar char="-"/>
            </a:pPr>
            <a:endParaRPr lang="en-US" sz="18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398260"/>
              </p:ext>
            </p:extLst>
          </p:nvPr>
        </p:nvGraphicFramePr>
        <p:xfrm>
          <a:off x="457200" y="1869766"/>
          <a:ext cx="5148649" cy="447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Rectangle 27"/>
          <p:cNvSpPr/>
          <p:nvPr/>
        </p:nvSpPr>
        <p:spPr>
          <a:xfrm>
            <a:off x="602120" y="1040128"/>
            <a:ext cx="8084680" cy="53063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51648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 smtClean="0">
                <a:latin typeface="EHUSans Light"/>
                <a:cs typeface="EHUSans Light"/>
              </a:rPr>
              <a:t>Experiment</a:t>
            </a:r>
            <a:endParaRPr lang="en-US" sz="3200" dirty="0">
              <a:latin typeface="EHUSans Light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08314" y="1208942"/>
            <a:ext cx="4523006" cy="5001272"/>
            <a:chOff x="611428" y="2716117"/>
            <a:chExt cx="8075371" cy="3728325"/>
          </a:xfrm>
          <a:solidFill>
            <a:schemeClr val="bg1">
              <a:lumMod val="75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611428" y="2716117"/>
              <a:ext cx="8075371" cy="372832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>
                <a:latin typeface="EHUSans"/>
                <a:cs typeface="EHUSan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6849" y="2794517"/>
              <a:ext cx="5526258" cy="2523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_tradnl" sz="1600" u="sng" dirty="0" smtClean="0">
                  <a:latin typeface="EHUSans"/>
                  <a:cs typeface="EHUSans"/>
                </a:rPr>
                <a:t>Linear </a:t>
              </a:r>
              <a:r>
                <a:rPr lang="es-ES_tradnl" sz="1600" u="sng" dirty="0" err="1" smtClean="0">
                  <a:latin typeface="EHUSans"/>
                  <a:cs typeface="EHUSans"/>
                </a:rPr>
                <a:t>Ordering</a:t>
              </a:r>
              <a:r>
                <a:rPr lang="es-ES_tradnl" sz="1600" u="sng" dirty="0" smtClean="0">
                  <a:latin typeface="EHUSans"/>
                  <a:cs typeface="EHUSans"/>
                </a:rPr>
                <a:t> </a:t>
              </a:r>
              <a:r>
                <a:rPr lang="es-ES_tradnl" sz="1600" u="sng" dirty="0" err="1" smtClean="0">
                  <a:latin typeface="EHUSans"/>
                  <a:cs typeface="EHUSans"/>
                </a:rPr>
                <a:t>Problem</a:t>
              </a:r>
              <a:endParaRPr lang="es-ES_tradnl" sz="1600" u="sng" dirty="0">
                <a:latin typeface="EHUSans"/>
                <a:cs typeface="EHUSans"/>
              </a:endParaRPr>
            </a:p>
          </p:txBody>
        </p:sp>
      </p:grp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54" y="3427174"/>
            <a:ext cx="2616200" cy="3937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54" y="3908464"/>
            <a:ext cx="2540000" cy="3937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54" y="1862473"/>
            <a:ext cx="2413000" cy="393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54" y="2354654"/>
            <a:ext cx="2413000" cy="3937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48672" y="2705654"/>
            <a:ext cx="2299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.</a:t>
            </a:r>
          </a:p>
          <a:p>
            <a:r>
              <a:rPr lang="es-ES_tradnl" sz="1400" dirty="0" smtClean="0"/>
              <a:t>.</a:t>
            </a:r>
          </a:p>
          <a:p>
            <a:r>
              <a:rPr lang="es-ES_tradnl" sz="1400" dirty="0"/>
              <a:t>.</a:t>
            </a:r>
          </a:p>
        </p:txBody>
      </p:sp>
      <p:sp>
        <p:nvSpPr>
          <p:cNvPr id="24" name="Left Bracket 23"/>
          <p:cNvSpPr/>
          <p:nvPr/>
        </p:nvSpPr>
        <p:spPr>
          <a:xfrm>
            <a:off x="3360930" y="2059323"/>
            <a:ext cx="186110" cy="2123085"/>
          </a:xfrm>
          <a:prstGeom prst="leftBracket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2693118" y="2973676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 dirty="0" smtClean="0">
                <a:latin typeface="EHUSans Light"/>
                <a:cs typeface="EHUSans Light"/>
              </a:rPr>
              <a:t>Reverse</a:t>
            </a:r>
            <a:endParaRPr lang="es-ES_tradnl" sz="1200" b="1" dirty="0">
              <a:latin typeface="EHUSans Light"/>
              <a:cs typeface="EHUSans Light"/>
            </a:endParaRPr>
          </a:p>
        </p:txBody>
      </p: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303" y="4768624"/>
            <a:ext cx="2717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5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55677" y="2059323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 smtClean="0">
                <a:latin typeface="EHUSans Light"/>
                <a:cs typeface="EHUSans Light"/>
              </a:rPr>
              <a:t>Only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b="1" dirty="0" smtClean="0">
                <a:solidFill>
                  <a:schemeClr val="accent6">
                    <a:lumMod val="75000"/>
                  </a:schemeClr>
                </a:solidFill>
                <a:latin typeface="EHUSans Light"/>
                <a:cs typeface="EHUSans Light"/>
              </a:rPr>
              <a:t>48 </a:t>
            </a:r>
            <a:r>
              <a:rPr lang="es-ES_tradnl" b="1" dirty="0" err="1" smtClean="0">
                <a:solidFill>
                  <a:schemeClr val="accent6">
                    <a:lumMod val="75000"/>
                  </a:schemeClr>
                </a:solidFill>
                <a:latin typeface="EHUSans Light"/>
                <a:cs typeface="EHUSans Light"/>
              </a:rPr>
              <a:t>different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EHUSans Light"/>
                <a:cs typeface="EHUSans Light"/>
              </a:rPr>
              <a:t> </a:t>
            </a:r>
            <a:r>
              <a:rPr lang="es-ES_tradnl" b="1" dirty="0" smtClean="0">
                <a:solidFill>
                  <a:schemeClr val="accent6">
                    <a:lumMod val="75000"/>
                  </a:schemeClr>
                </a:solidFill>
                <a:latin typeface="EHUSans Light"/>
                <a:cs typeface="EHUSans Light"/>
              </a:rPr>
              <a:t>rankings</a:t>
            </a:r>
            <a:r>
              <a:rPr lang="is-IS" dirty="0" smtClean="0">
                <a:latin typeface="EHUSans Light"/>
                <a:cs typeface="EHUSans Light"/>
              </a:rPr>
              <a:t>…</a:t>
            </a:r>
            <a:endParaRPr lang="es-ES_tradnl" dirty="0" smtClean="0">
              <a:latin typeface="EHUSans Light"/>
              <a:cs typeface="EHUSans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9120" y="1208942"/>
            <a:ext cx="7843843" cy="3807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None/>
            </a:pPr>
            <a:r>
              <a:rPr lang="en-US" sz="1800" dirty="0" smtClean="0">
                <a:latin typeface="EHUSans Light"/>
                <a:cs typeface="EHUSans Light"/>
              </a:rPr>
              <a:t>10</a:t>
            </a:r>
            <a:r>
              <a:rPr lang="en-US" sz="1800" baseline="30000" dirty="0" smtClean="0">
                <a:latin typeface="EHUSans Light"/>
                <a:cs typeface="EHUSans Light"/>
              </a:rPr>
              <a:t>5 </a:t>
            </a:r>
            <a:r>
              <a:rPr lang="en-US" sz="1800" dirty="0" smtClean="0">
                <a:latin typeface="EHUSans Light"/>
                <a:cs typeface="EHUSans Light"/>
              </a:rPr>
              <a:t>LOP</a:t>
            </a:r>
            <a:r>
              <a:rPr lang="en-US" sz="1800" baseline="30000" dirty="0" smtClean="0">
                <a:latin typeface="EHUSans Light"/>
                <a:cs typeface="EHUSans Light"/>
              </a:rPr>
              <a:t> </a:t>
            </a:r>
            <a:r>
              <a:rPr lang="en-US" sz="1800" dirty="0" smtClean="0">
                <a:latin typeface="EHUSans Light"/>
                <a:cs typeface="EHUSans Light"/>
              </a:rPr>
              <a:t>instances;  </a:t>
            </a:r>
            <a:r>
              <a:rPr lang="en-US" sz="1600" i="1" dirty="0" smtClean="0">
                <a:latin typeface="EHUSans Light"/>
                <a:cs typeface="EHUSans Light"/>
              </a:rPr>
              <a:t>n</a:t>
            </a:r>
            <a:r>
              <a:rPr lang="en-US" sz="1600" dirty="0" smtClean="0">
                <a:latin typeface="EHUSans Light"/>
                <a:cs typeface="EHUSans Light"/>
              </a:rPr>
              <a:t>=3 </a:t>
            </a:r>
            <a:r>
              <a:rPr lang="en-US" sz="1600" dirty="0" smtClean="0">
                <a:latin typeface="EHUSans Light"/>
                <a:cs typeface="EHUSans Light"/>
                <a:sym typeface="Wingdings"/>
              </a:rPr>
              <a:t> 720 possible rankings ; </a:t>
            </a:r>
            <a:r>
              <a:rPr lang="en-US" sz="1600" i="1" dirty="0" err="1" smtClean="0">
                <a:latin typeface="EHUSans Light"/>
                <a:cs typeface="EHUSans Light"/>
              </a:rPr>
              <a:t>b</a:t>
            </a:r>
            <a:r>
              <a:rPr lang="en-US" sz="1600" i="1" baseline="-25000" dirty="0" err="1" smtClean="0">
                <a:latin typeface="EHUSans Light"/>
                <a:cs typeface="EHUSans Light"/>
              </a:rPr>
              <a:t>kl</a:t>
            </a:r>
            <a:r>
              <a:rPr lang="en-US" sz="1600" i="1" baseline="-25000" dirty="0" smtClean="0">
                <a:latin typeface="EHUSans Light"/>
                <a:cs typeface="EHUSans Light"/>
              </a:rPr>
              <a:t> </a:t>
            </a:r>
            <a:r>
              <a:rPr lang="en-US" sz="1600" i="1" dirty="0" smtClean="0">
                <a:latin typeface="EHUSans Light"/>
                <a:cs typeface="EHUSans Light"/>
              </a:rPr>
              <a:t> </a:t>
            </a:r>
            <a:r>
              <a:rPr lang="en-US" sz="1600" dirty="0" smtClean="0">
                <a:latin typeface="EHUSans Light"/>
                <a:cs typeface="EHUSans Light"/>
              </a:rPr>
              <a:t>sampled from [0,100] </a:t>
            </a:r>
            <a:r>
              <a:rPr lang="en-US" sz="1600" dirty="0" err="1" smtClean="0">
                <a:latin typeface="EHUSans Light"/>
                <a:cs typeface="EHUSans Light"/>
              </a:rPr>
              <a:t>u.a.r</a:t>
            </a:r>
            <a:r>
              <a:rPr lang="en-US" sz="1600" dirty="0" smtClean="0">
                <a:latin typeface="EHUSans Light"/>
                <a:cs typeface="EHUSans Light"/>
              </a:rPr>
              <a:t>.</a:t>
            </a:r>
            <a:endParaRPr lang="en-US" sz="1600" baseline="-25000" dirty="0" smtClean="0">
              <a:latin typeface="EHUSans Light"/>
              <a:cs typeface="EHUSans Light"/>
            </a:endParaRPr>
          </a:p>
          <a:p>
            <a:pPr marL="0" lvl="1" indent="0" algn="ctr">
              <a:buClr>
                <a:srgbClr val="3366FF"/>
              </a:buClr>
              <a:buFont typeface="Arial"/>
              <a:buNone/>
            </a:pPr>
            <a:endParaRPr lang="en-US" sz="1800" dirty="0" smtClean="0">
              <a:latin typeface="EHUSans Light"/>
              <a:cs typeface="EHUSans Light"/>
            </a:endParaRPr>
          </a:p>
          <a:p>
            <a:pPr marL="742950" lvl="2" indent="-342900" algn="ctr">
              <a:buClr>
                <a:srgbClr val="3366FF"/>
              </a:buClr>
              <a:buFont typeface="Lucida Grande"/>
              <a:buChar char="-"/>
            </a:pPr>
            <a:endParaRPr lang="en-US" sz="18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936421"/>
              </p:ext>
            </p:extLst>
          </p:nvPr>
        </p:nvGraphicFramePr>
        <p:xfrm>
          <a:off x="457200" y="1869766"/>
          <a:ext cx="5148649" cy="447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51648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 smtClean="0">
                <a:latin typeface="EHUSans Light"/>
                <a:cs typeface="EHUSans Light"/>
              </a:rPr>
              <a:t>Experiment</a:t>
            </a:r>
            <a:endParaRPr lang="en-US" sz="3200" dirty="0">
              <a:latin typeface="EHUSans Light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55677" y="2858054"/>
            <a:ext cx="3031123" cy="2123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 smtClean="0">
                <a:latin typeface="EHUSans Light"/>
                <a:cs typeface="EHUSans Light"/>
              </a:rPr>
              <a:t>The</a:t>
            </a:r>
            <a:r>
              <a:rPr lang="es-ES_tradnl" dirty="0" smtClean="0">
                <a:latin typeface="EHUSans Light"/>
                <a:cs typeface="EHUSans Light"/>
              </a:rPr>
              <a:t> rankings </a:t>
            </a:r>
            <a:r>
              <a:rPr lang="es-ES_tradnl" dirty="0" err="1" smtClean="0">
                <a:latin typeface="EHUSans Light"/>
                <a:cs typeface="EHUSans Light"/>
              </a:rPr>
              <a:t>were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b="1" dirty="0" err="1" smtClean="0">
                <a:latin typeface="EHUSans Light"/>
                <a:cs typeface="EHUSans Light"/>
              </a:rPr>
              <a:t>not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uniformly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sampled</a:t>
            </a:r>
            <a:r>
              <a:rPr lang="es-ES_tradnl" dirty="0" smtClean="0">
                <a:latin typeface="EHUSans Light"/>
                <a:cs typeface="EHUSans Light"/>
              </a:rPr>
              <a:t>:</a:t>
            </a:r>
          </a:p>
          <a:p>
            <a:pPr algn="ctr"/>
            <a:endParaRPr lang="es-ES_tradnl" sz="1200" dirty="0" smtClean="0">
              <a:latin typeface="EHUSans Light"/>
              <a:cs typeface="EHUSans Light"/>
            </a:endParaRPr>
          </a:p>
          <a:p>
            <a:pPr algn="ctr"/>
            <a:r>
              <a:rPr lang="es-ES_tradnl" dirty="0" smtClean="0">
                <a:latin typeface="EHUSans Light"/>
                <a:cs typeface="EHUSans Light"/>
              </a:rPr>
              <a:t>XL:  3560 ± 84</a:t>
            </a:r>
          </a:p>
          <a:p>
            <a:pPr algn="ctr"/>
            <a:r>
              <a:rPr lang="es-ES_tradnl" dirty="0" smtClean="0">
                <a:latin typeface="EHUSans Light"/>
                <a:cs typeface="EHUSans Light"/>
              </a:rPr>
              <a:t>L:     2531 ± 62</a:t>
            </a:r>
          </a:p>
          <a:p>
            <a:pPr algn="ctr"/>
            <a:r>
              <a:rPr lang="es-ES_tradnl" dirty="0" smtClean="0">
                <a:latin typeface="EHUSans Light"/>
                <a:cs typeface="EHUSans Light"/>
              </a:rPr>
              <a:t>M:   1268 ± 63</a:t>
            </a:r>
          </a:p>
          <a:p>
            <a:pPr algn="ctr"/>
            <a:r>
              <a:rPr lang="es-ES_tradnl" dirty="0" smtClean="0">
                <a:latin typeface="EHUSans Light"/>
                <a:cs typeface="EHUSans Light"/>
              </a:rPr>
              <a:t>S:       752 ± 25</a:t>
            </a:r>
          </a:p>
          <a:p>
            <a:pPr algn="ctr"/>
            <a:endParaRPr lang="es-ES_tradnl" sz="1200" dirty="0" smtClean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368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2424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EHUSans Light"/>
                <a:cs typeface="EHUSans Light"/>
              </a:rPr>
              <a:t>Experiment</a:t>
            </a:r>
            <a:br>
              <a:rPr lang="en-US" sz="3200" dirty="0" smtClean="0">
                <a:solidFill>
                  <a:srgbClr val="000000"/>
                </a:solidFill>
                <a:latin typeface="EHUSans Light"/>
                <a:cs typeface="EHUSans Light"/>
              </a:rPr>
            </a:br>
            <a:r>
              <a:rPr lang="en-US" sz="2200" dirty="0" smtClean="0">
                <a:solidFill>
                  <a:srgbClr val="000000"/>
                </a:solidFill>
                <a:latin typeface="EHUSans Light"/>
                <a:cs typeface="EHUSans Light"/>
              </a:rPr>
              <a:t>Constraints among consecutive solutions</a:t>
            </a:r>
            <a:endParaRPr lang="en-US" sz="2200" dirty="0">
              <a:solidFill>
                <a:srgbClr val="000000"/>
              </a:solidFill>
              <a:latin typeface="EHUSans Light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70" t="10750" r="2193" b="6045"/>
          <a:stretch/>
        </p:blipFill>
        <p:spPr>
          <a:xfrm>
            <a:off x="303933" y="1322336"/>
            <a:ext cx="4291466" cy="1316696"/>
          </a:xfrm>
          <a:prstGeom prst="rect">
            <a:avLst/>
          </a:prstGeom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4463" t="10439"/>
          <a:stretch/>
        </p:blipFill>
        <p:spPr>
          <a:xfrm>
            <a:off x="367945" y="3882333"/>
            <a:ext cx="4216501" cy="1251004"/>
          </a:xfrm>
          <a:prstGeom prst="rect">
            <a:avLst/>
          </a:prstGeom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2151" t="6820" r="2172" b="6970"/>
          <a:stretch/>
        </p:blipFill>
        <p:spPr>
          <a:xfrm>
            <a:off x="4595399" y="2639032"/>
            <a:ext cx="4192938" cy="1245853"/>
          </a:xfrm>
          <a:prstGeom prst="rect">
            <a:avLst/>
          </a:prstGeom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839" b="5664"/>
          <a:stretch/>
        </p:blipFill>
        <p:spPr>
          <a:xfrm>
            <a:off x="4584446" y="5133337"/>
            <a:ext cx="4199026" cy="1240702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4800915" y="1717460"/>
            <a:ext cx="112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 smtClean="0">
                <a:solidFill>
                  <a:srgbClr val="3366FF"/>
                </a:solidFill>
                <a:latin typeface="EHUSans Light"/>
                <a:cs typeface="EHUSans Light"/>
              </a:rPr>
              <a:t>XL </a:t>
            </a:r>
            <a:r>
              <a:rPr lang="es-ES_tradnl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Ranking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71795" y="3107064"/>
            <a:ext cx="1020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 smtClean="0">
                <a:solidFill>
                  <a:srgbClr val="3366FF"/>
                </a:solidFill>
                <a:latin typeface="EHUSans Light"/>
                <a:cs typeface="EHUSans Light"/>
              </a:rPr>
              <a:t> L </a:t>
            </a:r>
            <a:r>
              <a:rPr lang="es-ES_tradnl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Ranking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915" y="435521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 smtClean="0">
                <a:solidFill>
                  <a:srgbClr val="3366FF"/>
                </a:solidFill>
                <a:latin typeface="EHUSans Light"/>
                <a:cs typeface="EHUSans Light"/>
              </a:rPr>
              <a:t> M </a:t>
            </a:r>
            <a:r>
              <a:rPr lang="es-ES_tradnl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Ranking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1795" y="5592423"/>
            <a:ext cx="1035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 smtClean="0">
                <a:solidFill>
                  <a:srgbClr val="3366FF"/>
                </a:solidFill>
                <a:latin typeface="EHUSans Light"/>
                <a:cs typeface="EHUSans Light"/>
              </a:rPr>
              <a:t> S </a:t>
            </a:r>
            <a:r>
              <a:rPr lang="es-ES_tradnl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Ranking</a:t>
            </a:r>
          </a:p>
        </p:txBody>
      </p:sp>
      <p:sp>
        <p:nvSpPr>
          <p:cNvPr id="22" name="Oval 21"/>
          <p:cNvSpPr/>
          <p:nvPr/>
        </p:nvSpPr>
        <p:spPr>
          <a:xfrm>
            <a:off x="6240144" y="3139911"/>
            <a:ext cx="2543328" cy="296828"/>
          </a:xfrm>
          <a:prstGeom prst="ellipse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TextBox 22"/>
          <p:cNvSpPr txBox="1"/>
          <p:nvPr/>
        </p:nvSpPr>
        <p:spPr>
          <a:xfrm>
            <a:off x="7148796" y="1502017"/>
            <a:ext cx="143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err="1" smtClean="0">
                <a:latin typeface="EHUSans Light"/>
                <a:cs typeface="EHUSans Light"/>
              </a:rPr>
              <a:t>Defined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latin typeface="EHUSans Light"/>
                <a:cs typeface="EHUSans Light"/>
              </a:rPr>
              <a:t>over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latin typeface="EHUSans Light"/>
                <a:cs typeface="EHUSans Light"/>
              </a:rPr>
              <a:t>all</a:t>
            </a:r>
            <a:endParaRPr lang="es-ES_tradnl" sz="1400" dirty="0" smtClean="0">
              <a:latin typeface="EHUSans Light"/>
              <a:cs typeface="EHUSans Light"/>
            </a:endParaRPr>
          </a:p>
          <a:p>
            <a:r>
              <a:rPr lang="es-ES_tradnl" sz="1400" dirty="0" err="1">
                <a:latin typeface="EHUSans Light"/>
                <a:cs typeface="EHUSans Light"/>
              </a:rPr>
              <a:t>t</a:t>
            </a:r>
            <a:r>
              <a:rPr lang="es-ES_tradnl" sz="1400" dirty="0" err="1" smtClean="0">
                <a:latin typeface="EHUSans Light"/>
                <a:cs typeface="EHUSans Light"/>
              </a:rPr>
              <a:t>he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latin typeface="EHUSans Light"/>
                <a:cs typeface="EHUSans Light"/>
              </a:rPr>
              <a:t>parameters</a:t>
            </a:r>
            <a:endParaRPr lang="es-ES_tradnl" sz="1400" dirty="0">
              <a:latin typeface="EHUSans Light"/>
              <a:cs typeface="EHUSans Light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511808" y="2025237"/>
            <a:ext cx="352312" cy="985659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2" y="-41957"/>
            <a:ext cx="1485900" cy="1485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51" y="1486900"/>
            <a:ext cx="1587500" cy="1143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59" y="3990270"/>
            <a:ext cx="1600200" cy="1143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31" y="2738585"/>
            <a:ext cx="1968500" cy="1143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31" y="5251090"/>
            <a:ext cx="1968500" cy="1143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002218" y="1443942"/>
            <a:ext cx="2310517" cy="49297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Rectangle 27"/>
          <p:cNvSpPr/>
          <p:nvPr/>
        </p:nvSpPr>
        <p:spPr>
          <a:xfrm>
            <a:off x="6256859" y="2711177"/>
            <a:ext cx="2310517" cy="49297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Rectangle 29"/>
          <p:cNvSpPr/>
          <p:nvPr/>
        </p:nvSpPr>
        <p:spPr>
          <a:xfrm>
            <a:off x="2057040" y="3942033"/>
            <a:ext cx="2310517" cy="49297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Rectangle 30"/>
          <p:cNvSpPr/>
          <p:nvPr/>
        </p:nvSpPr>
        <p:spPr>
          <a:xfrm>
            <a:off x="6212733" y="5232818"/>
            <a:ext cx="2310517" cy="49297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407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animBg="1"/>
      <p:bldP spid="23" grpId="0"/>
      <p:bldP spid="26" grpId="0" animBg="1"/>
      <p:bldP spid="28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2424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EHUSans Light"/>
                <a:cs typeface="EHUSans Light"/>
              </a:rPr>
              <a:t>Experiment</a:t>
            </a:r>
            <a:br>
              <a:rPr lang="en-US" sz="3200" dirty="0" smtClean="0">
                <a:solidFill>
                  <a:srgbClr val="000000"/>
                </a:solidFill>
                <a:latin typeface="EHUSans Light"/>
                <a:cs typeface="EHUSans Light"/>
              </a:rPr>
            </a:br>
            <a:r>
              <a:rPr lang="en-US" sz="2200" dirty="0" smtClean="0">
                <a:solidFill>
                  <a:srgbClr val="000000"/>
                </a:solidFill>
                <a:latin typeface="EHUSans Light"/>
                <a:cs typeface="EHUSans Light"/>
              </a:rPr>
              <a:t>Analysis of Local Optima</a:t>
            </a:r>
            <a:endParaRPr lang="en-US" sz="2200" dirty="0">
              <a:solidFill>
                <a:srgbClr val="000000"/>
              </a:solidFill>
              <a:latin typeface="EHUSans Light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 descr="LS_compariso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46" y="1835931"/>
            <a:ext cx="7472425" cy="2751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4663" y="5069254"/>
            <a:ext cx="6485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err="1" smtClean="0">
                <a:latin typeface="EHUSans Light"/>
                <a:cs typeface="EHUSans Light"/>
              </a:rPr>
              <a:t>Within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each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group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equal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number</a:t>
            </a:r>
            <a:r>
              <a:rPr lang="es-ES_tradnl" dirty="0" smtClean="0">
                <a:latin typeface="EHUSans Light"/>
                <a:cs typeface="EHUSans Light"/>
              </a:rPr>
              <a:t> of local optima </a:t>
            </a:r>
            <a:r>
              <a:rPr lang="es-ES_tradnl" dirty="0" err="1" smtClean="0">
                <a:latin typeface="EHUSans Light"/>
                <a:cs typeface="EHUSans Light"/>
              </a:rPr>
              <a:t>were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found</a:t>
            </a:r>
            <a:r>
              <a:rPr lang="es-ES_tradnl" dirty="0" smtClean="0">
                <a:latin typeface="EHUSans Light"/>
                <a:cs typeface="EHUSans Light"/>
              </a:rPr>
              <a:t>!</a:t>
            </a:r>
          </a:p>
          <a:p>
            <a:pPr algn="ctr"/>
            <a:r>
              <a:rPr lang="es-ES_tradnl" dirty="0" smtClean="0">
                <a:latin typeface="EHUSans Light"/>
                <a:cs typeface="EHUSans Light"/>
              </a:rPr>
              <a:t>And at </a:t>
            </a:r>
            <a:r>
              <a:rPr lang="es-ES_tradnl" dirty="0" err="1" smtClean="0">
                <a:latin typeface="EHUSans Light"/>
                <a:cs typeface="EHUSans Light"/>
              </a:rPr>
              <a:t>the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same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ranks</a:t>
            </a:r>
            <a:r>
              <a:rPr lang="es-ES_tradnl" dirty="0" smtClean="0">
                <a:latin typeface="EHUSans Light"/>
                <a:cs typeface="EHUSans Light"/>
              </a:rPr>
              <a:t>!</a:t>
            </a:r>
            <a:endParaRPr lang="es-ES_tradnl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8049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545848" y="1211144"/>
            <a:ext cx="8229600" cy="3807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None/>
            </a:pPr>
            <a:r>
              <a:rPr lang="en-US" sz="1800" dirty="0" smtClean="0">
                <a:latin typeface="EHUSans Light"/>
                <a:cs typeface="EHUSans Light"/>
              </a:rPr>
              <a:t>10</a:t>
            </a:r>
            <a:r>
              <a:rPr lang="en-US" sz="1800" baseline="30000" dirty="0" smtClean="0">
                <a:latin typeface="EHUSans Light"/>
                <a:cs typeface="EHUSans Light"/>
              </a:rPr>
              <a:t>5 </a:t>
            </a:r>
            <a:r>
              <a:rPr lang="en-US" sz="1800" dirty="0" smtClean="0">
                <a:latin typeface="EHUSans Light"/>
                <a:cs typeface="EHUSans Light"/>
              </a:rPr>
              <a:t>instances </a:t>
            </a:r>
            <a:r>
              <a:rPr lang="en-US" sz="1800" b="1" dirty="0" smtClean="0">
                <a:latin typeface="EHUSans Light"/>
                <a:cs typeface="EHUSans Light"/>
              </a:rPr>
              <a:t>QAP</a:t>
            </a:r>
            <a:r>
              <a:rPr lang="en-US" sz="1800" dirty="0" smtClean="0">
                <a:latin typeface="EHUSans Light"/>
                <a:cs typeface="EHUSans Light"/>
              </a:rPr>
              <a:t>;  </a:t>
            </a:r>
            <a:r>
              <a:rPr lang="en-US" sz="1600" i="1" dirty="0" smtClean="0">
                <a:latin typeface="EHUSans Light"/>
                <a:cs typeface="EHUSans Light"/>
              </a:rPr>
              <a:t>n</a:t>
            </a:r>
            <a:r>
              <a:rPr lang="en-US" sz="1600" dirty="0" smtClean="0">
                <a:latin typeface="EHUSans Light"/>
                <a:cs typeface="EHUSans Light"/>
              </a:rPr>
              <a:t>=3 </a:t>
            </a:r>
            <a:r>
              <a:rPr lang="en-US" sz="1600" dirty="0" smtClean="0">
                <a:latin typeface="EHUSans Light"/>
                <a:cs typeface="EHUSans Light"/>
                <a:sym typeface="Wingdings"/>
              </a:rPr>
              <a:t> 720 possible rankings ; parameters </a:t>
            </a:r>
            <a:r>
              <a:rPr lang="en-US" sz="1600" dirty="0" smtClean="0">
                <a:latin typeface="EHUSans Light"/>
                <a:cs typeface="EHUSans Light"/>
              </a:rPr>
              <a:t>sampled </a:t>
            </a:r>
            <a:r>
              <a:rPr lang="en-US" sz="1600" dirty="0">
                <a:latin typeface="EHUSans Light"/>
                <a:cs typeface="EHUSans Light"/>
              </a:rPr>
              <a:t>from [0,100] </a:t>
            </a:r>
            <a:r>
              <a:rPr lang="en-US" sz="1600" dirty="0" err="1">
                <a:latin typeface="EHUSans Light"/>
                <a:cs typeface="EHUSans Light"/>
              </a:rPr>
              <a:t>u.a.r</a:t>
            </a:r>
            <a:r>
              <a:rPr lang="en-US" sz="1600" dirty="0">
                <a:latin typeface="EHUSans Light"/>
                <a:cs typeface="EHUSans Light"/>
              </a:rPr>
              <a:t>.</a:t>
            </a:r>
            <a:endParaRPr lang="en-US" sz="1600" baseline="-25000" dirty="0">
              <a:latin typeface="EHUSans Light"/>
              <a:cs typeface="EHUSans Light"/>
            </a:endParaRPr>
          </a:p>
          <a:p>
            <a:pPr marL="0" lvl="1" indent="0" algn="ctr">
              <a:buClr>
                <a:srgbClr val="3366FF"/>
              </a:buClr>
              <a:buFont typeface="Arial"/>
              <a:buNone/>
            </a:pPr>
            <a:endParaRPr lang="en-US" sz="1800" dirty="0" smtClean="0">
              <a:latin typeface="EHUSans Light"/>
              <a:cs typeface="EHUSans Light"/>
            </a:endParaRPr>
          </a:p>
          <a:p>
            <a:pPr marL="742950" lvl="2" indent="-342900" algn="ctr">
              <a:buClr>
                <a:srgbClr val="3366FF"/>
              </a:buClr>
              <a:buFont typeface="Lucida Grande"/>
              <a:buChar char="-"/>
            </a:pPr>
            <a:endParaRPr lang="en-US" sz="18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742950" lvl="2" indent="-342900" algn="ctr">
              <a:buClr>
                <a:srgbClr val="3366FF"/>
              </a:buClr>
              <a:buFont typeface="Lucida Grande"/>
              <a:buChar char="-"/>
            </a:pPr>
            <a:endParaRPr lang="en-US" sz="18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51648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 smtClean="0">
                <a:latin typeface="EHUSans Light"/>
                <a:cs typeface="EHUSans Light"/>
              </a:rPr>
              <a:t>Experiment</a:t>
            </a:r>
            <a:endParaRPr lang="en-US" sz="3200" dirty="0">
              <a:latin typeface="EHUSans Light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480071"/>
              </p:ext>
            </p:extLst>
          </p:nvPr>
        </p:nvGraphicFramePr>
        <p:xfrm>
          <a:off x="305000" y="2008961"/>
          <a:ext cx="5448300" cy="4155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53300" y="2059323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 smtClean="0">
                <a:latin typeface="EHUSans Light"/>
                <a:cs typeface="EHUSans Light"/>
              </a:rPr>
              <a:t>All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the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possible</a:t>
            </a:r>
            <a:r>
              <a:rPr lang="es-ES_tradnl" dirty="0" smtClean="0">
                <a:latin typeface="EHUSans Light"/>
                <a:cs typeface="EHUSans Light"/>
              </a:rPr>
              <a:t> rankings </a:t>
            </a:r>
            <a:r>
              <a:rPr lang="es-ES_tradnl" dirty="0" err="1" smtClean="0">
                <a:latin typeface="EHUSans Light"/>
                <a:cs typeface="EHUSans Light"/>
              </a:rPr>
              <a:t>were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created</a:t>
            </a:r>
            <a:r>
              <a:rPr lang="es-ES_tradnl" dirty="0" smtClean="0">
                <a:latin typeface="EHUSans Light"/>
                <a:cs typeface="EHUSans Light"/>
              </a:rPr>
              <a:t> (720)</a:t>
            </a:r>
            <a:endParaRPr lang="es-ES_tradnl" dirty="0">
              <a:latin typeface="EHUSans Light"/>
              <a:cs typeface="EHU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3300" y="2858054"/>
            <a:ext cx="303112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 smtClean="0">
                <a:latin typeface="EHUSans Light"/>
                <a:cs typeface="EHUSans Light"/>
              </a:rPr>
              <a:t>Symmetry</a:t>
            </a:r>
            <a:r>
              <a:rPr lang="es-ES_tradnl" dirty="0" smtClean="0">
                <a:latin typeface="EHUSans Light"/>
                <a:cs typeface="EHUSans Light"/>
              </a:rPr>
              <a:t> can be </a:t>
            </a:r>
            <a:r>
              <a:rPr lang="es-ES_tradnl" dirty="0" err="1" smtClean="0">
                <a:latin typeface="EHUSans Light"/>
                <a:cs typeface="EHUSans Light"/>
              </a:rPr>
              <a:t>observed</a:t>
            </a:r>
            <a:endParaRPr lang="es-ES_tradnl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269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545848" y="1211144"/>
            <a:ext cx="8229600" cy="3807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  <a:prstDash val="sysDash"/>
          </a:ln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None/>
            </a:pPr>
            <a:r>
              <a:rPr lang="en-US" sz="1800" dirty="0" smtClean="0">
                <a:latin typeface="EHUSans Light"/>
                <a:cs typeface="EHUSans Light"/>
              </a:rPr>
              <a:t>10</a:t>
            </a:r>
            <a:r>
              <a:rPr lang="en-US" sz="1800" baseline="30000" dirty="0" smtClean="0">
                <a:latin typeface="EHUSans Light"/>
                <a:cs typeface="EHUSans Light"/>
              </a:rPr>
              <a:t>5 </a:t>
            </a:r>
            <a:r>
              <a:rPr lang="en-US" sz="1800" dirty="0" smtClean="0">
                <a:latin typeface="EHUSans Light"/>
                <a:cs typeface="EHUSans Light"/>
              </a:rPr>
              <a:t>instances </a:t>
            </a:r>
            <a:r>
              <a:rPr lang="en-US" sz="1800" b="1" dirty="0" smtClean="0">
                <a:latin typeface="EHUSans Light"/>
                <a:cs typeface="EHUSans Light"/>
              </a:rPr>
              <a:t>PFSP</a:t>
            </a:r>
            <a:r>
              <a:rPr lang="en-US" sz="1500" dirty="0" smtClean="0">
                <a:latin typeface="EHUSans Light"/>
                <a:cs typeface="EHUSans Light"/>
              </a:rPr>
              <a:t>;  </a:t>
            </a:r>
            <a:r>
              <a:rPr lang="en-US" sz="1500" i="1" dirty="0" smtClean="0">
                <a:latin typeface="EHUSans Light"/>
                <a:cs typeface="EHUSans Light"/>
              </a:rPr>
              <a:t>n</a:t>
            </a:r>
            <a:r>
              <a:rPr lang="en-US" sz="1500" dirty="0" smtClean="0">
                <a:latin typeface="EHUSans Light"/>
                <a:cs typeface="EHUSans Light"/>
              </a:rPr>
              <a:t>=3 x m=10 </a:t>
            </a:r>
            <a:r>
              <a:rPr lang="en-US" sz="1500" dirty="0" smtClean="0">
                <a:latin typeface="EHUSans Light"/>
                <a:cs typeface="EHUSans Light"/>
                <a:sym typeface="Wingdings"/>
              </a:rPr>
              <a:t> 720 possible rankings ;</a:t>
            </a:r>
            <a:r>
              <a:rPr lang="en-US" sz="1400" dirty="0" smtClean="0">
                <a:latin typeface="EHUSans Light"/>
                <a:cs typeface="EHUSans Light"/>
                <a:sym typeface="Wingdings"/>
              </a:rPr>
              <a:t> </a:t>
            </a:r>
            <a:r>
              <a:rPr lang="en-US" sz="1400" dirty="0">
                <a:latin typeface="EHUSans Light"/>
                <a:cs typeface="EHUSans Light"/>
                <a:sym typeface="Wingdings"/>
              </a:rPr>
              <a:t>parameters </a:t>
            </a:r>
            <a:r>
              <a:rPr lang="en-US" sz="1400" dirty="0">
                <a:latin typeface="EHUSans Light"/>
                <a:cs typeface="EHUSans Light"/>
              </a:rPr>
              <a:t>sampled from [0,100] </a:t>
            </a:r>
            <a:r>
              <a:rPr lang="en-US" sz="1400" dirty="0" err="1">
                <a:latin typeface="EHUSans Light"/>
                <a:cs typeface="EHUSans Light"/>
              </a:rPr>
              <a:t>u.a.r</a:t>
            </a:r>
            <a:r>
              <a:rPr lang="en-US" sz="1400" dirty="0">
                <a:latin typeface="EHUSans Light"/>
                <a:cs typeface="EHUSans Light"/>
              </a:rPr>
              <a:t>.</a:t>
            </a:r>
            <a:endParaRPr lang="en-US" sz="1400" baseline="-25000" dirty="0">
              <a:latin typeface="EHUSans Light"/>
              <a:cs typeface="EHUSans Light"/>
            </a:endParaRPr>
          </a:p>
          <a:p>
            <a:pPr marL="0" lvl="1" indent="0" algn="ctr">
              <a:buClr>
                <a:srgbClr val="3366FF"/>
              </a:buClr>
              <a:buFont typeface="Arial"/>
              <a:buNone/>
            </a:pPr>
            <a:endParaRPr lang="en-US" sz="1800" dirty="0" smtClean="0">
              <a:latin typeface="EHUSans Light"/>
              <a:cs typeface="EHUSans Light"/>
            </a:endParaRPr>
          </a:p>
          <a:p>
            <a:pPr marL="742950" lvl="2" indent="-342900" algn="ctr">
              <a:buClr>
                <a:srgbClr val="3366FF"/>
              </a:buClr>
              <a:buFont typeface="Lucida Grande"/>
              <a:buChar char="-"/>
            </a:pPr>
            <a:endParaRPr lang="en-US" sz="18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33" y="533400"/>
            <a:ext cx="8229600" cy="5951648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 smtClean="0">
                <a:latin typeface="EHUSans Light"/>
                <a:cs typeface="EHUSans Light"/>
              </a:rPr>
              <a:t>Experiment</a:t>
            </a:r>
            <a:endParaRPr lang="en-US" sz="3200" dirty="0">
              <a:latin typeface="EHUSans Light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53300" y="2059323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 smtClean="0">
                <a:latin typeface="EHUSans Light"/>
                <a:cs typeface="EHUSans Light"/>
              </a:rPr>
              <a:t>All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the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possible</a:t>
            </a:r>
            <a:r>
              <a:rPr lang="es-ES_tradnl" dirty="0" smtClean="0">
                <a:latin typeface="EHUSans Light"/>
                <a:cs typeface="EHUSans Light"/>
              </a:rPr>
              <a:t> rankings </a:t>
            </a:r>
            <a:r>
              <a:rPr lang="es-ES_tradnl" dirty="0" err="1" smtClean="0">
                <a:latin typeface="EHUSans Light"/>
                <a:cs typeface="EHUSans Light"/>
              </a:rPr>
              <a:t>were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created</a:t>
            </a:r>
            <a:r>
              <a:rPr lang="es-ES_tradnl" dirty="0" smtClean="0">
                <a:latin typeface="EHUSans Light"/>
                <a:cs typeface="EHUSans Light"/>
              </a:rPr>
              <a:t> (720)</a:t>
            </a:r>
            <a:endParaRPr lang="es-ES_tradnl" dirty="0">
              <a:latin typeface="EHUSans Light"/>
              <a:cs typeface="EHU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3300" y="2858054"/>
            <a:ext cx="303112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 smtClean="0">
                <a:latin typeface="EHUSans Light"/>
                <a:cs typeface="EHUSans Light"/>
              </a:rPr>
              <a:t>Symmetry</a:t>
            </a:r>
            <a:r>
              <a:rPr lang="es-ES_tradnl" dirty="0" smtClean="0">
                <a:latin typeface="EHUSans Light"/>
                <a:cs typeface="EHUSans Light"/>
              </a:rPr>
              <a:t> can be </a:t>
            </a:r>
            <a:r>
              <a:rPr lang="es-ES_tradnl" dirty="0" err="1" smtClean="0">
                <a:latin typeface="EHUSans Light"/>
                <a:cs typeface="EHUSans Light"/>
              </a:rPr>
              <a:t>observed</a:t>
            </a:r>
            <a:endParaRPr lang="es-ES_tradnl" dirty="0">
              <a:latin typeface="EHUSans Light"/>
              <a:cs typeface="EHU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3300" y="3379786"/>
            <a:ext cx="303112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 smtClean="0">
                <a:latin typeface="EHUSans Light"/>
                <a:cs typeface="EHUSans Light"/>
              </a:rPr>
              <a:t>Large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variance</a:t>
            </a:r>
            <a:endParaRPr lang="es-ES_tradnl" dirty="0">
              <a:latin typeface="EHUSans Light"/>
              <a:cs typeface="EHUSans Light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046792"/>
              </p:ext>
            </p:extLst>
          </p:nvPr>
        </p:nvGraphicFramePr>
        <p:xfrm>
          <a:off x="303933" y="2059323"/>
          <a:ext cx="5345039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4952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Conclusions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effectLst/>
                <a:latin typeface="EHUSans Light"/>
                <a:cs typeface="EHUSans Light"/>
              </a:rPr>
              <a:t>Sampling </a:t>
            </a:r>
            <a:r>
              <a:rPr lang="en-US" sz="2000" dirty="0" smtClean="0">
                <a:latin typeface="EHUSans Light"/>
                <a:cs typeface="EHUSans Light"/>
              </a:rPr>
              <a:t>in the space of parameters </a:t>
            </a:r>
            <a:r>
              <a:rPr lang="en-US" sz="2000" u="sng" dirty="0" smtClean="0">
                <a:solidFill>
                  <a:srgbClr val="3366FF"/>
                </a:solidFill>
                <a:latin typeface="EHUSans Light"/>
                <a:cs typeface="EHUSans Light"/>
              </a:rPr>
              <a:t>is not always </a:t>
            </a: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u="sng" dirty="0">
                <a:solidFill>
                  <a:srgbClr val="3366FF"/>
                </a:solidFill>
                <a:latin typeface="EHUSans Light"/>
                <a:cs typeface="EHUSans Light"/>
              </a:rPr>
              <a:t>e</a:t>
            </a:r>
            <a:r>
              <a:rPr lang="en-US" sz="2000" u="sng" dirty="0" smtClean="0">
                <a:solidFill>
                  <a:srgbClr val="3366FF"/>
                </a:solidFill>
                <a:latin typeface="EHUSans Light"/>
                <a:cs typeface="EHUSans Light"/>
              </a:rPr>
              <a:t>quivalent </a:t>
            </a:r>
            <a:r>
              <a:rPr lang="en-US" sz="2000" dirty="0" smtClean="0">
                <a:latin typeface="EHUSans Light"/>
                <a:cs typeface="EHUSans Light"/>
              </a:rPr>
              <a:t>to sampling in the space of rankings</a:t>
            </a:r>
            <a:endParaRPr lang="en-US" sz="20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In the LOP, the hardest rankings were sampled </a:t>
            </a: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lower number of times</a:t>
            </a: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Similar behaviors were observed for QAP and PFSP </a:t>
            </a: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120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Open Questions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 anchor="t">
            <a:normAutofit lnSpcReduction="10000"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r>
              <a:rPr lang="en-US" sz="2000" dirty="0">
                <a:solidFill>
                  <a:srgbClr val="3366FF"/>
                </a:solidFill>
                <a:latin typeface="EHUSans Light"/>
                <a:cs typeface="EHUSans Light"/>
              </a:rPr>
              <a:t>n</a:t>
            </a: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=3 </a:t>
            </a:r>
            <a:r>
              <a:rPr lang="en-US" sz="2000" dirty="0">
                <a:solidFill>
                  <a:srgbClr val="000000"/>
                </a:solidFill>
                <a:latin typeface="EHUSans Light"/>
                <a:cs typeface="EHUSans Light"/>
                <a:sym typeface="Wingdings"/>
              </a:rPr>
              <a:t> 4 types of </a:t>
            </a:r>
            <a:r>
              <a:rPr lang="en-US" sz="2000" dirty="0" smtClean="0">
                <a:solidFill>
                  <a:srgbClr val="000000"/>
                </a:solidFill>
                <a:latin typeface="EHUSans Light"/>
                <a:cs typeface="EHUSans Light"/>
                <a:sym typeface="Wingdings"/>
              </a:rPr>
              <a:t>rankings</a:t>
            </a:r>
            <a:r>
              <a:rPr lang="is-IS" sz="2000" dirty="0" smtClean="0">
                <a:solidFill>
                  <a:srgbClr val="000000"/>
                </a:solidFill>
                <a:latin typeface="EHUSans Light"/>
                <a:cs typeface="EHUSans Light"/>
                <a:sym typeface="Wingdings"/>
              </a:rPr>
              <a:t>…</a:t>
            </a:r>
            <a:r>
              <a:rPr lang="en-US" sz="2000" dirty="0" smtClean="0">
                <a:solidFill>
                  <a:srgbClr val="000000"/>
                </a:solidFill>
                <a:latin typeface="EHUSans Light"/>
                <a:cs typeface="EHUSans Light"/>
                <a:sym typeface="Wingdings"/>
              </a:rPr>
              <a:t> </a:t>
            </a:r>
          </a:p>
          <a:p>
            <a:pPr marL="0" indent="0">
              <a:buClr>
                <a:srgbClr val="3366FF"/>
              </a:buClr>
              <a:buNone/>
            </a:pPr>
            <a:endParaRPr lang="en-US" sz="20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000" dirty="0" smtClean="0">
                <a:solidFill>
                  <a:srgbClr val="3366FF"/>
                </a:solidFill>
                <a:latin typeface="EHUSans"/>
                <a:cs typeface="EHUSans"/>
              </a:rPr>
              <a:t>Q1:</a:t>
            </a: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n-US" sz="2000" dirty="0" smtClean="0">
                <a:latin typeface="EHUSans Light"/>
                <a:cs typeface="EHUSans Light"/>
                <a:sym typeface="Wingdings"/>
              </a:rPr>
              <a:t>Can we calculate in closed form the number of types of rankings for any give </a:t>
            </a:r>
            <a:r>
              <a:rPr lang="en-US" sz="2000" i="1" dirty="0" smtClean="0">
                <a:latin typeface="EHUSans Light"/>
                <a:cs typeface="EHUSans Light"/>
                <a:sym typeface="Wingdings"/>
              </a:rPr>
              <a:t>n</a:t>
            </a:r>
            <a:r>
              <a:rPr lang="en-US" sz="2000" dirty="0" smtClean="0">
                <a:latin typeface="EHUSans Light"/>
                <a:cs typeface="EHUSans Light"/>
                <a:sym typeface="Wingdings"/>
              </a:rPr>
              <a:t>?</a:t>
            </a:r>
          </a:p>
          <a:p>
            <a:pPr>
              <a:buClr>
                <a:srgbClr val="3366FF"/>
              </a:buClr>
            </a:pPr>
            <a:r>
              <a:rPr lang="en-US" sz="2000" dirty="0" smtClean="0">
                <a:solidFill>
                  <a:srgbClr val="3366FF"/>
                </a:solidFill>
                <a:latin typeface="EHUSans"/>
                <a:cs typeface="EHUSans"/>
                <a:sym typeface="Wingdings"/>
              </a:rPr>
              <a:t>Q2: </a:t>
            </a:r>
            <a:r>
              <a:rPr lang="en-US" sz="2000" dirty="0" smtClean="0">
                <a:latin typeface="EHUSans Light"/>
                <a:cs typeface="EHUSans Light"/>
                <a:sym typeface="Wingdings"/>
              </a:rPr>
              <a:t>Does exist any operation/transformation to go from one type ranking to another type</a:t>
            </a:r>
            <a:r>
              <a:rPr lang="en-US" sz="2000" dirty="0" smtClean="0">
                <a:latin typeface="EHUSans Light"/>
                <a:cs typeface="EHUSans Light"/>
                <a:sym typeface="Wingdings"/>
              </a:rPr>
              <a:t>?</a:t>
            </a:r>
            <a:endParaRPr lang="en-US" sz="2000" dirty="0" smtClean="0">
              <a:latin typeface="EHUSans"/>
              <a:cs typeface="EHUSans"/>
              <a:sym typeface="Wingdings"/>
            </a:endParaRPr>
          </a:p>
          <a:p>
            <a:pPr>
              <a:buClr>
                <a:srgbClr val="3366FF"/>
              </a:buClr>
            </a:pPr>
            <a:r>
              <a:rPr lang="en-US" sz="2000" dirty="0" smtClean="0">
                <a:solidFill>
                  <a:srgbClr val="3366FF"/>
                </a:solidFill>
                <a:latin typeface="EHUSans"/>
                <a:cs typeface="EHUSans"/>
                <a:sym typeface="Wingdings"/>
              </a:rPr>
              <a:t>Q3</a:t>
            </a:r>
            <a:r>
              <a:rPr lang="en-US" sz="2000" dirty="0" smtClean="0">
                <a:solidFill>
                  <a:srgbClr val="3366FF"/>
                </a:solidFill>
                <a:latin typeface="EHUSans "/>
                <a:cs typeface="EHUSans "/>
                <a:sym typeface="Wingdings"/>
              </a:rPr>
              <a:t>:</a:t>
            </a:r>
            <a:r>
              <a:rPr lang="en-US" sz="2000" dirty="0" smtClean="0">
                <a:latin typeface="EHUSans Light"/>
                <a:cs typeface="EHUSans Light"/>
                <a:sym typeface="Wingdings"/>
              </a:rPr>
              <a:t> And to go among the same type rankings?</a:t>
            </a:r>
            <a:endParaRPr lang="en-US" sz="2000" dirty="0" smtClean="0">
              <a:latin typeface="EHUSans Light"/>
              <a:cs typeface="EHUSans Light"/>
              <a:sym typeface="Wingdings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2000" dirty="0">
              <a:latin typeface="EHUSans"/>
              <a:cs typeface="EHUSans"/>
              <a:sym typeface="Wingdings"/>
            </a:endParaRPr>
          </a:p>
          <a:p>
            <a:pPr marL="0" indent="0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  <a:sym typeface="Wingdings"/>
              </a:rPr>
              <a:t>We assume that the </a:t>
            </a:r>
            <a:r>
              <a:rPr lang="en-US" sz="2000" dirty="0" err="1" smtClean="0">
                <a:latin typeface="EHUSans Light"/>
                <a:cs typeface="EHUSans Light"/>
                <a:sym typeface="Wingdings"/>
              </a:rPr>
              <a:t>hypervolumes</a:t>
            </a:r>
            <a:r>
              <a:rPr lang="en-US" sz="2000" dirty="0" smtClean="0">
                <a:latin typeface="EHUSans Light"/>
                <a:cs typeface="EHUSans Light"/>
                <a:sym typeface="Wingdings"/>
              </a:rPr>
              <a:t> associated to each type of rankings </a:t>
            </a:r>
            <a:r>
              <a:rPr lang="en-US" sz="2000" dirty="0" smtClean="0">
                <a:latin typeface="EHUSans Light"/>
                <a:cs typeface="EHUSans Light"/>
                <a:sym typeface="Wingdings"/>
              </a:rPr>
              <a:t>have different size</a:t>
            </a:r>
            <a:r>
              <a:rPr lang="is-IS" sz="2000" dirty="0" smtClean="0">
                <a:latin typeface="EHUSans Light"/>
                <a:cs typeface="EHUSans Light"/>
                <a:sym typeface="Wingdings"/>
              </a:rPr>
              <a:t>…</a:t>
            </a:r>
            <a:endParaRPr lang="en-US" sz="2000" dirty="0" smtClean="0">
              <a:latin typeface="EHUSans Light"/>
              <a:cs typeface="EHUSans Light"/>
              <a:sym typeface="Wingdings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2000" dirty="0" smtClean="0">
              <a:latin typeface="EHUSans"/>
              <a:cs typeface="EHUSans"/>
              <a:sym typeface="Wingdings"/>
            </a:endParaRPr>
          </a:p>
          <a:p>
            <a:pPr>
              <a:buClr>
                <a:srgbClr val="3366FF"/>
              </a:buClr>
            </a:pPr>
            <a:r>
              <a:rPr lang="en-US" sz="2000" dirty="0" smtClean="0">
                <a:solidFill>
                  <a:srgbClr val="3366FF"/>
                </a:solidFill>
                <a:latin typeface="EHUSans"/>
                <a:cs typeface="EHUSans"/>
                <a:sym typeface="Wingdings"/>
              </a:rPr>
              <a:t>Q4:</a:t>
            </a:r>
            <a:r>
              <a:rPr lang="en-US" sz="2000" dirty="0" smtClean="0">
                <a:latin typeface="EHUSans"/>
                <a:cs typeface="EHUSans"/>
                <a:sym typeface="Wingdings"/>
              </a:rPr>
              <a:t> </a:t>
            </a:r>
            <a:r>
              <a:rPr lang="en-US" sz="2000" dirty="0" smtClean="0">
                <a:latin typeface="EHUSans Light"/>
                <a:cs typeface="EHUSans Light"/>
                <a:sym typeface="Wingdings"/>
              </a:rPr>
              <a:t>Can we calculate the size of the </a:t>
            </a:r>
            <a:r>
              <a:rPr lang="en-US" sz="2000" dirty="0" err="1" smtClean="0">
                <a:latin typeface="EHUSans Light"/>
                <a:cs typeface="EHUSans Light"/>
                <a:sym typeface="Wingdings"/>
              </a:rPr>
              <a:t>hypervolumes</a:t>
            </a:r>
            <a:r>
              <a:rPr lang="en-US" sz="2000" dirty="0" smtClean="0">
                <a:latin typeface="EHUSans Light"/>
                <a:cs typeface="EHUSans Light"/>
                <a:sym typeface="Wingdings"/>
              </a:rPr>
              <a:t>?</a:t>
            </a:r>
            <a:endParaRPr lang="en-US" sz="2000" dirty="0">
              <a:latin typeface="EHUSans"/>
              <a:cs typeface="EHUSans"/>
              <a:sym typeface="Wingdings"/>
            </a:endParaRPr>
          </a:p>
          <a:p>
            <a:pPr>
              <a:buClr>
                <a:srgbClr val="3366FF"/>
              </a:buClr>
            </a:pPr>
            <a:r>
              <a:rPr lang="en-US" sz="2000" dirty="0" smtClean="0">
                <a:solidFill>
                  <a:srgbClr val="3366FF"/>
                </a:solidFill>
                <a:latin typeface="EHUSans"/>
                <a:cs typeface="EHUSans"/>
                <a:sym typeface="Wingdings"/>
              </a:rPr>
              <a:t>Q5:</a:t>
            </a:r>
            <a:r>
              <a:rPr lang="en-US" sz="2000" dirty="0" smtClean="0">
                <a:latin typeface="EHUSans"/>
                <a:cs typeface="EHUSans"/>
                <a:sym typeface="Wingdings"/>
              </a:rPr>
              <a:t> </a:t>
            </a:r>
            <a:r>
              <a:rPr lang="en-US" sz="2000" dirty="0" smtClean="0">
                <a:latin typeface="EHUSans Light"/>
                <a:cs typeface="EHUSans Light"/>
                <a:sym typeface="Wingdings"/>
              </a:rPr>
              <a:t>Is it possible to sample a ranking from a specific </a:t>
            </a:r>
            <a:r>
              <a:rPr lang="en-US" sz="2000" dirty="0" err="1" smtClean="0">
                <a:latin typeface="EHUSans Light"/>
                <a:cs typeface="EHUSans Light"/>
                <a:sym typeface="Wingdings"/>
              </a:rPr>
              <a:t>hypervolume</a:t>
            </a:r>
            <a:r>
              <a:rPr lang="en-US" sz="2000" dirty="0" smtClean="0">
                <a:latin typeface="EHUSans Light"/>
                <a:cs typeface="EHUSans Light"/>
                <a:sym typeface="Wingdings"/>
              </a:rPr>
              <a:t>?</a:t>
            </a: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915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51648"/>
          </a:xfrm>
        </p:spPr>
        <p:txBody>
          <a:bodyPr anchor="t" anchorCtr="0">
            <a:normAutofit/>
          </a:bodyPr>
          <a:lstStyle/>
          <a:p>
            <a:r>
              <a:rPr lang="es-ES" sz="2800" dirty="0" err="1" smtClean="0">
                <a:latin typeface="EHUSans" pitchFamily="50"/>
                <a:cs typeface="EHUSans Light"/>
              </a:rPr>
              <a:t>Motivation</a:t>
            </a:r>
            <a:endParaRPr lang="en-US" sz="2800" dirty="0">
              <a:latin typeface="EHUSans" pitchFamily="50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837554" y="1250786"/>
            <a:ext cx="2445779" cy="1508105"/>
            <a:chOff x="1096529" y="1250786"/>
            <a:chExt cx="2445779" cy="1508105"/>
          </a:xfrm>
        </p:grpSpPr>
        <p:sp>
          <p:nvSpPr>
            <p:cNvPr id="13" name="TextBox 3"/>
            <p:cNvSpPr txBox="1"/>
            <p:nvPr/>
          </p:nvSpPr>
          <p:spPr>
            <a:xfrm>
              <a:off x="1096529" y="1250786"/>
              <a:ext cx="2445779" cy="15081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400" dirty="0" smtClean="0">
                <a:latin typeface="EHUSans Light"/>
                <a:cs typeface="EHUSans Light"/>
              </a:endParaRPr>
            </a:p>
            <a:p>
              <a:pPr algn="ctr"/>
              <a:endParaRPr lang="en-US" sz="1400" dirty="0">
                <a:latin typeface="EHUSans Light"/>
                <a:cs typeface="EHUSans Light"/>
              </a:endParaRPr>
            </a:p>
            <a:p>
              <a:pPr algn="ctr"/>
              <a:endParaRPr lang="en-US" sz="1400" dirty="0" smtClean="0">
                <a:latin typeface="EHUSans Light"/>
                <a:cs typeface="EHUSans Light"/>
              </a:endParaRPr>
            </a:p>
            <a:p>
              <a:pPr algn="ctr"/>
              <a:endParaRPr lang="en-US" sz="1400" dirty="0">
                <a:latin typeface="EHUSans Light"/>
                <a:cs typeface="EHUSans Light"/>
              </a:endParaRPr>
            </a:p>
            <a:p>
              <a:pPr algn="ctr"/>
              <a:r>
                <a:rPr lang="en-US" sz="1400" b="1" dirty="0" smtClean="0">
                  <a:latin typeface="EHUSans"/>
                  <a:cs typeface="EHUSans"/>
                </a:rPr>
                <a:t>Combinatorial Optimization Problem</a:t>
              </a:r>
            </a:p>
            <a:p>
              <a:pPr algn="ctr"/>
              <a:endParaRPr lang="en-US" sz="800" b="1" dirty="0" smtClean="0">
                <a:latin typeface="EHUSans" pitchFamily="50"/>
                <a:cs typeface="EHUSans Light"/>
              </a:endParaRPr>
            </a:p>
          </p:txBody>
        </p:sp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910" y="1608079"/>
              <a:ext cx="1834423" cy="3937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5049526" y="1312984"/>
            <a:ext cx="3214392" cy="1508105"/>
            <a:chOff x="1280330" y="4475561"/>
            <a:chExt cx="3214392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1280330" y="4475561"/>
              <a:ext cx="3214392" cy="14773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ES_tradnl" sz="2200" dirty="0" smtClean="0">
                <a:latin typeface="EHUSans Light"/>
                <a:cs typeface="EHUSans Light"/>
              </a:endParaRPr>
            </a:p>
            <a:p>
              <a:pPr algn="ctr"/>
              <a:endParaRPr lang="es-ES_tradnl" sz="2200" dirty="0" smtClean="0">
                <a:latin typeface="EHUSans Light"/>
                <a:cs typeface="EHUSans Light"/>
              </a:endParaRPr>
            </a:p>
            <a:p>
              <a:pPr algn="ctr"/>
              <a:endParaRPr lang="es-ES_tradnl" sz="2200" dirty="0">
                <a:latin typeface="EHUSans Light"/>
                <a:cs typeface="EHUSans Light"/>
              </a:endParaRPr>
            </a:p>
            <a:p>
              <a:pPr algn="ctr"/>
              <a:r>
                <a:rPr lang="es-ES_tradnl" sz="1400" b="1" dirty="0" err="1" smtClean="0">
                  <a:latin typeface="EHUSans Light"/>
                  <a:cs typeface="EHUSans Light"/>
                </a:rPr>
                <a:t>Find</a:t>
              </a:r>
              <a:r>
                <a:rPr lang="es-ES_tradnl" sz="1400" b="1" dirty="0" smtClean="0">
                  <a:latin typeface="EHUSans Light"/>
                  <a:cs typeface="EHUSans Light"/>
                </a:rPr>
                <a:t> </a:t>
              </a:r>
              <a:r>
                <a:rPr lang="es-ES_tradnl" sz="1400" b="1" dirty="0" err="1" smtClean="0">
                  <a:latin typeface="EHUSans Light"/>
                  <a:cs typeface="EHUSans Light"/>
                </a:rPr>
                <a:t>the</a:t>
              </a:r>
              <a:r>
                <a:rPr lang="es-ES_tradnl" sz="1400" b="1" dirty="0" smtClean="0">
                  <a:latin typeface="EHUSans Light"/>
                  <a:cs typeface="EHUSans Light"/>
                </a:rPr>
                <a:t> </a:t>
              </a:r>
              <a:r>
                <a:rPr lang="es-ES_tradnl" sz="1400" b="1" dirty="0" err="1" smtClean="0">
                  <a:latin typeface="EHUSans Light"/>
                  <a:cs typeface="EHUSans Light"/>
                </a:rPr>
                <a:t>optimum</a:t>
              </a:r>
              <a:r>
                <a:rPr lang="es-ES_tradnl" sz="1400" b="1" dirty="0" smtClean="0">
                  <a:latin typeface="EHUSans Light"/>
                  <a:cs typeface="EHUSans Light"/>
                </a:rPr>
                <a:t> </a:t>
              </a:r>
              <a:r>
                <a:rPr lang="es-ES_tradnl" sz="1400" b="1" dirty="0" err="1" smtClean="0">
                  <a:latin typeface="EHUSans Light"/>
                  <a:cs typeface="EHUSans Light"/>
                </a:rPr>
                <a:t>solution</a:t>
              </a:r>
              <a:endParaRPr lang="es-ES_tradnl" sz="1400" b="1" dirty="0" smtClean="0">
                <a:latin typeface="EHUSans Light"/>
                <a:cs typeface="EHUSans Light"/>
              </a:endParaRPr>
            </a:p>
            <a:p>
              <a:pPr algn="ctr"/>
              <a:endParaRPr lang="es-ES_tradnl" sz="1000" b="1" dirty="0">
                <a:latin typeface="EHUSans Light"/>
                <a:cs typeface="EHUSans Light"/>
              </a:endParaRPr>
            </a:p>
          </p:txBody>
        </p:sp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395" y="4715048"/>
              <a:ext cx="2794000" cy="660400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/>
          <p:nvPr/>
        </p:nvCxnSpPr>
        <p:spPr>
          <a:xfrm>
            <a:off x="3490781" y="2001779"/>
            <a:ext cx="13678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23949" y="1503513"/>
            <a:ext cx="62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>
                <a:solidFill>
                  <a:srgbClr val="3366FF"/>
                </a:solidFill>
              </a:rPr>
              <a:t>Goal</a:t>
            </a:r>
            <a:endParaRPr lang="es-ES_tradnl" b="1" dirty="0">
              <a:solidFill>
                <a:srgbClr val="3366FF"/>
              </a:solidFill>
            </a:endParaRPr>
          </a:p>
        </p:txBody>
      </p:sp>
      <p:sp>
        <p:nvSpPr>
          <p:cNvPr id="27" name="TextBox 3"/>
          <p:cNvSpPr txBox="1"/>
          <p:nvPr/>
        </p:nvSpPr>
        <p:spPr>
          <a:xfrm>
            <a:off x="1268325" y="3352010"/>
            <a:ext cx="1412556" cy="86177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800" dirty="0" smtClean="0">
                <a:latin typeface="EHUSans Light"/>
                <a:cs typeface="EHUSans Light"/>
              </a:rPr>
              <a:t>EDA</a:t>
            </a:r>
          </a:p>
          <a:p>
            <a:pPr algn="ctr"/>
            <a:endParaRPr lang="en-US" sz="800" dirty="0">
              <a:latin typeface="EHUSans Light"/>
              <a:cs typeface="EHUSans Light"/>
            </a:endParaRPr>
          </a:p>
          <a:p>
            <a:pPr algn="ctr"/>
            <a:r>
              <a:rPr lang="en-US" sz="1400" b="1" dirty="0" smtClean="0">
                <a:latin typeface="EHUSans"/>
                <a:cs typeface="EHUSans"/>
              </a:rPr>
              <a:t>An algorithm</a:t>
            </a:r>
            <a:endParaRPr lang="en-US" sz="800" b="1" dirty="0" smtClean="0">
              <a:latin typeface="EHUSans" pitchFamily="50"/>
              <a:cs typeface="EHUSans Ligh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204943" y="2963503"/>
            <a:ext cx="1766194" cy="7839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12391" y="2778837"/>
            <a:ext cx="97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>
                <a:solidFill>
                  <a:srgbClr val="3366FF"/>
                </a:solidFill>
              </a:rPr>
              <a:t>Develop</a:t>
            </a:r>
            <a:endParaRPr lang="es-ES_tradnl" b="1" dirty="0">
              <a:solidFill>
                <a:srgbClr val="3366FF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526646" y="5158692"/>
            <a:ext cx="1772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26646" y="4593813"/>
            <a:ext cx="172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solidFill>
                  <a:srgbClr val="3366FF"/>
                </a:solidFill>
              </a:rPr>
              <a:t>Test &amp; Compare</a:t>
            </a:r>
            <a:endParaRPr lang="es-ES_tradnl" b="1" dirty="0">
              <a:solidFill>
                <a:srgbClr val="3366FF"/>
              </a:solidFill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5675316" y="4280616"/>
            <a:ext cx="3229600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r>
              <a:rPr lang="en-US" b="1" dirty="0" smtClean="0">
                <a:latin typeface="EHUSans"/>
                <a:cs typeface="EHUSans"/>
              </a:rPr>
              <a:t>Several options:</a:t>
            </a:r>
          </a:p>
          <a:p>
            <a:endParaRPr lang="en-US" b="1" dirty="0" smtClean="0">
              <a:latin typeface="EHUSans"/>
              <a:cs typeface="EHUSans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EHUSans"/>
                <a:cs typeface="EHUSans"/>
              </a:rPr>
              <a:t>Real world instances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EHUSans"/>
                <a:cs typeface="EHUSans"/>
              </a:rPr>
              <a:t>Online benchmarks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  <a:latin typeface="EHUSans"/>
                <a:cs typeface="EHUSans"/>
              </a:rPr>
              <a:t>Generate instances artificially</a:t>
            </a:r>
          </a:p>
        </p:txBody>
      </p:sp>
      <p:sp>
        <p:nvSpPr>
          <p:cNvPr id="21" name="TextBox 3"/>
          <p:cNvSpPr txBox="1"/>
          <p:nvPr/>
        </p:nvSpPr>
        <p:spPr>
          <a:xfrm>
            <a:off x="1268325" y="4593813"/>
            <a:ext cx="1412556" cy="461665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dirty="0" smtClean="0">
                <a:latin typeface="EHUSans Light"/>
                <a:cs typeface="EHUSans Light"/>
              </a:rPr>
              <a:t>DE</a:t>
            </a:r>
          </a:p>
        </p:txBody>
      </p:sp>
      <p:sp>
        <p:nvSpPr>
          <p:cNvPr id="22" name="TextBox 3"/>
          <p:cNvSpPr txBox="1"/>
          <p:nvPr/>
        </p:nvSpPr>
        <p:spPr>
          <a:xfrm>
            <a:off x="1268325" y="5185253"/>
            <a:ext cx="1412556" cy="461665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dirty="0" smtClean="0">
                <a:latin typeface="EHUSans Light"/>
                <a:cs typeface="EHUSans Light"/>
              </a:rPr>
              <a:t>GA</a:t>
            </a:r>
          </a:p>
        </p:txBody>
      </p:sp>
      <p:sp>
        <p:nvSpPr>
          <p:cNvPr id="23" name="TextBox 3"/>
          <p:cNvSpPr txBox="1"/>
          <p:nvPr/>
        </p:nvSpPr>
        <p:spPr>
          <a:xfrm>
            <a:off x="1268325" y="5781087"/>
            <a:ext cx="1412556" cy="461665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dirty="0" smtClean="0">
                <a:latin typeface="EHUSans Light"/>
                <a:cs typeface="EHUSans Light"/>
              </a:rPr>
              <a:t>ACO</a:t>
            </a:r>
          </a:p>
        </p:txBody>
      </p:sp>
      <p:sp>
        <p:nvSpPr>
          <p:cNvPr id="7" name="Right Bracket 6"/>
          <p:cNvSpPr/>
          <p:nvPr/>
        </p:nvSpPr>
        <p:spPr>
          <a:xfrm>
            <a:off x="2900369" y="3367690"/>
            <a:ext cx="123989" cy="2890742"/>
          </a:xfrm>
          <a:prstGeom prst="rightBracket">
            <a:avLst/>
          </a:prstGeom>
          <a:noFill/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9122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34" grpId="0"/>
      <p:bldP spid="40" grpId="0"/>
      <p:bldP spid="21" grpId="0" animBg="1"/>
      <p:bldP spid="22" grpId="0" animBg="1"/>
      <p:bldP spid="23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481" y="300718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EHUSans" pitchFamily="50"/>
                <a:cs typeface="EHUSans Light"/>
              </a:rPr>
              <a:t>Are We Generating Instances </a:t>
            </a:r>
            <a:br>
              <a:rPr lang="en-US" sz="2800" dirty="0" smtClean="0">
                <a:solidFill>
                  <a:srgbClr val="000000"/>
                </a:solidFill>
                <a:latin typeface="EHUSans" pitchFamily="50"/>
                <a:cs typeface="EHUSans Light"/>
              </a:rPr>
            </a:br>
            <a:r>
              <a:rPr lang="en-US" sz="2800" dirty="0" smtClean="0">
                <a:solidFill>
                  <a:srgbClr val="000000"/>
                </a:solidFill>
                <a:latin typeface="EHUSans" pitchFamily="50"/>
                <a:cs typeface="EHUSans Light"/>
              </a:rPr>
              <a:t>Uniformly at Random?</a:t>
            </a:r>
            <a:endParaRPr lang="en-US" sz="2800" dirty="0">
              <a:solidFill>
                <a:srgbClr val="3366FF"/>
              </a:solidFill>
              <a:latin typeface="EHUSans" pitchFamily="50"/>
              <a:cs typeface="EHUSans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571" y="2060147"/>
            <a:ext cx="7406235" cy="487605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EHUSans"/>
                <a:cs typeface="EHUSans"/>
              </a:rPr>
              <a:t>Josu Ceberio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, Alexander </a:t>
            </a:r>
            <a:r>
              <a:rPr lang="en-US" sz="1600" dirty="0" err="1" smtClean="0">
                <a:solidFill>
                  <a:schemeClr val="tx1"/>
                </a:solidFill>
                <a:latin typeface="EHUSans"/>
                <a:cs typeface="EHUSans"/>
              </a:rPr>
              <a:t>Mendiburu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, Jose A. Lozano</a:t>
            </a:r>
            <a:endParaRPr lang="en-US" sz="1600" dirty="0">
              <a:solidFill>
                <a:schemeClr val="tx1"/>
              </a:solidFill>
              <a:latin typeface="EHUSans"/>
              <a:cs typeface="EHUSan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41819" y="5937101"/>
            <a:ext cx="7406235" cy="78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2017 IEEE Congress on Evolutionary Computation (CEC)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EHUSans"/>
                <a:cs typeface="EHUSans"/>
              </a:rPr>
              <a:t>Donostia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 / San Sebastian, 5-8 June 2017</a:t>
            </a:r>
          </a:p>
          <a:p>
            <a:endParaRPr lang="en-US" sz="1600" dirty="0">
              <a:solidFill>
                <a:schemeClr val="tx1"/>
              </a:solidFill>
              <a:latin typeface="EHUSans"/>
              <a:cs typeface="EHUSans"/>
            </a:endParaRPr>
          </a:p>
        </p:txBody>
      </p:sp>
      <p:pic>
        <p:nvPicPr>
          <p:cNvPr id="7" name="Picture 6" descr="logoEH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14" y="4603164"/>
            <a:ext cx="2004415" cy="926485"/>
          </a:xfrm>
          <a:prstGeom prst="rect">
            <a:avLst/>
          </a:prstGeom>
        </p:spPr>
      </p:pic>
      <p:pic>
        <p:nvPicPr>
          <p:cNvPr id="8" name="Picture 7" descr="logoIS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1" y="4636878"/>
            <a:ext cx="1854800" cy="825342"/>
          </a:xfrm>
          <a:prstGeom prst="rect">
            <a:avLst/>
          </a:prstGeom>
        </p:spPr>
      </p:pic>
      <p:pic>
        <p:nvPicPr>
          <p:cNvPr id="5" name="Picture 4" descr="logo_b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68" y="4569102"/>
            <a:ext cx="2547301" cy="10059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08647" y="2923307"/>
            <a:ext cx="7349170" cy="70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000000"/>
                </a:solidFill>
                <a:latin typeface="EHUSans"/>
                <a:cs typeface="EHUSans"/>
              </a:rPr>
              <a:t>Thank you for your attention!</a:t>
            </a:r>
            <a:endParaRPr lang="en-US" sz="3200" dirty="0">
              <a:solidFill>
                <a:srgbClr val="3366FF"/>
              </a:solidFill>
              <a:latin typeface="EHUSans"/>
              <a:cs typeface="EHUSans"/>
            </a:endParaRPr>
          </a:p>
        </p:txBody>
      </p:sp>
    </p:spTree>
    <p:extLst>
      <p:ext uri="{BB962C8B-B14F-4D97-AF65-F5344CB8AC3E}">
        <p14:creationId xmlns:p14="http://schemas.microsoft.com/office/powerpoint/2010/main" val="187501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3472"/>
          </a:xfrm>
        </p:spPr>
        <p:txBody>
          <a:bodyPr anchor="t" anchorCtr="0">
            <a:normAutofit/>
          </a:bodyPr>
          <a:lstStyle/>
          <a:p>
            <a:r>
              <a:rPr lang="es-ES" sz="2800" dirty="0" err="1" smtClean="0">
                <a:latin typeface="EHUSans" pitchFamily="50"/>
                <a:cs typeface="EHUSans Light"/>
              </a:rPr>
              <a:t>Generating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instances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artificially</a:t>
            </a:r>
            <a:r>
              <a:rPr lang="es-ES" sz="2800" dirty="0" smtClean="0">
                <a:latin typeface="EHUSans" pitchFamily="50"/>
                <a:cs typeface="EHUSans Light"/>
              </a:rPr>
              <a:t/>
            </a:r>
            <a:br>
              <a:rPr lang="es-ES" sz="2800" dirty="0" smtClean="0">
                <a:latin typeface="EHUSans" pitchFamily="50"/>
                <a:cs typeface="EHUSans Light"/>
              </a:rPr>
            </a:br>
            <a:r>
              <a:rPr lang="es-ES" sz="2000" dirty="0" err="1" smtClean="0">
                <a:latin typeface="EHUSans Light"/>
                <a:cs typeface="EHUSans Light"/>
              </a:rPr>
              <a:t>Hard</a:t>
            </a:r>
            <a:r>
              <a:rPr lang="es-ES" sz="2000" dirty="0" smtClean="0">
                <a:latin typeface="EHUSans Light"/>
                <a:cs typeface="EHUSans Light"/>
              </a:rPr>
              <a:t> </a:t>
            </a:r>
            <a:r>
              <a:rPr lang="es-ES" sz="2000" dirty="0" err="1" smtClean="0">
                <a:latin typeface="EHUSans Light"/>
                <a:cs typeface="EHUSans Light"/>
              </a:rPr>
              <a:t>enough</a:t>
            </a:r>
            <a:r>
              <a:rPr lang="es-ES" sz="2000" dirty="0" smtClean="0">
                <a:latin typeface="EHUSans Light"/>
                <a:cs typeface="EHUSans Light"/>
              </a:rPr>
              <a:t>, </a:t>
            </a:r>
            <a:r>
              <a:rPr lang="es-ES" sz="2000" dirty="0" err="1" smtClean="0">
                <a:latin typeface="EHUSans Light"/>
                <a:cs typeface="EHUSans Light"/>
              </a:rPr>
              <a:t>if</a:t>
            </a:r>
            <a:r>
              <a:rPr lang="es-ES" sz="2000" dirty="0" smtClean="0">
                <a:latin typeface="EHUSans Light"/>
                <a:cs typeface="EHUSans Light"/>
              </a:rPr>
              <a:t> </a:t>
            </a:r>
            <a:r>
              <a:rPr lang="es-ES" sz="2000" dirty="0" err="1" smtClean="0">
                <a:latin typeface="EHUSans Light"/>
                <a:cs typeface="EHUSans Light"/>
              </a:rPr>
              <a:t>possible</a:t>
            </a:r>
            <a:r>
              <a:rPr lang="is-IS" sz="2000" dirty="0" smtClean="0">
                <a:latin typeface="EHUSans Light"/>
                <a:cs typeface="EHUSans Light"/>
              </a:rPr>
              <a:t>…</a:t>
            </a:r>
            <a:endParaRPr lang="en-US" sz="2000" dirty="0">
              <a:latin typeface="EHUSans Light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latin typeface="EHUSans"/>
                <a:cs typeface="EHUSans"/>
              </a:rPr>
              <a:pPr/>
              <a:t>3</a:t>
            </a:fld>
            <a:endParaRPr lang="en-US" dirty="0">
              <a:latin typeface="EHUSans"/>
              <a:cs typeface="EHU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850" y="1605463"/>
            <a:ext cx="823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We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have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information</a:t>
            </a:r>
            <a:r>
              <a:rPr lang="es-ES_tradnl" dirty="0" smtClean="0">
                <a:latin typeface="EHUSans Light"/>
                <a:cs typeface="EHUSans Light"/>
              </a:rPr>
              <a:t> of </a:t>
            </a:r>
            <a:r>
              <a:rPr lang="es-ES_tradnl" dirty="0" err="1" smtClean="0">
                <a:latin typeface="EHUSans Light"/>
                <a:cs typeface="EHUSans Light"/>
              </a:rPr>
              <a:t>the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problem</a:t>
            </a:r>
            <a:r>
              <a:rPr lang="es-ES_tradnl" dirty="0" smtClean="0">
                <a:latin typeface="EHUSans Light"/>
                <a:cs typeface="EHUSans Light"/>
              </a:rPr>
              <a:t>.</a:t>
            </a:r>
          </a:p>
          <a:p>
            <a:pPr marL="285750" indent="-285750">
              <a:buFont typeface="Wingdings" charset="0"/>
              <a:buChar char="à"/>
            </a:pPr>
            <a:endParaRPr lang="es-ES_tradnl" dirty="0">
              <a:latin typeface="EHUSans Light"/>
              <a:cs typeface="EHUSans Light"/>
            </a:endParaRPr>
          </a:p>
          <a:p>
            <a:pPr marL="285750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We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have</a:t>
            </a:r>
            <a:r>
              <a:rPr lang="es-ES_tradnl" dirty="0">
                <a:latin typeface="EHUSans Light"/>
                <a:cs typeface="EHUSans Light"/>
              </a:rPr>
              <a:t> </a:t>
            </a:r>
            <a:r>
              <a:rPr lang="es-ES_tradnl" b="1" dirty="0" smtClean="0">
                <a:latin typeface="EHUSans Light"/>
                <a:cs typeface="EHUSans Light"/>
              </a:rPr>
              <a:t>NO </a:t>
            </a:r>
            <a:r>
              <a:rPr lang="es-ES_tradnl" dirty="0" err="1" smtClean="0">
                <a:latin typeface="EHUSans Light"/>
                <a:cs typeface="EHUSans Light"/>
              </a:rPr>
              <a:t>information</a:t>
            </a:r>
            <a:r>
              <a:rPr lang="es-ES_tradnl" dirty="0" smtClean="0">
                <a:latin typeface="EHUSans Light"/>
                <a:cs typeface="EHUSans Light"/>
              </a:rPr>
              <a:t> of </a:t>
            </a:r>
            <a:r>
              <a:rPr lang="es-ES_tradnl" dirty="0" err="1" smtClean="0">
                <a:latin typeface="EHUSans Light"/>
                <a:cs typeface="EHUSans Light"/>
              </a:rPr>
              <a:t>the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problem</a:t>
            </a:r>
            <a:r>
              <a:rPr lang="es-ES_tradnl" dirty="0" smtClean="0">
                <a:latin typeface="EHUSans Light"/>
                <a:cs typeface="EHUSans Light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1428" y="2716117"/>
            <a:ext cx="8075371" cy="3728325"/>
            <a:chOff x="611428" y="2716117"/>
            <a:chExt cx="8075371" cy="3728325"/>
          </a:xfrm>
        </p:grpSpPr>
        <p:sp>
          <p:nvSpPr>
            <p:cNvPr id="53" name="Rectangle 52"/>
            <p:cNvSpPr/>
            <p:nvPr/>
          </p:nvSpPr>
          <p:spPr>
            <a:xfrm>
              <a:off x="611428" y="2716117"/>
              <a:ext cx="8075371" cy="3728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latin typeface="EHUSans"/>
                <a:cs typeface="EHUSan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6850" y="2794517"/>
              <a:ext cx="2860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u="sng" dirty="0" smtClean="0">
                  <a:latin typeface="EHUSans"/>
                  <a:cs typeface="EHUSans"/>
                </a:rPr>
                <a:t>Linear </a:t>
              </a:r>
              <a:r>
                <a:rPr lang="es-ES_tradnl" u="sng" dirty="0" err="1" smtClean="0">
                  <a:latin typeface="EHUSans"/>
                  <a:cs typeface="EHUSans"/>
                </a:rPr>
                <a:t>Ordering</a:t>
              </a:r>
              <a:r>
                <a:rPr lang="es-ES_tradnl" u="sng" dirty="0" smtClean="0">
                  <a:latin typeface="EHUSans"/>
                  <a:cs typeface="EHUSans"/>
                </a:rPr>
                <a:t> </a:t>
              </a:r>
              <a:r>
                <a:rPr lang="es-ES_tradnl" u="sng" dirty="0" err="1" smtClean="0">
                  <a:latin typeface="EHUSans"/>
                  <a:cs typeface="EHUSans"/>
                </a:rPr>
                <a:t>Problem</a:t>
              </a:r>
              <a:endParaRPr lang="es-ES_tradnl" u="sng" dirty="0">
                <a:latin typeface="EHUSans"/>
                <a:cs typeface="EHUSan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20523" y="3395556"/>
            <a:ext cx="2467538" cy="1164386"/>
            <a:chOff x="1420523" y="3395556"/>
            <a:chExt cx="2467538" cy="1164386"/>
          </a:xfrm>
        </p:grpSpPr>
        <p:pic>
          <p:nvPicPr>
            <p:cNvPr id="43" name="Picture 42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523" y="3395556"/>
              <a:ext cx="2467538" cy="700781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498913" y="4221388"/>
              <a:ext cx="20955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600" b="1" dirty="0" err="1" smtClean="0">
                  <a:solidFill>
                    <a:srgbClr val="3366FF"/>
                  </a:solidFill>
                  <a:latin typeface="EHUSans"/>
                  <a:cs typeface="EHUSans"/>
                </a:rPr>
                <a:t>Objective</a:t>
              </a:r>
              <a:r>
                <a:rPr lang="es-ES_tradnl" sz="1600" b="1" dirty="0" smtClean="0">
                  <a:solidFill>
                    <a:srgbClr val="3366FF"/>
                  </a:solidFill>
                  <a:latin typeface="EHUSans"/>
                  <a:cs typeface="EHUSans"/>
                </a:rPr>
                <a:t> </a:t>
              </a:r>
              <a:r>
                <a:rPr lang="es-ES_tradnl" sz="1600" b="1" dirty="0" err="1" smtClean="0">
                  <a:solidFill>
                    <a:srgbClr val="3366FF"/>
                  </a:solidFill>
                  <a:latin typeface="EHUSans"/>
                  <a:cs typeface="EHUSans"/>
                </a:rPr>
                <a:t>function</a:t>
              </a:r>
              <a:endParaRPr lang="es-ES_tradnl" sz="1600" b="1" dirty="0">
                <a:solidFill>
                  <a:srgbClr val="3366FF"/>
                </a:solidFill>
                <a:latin typeface="EHUSans"/>
                <a:cs typeface="EHUSan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22567" y="3026224"/>
            <a:ext cx="3603105" cy="2856130"/>
            <a:chOff x="4822567" y="3026224"/>
            <a:chExt cx="3603105" cy="2856130"/>
          </a:xfrm>
        </p:grpSpPr>
        <p:pic>
          <p:nvPicPr>
            <p:cNvPr id="45" name="Picture 4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4272" y="5666454"/>
              <a:ext cx="1041400" cy="2159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2567" y="3320649"/>
              <a:ext cx="2561705" cy="2561705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6553200" y="3026224"/>
              <a:ext cx="1067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600" b="1" dirty="0" err="1" smtClean="0">
                  <a:solidFill>
                    <a:srgbClr val="3366FF"/>
                  </a:solidFill>
                  <a:latin typeface="EHUSans"/>
                  <a:cs typeface="EHUSans"/>
                </a:rPr>
                <a:t>Instance</a:t>
              </a:r>
              <a:endParaRPr lang="es-ES_tradnl" sz="1600" b="1" dirty="0">
                <a:solidFill>
                  <a:srgbClr val="3366FF"/>
                </a:solidFill>
                <a:latin typeface="EHUSans"/>
                <a:cs typeface="EHUSan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06102" y="5221409"/>
            <a:ext cx="1824315" cy="1104163"/>
            <a:chOff x="3606102" y="5221409"/>
            <a:chExt cx="1824315" cy="1104163"/>
          </a:xfrm>
        </p:grpSpPr>
        <p:sp>
          <p:nvSpPr>
            <p:cNvPr id="49" name="TextBox 48"/>
            <p:cNvSpPr txBox="1"/>
            <p:nvPr/>
          </p:nvSpPr>
          <p:spPr>
            <a:xfrm>
              <a:off x="3606102" y="5987018"/>
              <a:ext cx="12747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600" b="1" dirty="0" err="1" smtClean="0">
                  <a:solidFill>
                    <a:srgbClr val="3366FF"/>
                  </a:solidFill>
                  <a:latin typeface="EHUSans"/>
                  <a:cs typeface="EHUSans"/>
                </a:rPr>
                <a:t>Parameter</a:t>
              </a:r>
              <a:endParaRPr lang="es-ES_tradnl" sz="1600" b="1" dirty="0">
                <a:solidFill>
                  <a:srgbClr val="3366FF"/>
                </a:solidFill>
                <a:latin typeface="EHUSans"/>
                <a:cs typeface="EHUSan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985498" y="5221409"/>
              <a:ext cx="444919" cy="444919"/>
            </a:xfrm>
            <a:prstGeom prst="ellipse">
              <a:avLst/>
            </a:prstGeom>
            <a:noFill/>
            <a:ln w="127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rgbClr val="3366FF"/>
                </a:solidFill>
                <a:latin typeface="EHUSans"/>
                <a:cs typeface="EHUSans"/>
              </a:endParaRPr>
            </a:p>
          </p:txBody>
        </p:sp>
        <p:cxnSp>
          <p:nvCxnSpPr>
            <p:cNvPr id="33" name="Straight Arrow Connector 32"/>
            <p:cNvCxnSpPr>
              <a:endCxn id="31" idx="3"/>
            </p:cNvCxnSpPr>
            <p:nvPr/>
          </p:nvCxnSpPr>
          <p:spPr>
            <a:xfrm flipV="1">
              <a:off x="4452458" y="5601171"/>
              <a:ext cx="598197" cy="385847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950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3472"/>
          </a:xfrm>
        </p:spPr>
        <p:txBody>
          <a:bodyPr anchor="t" anchorCtr="0">
            <a:normAutofit/>
          </a:bodyPr>
          <a:lstStyle/>
          <a:p>
            <a:r>
              <a:rPr lang="es-ES" sz="2800" dirty="0" err="1" smtClean="0">
                <a:latin typeface="EHUSans" pitchFamily="50"/>
                <a:cs typeface="EHUSans Light"/>
              </a:rPr>
              <a:t>Generating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instances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artificially</a:t>
            </a:r>
            <a:r>
              <a:rPr lang="es-ES" sz="2800" dirty="0" smtClean="0">
                <a:latin typeface="EHUSans" pitchFamily="50"/>
                <a:cs typeface="EHUSans Light"/>
              </a:rPr>
              <a:t/>
            </a:r>
            <a:br>
              <a:rPr lang="es-ES" sz="2800" dirty="0" smtClean="0">
                <a:latin typeface="EHUSans" pitchFamily="50"/>
                <a:cs typeface="EHUSans Light"/>
              </a:rPr>
            </a:br>
            <a:r>
              <a:rPr lang="es-ES" sz="2000" dirty="0" err="1" smtClean="0">
                <a:latin typeface="EHUSans Light"/>
                <a:cs typeface="EHUSans Light"/>
              </a:rPr>
              <a:t>Hard</a:t>
            </a:r>
            <a:r>
              <a:rPr lang="es-ES" sz="2000" dirty="0" smtClean="0">
                <a:latin typeface="EHUSans Light"/>
                <a:cs typeface="EHUSans Light"/>
              </a:rPr>
              <a:t> </a:t>
            </a:r>
            <a:r>
              <a:rPr lang="es-ES" sz="2000" dirty="0" err="1" smtClean="0">
                <a:latin typeface="EHUSans Light"/>
                <a:cs typeface="EHUSans Light"/>
              </a:rPr>
              <a:t>enough</a:t>
            </a:r>
            <a:r>
              <a:rPr lang="es-ES" sz="2000" dirty="0" smtClean="0">
                <a:latin typeface="EHUSans Light"/>
                <a:cs typeface="EHUSans Light"/>
              </a:rPr>
              <a:t>, </a:t>
            </a:r>
            <a:r>
              <a:rPr lang="es-ES" sz="2000" dirty="0" err="1" smtClean="0">
                <a:latin typeface="EHUSans Light"/>
                <a:cs typeface="EHUSans Light"/>
              </a:rPr>
              <a:t>if</a:t>
            </a:r>
            <a:r>
              <a:rPr lang="es-ES" sz="2000" dirty="0" smtClean="0">
                <a:latin typeface="EHUSans Light"/>
                <a:cs typeface="EHUSans Light"/>
              </a:rPr>
              <a:t> </a:t>
            </a:r>
            <a:r>
              <a:rPr lang="es-ES" sz="2000" dirty="0" err="1" smtClean="0">
                <a:latin typeface="EHUSans Light"/>
                <a:cs typeface="EHUSans Light"/>
              </a:rPr>
              <a:t>possible</a:t>
            </a:r>
            <a:r>
              <a:rPr lang="is-IS" sz="2000" dirty="0" smtClean="0">
                <a:latin typeface="EHUSans Light"/>
                <a:cs typeface="EHUSans Light"/>
              </a:rPr>
              <a:t>…</a:t>
            </a:r>
            <a:endParaRPr lang="en-US" sz="2000" dirty="0">
              <a:latin typeface="EHUSans Light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latin typeface="EHUSans"/>
                <a:cs typeface="EHUSans"/>
              </a:rPr>
              <a:pPr/>
              <a:t>4</a:t>
            </a:fld>
            <a:endParaRPr lang="en-US" dirty="0">
              <a:latin typeface="EHUSans"/>
              <a:cs typeface="EHU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850" y="1605463"/>
            <a:ext cx="823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We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have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information</a:t>
            </a:r>
            <a:r>
              <a:rPr lang="es-ES_tradnl" dirty="0" smtClean="0">
                <a:latin typeface="EHUSans Light"/>
                <a:cs typeface="EHUSans Light"/>
              </a:rPr>
              <a:t> of </a:t>
            </a:r>
            <a:r>
              <a:rPr lang="es-ES_tradnl" dirty="0" err="1" smtClean="0">
                <a:latin typeface="EHUSans Light"/>
                <a:cs typeface="EHUSans Light"/>
              </a:rPr>
              <a:t>the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problem</a:t>
            </a:r>
            <a:r>
              <a:rPr lang="es-ES_tradnl" dirty="0" smtClean="0">
                <a:latin typeface="EHUSans Light"/>
                <a:cs typeface="EHUSans Light"/>
              </a:rPr>
              <a:t>.</a:t>
            </a:r>
          </a:p>
          <a:p>
            <a:pPr marL="285750" indent="-285750">
              <a:buFont typeface="Wingdings" charset="0"/>
              <a:buChar char="à"/>
            </a:pPr>
            <a:endParaRPr lang="es-ES_tradnl" dirty="0">
              <a:latin typeface="EHUSans Light"/>
              <a:cs typeface="EHUSans Light"/>
            </a:endParaRPr>
          </a:p>
          <a:p>
            <a:pPr marL="285750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We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have</a:t>
            </a:r>
            <a:r>
              <a:rPr lang="es-ES_tradnl" dirty="0">
                <a:latin typeface="EHUSans Light"/>
                <a:cs typeface="EHUSans Light"/>
              </a:rPr>
              <a:t> </a:t>
            </a:r>
            <a:r>
              <a:rPr lang="es-ES_tradnl" b="1" dirty="0" smtClean="0">
                <a:latin typeface="EHUSans Light"/>
                <a:cs typeface="EHUSans Light"/>
              </a:rPr>
              <a:t>NO </a:t>
            </a:r>
            <a:r>
              <a:rPr lang="es-ES_tradnl" dirty="0" err="1" smtClean="0">
                <a:latin typeface="EHUSans Light"/>
                <a:cs typeface="EHUSans Light"/>
              </a:rPr>
              <a:t>information</a:t>
            </a:r>
            <a:r>
              <a:rPr lang="es-ES_tradnl" dirty="0" smtClean="0">
                <a:latin typeface="EHUSans Light"/>
                <a:cs typeface="EHUSans Light"/>
              </a:rPr>
              <a:t> of </a:t>
            </a:r>
            <a:r>
              <a:rPr lang="es-ES_tradnl" dirty="0" err="1" smtClean="0">
                <a:latin typeface="EHUSans Light"/>
                <a:cs typeface="EHUSans Light"/>
              </a:rPr>
              <a:t>the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problem</a:t>
            </a:r>
            <a:r>
              <a:rPr lang="es-ES_tradnl" dirty="0" smtClean="0">
                <a:latin typeface="EHUSans Light"/>
                <a:cs typeface="EHUSans Light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1428" y="2716117"/>
            <a:ext cx="8075371" cy="3728325"/>
            <a:chOff x="611428" y="2716117"/>
            <a:chExt cx="8075371" cy="3728325"/>
          </a:xfrm>
        </p:grpSpPr>
        <p:sp>
          <p:nvSpPr>
            <p:cNvPr id="53" name="Rectangle 52"/>
            <p:cNvSpPr/>
            <p:nvPr/>
          </p:nvSpPr>
          <p:spPr>
            <a:xfrm>
              <a:off x="611428" y="2716117"/>
              <a:ext cx="8075371" cy="3728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latin typeface="EHUSans"/>
                <a:cs typeface="EHUSan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6850" y="2794517"/>
              <a:ext cx="2860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u="sng" dirty="0" smtClean="0">
                  <a:latin typeface="EHUSans"/>
                  <a:cs typeface="EHUSans"/>
                </a:rPr>
                <a:t>Linear </a:t>
              </a:r>
              <a:r>
                <a:rPr lang="es-ES_tradnl" u="sng" dirty="0" err="1" smtClean="0">
                  <a:latin typeface="EHUSans"/>
                  <a:cs typeface="EHUSans"/>
                </a:rPr>
                <a:t>Ordering</a:t>
              </a:r>
              <a:r>
                <a:rPr lang="es-ES_tradnl" u="sng" dirty="0" smtClean="0">
                  <a:latin typeface="EHUSans"/>
                  <a:cs typeface="EHUSans"/>
                </a:rPr>
                <a:t> </a:t>
              </a:r>
              <a:r>
                <a:rPr lang="es-ES_tradnl" u="sng" dirty="0" err="1" smtClean="0">
                  <a:latin typeface="EHUSans"/>
                  <a:cs typeface="EHUSans"/>
                </a:rPr>
                <a:t>Problem</a:t>
              </a:r>
              <a:endParaRPr lang="es-ES_tradnl" u="sng" dirty="0">
                <a:latin typeface="EHUSans"/>
                <a:cs typeface="EHUSan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20523" y="3395556"/>
            <a:ext cx="2467538" cy="1164386"/>
            <a:chOff x="1420523" y="3395556"/>
            <a:chExt cx="2467538" cy="1164386"/>
          </a:xfrm>
        </p:grpSpPr>
        <p:pic>
          <p:nvPicPr>
            <p:cNvPr id="43" name="Picture 42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523" y="3395556"/>
              <a:ext cx="2467538" cy="700781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498913" y="4221388"/>
              <a:ext cx="20955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600" b="1" dirty="0" err="1" smtClean="0">
                  <a:solidFill>
                    <a:srgbClr val="3366FF"/>
                  </a:solidFill>
                  <a:latin typeface="EHUSans"/>
                  <a:cs typeface="EHUSans"/>
                </a:rPr>
                <a:t>Objective</a:t>
              </a:r>
              <a:r>
                <a:rPr lang="es-ES_tradnl" sz="1600" b="1" dirty="0" smtClean="0">
                  <a:solidFill>
                    <a:srgbClr val="3366FF"/>
                  </a:solidFill>
                  <a:latin typeface="EHUSans"/>
                  <a:cs typeface="EHUSans"/>
                </a:rPr>
                <a:t> </a:t>
              </a:r>
              <a:r>
                <a:rPr lang="es-ES_tradnl" sz="1600" b="1" dirty="0" err="1" smtClean="0">
                  <a:solidFill>
                    <a:srgbClr val="3366FF"/>
                  </a:solidFill>
                  <a:latin typeface="EHUSans"/>
                  <a:cs typeface="EHUSans"/>
                </a:rPr>
                <a:t>function</a:t>
              </a:r>
              <a:endParaRPr lang="es-ES_tradnl" sz="1600" b="1" dirty="0">
                <a:solidFill>
                  <a:srgbClr val="3366FF"/>
                </a:solidFill>
                <a:latin typeface="EHUSans"/>
                <a:cs typeface="EHUSan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22567" y="3026224"/>
            <a:ext cx="3603105" cy="2856130"/>
            <a:chOff x="4822567" y="3026224"/>
            <a:chExt cx="3603105" cy="2856130"/>
          </a:xfrm>
        </p:grpSpPr>
        <p:pic>
          <p:nvPicPr>
            <p:cNvPr id="45" name="Picture 4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4272" y="5666454"/>
              <a:ext cx="1041400" cy="2159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2567" y="3320649"/>
              <a:ext cx="2561705" cy="2561705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6553200" y="3026224"/>
              <a:ext cx="1067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600" b="1" dirty="0" err="1" smtClean="0">
                  <a:solidFill>
                    <a:srgbClr val="3366FF"/>
                  </a:solidFill>
                  <a:latin typeface="EHUSans"/>
                  <a:cs typeface="EHUSans"/>
                </a:rPr>
                <a:t>Instance</a:t>
              </a:r>
              <a:endParaRPr lang="es-ES_tradnl" sz="1600" b="1" dirty="0">
                <a:solidFill>
                  <a:srgbClr val="3366FF"/>
                </a:solidFill>
                <a:latin typeface="EHUSans"/>
                <a:cs typeface="EHUSans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568" y="3320649"/>
            <a:ext cx="2561704" cy="256170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606102" y="5221409"/>
            <a:ext cx="1824315" cy="1104163"/>
            <a:chOff x="3606102" y="5221409"/>
            <a:chExt cx="1824315" cy="1104163"/>
          </a:xfrm>
        </p:grpSpPr>
        <p:sp>
          <p:nvSpPr>
            <p:cNvPr id="49" name="TextBox 48"/>
            <p:cNvSpPr txBox="1"/>
            <p:nvPr/>
          </p:nvSpPr>
          <p:spPr>
            <a:xfrm>
              <a:off x="3606102" y="5987018"/>
              <a:ext cx="12747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600" b="1" dirty="0" err="1" smtClean="0">
                  <a:solidFill>
                    <a:srgbClr val="3366FF"/>
                  </a:solidFill>
                  <a:latin typeface="EHUSans"/>
                  <a:cs typeface="EHUSans"/>
                </a:rPr>
                <a:t>Parameter</a:t>
              </a:r>
              <a:endParaRPr lang="es-ES_tradnl" sz="1600" b="1" dirty="0">
                <a:solidFill>
                  <a:srgbClr val="3366FF"/>
                </a:solidFill>
                <a:latin typeface="EHUSans"/>
                <a:cs typeface="EHUSan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985498" y="5221409"/>
              <a:ext cx="444919" cy="444919"/>
            </a:xfrm>
            <a:prstGeom prst="ellipse">
              <a:avLst/>
            </a:prstGeom>
            <a:noFill/>
            <a:ln w="127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rgbClr val="3366FF"/>
                </a:solidFill>
                <a:latin typeface="EHUSans"/>
                <a:cs typeface="EHUSans"/>
              </a:endParaRPr>
            </a:p>
          </p:txBody>
        </p:sp>
        <p:cxnSp>
          <p:nvCxnSpPr>
            <p:cNvPr id="33" name="Straight Arrow Connector 32"/>
            <p:cNvCxnSpPr>
              <a:endCxn id="31" idx="3"/>
            </p:cNvCxnSpPr>
            <p:nvPr/>
          </p:nvCxnSpPr>
          <p:spPr>
            <a:xfrm flipV="1">
              <a:off x="4452458" y="5601171"/>
              <a:ext cx="598197" cy="385847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11428" y="2716117"/>
            <a:ext cx="8075371" cy="3728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EHUSans"/>
              <a:cs typeface="EHUSans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67" y="3320649"/>
            <a:ext cx="2561705" cy="25617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568" y="3320649"/>
            <a:ext cx="2561704" cy="25617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3472"/>
          </a:xfrm>
        </p:spPr>
        <p:txBody>
          <a:bodyPr anchor="t" anchorCtr="0">
            <a:normAutofit/>
          </a:bodyPr>
          <a:lstStyle/>
          <a:p>
            <a:r>
              <a:rPr lang="es-ES" sz="2800" dirty="0" err="1" smtClean="0">
                <a:latin typeface="EHUSans" pitchFamily="50"/>
                <a:cs typeface="EHUSans Light"/>
              </a:rPr>
              <a:t>Generating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instances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artificially</a:t>
            </a:r>
            <a:r>
              <a:rPr lang="es-ES" sz="2800" dirty="0" smtClean="0">
                <a:latin typeface="EHUSans" pitchFamily="50"/>
                <a:cs typeface="EHUSans Light"/>
              </a:rPr>
              <a:t/>
            </a:r>
            <a:br>
              <a:rPr lang="es-ES" sz="2800" dirty="0" smtClean="0">
                <a:latin typeface="EHUSans" pitchFamily="50"/>
                <a:cs typeface="EHUSans Light"/>
              </a:rPr>
            </a:br>
            <a:r>
              <a:rPr lang="es-ES" sz="2000" dirty="0" err="1" smtClean="0">
                <a:latin typeface="EHUSans Light"/>
                <a:cs typeface="EHUSans Light"/>
              </a:rPr>
              <a:t>Hard</a:t>
            </a:r>
            <a:r>
              <a:rPr lang="es-ES" sz="2000" dirty="0" smtClean="0">
                <a:latin typeface="EHUSans Light"/>
                <a:cs typeface="EHUSans Light"/>
              </a:rPr>
              <a:t> </a:t>
            </a:r>
            <a:r>
              <a:rPr lang="es-ES" sz="2000" dirty="0" err="1" smtClean="0">
                <a:latin typeface="EHUSans Light"/>
                <a:cs typeface="EHUSans Light"/>
              </a:rPr>
              <a:t>enough</a:t>
            </a:r>
            <a:r>
              <a:rPr lang="es-ES" sz="2000" dirty="0" smtClean="0">
                <a:latin typeface="EHUSans Light"/>
                <a:cs typeface="EHUSans Light"/>
              </a:rPr>
              <a:t>, </a:t>
            </a:r>
            <a:r>
              <a:rPr lang="es-ES" sz="2000" dirty="0" err="1" smtClean="0">
                <a:latin typeface="EHUSans Light"/>
                <a:cs typeface="EHUSans Light"/>
              </a:rPr>
              <a:t>if</a:t>
            </a:r>
            <a:r>
              <a:rPr lang="es-ES" sz="2000" dirty="0" smtClean="0">
                <a:latin typeface="EHUSans Light"/>
                <a:cs typeface="EHUSans Light"/>
              </a:rPr>
              <a:t> </a:t>
            </a:r>
            <a:r>
              <a:rPr lang="es-ES" sz="2000" dirty="0" err="1" smtClean="0">
                <a:latin typeface="EHUSans Light"/>
                <a:cs typeface="EHUSans Light"/>
              </a:rPr>
              <a:t>possible</a:t>
            </a:r>
            <a:r>
              <a:rPr lang="is-IS" sz="2000" dirty="0" smtClean="0">
                <a:latin typeface="EHUSans Light"/>
                <a:cs typeface="EHUSans Light"/>
              </a:rPr>
              <a:t>…</a:t>
            </a:r>
            <a:endParaRPr lang="en-US" sz="2000" dirty="0">
              <a:latin typeface="EHUSans Light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latin typeface="EHUSans"/>
                <a:cs typeface="EHUSans"/>
              </a:rPr>
              <a:pPr/>
              <a:t>5</a:t>
            </a:fld>
            <a:endParaRPr lang="en-US" dirty="0">
              <a:latin typeface="EHUSans"/>
              <a:cs typeface="EHU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850" y="1605463"/>
            <a:ext cx="823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We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have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information</a:t>
            </a:r>
            <a:r>
              <a:rPr lang="es-ES_tradnl" dirty="0" smtClean="0">
                <a:latin typeface="EHUSans Light"/>
                <a:cs typeface="EHUSans Light"/>
              </a:rPr>
              <a:t> of </a:t>
            </a:r>
            <a:r>
              <a:rPr lang="es-ES_tradnl" dirty="0" err="1" smtClean="0">
                <a:latin typeface="EHUSans Light"/>
                <a:cs typeface="EHUSans Light"/>
              </a:rPr>
              <a:t>the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problem</a:t>
            </a:r>
            <a:r>
              <a:rPr lang="es-ES_tradnl" dirty="0" smtClean="0">
                <a:latin typeface="EHUSans Light"/>
                <a:cs typeface="EHUSans Light"/>
              </a:rPr>
              <a:t>.</a:t>
            </a:r>
          </a:p>
          <a:p>
            <a:pPr marL="285750" indent="-285750">
              <a:buFont typeface="Wingdings" charset="0"/>
              <a:buChar char="à"/>
            </a:pPr>
            <a:endParaRPr lang="es-ES_tradnl" dirty="0">
              <a:latin typeface="EHUSans Light"/>
              <a:cs typeface="EHUSans Light"/>
            </a:endParaRPr>
          </a:p>
          <a:p>
            <a:pPr marL="285750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We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have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b="1" dirty="0" smtClean="0">
                <a:latin typeface="EHUSans Light"/>
                <a:cs typeface="EHUSans Light"/>
              </a:rPr>
              <a:t>NO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information</a:t>
            </a:r>
            <a:r>
              <a:rPr lang="es-ES_tradnl" dirty="0" smtClean="0">
                <a:latin typeface="EHUSans Light"/>
                <a:cs typeface="EHUSans Light"/>
              </a:rPr>
              <a:t> of </a:t>
            </a:r>
            <a:r>
              <a:rPr lang="es-ES_tradnl" dirty="0" err="1" smtClean="0">
                <a:latin typeface="EHUSans Light"/>
                <a:cs typeface="EHUSans Light"/>
              </a:rPr>
              <a:t>the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problem</a:t>
            </a:r>
            <a:r>
              <a:rPr lang="is-IS" dirty="0" smtClean="0">
                <a:latin typeface="EHUSans Light"/>
                <a:cs typeface="EHUSans Light"/>
              </a:rPr>
              <a:t>…so, we generate them </a:t>
            </a:r>
            <a:r>
              <a:rPr lang="is-IS" b="1" dirty="0" smtClean="0">
                <a:solidFill>
                  <a:srgbClr val="FF0000"/>
                </a:solidFill>
                <a:latin typeface="EHUSans Light"/>
                <a:cs typeface="EHUSans Light"/>
              </a:rPr>
              <a:t>randomly</a:t>
            </a:r>
            <a:r>
              <a:rPr lang="is-IS" dirty="0" smtClean="0">
                <a:latin typeface="EHUSans Light"/>
                <a:cs typeface="EHUSans Light"/>
              </a:rPr>
              <a:t>!</a:t>
            </a:r>
            <a:endParaRPr lang="es-ES_tradnl" dirty="0" smtClean="0">
              <a:latin typeface="EHUSans Light"/>
              <a:cs typeface="EHU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6850" y="2794517"/>
            <a:ext cx="286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u="sng" dirty="0" smtClean="0">
                <a:latin typeface="EHUSans"/>
                <a:cs typeface="EHUSans"/>
              </a:rPr>
              <a:t>Linear </a:t>
            </a:r>
            <a:r>
              <a:rPr lang="es-ES_tradnl" u="sng" dirty="0" err="1" smtClean="0">
                <a:latin typeface="EHUSans"/>
                <a:cs typeface="EHUSans"/>
              </a:rPr>
              <a:t>Ordering</a:t>
            </a:r>
            <a:r>
              <a:rPr lang="es-ES_tradnl" u="sng" dirty="0" smtClean="0">
                <a:latin typeface="EHUSans"/>
                <a:cs typeface="EHUSans"/>
              </a:rPr>
              <a:t> </a:t>
            </a:r>
            <a:r>
              <a:rPr lang="es-ES_tradnl" u="sng" dirty="0" err="1" smtClean="0">
                <a:latin typeface="EHUSans"/>
                <a:cs typeface="EHUSans"/>
              </a:rPr>
              <a:t>Problem</a:t>
            </a:r>
            <a:endParaRPr lang="es-ES_tradnl" u="sng" dirty="0">
              <a:latin typeface="EHUSans"/>
              <a:cs typeface="EHUSans"/>
            </a:endParaRPr>
          </a:p>
        </p:txBody>
      </p:sp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23" y="3395556"/>
            <a:ext cx="2467538" cy="700781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72" y="5666454"/>
            <a:ext cx="1041400" cy="2159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498913" y="4221388"/>
            <a:ext cx="2095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b="1" dirty="0" err="1" smtClean="0">
                <a:solidFill>
                  <a:srgbClr val="3366FF"/>
                </a:solidFill>
                <a:latin typeface="EHUSans"/>
                <a:cs typeface="EHUSans"/>
              </a:rPr>
              <a:t>Objective</a:t>
            </a:r>
            <a:r>
              <a:rPr lang="es-ES_tradnl" sz="1600" b="1" dirty="0" smtClean="0">
                <a:solidFill>
                  <a:srgbClr val="3366FF"/>
                </a:solidFill>
                <a:latin typeface="EHUSans"/>
                <a:cs typeface="EHUSans"/>
              </a:rPr>
              <a:t> </a:t>
            </a:r>
            <a:r>
              <a:rPr lang="es-ES_tradnl" sz="1600" b="1" dirty="0" err="1" smtClean="0">
                <a:solidFill>
                  <a:srgbClr val="3366FF"/>
                </a:solidFill>
                <a:latin typeface="EHUSans"/>
                <a:cs typeface="EHUSans"/>
              </a:rPr>
              <a:t>function</a:t>
            </a:r>
            <a:endParaRPr lang="es-ES_tradnl" sz="1600" b="1" dirty="0">
              <a:solidFill>
                <a:srgbClr val="3366FF"/>
              </a:solidFill>
              <a:latin typeface="EHUSans"/>
              <a:cs typeface="EHU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3026224"/>
            <a:ext cx="106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b="1" dirty="0" err="1" smtClean="0">
                <a:solidFill>
                  <a:srgbClr val="3366FF"/>
                </a:solidFill>
                <a:latin typeface="EHUSans"/>
                <a:cs typeface="EHUSans"/>
              </a:rPr>
              <a:t>Instance</a:t>
            </a:r>
            <a:endParaRPr lang="es-ES_tradnl" sz="1600" b="1" dirty="0">
              <a:solidFill>
                <a:srgbClr val="3366FF"/>
              </a:solidFill>
              <a:latin typeface="EHUSans"/>
              <a:cs typeface="EHUSan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985498" y="5221409"/>
            <a:ext cx="444919" cy="444919"/>
          </a:xfrm>
          <a:prstGeom prst="ellipse">
            <a:avLst/>
          </a:prstGeom>
          <a:noFill/>
          <a:ln w="127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366FF"/>
              </a:solidFill>
              <a:latin typeface="EHUSans"/>
              <a:cs typeface="EHUSans"/>
            </a:endParaRP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05" y="5194771"/>
            <a:ext cx="3098800" cy="4064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606102" y="5987018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b="1" dirty="0" err="1" smtClean="0">
                <a:solidFill>
                  <a:srgbClr val="3366FF"/>
                </a:solidFill>
                <a:latin typeface="EHUSans"/>
                <a:cs typeface="EHUSans"/>
              </a:rPr>
              <a:t>Parameter</a:t>
            </a:r>
            <a:endParaRPr lang="es-ES_tradnl" sz="1600" b="1" dirty="0">
              <a:solidFill>
                <a:srgbClr val="3366FF"/>
              </a:solidFill>
              <a:latin typeface="EHUSans"/>
              <a:cs typeface="EHUSans"/>
            </a:endParaRPr>
          </a:p>
        </p:txBody>
      </p:sp>
      <p:cxnSp>
        <p:nvCxnSpPr>
          <p:cNvPr id="33" name="Straight Arrow Connector 32"/>
          <p:cNvCxnSpPr>
            <a:endCxn id="31" idx="3"/>
          </p:cNvCxnSpPr>
          <p:nvPr/>
        </p:nvCxnSpPr>
        <p:spPr>
          <a:xfrm flipV="1">
            <a:off x="4452458" y="5601171"/>
            <a:ext cx="598197" cy="385847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97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3472"/>
          </a:xfrm>
        </p:spPr>
        <p:txBody>
          <a:bodyPr anchor="t" anchorCtr="0">
            <a:normAutofit/>
          </a:bodyPr>
          <a:lstStyle/>
          <a:p>
            <a:r>
              <a:rPr lang="es-ES" sz="2800" dirty="0" err="1" smtClean="0">
                <a:latin typeface="EHUSans" pitchFamily="50"/>
                <a:cs typeface="EHUSans Light"/>
              </a:rPr>
              <a:t>Generating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instances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artificially</a:t>
            </a:r>
            <a:r>
              <a:rPr lang="es-ES" sz="2800" dirty="0" smtClean="0">
                <a:latin typeface="EHUSans" pitchFamily="50"/>
                <a:cs typeface="EHUSans Light"/>
              </a:rPr>
              <a:t/>
            </a:r>
            <a:br>
              <a:rPr lang="es-ES" sz="2800" dirty="0" smtClean="0">
                <a:latin typeface="EHUSans" pitchFamily="50"/>
                <a:cs typeface="EHUSans Light"/>
              </a:rPr>
            </a:br>
            <a:r>
              <a:rPr lang="es-ES" sz="2000" dirty="0" err="1" smtClean="0">
                <a:latin typeface="EHUSans Light"/>
                <a:cs typeface="EHUSans Light"/>
              </a:rPr>
              <a:t>Hard</a:t>
            </a:r>
            <a:r>
              <a:rPr lang="es-ES" sz="2000" dirty="0" smtClean="0">
                <a:latin typeface="EHUSans Light"/>
                <a:cs typeface="EHUSans Light"/>
              </a:rPr>
              <a:t> </a:t>
            </a:r>
            <a:r>
              <a:rPr lang="es-ES" sz="2000" dirty="0" err="1" smtClean="0">
                <a:latin typeface="EHUSans Light"/>
                <a:cs typeface="EHUSans Light"/>
              </a:rPr>
              <a:t>enough</a:t>
            </a:r>
            <a:r>
              <a:rPr lang="es-ES" sz="2000" dirty="0" smtClean="0">
                <a:latin typeface="EHUSans Light"/>
                <a:cs typeface="EHUSans Light"/>
              </a:rPr>
              <a:t>, </a:t>
            </a:r>
            <a:r>
              <a:rPr lang="es-ES" sz="2000" dirty="0" err="1" smtClean="0">
                <a:latin typeface="EHUSans Light"/>
                <a:cs typeface="EHUSans Light"/>
              </a:rPr>
              <a:t>if</a:t>
            </a:r>
            <a:r>
              <a:rPr lang="es-ES" sz="2000" dirty="0" smtClean="0">
                <a:latin typeface="EHUSans Light"/>
                <a:cs typeface="EHUSans Light"/>
              </a:rPr>
              <a:t> </a:t>
            </a:r>
            <a:r>
              <a:rPr lang="es-ES" sz="2000" dirty="0" err="1" smtClean="0">
                <a:latin typeface="EHUSans Light"/>
                <a:cs typeface="EHUSans Light"/>
              </a:rPr>
              <a:t>possible</a:t>
            </a:r>
            <a:r>
              <a:rPr lang="is-IS" sz="2000" dirty="0" smtClean="0">
                <a:latin typeface="EHUSans Light"/>
                <a:cs typeface="EHUSans Light"/>
              </a:rPr>
              <a:t>…</a:t>
            </a:r>
            <a:endParaRPr lang="en-US" sz="2000" dirty="0">
              <a:latin typeface="EHUSans Light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latin typeface="EHUSans"/>
                <a:cs typeface="EHUSans"/>
              </a:rPr>
              <a:pPr/>
              <a:t>6</a:t>
            </a:fld>
            <a:endParaRPr lang="en-US" dirty="0">
              <a:latin typeface="EHUSans"/>
              <a:cs typeface="EHU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850" y="1605463"/>
            <a:ext cx="823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We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have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information</a:t>
            </a:r>
            <a:r>
              <a:rPr lang="es-ES_tradnl" dirty="0" smtClean="0">
                <a:latin typeface="EHUSans Light"/>
                <a:cs typeface="EHUSans Light"/>
              </a:rPr>
              <a:t> of </a:t>
            </a:r>
            <a:r>
              <a:rPr lang="es-ES_tradnl" dirty="0" err="1" smtClean="0">
                <a:latin typeface="EHUSans Light"/>
                <a:cs typeface="EHUSans Light"/>
              </a:rPr>
              <a:t>the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problem</a:t>
            </a:r>
            <a:r>
              <a:rPr lang="es-ES_tradnl" dirty="0" smtClean="0">
                <a:latin typeface="EHUSans Light"/>
                <a:cs typeface="EHUSans Light"/>
              </a:rPr>
              <a:t>.</a:t>
            </a:r>
          </a:p>
          <a:p>
            <a:pPr marL="285750" indent="-285750">
              <a:buFont typeface="Wingdings" charset="0"/>
              <a:buChar char="à"/>
            </a:pPr>
            <a:endParaRPr lang="es-ES_tradnl" dirty="0">
              <a:latin typeface="EHUSans Light"/>
              <a:cs typeface="EHUSans Light"/>
            </a:endParaRPr>
          </a:p>
          <a:p>
            <a:pPr marL="285750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We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have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b="1" dirty="0" smtClean="0">
                <a:latin typeface="EHUSans Light"/>
                <a:cs typeface="EHUSans Light"/>
              </a:rPr>
              <a:t>NO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information</a:t>
            </a:r>
            <a:r>
              <a:rPr lang="es-ES_tradnl" dirty="0" smtClean="0">
                <a:latin typeface="EHUSans Light"/>
                <a:cs typeface="EHUSans Light"/>
              </a:rPr>
              <a:t> of </a:t>
            </a:r>
            <a:r>
              <a:rPr lang="es-ES_tradnl" dirty="0" err="1" smtClean="0">
                <a:latin typeface="EHUSans Light"/>
                <a:cs typeface="EHUSans Light"/>
              </a:rPr>
              <a:t>the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problem</a:t>
            </a:r>
            <a:r>
              <a:rPr lang="is-IS" dirty="0" smtClean="0">
                <a:latin typeface="EHUSans Light"/>
                <a:cs typeface="EHUSans Light"/>
              </a:rPr>
              <a:t>…so, we generate them </a:t>
            </a:r>
            <a:r>
              <a:rPr lang="is-IS" b="1" dirty="0" smtClean="0">
                <a:solidFill>
                  <a:srgbClr val="FF0000"/>
                </a:solidFill>
                <a:latin typeface="EHUSans Light"/>
                <a:cs typeface="EHUSans Light"/>
              </a:rPr>
              <a:t>randomly</a:t>
            </a:r>
            <a:r>
              <a:rPr lang="is-IS" dirty="0" smtClean="0">
                <a:latin typeface="EHUSans Light"/>
                <a:cs typeface="EHUSans Light"/>
              </a:rPr>
              <a:t>!</a:t>
            </a:r>
            <a:endParaRPr lang="es-ES_tradnl" dirty="0" smtClean="0">
              <a:latin typeface="EHUSans Light"/>
              <a:cs typeface="EHU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6850" y="2727392"/>
            <a:ext cx="7787226" cy="3554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60375" lvl="1" indent="-285750">
              <a:buClr>
                <a:schemeClr val="accent6"/>
              </a:buClr>
              <a:buFont typeface="Wingdings" charset="0"/>
              <a:buChar char="à"/>
            </a:pPr>
            <a:r>
              <a:rPr lang="es-ES_tradnl" sz="1500" dirty="0">
                <a:latin typeface="EHUSans Light"/>
                <a:cs typeface="EHUSans Light"/>
              </a:rPr>
              <a:t>I. P. </a:t>
            </a:r>
            <a:r>
              <a:rPr lang="es-ES_tradnl" sz="1500" dirty="0" err="1">
                <a:latin typeface="EHUSans Light"/>
                <a:cs typeface="EHUSans Light"/>
              </a:rPr>
              <a:t>Gent</a:t>
            </a:r>
            <a:r>
              <a:rPr lang="es-ES_tradnl" sz="1500" dirty="0">
                <a:latin typeface="EHUSans Light"/>
                <a:cs typeface="EHUSans Light"/>
              </a:rPr>
              <a:t> and T. </a:t>
            </a:r>
            <a:r>
              <a:rPr lang="es-ES_tradnl" sz="1500" dirty="0" err="1">
                <a:latin typeface="EHUSans Light"/>
                <a:cs typeface="EHUSans Light"/>
              </a:rPr>
              <a:t>Walsh</a:t>
            </a:r>
            <a:r>
              <a:rPr lang="es-ES_tradnl" sz="1500" dirty="0">
                <a:latin typeface="EHUSans Light"/>
                <a:cs typeface="EHUSans Light"/>
              </a:rPr>
              <a:t>, “</a:t>
            </a:r>
            <a:r>
              <a:rPr lang="es-ES_tradnl" sz="1500" dirty="0" err="1">
                <a:latin typeface="EHUSans Light"/>
                <a:cs typeface="EHUSans Light"/>
              </a:rPr>
              <a:t>The</a:t>
            </a:r>
            <a:r>
              <a:rPr lang="es-ES_tradnl" sz="1500" dirty="0">
                <a:latin typeface="EHUSans Light"/>
                <a:cs typeface="EHUSans Light"/>
              </a:rPr>
              <a:t> TSP </a:t>
            </a:r>
            <a:r>
              <a:rPr lang="es-ES_tradnl" sz="1500" dirty="0" err="1">
                <a:latin typeface="EHUSans Light"/>
                <a:cs typeface="EHUSans Light"/>
              </a:rPr>
              <a:t>phase</a:t>
            </a:r>
            <a:r>
              <a:rPr lang="es-ES_tradnl" sz="1500" dirty="0">
                <a:latin typeface="EHUSans Light"/>
                <a:cs typeface="EHUSans Light"/>
              </a:rPr>
              <a:t> </a:t>
            </a:r>
            <a:r>
              <a:rPr lang="es-ES_tradnl" sz="1500" dirty="0" err="1">
                <a:latin typeface="EHUSans Light"/>
                <a:cs typeface="EHUSans Light"/>
              </a:rPr>
              <a:t>transition</a:t>
            </a:r>
            <a:r>
              <a:rPr lang="es-ES_tradnl" sz="1500" i="1" dirty="0">
                <a:latin typeface="EHUSans Light"/>
                <a:cs typeface="EHUSans Light"/>
              </a:rPr>
              <a:t>,” Artificial </a:t>
            </a:r>
            <a:r>
              <a:rPr lang="es-ES_tradnl" sz="1500" i="1" dirty="0" err="1">
                <a:latin typeface="EHUSans Light"/>
                <a:cs typeface="EHUSans Light"/>
              </a:rPr>
              <a:t>Intelligence</a:t>
            </a:r>
            <a:r>
              <a:rPr lang="es-ES_tradnl" sz="1500" dirty="0">
                <a:latin typeface="EHUSans Light"/>
                <a:cs typeface="EHUSans Light"/>
              </a:rPr>
              <a:t>, </a:t>
            </a:r>
            <a:r>
              <a:rPr lang="fi-FI" sz="1500" dirty="0">
                <a:latin typeface="EHUSans Light"/>
                <a:cs typeface="EHUSans Light"/>
              </a:rPr>
              <a:t>vol. 88, no. 1–2, </a:t>
            </a:r>
            <a:r>
              <a:rPr lang="fi-FI" sz="1500" dirty="0" err="1">
                <a:latin typeface="EHUSans Light"/>
                <a:cs typeface="EHUSans Light"/>
              </a:rPr>
              <a:t>pp</a:t>
            </a:r>
            <a:r>
              <a:rPr lang="fi-FI" sz="1500" dirty="0">
                <a:latin typeface="EHUSans Light"/>
                <a:cs typeface="EHUSans Light"/>
              </a:rPr>
              <a:t>. 349 – 358, 1996..</a:t>
            </a:r>
            <a:endParaRPr lang="es-ES_tradnl" sz="1500" dirty="0">
              <a:latin typeface="EHUSans Light"/>
              <a:cs typeface="EHUSans Light"/>
            </a:endParaRPr>
          </a:p>
          <a:p>
            <a:pPr marL="460375" lvl="1" indent="-285750">
              <a:buClr>
                <a:schemeClr val="accent6"/>
              </a:buClr>
              <a:buFont typeface="Wingdings" charset="0"/>
              <a:buChar char="à"/>
            </a:pPr>
            <a:r>
              <a:rPr lang="es-ES_tradnl" sz="1500" dirty="0">
                <a:latin typeface="EHUSans Light"/>
                <a:cs typeface="EHUSans Light"/>
              </a:rPr>
              <a:t>P. </a:t>
            </a:r>
            <a:r>
              <a:rPr lang="es-ES_tradnl" sz="1500" dirty="0" err="1">
                <a:latin typeface="EHUSans Light"/>
                <a:cs typeface="EHUSans Light"/>
              </a:rPr>
              <a:t>Bratley</a:t>
            </a:r>
            <a:r>
              <a:rPr lang="es-ES_tradnl" sz="1500" dirty="0">
                <a:latin typeface="EHUSans Light"/>
                <a:cs typeface="EHUSans Light"/>
              </a:rPr>
              <a:t>, B. L. Fox, and L. E. </a:t>
            </a:r>
            <a:r>
              <a:rPr lang="es-ES_tradnl" sz="1500" dirty="0" err="1">
                <a:latin typeface="EHUSans Light"/>
                <a:cs typeface="EHUSans Light"/>
              </a:rPr>
              <a:t>Schrage</a:t>
            </a:r>
            <a:r>
              <a:rPr lang="es-ES_tradnl" sz="1500" dirty="0">
                <a:latin typeface="EHUSans Light"/>
                <a:cs typeface="EHUSans Light"/>
              </a:rPr>
              <a:t>, “A Guide </a:t>
            </a:r>
            <a:r>
              <a:rPr lang="es-ES_tradnl" sz="1500" dirty="0" err="1">
                <a:latin typeface="EHUSans Light"/>
                <a:cs typeface="EHUSans Light"/>
              </a:rPr>
              <a:t>to</a:t>
            </a:r>
            <a:r>
              <a:rPr lang="es-ES_tradnl" sz="1500" dirty="0">
                <a:latin typeface="EHUSans Light"/>
                <a:cs typeface="EHUSans Light"/>
              </a:rPr>
              <a:t> </a:t>
            </a:r>
            <a:r>
              <a:rPr lang="es-ES_tradnl" sz="1500" dirty="0" err="1">
                <a:latin typeface="EHUSans Light"/>
                <a:cs typeface="EHUSans Light"/>
              </a:rPr>
              <a:t>Simulation</a:t>
            </a:r>
            <a:r>
              <a:rPr lang="es-ES_tradnl" sz="1500" dirty="0">
                <a:latin typeface="EHUSans Light"/>
                <a:cs typeface="EHUSans Light"/>
              </a:rPr>
              <a:t>” (2Nd Ed.), </a:t>
            </a:r>
            <a:r>
              <a:rPr lang="es-ES_tradnl" sz="1500" dirty="0" err="1">
                <a:latin typeface="EHUSans Light"/>
                <a:cs typeface="EHUSans Light"/>
              </a:rPr>
              <a:t>Springer-Verlag</a:t>
            </a:r>
            <a:r>
              <a:rPr lang="es-ES_tradnl" sz="1500" dirty="0">
                <a:latin typeface="EHUSans Light"/>
                <a:cs typeface="EHUSans Light"/>
              </a:rPr>
              <a:t> New York, Inc., 1986.</a:t>
            </a:r>
          </a:p>
          <a:p>
            <a:pPr marL="460375" lvl="1" indent="-285750">
              <a:buClr>
                <a:schemeClr val="accent6"/>
              </a:buClr>
              <a:buFont typeface="Wingdings" charset="0"/>
              <a:buChar char="à"/>
            </a:pPr>
            <a:r>
              <a:rPr lang="es-ES_tradnl" sz="1500" dirty="0">
                <a:latin typeface="EHUSans Light"/>
                <a:cs typeface="EHUSans Light"/>
              </a:rPr>
              <a:t>R. E. </a:t>
            </a:r>
            <a:r>
              <a:rPr lang="es-ES_tradnl" sz="1500" dirty="0" err="1">
                <a:latin typeface="EHUSans Light"/>
                <a:cs typeface="EHUSans Light"/>
              </a:rPr>
              <a:t>Burkard</a:t>
            </a:r>
            <a:r>
              <a:rPr lang="es-ES_tradnl" sz="1500" dirty="0">
                <a:latin typeface="EHUSans Light"/>
                <a:cs typeface="EHUSans Light"/>
              </a:rPr>
              <a:t>, S. E. </a:t>
            </a:r>
            <a:r>
              <a:rPr lang="es-ES_tradnl" sz="1500" dirty="0" err="1">
                <a:latin typeface="EHUSans Light"/>
                <a:cs typeface="EHUSans Light"/>
              </a:rPr>
              <a:t>Karisch</a:t>
            </a:r>
            <a:r>
              <a:rPr lang="es-ES_tradnl" sz="1500" dirty="0">
                <a:latin typeface="EHUSans Light"/>
                <a:cs typeface="EHUSans Light"/>
              </a:rPr>
              <a:t>, and F. </a:t>
            </a:r>
            <a:r>
              <a:rPr lang="es-ES_tradnl" sz="1500" dirty="0" err="1">
                <a:latin typeface="EHUSans Light"/>
                <a:cs typeface="EHUSans Light"/>
              </a:rPr>
              <a:t>Rendl</a:t>
            </a:r>
            <a:r>
              <a:rPr lang="es-ES_tradnl" sz="1500" dirty="0">
                <a:latin typeface="EHUSans Light"/>
                <a:cs typeface="EHUSans Light"/>
              </a:rPr>
              <a:t>, “QAPLIB – a </a:t>
            </a:r>
            <a:r>
              <a:rPr lang="es-ES_tradnl" sz="1500" dirty="0" err="1">
                <a:latin typeface="EHUSans Light"/>
                <a:cs typeface="EHUSans Light"/>
              </a:rPr>
              <a:t>quadratic</a:t>
            </a:r>
            <a:r>
              <a:rPr lang="es-ES_tradnl" sz="1500" dirty="0">
                <a:latin typeface="EHUSans Light"/>
                <a:cs typeface="EHUSans Light"/>
              </a:rPr>
              <a:t> </a:t>
            </a:r>
            <a:r>
              <a:rPr lang="es-ES_tradnl" sz="1500" dirty="0" err="1">
                <a:latin typeface="EHUSans Light"/>
                <a:cs typeface="EHUSans Light"/>
              </a:rPr>
              <a:t>assignment</a:t>
            </a:r>
            <a:r>
              <a:rPr lang="es-ES_tradnl" sz="1500" dirty="0">
                <a:latin typeface="EHUSans Light"/>
                <a:cs typeface="EHUSans Light"/>
              </a:rPr>
              <a:t> </a:t>
            </a:r>
            <a:r>
              <a:rPr lang="es-ES_tradnl" sz="1500" dirty="0" err="1">
                <a:latin typeface="EHUSans Light"/>
                <a:cs typeface="EHUSans Light"/>
              </a:rPr>
              <a:t>problem</a:t>
            </a:r>
            <a:r>
              <a:rPr lang="es-ES_tradnl" sz="1500" dirty="0">
                <a:latin typeface="EHUSans Light"/>
                <a:cs typeface="EHUSans Light"/>
              </a:rPr>
              <a:t> </a:t>
            </a:r>
            <a:r>
              <a:rPr lang="es-ES_tradnl" sz="1500" dirty="0" err="1">
                <a:latin typeface="EHUSans Light"/>
                <a:cs typeface="EHUSans Light"/>
              </a:rPr>
              <a:t>library</a:t>
            </a:r>
            <a:r>
              <a:rPr lang="es-ES_tradnl" sz="1500" dirty="0">
                <a:latin typeface="EHUSans Light"/>
                <a:cs typeface="EHUSans Light"/>
              </a:rPr>
              <a:t>”, </a:t>
            </a:r>
            <a:r>
              <a:rPr lang="es-ES_tradnl" sz="1500" i="1" dirty="0" err="1">
                <a:latin typeface="EHUSans Light"/>
                <a:cs typeface="EHUSans Light"/>
              </a:rPr>
              <a:t>Journal</a:t>
            </a:r>
            <a:r>
              <a:rPr lang="es-ES_tradnl" sz="1500" i="1" dirty="0">
                <a:latin typeface="EHUSans Light"/>
                <a:cs typeface="EHUSans Light"/>
              </a:rPr>
              <a:t> of Global </a:t>
            </a:r>
            <a:r>
              <a:rPr lang="es-ES_tradnl" sz="1500" i="1" dirty="0" err="1">
                <a:latin typeface="EHUSans Light"/>
                <a:cs typeface="EHUSans Light"/>
              </a:rPr>
              <a:t>Optimization</a:t>
            </a:r>
            <a:r>
              <a:rPr lang="es-ES_tradnl" sz="1500" dirty="0">
                <a:latin typeface="EHUSans Light"/>
                <a:cs typeface="EHUSans Light"/>
              </a:rPr>
              <a:t>, vol. 10, </a:t>
            </a:r>
            <a:r>
              <a:rPr lang="pl-PL" sz="1500" dirty="0">
                <a:latin typeface="EHUSans Light"/>
                <a:cs typeface="EHUSans Light"/>
              </a:rPr>
              <a:t>no. 4, pp. 391–403, 1997.</a:t>
            </a:r>
          </a:p>
          <a:p>
            <a:pPr marL="460375" lvl="1" indent="-285750">
              <a:buClr>
                <a:schemeClr val="accent6"/>
              </a:buClr>
              <a:buFont typeface="Wingdings" charset="0"/>
              <a:buChar char="à"/>
            </a:pPr>
            <a:r>
              <a:rPr lang="pl-PL" sz="1500" dirty="0">
                <a:latin typeface="EHUSans Light"/>
                <a:cs typeface="EHUSans Light"/>
              </a:rPr>
              <a:t>Z. Drezner, P. Hahn, and  E. </a:t>
            </a:r>
            <a:r>
              <a:rPr lang="pl-PL" sz="1500" dirty="0" err="1">
                <a:latin typeface="EHUSans Light"/>
                <a:cs typeface="EHUSans Light"/>
              </a:rPr>
              <a:t>Taillard</a:t>
            </a:r>
            <a:r>
              <a:rPr lang="pl-PL" sz="1500" dirty="0">
                <a:latin typeface="EHUSans Light"/>
                <a:cs typeface="EHUSans Light"/>
              </a:rPr>
              <a:t>, ”</a:t>
            </a:r>
            <a:r>
              <a:rPr lang="pl-PL" sz="1500" dirty="0" err="1">
                <a:latin typeface="EHUSans Light"/>
                <a:cs typeface="EHUSans Light"/>
              </a:rPr>
              <a:t>Recent</a:t>
            </a:r>
            <a:r>
              <a:rPr lang="pl-PL" sz="1500" dirty="0">
                <a:latin typeface="EHUSans Light"/>
                <a:cs typeface="EHUSans Light"/>
              </a:rPr>
              <a:t> </a:t>
            </a:r>
            <a:r>
              <a:rPr lang="pl-PL" sz="1500" dirty="0" err="1">
                <a:latin typeface="EHUSans Light"/>
                <a:cs typeface="EHUSans Light"/>
              </a:rPr>
              <a:t>advances</a:t>
            </a:r>
            <a:r>
              <a:rPr lang="pl-PL" sz="1500" dirty="0">
                <a:latin typeface="EHUSans Light"/>
                <a:cs typeface="EHUSans Light"/>
              </a:rPr>
              <a:t> for the </a:t>
            </a:r>
            <a:r>
              <a:rPr lang="pl-PL" sz="1500" dirty="0" err="1">
                <a:latin typeface="EHUSans Light"/>
                <a:cs typeface="EHUSans Light"/>
              </a:rPr>
              <a:t>quadratic</a:t>
            </a:r>
            <a:r>
              <a:rPr lang="pl-PL" sz="1500" dirty="0">
                <a:latin typeface="EHUSans Light"/>
                <a:cs typeface="EHUSans Light"/>
              </a:rPr>
              <a:t> </a:t>
            </a:r>
            <a:r>
              <a:rPr lang="pl-PL" sz="1500" dirty="0" err="1">
                <a:latin typeface="EHUSans Light"/>
                <a:cs typeface="EHUSans Light"/>
              </a:rPr>
              <a:t>assignment</a:t>
            </a:r>
            <a:r>
              <a:rPr lang="pl-PL" sz="1500" dirty="0">
                <a:latin typeface="EHUSans Light"/>
                <a:cs typeface="EHUSans Light"/>
              </a:rPr>
              <a:t> problem with </a:t>
            </a:r>
            <a:r>
              <a:rPr lang="pl-PL" sz="1500" dirty="0" err="1">
                <a:latin typeface="EHUSans Light"/>
                <a:cs typeface="EHUSans Light"/>
              </a:rPr>
              <a:t>special</a:t>
            </a:r>
            <a:r>
              <a:rPr lang="pl-PL" sz="1500" dirty="0">
                <a:latin typeface="EHUSans Light"/>
                <a:cs typeface="EHUSans Light"/>
              </a:rPr>
              <a:t> </a:t>
            </a:r>
            <a:r>
              <a:rPr lang="pl-PL" sz="1500" dirty="0" err="1">
                <a:latin typeface="EHUSans Light"/>
                <a:cs typeface="EHUSans Light"/>
              </a:rPr>
              <a:t>emphasis</a:t>
            </a:r>
            <a:r>
              <a:rPr lang="pl-PL" sz="1500" dirty="0">
                <a:latin typeface="EHUSans Light"/>
                <a:cs typeface="EHUSans Light"/>
              </a:rPr>
              <a:t> on </a:t>
            </a:r>
            <a:r>
              <a:rPr lang="pl-PL" sz="1500" dirty="0" err="1">
                <a:latin typeface="EHUSans Light"/>
                <a:cs typeface="EHUSans Light"/>
              </a:rPr>
              <a:t>instances</a:t>
            </a:r>
            <a:r>
              <a:rPr lang="pl-PL" sz="1500" dirty="0">
                <a:latin typeface="EHUSans Light"/>
                <a:cs typeface="EHUSans Light"/>
              </a:rPr>
              <a:t> </a:t>
            </a:r>
            <a:r>
              <a:rPr lang="pl-PL" sz="1500" dirty="0" err="1">
                <a:latin typeface="EHUSans Light"/>
                <a:cs typeface="EHUSans Light"/>
              </a:rPr>
              <a:t>that</a:t>
            </a:r>
            <a:r>
              <a:rPr lang="pl-PL" sz="1500" dirty="0">
                <a:latin typeface="EHUSans Light"/>
                <a:cs typeface="EHUSans Light"/>
              </a:rPr>
              <a:t> </a:t>
            </a:r>
            <a:r>
              <a:rPr lang="pl-PL" sz="1500" dirty="0" err="1">
                <a:latin typeface="EHUSans Light"/>
                <a:cs typeface="EHUSans Light"/>
              </a:rPr>
              <a:t>are</a:t>
            </a:r>
            <a:r>
              <a:rPr lang="pl-PL" sz="1500" dirty="0">
                <a:latin typeface="EHUSans Light"/>
                <a:cs typeface="EHUSans Light"/>
              </a:rPr>
              <a:t> </a:t>
            </a:r>
            <a:r>
              <a:rPr lang="pl-PL" sz="1500" dirty="0" err="1">
                <a:latin typeface="EHUSans Light"/>
                <a:cs typeface="EHUSans Light"/>
              </a:rPr>
              <a:t>difficult</a:t>
            </a:r>
            <a:r>
              <a:rPr lang="pl-PL" sz="1500" dirty="0">
                <a:latin typeface="EHUSans Light"/>
                <a:cs typeface="EHUSans Light"/>
              </a:rPr>
              <a:t> for meta-</a:t>
            </a:r>
            <a:r>
              <a:rPr lang="pl-PL" sz="1500" dirty="0" err="1">
                <a:latin typeface="EHUSans Light"/>
                <a:cs typeface="EHUSans Light"/>
              </a:rPr>
              <a:t>heuristic</a:t>
            </a:r>
            <a:r>
              <a:rPr lang="pl-PL" sz="1500" dirty="0">
                <a:latin typeface="EHUSans Light"/>
                <a:cs typeface="EHUSans Light"/>
              </a:rPr>
              <a:t> </a:t>
            </a:r>
            <a:r>
              <a:rPr lang="pl-PL" sz="1500" dirty="0" err="1">
                <a:latin typeface="EHUSans Light"/>
                <a:cs typeface="EHUSans Light"/>
              </a:rPr>
              <a:t>methods</a:t>
            </a:r>
            <a:r>
              <a:rPr lang="pl-PL" sz="1500" dirty="0">
                <a:latin typeface="EHUSans Light"/>
                <a:cs typeface="EHUSans Light"/>
              </a:rPr>
              <a:t>,” </a:t>
            </a:r>
            <a:r>
              <a:rPr lang="pl-PL" sz="1500" dirty="0" err="1">
                <a:latin typeface="EHUSans Light"/>
                <a:cs typeface="EHUSans Light"/>
              </a:rPr>
              <a:t>Annals</a:t>
            </a:r>
            <a:r>
              <a:rPr lang="pl-PL" sz="1500" dirty="0">
                <a:latin typeface="EHUSans Light"/>
                <a:cs typeface="EHUSans Light"/>
              </a:rPr>
              <a:t> of Operations </a:t>
            </a:r>
            <a:r>
              <a:rPr lang="pl-PL" sz="1500" dirty="0" err="1">
                <a:latin typeface="EHUSans Light"/>
                <a:cs typeface="EHUSans Light"/>
              </a:rPr>
              <a:t>Research</a:t>
            </a:r>
            <a:r>
              <a:rPr lang="pl-PL" sz="1500" dirty="0">
                <a:latin typeface="EHUSans Light"/>
                <a:cs typeface="EHUSans Light"/>
              </a:rPr>
              <a:t>, vol. 139, </a:t>
            </a:r>
            <a:r>
              <a:rPr lang="is-IS" sz="1500" dirty="0">
                <a:latin typeface="EHUSans Light"/>
                <a:cs typeface="EHUSans Light"/>
              </a:rPr>
              <a:t>no. 1, pp. 65–94, 2005.</a:t>
            </a:r>
            <a:endParaRPr lang="es-ES_tradnl" sz="1500" dirty="0">
              <a:latin typeface="EHUSans Light"/>
              <a:cs typeface="EHUSans Light"/>
            </a:endParaRPr>
          </a:p>
          <a:p>
            <a:pPr marL="460375" lvl="1" indent="-285750">
              <a:buClr>
                <a:schemeClr val="accent6"/>
              </a:buClr>
              <a:buFont typeface="Wingdings" charset="0"/>
              <a:buChar char="à"/>
            </a:pPr>
            <a:r>
              <a:rPr lang="es-ES_tradnl" sz="1500" dirty="0">
                <a:latin typeface="EHUSans Light"/>
                <a:cs typeface="EHUSans Light"/>
              </a:rPr>
              <a:t>A. Duarte, M. Laguna, and R. Martí, “</a:t>
            </a:r>
            <a:r>
              <a:rPr lang="es-ES_tradnl" sz="1500" dirty="0" err="1">
                <a:latin typeface="EHUSans Light"/>
                <a:cs typeface="EHUSans Light"/>
              </a:rPr>
              <a:t>Tabu</a:t>
            </a:r>
            <a:r>
              <a:rPr lang="es-ES_tradnl" sz="1500" dirty="0">
                <a:latin typeface="EHUSans Light"/>
                <a:cs typeface="EHUSans Light"/>
              </a:rPr>
              <a:t> </a:t>
            </a:r>
            <a:r>
              <a:rPr lang="es-ES_tradnl" sz="1500" dirty="0" err="1">
                <a:latin typeface="EHUSans Light"/>
                <a:cs typeface="EHUSans Light"/>
              </a:rPr>
              <a:t>search</a:t>
            </a:r>
            <a:r>
              <a:rPr lang="es-ES_tradnl" sz="1500" dirty="0">
                <a:latin typeface="EHUSans Light"/>
                <a:cs typeface="EHUSans Light"/>
              </a:rPr>
              <a:t> </a:t>
            </a:r>
            <a:r>
              <a:rPr lang="es-ES_tradnl" sz="1500" dirty="0" err="1">
                <a:latin typeface="EHUSans Light"/>
                <a:cs typeface="EHUSans Light"/>
              </a:rPr>
              <a:t>for</a:t>
            </a:r>
            <a:r>
              <a:rPr lang="es-ES_tradnl" sz="1500" dirty="0">
                <a:latin typeface="EHUSans Light"/>
                <a:cs typeface="EHUSans Light"/>
              </a:rPr>
              <a:t> </a:t>
            </a:r>
            <a:r>
              <a:rPr lang="es-ES_tradnl" sz="1500" dirty="0" err="1">
                <a:latin typeface="EHUSans Light"/>
                <a:cs typeface="EHUSans Light"/>
              </a:rPr>
              <a:t>the</a:t>
            </a:r>
            <a:r>
              <a:rPr lang="es-ES_tradnl" sz="1500" dirty="0">
                <a:latin typeface="EHUSans Light"/>
                <a:cs typeface="EHUSans Light"/>
              </a:rPr>
              <a:t> linear </a:t>
            </a:r>
            <a:r>
              <a:rPr lang="es-ES_tradnl" sz="1500" dirty="0" err="1">
                <a:latin typeface="EHUSans Light"/>
                <a:cs typeface="EHUSans Light"/>
              </a:rPr>
              <a:t>ordering</a:t>
            </a:r>
            <a:r>
              <a:rPr lang="es-ES_tradnl" sz="1500" dirty="0">
                <a:latin typeface="EHUSans Light"/>
                <a:cs typeface="EHUSans Light"/>
              </a:rPr>
              <a:t> </a:t>
            </a:r>
            <a:r>
              <a:rPr lang="es-ES_tradnl" sz="1500" dirty="0" err="1">
                <a:latin typeface="EHUSans Light"/>
                <a:cs typeface="EHUSans Light"/>
              </a:rPr>
              <a:t>problem</a:t>
            </a:r>
            <a:r>
              <a:rPr lang="es-ES_tradnl" sz="1500" dirty="0">
                <a:latin typeface="EHUSans Light"/>
                <a:cs typeface="EHUSans Light"/>
              </a:rPr>
              <a:t> </a:t>
            </a:r>
            <a:r>
              <a:rPr lang="es-ES_tradnl" sz="1500" dirty="0" err="1">
                <a:latin typeface="EHUSans Light"/>
                <a:cs typeface="EHUSans Light"/>
              </a:rPr>
              <a:t>with</a:t>
            </a:r>
            <a:r>
              <a:rPr lang="es-ES_tradnl" sz="1500" dirty="0">
                <a:latin typeface="EHUSans Light"/>
                <a:cs typeface="EHUSans Light"/>
              </a:rPr>
              <a:t> </a:t>
            </a:r>
            <a:r>
              <a:rPr lang="es-ES_tradnl" sz="1500" dirty="0" err="1">
                <a:latin typeface="EHUSans Light"/>
                <a:cs typeface="EHUSans Light"/>
              </a:rPr>
              <a:t>cumulative</a:t>
            </a:r>
            <a:r>
              <a:rPr lang="es-ES_tradnl" sz="1500" dirty="0">
                <a:latin typeface="EHUSans Light"/>
                <a:cs typeface="EHUSans Light"/>
              </a:rPr>
              <a:t> </a:t>
            </a:r>
            <a:r>
              <a:rPr lang="es-ES_tradnl" sz="1500" dirty="0" err="1">
                <a:latin typeface="EHUSans Light"/>
                <a:cs typeface="EHUSans Light"/>
              </a:rPr>
              <a:t>costs</a:t>
            </a:r>
            <a:r>
              <a:rPr lang="es-ES_tradnl" sz="1500" dirty="0">
                <a:latin typeface="EHUSans Light"/>
                <a:cs typeface="EHUSans Light"/>
              </a:rPr>
              <a:t>,” </a:t>
            </a:r>
            <a:r>
              <a:rPr lang="es-ES_tradnl" sz="1500" i="1" dirty="0" err="1">
                <a:latin typeface="EHUSans Light"/>
                <a:cs typeface="EHUSans Light"/>
              </a:rPr>
              <a:t>Computational</a:t>
            </a:r>
            <a:r>
              <a:rPr lang="es-ES_tradnl" sz="1500" i="1" dirty="0">
                <a:latin typeface="EHUSans Light"/>
                <a:cs typeface="EHUSans Light"/>
              </a:rPr>
              <a:t> </a:t>
            </a:r>
            <a:r>
              <a:rPr lang="es-ES_tradnl" sz="1500" i="1" dirty="0" err="1">
                <a:latin typeface="EHUSans Light"/>
                <a:cs typeface="EHUSans Light"/>
              </a:rPr>
              <a:t>Optimization</a:t>
            </a:r>
            <a:r>
              <a:rPr lang="es-ES_tradnl" sz="1500" i="1" dirty="0">
                <a:latin typeface="EHUSans Light"/>
                <a:cs typeface="EHUSans Light"/>
              </a:rPr>
              <a:t> </a:t>
            </a:r>
            <a:r>
              <a:rPr lang="en-US" sz="1500" i="1" dirty="0">
                <a:latin typeface="EHUSans Light"/>
                <a:cs typeface="EHUSans Light"/>
              </a:rPr>
              <a:t>and Applications</a:t>
            </a:r>
            <a:r>
              <a:rPr lang="en-US" sz="1500" dirty="0">
                <a:latin typeface="EHUSans Light"/>
                <a:cs typeface="EHUSans Light"/>
              </a:rPr>
              <a:t>, vol. 48, no. 3, pp. 697–715, 2011.</a:t>
            </a:r>
          </a:p>
          <a:p>
            <a:pPr marL="460375" lvl="1" indent="-285750">
              <a:buClr>
                <a:schemeClr val="accent6"/>
              </a:buClr>
              <a:buFont typeface="Wingdings" charset="0"/>
              <a:buChar char="à"/>
            </a:pPr>
            <a:r>
              <a:rPr lang="en-US" sz="1500" dirty="0">
                <a:latin typeface="EHUSans Light"/>
                <a:cs typeface="EHUSans Light"/>
              </a:rPr>
              <a:t>R. </a:t>
            </a:r>
            <a:r>
              <a:rPr lang="en-US" sz="1500" dirty="0" err="1">
                <a:latin typeface="EHUSans Light"/>
                <a:cs typeface="EHUSans Light"/>
              </a:rPr>
              <a:t>Martí</a:t>
            </a:r>
            <a:r>
              <a:rPr lang="en-US" sz="1500" dirty="0">
                <a:latin typeface="EHUSans Light"/>
                <a:cs typeface="EHUSans Light"/>
              </a:rPr>
              <a:t> and G. </a:t>
            </a:r>
            <a:r>
              <a:rPr lang="en-US" sz="1500" dirty="0" err="1">
                <a:latin typeface="EHUSans Light"/>
                <a:cs typeface="EHUSans Light"/>
              </a:rPr>
              <a:t>Reinelt</a:t>
            </a:r>
            <a:r>
              <a:rPr lang="en-US" sz="1500" dirty="0">
                <a:latin typeface="EHUSans Light"/>
                <a:cs typeface="EHUSans Light"/>
              </a:rPr>
              <a:t>, The linear ordering problem: exact and heuristic methods in combinatorial optimization. Springer, 2011, vol. </a:t>
            </a:r>
            <a:r>
              <a:rPr lang="nb-NO" sz="1500" dirty="0">
                <a:latin typeface="EHUSans Light"/>
                <a:cs typeface="EHUSans Light"/>
              </a:rPr>
              <a:t>175.</a:t>
            </a:r>
          </a:p>
          <a:p>
            <a:pPr marL="460375" lvl="1" indent="-285750">
              <a:buClr>
                <a:schemeClr val="accent6"/>
              </a:buClr>
              <a:buFont typeface="Wingdings" charset="0"/>
              <a:buChar char="à"/>
            </a:pPr>
            <a:r>
              <a:rPr lang="is-IS" sz="1500" dirty="0">
                <a:latin typeface="EHUSans Light"/>
                <a:cs typeface="EHUSans Light"/>
              </a:rPr>
              <a:t>…</a:t>
            </a:r>
            <a:endParaRPr lang="es-ES_tradnl" sz="150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977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11428" y="2716117"/>
            <a:ext cx="8075371" cy="3728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EHUSans"/>
              <a:cs typeface="EHU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3472"/>
          </a:xfrm>
        </p:spPr>
        <p:txBody>
          <a:bodyPr anchor="t" anchorCtr="0">
            <a:normAutofit/>
          </a:bodyPr>
          <a:lstStyle/>
          <a:p>
            <a:r>
              <a:rPr lang="es-ES" sz="2800" dirty="0" err="1" smtClean="0">
                <a:latin typeface="EHUSans" pitchFamily="50"/>
                <a:cs typeface="EHUSans Light"/>
              </a:rPr>
              <a:t>Generating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instances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artificially</a:t>
            </a:r>
            <a:r>
              <a:rPr lang="es-ES" sz="2800" dirty="0" smtClean="0">
                <a:latin typeface="EHUSans" pitchFamily="50"/>
                <a:cs typeface="EHUSans Light"/>
              </a:rPr>
              <a:t/>
            </a:r>
            <a:br>
              <a:rPr lang="es-ES" sz="2800" dirty="0" smtClean="0">
                <a:latin typeface="EHUSans" pitchFamily="50"/>
                <a:cs typeface="EHUSans Light"/>
              </a:rPr>
            </a:br>
            <a:r>
              <a:rPr lang="es-ES" sz="2000" dirty="0" err="1" smtClean="0">
                <a:latin typeface="EHUSans Light"/>
                <a:cs typeface="EHUSans Light"/>
              </a:rPr>
              <a:t>Hard</a:t>
            </a:r>
            <a:r>
              <a:rPr lang="es-ES" sz="2000" dirty="0" smtClean="0">
                <a:latin typeface="EHUSans Light"/>
                <a:cs typeface="EHUSans Light"/>
              </a:rPr>
              <a:t> </a:t>
            </a:r>
            <a:r>
              <a:rPr lang="es-ES" sz="2000" dirty="0" err="1" smtClean="0">
                <a:latin typeface="EHUSans Light"/>
                <a:cs typeface="EHUSans Light"/>
              </a:rPr>
              <a:t>enough</a:t>
            </a:r>
            <a:r>
              <a:rPr lang="es-ES" sz="2000" dirty="0" smtClean="0">
                <a:latin typeface="EHUSans Light"/>
                <a:cs typeface="EHUSans Light"/>
              </a:rPr>
              <a:t>, </a:t>
            </a:r>
            <a:r>
              <a:rPr lang="es-ES" sz="2000" dirty="0" err="1" smtClean="0">
                <a:latin typeface="EHUSans Light"/>
                <a:cs typeface="EHUSans Light"/>
              </a:rPr>
              <a:t>if</a:t>
            </a:r>
            <a:r>
              <a:rPr lang="es-ES" sz="2000" dirty="0" smtClean="0">
                <a:latin typeface="EHUSans Light"/>
                <a:cs typeface="EHUSans Light"/>
              </a:rPr>
              <a:t> </a:t>
            </a:r>
            <a:r>
              <a:rPr lang="es-ES" sz="2000" dirty="0" err="1" smtClean="0">
                <a:latin typeface="EHUSans Light"/>
                <a:cs typeface="EHUSans Light"/>
              </a:rPr>
              <a:t>possible</a:t>
            </a:r>
            <a:r>
              <a:rPr lang="is-IS" sz="2000" dirty="0" smtClean="0">
                <a:latin typeface="EHUSans Light"/>
                <a:cs typeface="EHUSans Light"/>
              </a:rPr>
              <a:t>…</a:t>
            </a:r>
            <a:endParaRPr lang="en-US" sz="2000" dirty="0">
              <a:latin typeface="EHUSans Light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latin typeface="EHUSans"/>
                <a:cs typeface="EHUSans"/>
              </a:rPr>
              <a:pPr/>
              <a:t>7</a:t>
            </a:fld>
            <a:endParaRPr lang="en-US" dirty="0">
              <a:latin typeface="EHUSans"/>
              <a:cs typeface="EHU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850" y="1605463"/>
            <a:ext cx="8230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à"/>
            </a:pPr>
            <a:r>
              <a:rPr lang="es-ES_tradnl" b="1" dirty="0" err="1" smtClean="0">
                <a:latin typeface="EHUSans Light"/>
                <a:cs typeface="EHUSans Light"/>
              </a:rPr>
              <a:t>The</a:t>
            </a:r>
            <a:r>
              <a:rPr lang="es-ES_tradnl" b="1" dirty="0" smtClean="0">
                <a:latin typeface="EHUSans Light"/>
                <a:cs typeface="EHUSans Light"/>
              </a:rPr>
              <a:t> </a:t>
            </a:r>
            <a:r>
              <a:rPr lang="es-ES_tradnl" b="1" dirty="0" err="1" smtClean="0">
                <a:latin typeface="EHUSans Light"/>
                <a:cs typeface="EHUSans Light"/>
              </a:rPr>
              <a:t>aim</a:t>
            </a:r>
            <a:r>
              <a:rPr lang="es-ES_tradnl" b="1" dirty="0" smtClean="0">
                <a:latin typeface="EHUSans Light"/>
                <a:cs typeface="EHUSans Light"/>
              </a:rPr>
              <a:t>: </a:t>
            </a:r>
            <a:r>
              <a:rPr lang="es-ES_tradnl" dirty="0" err="1" smtClean="0">
                <a:latin typeface="EHUSans Light"/>
                <a:cs typeface="EHUSans Light"/>
              </a:rPr>
              <a:t>obtain</a:t>
            </a:r>
            <a:r>
              <a:rPr lang="es-ES_tradnl" dirty="0" smtClean="0">
                <a:latin typeface="EHUSans Light"/>
                <a:cs typeface="EHUSans Light"/>
              </a:rPr>
              <a:t> a </a:t>
            </a:r>
            <a:r>
              <a:rPr lang="es-ES_tradnl" dirty="0" err="1" smtClean="0">
                <a:latin typeface="EHUSans Light"/>
                <a:cs typeface="EHUSans Light"/>
              </a:rPr>
              <a:t>uniform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sample</a:t>
            </a:r>
            <a:r>
              <a:rPr lang="es-ES_tradnl" dirty="0" smtClean="0">
                <a:latin typeface="EHUSans Light"/>
                <a:cs typeface="EHUSans Light"/>
              </a:rPr>
              <a:t> of </a:t>
            </a:r>
            <a:r>
              <a:rPr lang="es-ES_tradnl" dirty="0" err="1" smtClean="0">
                <a:latin typeface="EHUSans Light"/>
                <a:cs typeface="EHUSans Light"/>
              </a:rPr>
              <a:t>instances</a:t>
            </a:r>
            <a:r>
              <a:rPr lang="es-ES_tradnl" dirty="0" smtClean="0">
                <a:latin typeface="EHUSans Light"/>
                <a:cs typeface="EHUSans Light"/>
              </a:rPr>
              <a:t>. </a:t>
            </a:r>
            <a:endParaRPr lang="es-ES_tradnl" dirty="0">
              <a:latin typeface="EHUSans Light"/>
              <a:cs typeface="EHUSans Light"/>
            </a:endParaRPr>
          </a:p>
          <a:p>
            <a:pPr marL="285750" indent="-285750">
              <a:buFont typeface="Wingdings" charset="0"/>
              <a:buChar char="à"/>
            </a:pPr>
            <a:endParaRPr lang="es-ES_tradnl" dirty="0" smtClean="0">
              <a:latin typeface="EHUSans Light"/>
              <a:cs typeface="EHUSans Light"/>
            </a:endParaRPr>
          </a:p>
          <a:p>
            <a:pPr marL="285750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Does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this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type</a:t>
            </a:r>
            <a:r>
              <a:rPr lang="es-ES_tradnl" dirty="0" smtClean="0">
                <a:latin typeface="EHUSans Light"/>
                <a:cs typeface="EHUSans Light"/>
              </a:rPr>
              <a:t> of </a:t>
            </a:r>
            <a:r>
              <a:rPr lang="es-ES_tradnl" dirty="0" err="1" smtClean="0">
                <a:latin typeface="EHUSans Light"/>
                <a:cs typeface="EHUSans Light"/>
              </a:rPr>
              <a:t>sampling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generate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the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expected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sample</a:t>
            </a:r>
            <a:r>
              <a:rPr lang="es-ES_tradnl" dirty="0" smtClean="0">
                <a:latin typeface="EHUSans Light"/>
                <a:cs typeface="EHUSans Light"/>
              </a:rPr>
              <a:t>?</a:t>
            </a:r>
          </a:p>
          <a:p>
            <a:pPr marL="285750" indent="-285750">
              <a:buFont typeface="Wingdings" charset="0"/>
              <a:buChar char="à"/>
            </a:pPr>
            <a:endParaRPr lang="es-ES_tradnl" dirty="0">
              <a:latin typeface="EHUSans Light"/>
              <a:cs typeface="EHU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6850" y="2794517"/>
            <a:ext cx="193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u="sng" dirty="0" err="1" smtClean="0">
                <a:latin typeface="EHUSans"/>
                <a:cs typeface="EHUSans"/>
              </a:rPr>
              <a:t>The</a:t>
            </a:r>
            <a:r>
              <a:rPr lang="es-ES_tradnl" u="sng" dirty="0" smtClean="0">
                <a:latin typeface="EHUSans"/>
                <a:cs typeface="EHUSans"/>
              </a:rPr>
              <a:t> </a:t>
            </a:r>
            <a:r>
              <a:rPr lang="es-ES_tradnl" u="sng" dirty="0" err="1" smtClean="0">
                <a:latin typeface="EHUSans"/>
                <a:cs typeface="EHUSans"/>
              </a:rPr>
              <a:t>assumption</a:t>
            </a:r>
            <a:endParaRPr lang="es-ES_tradnl" u="sng" dirty="0">
              <a:latin typeface="EHUSans"/>
              <a:cs typeface="EHU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9049" y="3735309"/>
            <a:ext cx="75096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300" dirty="0" smtClean="0">
                <a:latin typeface="EHUSans Light"/>
                <a:cs typeface="EHUSans Light"/>
              </a:rPr>
              <a:t>“</a:t>
            </a:r>
            <a:r>
              <a:rPr lang="es-ES_tradnl" sz="2300" dirty="0" err="1" smtClean="0">
                <a:latin typeface="EHUSans Light"/>
                <a:cs typeface="EHUSans Light"/>
              </a:rPr>
              <a:t>sampling</a:t>
            </a:r>
            <a:r>
              <a:rPr lang="es-ES_tradnl" sz="2300" dirty="0" smtClean="0">
                <a:latin typeface="EHUSans Light"/>
                <a:cs typeface="EHUSans Light"/>
              </a:rPr>
              <a:t> in </a:t>
            </a:r>
            <a:r>
              <a:rPr lang="es-ES_tradnl" sz="2300" dirty="0" err="1" smtClean="0">
                <a:latin typeface="EHUSans Light"/>
                <a:cs typeface="EHUSans Light"/>
              </a:rPr>
              <a:t>the</a:t>
            </a:r>
            <a:r>
              <a:rPr lang="es-ES_tradnl" sz="2300" dirty="0" smtClean="0">
                <a:latin typeface="EHUSans Light"/>
                <a:cs typeface="EHUSans Light"/>
              </a:rPr>
              <a:t> </a:t>
            </a:r>
            <a:r>
              <a:rPr lang="es-ES_tradnl" sz="2300" dirty="0" err="1" smtClean="0">
                <a:latin typeface="EHUSans Light"/>
                <a:cs typeface="EHUSans Light"/>
              </a:rPr>
              <a:t>space</a:t>
            </a:r>
            <a:r>
              <a:rPr lang="es-ES_tradnl" sz="2300" dirty="0" smtClean="0">
                <a:latin typeface="EHUSans Light"/>
                <a:cs typeface="EHUSans Light"/>
              </a:rPr>
              <a:t> of </a:t>
            </a:r>
            <a:r>
              <a:rPr lang="es-ES_tradnl" sz="2300" dirty="0" err="1" smtClean="0">
                <a:latin typeface="EHUSans Light"/>
                <a:cs typeface="EHUSans Light"/>
              </a:rPr>
              <a:t>parameters</a:t>
            </a:r>
            <a:r>
              <a:rPr lang="es-ES_tradnl" sz="2300" dirty="0" smtClean="0">
                <a:latin typeface="EHUSans Light"/>
                <a:cs typeface="EHUSans Light"/>
              </a:rPr>
              <a:t> </a:t>
            </a:r>
            <a:r>
              <a:rPr lang="es-ES_tradnl" sz="2300" dirty="0" err="1" smtClean="0">
                <a:latin typeface="EHUSans Light"/>
                <a:cs typeface="EHUSans Light"/>
              </a:rPr>
              <a:t>is</a:t>
            </a:r>
            <a:r>
              <a:rPr lang="es-ES_tradnl" sz="2300" dirty="0" smtClean="0">
                <a:latin typeface="EHUSans Light"/>
                <a:cs typeface="EHUSans Light"/>
              </a:rPr>
              <a:t> </a:t>
            </a:r>
            <a:r>
              <a:rPr lang="es-ES_tradnl" sz="2300" i="1" u="sng" dirty="0" err="1" smtClean="0">
                <a:latin typeface="EHUSans Light"/>
                <a:cs typeface="EHUSans Light"/>
              </a:rPr>
              <a:t>equivalent</a:t>
            </a:r>
            <a:r>
              <a:rPr lang="es-ES_tradnl" sz="2300" dirty="0" smtClean="0">
                <a:latin typeface="EHUSans Light"/>
                <a:cs typeface="EHUSans Light"/>
              </a:rPr>
              <a:t> </a:t>
            </a:r>
            <a:r>
              <a:rPr lang="es-ES_tradnl" sz="2300" dirty="0" err="1" smtClean="0">
                <a:latin typeface="EHUSans Light"/>
                <a:cs typeface="EHUSans Light"/>
              </a:rPr>
              <a:t>to</a:t>
            </a:r>
            <a:r>
              <a:rPr lang="es-ES_tradnl" sz="2300" dirty="0" smtClean="0">
                <a:latin typeface="EHUSans Light"/>
                <a:cs typeface="EHUSans Light"/>
              </a:rPr>
              <a:t> </a:t>
            </a:r>
            <a:r>
              <a:rPr lang="es-ES_tradnl" sz="2300" dirty="0" err="1" smtClean="0">
                <a:latin typeface="EHUSans Light"/>
                <a:cs typeface="EHUSans Light"/>
              </a:rPr>
              <a:t>sampling</a:t>
            </a:r>
            <a:r>
              <a:rPr lang="es-ES_tradnl" sz="2300" dirty="0" smtClean="0">
                <a:latin typeface="EHUSans Light"/>
                <a:cs typeface="EHUSans Light"/>
              </a:rPr>
              <a:t> in </a:t>
            </a:r>
            <a:r>
              <a:rPr lang="es-ES_tradnl" sz="2300" dirty="0" err="1" smtClean="0">
                <a:latin typeface="EHUSans Light"/>
                <a:cs typeface="EHUSans Light"/>
              </a:rPr>
              <a:t>the</a:t>
            </a:r>
            <a:r>
              <a:rPr lang="es-ES_tradnl" sz="2300" dirty="0" smtClean="0">
                <a:latin typeface="EHUSans Light"/>
                <a:cs typeface="EHUSans Light"/>
              </a:rPr>
              <a:t> </a:t>
            </a:r>
            <a:r>
              <a:rPr lang="es-ES_tradnl" sz="2300" dirty="0" err="1" smtClean="0">
                <a:latin typeface="EHUSans Light"/>
                <a:cs typeface="EHUSans Light"/>
              </a:rPr>
              <a:t>space</a:t>
            </a:r>
            <a:r>
              <a:rPr lang="es-ES_tradnl" sz="2300" dirty="0" smtClean="0">
                <a:latin typeface="EHUSans Light"/>
                <a:cs typeface="EHUSans Light"/>
              </a:rPr>
              <a:t> of </a:t>
            </a:r>
            <a:r>
              <a:rPr lang="es-ES_tradnl" sz="2300" dirty="0" err="1" smtClean="0">
                <a:latin typeface="EHUSans Light"/>
                <a:cs typeface="EHUSans Light"/>
              </a:rPr>
              <a:t>instances</a:t>
            </a:r>
            <a:r>
              <a:rPr lang="es-ES_tradnl" sz="2300" dirty="0" smtClean="0">
                <a:latin typeface="EHUSans Light"/>
                <a:cs typeface="EHUSans Light"/>
              </a:rPr>
              <a:t>”</a:t>
            </a:r>
            <a:endParaRPr lang="es-ES_tradnl" sz="2300" dirty="0">
              <a:latin typeface="EHUSans Light"/>
              <a:cs typeface="EHUSans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11479" y="4138904"/>
            <a:ext cx="7632520" cy="2719095"/>
            <a:chOff x="1511479" y="4138904"/>
            <a:chExt cx="7632520" cy="2719095"/>
          </a:xfrm>
        </p:grpSpPr>
        <p:pic>
          <p:nvPicPr>
            <p:cNvPr id="6" name="Picture 5" descr="quest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539" y="4138904"/>
              <a:ext cx="3625460" cy="271909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511479" y="5315773"/>
              <a:ext cx="4257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err="1" smtClean="0">
                  <a:solidFill>
                    <a:srgbClr val="3366FF"/>
                  </a:solidFill>
                  <a:latin typeface="EHUSans"/>
                  <a:cs typeface="EHUSans"/>
                </a:rPr>
                <a:t>Does</a:t>
              </a:r>
              <a:r>
                <a:rPr lang="es-ES_tradnl" sz="2000" dirty="0" smtClean="0">
                  <a:solidFill>
                    <a:srgbClr val="3366FF"/>
                  </a:solidFill>
                  <a:latin typeface="EHUSans"/>
                  <a:cs typeface="EHUSans"/>
                </a:rPr>
                <a:t> </a:t>
              </a:r>
              <a:r>
                <a:rPr lang="es-ES_tradnl" sz="2000" dirty="0" err="1" smtClean="0">
                  <a:solidFill>
                    <a:srgbClr val="3366FF"/>
                  </a:solidFill>
                  <a:latin typeface="EHUSans"/>
                  <a:cs typeface="EHUSans"/>
                </a:rPr>
                <a:t>really</a:t>
              </a:r>
              <a:r>
                <a:rPr lang="es-ES_tradnl" sz="2000" dirty="0" smtClean="0">
                  <a:solidFill>
                    <a:srgbClr val="3366FF"/>
                  </a:solidFill>
                  <a:latin typeface="EHUSans"/>
                  <a:cs typeface="EHUSans"/>
                </a:rPr>
                <a:t> </a:t>
              </a:r>
              <a:r>
                <a:rPr lang="es-ES_tradnl" sz="2000" dirty="0" err="1" smtClean="0">
                  <a:solidFill>
                    <a:srgbClr val="3366FF"/>
                  </a:solidFill>
                  <a:latin typeface="EHUSans"/>
                  <a:cs typeface="EHUSans"/>
                </a:rPr>
                <a:t>this</a:t>
              </a:r>
              <a:r>
                <a:rPr lang="es-ES_tradnl" sz="2000" dirty="0" smtClean="0">
                  <a:solidFill>
                    <a:srgbClr val="3366FF"/>
                  </a:solidFill>
                  <a:latin typeface="EHUSans"/>
                  <a:cs typeface="EHUSans"/>
                </a:rPr>
                <a:t> </a:t>
              </a:r>
              <a:r>
                <a:rPr lang="es-ES_tradnl" sz="2000" dirty="0" err="1" smtClean="0">
                  <a:solidFill>
                    <a:srgbClr val="3366FF"/>
                  </a:solidFill>
                  <a:latin typeface="EHUSans"/>
                  <a:cs typeface="EHUSans"/>
                </a:rPr>
                <a:t>equivalence</a:t>
              </a:r>
              <a:r>
                <a:rPr lang="es-ES_tradnl" sz="2000" dirty="0" smtClean="0">
                  <a:solidFill>
                    <a:srgbClr val="3366FF"/>
                  </a:solidFill>
                  <a:latin typeface="EHUSans"/>
                  <a:cs typeface="EHUSans"/>
                </a:rPr>
                <a:t> </a:t>
              </a:r>
              <a:r>
                <a:rPr lang="es-ES_tradnl" sz="2000" dirty="0" err="1" smtClean="0">
                  <a:solidFill>
                    <a:srgbClr val="3366FF"/>
                  </a:solidFill>
                  <a:latin typeface="EHUSans"/>
                  <a:cs typeface="EHUSans"/>
                </a:rPr>
                <a:t>hold</a:t>
              </a:r>
              <a:r>
                <a:rPr lang="es-ES_tradnl" sz="2000" dirty="0" smtClean="0">
                  <a:solidFill>
                    <a:srgbClr val="3366FF"/>
                  </a:solidFill>
                  <a:latin typeface="EHUSans"/>
                  <a:cs typeface="EHUSans"/>
                </a:rPr>
                <a:t>?</a:t>
              </a:r>
              <a:endParaRPr lang="es-ES_tradnl" sz="2000" dirty="0">
                <a:solidFill>
                  <a:srgbClr val="3366FF"/>
                </a:solidFill>
                <a:latin typeface="EHUSans"/>
                <a:cs typeface="EHU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31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28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3472"/>
          </a:xfrm>
        </p:spPr>
        <p:txBody>
          <a:bodyPr anchor="t" anchorCtr="0">
            <a:normAutofit fontScale="90000"/>
          </a:bodyPr>
          <a:lstStyle/>
          <a:p>
            <a:r>
              <a:rPr lang="es-ES" sz="2800" dirty="0" err="1" smtClean="0">
                <a:latin typeface="EHUSans" pitchFamily="50"/>
                <a:cs typeface="EHUSans Light"/>
              </a:rPr>
              <a:t>Depends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on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the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algorithm</a:t>
            </a:r>
            <a:r>
              <a:rPr lang="es-ES" sz="2800" dirty="0" smtClean="0">
                <a:latin typeface="EHUSans" pitchFamily="50"/>
                <a:cs typeface="EHUSans Light"/>
              </a:rPr>
              <a:t/>
            </a:r>
            <a:br>
              <a:rPr lang="es-ES" sz="2800" dirty="0" smtClean="0">
                <a:latin typeface="EHUSans" pitchFamily="50"/>
                <a:cs typeface="EHUSans Light"/>
              </a:rPr>
            </a:br>
            <a:r>
              <a:rPr lang="es-ES" sz="2200" dirty="0" err="1" smtClean="0">
                <a:latin typeface="EHUSans Light"/>
                <a:cs typeface="EHUSans Light"/>
              </a:rPr>
              <a:t>Distinguish</a:t>
            </a:r>
            <a:r>
              <a:rPr lang="es-ES" sz="2200" dirty="0" smtClean="0">
                <a:latin typeface="EHUSans Light"/>
                <a:cs typeface="EHUSans Light"/>
              </a:rPr>
              <a:t> </a:t>
            </a:r>
            <a:r>
              <a:rPr lang="es-ES" sz="2200" dirty="0" err="1" smtClean="0">
                <a:latin typeface="EHUSans Light"/>
                <a:cs typeface="EHUSans Light"/>
              </a:rPr>
              <a:t>between</a:t>
            </a:r>
            <a:r>
              <a:rPr lang="es-ES" sz="2200" dirty="0" smtClean="0">
                <a:latin typeface="EHUSans Light"/>
                <a:cs typeface="EHUSans Light"/>
              </a:rPr>
              <a:t> </a:t>
            </a:r>
            <a:r>
              <a:rPr lang="es-ES" sz="2200" dirty="0" err="1" smtClean="0">
                <a:latin typeface="EHUSans Light"/>
                <a:cs typeface="EHUSans Light"/>
              </a:rPr>
              <a:t>two</a:t>
            </a:r>
            <a:r>
              <a:rPr lang="es-ES" sz="2200" dirty="0" smtClean="0">
                <a:latin typeface="EHUSans Light"/>
                <a:cs typeface="EHUSans Light"/>
              </a:rPr>
              <a:t> </a:t>
            </a:r>
            <a:r>
              <a:rPr lang="es-ES" sz="2200" dirty="0" err="1" smtClean="0">
                <a:latin typeface="EHUSans Light"/>
                <a:cs typeface="EHUSans Light"/>
              </a:rPr>
              <a:t>groups</a:t>
            </a:r>
            <a:r>
              <a:rPr lang="es-ES" sz="2200" dirty="0" smtClean="0">
                <a:latin typeface="EHUSans Light"/>
                <a:cs typeface="EHUSans Light"/>
              </a:rPr>
              <a:t/>
            </a:r>
            <a:br>
              <a:rPr lang="es-ES" sz="2200" dirty="0" smtClean="0">
                <a:latin typeface="EHUSans Light"/>
                <a:cs typeface="EHUSans Light"/>
              </a:rPr>
            </a:br>
            <a:endParaRPr lang="en-US" sz="2200" dirty="0">
              <a:latin typeface="EHUSans Light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latin typeface="EHUSans"/>
                <a:cs typeface="EHUSans"/>
              </a:rPr>
              <a:pPr/>
              <a:t>8</a:t>
            </a:fld>
            <a:endParaRPr lang="en-US" dirty="0">
              <a:latin typeface="EHUSans"/>
              <a:cs typeface="EHU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040" y="1605462"/>
            <a:ext cx="3841029" cy="3354765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/>
            <a:endParaRPr lang="es-ES_tradnl" dirty="0">
              <a:latin typeface="EHUSans Light"/>
              <a:cs typeface="EHUSans Light"/>
            </a:endParaRPr>
          </a:p>
          <a:p>
            <a:pPr marL="285750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Objective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values</a:t>
            </a:r>
            <a:r>
              <a:rPr lang="es-ES_tradnl" dirty="0" smtClean="0">
                <a:latin typeface="EHUSans Light"/>
                <a:cs typeface="EHUSans Light"/>
              </a:rPr>
              <a:t> are </a:t>
            </a:r>
            <a:r>
              <a:rPr lang="es-ES_tradnl" dirty="0" err="1" smtClean="0">
                <a:latin typeface="EHUSans Light"/>
                <a:cs typeface="EHUSans Light"/>
              </a:rPr>
              <a:t>considered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explicitly</a:t>
            </a:r>
            <a:endParaRPr lang="es-ES_tradnl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Simulated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Annealing</a:t>
            </a:r>
            <a:endParaRPr lang="es-ES_tradnl" dirty="0" smtClean="0"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Boltzmann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Selection</a:t>
            </a:r>
            <a:endParaRPr lang="es-ES_tradnl" dirty="0" smtClean="0"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Roulette</a:t>
            </a:r>
            <a:r>
              <a:rPr lang="es-ES_tradnl" dirty="0" smtClean="0">
                <a:latin typeface="EHUSans Light"/>
                <a:cs typeface="EHUSans Light"/>
              </a:rPr>
              <a:t>-Wheel </a:t>
            </a:r>
            <a:r>
              <a:rPr lang="es-ES_tradnl" dirty="0" err="1" smtClean="0">
                <a:latin typeface="EHUSans Light"/>
                <a:cs typeface="EHUSans Light"/>
              </a:rPr>
              <a:t>methods</a:t>
            </a:r>
            <a:endParaRPr lang="es-ES_tradnl" dirty="0" smtClean="0"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is-IS" dirty="0" smtClean="0">
                <a:latin typeface="EHUSans Light"/>
                <a:cs typeface="EHUSans Light"/>
              </a:rPr>
              <a:t>…</a:t>
            </a:r>
            <a:endParaRPr lang="es-ES_tradnl" dirty="0" smtClean="0">
              <a:latin typeface="EHUSans Light"/>
              <a:cs typeface="EHUSans Light"/>
            </a:endParaRPr>
          </a:p>
          <a:p>
            <a:endParaRPr lang="es-ES_tradnl" dirty="0" smtClean="0">
              <a:latin typeface="EHUSans Light"/>
              <a:cs typeface="EHUSans Light"/>
            </a:endParaRPr>
          </a:p>
          <a:p>
            <a:endParaRPr lang="es-ES_tradnl" dirty="0">
              <a:latin typeface="EHUSans Light"/>
              <a:cs typeface="EHUSans Light"/>
            </a:endParaRPr>
          </a:p>
          <a:p>
            <a:endParaRPr lang="es-ES_tradnl" dirty="0" smtClean="0">
              <a:latin typeface="EHUSans Light"/>
              <a:cs typeface="EHUSans Light"/>
            </a:endParaRPr>
          </a:p>
          <a:p>
            <a:endParaRPr lang="es-ES_tradnl" dirty="0">
              <a:latin typeface="EHUSans Light"/>
              <a:cs typeface="EHUSans Light"/>
            </a:endParaRPr>
          </a:p>
          <a:p>
            <a:pPr algn="ctr"/>
            <a:r>
              <a:rPr lang="es-ES_tradnl" sz="1400" dirty="0" err="1" smtClean="0">
                <a:latin typeface="EHUSans Light"/>
                <a:cs typeface="EHUSans Light"/>
              </a:rPr>
              <a:t>Exist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infinite</a:t>
            </a:r>
            <a:r>
              <a:rPr lang="es-ES_tradnl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latin typeface="EHUSans Light"/>
                <a:cs typeface="EHUSans Light"/>
              </a:rPr>
              <a:t>possible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latin typeface="EHUSans Light"/>
                <a:cs typeface="EHUSans Light"/>
              </a:rPr>
              <a:t>scenarios</a:t>
            </a:r>
            <a:endParaRPr lang="es-ES_tradnl" sz="1400" b="1" dirty="0" smtClean="0">
              <a:latin typeface="EHUSans Light"/>
              <a:cs typeface="EHU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6689" y="1605462"/>
            <a:ext cx="3841029" cy="3570209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/>
            <a:endParaRPr lang="es-ES_tradnl" dirty="0">
              <a:latin typeface="EHUSans Light"/>
              <a:cs typeface="EHUSans Light"/>
            </a:endParaRPr>
          </a:p>
          <a:p>
            <a:pPr marL="285750" indent="-285750">
              <a:buFont typeface="Wingdings" charset="0"/>
              <a:buChar char="à"/>
            </a:pPr>
            <a:r>
              <a:rPr lang="es-ES_tradnl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Better</a:t>
            </a:r>
            <a:r>
              <a:rPr lang="es-ES_tradnl" dirty="0" smtClean="0">
                <a:solidFill>
                  <a:srgbClr val="3366FF"/>
                </a:solidFill>
                <a:latin typeface="EHUSans Light"/>
                <a:cs typeface="EHUSans Light"/>
              </a:rPr>
              <a:t>/</a:t>
            </a:r>
            <a:r>
              <a:rPr lang="es-ES_tradnl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Worse</a:t>
            </a:r>
            <a:r>
              <a:rPr lang="es-ES_tradnl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comparisons</a:t>
            </a:r>
            <a:r>
              <a:rPr lang="es-ES_tradnl" dirty="0" smtClean="0">
                <a:latin typeface="EHUSans Light"/>
                <a:cs typeface="EHUSans Light"/>
              </a:rPr>
              <a:t> are </a:t>
            </a:r>
            <a:r>
              <a:rPr lang="es-ES_tradnl" dirty="0" err="1" smtClean="0">
                <a:latin typeface="EHUSans Light"/>
                <a:cs typeface="EHUSans Light"/>
              </a:rPr>
              <a:t>considered</a:t>
            </a:r>
            <a:endParaRPr lang="es-ES_tradnl" dirty="0" smtClean="0"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es-ES_tradnl" dirty="0" smtClean="0">
                <a:latin typeface="EHUSans Light"/>
                <a:cs typeface="EHUSans Light"/>
              </a:rPr>
              <a:t>Local </a:t>
            </a:r>
            <a:r>
              <a:rPr lang="es-ES_tradnl" dirty="0" err="1" smtClean="0">
                <a:latin typeface="EHUSans Light"/>
                <a:cs typeface="EHUSans Light"/>
              </a:rPr>
              <a:t>Search</a:t>
            </a:r>
            <a:endParaRPr lang="es-ES_tradnl" dirty="0" smtClean="0"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Tabu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Search</a:t>
            </a:r>
            <a:endParaRPr lang="es-ES_tradnl" dirty="0" smtClean="0"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es-ES_tradnl" dirty="0" smtClean="0">
                <a:latin typeface="EHUSans Light"/>
                <a:cs typeface="EHUSans Light"/>
              </a:rPr>
              <a:t>VNS</a:t>
            </a:r>
          </a:p>
          <a:p>
            <a:pPr marL="742950" lvl="1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Population-based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heuristics</a:t>
            </a:r>
            <a:endParaRPr lang="es-ES_tradnl" dirty="0" smtClean="0"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is-IS" dirty="0" smtClean="0">
                <a:latin typeface="EHUSans Light"/>
                <a:cs typeface="EHUSans Light"/>
              </a:rPr>
              <a:t>…</a:t>
            </a:r>
            <a:endParaRPr lang="es-ES_tradnl" dirty="0" smtClean="0">
              <a:latin typeface="EHUSans Light"/>
              <a:cs typeface="EHUSans Light"/>
            </a:endParaRPr>
          </a:p>
          <a:p>
            <a:endParaRPr lang="es-ES_tradnl" dirty="0" smtClean="0">
              <a:latin typeface="EHUSans Light"/>
              <a:cs typeface="EHUSans Light"/>
            </a:endParaRPr>
          </a:p>
          <a:p>
            <a:endParaRPr lang="es-ES_tradnl" dirty="0">
              <a:latin typeface="EHUSans Light"/>
              <a:cs typeface="EHUSans Light"/>
            </a:endParaRPr>
          </a:p>
          <a:p>
            <a:endParaRPr lang="es-ES_tradnl" dirty="0" smtClean="0">
              <a:latin typeface="EHUSans Light"/>
              <a:cs typeface="EHUSans Light"/>
            </a:endParaRPr>
          </a:p>
          <a:p>
            <a:pPr algn="ctr"/>
            <a:r>
              <a:rPr lang="es-ES_tradnl" sz="1400" dirty="0" err="1" smtClean="0">
                <a:latin typeface="EHUSans Light"/>
                <a:cs typeface="EHUSans Light"/>
              </a:rPr>
              <a:t>The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latin typeface="EHUSans Light"/>
                <a:cs typeface="EHUSans Light"/>
              </a:rPr>
              <a:t>number</a:t>
            </a:r>
            <a:r>
              <a:rPr lang="es-ES_tradnl" sz="1400" dirty="0" smtClean="0">
                <a:latin typeface="EHUSans Light"/>
                <a:cs typeface="EHUSans Light"/>
              </a:rPr>
              <a:t> of </a:t>
            </a:r>
            <a:r>
              <a:rPr lang="es-ES_tradnl" sz="1400" dirty="0" err="1" smtClean="0">
                <a:latin typeface="EHUSans Light"/>
                <a:cs typeface="EHUSans Light"/>
              </a:rPr>
              <a:t>possible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latin typeface="EHUSans Light"/>
                <a:cs typeface="EHUSans Light"/>
              </a:rPr>
              <a:t>scenarios</a:t>
            </a:r>
            <a:endParaRPr lang="es-ES_tradnl" sz="1400" dirty="0" smtClean="0">
              <a:latin typeface="EHUSans Light"/>
              <a:cs typeface="EHUSans Light"/>
            </a:endParaRPr>
          </a:p>
          <a:p>
            <a:pPr algn="ctr"/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latin typeface="EHUSans Light"/>
                <a:cs typeface="EHUSans Light"/>
              </a:rPr>
              <a:t>is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finite</a:t>
            </a:r>
            <a:endParaRPr lang="es-ES_tradnl" sz="1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572000" y="1426872"/>
            <a:ext cx="0" cy="3954738"/>
          </a:xfrm>
          <a:prstGeom prst="line">
            <a:avLst/>
          </a:prstGeom>
          <a:ln>
            <a:solidFill>
              <a:srgbClr val="3366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3724" y="5887801"/>
            <a:ext cx="322831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latin typeface="EHUSans Light"/>
                <a:cs typeface="EHUSans Light"/>
              </a:rPr>
              <a:t>Given</a:t>
            </a:r>
            <a:r>
              <a:rPr lang="es-ES_tradnl" sz="1400" dirty="0" smtClean="0">
                <a:latin typeface="EHUSans Light"/>
                <a:cs typeface="EHUSans Light"/>
              </a:rPr>
              <a:t> a particular </a:t>
            </a:r>
            <a:r>
              <a:rPr lang="es-ES_tradnl" sz="1400" dirty="0" err="1" smtClean="0">
                <a:latin typeface="EHUSans Light"/>
                <a:cs typeface="EHUSans Light"/>
              </a:rPr>
              <a:t>problem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i="1" dirty="0" smtClean="0">
                <a:latin typeface="EHUSans Light"/>
                <a:cs typeface="EHUSans Light"/>
              </a:rPr>
              <a:t>P</a:t>
            </a:r>
            <a:r>
              <a:rPr lang="es-ES_tradnl" sz="1400" dirty="0" smtClean="0">
                <a:latin typeface="EHUSans Light"/>
                <a:cs typeface="EHUSans Light"/>
              </a:rPr>
              <a:t> of </a:t>
            </a:r>
            <a:r>
              <a:rPr lang="es-ES_tradnl" sz="1400" dirty="0" err="1" smtClean="0">
                <a:latin typeface="EHUSans Light"/>
                <a:cs typeface="EHUSans Light"/>
              </a:rPr>
              <a:t>size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i="1" dirty="0" smtClean="0">
                <a:latin typeface="EHUSans Light"/>
                <a:cs typeface="EHUSans Light"/>
              </a:rPr>
              <a:t>n</a:t>
            </a:r>
            <a:endParaRPr lang="es-ES_tradnl" sz="1400" i="1" dirty="0">
              <a:latin typeface="EHUSans Light"/>
              <a:cs typeface="EHUSans Light"/>
            </a:endParaRP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6280844" y="5257282"/>
            <a:ext cx="361166" cy="78440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2477772" y="5175672"/>
            <a:ext cx="361619" cy="8660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4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63724" y="5887801"/>
            <a:ext cx="322831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latin typeface="EHUSans Light"/>
                <a:cs typeface="EHUSans Light"/>
              </a:rPr>
              <a:t>Given</a:t>
            </a:r>
            <a:r>
              <a:rPr lang="es-ES_tradnl" sz="1400" dirty="0" smtClean="0">
                <a:latin typeface="EHUSans Light"/>
                <a:cs typeface="EHUSans Light"/>
              </a:rPr>
              <a:t> a particular </a:t>
            </a:r>
            <a:r>
              <a:rPr lang="es-ES_tradnl" sz="1400" dirty="0" err="1" smtClean="0">
                <a:latin typeface="EHUSans Light"/>
                <a:cs typeface="EHUSans Light"/>
              </a:rPr>
              <a:t>problem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i="1" dirty="0" smtClean="0">
                <a:latin typeface="EHUSans Light"/>
                <a:cs typeface="EHUSans Light"/>
              </a:rPr>
              <a:t>P</a:t>
            </a:r>
            <a:r>
              <a:rPr lang="es-ES_tradnl" sz="1400" dirty="0" smtClean="0">
                <a:latin typeface="EHUSans Light"/>
                <a:cs typeface="EHUSans Light"/>
              </a:rPr>
              <a:t> of </a:t>
            </a:r>
            <a:r>
              <a:rPr lang="es-ES_tradnl" sz="1400" dirty="0" err="1" smtClean="0">
                <a:latin typeface="EHUSans Light"/>
                <a:cs typeface="EHUSans Light"/>
              </a:rPr>
              <a:t>size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i="1" dirty="0" smtClean="0">
                <a:latin typeface="EHUSans Light"/>
                <a:cs typeface="EHUSans Light"/>
              </a:rPr>
              <a:t>n</a:t>
            </a:r>
            <a:endParaRPr lang="es-ES_tradnl" sz="1400" i="1" dirty="0">
              <a:latin typeface="EHUSans Light"/>
              <a:cs typeface="EHUSans Light"/>
            </a:endParaRP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6280844" y="5257282"/>
            <a:ext cx="361166" cy="78440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2477772" y="5175672"/>
            <a:ext cx="361619" cy="8660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8040" y="1605462"/>
            <a:ext cx="3841029" cy="3354765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/>
            <a:endParaRPr lang="es-ES_tradnl" dirty="0">
              <a:latin typeface="EHUSans Light"/>
              <a:cs typeface="EHUSans Light"/>
            </a:endParaRPr>
          </a:p>
          <a:p>
            <a:pPr marL="285750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Objective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values</a:t>
            </a:r>
            <a:r>
              <a:rPr lang="es-ES_tradnl" dirty="0" smtClean="0">
                <a:latin typeface="EHUSans Light"/>
                <a:cs typeface="EHUSans Light"/>
              </a:rPr>
              <a:t> are </a:t>
            </a:r>
            <a:r>
              <a:rPr lang="es-ES_tradnl" dirty="0" err="1" smtClean="0">
                <a:latin typeface="EHUSans Light"/>
                <a:cs typeface="EHUSans Light"/>
              </a:rPr>
              <a:t>considered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explicitly</a:t>
            </a:r>
            <a:endParaRPr lang="es-ES_tradnl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Simulated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Annealing</a:t>
            </a:r>
            <a:endParaRPr lang="es-ES_tradnl" dirty="0" smtClean="0"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Boltzmann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Selection</a:t>
            </a:r>
            <a:endParaRPr lang="es-ES_tradnl" dirty="0" smtClean="0"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Roulette</a:t>
            </a:r>
            <a:r>
              <a:rPr lang="es-ES_tradnl" dirty="0" smtClean="0">
                <a:latin typeface="EHUSans Light"/>
                <a:cs typeface="EHUSans Light"/>
              </a:rPr>
              <a:t>-Wheel </a:t>
            </a:r>
            <a:r>
              <a:rPr lang="es-ES_tradnl" dirty="0" err="1" smtClean="0">
                <a:latin typeface="EHUSans Light"/>
                <a:cs typeface="EHUSans Light"/>
              </a:rPr>
              <a:t>methods</a:t>
            </a:r>
            <a:endParaRPr lang="es-ES_tradnl" dirty="0" smtClean="0"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is-IS" dirty="0" smtClean="0">
                <a:latin typeface="EHUSans Light"/>
                <a:cs typeface="EHUSans Light"/>
              </a:rPr>
              <a:t>…</a:t>
            </a:r>
            <a:endParaRPr lang="es-ES_tradnl" dirty="0" smtClean="0">
              <a:latin typeface="EHUSans Light"/>
              <a:cs typeface="EHUSans Light"/>
            </a:endParaRPr>
          </a:p>
          <a:p>
            <a:endParaRPr lang="es-ES_tradnl" dirty="0" smtClean="0">
              <a:latin typeface="EHUSans Light"/>
              <a:cs typeface="EHUSans Light"/>
            </a:endParaRPr>
          </a:p>
          <a:p>
            <a:endParaRPr lang="es-ES_tradnl" dirty="0">
              <a:latin typeface="EHUSans Light"/>
              <a:cs typeface="EHUSans Light"/>
            </a:endParaRPr>
          </a:p>
          <a:p>
            <a:endParaRPr lang="es-ES_tradnl" dirty="0" smtClean="0">
              <a:latin typeface="EHUSans Light"/>
              <a:cs typeface="EHUSans Light"/>
            </a:endParaRPr>
          </a:p>
          <a:p>
            <a:endParaRPr lang="es-ES_tradnl" dirty="0">
              <a:latin typeface="EHUSans Light"/>
              <a:cs typeface="EHUSans Light"/>
            </a:endParaRPr>
          </a:p>
          <a:p>
            <a:pPr algn="ctr"/>
            <a:r>
              <a:rPr lang="es-ES_tradnl" sz="1400" dirty="0" err="1" smtClean="0">
                <a:latin typeface="EHUSans Light"/>
                <a:cs typeface="EHUSans Light"/>
              </a:rPr>
              <a:t>Exist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infinite</a:t>
            </a:r>
            <a:r>
              <a:rPr lang="es-ES_tradnl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latin typeface="EHUSans Light"/>
                <a:cs typeface="EHUSans Light"/>
              </a:rPr>
              <a:t>possible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latin typeface="EHUSans Light"/>
                <a:cs typeface="EHUSans Light"/>
              </a:rPr>
              <a:t>scenarios</a:t>
            </a:r>
            <a:endParaRPr lang="es-ES_tradnl" sz="1400" b="1" dirty="0" smtClean="0">
              <a:latin typeface="EHUSans Light"/>
              <a:cs typeface="EHUSans Light"/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572000" y="1426872"/>
            <a:ext cx="0" cy="3954738"/>
          </a:xfrm>
          <a:prstGeom prst="line">
            <a:avLst/>
          </a:prstGeom>
          <a:ln>
            <a:solidFill>
              <a:srgbClr val="3366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37474" y="1287682"/>
            <a:ext cx="8516787" cy="5053029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3472"/>
          </a:xfrm>
        </p:spPr>
        <p:txBody>
          <a:bodyPr anchor="t" anchorCtr="0">
            <a:normAutofit fontScale="90000"/>
          </a:bodyPr>
          <a:lstStyle/>
          <a:p>
            <a:r>
              <a:rPr lang="es-ES" sz="2800" dirty="0" err="1" smtClean="0">
                <a:latin typeface="EHUSans" pitchFamily="50"/>
                <a:cs typeface="EHUSans Light"/>
              </a:rPr>
              <a:t>Depends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on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the</a:t>
            </a:r>
            <a:r>
              <a:rPr lang="es-ES" sz="2800" dirty="0" smtClean="0">
                <a:latin typeface="EHUSans" pitchFamily="50"/>
                <a:cs typeface="EHUSans Light"/>
              </a:rPr>
              <a:t> </a:t>
            </a:r>
            <a:r>
              <a:rPr lang="es-ES" sz="2800" dirty="0" err="1" smtClean="0">
                <a:latin typeface="EHUSans" pitchFamily="50"/>
                <a:cs typeface="EHUSans Light"/>
              </a:rPr>
              <a:t>algorithm</a:t>
            </a:r>
            <a:r>
              <a:rPr lang="es-ES" sz="2800" dirty="0" smtClean="0">
                <a:latin typeface="EHUSans" pitchFamily="50"/>
                <a:cs typeface="EHUSans Light"/>
              </a:rPr>
              <a:t/>
            </a:r>
            <a:br>
              <a:rPr lang="es-ES" sz="2800" dirty="0" smtClean="0">
                <a:latin typeface="EHUSans" pitchFamily="50"/>
                <a:cs typeface="EHUSans Light"/>
              </a:rPr>
            </a:br>
            <a:r>
              <a:rPr lang="es-ES" sz="2200" dirty="0" err="1" smtClean="0">
                <a:latin typeface="EHUSans Light"/>
                <a:cs typeface="EHUSans Light"/>
              </a:rPr>
              <a:t>Distinguish</a:t>
            </a:r>
            <a:r>
              <a:rPr lang="es-ES" sz="2200" dirty="0" smtClean="0">
                <a:latin typeface="EHUSans Light"/>
                <a:cs typeface="EHUSans Light"/>
              </a:rPr>
              <a:t> </a:t>
            </a:r>
            <a:r>
              <a:rPr lang="es-ES" sz="2200" dirty="0" err="1" smtClean="0">
                <a:latin typeface="EHUSans Light"/>
                <a:cs typeface="EHUSans Light"/>
              </a:rPr>
              <a:t>between</a:t>
            </a:r>
            <a:r>
              <a:rPr lang="es-ES" sz="2200" dirty="0" smtClean="0">
                <a:latin typeface="EHUSans Light"/>
                <a:cs typeface="EHUSans Light"/>
              </a:rPr>
              <a:t> </a:t>
            </a:r>
            <a:r>
              <a:rPr lang="es-ES" sz="2200" dirty="0" err="1" smtClean="0">
                <a:latin typeface="EHUSans Light"/>
                <a:cs typeface="EHUSans Light"/>
              </a:rPr>
              <a:t>two</a:t>
            </a:r>
            <a:r>
              <a:rPr lang="es-ES" sz="2200" dirty="0" smtClean="0">
                <a:latin typeface="EHUSans Light"/>
                <a:cs typeface="EHUSans Light"/>
              </a:rPr>
              <a:t> </a:t>
            </a:r>
            <a:r>
              <a:rPr lang="es-ES" sz="2200" dirty="0" err="1" smtClean="0">
                <a:latin typeface="EHUSans Light"/>
                <a:cs typeface="EHUSans Light"/>
              </a:rPr>
              <a:t>groups</a:t>
            </a:r>
            <a:r>
              <a:rPr lang="es-ES" sz="2200" dirty="0" smtClean="0">
                <a:latin typeface="EHUSans Light"/>
                <a:cs typeface="EHUSans Light"/>
              </a:rPr>
              <a:t/>
            </a:r>
            <a:br>
              <a:rPr lang="es-ES" sz="2200" dirty="0" smtClean="0">
                <a:latin typeface="EHUSans Light"/>
                <a:cs typeface="EHUSans Light"/>
              </a:rPr>
            </a:br>
            <a:endParaRPr lang="en-US" sz="2200" dirty="0">
              <a:latin typeface="EHUSans Light"/>
              <a:cs typeface="EHU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latin typeface="EHUSans"/>
                <a:cs typeface="EHUSans"/>
              </a:rPr>
              <a:pPr/>
              <a:t>9</a:t>
            </a:fld>
            <a:endParaRPr lang="en-US" dirty="0">
              <a:latin typeface="EHUSans"/>
              <a:cs typeface="EHU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6689" y="1605462"/>
            <a:ext cx="3841029" cy="3570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numCol="1" rtlCol="0">
            <a:spAutoFit/>
          </a:bodyPr>
          <a:lstStyle/>
          <a:p>
            <a:pPr algn="ctr"/>
            <a:endParaRPr lang="es-ES_tradnl" dirty="0">
              <a:latin typeface="EHUSans Light"/>
              <a:cs typeface="EHUSans Light"/>
            </a:endParaRPr>
          </a:p>
          <a:p>
            <a:pPr marL="285750" indent="-285750">
              <a:buFont typeface="Wingdings" charset="0"/>
              <a:buChar char="à"/>
            </a:pPr>
            <a:r>
              <a:rPr lang="es-ES_tradnl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Better</a:t>
            </a:r>
            <a:r>
              <a:rPr lang="es-ES_tradnl" dirty="0" smtClean="0">
                <a:solidFill>
                  <a:srgbClr val="3366FF"/>
                </a:solidFill>
                <a:latin typeface="EHUSans Light"/>
                <a:cs typeface="EHUSans Light"/>
              </a:rPr>
              <a:t>/</a:t>
            </a:r>
            <a:r>
              <a:rPr lang="es-ES_tradnl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Worse</a:t>
            </a:r>
            <a:r>
              <a:rPr lang="es-ES_tradnl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comparisons</a:t>
            </a:r>
            <a:r>
              <a:rPr lang="es-ES_tradnl" dirty="0" smtClean="0">
                <a:latin typeface="EHUSans Light"/>
                <a:cs typeface="EHUSans Light"/>
              </a:rPr>
              <a:t> are </a:t>
            </a:r>
            <a:r>
              <a:rPr lang="es-ES_tradnl" dirty="0" err="1" smtClean="0">
                <a:latin typeface="EHUSans Light"/>
                <a:cs typeface="EHUSans Light"/>
              </a:rPr>
              <a:t>considered</a:t>
            </a:r>
            <a:endParaRPr lang="es-ES_tradnl" dirty="0" smtClean="0"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es-ES_tradnl" dirty="0" smtClean="0">
                <a:latin typeface="EHUSans Light"/>
                <a:cs typeface="EHUSans Light"/>
              </a:rPr>
              <a:t>Local </a:t>
            </a:r>
            <a:r>
              <a:rPr lang="es-ES_tradnl" dirty="0" err="1" smtClean="0">
                <a:latin typeface="EHUSans Light"/>
                <a:cs typeface="EHUSans Light"/>
              </a:rPr>
              <a:t>Search</a:t>
            </a:r>
            <a:endParaRPr lang="es-ES_tradnl" dirty="0" smtClean="0"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Tabu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Search</a:t>
            </a:r>
            <a:endParaRPr lang="es-ES_tradnl" dirty="0" smtClean="0"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es-ES_tradnl" dirty="0" smtClean="0">
                <a:latin typeface="EHUSans Light"/>
                <a:cs typeface="EHUSans Light"/>
              </a:rPr>
              <a:t>VNS</a:t>
            </a:r>
          </a:p>
          <a:p>
            <a:pPr marL="742950" lvl="1" indent="-285750">
              <a:buFont typeface="Wingdings" charset="0"/>
              <a:buChar char="à"/>
            </a:pPr>
            <a:r>
              <a:rPr lang="es-ES_tradnl" dirty="0" err="1" smtClean="0">
                <a:latin typeface="EHUSans Light"/>
                <a:cs typeface="EHUSans Light"/>
              </a:rPr>
              <a:t>Population-based</a:t>
            </a:r>
            <a:r>
              <a:rPr lang="es-ES_tradnl" dirty="0" smtClean="0">
                <a:latin typeface="EHUSans Light"/>
                <a:cs typeface="EHUSans Light"/>
              </a:rPr>
              <a:t> </a:t>
            </a:r>
            <a:r>
              <a:rPr lang="es-ES_tradnl" dirty="0" err="1" smtClean="0">
                <a:latin typeface="EHUSans Light"/>
                <a:cs typeface="EHUSans Light"/>
              </a:rPr>
              <a:t>heuristics</a:t>
            </a:r>
            <a:endParaRPr lang="es-ES_tradnl" dirty="0" smtClean="0">
              <a:latin typeface="EHUSans Light"/>
              <a:cs typeface="EHUSans Light"/>
            </a:endParaRPr>
          </a:p>
          <a:p>
            <a:pPr marL="742950" lvl="1" indent="-285750">
              <a:buFont typeface="Wingdings" charset="0"/>
              <a:buChar char="à"/>
            </a:pPr>
            <a:r>
              <a:rPr lang="is-IS" dirty="0" smtClean="0">
                <a:latin typeface="EHUSans Light"/>
                <a:cs typeface="EHUSans Light"/>
              </a:rPr>
              <a:t>…</a:t>
            </a:r>
            <a:endParaRPr lang="es-ES_tradnl" dirty="0" smtClean="0">
              <a:latin typeface="EHUSans Light"/>
              <a:cs typeface="EHUSans Light"/>
            </a:endParaRPr>
          </a:p>
          <a:p>
            <a:endParaRPr lang="es-ES_tradnl" dirty="0" smtClean="0">
              <a:latin typeface="EHUSans Light"/>
              <a:cs typeface="EHUSans Light"/>
            </a:endParaRPr>
          </a:p>
          <a:p>
            <a:endParaRPr lang="es-ES_tradnl" dirty="0">
              <a:latin typeface="EHUSans Light"/>
              <a:cs typeface="EHUSans Light"/>
            </a:endParaRPr>
          </a:p>
          <a:p>
            <a:endParaRPr lang="es-ES_tradnl" dirty="0" smtClean="0">
              <a:latin typeface="EHUSans Light"/>
              <a:cs typeface="EHUSans Light"/>
            </a:endParaRPr>
          </a:p>
          <a:p>
            <a:pPr algn="ctr"/>
            <a:r>
              <a:rPr lang="es-ES_tradnl" sz="1400" dirty="0" err="1" smtClean="0">
                <a:latin typeface="EHUSans Light"/>
                <a:cs typeface="EHUSans Light"/>
              </a:rPr>
              <a:t>The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latin typeface="EHUSans Light"/>
                <a:cs typeface="EHUSans Light"/>
              </a:rPr>
              <a:t>number</a:t>
            </a:r>
            <a:r>
              <a:rPr lang="es-ES_tradnl" sz="1400" dirty="0" smtClean="0">
                <a:latin typeface="EHUSans Light"/>
                <a:cs typeface="EHUSans Light"/>
              </a:rPr>
              <a:t> of </a:t>
            </a:r>
            <a:r>
              <a:rPr lang="es-ES_tradnl" sz="1400" dirty="0" err="1" smtClean="0">
                <a:latin typeface="EHUSans Light"/>
                <a:cs typeface="EHUSans Light"/>
              </a:rPr>
              <a:t>possible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latin typeface="EHUSans Light"/>
                <a:cs typeface="EHUSans Light"/>
              </a:rPr>
              <a:t>scenarios</a:t>
            </a:r>
            <a:endParaRPr lang="es-ES_tradnl" sz="1400" dirty="0" smtClean="0">
              <a:latin typeface="EHUSans Light"/>
              <a:cs typeface="EHUSans Light"/>
            </a:endParaRPr>
          </a:p>
          <a:p>
            <a:pPr algn="ctr"/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latin typeface="EHUSans Light"/>
                <a:cs typeface="EHUSans Light"/>
              </a:rPr>
              <a:t>is</a:t>
            </a:r>
            <a:r>
              <a:rPr lang="es-ES_tradnl" sz="1400" dirty="0" smtClean="0">
                <a:latin typeface="EHUSans Light"/>
                <a:cs typeface="EHUSans Light"/>
              </a:rPr>
              <a:t> </a:t>
            </a:r>
            <a:r>
              <a:rPr lang="es-ES_tradnl" sz="14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finite</a:t>
            </a:r>
            <a:endParaRPr lang="es-ES_tradnl" sz="1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429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1054</Words>
  <Application>Microsoft Macintosh PowerPoint</Application>
  <PresentationFormat>On-screen Show (4:3)</PresentationFormat>
  <Paragraphs>227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Are We Generating Instances  Uniformly at Random?</vt:lpstr>
      <vt:lpstr>Motivation</vt:lpstr>
      <vt:lpstr>Generating instances artificially Hard enough, if possible…</vt:lpstr>
      <vt:lpstr>Generating instances artificially Hard enough, if possible…</vt:lpstr>
      <vt:lpstr>Generating instances artificially Hard enough, if possible…</vt:lpstr>
      <vt:lpstr>Generating instances artificially Hard enough, if possible…</vt:lpstr>
      <vt:lpstr>Generating instances artificially Hard enough, if possible…</vt:lpstr>
      <vt:lpstr>Depends on the algorithm Distinguish between two groups </vt:lpstr>
      <vt:lpstr>Depends on the algorithm Distinguish between two groups </vt:lpstr>
      <vt:lpstr>Instances as rankings of solutions </vt:lpstr>
      <vt:lpstr>Experiment</vt:lpstr>
      <vt:lpstr>Experiment</vt:lpstr>
      <vt:lpstr>Experiment</vt:lpstr>
      <vt:lpstr>Experiment Constraints among consecutive solutions</vt:lpstr>
      <vt:lpstr>Experiment Analysis of Local Optima</vt:lpstr>
      <vt:lpstr>Experiment</vt:lpstr>
      <vt:lpstr>Experiment</vt:lpstr>
      <vt:lpstr>Conclusions</vt:lpstr>
      <vt:lpstr>Open Questions</vt:lpstr>
      <vt:lpstr>Are We Generating Instances  Uniformly at Random?</vt:lpstr>
    </vt:vector>
  </TitlesOfParts>
  <Company>University of the Basque Country UPV/EHU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Kernels of Mallows Models for Solving Permutation-based Problems</dc:title>
  <dc:creator>Josu Ceberio</dc:creator>
  <cp:lastModifiedBy>Josu Ceberio</cp:lastModifiedBy>
  <cp:revision>447</cp:revision>
  <dcterms:created xsi:type="dcterms:W3CDTF">2015-07-07T08:25:33Z</dcterms:created>
  <dcterms:modified xsi:type="dcterms:W3CDTF">2017-06-08T07:47:50Z</dcterms:modified>
</cp:coreProperties>
</file>