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486" r:id="rId3"/>
    <p:sldId id="439" r:id="rId4"/>
    <p:sldId id="473" r:id="rId5"/>
    <p:sldId id="460" r:id="rId6"/>
    <p:sldId id="461" r:id="rId7"/>
    <p:sldId id="462" r:id="rId8"/>
    <p:sldId id="476" r:id="rId9"/>
    <p:sldId id="477" r:id="rId10"/>
    <p:sldId id="438" r:id="rId11"/>
    <p:sldId id="436" r:id="rId12"/>
    <p:sldId id="440" r:id="rId13"/>
    <p:sldId id="441" r:id="rId14"/>
    <p:sldId id="442" r:id="rId15"/>
    <p:sldId id="443" r:id="rId16"/>
    <p:sldId id="444" r:id="rId17"/>
    <p:sldId id="479" r:id="rId18"/>
    <p:sldId id="446" r:id="rId19"/>
    <p:sldId id="447" r:id="rId20"/>
    <p:sldId id="448" r:id="rId21"/>
    <p:sldId id="482" r:id="rId22"/>
    <p:sldId id="449" r:id="rId23"/>
    <p:sldId id="483" r:id="rId24"/>
    <p:sldId id="463" r:id="rId25"/>
    <p:sldId id="452" r:id="rId26"/>
    <p:sldId id="453" r:id="rId27"/>
    <p:sldId id="464" r:id="rId28"/>
    <p:sldId id="451" r:id="rId29"/>
    <p:sldId id="480" r:id="rId30"/>
    <p:sldId id="481" r:id="rId31"/>
    <p:sldId id="456" r:id="rId32"/>
    <p:sldId id="466" r:id="rId33"/>
    <p:sldId id="469" r:id="rId34"/>
    <p:sldId id="470" r:id="rId35"/>
    <p:sldId id="472" r:id="rId36"/>
    <p:sldId id="484" r:id="rId37"/>
    <p:sldId id="471" r:id="rId38"/>
    <p:sldId id="474" r:id="rId39"/>
    <p:sldId id="485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606BC7-D1CB-A342-8002-8ED2889A2BFF}">
          <p14:sldIdLst>
            <p14:sldId id="256"/>
            <p14:sldId id="486"/>
            <p14:sldId id="439"/>
            <p14:sldId id="473"/>
            <p14:sldId id="460"/>
            <p14:sldId id="461"/>
            <p14:sldId id="462"/>
            <p14:sldId id="476"/>
            <p14:sldId id="477"/>
            <p14:sldId id="438"/>
            <p14:sldId id="436"/>
            <p14:sldId id="440"/>
            <p14:sldId id="441"/>
            <p14:sldId id="442"/>
            <p14:sldId id="443"/>
            <p14:sldId id="444"/>
            <p14:sldId id="479"/>
            <p14:sldId id="446"/>
            <p14:sldId id="447"/>
            <p14:sldId id="448"/>
            <p14:sldId id="482"/>
            <p14:sldId id="449"/>
            <p14:sldId id="483"/>
            <p14:sldId id="463"/>
            <p14:sldId id="452"/>
            <p14:sldId id="453"/>
            <p14:sldId id="464"/>
            <p14:sldId id="451"/>
            <p14:sldId id="480"/>
            <p14:sldId id="481"/>
            <p14:sldId id="456"/>
            <p14:sldId id="466"/>
            <p14:sldId id="469"/>
            <p14:sldId id="470"/>
            <p14:sldId id="472"/>
            <p14:sldId id="484"/>
            <p14:sldId id="471"/>
            <p14:sldId id="474"/>
            <p14:sldId id="4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62" autoAdjust="0"/>
    <p:restoredTop sz="99625" autoAdjust="0"/>
  </p:normalViewPr>
  <p:slideViewPr>
    <p:cSldViewPr snapToGrid="0" snapToObjects="1">
      <p:cViewPr>
        <p:scale>
          <a:sx n="85" d="100"/>
          <a:sy n="85" d="100"/>
        </p:scale>
        <p:origin x="-1328" y="-600"/>
      </p:cViewPr>
      <p:guideLst>
        <p:guide orient="horz" pos="3873"/>
        <p:guide pos="51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58F01-5690-8548-B644-66BF7E223246}" type="datetimeFigureOut">
              <a:rPr lang="en-US" smtClean="0"/>
              <a:t>04/02/15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445D4-9FE5-D743-A83B-10185070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130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AC560-8470-AB4E-A983-600FC81300A3}" type="datetimeFigureOut">
              <a:rPr lang="en-US" smtClean="0"/>
              <a:t>04/02/15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B374E-8AD7-014C-9047-CD208F491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39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8649-D2A0-4B4A-B636-B9CBC54D8663}" type="datetime1">
              <a:rPr lang="en-US" smtClean="0"/>
              <a:t>04/02/15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 II: Studying the Linear Ordering Problem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0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147A-C422-A147-BE87-2D73D5D40EEA}" type="datetime1">
              <a:rPr lang="en-US" smtClean="0"/>
              <a:t>04/02/15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 II: Studying the Linear Ordering Problem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3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0D40-61A5-5345-AA33-A6DBC09F1761}" type="datetime1">
              <a:rPr lang="en-US" smtClean="0"/>
              <a:t>04/02/15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 II: Studying the Linear Ordering Problem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5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8EF1-8CF3-5148-8D2B-9D76F5D14668}" type="datetime1">
              <a:rPr lang="en-US" smtClean="0"/>
              <a:t>04/02/15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 II: Studying the Linear Ordering Problem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9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61A4-3FFA-3340-919B-E1EFFC8D5DBB}" type="datetime1">
              <a:rPr lang="en-US" smtClean="0"/>
              <a:t>04/02/15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 II: Studying the Linear Ordering Problem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3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C50D-5105-CE44-8562-3D56037955E5}" type="datetime1">
              <a:rPr lang="en-US" smtClean="0"/>
              <a:t>04/02/15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 II: Studying the Linear Ordering Problem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9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77F6-D9FD-4847-A121-664D6D4BA845}" type="datetime1">
              <a:rPr lang="en-US" smtClean="0"/>
              <a:t>04/02/15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 II: Studying the Linear Ordering Problem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D29C-FE06-9045-9738-2A69F3FC12C2}" type="datetime1">
              <a:rPr lang="en-US" smtClean="0"/>
              <a:t>04/02/15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 II: Studying the Linear Ordering Problem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6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F575-5D85-644B-85B4-FD405DA28047}" type="datetime1">
              <a:rPr lang="en-US" smtClean="0"/>
              <a:t>04/02/15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 II: Studying the Linear Ordering Problem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FD90-53B1-4B42-B57A-644812680E97}" type="datetime1">
              <a:rPr lang="en-US" smtClean="0"/>
              <a:t>04/02/15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 II: Studying the Linear Ordering Problem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9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0B35-D7FD-A044-B9E2-D94E4CC8687A}" type="datetime1">
              <a:rPr lang="en-US" smtClean="0"/>
              <a:t>04/02/15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 II: Studying the Linear Ordering Problem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2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9B2D9-5584-854A-9316-355D39441805}" type="datetime1">
              <a:rPr lang="en-US" smtClean="0"/>
              <a:t>04/02/15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Part II: Studying the Linear Ordering Problem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F747-FAD8-194E-A6FC-E1CF65DC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1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emf"/><Relationship Id="rId12" Type="http://schemas.openxmlformats.org/officeDocument/2006/relationships/image" Target="../media/image22.emf"/><Relationship Id="rId13" Type="http://schemas.openxmlformats.org/officeDocument/2006/relationships/image" Target="../media/image23.emf"/><Relationship Id="rId14" Type="http://schemas.openxmlformats.org/officeDocument/2006/relationships/image" Target="../media/image24.emf"/><Relationship Id="rId15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8" Type="http://schemas.openxmlformats.org/officeDocument/2006/relationships/image" Target="../media/image18.emf"/><Relationship Id="rId9" Type="http://schemas.openxmlformats.org/officeDocument/2006/relationships/image" Target="../media/image19.emf"/><Relationship Id="rId10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emf"/><Relationship Id="rId20" Type="http://schemas.openxmlformats.org/officeDocument/2006/relationships/image" Target="../media/image53.emf"/><Relationship Id="rId21" Type="http://schemas.openxmlformats.org/officeDocument/2006/relationships/image" Target="../media/image54.emf"/><Relationship Id="rId22" Type="http://schemas.openxmlformats.org/officeDocument/2006/relationships/image" Target="../media/image55.emf"/><Relationship Id="rId23" Type="http://schemas.openxmlformats.org/officeDocument/2006/relationships/image" Target="../media/image56.emf"/><Relationship Id="rId24" Type="http://schemas.openxmlformats.org/officeDocument/2006/relationships/image" Target="../media/image57.emf"/><Relationship Id="rId25" Type="http://schemas.openxmlformats.org/officeDocument/2006/relationships/image" Target="../media/image58.emf"/><Relationship Id="rId10" Type="http://schemas.openxmlformats.org/officeDocument/2006/relationships/image" Target="../media/image43.emf"/><Relationship Id="rId11" Type="http://schemas.openxmlformats.org/officeDocument/2006/relationships/image" Target="../media/image44.emf"/><Relationship Id="rId12" Type="http://schemas.openxmlformats.org/officeDocument/2006/relationships/image" Target="../media/image45.emf"/><Relationship Id="rId13" Type="http://schemas.openxmlformats.org/officeDocument/2006/relationships/image" Target="../media/image46.emf"/><Relationship Id="rId14" Type="http://schemas.openxmlformats.org/officeDocument/2006/relationships/image" Target="../media/image47.emf"/><Relationship Id="rId15" Type="http://schemas.openxmlformats.org/officeDocument/2006/relationships/image" Target="../media/image48.emf"/><Relationship Id="rId16" Type="http://schemas.openxmlformats.org/officeDocument/2006/relationships/image" Target="../media/image49.emf"/><Relationship Id="rId17" Type="http://schemas.openxmlformats.org/officeDocument/2006/relationships/image" Target="../media/image50.emf"/><Relationship Id="rId18" Type="http://schemas.openxmlformats.org/officeDocument/2006/relationships/image" Target="../media/image51.emf"/><Relationship Id="rId19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Relationship Id="rId3" Type="http://schemas.openxmlformats.org/officeDocument/2006/relationships/image" Target="../media/image36.emf"/><Relationship Id="rId4" Type="http://schemas.openxmlformats.org/officeDocument/2006/relationships/image" Target="../media/image37.emf"/><Relationship Id="rId5" Type="http://schemas.openxmlformats.org/officeDocument/2006/relationships/image" Target="../media/image38.emf"/><Relationship Id="rId6" Type="http://schemas.openxmlformats.org/officeDocument/2006/relationships/image" Target="../media/image39.emf"/><Relationship Id="rId7" Type="http://schemas.openxmlformats.org/officeDocument/2006/relationships/image" Target="../media/image40.emf"/><Relationship Id="rId8" Type="http://schemas.openxmlformats.org/officeDocument/2006/relationships/image" Target="../media/image4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emf"/><Relationship Id="rId3" Type="http://schemas.openxmlformats.org/officeDocument/2006/relationships/image" Target="../media/image6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4" Type="http://schemas.openxmlformats.org/officeDocument/2006/relationships/image" Target="../media/image6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4" Type="http://schemas.openxmlformats.org/officeDocument/2006/relationships/image" Target="../media/image62.emf"/><Relationship Id="rId5" Type="http://schemas.openxmlformats.org/officeDocument/2006/relationships/image" Target="../media/image66.emf"/><Relationship Id="rId6" Type="http://schemas.openxmlformats.org/officeDocument/2006/relationships/image" Target="../media/image67.emf"/><Relationship Id="rId7" Type="http://schemas.openxmlformats.org/officeDocument/2006/relationships/image" Target="../media/image68.emf"/><Relationship Id="rId8" Type="http://schemas.openxmlformats.org/officeDocument/2006/relationships/image" Target="../media/image6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emf"/><Relationship Id="rId3" Type="http://schemas.openxmlformats.org/officeDocument/2006/relationships/image" Target="../media/image7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4" Type="http://schemas.openxmlformats.org/officeDocument/2006/relationships/image" Target="../media/image74.emf"/><Relationship Id="rId5" Type="http://schemas.openxmlformats.org/officeDocument/2006/relationships/image" Target="../media/image75.emf"/><Relationship Id="rId6" Type="http://schemas.openxmlformats.org/officeDocument/2006/relationships/image" Target="../media/image76.emf"/><Relationship Id="rId7" Type="http://schemas.openxmlformats.org/officeDocument/2006/relationships/image" Target="../media/image77.emf"/><Relationship Id="rId8" Type="http://schemas.openxmlformats.org/officeDocument/2006/relationships/image" Target="../media/image78.emf"/><Relationship Id="rId9" Type="http://schemas.openxmlformats.org/officeDocument/2006/relationships/image" Target="../media/image79.emf"/><Relationship Id="rId10" Type="http://schemas.openxmlformats.org/officeDocument/2006/relationships/image" Target="../media/image80.emf"/><Relationship Id="rId11" Type="http://schemas.openxmlformats.org/officeDocument/2006/relationships/image" Target="../media/image8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4" Type="http://schemas.openxmlformats.org/officeDocument/2006/relationships/image" Target="../media/image84.emf"/><Relationship Id="rId5" Type="http://schemas.openxmlformats.org/officeDocument/2006/relationships/image" Target="../media/image85.emf"/><Relationship Id="rId6" Type="http://schemas.openxmlformats.org/officeDocument/2006/relationships/image" Target="../media/image86.emf"/><Relationship Id="rId7" Type="http://schemas.openxmlformats.org/officeDocument/2006/relationships/image" Target="../media/image87.emf"/><Relationship Id="rId8" Type="http://schemas.openxmlformats.org/officeDocument/2006/relationships/image" Target="../media/image8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4" Type="http://schemas.openxmlformats.org/officeDocument/2006/relationships/image" Target="../media/image84.emf"/><Relationship Id="rId5" Type="http://schemas.openxmlformats.org/officeDocument/2006/relationships/image" Target="../media/image85.emf"/><Relationship Id="rId6" Type="http://schemas.openxmlformats.org/officeDocument/2006/relationships/image" Target="../media/image86.emf"/><Relationship Id="rId7" Type="http://schemas.openxmlformats.org/officeDocument/2006/relationships/image" Target="../media/image87.emf"/><Relationship Id="rId8" Type="http://schemas.openxmlformats.org/officeDocument/2006/relationships/image" Target="../media/image9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4" Type="http://schemas.openxmlformats.org/officeDocument/2006/relationships/image" Target="../media/image94.emf"/><Relationship Id="rId5" Type="http://schemas.openxmlformats.org/officeDocument/2006/relationships/image" Target="../media/image92.png"/><Relationship Id="rId6" Type="http://schemas.openxmlformats.org/officeDocument/2006/relationships/image" Target="../media/image9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96.emf"/><Relationship Id="rId5" Type="http://schemas.openxmlformats.org/officeDocument/2006/relationships/image" Target="../media/image97.emf"/><Relationship Id="rId6" Type="http://schemas.openxmlformats.org/officeDocument/2006/relationships/image" Target="../media/image98.emf"/><Relationship Id="rId7" Type="http://schemas.openxmlformats.org/officeDocument/2006/relationships/image" Target="../media/image99.emf"/><Relationship Id="rId8" Type="http://schemas.openxmlformats.org/officeDocument/2006/relationships/image" Target="../media/image100.emf"/><Relationship Id="rId9" Type="http://schemas.openxmlformats.org/officeDocument/2006/relationships/image" Target="../media/image101.emf"/><Relationship Id="rId10" Type="http://schemas.openxmlformats.org/officeDocument/2006/relationships/image" Target="../media/image10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18649"/>
            <a:ext cx="7772400" cy="237944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EHUSans Light"/>
                <a:cs typeface="EHUSans Light"/>
              </a:rPr>
              <a:t>Introducing Mixtures of Generalized Mallows in Estimation of Distribution Algorithms</a:t>
            </a:r>
            <a:endParaRPr lang="en-US" sz="3200" dirty="0">
              <a:latin typeface="EHUSans Light"/>
              <a:cs typeface="EHUSans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55687" y="3002503"/>
            <a:ext cx="2751180" cy="1885889"/>
          </a:xfrm>
        </p:spPr>
        <p:txBody>
          <a:bodyPr anchor="ctr">
            <a:normAutofit/>
          </a:bodyPr>
          <a:lstStyle/>
          <a:p>
            <a:pPr algn="r"/>
            <a:r>
              <a:rPr lang="en-US" sz="18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Josian</a:t>
            </a:r>
            <a:r>
              <a:rPr lang="en-US" sz="1800" dirty="0" smtClean="0">
                <a:solidFill>
                  <a:srgbClr val="3366FF"/>
                </a:solidFill>
                <a:latin typeface="EHUSans Light"/>
                <a:cs typeface="EHUSans Light"/>
              </a:rPr>
              <a:t> </a:t>
            </a:r>
            <a:r>
              <a:rPr lang="en-US" sz="18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Santamaria</a:t>
            </a:r>
            <a:r>
              <a:rPr lang="en-US" sz="1800" dirty="0" smtClean="0">
                <a:solidFill>
                  <a:srgbClr val="3366FF"/>
                </a:solidFill>
                <a:latin typeface="EHUSans Light"/>
                <a:cs typeface="EHUSans Light"/>
              </a:rPr>
              <a:t> </a:t>
            </a:r>
          </a:p>
          <a:p>
            <a:pPr algn="r"/>
            <a:r>
              <a:rPr lang="en-US" sz="1800" dirty="0" err="1" smtClean="0">
                <a:solidFill>
                  <a:schemeClr val="tx1"/>
                </a:solidFill>
                <a:latin typeface="EHUSans Light"/>
                <a:cs typeface="EHUSans Light"/>
              </a:rPr>
              <a:t>Josu</a:t>
            </a:r>
            <a:r>
              <a:rPr lang="en-US" sz="1800" dirty="0" smtClean="0">
                <a:solidFill>
                  <a:schemeClr val="tx1"/>
                </a:solidFill>
                <a:latin typeface="EHUSans Light"/>
                <a:cs typeface="EHUSans Ligh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EHUSans Light"/>
                <a:cs typeface="EHUSans Light"/>
              </a:rPr>
              <a:t>Ceberio</a:t>
            </a:r>
            <a:r>
              <a:rPr lang="en-US" sz="1800" dirty="0" smtClean="0">
                <a:solidFill>
                  <a:schemeClr val="tx1"/>
                </a:solidFill>
                <a:latin typeface="EHUSans Light"/>
                <a:cs typeface="EHUSans Light"/>
              </a:rPr>
              <a:t> </a:t>
            </a:r>
          </a:p>
          <a:p>
            <a:pPr algn="r"/>
            <a:r>
              <a:rPr lang="en-US" sz="1800" dirty="0" smtClean="0">
                <a:solidFill>
                  <a:srgbClr val="3366FF"/>
                </a:solidFill>
                <a:latin typeface="EHUSans Light"/>
                <a:cs typeface="EHUSans Light"/>
              </a:rPr>
              <a:t>Roberto Santana</a:t>
            </a:r>
          </a:p>
          <a:p>
            <a:pPr algn="r"/>
            <a:r>
              <a:rPr lang="en-US" sz="1800" dirty="0" smtClean="0">
                <a:solidFill>
                  <a:srgbClr val="3366FF"/>
                </a:solidFill>
                <a:latin typeface="EHUSans Light"/>
                <a:cs typeface="EHUSans Light"/>
              </a:rPr>
              <a:t> Alexander </a:t>
            </a:r>
            <a:r>
              <a:rPr lang="en-US" sz="18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Mendiburu</a:t>
            </a:r>
            <a:r>
              <a:rPr lang="en-US" sz="1800" dirty="0" smtClean="0">
                <a:solidFill>
                  <a:srgbClr val="3366FF"/>
                </a:solidFill>
                <a:latin typeface="EHUSans Light"/>
                <a:cs typeface="EHUSans Light"/>
              </a:rPr>
              <a:t> </a:t>
            </a:r>
          </a:p>
          <a:p>
            <a:pPr algn="r"/>
            <a:r>
              <a:rPr lang="en-US" sz="1800" dirty="0" smtClean="0">
                <a:solidFill>
                  <a:srgbClr val="3366FF"/>
                </a:solidFill>
                <a:latin typeface="EHUSans Light"/>
                <a:cs typeface="EHUSans Light"/>
              </a:rPr>
              <a:t>Jose A. Lozano</a:t>
            </a:r>
            <a:endParaRPr lang="en-US" sz="18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pic>
        <p:nvPicPr>
          <p:cNvPr id="5" name="Picture 4" descr="log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8256"/>
            <a:ext cx="9160281" cy="12250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1210" y="4857270"/>
            <a:ext cx="80210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EHUSans Light"/>
                <a:cs typeface="EHUSans Light"/>
              </a:rPr>
              <a:t>X </a:t>
            </a:r>
            <a:r>
              <a:rPr lang="en-US" sz="1400" dirty="0" err="1">
                <a:latin typeface="EHUSans Light"/>
                <a:cs typeface="EHUSans Light"/>
              </a:rPr>
              <a:t>Congreso</a:t>
            </a:r>
            <a:r>
              <a:rPr lang="en-US" sz="1400" dirty="0">
                <a:latin typeface="EHUSans Light"/>
                <a:cs typeface="EHUSans Light"/>
              </a:rPr>
              <a:t> </a:t>
            </a:r>
            <a:r>
              <a:rPr lang="en-US" sz="1400" dirty="0" err="1">
                <a:latin typeface="EHUSans Light"/>
                <a:cs typeface="EHUSans Light"/>
              </a:rPr>
              <a:t>Español</a:t>
            </a:r>
            <a:r>
              <a:rPr lang="en-US" sz="1400" dirty="0">
                <a:latin typeface="EHUSans Light"/>
                <a:cs typeface="EHUSans Light"/>
              </a:rPr>
              <a:t> de </a:t>
            </a:r>
            <a:r>
              <a:rPr lang="en-US" sz="1400" dirty="0" err="1">
                <a:latin typeface="EHUSans Light"/>
                <a:cs typeface="EHUSans Light"/>
              </a:rPr>
              <a:t>Metaheurísticas</a:t>
            </a:r>
            <a:r>
              <a:rPr lang="en-US" sz="1400" dirty="0">
                <a:latin typeface="EHUSans Light"/>
                <a:cs typeface="EHUSans Light"/>
              </a:rPr>
              <a:t>, </a:t>
            </a:r>
            <a:r>
              <a:rPr lang="en-US" sz="1400" dirty="0" err="1">
                <a:latin typeface="EHUSans Light"/>
                <a:cs typeface="EHUSans Light"/>
              </a:rPr>
              <a:t>Algoritmos</a:t>
            </a:r>
            <a:r>
              <a:rPr lang="en-US" sz="1400" dirty="0">
                <a:latin typeface="EHUSans Light"/>
                <a:cs typeface="EHUSans Light"/>
              </a:rPr>
              <a:t> </a:t>
            </a:r>
            <a:r>
              <a:rPr lang="en-US" sz="1400" dirty="0" err="1">
                <a:latin typeface="EHUSans Light"/>
                <a:cs typeface="EHUSans Light"/>
              </a:rPr>
              <a:t>Evolutivos</a:t>
            </a:r>
            <a:r>
              <a:rPr lang="en-US" sz="1400" dirty="0">
                <a:latin typeface="EHUSans Light"/>
                <a:cs typeface="EHUSans Light"/>
              </a:rPr>
              <a:t> y </a:t>
            </a:r>
            <a:r>
              <a:rPr lang="en-US" sz="1400" dirty="0" err="1">
                <a:latin typeface="EHUSans Light"/>
                <a:cs typeface="EHUSans Light"/>
              </a:rPr>
              <a:t>Bioinspirados</a:t>
            </a:r>
            <a:r>
              <a:rPr lang="en-US" sz="1400" dirty="0">
                <a:latin typeface="EHUSans Light"/>
                <a:cs typeface="EHUSans Light"/>
              </a:rPr>
              <a:t> - MAEB2015</a:t>
            </a:r>
          </a:p>
        </p:txBody>
      </p:sp>
    </p:spTree>
    <p:extLst>
      <p:ext uri="{BB962C8B-B14F-4D97-AF65-F5344CB8AC3E}">
        <p14:creationId xmlns:p14="http://schemas.microsoft.com/office/powerpoint/2010/main" val="3947863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183" y="5863697"/>
            <a:ext cx="1397000" cy="228600"/>
          </a:xfrm>
          <a:prstGeom prst="rect">
            <a:avLst/>
          </a:prstGeom>
        </p:spPr>
      </p:pic>
      <p:pic>
        <p:nvPicPr>
          <p:cNvPr id="59" name="Picture 5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078" y="5868936"/>
            <a:ext cx="1231900" cy="228600"/>
          </a:xfrm>
          <a:prstGeom prst="rect">
            <a:avLst/>
          </a:prstGeom>
        </p:spPr>
      </p:pic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403" y="5868936"/>
            <a:ext cx="1066800" cy="228600"/>
          </a:xfrm>
          <a:prstGeom prst="rect">
            <a:avLst/>
          </a:prstGeom>
        </p:spPr>
      </p:pic>
      <p:pic>
        <p:nvPicPr>
          <p:cNvPr id="55" name="Picture 5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745" y="5864084"/>
            <a:ext cx="927100" cy="228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Permutation </a:t>
            </a:r>
            <a:r>
              <a:rPr lang="en-US" sz="3600" dirty="0" err="1" smtClean="0">
                <a:latin typeface="EHUSans Light"/>
                <a:cs typeface="EHUSans Light"/>
              </a:rPr>
              <a:t>Flowshop</a:t>
            </a:r>
            <a:r>
              <a:rPr lang="en-US" sz="3600" dirty="0" smtClean="0">
                <a:latin typeface="EHUSans Light"/>
                <a:cs typeface="EHUSans Light"/>
              </a:rPr>
              <a:t> Scheduling Problem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700" dirty="0" smtClean="0">
                <a:solidFill>
                  <a:srgbClr val="3366FF"/>
                </a:solidFill>
                <a:latin typeface="EHUSans Light"/>
                <a:cs typeface="EHUSans Light"/>
              </a:rPr>
              <a:t>Definition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549863" y="1562167"/>
            <a:ext cx="2736019" cy="1479945"/>
            <a:chOff x="5549863" y="1437833"/>
            <a:chExt cx="2736019" cy="1479945"/>
          </a:xfrm>
        </p:grpSpPr>
        <p:sp>
          <p:nvSpPr>
            <p:cNvPr id="75" name="TextBox 74"/>
            <p:cNvSpPr txBox="1"/>
            <p:nvPr/>
          </p:nvSpPr>
          <p:spPr>
            <a:xfrm>
              <a:off x="5549863" y="1437833"/>
              <a:ext cx="2736019" cy="14799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EHUSans Light"/>
                  <a:cs typeface="EHUSans Light"/>
                </a:rPr>
                <a:t>Total flow time (TFT)</a:t>
              </a:r>
            </a:p>
            <a:p>
              <a:pPr algn="ctr"/>
              <a:endParaRPr lang="en-US" dirty="0">
                <a:latin typeface="EHUSans Light"/>
                <a:cs typeface="EHUSans Light"/>
              </a:endParaRPr>
            </a:p>
            <a:p>
              <a:pPr algn="ctr"/>
              <a:endParaRPr lang="en-US" dirty="0" smtClean="0">
                <a:latin typeface="EHUSans Light"/>
                <a:cs typeface="EHUSans Light"/>
              </a:endParaRPr>
            </a:p>
            <a:p>
              <a:pPr algn="ctr"/>
              <a:endParaRPr lang="en-US" dirty="0">
                <a:latin typeface="EHUSans Light"/>
                <a:cs typeface="EHUSans Light"/>
              </a:endParaRPr>
            </a:p>
            <a:p>
              <a:pPr algn="ctr"/>
              <a:endParaRPr lang="en-US" dirty="0">
                <a:latin typeface="EHUSans Light"/>
                <a:cs typeface="EHUSans Light"/>
              </a:endParaRPr>
            </a:p>
          </p:txBody>
        </p:sp>
        <p:pic>
          <p:nvPicPr>
            <p:cNvPr id="77" name="Picture 76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787" y="1869174"/>
              <a:ext cx="2413000" cy="889000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884530" y="4128949"/>
            <a:ext cx="2321817" cy="855712"/>
            <a:chOff x="1943148" y="4006291"/>
            <a:chExt cx="1971403" cy="726566"/>
          </a:xfrm>
          <a:solidFill>
            <a:schemeClr val="accent2"/>
          </a:solidFill>
        </p:grpSpPr>
        <p:sp>
          <p:nvSpPr>
            <p:cNvPr id="5" name="Rectangle 4"/>
            <p:cNvSpPr/>
            <p:nvPr/>
          </p:nvSpPr>
          <p:spPr>
            <a:xfrm>
              <a:off x="1943148" y="4006291"/>
              <a:ext cx="632469" cy="180000"/>
            </a:xfrm>
            <a:prstGeom prst="rect">
              <a:avLst/>
            </a:prstGeom>
            <a:grpFill/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78677" y="4186939"/>
              <a:ext cx="480068" cy="180000"/>
            </a:xfrm>
            <a:prstGeom prst="rect">
              <a:avLst/>
            </a:prstGeom>
            <a:grpFill/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056691" y="4370534"/>
              <a:ext cx="480068" cy="180000"/>
            </a:xfrm>
            <a:prstGeom prst="rect">
              <a:avLst/>
            </a:prstGeom>
            <a:grpFill/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37880" y="4552857"/>
              <a:ext cx="376671" cy="180000"/>
            </a:xfrm>
            <a:prstGeom prst="rect">
              <a:avLst/>
            </a:prstGeom>
            <a:grpFill/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633023" y="4128949"/>
            <a:ext cx="3360465" cy="852544"/>
            <a:chOff x="2503967" y="4245363"/>
            <a:chExt cx="2853296" cy="723876"/>
          </a:xfrm>
        </p:grpSpPr>
        <p:sp>
          <p:nvSpPr>
            <p:cNvPr id="10" name="Rectangle 9"/>
            <p:cNvSpPr/>
            <p:nvPr/>
          </p:nvSpPr>
          <p:spPr>
            <a:xfrm>
              <a:off x="2503967" y="4245363"/>
              <a:ext cx="658485" cy="180000"/>
            </a:xfrm>
            <a:prstGeom prst="rect">
              <a:avLst/>
            </a:prstGeom>
            <a:solidFill>
              <a:schemeClr val="accent3"/>
            </a:solidFill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63046" y="4426011"/>
              <a:ext cx="1143199" cy="180000"/>
            </a:xfrm>
            <a:prstGeom prst="rect">
              <a:avLst/>
            </a:prstGeom>
            <a:solidFill>
              <a:schemeClr val="accent3"/>
            </a:solidFill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10107" y="4608349"/>
              <a:ext cx="668402" cy="180000"/>
            </a:xfrm>
            <a:prstGeom prst="rect">
              <a:avLst/>
            </a:prstGeom>
            <a:solidFill>
              <a:schemeClr val="accent3"/>
            </a:solidFill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80592" y="4789239"/>
              <a:ext cx="376671" cy="180000"/>
            </a:xfrm>
            <a:prstGeom prst="rect">
              <a:avLst/>
            </a:prstGeom>
            <a:solidFill>
              <a:schemeClr val="accent3"/>
            </a:solidFill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410200" y="4128949"/>
            <a:ext cx="3142222" cy="855491"/>
            <a:chOff x="3238560" y="4006291"/>
            <a:chExt cx="2667990" cy="726378"/>
          </a:xfrm>
          <a:solidFill>
            <a:schemeClr val="accent6"/>
          </a:solidFill>
        </p:grpSpPr>
        <p:sp>
          <p:nvSpPr>
            <p:cNvPr id="15" name="Rectangle 14"/>
            <p:cNvSpPr/>
            <p:nvPr/>
          </p:nvSpPr>
          <p:spPr>
            <a:xfrm>
              <a:off x="3238560" y="4006291"/>
              <a:ext cx="761252" cy="180000"/>
            </a:xfrm>
            <a:prstGeom prst="rect">
              <a:avLst/>
            </a:prstGeom>
            <a:grpFill/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84817" y="4186568"/>
              <a:ext cx="480068" cy="180000"/>
            </a:xfrm>
            <a:prstGeom prst="rect">
              <a:avLst/>
            </a:prstGeom>
            <a:grpFill/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54046" y="4368315"/>
              <a:ext cx="480068" cy="180000"/>
            </a:xfrm>
            <a:prstGeom prst="rect">
              <a:avLst/>
            </a:prstGeom>
            <a:grpFill/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29879" y="4552669"/>
              <a:ext cx="376671" cy="180000"/>
            </a:xfrm>
            <a:prstGeom prst="rect">
              <a:avLst/>
            </a:prstGeom>
            <a:grpFill/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11412" y="4128949"/>
            <a:ext cx="2691975" cy="855491"/>
            <a:chOff x="4003759" y="4006291"/>
            <a:chExt cx="2285696" cy="726378"/>
          </a:xfrm>
          <a:solidFill>
            <a:schemeClr val="accent4"/>
          </a:solidFill>
        </p:grpSpPr>
        <p:sp>
          <p:nvSpPr>
            <p:cNvPr id="20" name="Rectangle 19"/>
            <p:cNvSpPr/>
            <p:nvPr/>
          </p:nvSpPr>
          <p:spPr>
            <a:xfrm>
              <a:off x="4003759" y="4006291"/>
              <a:ext cx="960136" cy="180000"/>
            </a:xfrm>
            <a:prstGeom prst="rect">
              <a:avLst/>
            </a:prstGeom>
            <a:grpFill/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965505" y="4186939"/>
              <a:ext cx="480068" cy="180000"/>
            </a:xfrm>
            <a:prstGeom prst="rect">
              <a:avLst/>
            </a:prstGeom>
            <a:grpFill/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34114" y="4369743"/>
              <a:ext cx="90463" cy="180000"/>
            </a:xfrm>
            <a:prstGeom prst="rect">
              <a:avLst/>
            </a:prstGeom>
            <a:grpFill/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12784" y="4552669"/>
              <a:ext cx="376671" cy="180000"/>
            </a:xfrm>
            <a:prstGeom prst="rect">
              <a:avLst/>
            </a:prstGeom>
            <a:grpFill/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444544" y="4128949"/>
            <a:ext cx="2005390" cy="859230"/>
            <a:chOff x="4965876" y="4006291"/>
            <a:chExt cx="1702732" cy="729553"/>
          </a:xfrm>
          <a:solidFill>
            <a:schemeClr val="accent5"/>
          </a:solidFill>
        </p:grpSpPr>
        <p:sp>
          <p:nvSpPr>
            <p:cNvPr id="25" name="Rectangle 24"/>
            <p:cNvSpPr/>
            <p:nvPr/>
          </p:nvSpPr>
          <p:spPr>
            <a:xfrm>
              <a:off x="4965876" y="4006291"/>
              <a:ext cx="707856" cy="180000"/>
            </a:xfrm>
            <a:prstGeom prst="rect">
              <a:avLst/>
            </a:prstGeom>
            <a:grpFill/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673414" y="4188993"/>
              <a:ext cx="240544" cy="180000"/>
            </a:xfrm>
            <a:prstGeom prst="rect">
              <a:avLst/>
            </a:prstGeom>
            <a:grpFill/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914031" y="4370534"/>
              <a:ext cx="240544" cy="180000"/>
            </a:xfrm>
            <a:prstGeom prst="rect">
              <a:avLst/>
            </a:prstGeom>
            <a:grpFill/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94384" y="4555844"/>
              <a:ext cx="374224" cy="180000"/>
            </a:xfrm>
            <a:prstGeom prst="rect">
              <a:avLst/>
            </a:prstGeom>
            <a:grpFill/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301973" y="4000430"/>
            <a:ext cx="519559" cy="1037437"/>
            <a:chOff x="1373802" y="4136241"/>
            <a:chExt cx="441146" cy="880865"/>
          </a:xfrm>
        </p:grpSpPr>
        <p:sp>
          <p:nvSpPr>
            <p:cNvPr id="30" name="TextBox 29"/>
            <p:cNvSpPr txBox="1"/>
            <p:nvPr/>
          </p:nvSpPr>
          <p:spPr>
            <a:xfrm>
              <a:off x="1373802" y="4136241"/>
              <a:ext cx="4180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EHUSans Light"/>
                  <a:cs typeface="EHUSans Light"/>
                </a:rPr>
                <a:t>m</a:t>
              </a:r>
              <a:r>
                <a:rPr lang="en-US" sz="1400" baseline="-25000" dirty="0" smtClean="0">
                  <a:latin typeface="EHUSans Light"/>
                  <a:cs typeface="EHUSans Light"/>
                </a:rPr>
                <a:t>1</a:t>
              </a:r>
              <a:endParaRPr lang="en-US" sz="1400" baseline="-25000" dirty="0">
                <a:latin typeface="EHUSans Light"/>
                <a:cs typeface="EHUSans Ligh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73802" y="4323990"/>
              <a:ext cx="4180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EHUSans Light"/>
                  <a:cs typeface="EHUSans Light"/>
                </a:rPr>
                <a:t>m</a:t>
              </a:r>
              <a:r>
                <a:rPr lang="en-US" sz="1400" baseline="-25000" dirty="0" smtClean="0">
                  <a:latin typeface="EHUSans Light"/>
                  <a:cs typeface="EHUSans Light"/>
                </a:rPr>
                <a:t>2</a:t>
              </a:r>
              <a:endParaRPr lang="en-US" sz="1400" baseline="-25000" dirty="0">
                <a:latin typeface="EHUSans Light"/>
                <a:cs typeface="EHUSans Ligh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73802" y="4516383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EHUSans Light"/>
                  <a:cs typeface="EHUSans Light"/>
                </a:rPr>
                <a:t>m</a:t>
              </a:r>
              <a:r>
                <a:rPr lang="en-US" sz="1400" baseline="-25000" dirty="0" smtClean="0">
                  <a:latin typeface="EHUSans Light"/>
                  <a:cs typeface="EHUSans Light"/>
                </a:rPr>
                <a:t>3</a:t>
              </a:r>
              <a:endParaRPr lang="en-US" sz="1400" baseline="-25000" dirty="0">
                <a:latin typeface="EHUSans Light"/>
                <a:cs typeface="EHUSans Ligh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373802" y="4709329"/>
              <a:ext cx="4180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EHUSans Light"/>
                  <a:cs typeface="EHUSans Light"/>
                </a:rPr>
                <a:t>m</a:t>
              </a:r>
              <a:r>
                <a:rPr lang="en-US" sz="1400" baseline="-25000" dirty="0">
                  <a:latin typeface="EHUSans Light"/>
                  <a:cs typeface="EHUSans Light"/>
                </a:rPr>
                <a:t>4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50329" y="3509825"/>
            <a:ext cx="2406385" cy="371519"/>
            <a:chOff x="1850329" y="3509825"/>
            <a:chExt cx="2406385" cy="371519"/>
          </a:xfrm>
        </p:grpSpPr>
        <p:sp>
          <p:nvSpPr>
            <p:cNvPr id="44" name="TextBox 43"/>
            <p:cNvSpPr txBox="1"/>
            <p:nvPr/>
          </p:nvSpPr>
          <p:spPr>
            <a:xfrm>
              <a:off x="3364506" y="3514666"/>
              <a:ext cx="420653" cy="36248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EHUSans Light"/>
                  <a:cs typeface="EHUSans Light"/>
                </a:rPr>
                <a:t>j</a:t>
              </a:r>
              <a:r>
                <a:rPr lang="en-US" sz="1400" baseline="-25000" dirty="0" smtClean="0">
                  <a:latin typeface="EHUSans Light"/>
                  <a:cs typeface="EHUSans Light"/>
                </a:rPr>
                <a:t>4</a:t>
              </a:r>
              <a:endParaRPr lang="en-US" sz="1400" baseline="-25000" dirty="0">
                <a:latin typeface="EHUSans Light"/>
                <a:cs typeface="EHUSans Light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79687" y="3618530"/>
              <a:ext cx="106543" cy="20547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98620" y="3618530"/>
              <a:ext cx="106543" cy="20547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199726" y="3618530"/>
              <a:ext cx="106543" cy="20547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696849" y="3618530"/>
              <a:ext cx="106543" cy="20547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150171" y="3618530"/>
              <a:ext cx="106543" cy="20547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50329" y="3514666"/>
              <a:ext cx="349997" cy="362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EHUSans Light"/>
                  <a:cs typeface="EHUSans Light"/>
                </a:rPr>
                <a:t>j</a:t>
              </a:r>
              <a:r>
                <a:rPr lang="en-US" sz="1400" baseline="-25000" dirty="0">
                  <a:latin typeface="EHUSans Light"/>
                  <a:cs typeface="EHUSans Light"/>
                </a:rPr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91511" y="3518860"/>
              <a:ext cx="344402" cy="36248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EHUSans Light"/>
                  <a:cs typeface="EHUSans Light"/>
                </a:rPr>
                <a:t>j</a:t>
              </a:r>
              <a:r>
                <a:rPr lang="en-US" sz="1400" baseline="-25000" dirty="0" smtClean="0">
                  <a:latin typeface="EHUSans Light"/>
                  <a:cs typeface="EHUSans Light"/>
                </a:rPr>
                <a:t>3</a:t>
              </a:r>
              <a:endParaRPr lang="en-US" sz="1400" baseline="-25000" dirty="0">
                <a:latin typeface="EHUSans Light"/>
                <a:cs typeface="EHUSans Ligh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76200" y="3509825"/>
              <a:ext cx="353421" cy="36248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EHUSans Light"/>
                  <a:cs typeface="EHUSans Light"/>
                </a:rPr>
                <a:t>j</a:t>
              </a:r>
              <a:r>
                <a:rPr lang="en-US" sz="1400" baseline="-25000" dirty="0" smtClean="0">
                  <a:latin typeface="EHUSans Light"/>
                  <a:cs typeface="EHUSans Light"/>
                </a:rPr>
                <a:t>2</a:t>
              </a:r>
              <a:endParaRPr lang="en-US" sz="1400" baseline="-25000" dirty="0">
                <a:latin typeface="EHUSans Light"/>
                <a:cs typeface="EHUSans Ligh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43377" y="3509825"/>
              <a:ext cx="361569" cy="36248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EHUSans Light"/>
                  <a:cs typeface="EHUSans Light"/>
                </a:rPr>
                <a:t>j</a:t>
              </a:r>
              <a:r>
                <a:rPr lang="en-US" sz="1400" baseline="-25000" dirty="0" smtClean="0">
                  <a:latin typeface="EHUSans Light"/>
                  <a:cs typeface="EHUSans Light"/>
                </a:rPr>
                <a:t>5</a:t>
              </a:r>
              <a:endParaRPr lang="en-US" sz="1400" baseline="-25000" dirty="0">
                <a:latin typeface="EHUSans Light"/>
                <a:cs typeface="EHUSans Light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884530" y="3931216"/>
            <a:ext cx="2321817" cy="1497470"/>
            <a:chOff x="1868438" y="4077473"/>
            <a:chExt cx="1971403" cy="1271468"/>
          </a:xfrm>
        </p:grpSpPr>
        <p:pic>
          <p:nvPicPr>
            <p:cNvPr id="79" name="Picture 78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3468" y="5039923"/>
              <a:ext cx="723900" cy="215900"/>
            </a:xfrm>
            <a:prstGeom prst="rect">
              <a:avLst/>
            </a:prstGeom>
          </p:spPr>
        </p:pic>
        <p:cxnSp>
          <p:nvCxnSpPr>
            <p:cNvPr id="47" name="Straight Connector 46"/>
            <p:cNvCxnSpPr/>
            <p:nvPr/>
          </p:nvCxnSpPr>
          <p:spPr>
            <a:xfrm>
              <a:off x="3839841" y="4077473"/>
              <a:ext cx="0" cy="127146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1868438" y="5028641"/>
              <a:ext cx="1971403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884530" y="3925935"/>
            <a:ext cx="4121310" cy="1497470"/>
            <a:chOff x="1868438" y="4072989"/>
            <a:chExt cx="3499312" cy="1271468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1868438" y="5024159"/>
              <a:ext cx="3499312" cy="4482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Picture 80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5887" y="5041697"/>
              <a:ext cx="723900" cy="215900"/>
            </a:xfrm>
            <a:prstGeom prst="rect">
              <a:avLst/>
            </a:prstGeom>
          </p:spPr>
        </p:pic>
        <p:cxnSp>
          <p:nvCxnSpPr>
            <p:cNvPr id="52" name="Straight Connector 51"/>
            <p:cNvCxnSpPr/>
            <p:nvPr/>
          </p:nvCxnSpPr>
          <p:spPr>
            <a:xfrm>
              <a:off x="5358225" y="4072989"/>
              <a:ext cx="0" cy="127146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1884530" y="3920654"/>
            <a:ext cx="4684095" cy="1497470"/>
            <a:chOff x="1868438" y="4068505"/>
            <a:chExt cx="3977160" cy="1271468"/>
          </a:xfrm>
        </p:grpSpPr>
        <p:cxnSp>
          <p:nvCxnSpPr>
            <p:cNvPr id="57" name="Straight Arrow Connector 56"/>
            <p:cNvCxnSpPr/>
            <p:nvPr/>
          </p:nvCxnSpPr>
          <p:spPr>
            <a:xfrm flipV="1">
              <a:off x="1868438" y="5023387"/>
              <a:ext cx="3977160" cy="896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Picture 81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6843" y="5041697"/>
              <a:ext cx="723900" cy="215900"/>
            </a:xfrm>
            <a:prstGeom prst="rect">
              <a:avLst/>
            </a:prstGeom>
          </p:spPr>
        </p:pic>
        <p:cxnSp>
          <p:nvCxnSpPr>
            <p:cNvPr id="56" name="Straight Connector 55"/>
            <p:cNvCxnSpPr/>
            <p:nvPr/>
          </p:nvCxnSpPr>
          <p:spPr>
            <a:xfrm>
              <a:off x="5832898" y="4068505"/>
              <a:ext cx="0" cy="127146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1884530" y="3931216"/>
            <a:ext cx="5970196" cy="1497470"/>
            <a:chOff x="1884530" y="3931216"/>
            <a:chExt cx="5970196" cy="1497470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1884530" y="3931216"/>
              <a:ext cx="0" cy="149747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1897676" y="4984203"/>
              <a:ext cx="5957050" cy="1373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1884530" y="3925935"/>
            <a:ext cx="5145032" cy="1497470"/>
            <a:chOff x="1868438" y="4072989"/>
            <a:chExt cx="4368532" cy="1271468"/>
          </a:xfrm>
        </p:grpSpPr>
        <p:cxnSp>
          <p:nvCxnSpPr>
            <p:cNvPr id="61" name="Straight Arrow Connector 60"/>
            <p:cNvCxnSpPr/>
            <p:nvPr/>
          </p:nvCxnSpPr>
          <p:spPr>
            <a:xfrm flipV="1">
              <a:off x="1868438" y="5024157"/>
              <a:ext cx="4368532" cy="448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214745" y="4072989"/>
              <a:ext cx="0" cy="127146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3" name="Picture 82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9170" y="5041697"/>
              <a:ext cx="723900" cy="215900"/>
            </a:xfrm>
            <a:prstGeom prst="rect">
              <a:avLst/>
            </a:prstGeom>
          </p:spPr>
        </p:pic>
      </p:grpSp>
      <p:grpSp>
        <p:nvGrpSpPr>
          <p:cNvPr id="89" name="Group 88"/>
          <p:cNvGrpSpPr/>
          <p:nvPr/>
        </p:nvGrpSpPr>
        <p:grpSpPr>
          <a:xfrm>
            <a:off x="1884530" y="3915373"/>
            <a:ext cx="5591579" cy="1497470"/>
            <a:chOff x="1868438" y="4064021"/>
            <a:chExt cx="4747685" cy="1271468"/>
          </a:xfrm>
        </p:grpSpPr>
        <p:cxnSp>
          <p:nvCxnSpPr>
            <p:cNvPr id="65" name="Straight Arrow Connector 64"/>
            <p:cNvCxnSpPr/>
            <p:nvPr/>
          </p:nvCxnSpPr>
          <p:spPr>
            <a:xfrm flipV="1">
              <a:off x="1868438" y="5022401"/>
              <a:ext cx="4747685" cy="13452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593898" y="4064021"/>
              <a:ext cx="0" cy="127146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83" descr="latex-image-1.pd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8106" y="5041697"/>
              <a:ext cx="723900" cy="21590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732360" y="1840561"/>
            <a:ext cx="2738120" cy="1077218"/>
            <a:chOff x="249590" y="1714609"/>
            <a:chExt cx="2738120" cy="1077218"/>
          </a:xfrm>
        </p:grpSpPr>
        <p:sp>
          <p:nvSpPr>
            <p:cNvPr id="3" name="TextBox 2"/>
            <p:cNvSpPr txBox="1"/>
            <p:nvPr/>
          </p:nvSpPr>
          <p:spPr>
            <a:xfrm>
              <a:off x="249590" y="1714609"/>
              <a:ext cx="273812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rgbClr val="3366FF"/>
                </a:buClr>
                <a:buFont typeface="Arial"/>
                <a:buChar char="•"/>
              </a:pPr>
              <a:r>
                <a:rPr lang="en-US" sz="1600" dirty="0">
                  <a:latin typeface="EHUSans Light"/>
                  <a:cs typeface="EHUSans Light"/>
                </a:rPr>
                <a:t> </a:t>
              </a:r>
              <a:r>
                <a:rPr lang="en-US" sz="1600" dirty="0" smtClean="0">
                  <a:latin typeface="EHUSans Light"/>
                  <a:cs typeface="EHUSans Light"/>
                </a:rPr>
                <a:t>     jobs</a:t>
              </a:r>
            </a:p>
            <a:p>
              <a:pPr marL="285750" indent="-285750">
                <a:buClr>
                  <a:srgbClr val="3366FF"/>
                </a:buClr>
                <a:buFont typeface="Arial"/>
                <a:buChar char="•"/>
              </a:pPr>
              <a:r>
                <a:rPr lang="en-US" sz="1600" dirty="0" smtClean="0">
                  <a:latin typeface="EHUSans Light"/>
                  <a:cs typeface="EHUSans Light"/>
                </a:rPr>
                <a:t>      machines </a:t>
              </a:r>
            </a:p>
            <a:p>
              <a:pPr marL="285750" indent="-285750">
                <a:buClr>
                  <a:srgbClr val="3366FF"/>
                </a:buClr>
                <a:buFont typeface="Arial"/>
                <a:buChar char="•"/>
              </a:pPr>
              <a:r>
                <a:rPr lang="en-US" sz="1600" dirty="0" smtClean="0">
                  <a:latin typeface="EHUSans Light"/>
                  <a:cs typeface="EHUSans Light"/>
                </a:rPr>
                <a:t>processing times</a:t>
              </a:r>
              <a:endParaRPr lang="en-US" sz="1600" dirty="0">
                <a:latin typeface="EHUSans Light"/>
                <a:cs typeface="EHUSans Light"/>
              </a:endParaRPr>
            </a:p>
            <a:p>
              <a:pPr marL="742950" lvl="1" indent="-285750">
                <a:buClr>
                  <a:srgbClr val="3366FF"/>
                </a:buClr>
                <a:buFont typeface="Arial"/>
                <a:buChar char="•"/>
              </a:pPr>
              <a:endParaRPr lang="en-US" sz="1600" dirty="0" smtClean="0">
                <a:latin typeface="EHUSans Light"/>
                <a:cs typeface="EHUSans Light"/>
              </a:endParaRPr>
            </a:p>
          </p:txBody>
        </p:sp>
        <p:pic>
          <p:nvPicPr>
            <p:cNvPr id="91" name="Picture 90" descr="latex-image-1.pd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613" y="1843132"/>
              <a:ext cx="152400" cy="127000"/>
            </a:xfrm>
            <a:prstGeom prst="rect">
              <a:avLst/>
            </a:prstGeom>
          </p:spPr>
        </p:pic>
        <p:pic>
          <p:nvPicPr>
            <p:cNvPr id="92" name="Picture 91" descr="latex-image-1.pd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152" y="2087860"/>
              <a:ext cx="228600" cy="127000"/>
            </a:xfrm>
            <a:prstGeom prst="rect">
              <a:avLst/>
            </a:prstGeom>
          </p:spPr>
        </p:pic>
        <p:pic>
          <p:nvPicPr>
            <p:cNvPr id="93" name="Picture 92" descr="latex-image-1.pdf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8946" y="2317600"/>
              <a:ext cx="304800" cy="203200"/>
            </a:xfrm>
            <a:prstGeom prst="rect">
              <a:avLst/>
            </a:prstGeom>
          </p:spPr>
        </p:pic>
      </p:grpSp>
      <p:sp>
        <p:nvSpPr>
          <p:cNvPr id="51" name="TextBox 50"/>
          <p:cNvSpPr txBox="1"/>
          <p:nvPr/>
        </p:nvSpPr>
        <p:spPr>
          <a:xfrm>
            <a:off x="1182171" y="3550710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EHUSans"/>
                <a:cs typeface="EHUSans"/>
              </a:rPr>
              <a:t>5 x 4</a:t>
            </a:r>
            <a:endParaRPr lang="en-US" sz="1400" dirty="0">
              <a:latin typeface="EHUSans"/>
              <a:cs typeface="EHUSans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537" y="5868936"/>
            <a:ext cx="736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92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040"/>
            <a:ext cx="8229600" cy="5008669"/>
          </a:xfrm>
        </p:spPr>
        <p:txBody>
          <a:bodyPr anchor="t">
            <a:normAutofit/>
          </a:bodyPr>
          <a:lstStyle/>
          <a:p>
            <a:pPr marL="0" indent="0" algn="ctr">
              <a:buClr>
                <a:srgbClr val="3366FF"/>
              </a:buClr>
              <a:buNone/>
            </a:pPr>
            <a:endParaRPr lang="en-US" sz="2400" dirty="0">
              <a:latin typeface="EHUSans Light"/>
              <a:cs typeface="EHUSans Light"/>
            </a:endParaRPr>
          </a:p>
          <a:p>
            <a:pPr>
              <a:buClr>
                <a:srgbClr val="3366FF"/>
              </a:buClr>
            </a:pPr>
            <a:r>
              <a:rPr lang="en-US" sz="2000" dirty="0" smtClean="0">
                <a:effectLst/>
                <a:latin typeface="EHUSans Light"/>
                <a:cs typeface="EHUSans Light"/>
              </a:rPr>
              <a:t>Why poor performance?</a:t>
            </a:r>
          </a:p>
          <a:p>
            <a:pPr>
              <a:buClr>
                <a:srgbClr val="3366FF"/>
              </a:buClr>
            </a:pPr>
            <a:endParaRPr lang="en-US" sz="2400" dirty="0" smtClean="0"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r>
              <a:rPr lang="en-US" sz="2400" dirty="0" smtClean="0">
                <a:latin typeface="EHUSans Light"/>
                <a:cs typeface="EHUSans Light"/>
              </a:rPr>
              <a:t>The</a:t>
            </a:r>
            <a:r>
              <a:rPr lang="en-US" sz="2400" dirty="0" smtClean="0">
                <a:solidFill>
                  <a:srgbClr val="3366FF"/>
                </a:solidFill>
                <a:latin typeface="EHUSans Light"/>
                <a:cs typeface="EHUSans Light"/>
              </a:rPr>
              <a:t> m</a:t>
            </a:r>
            <a:r>
              <a:rPr lang="en-US" sz="2400" dirty="0" smtClean="0">
                <a:solidFill>
                  <a:srgbClr val="3366FF"/>
                </a:solidFill>
                <a:effectLst/>
                <a:latin typeface="EHUSans Light"/>
                <a:cs typeface="EHUSans Light"/>
              </a:rPr>
              <a:t>utual exclusivit</a:t>
            </a:r>
            <a:r>
              <a:rPr lang="en-US" sz="2400" dirty="0" smtClean="0">
                <a:solidFill>
                  <a:srgbClr val="3366FF"/>
                </a:solidFill>
                <a:latin typeface="EHUSans Light"/>
                <a:cs typeface="EHUSans Light"/>
              </a:rPr>
              <a:t>y constraints </a:t>
            </a:r>
            <a:r>
              <a:rPr lang="en-US" sz="2400" dirty="0" smtClean="0">
                <a:effectLst/>
                <a:latin typeface="EHUSans Light"/>
                <a:cs typeface="EHUSans Light"/>
              </a:rPr>
              <a:t>associated with permutations</a:t>
            </a:r>
          </a:p>
          <a:p>
            <a:pPr marL="0" indent="0" algn="ctr">
              <a:buClr>
                <a:srgbClr val="3366FF"/>
              </a:buClr>
              <a:buNone/>
            </a:pPr>
            <a:endParaRPr lang="en-US" sz="2400" dirty="0" smtClean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400" dirty="0">
              <a:latin typeface="EHUSans Light"/>
              <a:cs typeface="EHUSans Light"/>
            </a:endParaRPr>
          </a:p>
          <a:p>
            <a:pPr>
              <a:buClr>
                <a:srgbClr val="3366FF"/>
              </a:buClr>
            </a:pPr>
            <a:r>
              <a:rPr lang="en-US" sz="2000" dirty="0" smtClean="0">
                <a:latin typeface="EHUSans Light"/>
                <a:cs typeface="EHUSans Light"/>
              </a:rPr>
              <a:t>Our proposal:</a:t>
            </a:r>
          </a:p>
          <a:p>
            <a:pPr>
              <a:buClr>
                <a:srgbClr val="3366FF"/>
              </a:buClr>
            </a:pPr>
            <a:endParaRPr lang="en-US" sz="1400" dirty="0">
              <a:latin typeface="EHUSans Light"/>
              <a:cs typeface="EHUSans Light"/>
            </a:endParaRPr>
          </a:p>
          <a:p>
            <a:pPr marL="534988" indent="0">
              <a:buClr>
                <a:srgbClr val="3366FF"/>
              </a:buClr>
              <a:buNone/>
            </a:pPr>
            <a:r>
              <a:rPr lang="en-US" sz="2200" dirty="0" smtClean="0">
                <a:effectLst/>
                <a:latin typeface="EHUSans Light"/>
                <a:cs typeface="EHUSans Light"/>
              </a:rPr>
              <a:t>probability models for </a:t>
            </a:r>
          </a:p>
          <a:p>
            <a:pPr marL="534988" indent="0">
              <a:buClr>
                <a:srgbClr val="3366FF"/>
              </a:buClr>
              <a:buNone/>
            </a:pPr>
            <a:r>
              <a:rPr lang="en-US" sz="2200" dirty="0" smtClean="0">
                <a:effectLst/>
                <a:latin typeface="EHUSans Light"/>
                <a:cs typeface="EHUSans Light"/>
              </a:rPr>
              <a:t>permutation spaces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17543" y="27676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Estimation of Distribution Algorithms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400" dirty="0" smtClean="0">
                <a:solidFill>
                  <a:srgbClr val="3366FF"/>
                </a:solidFill>
                <a:latin typeface="EHUSans Light"/>
                <a:cs typeface="EHUSans Light"/>
              </a:rPr>
              <a:t>Definition</a:t>
            </a:r>
            <a:endParaRPr lang="en-US" sz="24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11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531002" y="4895126"/>
            <a:ext cx="0" cy="1129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87022" y="5468555"/>
            <a:ext cx="850116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09425" y="5031574"/>
            <a:ext cx="2351926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buClr>
                <a:srgbClr val="3366FF"/>
              </a:buClr>
              <a:buFont typeface="Lucida Grande"/>
              <a:buChar char="-"/>
            </a:pPr>
            <a:r>
              <a:rPr lang="en-US" sz="1600" dirty="0" smtClean="0">
                <a:latin typeface="EHUSans Light"/>
                <a:cs typeface="EHUSans Light"/>
              </a:rPr>
              <a:t>Mallows</a:t>
            </a:r>
          </a:p>
          <a:p>
            <a:pPr marL="285750" indent="-285750">
              <a:buClr>
                <a:srgbClr val="3366FF"/>
              </a:buClr>
              <a:buFont typeface="Lucida Grande"/>
              <a:buChar char="-"/>
            </a:pPr>
            <a:r>
              <a:rPr lang="en-US" sz="1600" dirty="0" smtClean="0">
                <a:latin typeface="EHUSans Light"/>
                <a:cs typeface="EHUSans Light"/>
              </a:rPr>
              <a:t>Generalized Mallows</a:t>
            </a:r>
          </a:p>
          <a:p>
            <a:pPr marL="285750" indent="-285750">
              <a:buClr>
                <a:srgbClr val="3366FF"/>
              </a:buClr>
              <a:buFont typeface="Lucida Grande"/>
              <a:buChar char="-"/>
            </a:pPr>
            <a:r>
              <a:rPr lang="en-US" sz="1600" dirty="0" err="1" smtClean="0">
                <a:latin typeface="EHUSans Light"/>
                <a:cs typeface="EHUSans Light"/>
              </a:rPr>
              <a:t>Plackett</a:t>
            </a:r>
            <a:r>
              <a:rPr lang="en-US" sz="1600" dirty="0" smtClean="0">
                <a:latin typeface="EHUSans Light"/>
                <a:cs typeface="EHUSans Light"/>
              </a:rPr>
              <a:t>-Luce</a:t>
            </a:r>
          </a:p>
          <a:p>
            <a:endParaRPr lang="en-US" dirty="0"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7817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ussian_mm_0_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812" y="2025559"/>
            <a:ext cx="5691187" cy="42683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The Mallows model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700" dirty="0" smtClean="0">
                <a:solidFill>
                  <a:srgbClr val="3366FF"/>
                </a:solidFill>
                <a:latin typeface="EHUSans Light"/>
                <a:cs typeface="EHUSans Light"/>
              </a:rPr>
              <a:t>Definition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28600" y="1714609"/>
            <a:ext cx="4852610" cy="2062103"/>
            <a:chOff x="635000" y="1940560"/>
            <a:chExt cx="4852610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635000" y="1940560"/>
              <a:ext cx="4852610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Clr>
                  <a:srgbClr val="3366FF"/>
                </a:buClr>
                <a:buFont typeface="Arial"/>
                <a:buChar char="•"/>
              </a:pPr>
              <a:r>
                <a:rPr lang="en-US" sz="1600" dirty="0" smtClean="0">
                  <a:latin typeface="EHUSans Light"/>
                  <a:cs typeface="EHUSans Light"/>
                </a:rPr>
                <a:t>A distance-based exponential probability model</a:t>
              </a:r>
            </a:p>
            <a:p>
              <a:pPr marL="742950" lvl="1" indent="-285750">
                <a:buClr>
                  <a:srgbClr val="3366FF"/>
                </a:buClr>
                <a:buFont typeface="Arial"/>
                <a:buChar char="•"/>
              </a:pPr>
              <a:endParaRPr lang="en-US" sz="1600" dirty="0" smtClean="0">
                <a:latin typeface="EHUSans Light"/>
                <a:cs typeface="EHUSans Light"/>
              </a:endParaRPr>
            </a:p>
            <a:p>
              <a:pPr marL="742950" lvl="1" indent="-285750">
                <a:buClr>
                  <a:srgbClr val="3366FF"/>
                </a:buClr>
                <a:buFont typeface="Arial"/>
                <a:buChar char="•"/>
              </a:pPr>
              <a:r>
                <a:rPr lang="en-US" sz="1600" dirty="0" smtClean="0">
                  <a:latin typeface="EHUSans Light"/>
                  <a:cs typeface="EHUSans Light"/>
                </a:rPr>
                <a:t>Central permutation</a:t>
              </a:r>
            </a:p>
            <a:p>
              <a:pPr marL="742950" lvl="1" indent="-285750">
                <a:buClr>
                  <a:srgbClr val="3366FF"/>
                </a:buClr>
                <a:buFont typeface="Arial"/>
                <a:buChar char="•"/>
              </a:pPr>
              <a:endParaRPr lang="en-US" sz="1600" dirty="0">
                <a:latin typeface="EHUSans Light"/>
                <a:cs typeface="EHUSans Light"/>
              </a:endParaRPr>
            </a:p>
            <a:p>
              <a:pPr marL="742950" lvl="1" indent="-285750">
                <a:buClr>
                  <a:srgbClr val="3366FF"/>
                </a:buClr>
                <a:buFont typeface="Arial"/>
                <a:buChar char="•"/>
              </a:pPr>
              <a:r>
                <a:rPr lang="en-US" sz="1600" dirty="0" smtClean="0">
                  <a:latin typeface="EHUSans Light"/>
                  <a:cs typeface="EHUSans Light"/>
                </a:rPr>
                <a:t>Spread parameter</a:t>
              </a:r>
            </a:p>
            <a:p>
              <a:pPr marL="742950" lvl="1" indent="-285750">
                <a:buClr>
                  <a:srgbClr val="3366FF"/>
                </a:buClr>
                <a:buFont typeface="Arial"/>
                <a:buChar char="•"/>
              </a:pPr>
              <a:endParaRPr lang="en-US" sz="1600" dirty="0">
                <a:latin typeface="EHUSans Light"/>
                <a:cs typeface="EHUSans Light"/>
              </a:endParaRPr>
            </a:p>
            <a:p>
              <a:pPr marL="742950" lvl="1" indent="-285750">
                <a:buClr>
                  <a:srgbClr val="3366FF"/>
                </a:buClr>
                <a:buFont typeface="Arial"/>
                <a:buChar char="•"/>
              </a:pPr>
              <a:r>
                <a:rPr lang="en-US" sz="1600" dirty="0" smtClean="0">
                  <a:latin typeface="EHUSans Light"/>
                  <a:cs typeface="EHUSans Light"/>
                </a:rPr>
                <a:t>A distance on permutations</a:t>
              </a:r>
            </a:p>
            <a:p>
              <a:pPr marL="742950" lvl="1" indent="-285750">
                <a:buClr>
                  <a:srgbClr val="3366FF"/>
                </a:buClr>
                <a:buFont typeface="Arial"/>
                <a:buChar char="•"/>
              </a:pPr>
              <a:endParaRPr lang="en-US" sz="1600" dirty="0">
                <a:latin typeface="EHUSans Light"/>
                <a:cs typeface="EHUSans Light"/>
              </a:endParaRPr>
            </a:p>
          </p:txBody>
        </p:sp>
        <p:pic>
          <p:nvPicPr>
            <p:cNvPr id="8" name="Picture 7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350" y="2528906"/>
              <a:ext cx="241300" cy="165100"/>
            </a:xfrm>
            <a:prstGeom prst="rect">
              <a:avLst/>
            </a:prstGeom>
          </p:spPr>
        </p:pic>
        <p:pic>
          <p:nvPicPr>
            <p:cNvPr id="9" name="Picture 8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2150" y="2987092"/>
              <a:ext cx="114300" cy="190500"/>
            </a:xfrm>
            <a:prstGeom prst="rect">
              <a:avLst/>
            </a:prstGeom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4322259"/>
            <a:ext cx="25273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9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aussian_mm_0_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812" y="2025557"/>
            <a:ext cx="5691188" cy="42683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The Mallows model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700" dirty="0" smtClean="0">
                <a:solidFill>
                  <a:srgbClr val="3366FF"/>
                </a:solidFill>
                <a:latin typeface="EHUSans Light"/>
                <a:cs typeface="EHUSans Light"/>
              </a:rPr>
              <a:t>Definition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28600" y="1714609"/>
            <a:ext cx="4852610" cy="2062103"/>
            <a:chOff x="635000" y="1940560"/>
            <a:chExt cx="4852610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635000" y="1940560"/>
              <a:ext cx="4852610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Clr>
                  <a:srgbClr val="3366FF"/>
                </a:buClr>
                <a:buFont typeface="Arial"/>
                <a:buChar char="•"/>
              </a:pPr>
              <a:r>
                <a:rPr lang="en-US" sz="1600" dirty="0" smtClean="0">
                  <a:latin typeface="EHUSans Light"/>
                  <a:cs typeface="EHUSans Light"/>
                </a:rPr>
                <a:t>A distance-based exponential probability model</a:t>
              </a:r>
            </a:p>
            <a:p>
              <a:pPr marL="742950" lvl="1" indent="-285750">
                <a:buClr>
                  <a:srgbClr val="3366FF"/>
                </a:buClr>
                <a:buFont typeface="Arial"/>
                <a:buChar char="•"/>
              </a:pPr>
              <a:endParaRPr lang="en-US" sz="1600" dirty="0" smtClean="0">
                <a:latin typeface="EHUSans Light"/>
                <a:cs typeface="EHUSans Light"/>
              </a:endParaRPr>
            </a:p>
            <a:p>
              <a:pPr marL="742950" lvl="1" indent="-285750">
                <a:buClr>
                  <a:srgbClr val="3366FF"/>
                </a:buClr>
                <a:buFont typeface="Arial"/>
                <a:buChar char="•"/>
              </a:pPr>
              <a:r>
                <a:rPr lang="en-US" sz="1600" dirty="0" smtClean="0">
                  <a:latin typeface="EHUSans Light"/>
                  <a:cs typeface="EHUSans Light"/>
                </a:rPr>
                <a:t>Central permutation</a:t>
              </a:r>
            </a:p>
            <a:p>
              <a:pPr marL="742950" lvl="1" indent="-285750">
                <a:buClr>
                  <a:srgbClr val="3366FF"/>
                </a:buClr>
                <a:buFont typeface="Arial"/>
                <a:buChar char="•"/>
              </a:pPr>
              <a:endParaRPr lang="en-US" sz="1600" dirty="0">
                <a:latin typeface="EHUSans Light"/>
                <a:cs typeface="EHUSans Light"/>
              </a:endParaRPr>
            </a:p>
            <a:p>
              <a:pPr marL="742950" lvl="1" indent="-285750">
                <a:buClr>
                  <a:srgbClr val="3366FF"/>
                </a:buClr>
                <a:buFont typeface="Arial"/>
                <a:buChar char="•"/>
              </a:pPr>
              <a:r>
                <a:rPr lang="en-US" sz="1600" dirty="0" smtClean="0">
                  <a:latin typeface="EHUSans Light"/>
                  <a:cs typeface="EHUSans Light"/>
                </a:rPr>
                <a:t>Spread parameter</a:t>
              </a:r>
            </a:p>
            <a:p>
              <a:pPr marL="742950" lvl="1" indent="-285750">
                <a:buClr>
                  <a:srgbClr val="3366FF"/>
                </a:buClr>
                <a:buFont typeface="Arial"/>
                <a:buChar char="•"/>
              </a:pPr>
              <a:endParaRPr lang="en-US" sz="1600" dirty="0">
                <a:latin typeface="EHUSans Light"/>
                <a:cs typeface="EHUSans Light"/>
              </a:endParaRPr>
            </a:p>
            <a:p>
              <a:pPr marL="742950" lvl="1" indent="-285750">
                <a:buClr>
                  <a:srgbClr val="3366FF"/>
                </a:buClr>
                <a:buFont typeface="Arial"/>
                <a:buChar char="•"/>
              </a:pPr>
              <a:r>
                <a:rPr lang="en-US" sz="1600" dirty="0" smtClean="0">
                  <a:latin typeface="EHUSans Light"/>
                  <a:cs typeface="EHUSans Light"/>
                </a:rPr>
                <a:t>A distance on permutations</a:t>
              </a:r>
            </a:p>
            <a:p>
              <a:pPr marL="742950" lvl="1" indent="-285750">
                <a:buClr>
                  <a:srgbClr val="3366FF"/>
                </a:buClr>
                <a:buFont typeface="Arial"/>
                <a:buChar char="•"/>
              </a:pPr>
              <a:endParaRPr lang="en-US" sz="1600" dirty="0">
                <a:latin typeface="EHUSans Light"/>
                <a:cs typeface="EHUSans Light"/>
              </a:endParaRPr>
            </a:p>
          </p:txBody>
        </p:sp>
        <p:pic>
          <p:nvPicPr>
            <p:cNvPr id="8" name="Picture 7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350" y="2528906"/>
              <a:ext cx="241300" cy="165100"/>
            </a:xfrm>
            <a:prstGeom prst="rect">
              <a:avLst/>
            </a:prstGeom>
          </p:spPr>
        </p:pic>
        <p:pic>
          <p:nvPicPr>
            <p:cNvPr id="9" name="Picture 8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2150" y="2987092"/>
              <a:ext cx="114300" cy="190500"/>
            </a:xfrm>
            <a:prstGeom prst="rect">
              <a:avLst/>
            </a:prstGeom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4322259"/>
            <a:ext cx="25273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09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ussian_mm_0_5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812" y="2025557"/>
            <a:ext cx="5691188" cy="42683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The Mallows model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700" dirty="0" smtClean="0">
                <a:solidFill>
                  <a:srgbClr val="3366FF"/>
                </a:solidFill>
                <a:latin typeface="EHUSans Light"/>
                <a:cs typeface="EHUSans Light"/>
              </a:rPr>
              <a:t>Definition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28600" y="1714609"/>
            <a:ext cx="4852610" cy="2062103"/>
            <a:chOff x="635000" y="1940560"/>
            <a:chExt cx="4852610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635000" y="1940560"/>
              <a:ext cx="4852610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Clr>
                  <a:srgbClr val="3366FF"/>
                </a:buClr>
                <a:buFont typeface="Arial"/>
                <a:buChar char="•"/>
              </a:pPr>
              <a:r>
                <a:rPr lang="en-US" sz="1600" dirty="0" smtClean="0">
                  <a:latin typeface="EHUSans Light"/>
                  <a:cs typeface="EHUSans Light"/>
                </a:rPr>
                <a:t>A distance-based exponential probability model</a:t>
              </a:r>
            </a:p>
            <a:p>
              <a:pPr marL="742950" lvl="1" indent="-285750">
                <a:buClr>
                  <a:srgbClr val="3366FF"/>
                </a:buClr>
                <a:buFont typeface="Arial"/>
                <a:buChar char="•"/>
              </a:pPr>
              <a:endParaRPr lang="en-US" sz="1600" dirty="0" smtClean="0">
                <a:latin typeface="EHUSans Light"/>
                <a:cs typeface="EHUSans Light"/>
              </a:endParaRPr>
            </a:p>
            <a:p>
              <a:pPr marL="742950" lvl="1" indent="-285750">
                <a:buClr>
                  <a:srgbClr val="3366FF"/>
                </a:buClr>
                <a:buFont typeface="Arial"/>
                <a:buChar char="•"/>
              </a:pPr>
              <a:r>
                <a:rPr lang="en-US" sz="1600" dirty="0" smtClean="0">
                  <a:latin typeface="EHUSans Light"/>
                  <a:cs typeface="EHUSans Light"/>
                </a:rPr>
                <a:t>Central permutation</a:t>
              </a:r>
            </a:p>
            <a:p>
              <a:pPr marL="742950" lvl="1" indent="-285750">
                <a:buClr>
                  <a:srgbClr val="3366FF"/>
                </a:buClr>
                <a:buFont typeface="Arial"/>
                <a:buChar char="•"/>
              </a:pPr>
              <a:endParaRPr lang="en-US" sz="1600" dirty="0">
                <a:latin typeface="EHUSans Light"/>
                <a:cs typeface="EHUSans Light"/>
              </a:endParaRPr>
            </a:p>
            <a:p>
              <a:pPr marL="742950" lvl="1" indent="-285750">
                <a:buClr>
                  <a:srgbClr val="3366FF"/>
                </a:buClr>
                <a:buFont typeface="Arial"/>
                <a:buChar char="•"/>
              </a:pPr>
              <a:r>
                <a:rPr lang="en-US" sz="1600" dirty="0" smtClean="0">
                  <a:latin typeface="EHUSans Light"/>
                  <a:cs typeface="EHUSans Light"/>
                </a:rPr>
                <a:t>Spread parameter</a:t>
              </a:r>
            </a:p>
            <a:p>
              <a:pPr marL="742950" lvl="1" indent="-285750">
                <a:buClr>
                  <a:srgbClr val="3366FF"/>
                </a:buClr>
                <a:buFont typeface="Arial"/>
                <a:buChar char="•"/>
              </a:pPr>
              <a:endParaRPr lang="en-US" sz="1600" dirty="0">
                <a:latin typeface="EHUSans Light"/>
                <a:cs typeface="EHUSans Light"/>
              </a:endParaRPr>
            </a:p>
            <a:p>
              <a:pPr marL="742950" lvl="1" indent="-285750">
                <a:buClr>
                  <a:srgbClr val="3366FF"/>
                </a:buClr>
                <a:buFont typeface="Arial"/>
                <a:buChar char="•"/>
              </a:pPr>
              <a:r>
                <a:rPr lang="en-US" sz="1600" dirty="0" smtClean="0">
                  <a:latin typeface="EHUSans Light"/>
                  <a:cs typeface="EHUSans Light"/>
                </a:rPr>
                <a:t>A distance on permutations</a:t>
              </a:r>
            </a:p>
            <a:p>
              <a:pPr marL="742950" lvl="1" indent="-285750">
                <a:buClr>
                  <a:srgbClr val="3366FF"/>
                </a:buClr>
                <a:buFont typeface="Arial"/>
                <a:buChar char="•"/>
              </a:pPr>
              <a:endParaRPr lang="en-US" sz="1600" dirty="0">
                <a:latin typeface="EHUSans Light"/>
                <a:cs typeface="EHUSans Light"/>
              </a:endParaRPr>
            </a:p>
          </p:txBody>
        </p:sp>
        <p:pic>
          <p:nvPicPr>
            <p:cNvPr id="8" name="Picture 7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350" y="2528906"/>
              <a:ext cx="241300" cy="165100"/>
            </a:xfrm>
            <a:prstGeom prst="rect">
              <a:avLst/>
            </a:prstGeom>
          </p:spPr>
        </p:pic>
        <p:pic>
          <p:nvPicPr>
            <p:cNvPr id="9" name="Picture 8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2150" y="2987092"/>
              <a:ext cx="114300" cy="190500"/>
            </a:xfrm>
            <a:prstGeom prst="rect">
              <a:avLst/>
            </a:prstGeom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4322259"/>
            <a:ext cx="25273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8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063" y="4378361"/>
            <a:ext cx="4254500" cy="736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The Generalized Mallows model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700" dirty="0" smtClean="0">
                <a:solidFill>
                  <a:srgbClr val="3366FF"/>
                </a:solidFill>
                <a:latin typeface="EHUSans Light"/>
                <a:cs typeface="EHUSans Light"/>
              </a:rPr>
              <a:t>Definition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714609"/>
            <a:ext cx="586570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3366FF"/>
              </a:buClr>
              <a:buFont typeface="Arial"/>
              <a:buChar char="•"/>
            </a:pPr>
            <a:r>
              <a:rPr lang="en-US" sz="1600" dirty="0" smtClean="0">
                <a:latin typeface="EHUSans Light"/>
                <a:cs typeface="EHUSans Light"/>
              </a:rPr>
              <a:t>If the distance can be decomposed as sum of                  terms</a:t>
            </a:r>
          </a:p>
          <a:p>
            <a:pPr marL="285750" indent="-285750">
              <a:buClr>
                <a:srgbClr val="3366FF"/>
              </a:buClr>
              <a:buFont typeface="Arial"/>
              <a:buChar char="•"/>
            </a:pPr>
            <a:endParaRPr lang="en-US" sz="1600" dirty="0">
              <a:latin typeface="EHUSans Light"/>
              <a:cs typeface="EHUSans Light"/>
            </a:endParaRPr>
          </a:p>
          <a:p>
            <a:pPr marL="285750" indent="-285750">
              <a:buClr>
                <a:srgbClr val="3366FF"/>
              </a:buClr>
              <a:buFont typeface="Arial"/>
              <a:buChar char="•"/>
            </a:pPr>
            <a:endParaRPr lang="en-US" sz="1600" dirty="0" smtClean="0">
              <a:latin typeface="EHUSans Light"/>
              <a:cs typeface="EHUSans Light"/>
            </a:endParaRPr>
          </a:p>
          <a:p>
            <a:pPr>
              <a:buClr>
                <a:srgbClr val="3366FF"/>
              </a:buClr>
            </a:pPr>
            <a:endParaRPr lang="en-US" sz="1600" dirty="0">
              <a:latin typeface="EHUSans Light"/>
              <a:cs typeface="EHUSans Light"/>
            </a:endParaRPr>
          </a:p>
          <a:p>
            <a:pPr marL="285750" indent="-285750">
              <a:buClr>
                <a:srgbClr val="3366FF"/>
              </a:buClr>
              <a:buFont typeface="Arial"/>
              <a:buChar char="•"/>
            </a:pPr>
            <a:endParaRPr lang="en-US" sz="1600" dirty="0" smtClean="0">
              <a:latin typeface="EHUSans Light"/>
              <a:cs typeface="EHUSans Light"/>
            </a:endParaRPr>
          </a:p>
          <a:p>
            <a:pPr marL="285750" indent="-285750">
              <a:buClr>
                <a:srgbClr val="3366FF"/>
              </a:buClr>
              <a:buFont typeface="Arial"/>
              <a:buChar char="•"/>
            </a:pPr>
            <a:endParaRPr lang="en-US" sz="1600" dirty="0">
              <a:latin typeface="EHUSans Light"/>
              <a:cs typeface="EHUSans Light"/>
            </a:endParaRPr>
          </a:p>
          <a:p>
            <a:pPr marL="285750" indent="-285750">
              <a:buClr>
                <a:srgbClr val="3366FF"/>
              </a:buClr>
              <a:buFont typeface="Arial"/>
              <a:buChar char="•"/>
            </a:pPr>
            <a:endParaRPr lang="en-US" sz="1600" dirty="0" smtClean="0">
              <a:latin typeface="EHUSans Light"/>
              <a:cs typeface="EHUSans Light"/>
            </a:endParaRPr>
          </a:p>
          <a:p>
            <a:pPr>
              <a:buClr>
                <a:srgbClr val="3366FF"/>
              </a:buClr>
            </a:pPr>
            <a:r>
              <a:rPr lang="en-US" sz="1600" dirty="0" smtClean="0">
                <a:latin typeface="EHUSans Light"/>
                <a:cs typeface="EHUSans Light"/>
              </a:rPr>
              <a:t>	then, the Mallows model can be generalized as</a:t>
            </a:r>
          </a:p>
          <a:p>
            <a:pPr marL="742950" lvl="1" indent="-285750">
              <a:buClr>
                <a:srgbClr val="3366FF"/>
              </a:buClr>
              <a:buFont typeface="Arial"/>
              <a:buChar char="•"/>
            </a:pPr>
            <a:endParaRPr lang="en-US" sz="1600" dirty="0">
              <a:latin typeface="EHUSans Light"/>
              <a:cs typeface="EHUSans Light"/>
            </a:endParaRPr>
          </a:p>
          <a:p>
            <a:pPr marL="742950" lvl="1" indent="-285750">
              <a:buClr>
                <a:srgbClr val="3366FF"/>
              </a:buClr>
              <a:buFont typeface="Arial"/>
              <a:buChar char="•"/>
            </a:pPr>
            <a:endParaRPr lang="en-US" sz="1600" dirty="0" smtClean="0">
              <a:latin typeface="EHUSans Light"/>
              <a:cs typeface="EHUSans Light"/>
            </a:endParaRPr>
          </a:p>
          <a:p>
            <a:pPr marL="742950" lvl="1" indent="-285750">
              <a:buClr>
                <a:srgbClr val="3366FF"/>
              </a:buClr>
              <a:buFont typeface="Arial"/>
              <a:buChar char="•"/>
            </a:pPr>
            <a:endParaRPr lang="en-US" sz="1600" dirty="0">
              <a:latin typeface="EHUSans Light"/>
              <a:cs typeface="EHUSans Light"/>
            </a:endParaRPr>
          </a:p>
          <a:p>
            <a:pPr marL="742950" lvl="1" indent="-285750">
              <a:buClr>
                <a:srgbClr val="3366FF"/>
              </a:buClr>
              <a:buFont typeface="Arial"/>
              <a:buChar char="•"/>
            </a:pPr>
            <a:endParaRPr lang="en-US" sz="1600" dirty="0" smtClean="0">
              <a:latin typeface="EHUSans Light"/>
              <a:cs typeface="EHUSans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44800" y="5730240"/>
            <a:ext cx="345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EHUSans Light"/>
                <a:cs typeface="EHUSans Light"/>
              </a:rPr>
              <a:t>The Generalized Mallows model</a:t>
            </a:r>
            <a:endParaRPr lang="en-US" dirty="0">
              <a:latin typeface="EHUSans Light"/>
              <a:cs typeface="EHUSans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00111" y="4345428"/>
            <a:ext cx="3113708" cy="1190120"/>
            <a:chOff x="5300111" y="4345428"/>
            <a:chExt cx="3113708" cy="1190120"/>
          </a:xfrm>
        </p:grpSpPr>
        <p:grpSp>
          <p:nvGrpSpPr>
            <p:cNvPr id="15" name="Group 14"/>
            <p:cNvGrpSpPr/>
            <p:nvPr/>
          </p:nvGrpSpPr>
          <p:grpSpPr>
            <a:xfrm>
              <a:off x="5300111" y="4345428"/>
              <a:ext cx="787143" cy="757592"/>
              <a:chOff x="5300111" y="4345428"/>
              <a:chExt cx="787143" cy="757592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5300111" y="4345428"/>
                <a:ext cx="451296" cy="503849"/>
              </a:xfrm>
              <a:prstGeom prst="ellipse">
                <a:avLst/>
              </a:prstGeom>
              <a:noFill/>
              <a:ln w="28575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>
                <a:stCxn id="3" idx="5"/>
              </p:cNvCxnSpPr>
              <p:nvPr/>
            </p:nvCxnSpPr>
            <p:spPr>
              <a:xfrm>
                <a:off x="5685316" y="4775490"/>
                <a:ext cx="401938" cy="327530"/>
              </a:xfrm>
              <a:prstGeom prst="straightConnector1">
                <a:avLst/>
              </a:prstGeom>
              <a:ln>
                <a:solidFill>
                  <a:srgbClr val="3366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6150227" y="5196994"/>
              <a:ext cx="22635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EHUSans Light"/>
                  <a:cs typeface="EHUSans Light"/>
                </a:rPr>
                <a:t>n-1 spread parameters</a:t>
              </a:r>
              <a:endParaRPr lang="en-US" sz="1600" dirty="0">
                <a:latin typeface="EHUSans Light"/>
                <a:cs typeface="EHUSans Light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15</a:t>
            </a:fld>
            <a:endParaRPr lang="en-US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403" y="1793684"/>
            <a:ext cx="571500" cy="17780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41" y="2248086"/>
            <a:ext cx="33782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22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83" y="4409972"/>
            <a:ext cx="2082800" cy="31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The Generalized Mallows model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400" dirty="0" smtClean="0">
                <a:solidFill>
                  <a:srgbClr val="3366FF"/>
                </a:solidFill>
                <a:latin typeface="EHUSans Light"/>
                <a:cs typeface="EHUSans Light"/>
              </a:rPr>
              <a:t>Kendall’s-</a:t>
            </a:r>
            <a:r>
              <a:rPr lang="en-US" sz="2400" dirty="0" err="1" smtClean="0">
                <a:solidFill>
                  <a:srgbClr val="3366FF"/>
                </a:solidFill>
                <a:latin typeface="EHUSans"/>
                <a:ea typeface="Lucida Grande"/>
                <a:cs typeface="EHUSans"/>
              </a:rPr>
              <a:t>τ</a:t>
            </a:r>
            <a:r>
              <a:rPr lang="en-US" sz="2400" dirty="0" smtClean="0">
                <a:solidFill>
                  <a:srgbClr val="3366FF"/>
                </a:solidFill>
                <a:latin typeface="EHUSans Light"/>
                <a:ea typeface="Lucida Grande"/>
                <a:cs typeface="EHUSans Light"/>
              </a:rPr>
              <a:t> distance</a:t>
            </a:r>
            <a:endParaRPr lang="en-US" sz="24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345530" y="6356350"/>
            <a:ext cx="1341270" cy="365125"/>
          </a:xfrm>
        </p:spPr>
        <p:txBody>
          <a:bodyPr/>
          <a:lstStyle/>
          <a:p>
            <a:fld id="{DB45F747-FAD8-194E-A6FC-E1CF65DCDB83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4259"/>
          </a:xfrm>
        </p:spPr>
        <p:txBody>
          <a:bodyPr>
            <a:normAutofit lnSpcReduction="10000"/>
          </a:bodyPr>
          <a:lstStyle/>
          <a:p>
            <a:pPr>
              <a:buClr>
                <a:srgbClr val="3366FF"/>
              </a:buClr>
            </a:pPr>
            <a:r>
              <a:rPr lang="en-US" sz="1600" dirty="0" smtClean="0">
                <a:latin typeface="EHUSans"/>
                <a:cs typeface="EHUSans"/>
              </a:rPr>
              <a:t>Kendall’s-</a:t>
            </a:r>
            <a:r>
              <a:rPr lang="en-US" sz="1600" dirty="0" err="1" smtClean="0">
                <a:latin typeface="EHUSans"/>
                <a:ea typeface="Lucida Grande"/>
                <a:cs typeface="EHUSans"/>
              </a:rPr>
              <a:t>τ</a:t>
            </a:r>
            <a:r>
              <a:rPr lang="en-US" sz="1600" dirty="0" smtClean="0">
                <a:latin typeface="EHUSans"/>
                <a:ea typeface="Lucida Grande"/>
                <a:cs typeface="EHUSans"/>
              </a:rPr>
              <a:t> distance</a:t>
            </a:r>
            <a:r>
              <a:rPr lang="en-US" sz="1600" dirty="0" smtClean="0">
                <a:latin typeface="EHUSans Light"/>
                <a:ea typeface="Lucida Grande"/>
                <a:cs typeface="EHUSans Light"/>
              </a:rPr>
              <a:t>: calculates the number of pairwise disagreements.</a:t>
            </a:r>
          </a:p>
          <a:p>
            <a:pPr marL="457200" lvl="1" indent="0" algn="r">
              <a:buClr>
                <a:srgbClr val="3366FF"/>
              </a:buClr>
              <a:buNone/>
            </a:pPr>
            <a:r>
              <a:rPr lang="en-US" sz="1200" i="1" dirty="0" smtClean="0">
                <a:latin typeface="EHUSans Light"/>
                <a:cs typeface="EHUSans Light"/>
              </a:rPr>
              <a:t> </a:t>
            </a:r>
          </a:p>
          <a:p>
            <a:pPr marL="457200" lvl="1" indent="0" algn="r">
              <a:buClr>
                <a:srgbClr val="3366FF"/>
              </a:buClr>
              <a:buNone/>
            </a:pPr>
            <a:endParaRPr lang="en-US" sz="1600" dirty="0" smtClean="0">
              <a:latin typeface="EHUSans Light"/>
              <a:cs typeface="EHUSans Light"/>
            </a:endParaRPr>
          </a:p>
          <a:p>
            <a:pPr marL="457200" lvl="1" indent="0">
              <a:buClr>
                <a:srgbClr val="3366FF"/>
              </a:buClr>
              <a:buNone/>
            </a:pPr>
            <a:endParaRPr lang="en-US" sz="1600" dirty="0">
              <a:solidFill>
                <a:srgbClr val="000000"/>
              </a:solidFill>
              <a:effectLst/>
              <a:latin typeface="EHUSans Light"/>
              <a:cs typeface="EHUSans Light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114970"/>
              </p:ext>
            </p:extLst>
          </p:nvPr>
        </p:nvGraphicFramePr>
        <p:xfrm>
          <a:off x="3950422" y="2432721"/>
          <a:ext cx="520077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0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3366FF"/>
                          </a:solidFill>
                          <a:latin typeface="EHUSans"/>
                          <a:cs typeface="EHUSans"/>
                        </a:rPr>
                        <a:t>1-2</a:t>
                      </a:r>
                      <a:endParaRPr lang="en-US" sz="1600" b="0" i="0" dirty="0">
                        <a:solidFill>
                          <a:srgbClr val="3366FF"/>
                        </a:solidFill>
                        <a:latin typeface="EHUSans"/>
                        <a:cs typeface="EHU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3366FF"/>
                          </a:solidFill>
                          <a:latin typeface="EHUSans"/>
                          <a:cs typeface="EHUSans"/>
                        </a:rPr>
                        <a:t>1-3</a:t>
                      </a:r>
                      <a:endParaRPr lang="en-US" sz="1600" b="0" i="0" dirty="0">
                        <a:solidFill>
                          <a:srgbClr val="3366FF"/>
                        </a:solidFill>
                        <a:latin typeface="EHUSans"/>
                        <a:cs typeface="EHU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3366FF"/>
                          </a:solidFill>
                          <a:latin typeface="EHUSans"/>
                          <a:cs typeface="EHUSans"/>
                        </a:rPr>
                        <a:t>1-4</a:t>
                      </a:r>
                      <a:endParaRPr lang="en-US" sz="1600" b="0" i="0" dirty="0">
                        <a:solidFill>
                          <a:srgbClr val="3366FF"/>
                        </a:solidFill>
                        <a:latin typeface="EHUSans"/>
                        <a:cs typeface="EHU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3366FF"/>
                          </a:solidFill>
                          <a:latin typeface="EHUSans"/>
                          <a:cs typeface="EHUSans"/>
                        </a:rPr>
                        <a:t>1-5</a:t>
                      </a:r>
                      <a:endParaRPr lang="en-US" sz="1600" b="0" i="0" dirty="0">
                        <a:solidFill>
                          <a:srgbClr val="3366FF"/>
                        </a:solidFill>
                        <a:latin typeface="EHUSans"/>
                        <a:cs typeface="EHU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3366FF"/>
                          </a:solidFill>
                          <a:latin typeface="EHUSans"/>
                          <a:cs typeface="EHUSans"/>
                        </a:rPr>
                        <a:t>2-3</a:t>
                      </a:r>
                      <a:endParaRPr lang="en-US" sz="1600" b="0" i="0" dirty="0">
                        <a:solidFill>
                          <a:srgbClr val="3366FF"/>
                        </a:solidFill>
                        <a:latin typeface="EHUSans"/>
                        <a:cs typeface="EHU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3366FF"/>
                          </a:solidFill>
                          <a:latin typeface="EHUSans"/>
                          <a:cs typeface="EHUSans"/>
                        </a:rPr>
                        <a:t>2-4</a:t>
                      </a:r>
                      <a:endParaRPr lang="en-US" sz="1600" b="0" i="0" dirty="0">
                        <a:solidFill>
                          <a:srgbClr val="3366FF"/>
                        </a:solidFill>
                        <a:latin typeface="EHUSans"/>
                        <a:cs typeface="EHU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3366FF"/>
                          </a:solidFill>
                          <a:latin typeface="EHUSans"/>
                          <a:cs typeface="EHUSans"/>
                        </a:rPr>
                        <a:t>2-5</a:t>
                      </a:r>
                      <a:endParaRPr lang="en-US" sz="1600" b="0" i="0" dirty="0">
                        <a:solidFill>
                          <a:srgbClr val="3366FF"/>
                        </a:solidFill>
                        <a:latin typeface="EHUSans"/>
                        <a:cs typeface="EHU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3366FF"/>
                          </a:solidFill>
                          <a:latin typeface="EHUSans"/>
                          <a:cs typeface="EHUSans"/>
                        </a:rPr>
                        <a:t>3-4</a:t>
                      </a:r>
                      <a:endParaRPr lang="en-US" sz="1600" b="0" i="0" dirty="0">
                        <a:solidFill>
                          <a:srgbClr val="3366FF"/>
                        </a:solidFill>
                        <a:latin typeface="EHUSans"/>
                        <a:cs typeface="EHU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3366FF"/>
                          </a:solidFill>
                          <a:latin typeface="EHUSans"/>
                          <a:cs typeface="EHUSans"/>
                        </a:rPr>
                        <a:t>3-5</a:t>
                      </a:r>
                      <a:endParaRPr lang="en-US" sz="1600" b="0" i="0" dirty="0">
                        <a:solidFill>
                          <a:srgbClr val="3366FF"/>
                        </a:solidFill>
                        <a:latin typeface="EHUSans"/>
                        <a:cs typeface="EHU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3366FF"/>
                          </a:solidFill>
                          <a:latin typeface="EHUSans"/>
                          <a:cs typeface="EHUSans"/>
                        </a:rPr>
                        <a:t>4-5</a:t>
                      </a:r>
                      <a:endParaRPr lang="en-US" sz="1600" b="0" i="0" dirty="0">
                        <a:solidFill>
                          <a:srgbClr val="3366FF"/>
                        </a:solidFill>
                        <a:latin typeface="EHUSans"/>
                        <a:cs typeface="EHUSan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8" name="Picture 4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843" y="3306250"/>
            <a:ext cx="1524000" cy="266700"/>
          </a:xfrm>
          <a:prstGeom prst="rect">
            <a:avLst/>
          </a:prstGeom>
        </p:spPr>
      </p:pic>
      <p:pic>
        <p:nvPicPr>
          <p:cNvPr id="49" name="Picture 4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143" y="3726434"/>
            <a:ext cx="1536700" cy="266700"/>
          </a:xfrm>
          <a:prstGeom prst="rect">
            <a:avLst/>
          </a:prstGeom>
        </p:spPr>
      </p:pic>
      <p:pic>
        <p:nvPicPr>
          <p:cNvPr id="50" name="Picture 4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83" y="4412336"/>
            <a:ext cx="1981200" cy="317500"/>
          </a:xfrm>
          <a:prstGeom prst="rect">
            <a:avLst/>
          </a:prstGeom>
        </p:spPr>
      </p:pic>
      <p:cxnSp>
        <p:nvCxnSpPr>
          <p:cNvPr id="55" name="Straight Arrow Connector 54"/>
          <p:cNvCxnSpPr/>
          <p:nvPr/>
        </p:nvCxnSpPr>
        <p:spPr>
          <a:xfrm flipH="1">
            <a:off x="6566509" y="2995036"/>
            <a:ext cx="483246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566509" y="3350929"/>
            <a:ext cx="483246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6566509" y="3734131"/>
            <a:ext cx="483246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6566509" y="4109557"/>
            <a:ext cx="483246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566509" y="4494405"/>
            <a:ext cx="483246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566509" y="4856163"/>
            <a:ext cx="483246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6566509" y="5602769"/>
            <a:ext cx="483246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566509" y="5972224"/>
            <a:ext cx="483246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3950422" y="2094479"/>
            <a:ext cx="2466255" cy="4075074"/>
            <a:chOff x="3950422" y="2094479"/>
            <a:chExt cx="2466255" cy="4075074"/>
          </a:xfrm>
        </p:grpSpPr>
        <p:grpSp>
          <p:nvGrpSpPr>
            <p:cNvPr id="54" name="Group 53"/>
            <p:cNvGrpSpPr/>
            <p:nvPr/>
          </p:nvGrpSpPr>
          <p:grpSpPr>
            <a:xfrm>
              <a:off x="4786065" y="2525098"/>
              <a:ext cx="1436670" cy="3561696"/>
              <a:chOff x="5781271" y="2542771"/>
              <a:chExt cx="1436670" cy="3561696"/>
            </a:xfrm>
          </p:grpSpPr>
          <p:pic>
            <p:nvPicPr>
              <p:cNvPr id="18" name="Picture 17" descr="latex-image-1.pd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5541" y="2542771"/>
                <a:ext cx="508000" cy="177800"/>
              </a:xfrm>
              <a:prstGeom prst="rect">
                <a:avLst/>
              </a:prstGeom>
            </p:spPr>
          </p:pic>
          <p:pic>
            <p:nvPicPr>
              <p:cNvPr id="20" name="Picture 19" descr="latex-image-1.pdf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4411" y="2916256"/>
                <a:ext cx="520700" cy="177800"/>
              </a:xfrm>
              <a:prstGeom prst="rect">
                <a:avLst/>
              </a:prstGeom>
            </p:spPr>
          </p:pic>
          <p:pic>
            <p:nvPicPr>
              <p:cNvPr id="21" name="Picture 20" descr="latex-image-1.pdf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71841" y="2904916"/>
                <a:ext cx="520700" cy="228600"/>
              </a:xfrm>
              <a:prstGeom prst="rect">
                <a:avLst/>
              </a:prstGeom>
            </p:spPr>
          </p:pic>
          <p:pic>
            <p:nvPicPr>
              <p:cNvPr id="22" name="Picture 21" descr="latex-image-1.pdf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1705" y="3279473"/>
                <a:ext cx="520700" cy="177800"/>
              </a:xfrm>
              <a:prstGeom prst="rect">
                <a:avLst/>
              </a:prstGeom>
            </p:spPr>
          </p:pic>
          <p:pic>
            <p:nvPicPr>
              <p:cNvPr id="23" name="Picture 22" descr="latex-image-1.pdf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79602" y="3268133"/>
                <a:ext cx="520700" cy="228600"/>
              </a:xfrm>
              <a:prstGeom prst="rect">
                <a:avLst/>
              </a:prstGeom>
            </p:spPr>
          </p:pic>
          <p:pic>
            <p:nvPicPr>
              <p:cNvPr id="24" name="Picture 23" descr="latex-image-1.pdf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0135" y="3663244"/>
                <a:ext cx="520700" cy="177800"/>
              </a:xfrm>
              <a:prstGeom prst="rect">
                <a:avLst/>
              </a:prstGeom>
            </p:spPr>
          </p:pic>
          <p:pic>
            <p:nvPicPr>
              <p:cNvPr id="25" name="Picture 24" descr="latex-image-1.pdf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79443" y="3649133"/>
                <a:ext cx="520700" cy="228600"/>
              </a:xfrm>
              <a:prstGeom prst="rect">
                <a:avLst/>
              </a:prstGeom>
            </p:spPr>
          </p:pic>
          <p:pic>
            <p:nvPicPr>
              <p:cNvPr id="26" name="Picture 25" descr="latex-image-1.pdf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1546" y="4037187"/>
                <a:ext cx="520700" cy="177800"/>
              </a:xfrm>
              <a:prstGeom prst="rect">
                <a:avLst/>
              </a:prstGeom>
            </p:spPr>
          </p:pic>
          <p:pic>
            <p:nvPicPr>
              <p:cNvPr id="27" name="Picture 26" descr="latex-image-1.pdf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79602" y="4016022"/>
                <a:ext cx="520700" cy="228600"/>
              </a:xfrm>
              <a:prstGeom prst="rect">
                <a:avLst/>
              </a:prstGeom>
            </p:spPr>
          </p:pic>
          <p:pic>
            <p:nvPicPr>
              <p:cNvPr id="28" name="Picture 27" descr="latex-image-1.pdf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0920" y="4394200"/>
                <a:ext cx="520700" cy="177800"/>
              </a:xfrm>
              <a:prstGeom prst="rect">
                <a:avLst/>
              </a:prstGeom>
            </p:spPr>
          </p:pic>
          <p:pic>
            <p:nvPicPr>
              <p:cNvPr id="30" name="Picture 29" descr="latex-image-1.pdf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7401" y="4761089"/>
                <a:ext cx="520700" cy="177800"/>
              </a:xfrm>
              <a:prstGeom prst="rect">
                <a:avLst/>
              </a:prstGeom>
            </p:spPr>
          </p:pic>
          <p:pic>
            <p:nvPicPr>
              <p:cNvPr id="32" name="Picture 31" descr="latex-image-1.pdf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79602" y="4394200"/>
                <a:ext cx="520700" cy="228600"/>
              </a:xfrm>
              <a:prstGeom prst="rect">
                <a:avLst/>
              </a:prstGeom>
            </p:spPr>
          </p:pic>
          <p:pic>
            <p:nvPicPr>
              <p:cNvPr id="33" name="Picture 32" descr="latex-image-1.pdf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79602" y="4761089"/>
                <a:ext cx="520700" cy="228600"/>
              </a:xfrm>
              <a:prstGeom prst="rect">
                <a:avLst/>
              </a:prstGeom>
            </p:spPr>
          </p:pic>
          <p:pic>
            <p:nvPicPr>
              <p:cNvPr id="34" name="Picture 33" descr="latex-image-1.pdf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4667" y="5142089"/>
                <a:ext cx="533400" cy="177800"/>
              </a:xfrm>
              <a:prstGeom prst="rect">
                <a:avLst/>
              </a:prstGeom>
            </p:spPr>
          </p:pic>
          <p:pic>
            <p:nvPicPr>
              <p:cNvPr id="35" name="Picture 34" descr="latex-image-1.pdf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73093" y="5142089"/>
                <a:ext cx="533400" cy="177800"/>
              </a:xfrm>
              <a:prstGeom prst="rect">
                <a:avLst/>
              </a:prstGeom>
            </p:spPr>
          </p:pic>
          <p:pic>
            <p:nvPicPr>
              <p:cNvPr id="36" name="Picture 35" descr="latex-image-1.pd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4541" y="2542771"/>
                <a:ext cx="508000" cy="177800"/>
              </a:xfrm>
              <a:prstGeom prst="rect">
                <a:avLst/>
              </a:prstGeom>
            </p:spPr>
          </p:pic>
          <p:pic>
            <p:nvPicPr>
              <p:cNvPr id="37" name="Picture 36" descr="latex-image-1.pdf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1271" y="5508978"/>
                <a:ext cx="533400" cy="177800"/>
              </a:xfrm>
              <a:prstGeom prst="rect">
                <a:avLst/>
              </a:prstGeom>
            </p:spPr>
          </p:pic>
          <p:pic>
            <p:nvPicPr>
              <p:cNvPr id="38" name="Picture 37" descr="latex-image-1.pdf"/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0069" y="5508978"/>
                <a:ext cx="533400" cy="228600"/>
              </a:xfrm>
              <a:prstGeom prst="rect">
                <a:avLst/>
              </a:prstGeom>
            </p:spPr>
          </p:pic>
          <p:pic>
            <p:nvPicPr>
              <p:cNvPr id="39" name="Picture 38" descr="latex-image-1.pdf"/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4541" y="5875867"/>
                <a:ext cx="533400" cy="228600"/>
              </a:xfrm>
              <a:prstGeom prst="rect">
                <a:avLst/>
              </a:prstGeom>
            </p:spPr>
          </p:pic>
          <p:pic>
            <p:nvPicPr>
              <p:cNvPr id="40" name="Picture 39" descr="latex-image-1.pdf"/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1271" y="5875867"/>
                <a:ext cx="533400" cy="177800"/>
              </a:xfrm>
              <a:prstGeom prst="rect">
                <a:avLst/>
              </a:prstGeom>
            </p:spPr>
          </p:pic>
        </p:grpSp>
        <p:pic>
          <p:nvPicPr>
            <p:cNvPr id="52" name="Picture 51" descr="latex-image-1.pdf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0829" y="2151491"/>
              <a:ext cx="266700" cy="152400"/>
            </a:xfrm>
            <a:prstGeom prst="rect">
              <a:avLst/>
            </a:prstGeom>
          </p:spPr>
        </p:pic>
        <p:pic>
          <p:nvPicPr>
            <p:cNvPr id="53" name="Picture 52" descr="latex-image-1.pdf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0447" y="2151491"/>
              <a:ext cx="266700" cy="152400"/>
            </a:xfrm>
            <a:prstGeom prst="rect">
              <a:avLst/>
            </a:prstGeom>
          </p:spPr>
        </p:pic>
        <p:cxnSp>
          <p:nvCxnSpPr>
            <p:cNvPr id="72" name="Straight Arrow Connector 71"/>
            <p:cNvCxnSpPr/>
            <p:nvPr/>
          </p:nvCxnSpPr>
          <p:spPr>
            <a:xfrm flipV="1">
              <a:off x="4555801" y="2094479"/>
              <a:ext cx="0" cy="4075074"/>
            </a:xfrm>
            <a:prstGeom prst="straightConnector1">
              <a:avLst/>
            </a:prstGeom>
            <a:ln>
              <a:solidFill>
                <a:srgbClr val="3366FF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1">
              <a:off x="3950422" y="2404290"/>
              <a:ext cx="2466255" cy="0"/>
            </a:xfrm>
            <a:prstGeom prst="straightConnector1">
              <a:avLst/>
            </a:prstGeom>
            <a:ln>
              <a:solidFill>
                <a:srgbClr val="3366FF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5972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2532" y="1704895"/>
            <a:ext cx="6237605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3366FF"/>
              </a:buClr>
              <a:buFont typeface="Arial"/>
              <a:buChar char="•"/>
            </a:pPr>
            <a:endParaRPr lang="en-US" sz="1600" dirty="0" smtClean="0">
              <a:latin typeface="EHUSans"/>
              <a:cs typeface="EHUSans"/>
            </a:endParaRPr>
          </a:p>
          <a:p>
            <a:pPr marL="285750" indent="-285750">
              <a:buClr>
                <a:srgbClr val="3366FF"/>
              </a:buClr>
              <a:buFont typeface="Arial"/>
              <a:buChar char="•"/>
            </a:pPr>
            <a:r>
              <a:rPr lang="en-US" sz="1600" dirty="0" smtClean="0">
                <a:latin typeface="EHUSans"/>
                <a:cs typeface="EHUSans"/>
              </a:rPr>
              <a:t>Learning</a:t>
            </a:r>
            <a:r>
              <a:rPr lang="en-US" sz="1600" dirty="0" smtClean="0">
                <a:latin typeface="EHUSans Light"/>
                <a:cs typeface="EHUSans Light"/>
              </a:rPr>
              <a:t> in 2 steps:</a:t>
            </a:r>
          </a:p>
          <a:p>
            <a:pPr marL="285750" indent="-285750">
              <a:buClr>
                <a:srgbClr val="3366FF"/>
              </a:buClr>
              <a:buFont typeface="Arial"/>
              <a:buChar char="•"/>
            </a:pPr>
            <a:endParaRPr lang="en-US" sz="1600" dirty="0" smtClean="0">
              <a:latin typeface="EHUSans Light"/>
              <a:cs typeface="EHUSans Light"/>
            </a:endParaRPr>
          </a:p>
          <a:p>
            <a:pPr marL="742950" lvl="1" indent="-285750">
              <a:buClr>
                <a:srgbClr val="3366FF"/>
              </a:buClr>
              <a:buFont typeface="Arial"/>
              <a:buChar char="•"/>
            </a:pPr>
            <a:r>
              <a:rPr lang="en-US" sz="1600" dirty="0" smtClean="0">
                <a:latin typeface="EHUSans Light"/>
                <a:cs typeface="EHUSans Light"/>
              </a:rPr>
              <a:t>Calculate the central permutation</a:t>
            </a:r>
          </a:p>
          <a:p>
            <a:pPr lvl="1">
              <a:buClr>
                <a:srgbClr val="3366FF"/>
              </a:buClr>
            </a:pPr>
            <a:endParaRPr lang="en-US" sz="1600" dirty="0" smtClean="0">
              <a:latin typeface="EHUSans Light"/>
              <a:cs typeface="EHUSans Light"/>
            </a:endParaRPr>
          </a:p>
          <a:p>
            <a:pPr marL="742950" lvl="1" indent="-285750">
              <a:buClr>
                <a:srgbClr val="3366FF"/>
              </a:buClr>
              <a:buFont typeface="Arial"/>
              <a:buChar char="•"/>
            </a:pPr>
            <a:r>
              <a:rPr lang="en-US" sz="1600" dirty="0" smtClean="0">
                <a:latin typeface="EHUSans Light"/>
                <a:cs typeface="EHUSans Light"/>
              </a:rPr>
              <a:t>Maximum likelihood estimation of the spread parameters.</a:t>
            </a:r>
          </a:p>
          <a:p>
            <a:pPr marL="742950" lvl="1" indent="-285750">
              <a:buClr>
                <a:srgbClr val="3366FF"/>
              </a:buClr>
              <a:buFont typeface="Arial"/>
              <a:buChar char="•"/>
            </a:pPr>
            <a:endParaRPr lang="en-US" sz="1600" dirty="0">
              <a:latin typeface="EHUSans Light"/>
              <a:cs typeface="EHUSans Light"/>
            </a:endParaRPr>
          </a:p>
          <a:p>
            <a:pPr marL="742950" lvl="1" indent="-285750">
              <a:buClr>
                <a:srgbClr val="3366FF"/>
              </a:buClr>
              <a:buFont typeface="Arial"/>
              <a:buChar char="•"/>
            </a:pPr>
            <a:endParaRPr lang="en-US" sz="1600" dirty="0" smtClean="0">
              <a:latin typeface="EHUSans Light"/>
              <a:cs typeface="EHUSans Light"/>
            </a:endParaRPr>
          </a:p>
          <a:p>
            <a:pPr lvl="1">
              <a:buClr>
                <a:srgbClr val="3366FF"/>
              </a:buClr>
            </a:pPr>
            <a:endParaRPr lang="en-US" sz="1600" dirty="0" smtClean="0">
              <a:latin typeface="EHUSans Light"/>
              <a:cs typeface="EHUSans Light"/>
            </a:endParaRPr>
          </a:p>
          <a:p>
            <a:pPr marL="742950" lvl="1" indent="-285750">
              <a:buClr>
                <a:srgbClr val="3366FF"/>
              </a:buClr>
              <a:buFont typeface="Arial"/>
              <a:buChar char="•"/>
            </a:pPr>
            <a:endParaRPr lang="en-US" sz="1600" dirty="0" smtClean="0">
              <a:latin typeface="EHUSans Light"/>
              <a:cs typeface="EHUSans Light"/>
            </a:endParaRPr>
          </a:p>
          <a:p>
            <a:pPr lvl="1">
              <a:buClr>
                <a:srgbClr val="3366FF"/>
              </a:buClr>
            </a:pPr>
            <a:endParaRPr lang="en-US" sz="1600" dirty="0">
              <a:latin typeface="EHUSans Light"/>
              <a:cs typeface="EHUSans Light"/>
            </a:endParaRPr>
          </a:p>
          <a:p>
            <a:pPr marL="285750" lvl="1" indent="-285750">
              <a:buClr>
                <a:srgbClr val="3366FF"/>
              </a:buClr>
              <a:buFont typeface="Arial"/>
              <a:buChar char="•"/>
            </a:pPr>
            <a:r>
              <a:rPr lang="en-US" sz="1600" dirty="0" smtClean="0">
                <a:latin typeface="EHUSans Light"/>
                <a:cs typeface="EHUSans Light"/>
              </a:rPr>
              <a:t> </a:t>
            </a:r>
            <a:r>
              <a:rPr lang="en-US" sz="1600" dirty="0" smtClean="0">
                <a:latin typeface="EHUSans"/>
                <a:cs typeface="EHUSans"/>
              </a:rPr>
              <a:t>Sampling</a:t>
            </a:r>
            <a:r>
              <a:rPr lang="en-US" sz="1600" dirty="0" smtClean="0">
                <a:latin typeface="EHUSans Light"/>
                <a:cs typeface="EHUSans Light"/>
              </a:rPr>
              <a:t> in 2 steps:</a:t>
            </a:r>
          </a:p>
          <a:p>
            <a:pPr marL="285750" lvl="1" indent="-285750">
              <a:buClr>
                <a:srgbClr val="3366FF"/>
              </a:buClr>
              <a:buFont typeface="Arial"/>
              <a:buChar char="•"/>
            </a:pPr>
            <a:endParaRPr lang="en-US" sz="1600" dirty="0" smtClean="0">
              <a:latin typeface="EHUSans Light"/>
              <a:cs typeface="EHUSans Light"/>
            </a:endParaRPr>
          </a:p>
          <a:p>
            <a:pPr marL="742950" lvl="2" indent="-285750">
              <a:buClr>
                <a:srgbClr val="3366FF"/>
              </a:buClr>
              <a:buFont typeface="Arial"/>
              <a:buChar char="•"/>
            </a:pPr>
            <a:r>
              <a:rPr lang="en-US" sz="1600" dirty="0" smtClean="0">
                <a:latin typeface="EHUSans Light"/>
                <a:cs typeface="EHUSans Light"/>
              </a:rPr>
              <a:t>Sample a vector </a:t>
            </a:r>
            <a:r>
              <a:rPr lang="en-US" sz="1600" dirty="0">
                <a:latin typeface="EHUSans Light"/>
                <a:cs typeface="EHUSans Light"/>
              </a:rPr>
              <a:t> </a:t>
            </a:r>
            <a:r>
              <a:rPr lang="en-US" sz="1600" dirty="0" smtClean="0">
                <a:latin typeface="EHUSans Light"/>
                <a:cs typeface="EHUSans Light"/>
              </a:rPr>
              <a:t>     from </a:t>
            </a:r>
          </a:p>
          <a:p>
            <a:pPr lvl="1">
              <a:buClr>
                <a:srgbClr val="3366FF"/>
              </a:buClr>
            </a:pPr>
            <a:endParaRPr lang="en-US" sz="1600" dirty="0" smtClean="0">
              <a:latin typeface="EHUSans Light"/>
              <a:cs typeface="EHUSans Light"/>
            </a:endParaRPr>
          </a:p>
          <a:p>
            <a:pPr marL="742950" lvl="1" indent="-285750">
              <a:buClr>
                <a:srgbClr val="3366FF"/>
              </a:buClr>
              <a:buFont typeface="Arial"/>
              <a:buChar char="•"/>
            </a:pPr>
            <a:r>
              <a:rPr lang="en-US" sz="1600" dirty="0" smtClean="0">
                <a:latin typeface="EHUSans Light"/>
                <a:cs typeface="EHUSans Light"/>
              </a:rPr>
              <a:t>Build a permutation from the vector        and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The Generalized Mallows model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700" dirty="0" smtClean="0">
                <a:solidFill>
                  <a:srgbClr val="3366FF"/>
                </a:solidFill>
                <a:latin typeface="EHUSans Light"/>
                <a:cs typeface="EHUSans Light"/>
              </a:rPr>
              <a:t>Learning and sampling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201" y="2537678"/>
            <a:ext cx="241300" cy="165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17</a:t>
            </a:fld>
            <a:endParaRPr lang="en-US"/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859" y="5476578"/>
            <a:ext cx="241300" cy="1651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380" y="4930260"/>
            <a:ext cx="152400" cy="2159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688" y="5424213"/>
            <a:ext cx="1524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07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4086389"/>
            <a:ext cx="6819900" cy="990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Drawbacks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3834238"/>
            <a:ext cx="5867400" cy="1270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t">
            <a:normAutofit/>
          </a:bodyPr>
          <a:lstStyle/>
          <a:p>
            <a:pPr marL="0" indent="0" algn="ctr">
              <a:buClr>
                <a:srgbClr val="3366FF"/>
              </a:buClr>
              <a:buNone/>
            </a:pPr>
            <a:endParaRPr lang="en-US" sz="2000" dirty="0" smtClean="0"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r>
              <a:rPr lang="en-US" sz="2000" dirty="0" smtClean="0">
                <a:effectLst/>
                <a:latin typeface="EHUSans Light"/>
                <a:cs typeface="EHUSans Light"/>
              </a:rPr>
              <a:t>The Generalized Mallows is an </a:t>
            </a:r>
            <a:r>
              <a:rPr lang="en-US" sz="2000" dirty="0" err="1" smtClean="0">
                <a:solidFill>
                  <a:srgbClr val="3366FF"/>
                </a:solidFill>
                <a:effectLst/>
                <a:latin typeface="EHUSans Light"/>
                <a:cs typeface="EHUSans Light"/>
              </a:rPr>
              <a:t>unimodal</a:t>
            </a:r>
            <a:r>
              <a:rPr lang="en-US" sz="2000" dirty="0">
                <a:solidFill>
                  <a:srgbClr val="3366FF"/>
                </a:solidFill>
                <a:latin typeface="EHUSans Light"/>
                <a:cs typeface="EHUSans Light"/>
              </a:rPr>
              <a:t> </a:t>
            </a:r>
            <a:r>
              <a:rPr lang="en-US" sz="2000" dirty="0" smtClean="0">
                <a:latin typeface="EHUSans Light"/>
                <a:cs typeface="EHUSans Light"/>
              </a:rPr>
              <a:t>model, and may not detect the </a:t>
            </a:r>
            <a:r>
              <a:rPr lang="en-US" sz="2000" dirty="0" smtClean="0">
                <a:solidFill>
                  <a:srgbClr val="3366FF"/>
                </a:solidFill>
                <a:latin typeface="EHUSans Light"/>
                <a:cs typeface="EHUSans Light"/>
              </a:rPr>
              <a:t>different modalities </a:t>
            </a:r>
            <a:r>
              <a:rPr lang="en-US" sz="2000" dirty="0" smtClean="0">
                <a:latin typeface="EHUSans Light"/>
                <a:cs typeface="EHUSans Light"/>
              </a:rPr>
              <a:t>in heterogeneous populations.</a:t>
            </a:r>
            <a:endParaRPr lang="en-US" sz="2000" dirty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794" y="5123600"/>
            <a:ext cx="241300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90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2017587"/>
            <a:ext cx="69469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Mixtures of Generalized Mallows models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660" y="2017587"/>
            <a:ext cx="3937000" cy="1409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300" y="3834238"/>
            <a:ext cx="5867400" cy="1270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231900" y="3920146"/>
            <a:ext cx="6680200" cy="2036430"/>
            <a:chOff x="1231900" y="3920146"/>
            <a:chExt cx="6680200" cy="203643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1900" y="3920146"/>
              <a:ext cx="6680200" cy="1168400"/>
            </a:xfrm>
            <a:prstGeom prst="rect">
              <a:avLst/>
            </a:prstGeom>
          </p:spPr>
        </p:pic>
        <p:pic>
          <p:nvPicPr>
            <p:cNvPr id="3" name="Picture 2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6043" y="5043253"/>
              <a:ext cx="241300" cy="304800"/>
            </a:xfrm>
            <a:prstGeom prst="rect">
              <a:avLst/>
            </a:prstGeom>
          </p:spPr>
        </p:pic>
        <p:pic>
          <p:nvPicPr>
            <p:cNvPr id="6" name="Picture 5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8585" y="5043253"/>
              <a:ext cx="241300" cy="304800"/>
            </a:xfrm>
            <a:prstGeom prst="rect">
              <a:avLst/>
            </a:prstGeom>
          </p:spPr>
        </p:pic>
        <p:pic>
          <p:nvPicPr>
            <p:cNvPr id="8" name="Picture 7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6605" y="5715276"/>
              <a:ext cx="774700" cy="241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01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Outline</a:t>
            </a:r>
            <a:endParaRPr lang="en-US" sz="3600" dirty="0">
              <a:latin typeface="EHUSans Light"/>
              <a:cs typeface="EHU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" y="1600200"/>
            <a:ext cx="8492245" cy="4756150"/>
          </a:xfrm>
        </p:spPr>
        <p:txBody>
          <a:bodyPr>
            <a:noAutofit/>
          </a:bodyPr>
          <a:lstStyle/>
          <a:p>
            <a:pPr marL="360363" lvl="1" indent="-342900" defTabSz="266700">
              <a:buClr>
                <a:srgbClr val="3366FF"/>
              </a:buClr>
              <a:buFont typeface="Arial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EHUSans Light"/>
                <a:cs typeface="EHUSans Light"/>
              </a:rPr>
              <a:t>Background</a:t>
            </a:r>
            <a:endParaRPr lang="en-US" sz="2600" dirty="0">
              <a:solidFill>
                <a:srgbClr val="000000"/>
              </a:solidFill>
              <a:latin typeface="EHUSans Light"/>
              <a:cs typeface="EHUSans Light"/>
            </a:endParaRPr>
          </a:p>
          <a:p>
            <a:pPr marL="17463" lvl="1" indent="0" defTabSz="266700">
              <a:buClr>
                <a:srgbClr val="3366FF"/>
              </a:buClr>
              <a:buNone/>
            </a:pPr>
            <a:endParaRPr lang="en-US" sz="2600" dirty="0" smtClean="0">
              <a:solidFill>
                <a:srgbClr val="000000"/>
              </a:solidFill>
              <a:latin typeface="EHUSans Light"/>
              <a:cs typeface="EHUSans Light"/>
            </a:endParaRPr>
          </a:p>
          <a:p>
            <a:pPr marL="360363" lvl="1" indent="-342900" defTabSz="266700">
              <a:buClr>
                <a:srgbClr val="3366FF"/>
              </a:buClr>
              <a:buFont typeface="Arial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EHUSans Light"/>
                <a:cs typeface="EHUSans Light"/>
              </a:rPr>
              <a:t>The Mallows and Generalized Mallows models</a:t>
            </a:r>
          </a:p>
          <a:p>
            <a:pPr marL="17463" lvl="1" indent="0" defTabSz="266700">
              <a:buClr>
                <a:srgbClr val="3366FF"/>
              </a:buClr>
              <a:buNone/>
            </a:pPr>
            <a:endParaRPr lang="en-US" sz="2600" dirty="0">
              <a:solidFill>
                <a:srgbClr val="000000"/>
              </a:solidFill>
              <a:latin typeface="EHUSans Light"/>
              <a:cs typeface="EHUSans Light"/>
            </a:endParaRPr>
          </a:p>
          <a:p>
            <a:pPr marL="360363" lvl="1" indent="-342900" defTabSz="266700">
              <a:buClr>
                <a:srgbClr val="3366FF"/>
              </a:buClr>
              <a:buFont typeface="Arial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EHUSans Light"/>
                <a:cs typeface="EHUSans Light"/>
              </a:rPr>
              <a:t>Mixtures of Generalized Mallows models</a:t>
            </a:r>
          </a:p>
          <a:p>
            <a:pPr marL="360363" lvl="1" indent="-342900" defTabSz="266700">
              <a:buClr>
                <a:srgbClr val="3366FF"/>
              </a:buClr>
              <a:buFont typeface="Arial"/>
              <a:buChar char="•"/>
            </a:pPr>
            <a:endParaRPr lang="en-US" sz="2600" dirty="0">
              <a:solidFill>
                <a:srgbClr val="000000"/>
              </a:solidFill>
              <a:latin typeface="EHUSans Light"/>
              <a:cs typeface="EHUSans Light"/>
            </a:endParaRPr>
          </a:p>
          <a:p>
            <a:pPr marL="360363" lvl="1" indent="-342900" defTabSz="266700">
              <a:buClr>
                <a:srgbClr val="3366FF"/>
              </a:buClr>
              <a:buFont typeface="Arial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EHUSans Light"/>
                <a:cs typeface="EHUSans Light"/>
              </a:rPr>
              <a:t>Experimentation</a:t>
            </a:r>
          </a:p>
          <a:p>
            <a:pPr marL="17463" lvl="1" indent="0" defTabSz="266700">
              <a:buClr>
                <a:srgbClr val="3366FF"/>
              </a:buClr>
              <a:buNone/>
            </a:pPr>
            <a:endParaRPr lang="en-US" sz="2600" dirty="0" smtClean="0">
              <a:latin typeface="EHUSans Light"/>
              <a:cs typeface="EHUSans Light"/>
            </a:endParaRPr>
          </a:p>
          <a:p>
            <a:pPr>
              <a:buClr>
                <a:srgbClr val="3366FF"/>
              </a:buClr>
            </a:pPr>
            <a:r>
              <a:rPr lang="en-US" sz="2600" dirty="0" smtClean="0">
                <a:effectLst/>
                <a:latin typeface="EHUSans Light"/>
                <a:cs typeface="EHUSans Light"/>
              </a:rPr>
              <a:t>Conclusions and future work</a:t>
            </a:r>
            <a:endParaRPr lang="en-US" sz="2600" dirty="0">
              <a:effectLst/>
              <a:latin typeface="EHUSans Light"/>
              <a:cs typeface="EHUSans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17543" y="27676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3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latin typeface="EHUSans Light"/>
                <a:cs typeface="EHUSans Light"/>
              </a:rPr>
              <a:t>Mixtures of Generalized Mallows </a:t>
            </a:r>
            <a:r>
              <a:rPr lang="en-US" sz="3600" dirty="0" smtClean="0">
                <a:latin typeface="EHUSans Light"/>
                <a:cs typeface="EHUSans Light"/>
              </a:rPr>
              <a:t>models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700" dirty="0" smtClean="0">
                <a:solidFill>
                  <a:srgbClr val="3366FF"/>
                </a:solidFill>
                <a:latin typeface="EHUSans Light"/>
                <a:cs typeface="EHUSans Light"/>
              </a:rPr>
              <a:t>Learning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t">
            <a:normAutofit/>
          </a:bodyPr>
          <a:lstStyle/>
          <a:p>
            <a:pPr marL="0" indent="0" algn="ctr">
              <a:buClr>
                <a:srgbClr val="3366FF"/>
              </a:buClr>
              <a:buNone/>
            </a:pPr>
            <a:endParaRPr lang="en-US" sz="2000" dirty="0" smtClean="0"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r>
              <a:rPr lang="en-US" sz="2000" dirty="0" smtClean="0">
                <a:effectLst/>
                <a:latin typeface="EHUSans Light"/>
                <a:cs typeface="EHUSans Light"/>
              </a:rPr>
              <a:t>Given a data set of permutations                           , we calculate the </a:t>
            </a:r>
            <a:r>
              <a:rPr lang="en-US" sz="2000" dirty="0" smtClean="0">
                <a:solidFill>
                  <a:srgbClr val="3366FF"/>
                </a:solidFill>
                <a:effectLst/>
                <a:latin typeface="EHUSans Light"/>
                <a:cs typeface="EHUSans Light"/>
              </a:rPr>
              <a:t>maximum likelihood parameters</a:t>
            </a:r>
            <a:r>
              <a:rPr lang="en-US" sz="2000" dirty="0" smtClean="0">
                <a:effectLst/>
                <a:latin typeface="EHUSans Light"/>
                <a:cs typeface="EHUSans Light"/>
              </a:rPr>
              <a:t> from</a:t>
            </a: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r>
              <a:rPr lang="en-US" sz="2000" dirty="0" smtClean="0">
                <a:solidFill>
                  <a:srgbClr val="3366FF"/>
                </a:solidFill>
                <a:latin typeface="EHUSans Light"/>
                <a:cs typeface="EHUSans Light"/>
              </a:rPr>
              <a:t>Expectation Maximization (EM)</a:t>
            </a:r>
            <a:endParaRPr lang="en-US" sz="2000" dirty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81" y="3753676"/>
            <a:ext cx="8317569" cy="1081284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00" y="2406841"/>
            <a:ext cx="13843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99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sz="3600" dirty="0">
                <a:latin typeface="EHUSans Light"/>
                <a:cs typeface="EHUSans Light"/>
              </a:rPr>
              <a:t>Mixtures of Generalized Mallows </a:t>
            </a:r>
            <a:r>
              <a:rPr lang="en-US" sz="3600" dirty="0" smtClean="0">
                <a:latin typeface="EHUSans Light"/>
                <a:cs typeface="EHUSans Light"/>
              </a:rPr>
              <a:t>models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800" dirty="0">
                <a:solidFill>
                  <a:srgbClr val="3366FF"/>
                </a:solidFill>
                <a:latin typeface="EHUSans Light"/>
                <a:cs typeface="EHUSans Light"/>
              </a:rPr>
              <a:t>Expectation Maximization (EM)</a:t>
            </a: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 anchor="t">
            <a:normAutofit/>
          </a:bodyPr>
          <a:lstStyle/>
          <a:p>
            <a:pPr marL="0" indent="0">
              <a:buClr>
                <a:srgbClr val="3366FF"/>
              </a:buClr>
              <a:buNone/>
            </a:pPr>
            <a:r>
              <a:rPr lang="en-US" sz="2000" dirty="0" smtClean="0">
                <a:effectLst/>
                <a:latin typeface="EHUSans Light"/>
                <a:cs typeface="EHUSans Light"/>
              </a:rPr>
              <a:t>Initialize the weights 	  to</a:t>
            </a:r>
          </a:p>
          <a:p>
            <a:pPr marL="0" indent="0">
              <a:buClr>
                <a:srgbClr val="3366FF"/>
              </a:buClr>
              <a:buNone/>
            </a:pPr>
            <a:r>
              <a:rPr lang="en-US" sz="2000" dirty="0" smtClean="0">
                <a:latin typeface="EHUSans Light"/>
                <a:cs typeface="EHUSans Light"/>
              </a:rPr>
              <a:t>Initialize randomly the models in the mixture</a:t>
            </a:r>
          </a:p>
          <a:p>
            <a:pPr marL="0" indent="0">
              <a:buClr>
                <a:srgbClr val="3366FF"/>
              </a:buClr>
              <a:buNone/>
            </a:pPr>
            <a:endParaRPr lang="en-US" sz="2000" dirty="0" smtClean="0"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endParaRPr lang="en-US" sz="2000" dirty="0" smtClean="0"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r>
              <a:rPr lang="en-US" sz="2000" dirty="0" smtClean="0">
                <a:solidFill>
                  <a:srgbClr val="3366FF"/>
                </a:solidFill>
                <a:latin typeface="EHUSans Light"/>
                <a:cs typeface="EHUSans Light"/>
              </a:rPr>
              <a:t>E step</a:t>
            </a:r>
          </a:p>
          <a:p>
            <a:pPr marL="0" indent="0">
              <a:buClr>
                <a:srgbClr val="3366FF"/>
              </a:buClr>
              <a:buNone/>
            </a:pPr>
            <a:endParaRPr lang="en-US" sz="2000" dirty="0">
              <a:effectLst/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r>
              <a:rPr lang="en-US" sz="2000" dirty="0" smtClean="0">
                <a:latin typeface="EHUSans Light"/>
                <a:cs typeface="EHUSans Light"/>
              </a:rPr>
              <a:t>				Estimate the membership weight of        to the cluster </a:t>
            </a:r>
          </a:p>
          <a:p>
            <a:pPr marL="0" indent="0">
              <a:buClr>
                <a:srgbClr val="3366FF"/>
              </a:buClr>
              <a:buNone/>
            </a:pPr>
            <a:endParaRPr lang="en-US" sz="2000" dirty="0">
              <a:effectLst/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r>
              <a:rPr lang="en-US" sz="2000" dirty="0" smtClean="0">
                <a:solidFill>
                  <a:srgbClr val="3366FF"/>
                </a:solidFill>
                <a:latin typeface="EHUSans Light"/>
                <a:cs typeface="EHUSans Light"/>
              </a:rPr>
              <a:t>M step</a:t>
            </a:r>
            <a:endParaRPr lang="en-US" sz="20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r>
              <a:rPr lang="en-US" sz="2000" dirty="0" smtClean="0">
                <a:solidFill>
                  <a:srgbClr val="000000"/>
                </a:solidFill>
                <a:latin typeface="EHUSans Light"/>
                <a:cs typeface="EHUSans Light"/>
              </a:rPr>
              <a:t>   			   Compute the weights as</a:t>
            </a:r>
          </a:p>
          <a:p>
            <a:pPr marL="0" indent="0">
              <a:buClr>
                <a:srgbClr val="3366FF"/>
              </a:buClr>
              <a:buNone/>
            </a:pPr>
            <a:endParaRPr lang="en-US" sz="2000" dirty="0">
              <a:solidFill>
                <a:srgbClr val="000000"/>
              </a:solidFill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r>
              <a:rPr lang="en-US" sz="2000" dirty="0" smtClean="0">
                <a:solidFill>
                  <a:srgbClr val="000000"/>
                </a:solidFill>
                <a:latin typeface="EHUSans Light"/>
                <a:cs typeface="EHUSans Light"/>
              </a:rPr>
              <a:t>					Compute the parameters of the models with 				</a:t>
            </a:r>
            <a:endParaRPr lang="en-US" sz="2000" dirty="0">
              <a:solidFill>
                <a:srgbClr val="000000"/>
              </a:solidFill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endParaRPr lang="en-US" sz="20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endParaRPr lang="en-US" sz="2000" dirty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endParaRPr lang="en-US" sz="20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956139" y="1657104"/>
            <a:ext cx="1323898" cy="317500"/>
            <a:chOff x="2956139" y="1657104"/>
            <a:chExt cx="1323898" cy="317500"/>
          </a:xfrm>
        </p:grpSpPr>
        <p:pic>
          <p:nvPicPr>
            <p:cNvPr id="9" name="Picture 8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9337" y="1657104"/>
              <a:ext cx="520700" cy="317500"/>
            </a:xfrm>
            <a:prstGeom prst="rect">
              <a:avLst/>
            </a:prstGeom>
          </p:spPr>
        </p:pic>
        <p:pic>
          <p:nvPicPr>
            <p:cNvPr id="10" name="Picture 9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6139" y="1674213"/>
              <a:ext cx="342900" cy="24130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744463" y="2801045"/>
            <a:ext cx="7818159" cy="1363940"/>
            <a:chOff x="744463" y="2801045"/>
            <a:chExt cx="7818159" cy="1363940"/>
          </a:xfrm>
        </p:grpSpPr>
        <p:pic>
          <p:nvPicPr>
            <p:cNvPr id="11" name="Picture 10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2322" y="2801045"/>
              <a:ext cx="3670300" cy="863600"/>
            </a:xfrm>
            <a:prstGeom prst="rect">
              <a:avLst/>
            </a:prstGeom>
          </p:spPr>
        </p:pic>
        <p:pic>
          <p:nvPicPr>
            <p:cNvPr id="12" name="Picture 11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463" y="3822085"/>
              <a:ext cx="673100" cy="342900"/>
            </a:xfrm>
            <a:prstGeom prst="rect">
              <a:avLst/>
            </a:prstGeom>
          </p:spPr>
        </p:pic>
        <p:pic>
          <p:nvPicPr>
            <p:cNvPr id="13" name="Picture 12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252" y="3935308"/>
              <a:ext cx="241300" cy="190500"/>
            </a:xfrm>
            <a:prstGeom prst="rect">
              <a:avLst/>
            </a:prstGeom>
          </p:spPr>
        </p:pic>
        <p:pic>
          <p:nvPicPr>
            <p:cNvPr id="14" name="Picture 13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4353" y="3949951"/>
              <a:ext cx="152400" cy="20320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744463" y="4625189"/>
            <a:ext cx="6437197" cy="889000"/>
            <a:chOff x="744463" y="4625189"/>
            <a:chExt cx="6437197" cy="889000"/>
          </a:xfrm>
        </p:grpSpPr>
        <p:pic>
          <p:nvPicPr>
            <p:cNvPr id="15" name="Picture 14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463" y="4949039"/>
              <a:ext cx="736600" cy="241300"/>
            </a:xfrm>
            <a:prstGeom prst="rect">
              <a:avLst/>
            </a:prstGeom>
          </p:spPr>
        </p:pic>
        <p:pic>
          <p:nvPicPr>
            <p:cNvPr id="16" name="Picture 15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3160" y="4625189"/>
              <a:ext cx="1968500" cy="889000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597355" y="5643472"/>
            <a:ext cx="6707160" cy="342900"/>
            <a:chOff x="597355" y="5643472"/>
            <a:chExt cx="6707160" cy="342900"/>
          </a:xfrm>
        </p:grpSpPr>
        <p:pic>
          <p:nvPicPr>
            <p:cNvPr id="17" name="Picture 16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55" y="5643472"/>
              <a:ext cx="1219200" cy="342900"/>
            </a:xfrm>
            <a:prstGeom prst="rect">
              <a:avLst/>
            </a:prstGeom>
          </p:spPr>
        </p:pic>
        <p:pic>
          <p:nvPicPr>
            <p:cNvPr id="18" name="Picture 17" descr="latex-image-1.pd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7815" y="5643472"/>
              <a:ext cx="2667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0475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162" y="3241250"/>
            <a:ext cx="5693156" cy="579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Mixtures of Generalized Mallows models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700" dirty="0" smtClean="0">
                <a:solidFill>
                  <a:srgbClr val="3366FF"/>
                </a:solidFill>
                <a:latin typeface="EHUSans Light"/>
                <a:cs typeface="EHUSans Light"/>
              </a:rPr>
              <a:t>Sampling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436" y="3488659"/>
            <a:ext cx="266700" cy="1651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681" y="3488659"/>
            <a:ext cx="266700" cy="1651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159" y="3488659"/>
            <a:ext cx="279400" cy="1651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830" y="3488659"/>
            <a:ext cx="279400" cy="1651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139" y="4891370"/>
            <a:ext cx="1257300" cy="2667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944086" y="4349596"/>
            <a:ext cx="0" cy="541774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44086" y="1914588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EHUSans Light"/>
                <a:cs typeface="EHUSans Light"/>
              </a:rPr>
              <a:t>Stochastic Universal Sampling </a:t>
            </a:r>
            <a:endParaRPr lang="en-US" dirty="0">
              <a:latin typeface="EHUSans Light"/>
              <a:cs typeface="EHUSans Ligh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0781" y="4076043"/>
            <a:ext cx="119165" cy="26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75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Mixtures of Generalized Mallows models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700" dirty="0" smtClean="0">
                <a:solidFill>
                  <a:srgbClr val="3366FF"/>
                </a:solidFill>
                <a:latin typeface="EHUSans Light"/>
                <a:cs typeface="EHUSans Light"/>
              </a:rPr>
              <a:t>Sampling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162" y="3241250"/>
            <a:ext cx="5692868" cy="1108346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436" y="3488659"/>
            <a:ext cx="266700" cy="1651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681" y="3488659"/>
            <a:ext cx="266700" cy="1651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159" y="3488659"/>
            <a:ext cx="279400" cy="1651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830" y="3488659"/>
            <a:ext cx="279400" cy="1651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139" y="4891370"/>
            <a:ext cx="1257300" cy="2667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944086" y="4349596"/>
            <a:ext cx="0" cy="541774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389" y="4383534"/>
            <a:ext cx="457200" cy="2667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44086" y="1914588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EHUSans Light"/>
                <a:cs typeface="EHUSans Light"/>
              </a:rPr>
              <a:t>Stochastic Universal Sampling </a:t>
            </a:r>
            <a:endParaRPr lang="en-US" dirty="0"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711042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2532" y="1704895"/>
            <a:ext cx="62119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3366FF"/>
              </a:buClr>
              <a:buFont typeface="Arial"/>
              <a:buChar char="•"/>
            </a:pPr>
            <a:r>
              <a:rPr lang="en-US" sz="1600" dirty="0" smtClean="0">
                <a:latin typeface="EHUSans"/>
                <a:cs typeface="EHUSans"/>
              </a:rPr>
              <a:t>Problems:</a:t>
            </a:r>
          </a:p>
          <a:p>
            <a:pPr marL="285750" indent="-285750">
              <a:buClr>
                <a:srgbClr val="3366FF"/>
              </a:buClr>
              <a:buFont typeface="Arial"/>
              <a:buChar char="•"/>
            </a:pPr>
            <a:endParaRPr lang="en-US" sz="1600" dirty="0" smtClean="0">
              <a:latin typeface="EHUSans"/>
              <a:cs typeface="EHUSans"/>
            </a:endParaRPr>
          </a:p>
          <a:p>
            <a:pPr marL="742950" lvl="1" indent="-285750">
              <a:buClr>
                <a:srgbClr val="3366FF"/>
              </a:buClr>
              <a:buFont typeface="Lucida Grande"/>
              <a:buChar char="-"/>
            </a:pPr>
            <a:r>
              <a:rPr lang="en-US" sz="1600" dirty="0">
                <a:latin typeface="EHUSans Light"/>
                <a:cs typeface="EHUSans Light"/>
              </a:rPr>
              <a:t>Permutation </a:t>
            </a:r>
            <a:r>
              <a:rPr lang="en-US" sz="1600" dirty="0" err="1">
                <a:latin typeface="EHUSans Light"/>
                <a:cs typeface="EHUSans Light"/>
              </a:rPr>
              <a:t>Flowshop</a:t>
            </a:r>
            <a:r>
              <a:rPr lang="en-US" sz="1600" dirty="0">
                <a:latin typeface="EHUSans Light"/>
                <a:cs typeface="EHUSans Light"/>
              </a:rPr>
              <a:t> Scheduling Problem (10 instances</a:t>
            </a:r>
            <a:r>
              <a:rPr lang="en-US" sz="1600" dirty="0" smtClean="0">
                <a:latin typeface="EHUSans Light"/>
                <a:cs typeface="EHUSans Light"/>
              </a:rPr>
              <a:t>)</a:t>
            </a:r>
            <a:endParaRPr lang="en-US" sz="1600" dirty="0">
              <a:latin typeface="EHUSans Light"/>
              <a:cs typeface="EHUSans Light"/>
            </a:endParaRPr>
          </a:p>
          <a:p>
            <a:pPr marL="742950" lvl="1" indent="-285750">
              <a:buClr>
                <a:srgbClr val="3366FF"/>
              </a:buClr>
              <a:buFont typeface="Lucida Grande"/>
              <a:buChar char="-"/>
            </a:pPr>
            <a:r>
              <a:rPr lang="en-US" sz="1600" dirty="0">
                <a:latin typeface="EHUSans Light"/>
                <a:cs typeface="EHUSans Light"/>
              </a:rPr>
              <a:t>Quadratic Assignment Problem (10 instances)</a:t>
            </a:r>
          </a:p>
          <a:p>
            <a:pPr lvl="1">
              <a:buClr>
                <a:srgbClr val="3366FF"/>
              </a:buClr>
            </a:pPr>
            <a:r>
              <a:rPr lang="en-US" sz="1600" dirty="0" smtClean="0">
                <a:latin typeface="EHUSans Light"/>
                <a:cs typeface="EHUSans Light"/>
              </a:rPr>
              <a:t>								</a:t>
            </a:r>
            <a:endParaRPr lang="en-US" sz="1600" dirty="0">
              <a:latin typeface="EHUSans Light"/>
              <a:cs typeface="EHU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Experiments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700" dirty="0">
                <a:solidFill>
                  <a:srgbClr val="3366FF"/>
                </a:solidFill>
                <a:latin typeface="EHUSans Light"/>
                <a:cs typeface="EHUSans Light"/>
              </a:rPr>
              <a:t>Settings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4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urope_t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7" y="-14890"/>
            <a:ext cx="9012735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17543" y="27676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25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186913" y="5017201"/>
            <a:ext cx="31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EHUSans"/>
                <a:cs typeface="EHUSans"/>
              </a:rPr>
              <a:t>1</a:t>
            </a:r>
            <a:endParaRPr lang="en-US" dirty="0">
              <a:latin typeface="EHUSans"/>
              <a:cs typeface="EHU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64034" y="3293180"/>
            <a:ext cx="315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EHUSans"/>
                <a:cs typeface="EHUSans"/>
              </a:rPr>
              <a:t>2</a:t>
            </a:r>
            <a:endParaRPr lang="en-US" dirty="0">
              <a:latin typeface="EHUSans"/>
              <a:cs typeface="EHU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86276" y="4691763"/>
            <a:ext cx="315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EHUSans"/>
                <a:cs typeface="EHUSans"/>
              </a:rPr>
              <a:t>3</a:t>
            </a:r>
            <a:endParaRPr lang="en-US" dirty="0">
              <a:latin typeface="EHUSans"/>
              <a:cs typeface="EHU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78435" y="5526258"/>
            <a:ext cx="315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EHUSans"/>
                <a:cs typeface="EHUSans"/>
              </a:rPr>
              <a:t>4</a:t>
            </a:r>
            <a:endParaRPr lang="en-US" dirty="0">
              <a:latin typeface="EHUSans"/>
              <a:cs typeface="EHU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17059" y="4187732"/>
            <a:ext cx="315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EHUSans"/>
                <a:cs typeface="EHUSans"/>
              </a:rPr>
              <a:t>5</a:t>
            </a:r>
            <a:endParaRPr lang="en-US" dirty="0">
              <a:latin typeface="EHUSans"/>
              <a:cs typeface="EHUSan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90165" y="2854811"/>
            <a:ext cx="315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HUSans"/>
                <a:cs typeface="EHUSans"/>
              </a:rPr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53439" y="2508979"/>
            <a:ext cx="315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EHUSans"/>
                <a:cs typeface="EHUSans"/>
              </a:rPr>
              <a:t>7</a:t>
            </a:r>
            <a:endParaRPr lang="en-US" dirty="0">
              <a:latin typeface="EHUSans"/>
              <a:cs typeface="EHU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71177" y="1606003"/>
            <a:ext cx="315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EHUSans"/>
                <a:cs typeface="EHUSans"/>
              </a:rPr>
              <a:t>8</a:t>
            </a:r>
            <a:endParaRPr lang="en-US" dirty="0">
              <a:latin typeface="EHUSans"/>
              <a:cs typeface="EHUSans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99310" y="2168719"/>
            <a:ext cx="751367" cy="478403"/>
            <a:chOff x="299310" y="2168719"/>
            <a:chExt cx="751367" cy="478403"/>
          </a:xfrm>
        </p:grpSpPr>
        <p:pic>
          <p:nvPicPr>
            <p:cNvPr id="5" name="Picture 4" descr="3149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274" y="2168719"/>
              <a:ext cx="478403" cy="478403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299310" y="2242266"/>
              <a:ext cx="315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EHUSans"/>
                  <a:cs typeface="EHUSans"/>
                </a:rPr>
                <a:t>1</a:t>
              </a:r>
              <a:endParaRPr lang="en-US" dirty="0">
                <a:latin typeface="EHUSans"/>
                <a:cs typeface="EHUSans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99772" y="2647122"/>
            <a:ext cx="750905" cy="478403"/>
            <a:chOff x="299772" y="2647122"/>
            <a:chExt cx="750905" cy="478403"/>
          </a:xfrm>
        </p:grpSpPr>
        <p:pic>
          <p:nvPicPr>
            <p:cNvPr id="9" name="Picture 8" descr="3149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274" y="2647122"/>
              <a:ext cx="478403" cy="478403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299772" y="2720288"/>
              <a:ext cx="315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EHUSans"/>
                  <a:cs typeface="EHUSans"/>
                </a:rPr>
                <a:t>2</a:t>
              </a:r>
              <a:endParaRPr lang="en-US" dirty="0">
                <a:latin typeface="EHUSans"/>
                <a:cs typeface="EHUSan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99772" y="3125525"/>
            <a:ext cx="750905" cy="478403"/>
            <a:chOff x="299772" y="3125525"/>
            <a:chExt cx="750905" cy="478403"/>
          </a:xfrm>
        </p:grpSpPr>
        <p:pic>
          <p:nvPicPr>
            <p:cNvPr id="10" name="Picture 9" descr="3149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274" y="3125525"/>
              <a:ext cx="478403" cy="478403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299772" y="3206998"/>
              <a:ext cx="315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EHUSans"/>
                  <a:cs typeface="EHUSans"/>
                </a:rPr>
                <a:t>3</a:t>
              </a:r>
              <a:endParaRPr lang="en-US" dirty="0">
                <a:latin typeface="EHUSans"/>
                <a:cs typeface="EHUSans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99772" y="3603928"/>
            <a:ext cx="750905" cy="478403"/>
            <a:chOff x="299772" y="3603928"/>
            <a:chExt cx="750905" cy="478403"/>
          </a:xfrm>
        </p:grpSpPr>
        <p:pic>
          <p:nvPicPr>
            <p:cNvPr id="11" name="Picture 10" descr="3149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274" y="3603928"/>
              <a:ext cx="478403" cy="478403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299772" y="3681849"/>
              <a:ext cx="315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EHUSans"/>
                  <a:cs typeface="EHUSans"/>
                </a:rPr>
                <a:t>4</a:t>
              </a:r>
              <a:endParaRPr lang="en-US" dirty="0">
                <a:latin typeface="EHUSans"/>
                <a:cs typeface="EHUSans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99772" y="4082331"/>
            <a:ext cx="750905" cy="478403"/>
            <a:chOff x="299772" y="4082331"/>
            <a:chExt cx="750905" cy="478403"/>
          </a:xfrm>
        </p:grpSpPr>
        <p:pic>
          <p:nvPicPr>
            <p:cNvPr id="12" name="Picture 11" descr="3149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274" y="4082331"/>
              <a:ext cx="478403" cy="478403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299772" y="4173962"/>
              <a:ext cx="315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EHUSans"/>
                  <a:cs typeface="EHUSans"/>
                </a:rPr>
                <a:t>5</a:t>
              </a:r>
              <a:endParaRPr lang="en-US" dirty="0">
                <a:latin typeface="EHUSans"/>
                <a:cs typeface="EHUSan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0279" y="4560734"/>
            <a:ext cx="750398" cy="478403"/>
            <a:chOff x="300279" y="4560734"/>
            <a:chExt cx="750398" cy="478403"/>
          </a:xfrm>
        </p:grpSpPr>
        <p:pic>
          <p:nvPicPr>
            <p:cNvPr id="13" name="Picture 12" descr="3149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274" y="4560734"/>
              <a:ext cx="478403" cy="478403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300279" y="4640924"/>
              <a:ext cx="315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EHUSans"/>
                  <a:cs typeface="EHUSans"/>
                </a:rPr>
                <a:t>6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00279" y="5039137"/>
            <a:ext cx="750398" cy="478403"/>
            <a:chOff x="300279" y="5039137"/>
            <a:chExt cx="750398" cy="478403"/>
          </a:xfrm>
        </p:grpSpPr>
        <p:pic>
          <p:nvPicPr>
            <p:cNvPr id="14" name="Picture 13" descr="3149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274" y="5039137"/>
              <a:ext cx="478403" cy="47840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00279" y="5115243"/>
              <a:ext cx="315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EHUSans"/>
                  <a:cs typeface="EHUSans"/>
                </a:rPr>
                <a:t>7</a:t>
              </a:r>
              <a:endParaRPr lang="en-US" dirty="0">
                <a:latin typeface="EHUSans"/>
                <a:cs typeface="EHUSan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05470" y="5517540"/>
            <a:ext cx="745207" cy="478403"/>
            <a:chOff x="305470" y="5517540"/>
            <a:chExt cx="745207" cy="478403"/>
          </a:xfrm>
        </p:grpSpPr>
        <p:pic>
          <p:nvPicPr>
            <p:cNvPr id="15" name="Picture 14" descr="3149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274" y="5517540"/>
              <a:ext cx="478403" cy="478403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305470" y="5596372"/>
              <a:ext cx="315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EHUSans"/>
                  <a:cs typeface="EHUSans"/>
                </a:rPr>
                <a:t>8</a:t>
              </a:r>
              <a:endParaRPr lang="en-US" dirty="0">
                <a:latin typeface="EHUSans"/>
                <a:cs typeface="EHUSans"/>
              </a:endParaRPr>
            </a:p>
          </p:txBody>
        </p:sp>
      </p:grpSp>
      <p:sp useBgFill="1">
        <p:nvSpPr>
          <p:cNvPr id="40" name="Title 1"/>
          <p:cNvSpPr txBox="1">
            <a:spLocks/>
          </p:cNvSpPr>
          <p:nvPr/>
        </p:nvSpPr>
        <p:spPr>
          <a:xfrm>
            <a:off x="305470" y="211522"/>
            <a:ext cx="8539200" cy="1268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3366FF"/>
                </a:solidFill>
                <a:latin typeface="EHUSans Light"/>
                <a:cs typeface="EHUSans Light"/>
              </a:rPr>
              <a:t>The quadratic assignment problem (QAP)</a:t>
            </a:r>
            <a:endParaRPr lang="en-US" sz="32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0634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urope_t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7" y="-14890"/>
            <a:ext cx="901273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EHUSans Light"/>
                <a:cs typeface="EHUSans Light"/>
              </a:rPr>
              <a:t>Elementary Landscape Decomposition</a:t>
            </a:r>
            <a:br>
              <a:rPr lang="en-US" sz="4000" dirty="0" smtClean="0">
                <a:latin typeface="EHUSans Light"/>
                <a:cs typeface="EHUSans Light"/>
              </a:rPr>
            </a:br>
            <a:r>
              <a:rPr lang="en-US" sz="2700" dirty="0" smtClean="0">
                <a:solidFill>
                  <a:srgbClr val="595959"/>
                </a:solidFill>
                <a:latin typeface="EHUSans Light"/>
                <a:cs typeface="EHUSans Light"/>
              </a:rPr>
              <a:t>The quadratic assignment problem (QAP)</a:t>
            </a:r>
            <a:endParaRPr lang="en-US" sz="2700" dirty="0">
              <a:solidFill>
                <a:srgbClr val="595959"/>
              </a:solidFill>
              <a:latin typeface="EHUSans Light"/>
              <a:cs typeface="EHUSans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17543" y="27676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 useBgFill="1">
        <p:nvSpPr>
          <p:cNvPr id="8" name="Title 1"/>
          <p:cNvSpPr txBox="1">
            <a:spLocks/>
          </p:cNvSpPr>
          <p:nvPr/>
        </p:nvSpPr>
        <p:spPr>
          <a:xfrm>
            <a:off x="305470" y="211522"/>
            <a:ext cx="8539200" cy="1268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3366FF"/>
                </a:solidFill>
                <a:latin typeface="EHUSans Light"/>
                <a:cs typeface="EHUSans Light"/>
              </a:rPr>
              <a:t>The quadratic assignment problem (QAP)</a:t>
            </a:r>
            <a:endParaRPr lang="en-US" sz="32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036320" y="1798320"/>
            <a:ext cx="4328160" cy="3972560"/>
            <a:chOff x="1036320" y="1798320"/>
            <a:chExt cx="4328160" cy="3972560"/>
          </a:xfrm>
        </p:grpSpPr>
        <p:sp>
          <p:nvSpPr>
            <p:cNvPr id="3" name="Freeform 2"/>
            <p:cNvSpPr/>
            <p:nvPr/>
          </p:nvSpPr>
          <p:spPr>
            <a:xfrm>
              <a:off x="1117600" y="1798320"/>
              <a:ext cx="3738880" cy="660400"/>
            </a:xfrm>
            <a:custGeom>
              <a:avLst/>
              <a:gdLst>
                <a:gd name="connsiteX0" fmla="*/ 0 w 3738880"/>
                <a:gd name="connsiteY0" fmla="*/ 660400 h 660400"/>
                <a:gd name="connsiteX1" fmla="*/ 1940560 w 3738880"/>
                <a:gd name="connsiteY1" fmla="*/ 162560 h 660400"/>
                <a:gd name="connsiteX2" fmla="*/ 3738880 w 3738880"/>
                <a:gd name="connsiteY2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8880" h="660400">
                  <a:moveTo>
                    <a:pt x="0" y="660400"/>
                  </a:moveTo>
                  <a:cubicBezTo>
                    <a:pt x="658707" y="466513"/>
                    <a:pt x="1317414" y="272627"/>
                    <a:pt x="1940560" y="162560"/>
                  </a:cubicBezTo>
                  <a:cubicBezTo>
                    <a:pt x="2563706" y="52493"/>
                    <a:pt x="3738880" y="0"/>
                    <a:pt x="3738880" y="0"/>
                  </a:cubicBezTo>
                </a:path>
              </a:pathLst>
            </a:custGeom>
            <a:ln>
              <a:solidFill>
                <a:srgbClr val="3366F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1087120" y="2675250"/>
              <a:ext cx="1950720" cy="220350"/>
            </a:xfrm>
            <a:custGeom>
              <a:avLst/>
              <a:gdLst>
                <a:gd name="connsiteX0" fmla="*/ 0 w 1950720"/>
                <a:gd name="connsiteY0" fmla="*/ 220350 h 220350"/>
                <a:gd name="connsiteX1" fmla="*/ 985520 w 1950720"/>
                <a:gd name="connsiteY1" fmla="*/ 6990 h 220350"/>
                <a:gd name="connsiteX2" fmla="*/ 1950720 w 1950720"/>
                <a:gd name="connsiteY2" fmla="*/ 47630 h 22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0720" h="220350">
                  <a:moveTo>
                    <a:pt x="0" y="220350"/>
                  </a:moveTo>
                  <a:cubicBezTo>
                    <a:pt x="330200" y="128063"/>
                    <a:pt x="660400" y="35777"/>
                    <a:pt x="985520" y="6990"/>
                  </a:cubicBezTo>
                  <a:cubicBezTo>
                    <a:pt x="1310640" y="-21797"/>
                    <a:pt x="1950720" y="47630"/>
                    <a:pt x="1950720" y="47630"/>
                  </a:cubicBezTo>
                </a:path>
              </a:pathLst>
            </a:custGeom>
            <a:ln>
              <a:solidFill>
                <a:srgbClr val="3366F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076960" y="2572170"/>
              <a:ext cx="4287520" cy="790790"/>
            </a:xfrm>
            <a:custGeom>
              <a:avLst/>
              <a:gdLst>
                <a:gd name="connsiteX0" fmla="*/ 0 w 4287520"/>
                <a:gd name="connsiteY0" fmla="*/ 790790 h 790790"/>
                <a:gd name="connsiteX1" fmla="*/ 2072640 w 4287520"/>
                <a:gd name="connsiteY1" fmla="*/ 18630 h 790790"/>
                <a:gd name="connsiteX2" fmla="*/ 4287520 w 4287520"/>
                <a:gd name="connsiteY2" fmla="*/ 221830 h 790790"/>
                <a:gd name="connsiteX3" fmla="*/ 4287520 w 4287520"/>
                <a:gd name="connsiteY3" fmla="*/ 221830 h 790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87520" h="790790">
                  <a:moveTo>
                    <a:pt x="0" y="790790"/>
                  </a:moveTo>
                  <a:cubicBezTo>
                    <a:pt x="679026" y="452123"/>
                    <a:pt x="1358053" y="113457"/>
                    <a:pt x="2072640" y="18630"/>
                  </a:cubicBezTo>
                  <a:cubicBezTo>
                    <a:pt x="2787227" y="-76197"/>
                    <a:pt x="4287520" y="221830"/>
                    <a:pt x="4287520" y="221830"/>
                  </a:cubicBezTo>
                  <a:lnTo>
                    <a:pt x="4287520" y="221830"/>
                  </a:lnTo>
                </a:path>
              </a:pathLst>
            </a:custGeom>
            <a:ln>
              <a:solidFill>
                <a:srgbClr val="3366F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066800" y="3586420"/>
              <a:ext cx="1056640" cy="264220"/>
            </a:xfrm>
            <a:custGeom>
              <a:avLst/>
              <a:gdLst>
                <a:gd name="connsiteX0" fmla="*/ 0 w 1056640"/>
                <a:gd name="connsiteY0" fmla="*/ 264220 h 264220"/>
                <a:gd name="connsiteX1" fmla="*/ 579120 w 1056640"/>
                <a:gd name="connsiteY1" fmla="*/ 40700 h 264220"/>
                <a:gd name="connsiteX2" fmla="*/ 1056640 w 1056640"/>
                <a:gd name="connsiteY2" fmla="*/ 60 h 264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6640" h="264220">
                  <a:moveTo>
                    <a:pt x="0" y="264220"/>
                  </a:moveTo>
                  <a:cubicBezTo>
                    <a:pt x="201506" y="174473"/>
                    <a:pt x="403013" y="84727"/>
                    <a:pt x="579120" y="40700"/>
                  </a:cubicBezTo>
                  <a:cubicBezTo>
                    <a:pt x="755227" y="-3327"/>
                    <a:pt x="1056640" y="60"/>
                    <a:pt x="1056640" y="60"/>
                  </a:cubicBezTo>
                </a:path>
              </a:pathLst>
            </a:custGeom>
            <a:ln>
              <a:solidFill>
                <a:srgbClr val="3366F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036320" y="3992118"/>
              <a:ext cx="3342640" cy="407162"/>
            </a:xfrm>
            <a:custGeom>
              <a:avLst/>
              <a:gdLst>
                <a:gd name="connsiteX0" fmla="*/ 0 w 3342640"/>
                <a:gd name="connsiteY0" fmla="*/ 325882 h 407162"/>
                <a:gd name="connsiteX1" fmla="*/ 1828800 w 3342640"/>
                <a:gd name="connsiteY1" fmla="*/ 762 h 407162"/>
                <a:gd name="connsiteX2" fmla="*/ 3342640 w 3342640"/>
                <a:gd name="connsiteY2" fmla="*/ 407162 h 40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2640" h="407162">
                  <a:moveTo>
                    <a:pt x="0" y="325882"/>
                  </a:moveTo>
                  <a:cubicBezTo>
                    <a:pt x="635846" y="156548"/>
                    <a:pt x="1271693" y="-12785"/>
                    <a:pt x="1828800" y="762"/>
                  </a:cubicBezTo>
                  <a:cubicBezTo>
                    <a:pt x="2385907" y="14309"/>
                    <a:pt x="3342640" y="407162"/>
                    <a:pt x="3342640" y="407162"/>
                  </a:cubicBezTo>
                </a:path>
              </a:pathLst>
            </a:custGeom>
            <a:ln>
              <a:solidFill>
                <a:srgbClr val="3366F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1036320" y="4544922"/>
              <a:ext cx="1696720" cy="260758"/>
            </a:xfrm>
            <a:custGeom>
              <a:avLst/>
              <a:gdLst>
                <a:gd name="connsiteX0" fmla="*/ 0 w 1696720"/>
                <a:gd name="connsiteY0" fmla="*/ 260758 h 260758"/>
                <a:gd name="connsiteX1" fmla="*/ 853440 w 1696720"/>
                <a:gd name="connsiteY1" fmla="*/ 6758 h 260758"/>
                <a:gd name="connsiteX2" fmla="*/ 1696720 w 1696720"/>
                <a:gd name="connsiteY2" fmla="*/ 67718 h 260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6720" h="260758">
                  <a:moveTo>
                    <a:pt x="0" y="260758"/>
                  </a:moveTo>
                  <a:cubicBezTo>
                    <a:pt x="285326" y="149844"/>
                    <a:pt x="570653" y="38931"/>
                    <a:pt x="853440" y="6758"/>
                  </a:cubicBezTo>
                  <a:cubicBezTo>
                    <a:pt x="1136227" y="-25415"/>
                    <a:pt x="1696720" y="67718"/>
                    <a:pt x="1696720" y="67718"/>
                  </a:cubicBezTo>
                </a:path>
              </a:pathLst>
            </a:custGeom>
            <a:ln>
              <a:solidFill>
                <a:srgbClr val="3366F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1036320" y="5048274"/>
              <a:ext cx="4196080" cy="549886"/>
            </a:xfrm>
            <a:custGeom>
              <a:avLst/>
              <a:gdLst>
                <a:gd name="connsiteX0" fmla="*/ 0 w 4196080"/>
                <a:gd name="connsiteY0" fmla="*/ 234926 h 549886"/>
                <a:gd name="connsiteX1" fmla="*/ 2275840 w 4196080"/>
                <a:gd name="connsiteY1" fmla="*/ 11406 h 549886"/>
                <a:gd name="connsiteX2" fmla="*/ 4196080 w 4196080"/>
                <a:gd name="connsiteY2" fmla="*/ 549886 h 549886"/>
                <a:gd name="connsiteX3" fmla="*/ 4196080 w 4196080"/>
                <a:gd name="connsiteY3" fmla="*/ 549886 h 549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6080" h="549886">
                  <a:moveTo>
                    <a:pt x="0" y="234926"/>
                  </a:moveTo>
                  <a:cubicBezTo>
                    <a:pt x="788246" y="96919"/>
                    <a:pt x="1576493" y="-41087"/>
                    <a:pt x="2275840" y="11406"/>
                  </a:cubicBezTo>
                  <a:cubicBezTo>
                    <a:pt x="2975187" y="63899"/>
                    <a:pt x="4196080" y="549886"/>
                    <a:pt x="4196080" y="549886"/>
                  </a:cubicBezTo>
                  <a:lnTo>
                    <a:pt x="4196080" y="549886"/>
                  </a:lnTo>
                </a:path>
              </a:pathLst>
            </a:custGeom>
            <a:ln>
              <a:solidFill>
                <a:srgbClr val="3366F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1046480" y="5394956"/>
              <a:ext cx="1270000" cy="375924"/>
            </a:xfrm>
            <a:custGeom>
              <a:avLst/>
              <a:gdLst>
                <a:gd name="connsiteX0" fmla="*/ 0 w 1270000"/>
                <a:gd name="connsiteY0" fmla="*/ 375924 h 375924"/>
                <a:gd name="connsiteX1" fmla="*/ 680720 w 1270000"/>
                <a:gd name="connsiteY1" fmla="*/ 60964 h 375924"/>
                <a:gd name="connsiteX2" fmla="*/ 1270000 w 1270000"/>
                <a:gd name="connsiteY2" fmla="*/ 4 h 37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000" h="375924">
                  <a:moveTo>
                    <a:pt x="0" y="375924"/>
                  </a:moveTo>
                  <a:cubicBezTo>
                    <a:pt x="234526" y="249770"/>
                    <a:pt x="469053" y="123617"/>
                    <a:pt x="680720" y="60964"/>
                  </a:cubicBezTo>
                  <a:cubicBezTo>
                    <a:pt x="892387" y="-1689"/>
                    <a:pt x="1270000" y="4"/>
                    <a:pt x="1270000" y="4"/>
                  </a:cubicBezTo>
                </a:path>
              </a:pathLst>
            </a:custGeom>
            <a:ln>
              <a:solidFill>
                <a:srgbClr val="3366F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26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736518" y="2948232"/>
            <a:ext cx="2933700" cy="1043886"/>
            <a:chOff x="5767070" y="2339836"/>
            <a:chExt cx="2933700" cy="1043886"/>
          </a:xfrm>
        </p:grpSpPr>
        <p:pic>
          <p:nvPicPr>
            <p:cNvPr id="18" name="Picture 17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7070" y="2647122"/>
              <a:ext cx="2933700" cy="736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" name="Picture 27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8118" y="2339836"/>
              <a:ext cx="2832100" cy="254000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2186913" y="5017201"/>
            <a:ext cx="31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EHUSans"/>
                <a:cs typeface="EHUSans"/>
              </a:rPr>
              <a:t>1</a:t>
            </a:r>
            <a:endParaRPr lang="en-US" dirty="0">
              <a:latin typeface="EHUSans"/>
              <a:cs typeface="EHUSan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64034" y="3293180"/>
            <a:ext cx="315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EHUSans"/>
                <a:cs typeface="EHUSans"/>
              </a:rPr>
              <a:t>2</a:t>
            </a:r>
            <a:endParaRPr lang="en-US" dirty="0">
              <a:latin typeface="EHUSans"/>
              <a:cs typeface="EHUSan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86276" y="4691763"/>
            <a:ext cx="315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EHUSans"/>
                <a:cs typeface="EHUSans"/>
              </a:rPr>
              <a:t>3</a:t>
            </a:r>
            <a:endParaRPr lang="en-US" dirty="0">
              <a:latin typeface="EHUSans"/>
              <a:cs typeface="EHUSan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78435" y="5526258"/>
            <a:ext cx="315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EHUSans"/>
                <a:cs typeface="EHUSans"/>
              </a:rPr>
              <a:t>4</a:t>
            </a:r>
            <a:endParaRPr lang="en-US" dirty="0">
              <a:latin typeface="EHUSans"/>
              <a:cs typeface="EHUSan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17059" y="4187732"/>
            <a:ext cx="315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EHUSans"/>
                <a:cs typeface="EHUSans"/>
              </a:rPr>
              <a:t>5</a:t>
            </a:r>
            <a:endParaRPr lang="en-US" dirty="0">
              <a:latin typeface="EHUSans"/>
              <a:cs typeface="EHU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90165" y="2854811"/>
            <a:ext cx="315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HUSans"/>
                <a:cs typeface="EHUSans"/>
              </a:rPr>
              <a:t>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53439" y="2508979"/>
            <a:ext cx="315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EHUSans"/>
                <a:cs typeface="EHUSans"/>
              </a:rPr>
              <a:t>7</a:t>
            </a:r>
            <a:endParaRPr lang="en-US" dirty="0">
              <a:latin typeface="EHUSans"/>
              <a:cs typeface="EHUSan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71177" y="1606003"/>
            <a:ext cx="315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EHUSans"/>
                <a:cs typeface="EHUSans"/>
              </a:rPr>
              <a:t>8</a:t>
            </a:r>
            <a:endParaRPr lang="en-US" dirty="0">
              <a:latin typeface="EHUSans"/>
              <a:cs typeface="EHUSans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299310" y="2168719"/>
            <a:ext cx="751367" cy="478403"/>
            <a:chOff x="299310" y="2168719"/>
            <a:chExt cx="751367" cy="478403"/>
          </a:xfrm>
        </p:grpSpPr>
        <p:pic>
          <p:nvPicPr>
            <p:cNvPr id="63" name="Picture 62" descr="31495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274" y="2168719"/>
              <a:ext cx="478403" cy="47840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299310" y="2242266"/>
              <a:ext cx="315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EHUSans"/>
                  <a:cs typeface="EHUSans"/>
                </a:rPr>
                <a:t>1</a:t>
              </a:r>
              <a:endParaRPr lang="en-US" dirty="0">
                <a:latin typeface="EHUSans"/>
                <a:cs typeface="EHUSans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99772" y="2647122"/>
            <a:ext cx="750905" cy="478403"/>
            <a:chOff x="299772" y="2647122"/>
            <a:chExt cx="750905" cy="478403"/>
          </a:xfrm>
        </p:grpSpPr>
        <p:pic>
          <p:nvPicPr>
            <p:cNvPr id="66" name="Picture 65" descr="31495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274" y="2647122"/>
              <a:ext cx="478403" cy="47840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299772" y="2720288"/>
              <a:ext cx="315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EHUSans"/>
                  <a:cs typeface="EHUSans"/>
                </a:rPr>
                <a:t>2</a:t>
              </a:r>
              <a:endParaRPr lang="en-US" dirty="0">
                <a:latin typeface="EHUSans"/>
                <a:cs typeface="EHUSans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99772" y="3125525"/>
            <a:ext cx="750905" cy="478403"/>
            <a:chOff x="299772" y="3125525"/>
            <a:chExt cx="750905" cy="478403"/>
          </a:xfrm>
        </p:grpSpPr>
        <p:pic>
          <p:nvPicPr>
            <p:cNvPr id="69" name="Picture 68" descr="31495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274" y="3125525"/>
              <a:ext cx="478403" cy="47840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299772" y="3206998"/>
              <a:ext cx="315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EHUSans"/>
                  <a:cs typeface="EHUSans"/>
                </a:rPr>
                <a:t>3</a:t>
              </a:r>
              <a:endParaRPr lang="en-US" dirty="0">
                <a:latin typeface="EHUSans"/>
                <a:cs typeface="EHUSans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99772" y="3603928"/>
            <a:ext cx="750905" cy="478403"/>
            <a:chOff x="299772" y="3603928"/>
            <a:chExt cx="750905" cy="478403"/>
          </a:xfrm>
        </p:grpSpPr>
        <p:pic>
          <p:nvPicPr>
            <p:cNvPr id="72" name="Picture 71" descr="31495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274" y="3603928"/>
              <a:ext cx="478403" cy="47840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299772" y="3681849"/>
              <a:ext cx="315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EHUSans"/>
                  <a:cs typeface="EHUSans"/>
                </a:rPr>
                <a:t>4</a:t>
              </a:r>
              <a:endParaRPr lang="en-US" dirty="0">
                <a:latin typeface="EHUSans"/>
                <a:cs typeface="EHUSans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99772" y="4082331"/>
            <a:ext cx="750905" cy="478403"/>
            <a:chOff x="299772" y="4082331"/>
            <a:chExt cx="750905" cy="478403"/>
          </a:xfrm>
        </p:grpSpPr>
        <p:pic>
          <p:nvPicPr>
            <p:cNvPr id="75" name="Picture 74" descr="31495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274" y="4082331"/>
              <a:ext cx="478403" cy="47840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299772" y="4173962"/>
              <a:ext cx="315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EHUSans"/>
                  <a:cs typeface="EHUSans"/>
                </a:rPr>
                <a:t>5</a:t>
              </a:r>
              <a:endParaRPr lang="en-US" dirty="0">
                <a:latin typeface="EHUSans"/>
                <a:cs typeface="EHUSans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00279" y="4560734"/>
            <a:ext cx="750398" cy="478403"/>
            <a:chOff x="300279" y="4560734"/>
            <a:chExt cx="750398" cy="478403"/>
          </a:xfrm>
        </p:grpSpPr>
        <p:pic>
          <p:nvPicPr>
            <p:cNvPr id="78" name="Picture 77" descr="31495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274" y="4560734"/>
              <a:ext cx="478403" cy="478403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300279" y="4640924"/>
              <a:ext cx="315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EHUSans"/>
                  <a:cs typeface="EHUSans"/>
                </a:rPr>
                <a:t>6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00279" y="5039137"/>
            <a:ext cx="750398" cy="478403"/>
            <a:chOff x="300279" y="5039137"/>
            <a:chExt cx="750398" cy="478403"/>
          </a:xfrm>
        </p:grpSpPr>
        <p:pic>
          <p:nvPicPr>
            <p:cNvPr id="81" name="Picture 80" descr="31495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274" y="5039137"/>
              <a:ext cx="478403" cy="47840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00279" y="5115243"/>
              <a:ext cx="315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EHUSans"/>
                  <a:cs typeface="EHUSans"/>
                </a:rPr>
                <a:t>7</a:t>
              </a:r>
              <a:endParaRPr lang="en-US" dirty="0">
                <a:latin typeface="EHUSans"/>
                <a:cs typeface="EHUSans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05470" y="5517540"/>
            <a:ext cx="745207" cy="478403"/>
            <a:chOff x="305470" y="5517540"/>
            <a:chExt cx="745207" cy="478403"/>
          </a:xfrm>
        </p:grpSpPr>
        <p:pic>
          <p:nvPicPr>
            <p:cNvPr id="84" name="Picture 83" descr="31495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274" y="5517540"/>
              <a:ext cx="478403" cy="478403"/>
            </a:xfrm>
            <a:prstGeom prst="rect">
              <a:avLst/>
            </a:prstGeom>
          </p:spPr>
        </p:pic>
        <p:sp>
          <p:nvSpPr>
            <p:cNvPr id="85" name="TextBox 84"/>
            <p:cNvSpPr txBox="1"/>
            <p:nvPr/>
          </p:nvSpPr>
          <p:spPr>
            <a:xfrm>
              <a:off x="305470" y="5596372"/>
              <a:ext cx="315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EHUSans"/>
                  <a:cs typeface="EHUSans"/>
                </a:rPr>
                <a:t>8</a:t>
              </a:r>
              <a:endParaRPr lang="en-US" dirty="0">
                <a:latin typeface="EHUSans"/>
                <a:cs typeface="EHUSans"/>
              </a:endParaRPr>
            </a:p>
          </p:txBody>
        </p:sp>
      </p:grpSp>
      <p:pic>
        <p:nvPicPr>
          <p:cNvPr id="26" name="Picture 2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744" y="4280748"/>
            <a:ext cx="1854200" cy="2286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084002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2532" y="1704895"/>
            <a:ext cx="6211957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3366FF"/>
              </a:buClr>
              <a:buFont typeface="Arial"/>
              <a:buChar char="•"/>
            </a:pPr>
            <a:r>
              <a:rPr lang="en-US" sz="1600" dirty="0" smtClean="0">
                <a:latin typeface="EHUSans"/>
                <a:cs typeface="EHUSans"/>
              </a:rPr>
              <a:t>Problems:</a:t>
            </a:r>
          </a:p>
          <a:p>
            <a:pPr marL="285750" indent="-285750">
              <a:buClr>
                <a:srgbClr val="3366FF"/>
              </a:buClr>
              <a:buFont typeface="Arial"/>
              <a:buChar char="•"/>
            </a:pPr>
            <a:endParaRPr lang="en-US" sz="1600" dirty="0" smtClean="0">
              <a:latin typeface="EHUSans"/>
              <a:cs typeface="EHUSans"/>
            </a:endParaRPr>
          </a:p>
          <a:p>
            <a:pPr marL="742950" lvl="1" indent="-285750">
              <a:buClr>
                <a:srgbClr val="3366FF"/>
              </a:buClr>
              <a:buFont typeface="Lucida Grande"/>
              <a:buChar char="-"/>
            </a:pPr>
            <a:r>
              <a:rPr lang="en-US" sz="1600" dirty="0" smtClean="0">
                <a:latin typeface="EHUSans Light"/>
                <a:cs typeface="EHUSans Light"/>
              </a:rPr>
              <a:t>Permutation </a:t>
            </a:r>
            <a:r>
              <a:rPr lang="en-US" sz="1600" dirty="0" err="1" smtClean="0">
                <a:latin typeface="EHUSans Light"/>
                <a:cs typeface="EHUSans Light"/>
              </a:rPr>
              <a:t>Flowshop</a:t>
            </a:r>
            <a:r>
              <a:rPr lang="en-US" sz="1600" dirty="0" smtClean="0">
                <a:latin typeface="EHUSans Light"/>
                <a:cs typeface="EHUSans Light"/>
              </a:rPr>
              <a:t> Scheduling Problem (10 instances)</a:t>
            </a:r>
          </a:p>
          <a:p>
            <a:pPr marL="742950" lvl="1" indent="-285750">
              <a:buClr>
                <a:srgbClr val="3366FF"/>
              </a:buClr>
              <a:buFont typeface="Lucida Grande"/>
              <a:buChar char="-"/>
            </a:pPr>
            <a:r>
              <a:rPr lang="en-US" sz="1600" dirty="0" smtClean="0">
                <a:latin typeface="EHUSans Light"/>
                <a:cs typeface="EHUSans Light"/>
              </a:rPr>
              <a:t>Quadratic Assignment Problem (10 instances)</a:t>
            </a:r>
          </a:p>
          <a:p>
            <a:pPr lvl="1">
              <a:buClr>
                <a:srgbClr val="3366FF"/>
              </a:buClr>
            </a:pPr>
            <a:endParaRPr lang="en-US" sz="1600" dirty="0" smtClean="0">
              <a:latin typeface="EHUSans Light"/>
              <a:cs typeface="EHUSans Light"/>
            </a:endParaRPr>
          </a:p>
          <a:p>
            <a:pPr marL="287338" lvl="1" indent="-285750">
              <a:buClr>
                <a:srgbClr val="3366FF"/>
              </a:buClr>
              <a:buFont typeface="Arial"/>
              <a:buChar char="•"/>
            </a:pPr>
            <a:r>
              <a:rPr lang="en-US" sz="1600" dirty="0" smtClean="0">
                <a:latin typeface="EHUSans"/>
                <a:cs typeface="EHUSans"/>
              </a:rPr>
              <a:t>Algorithms:</a:t>
            </a:r>
          </a:p>
          <a:p>
            <a:pPr marL="744538" lvl="2" indent="-285750">
              <a:buClr>
                <a:srgbClr val="3366FF"/>
              </a:buClr>
              <a:buFont typeface="Arial"/>
              <a:buChar char="•"/>
            </a:pPr>
            <a:endParaRPr lang="en-US" sz="1600" dirty="0">
              <a:latin typeface="EHUSans"/>
              <a:cs typeface="EHUSans"/>
            </a:endParaRPr>
          </a:p>
          <a:p>
            <a:pPr marL="744538" lvl="2" indent="-285750">
              <a:buClr>
                <a:srgbClr val="3366FF"/>
              </a:buClr>
              <a:buFont typeface="Arial"/>
              <a:buChar char="•"/>
            </a:pPr>
            <a:r>
              <a:rPr lang="en-US" sz="1600" dirty="0" smtClean="0">
                <a:latin typeface="EHUSans Light"/>
                <a:cs typeface="EHUSans Light"/>
              </a:rPr>
              <a:t>Generalized Mallows EDA – </a:t>
            </a:r>
            <a:r>
              <a:rPr lang="en-US" sz="1600" dirty="0" smtClean="0">
                <a:solidFill>
                  <a:srgbClr val="3366FF"/>
                </a:solidFill>
                <a:latin typeface="EHUSans Light"/>
                <a:cs typeface="EHUSans Light"/>
              </a:rPr>
              <a:t>Kendall’s-tau</a:t>
            </a:r>
            <a:endParaRPr lang="en-US" sz="1600" dirty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744538" lvl="2" indent="-285750">
              <a:buClr>
                <a:srgbClr val="3366FF"/>
              </a:buClr>
              <a:buFont typeface="Arial"/>
              <a:buChar char="•"/>
            </a:pPr>
            <a:r>
              <a:rPr lang="en-US" sz="1600" dirty="0" smtClean="0">
                <a:latin typeface="EHUSans Light"/>
                <a:cs typeface="EHUSans Light"/>
              </a:rPr>
              <a:t>Mixtures of Generalized Mallows EDA – </a:t>
            </a:r>
            <a:r>
              <a:rPr lang="en-US" sz="1600" dirty="0" smtClean="0">
                <a:solidFill>
                  <a:srgbClr val="3366FF"/>
                </a:solidFill>
                <a:latin typeface="EHUSans Light"/>
                <a:cs typeface="EHUSans Light"/>
              </a:rPr>
              <a:t>Kendall’s-tau</a:t>
            </a:r>
          </a:p>
          <a:p>
            <a:pPr marL="744538" lvl="2" indent="-285750">
              <a:buClr>
                <a:srgbClr val="3366FF"/>
              </a:buClr>
              <a:buFont typeface="Arial"/>
              <a:buChar char="•"/>
            </a:pPr>
            <a:endParaRPr lang="en-US" sz="1600" dirty="0">
              <a:latin typeface="EHUSans Light"/>
              <a:cs typeface="EHUSans Light"/>
            </a:endParaRPr>
          </a:p>
          <a:p>
            <a:pPr marL="744538" lvl="2" indent="-285750">
              <a:buClr>
                <a:srgbClr val="3366FF"/>
              </a:buClr>
              <a:buFont typeface="Arial"/>
              <a:buChar char="•"/>
            </a:pPr>
            <a:r>
              <a:rPr lang="en-US" sz="1600" dirty="0">
                <a:latin typeface="EHUSans Light"/>
                <a:cs typeface="EHUSans Light"/>
              </a:rPr>
              <a:t>Generalized Mallows EDA – </a:t>
            </a:r>
            <a:r>
              <a:rPr lang="en-US" sz="16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Cayley</a:t>
            </a:r>
            <a:endParaRPr lang="en-US" sz="1600" dirty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744538" lvl="2" indent="-285750">
              <a:buClr>
                <a:srgbClr val="3366FF"/>
              </a:buClr>
              <a:buFont typeface="Arial"/>
              <a:buChar char="•"/>
            </a:pPr>
            <a:r>
              <a:rPr lang="en-US" sz="1600" dirty="0">
                <a:latin typeface="EHUSans Light"/>
                <a:cs typeface="EHUSans Light"/>
              </a:rPr>
              <a:t>Mixtures of Generalized Mallows EDA – </a:t>
            </a:r>
            <a:r>
              <a:rPr lang="en-US" sz="16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Cayley</a:t>
            </a:r>
            <a:endParaRPr lang="en-US" sz="1600" dirty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1588" lvl="1">
              <a:buClr>
                <a:srgbClr val="3366FF"/>
              </a:buClr>
            </a:pPr>
            <a:r>
              <a:rPr lang="en-US" sz="1600" dirty="0" smtClean="0">
                <a:latin typeface="EHUSans Light"/>
                <a:cs typeface="EHUSans Light"/>
              </a:rPr>
              <a:t>						</a:t>
            </a:r>
            <a:endParaRPr lang="en-US" sz="1600" dirty="0">
              <a:latin typeface="EHUSans Light"/>
              <a:cs typeface="EHU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Experiments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700" dirty="0">
                <a:solidFill>
                  <a:srgbClr val="3366FF"/>
                </a:solidFill>
                <a:latin typeface="EHUSans Light"/>
                <a:cs typeface="EHUSans Light"/>
              </a:rPr>
              <a:t>Settings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47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Other distances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7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Cayley</a:t>
            </a:r>
            <a:r>
              <a:rPr lang="en-US" sz="2700" dirty="0" smtClean="0">
                <a:solidFill>
                  <a:srgbClr val="3366FF"/>
                </a:solidFill>
                <a:latin typeface="EHUSans Light"/>
                <a:cs typeface="EHUSans Light"/>
              </a:rPr>
              <a:t> distance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751" y="1600201"/>
            <a:ext cx="7002067" cy="408983"/>
          </a:xfrm>
        </p:spPr>
        <p:txBody>
          <a:bodyPr>
            <a:normAutofit/>
          </a:bodyPr>
          <a:lstStyle/>
          <a:p>
            <a:pPr marL="0" indent="0">
              <a:buClr>
                <a:srgbClr val="3366FF"/>
              </a:buClr>
              <a:buNone/>
            </a:pPr>
            <a:r>
              <a:rPr lang="en-US" sz="1600" dirty="0">
                <a:latin typeface="EHUSans Light"/>
                <a:cs typeface="EHUSans Light"/>
              </a:rPr>
              <a:t>Calculates the minimum number of </a:t>
            </a:r>
            <a:r>
              <a:rPr lang="en-US" sz="1600" dirty="0" smtClean="0">
                <a:solidFill>
                  <a:srgbClr val="3366FF"/>
                </a:solidFill>
                <a:latin typeface="EHUSans Light"/>
                <a:cs typeface="EHUSans Light"/>
              </a:rPr>
              <a:t>swap</a:t>
            </a:r>
            <a:r>
              <a:rPr lang="en-US" sz="1600" dirty="0" smtClean="0">
                <a:latin typeface="EHUSans Light"/>
                <a:cs typeface="EHUSans Light"/>
              </a:rPr>
              <a:t> operations to convert          in         .</a:t>
            </a:r>
            <a:endParaRPr lang="en-US" sz="1600" dirty="0" smtClean="0">
              <a:effectLst/>
              <a:latin typeface="EHUSans Light"/>
              <a:cs typeface="EHUSans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17543" y="27676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645" y="2843186"/>
            <a:ext cx="1524000" cy="2667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942" y="2843186"/>
            <a:ext cx="1536700" cy="2667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42" y="4584396"/>
            <a:ext cx="723900" cy="2159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648" y="3275442"/>
            <a:ext cx="723900" cy="2159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717645" y="3241232"/>
            <a:ext cx="161128" cy="288019"/>
          </a:xfrm>
          <a:prstGeom prst="rect">
            <a:avLst/>
          </a:prstGeom>
          <a:noFill/>
          <a:ln w="127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71249" y="3249622"/>
            <a:ext cx="161128" cy="288019"/>
          </a:xfrm>
          <a:prstGeom prst="rect">
            <a:avLst/>
          </a:prstGeom>
          <a:noFill/>
          <a:ln w="127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548" y="3755944"/>
            <a:ext cx="723900" cy="2159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442418" y="3718034"/>
            <a:ext cx="161128" cy="288019"/>
          </a:xfrm>
          <a:prstGeom prst="rect">
            <a:avLst/>
          </a:prstGeom>
          <a:noFill/>
          <a:ln w="127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34894" y="3718034"/>
            <a:ext cx="161128" cy="288019"/>
          </a:xfrm>
          <a:prstGeom prst="rect">
            <a:avLst/>
          </a:prstGeom>
          <a:noFill/>
          <a:ln w="127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945" y="4190049"/>
            <a:ext cx="736600" cy="2159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304289" y="4161618"/>
            <a:ext cx="161128" cy="288019"/>
          </a:xfrm>
          <a:prstGeom prst="rect">
            <a:avLst/>
          </a:prstGeom>
          <a:noFill/>
          <a:ln w="127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66167" y="4161618"/>
            <a:ext cx="161128" cy="288019"/>
          </a:xfrm>
          <a:prstGeom prst="rect">
            <a:avLst/>
          </a:prstGeom>
          <a:noFill/>
          <a:ln w="127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899692" y="3185452"/>
            <a:ext cx="0" cy="1264185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487" y="3688553"/>
            <a:ext cx="2120900" cy="317500"/>
          </a:xfrm>
          <a:prstGeom prst="rect">
            <a:avLst/>
          </a:prstGeom>
        </p:spPr>
      </p:pic>
      <p:pic>
        <p:nvPicPr>
          <p:cNvPr id="39" name="Picture 38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476" y="1733102"/>
            <a:ext cx="292100" cy="165100"/>
          </a:xfrm>
          <a:prstGeom prst="rect">
            <a:avLst/>
          </a:prstGeom>
        </p:spPr>
      </p:pic>
      <p:pic>
        <p:nvPicPr>
          <p:cNvPr id="40" name="Picture 39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45" y="1727611"/>
            <a:ext cx="292100" cy="165100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965273" y="2813477"/>
            <a:ext cx="161128" cy="288019"/>
          </a:xfrm>
          <a:prstGeom prst="rect">
            <a:avLst/>
          </a:prstGeom>
          <a:noFill/>
          <a:ln w="127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418877" y="2821867"/>
            <a:ext cx="161128" cy="288019"/>
          </a:xfrm>
          <a:prstGeom prst="rect">
            <a:avLst/>
          </a:prstGeom>
          <a:noFill/>
          <a:ln w="127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8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6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42" grpId="0" animBg="1"/>
      <p:bldP spid="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2532" y="1704895"/>
            <a:ext cx="6239209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3366FF"/>
              </a:buClr>
              <a:buFont typeface="Arial"/>
              <a:buChar char="•"/>
            </a:pPr>
            <a:r>
              <a:rPr lang="en-US" sz="1600" dirty="0" smtClean="0">
                <a:latin typeface="EHUSans"/>
                <a:cs typeface="EHUSans"/>
              </a:rPr>
              <a:t>Problems:</a:t>
            </a:r>
          </a:p>
          <a:p>
            <a:pPr marL="285750" indent="-285750">
              <a:buClr>
                <a:srgbClr val="3366FF"/>
              </a:buClr>
              <a:buFont typeface="Arial"/>
              <a:buChar char="•"/>
            </a:pPr>
            <a:endParaRPr lang="en-US" sz="1600" dirty="0" smtClean="0">
              <a:latin typeface="EHUSans"/>
              <a:cs typeface="EHUSans"/>
            </a:endParaRPr>
          </a:p>
          <a:p>
            <a:pPr marL="742950" lvl="1" indent="-285750">
              <a:buClr>
                <a:srgbClr val="3366FF"/>
              </a:buClr>
              <a:buFont typeface="Lucida Grande"/>
              <a:buChar char="-"/>
            </a:pPr>
            <a:r>
              <a:rPr lang="en-US" sz="1600" dirty="0">
                <a:latin typeface="EHUSans Light"/>
                <a:cs typeface="EHUSans Light"/>
              </a:rPr>
              <a:t>Permutation </a:t>
            </a:r>
            <a:r>
              <a:rPr lang="en-US" sz="1600" dirty="0" err="1">
                <a:latin typeface="EHUSans Light"/>
                <a:cs typeface="EHUSans Light"/>
              </a:rPr>
              <a:t>Flowshop</a:t>
            </a:r>
            <a:r>
              <a:rPr lang="en-US" sz="1600" dirty="0">
                <a:latin typeface="EHUSans Light"/>
                <a:cs typeface="EHUSans Light"/>
              </a:rPr>
              <a:t> Scheduling Problem (10 instances</a:t>
            </a:r>
            <a:r>
              <a:rPr lang="en-US" sz="1600" dirty="0" smtClean="0">
                <a:latin typeface="EHUSans Light"/>
                <a:cs typeface="EHUSans Light"/>
              </a:rPr>
              <a:t>)</a:t>
            </a:r>
            <a:endParaRPr lang="en-US" sz="1600" dirty="0">
              <a:latin typeface="EHUSans Light"/>
              <a:cs typeface="EHUSans Light"/>
            </a:endParaRPr>
          </a:p>
          <a:p>
            <a:pPr marL="742950" lvl="1" indent="-285750">
              <a:buClr>
                <a:srgbClr val="3366FF"/>
              </a:buClr>
              <a:buFont typeface="Lucida Grande"/>
              <a:buChar char="-"/>
            </a:pPr>
            <a:r>
              <a:rPr lang="en-US" sz="1600" dirty="0">
                <a:latin typeface="EHUSans Light"/>
                <a:cs typeface="EHUSans Light"/>
              </a:rPr>
              <a:t>Quadratic Assignment Problem (10 instances)</a:t>
            </a:r>
          </a:p>
          <a:p>
            <a:pPr lvl="1">
              <a:buClr>
                <a:srgbClr val="3366FF"/>
              </a:buClr>
            </a:pPr>
            <a:endParaRPr lang="en-US" sz="1600" dirty="0" smtClean="0">
              <a:latin typeface="EHUSans Light"/>
              <a:cs typeface="EHUSans Light"/>
            </a:endParaRPr>
          </a:p>
          <a:p>
            <a:pPr marL="287338" lvl="1" indent="-285750">
              <a:buClr>
                <a:srgbClr val="3366FF"/>
              </a:buClr>
              <a:buFont typeface="Arial"/>
              <a:buChar char="•"/>
            </a:pPr>
            <a:r>
              <a:rPr lang="en-US" sz="1600" dirty="0" smtClean="0">
                <a:latin typeface="EHUSans"/>
                <a:cs typeface="EHUSans"/>
              </a:rPr>
              <a:t>Algorithms:</a:t>
            </a:r>
          </a:p>
          <a:p>
            <a:pPr marL="744538" lvl="2" indent="-285750">
              <a:buClr>
                <a:srgbClr val="3366FF"/>
              </a:buClr>
              <a:buFont typeface="Arial"/>
              <a:buChar char="•"/>
            </a:pPr>
            <a:endParaRPr lang="en-US" sz="1600" dirty="0">
              <a:latin typeface="EHUSans"/>
              <a:cs typeface="EHUSans"/>
            </a:endParaRPr>
          </a:p>
          <a:p>
            <a:pPr marL="744538" lvl="2" indent="-285750">
              <a:buClr>
                <a:srgbClr val="3366FF"/>
              </a:buClr>
              <a:buFont typeface="Arial"/>
              <a:buChar char="•"/>
            </a:pPr>
            <a:r>
              <a:rPr lang="en-US" sz="1600" dirty="0" smtClean="0">
                <a:latin typeface="EHUSans Light"/>
                <a:cs typeface="EHUSans Light"/>
              </a:rPr>
              <a:t>Generalized Mallows EDA – Kendall’s-tau</a:t>
            </a:r>
            <a:endParaRPr lang="en-US" sz="1600" dirty="0">
              <a:latin typeface="EHUSans Light"/>
              <a:cs typeface="EHUSans Light"/>
            </a:endParaRPr>
          </a:p>
          <a:p>
            <a:pPr marL="744538" lvl="2" indent="-285750">
              <a:buClr>
                <a:srgbClr val="3366FF"/>
              </a:buClr>
              <a:buFont typeface="Arial"/>
              <a:buChar char="•"/>
            </a:pPr>
            <a:r>
              <a:rPr lang="en-US" sz="1600" dirty="0" smtClean="0">
                <a:latin typeface="EHUSans Light"/>
                <a:cs typeface="EHUSans Light"/>
              </a:rPr>
              <a:t>Mixtures of Generalized Mallows EDA – Kendall’s-tau</a:t>
            </a:r>
          </a:p>
          <a:p>
            <a:pPr marL="744538" lvl="2" indent="-285750">
              <a:buClr>
                <a:srgbClr val="3366FF"/>
              </a:buClr>
              <a:buFont typeface="Arial"/>
              <a:buChar char="•"/>
            </a:pPr>
            <a:endParaRPr lang="en-US" sz="1600" dirty="0">
              <a:latin typeface="EHUSans Light"/>
              <a:cs typeface="EHUSans Light"/>
            </a:endParaRPr>
          </a:p>
          <a:p>
            <a:pPr marL="744538" lvl="2" indent="-285750">
              <a:buClr>
                <a:srgbClr val="3366FF"/>
              </a:buClr>
              <a:buFont typeface="Arial"/>
              <a:buChar char="•"/>
            </a:pPr>
            <a:r>
              <a:rPr lang="en-US" sz="1600" dirty="0">
                <a:latin typeface="EHUSans Light"/>
                <a:cs typeface="EHUSans Light"/>
              </a:rPr>
              <a:t>Generalized Mallows EDA – </a:t>
            </a:r>
            <a:r>
              <a:rPr lang="en-US" sz="1600" dirty="0" err="1" smtClean="0">
                <a:latin typeface="EHUSans Light"/>
                <a:cs typeface="EHUSans Light"/>
              </a:rPr>
              <a:t>Cayley</a:t>
            </a:r>
            <a:endParaRPr lang="en-US" sz="1600" dirty="0">
              <a:latin typeface="EHUSans Light"/>
              <a:cs typeface="EHUSans Light"/>
            </a:endParaRPr>
          </a:p>
          <a:p>
            <a:pPr marL="744538" lvl="2" indent="-285750">
              <a:buClr>
                <a:srgbClr val="3366FF"/>
              </a:buClr>
              <a:buFont typeface="Arial"/>
              <a:buChar char="•"/>
            </a:pPr>
            <a:r>
              <a:rPr lang="en-US" sz="1600" dirty="0">
                <a:latin typeface="EHUSans Light"/>
                <a:cs typeface="EHUSans Light"/>
              </a:rPr>
              <a:t>Mixtures of Generalized Mallows EDA – </a:t>
            </a:r>
            <a:r>
              <a:rPr lang="en-US" sz="1600" dirty="0" err="1" smtClean="0">
                <a:latin typeface="EHUSans Light"/>
                <a:cs typeface="EHUSans Light"/>
              </a:rPr>
              <a:t>Cayley</a:t>
            </a:r>
            <a:endParaRPr lang="en-US" sz="1600" dirty="0" smtClean="0">
              <a:latin typeface="EHUSans Light"/>
              <a:cs typeface="EHUSans Light"/>
            </a:endParaRPr>
          </a:p>
          <a:p>
            <a:pPr marL="744538" lvl="2" indent="-285750">
              <a:buClr>
                <a:srgbClr val="3366FF"/>
              </a:buClr>
              <a:buFont typeface="Arial"/>
              <a:buChar char="•"/>
            </a:pPr>
            <a:endParaRPr lang="en-US" sz="1600" dirty="0">
              <a:latin typeface="EHUSans Light"/>
              <a:cs typeface="EHUSans Light"/>
            </a:endParaRPr>
          </a:p>
          <a:p>
            <a:pPr marL="287338" lvl="1" indent="-285750">
              <a:buClr>
                <a:srgbClr val="3366FF"/>
              </a:buClr>
              <a:buFont typeface="Arial"/>
              <a:buChar char="•"/>
            </a:pPr>
            <a:r>
              <a:rPr lang="en-US" sz="1600" dirty="0" smtClean="0">
                <a:latin typeface="EHUSans Light"/>
                <a:cs typeface="EHUSans Light"/>
              </a:rPr>
              <a:t>Two models in the mixture, G=2</a:t>
            </a:r>
          </a:p>
          <a:p>
            <a:pPr marL="287338" lvl="1" indent="-285750">
              <a:buClr>
                <a:srgbClr val="3366FF"/>
              </a:buClr>
              <a:buFont typeface="Arial"/>
              <a:buChar char="•"/>
            </a:pPr>
            <a:endParaRPr lang="en-US" sz="1600" dirty="0">
              <a:latin typeface="EHUSans Light"/>
              <a:cs typeface="EHUSans Light"/>
            </a:endParaRPr>
          </a:p>
          <a:p>
            <a:pPr marL="287338" lvl="1" indent="-285750">
              <a:buClr>
                <a:srgbClr val="3366FF"/>
              </a:buClr>
              <a:buFont typeface="Arial"/>
              <a:buChar char="•"/>
            </a:pPr>
            <a:r>
              <a:rPr lang="en-US" sz="1600" dirty="0" smtClean="0">
                <a:latin typeface="EHUSans Light"/>
                <a:cs typeface="EHUSans Light"/>
              </a:rPr>
              <a:t>Average Relative Percentage Deviation (ARPD) of 20 repetitions</a:t>
            </a:r>
          </a:p>
          <a:p>
            <a:pPr marL="287338" lvl="1" indent="-285750">
              <a:buClr>
                <a:srgbClr val="3366FF"/>
              </a:buClr>
              <a:buFont typeface="Arial"/>
              <a:buChar char="•"/>
            </a:pPr>
            <a:endParaRPr lang="en-US" sz="1600" dirty="0" smtClean="0">
              <a:latin typeface="EHUSans Light"/>
              <a:cs typeface="EHUSans Light"/>
            </a:endParaRPr>
          </a:p>
          <a:p>
            <a:pPr marL="287338" lvl="1" indent="-285750">
              <a:buClr>
                <a:srgbClr val="3366FF"/>
              </a:buClr>
              <a:buFont typeface="Arial"/>
              <a:buChar char="•"/>
            </a:pPr>
            <a:r>
              <a:rPr lang="en-US" sz="1600" dirty="0" smtClean="0">
                <a:latin typeface="EHUSans Light"/>
                <a:cs typeface="EHUSans Light"/>
              </a:rPr>
              <a:t>Stopping criterion: 100n-1 generations								</a:t>
            </a:r>
            <a:endParaRPr lang="en-US" sz="1600" dirty="0">
              <a:latin typeface="EHUSans Light"/>
              <a:cs typeface="EHU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Experiments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700" dirty="0" smtClean="0">
                <a:solidFill>
                  <a:srgbClr val="3366FF"/>
                </a:solidFill>
                <a:latin typeface="EHUSans Light"/>
                <a:cs typeface="EHUSans Light"/>
              </a:rPr>
              <a:t>Settings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50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Estimation of distribution </a:t>
            </a:r>
            <a:r>
              <a:rPr lang="en-US" sz="3600" dirty="0">
                <a:latin typeface="EHUSans Light"/>
                <a:cs typeface="EHUSans Light"/>
              </a:rPr>
              <a:t>a</a:t>
            </a:r>
            <a:r>
              <a:rPr lang="en-US" sz="3600" dirty="0" smtClean="0">
                <a:latin typeface="EHUSans Light"/>
                <a:cs typeface="EHUSans Light"/>
              </a:rPr>
              <a:t>lgorithms </a:t>
            </a:r>
            <a:r>
              <a:rPr lang="en-US" sz="2400" dirty="0" smtClean="0">
                <a:solidFill>
                  <a:srgbClr val="3366FF"/>
                </a:solidFill>
                <a:latin typeface="EHUSans Light"/>
                <a:cs typeface="EHUSans Light"/>
              </a:rPr>
              <a:t>Definition</a:t>
            </a:r>
            <a:endParaRPr lang="en-US" sz="24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17543" y="27676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EDA_Schem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370" y="1727200"/>
            <a:ext cx="1892300" cy="4470400"/>
          </a:xfrm>
          <a:prstGeom prst="rect">
            <a:avLst/>
          </a:prstGeom>
        </p:spPr>
      </p:pic>
      <p:pic>
        <p:nvPicPr>
          <p:cNvPr id="7" name="Picture 6" descr="GA_schem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1706880"/>
            <a:ext cx="1892300" cy="4470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606991" y="3710506"/>
            <a:ext cx="1766379" cy="1128274"/>
            <a:chOff x="3606991" y="3710506"/>
            <a:chExt cx="1766379" cy="1128274"/>
          </a:xfrm>
        </p:grpSpPr>
        <p:sp>
          <p:nvSpPr>
            <p:cNvPr id="8" name="Right Bracket 7"/>
            <p:cNvSpPr/>
            <p:nvPr/>
          </p:nvSpPr>
          <p:spPr>
            <a:xfrm>
              <a:off x="3606991" y="3710506"/>
              <a:ext cx="234275" cy="1128274"/>
            </a:xfrm>
            <a:prstGeom prst="rightBracket">
              <a:avLst/>
            </a:prstGeom>
            <a:ln>
              <a:solidFill>
                <a:srgbClr val="3366FF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841266" y="4257144"/>
              <a:ext cx="1532104" cy="0"/>
            </a:xfrm>
            <a:prstGeom prst="straightConnector1">
              <a:avLst/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3262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60475" y="3037921"/>
            <a:ext cx="5664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3366FF"/>
              </a:buClr>
            </a:pPr>
            <a:r>
              <a:rPr lang="en-US" sz="2000" dirty="0" smtClean="0">
                <a:latin typeface="EHUSans Light"/>
                <a:cs typeface="EHUSans Light"/>
              </a:rPr>
              <a:t>Extension of the toolbox </a:t>
            </a:r>
            <a:r>
              <a:rPr lang="en-US" sz="2000" dirty="0" smtClean="0">
                <a:solidFill>
                  <a:srgbClr val="3366FF"/>
                </a:solidFill>
                <a:latin typeface="EHUSans Light"/>
                <a:cs typeface="EHUSans Light"/>
              </a:rPr>
              <a:t>MATEDA</a:t>
            </a:r>
            <a:r>
              <a:rPr lang="en-US" sz="2000" dirty="0" smtClean="0">
                <a:latin typeface="EHUSans Light"/>
                <a:cs typeface="EHUSans Light"/>
              </a:rPr>
              <a:t> for the mathematical computing environment </a:t>
            </a:r>
            <a:r>
              <a:rPr lang="en-US" sz="2000" dirty="0" err="1" smtClean="0">
                <a:latin typeface="EHUSans Light"/>
                <a:cs typeface="EHUSans Light"/>
              </a:rPr>
              <a:t>Matlab</a:t>
            </a:r>
            <a:r>
              <a:rPr lang="en-US" sz="2000" dirty="0" smtClean="0">
                <a:latin typeface="EHUSans Light"/>
                <a:cs typeface="EHUSans Light"/>
              </a:rPr>
              <a:t>		</a:t>
            </a:r>
            <a:endParaRPr lang="en-US" sz="2000" dirty="0">
              <a:latin typeface="EHUSans Light"/>
              <a:cs typeface="EHU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Experiments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700" dirty="0" smtClean="0">
                <a:solidFill>
                  <a:srgbClr val="3366FF"/>
                </a:solidFill>
                <a:latin typeface="EHUSans Light"/>
                <a:cs typeface="EHUSans Light"/>
              </a:rPr>
              <a:t>Settings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18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Experimentation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700" dirty="0" smtClean="0">
                <a:solidFill>
                  <a:srgbClr val="3366FF"/>
                </a:solidFill>
                <a:latin typeface="EHUSans Light"/>
                <a:cs typeface="EHUSans Light"/>
              </a:rPr>
              <a:t>Results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485414"/>
              </p:ext>
            </p:extLst>
          </p:nvPr>
        </p:nvGraphicFramePr>
        <p:xfrm>
          <a:off x="1807753" y="1872732"/>
          <a:ext cx="5225142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EHUSans Light"/>
                          <a:cs typeface="EHUSans Light"/>
                        </a:rPr>
                        <a:t>Instance</a:t>
                      </a:r>
                      <a:endParaRPr lang="en-US" sz="1400" b="0" i="0" dirty="0">
                        <a:latin typeface="EHUSans Light"/>
                        <a:cs typeface="EHUSans Light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 b="0" i="0" dirty="0">
                        <a:latin typeface="EHUSans Light"/>
                        <a:cs typeface="EHUSans Light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err="1" smtClean="0">
                          <a:latin typeface="EHUSans Light"/>
                          <a:cs typeface="EHUSans Light"/>
                        </a:rPr>
                        <a:t>GM</a:t>
                      </a:r>
                      <a:r>
                        <a:rPr lang="en-US" sz="1400" b="0" i="0" baseline="-25000" dirty="0" err="1" smtClean="0">
                          <a:latin typeface="EHUSans Light"/>
                          <a:cs typeface="EHUSans Light"/>
                        </a:rPr>
                        <a:t>ken</a:t>
                      </a:r>
                      <a:endParaRPr lang="en-US" sz="1400" b="0" i="0" baseline="-25000" dirty="0">
                        <a:latin typeface="EHUSans Light"/>
                        <a:cs typeface="EHUSans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err="1" smtClean="0">
                          <a:latin typeface="EHUSans Light"/>
                          <a:cs typeface="EHUSans Light"/>
                        </a:rPr>
                        <a:t>Mix</a:t>
                      </a:r>
                      <a:r>
                        <a:rPr lang="en-US" sz="1400" b="0" i="0" baseline="-25000" dirty="0" err="1" smtClean="0">
                          <a:latin typeface="EHUSans Light"/>
                          <a:cs typeface="EHUSans Light"/>
                        </a:rPr>
                        <a:t>ken</a:t>
                      </a:r>
                      <a:endParaRPr lang="en-US" sz="1400" b="0" i="0" baseline="-25000" dirty="0">
                        <a:latin typeface="EHUSans Light"/>
                        <a:cs typeface="EHUSans Light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err="1" smtClean="0">
                          <a:latin typeface="EHUSans Light"/>
                          <a:cs typeface="EHUSans Light"/>
                        </a:rPr>
                        <a:t>GM</a:t>
                      </a:r>
                      <a:r>
                        <a:rPr lang="en-US" sz="1400" b="0" i="0" baseline="-25000" dirty="0" err="1" smtClean="0">
                          <a:latin typeface="EHUSans Light"/>
                          <a:cs typeface="EHUSans Light"/>
                        </a:rPr>
                        <a:t>cay</a:t>
                      </a:r>
                      <a:endParaRPr lang="en-US" sz="1400" b="0" i="0" baseline="-25000" dirty="0">
                        <a:latin typeface="EHUSans Light"/>
                        <a:cs typeface="EHUSans Light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err="1" smtClean="0">
                          <a:latin typeface="EHUSans Light"/>
                          <a:cs typeface="EHUSans Light"/>
                        </a:rPr>
                        <a:t>Mix</a:t>
                      </a:r>
                      <a:r>
                        <a:rPr lang="en-US" sz="1400" b="0" i="0" baseline="-25000" dirty="0" err="1" smtClean="0">
                          <a:latin typeface="EHUSans Light"/>
                          <a:cs typeface="EHUSans Light"/>
                        </a:rPr>
                        <a:t>cay</a:t>
                      </a:r>
                      <a:endParaRPr lang="en-US" sz="1400" b="0" i="0" baseline="-25000" dirty="0">
                        <a:latin typeface="EHUSans Light"/>
                        <a:cs typeface="EHUSans Light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10"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latin typeface="EHUSans Light"/>
                          <a:cs typeface="EHUSans Light"/>
                        </a:rPr>
                        <a:t>QAP</a:t>
                      </a:r>
                      <a:endParaRPr lang="en-US" sz="2800" b="0" i="0" dirty="0">
                        <a:latin typeface="EHUSans Light"/>
                        <a:cs typeface="EHUSans Light"/>
                      </a:endParaRPr>
                    </a:p>
                  </a:txBody>
                  <a:tcPr vert="vert27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EHUSans Light"/>
                          <a:cs typeface="EHUSans Light"/>
                        </a:rPr>
                        <a:t>n10.1</a:t>
                      </a:r>
                      <a:endParaRPr lang="en-US" sz="1400" b="0" i="0" dirty="0">
                        <a:latin typeface="EHUSans Light"/>
                        <a:cs typeface="EHUSans Light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0.313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0.571</a:t>
                      </a:r>
                    </a:p>
                  </a:txBody>
                  <a:tcPr marL="12700" marR="12700" marT="1270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0.166</a:t>
                      </a:r>
                    </a:p>
                  </a:txBody>
                  <a:tcPr marL="12700" marR="12700" marT="1270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3366FF"/>
                          </a:solidFill>
                          <a:effectLst/>
                          <a:latin typeface="EHUSans"/>
                          <a:cs typeface="EHUSans"/>
                        </a:rPr>
                        <a:t>0.022</a:t>
                      </a:r>
                    </a:p>
                  </a:txBody>
                  <a:tcPr marL="12700" marR="12700" marT="1270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400" b="0" i="0" dirty="0">
                        <a:latin typeface="EHUSans Light"/>
                        <a:cs typeface="EHU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EHUSans Light"/>
                          <a:cs typeface="EHUSans Light"/>
                        </a:rPr>
                        <a:t>n10.2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0.029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0.038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0.016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3366FF"/>
                          </a:solidFill>
                          <a:effectLst/>
                          <a:latin typeface="EHUSans"/>
                          <a:cs typeface="EHUSans"/>
                        </a:rPr>
                        <a:t>0.006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400" b="0" i="0" dirty="0">
                        <a:latin typeface="EHUSans Light"/>
                        <a:cs typeface="EHU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EHUSans Light"/>
                          <a:cs typeface="EHUSans Light"/>
                        </a:rPr>
                        <a:t>n10.3</a:t>
                      </a:r>
                      <a:endParaRPr lang="en-US" sz="1400" b="0" i="0" dirty="0">
                        <a:latin typeface="EHUSans Light"/>
                        <a:cs typeface="EHUSans Light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0.194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0.276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0.098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3366FF"/>
                          </a:solidFill>
                          <a:effectLst/>
                          <a:latin typeface="EHUSans"/>
                          <a:cs typeface="EHUSans"/>
                        </a:rPr>
                        <a:t>0.021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400" b="0" i="0" dirty="0">
                        <a:latin typeface="EHUSans Light"/>
                        <a:cs typeface="EHU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EHUSans Light"/>
                          <a:cs typeface="EHUSans Light"/>
                        </a:rPr>
                        <a:t>n10.4</a:t>
                      </a:r>
                      <a:endParaRPr lang="en-US" sz="1400" b="0" i="0" dirty="0">
                        <a:latin typeface="EHUSans Light"/>
                        <a:cs typeface="EHUSans Light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0.060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EHUSans Light"/>
                        <a:cs typeface="EHUSans Ligh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0.066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0.032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3366FF"/>
                          </a:solidFill>
                          <a:effectLst/>
                          <a:latin typeface="EHUSans"/>
                          <a:cs typeface="EHUSans"/>
                        </a:rPr>
                        <a:t>0.019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400" b="0" i="0" dirty="0">
                        <a:latin typeface="EHUSans Light"/>
                        <a:cs typeface="EHU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EHUSans Light"/>
                          <a:cs typeface="EHUSans Light"/>
                        </a:rPr>
                        <a:t>n10.5</a:t>
                      </a:r>
                      <a:endParaRPr lang="en-US" sz="1400" b="0" i="0" dirty="0">
                        <a:latin typeface="EHUSans Light"/>
                        <a:cs typeface="EHUSans Light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0.240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EHUSans Light"/>
                        <a:cs typeface="EHUSans Ligh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0.331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0.148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3366FF"/>
                          </a:solidFill>
                          <a:effectLst/>
                          <a:latin typeface="EHUSans"/>
                          <a:cs typeface="EHUSans"/>
                        </a:rPr>
                        <a:t>0.063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400" b="0" i="0" dirty="0">
                        <a:latin typeface="EHUSans Light"/>
                        <a:cs typeface="EHU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EHUSans Light"/>
                          <a:cs typeface="EHUSans Light"/>
                        </a:rPr>
                        <a:t>n20.1</a:t>
                      </a:r>
                      <a:endParaRPr lang="en-US" sz="1400" b="0" i="0" dirty="0">
                        <a:latin typeface="EHUSans Light"/>
                        <a:cs typeface="EHUSans Light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0.916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1.254</a:t>
                      </a:r>
                    </a:p>
                  </a:txBody>
                  <a:tcPr marL="12700" marR="12700" marT="12700" marB="0" anchor="ctr"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1.058</a:t>
                      </a:r>
                    </a:p>
                  </a:txBody>
                  <a:tcPr marL="12700" marR="12700" marT="12700" marB="0" anchor="ctr"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3366FF"/>
                          </a:solidFill>
                          <a:effectLst/>
                          <a:latin typeface="EHUSans"/>
                          <a:cs typeface="EHUSans"/>
                        </a:rPr>
                        <a:t>0.548</a:t>
                      </a:r>
                    </a:p>
                  </a:txBody>
                  <a:tcPr marL="12700" marR="12700" marT="12700" marB="0" anchor="ctr"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400" b="0" i="0" dirty="0">
                        <a:latin typeface="EHUSans Light"/>
                        <a:cs typeface="EHU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EHUSans Light"/>
                          <a:cs typeface="EHUSans Light"/>
                        </a:rPr>
                        <a:t>n20.2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0.052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0.072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0.063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3366FF"/>
                          </a:solidFill>
                          <a:effectLst/>
                          <a:latin typeface="EHUSans"/>
                          <a:cs typeface="EHUSans"/>
                        </a:rPr>
                        <a:t>0.031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400" b="0" i="0" dirty="0">
                        <a:latin typeface="EHUSans Light"/>
                        <a:cs typeface="EHU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EHUSans Light"/>
                          <a:cs typeface="EHUSans Light"/>
                        </a:rPr>
                        <a:t>n20.3</a:t>
                      </a:r>
                      <a:endParaRPr lang="en-US" sz="1400" b="0" i="0" dirty="0">
                        <a:latin typeface="EHUSans Light"/>
                        <a:cs typeface="EHUSans Light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0.849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0.926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0.911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3366FF"/>
                          </a:solidFill>
                          <a:effectLst/>
                          <a:latin typeface="EHUSans"/>
                          <a:cs typeface="EHUSans"/>
                        </a:rPr>
                        <a:t>0.576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400" b="0" i="0" dirty="0">
                        <a:latin typeface="EHUSans Light"/>
                        <a:cs typeface="EHU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EHUSans Light"/>
                          <a:cs typeface="EHUSans Light"/>
                        </a:rPr>
                        <a:t>n20.4</a:t>
                      </a:r>
                      <a:endParaRPr lang="en-US" sz="1400" b="0" i="0" dirty="0">
                        <a:latin typeface="EHUSans Light"/>
                        <a:cs typeface="EHUSans Light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0.071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0.077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0.075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3366FF"/>
                          </a:solidFill>
                          <a:effectLst/>
                          <a:latin typeface="EHUSans"/>
                          <a:cs typeface="EHUSans"/>
                        </a:rPr>
                        <a:t>0.050</a:t>
                      </a:r>
                      <a:endParaRPr lang="en-US" sz="1400" b="0" i="0" u="none" strike="noStrike" dirty="0">
                        <a:solidFill>
                          <a:srgbClr val="3366FF"/>
                        </a:solidFill>
                        <a:effectLst/>
                        <a:latin typeface="EHUSans"/>
                        <a:cs typeface="EHUSans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400" b="0" i="0" dirty="0">
                        <a:latin typeface="EHUSans Light"/>
                        <a:cs typeface="EHU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EHUSans Light"/>
                          <a:cs typeface="EHUSans Light"/>
                        </a:rPr>
                        <a:t>n20.5</a:t>
                      </a:r>
                      <a:endParaRPr lang="en-US" sz="1400" b="0" i="0" dirty="0">
                        <a:latin typeface="EHUSans Light"/>
                        <a:cs typeface="EHUSans Light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0.508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0.679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0.691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3366FF"/>
                          </a:solidFill>
                          <a:effectLst/>
                          <a:latin typeface="EHUSans"/>
                          <a:cs typeface="EHUSans"/>
                        </a:rPr>
                        <a:t>0.419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48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Experimentation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700" dirty="0" smtClean="0">
                <a:solidFill>
                  <a:srgbClr val="3366FF"/>
                </a:solidFill>
                <a:latin typeface="EHUSans Light"/>
                <a:cs typeface="EHUSans Light"/>
              </a:rPr>
              <a:t>Results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754416"/>
              </p:ext>
            </p:extLst>
          </p:nvPr>
        </p:nvGraphicFramePr>
        <p:xfrm>
          <a:off x="1807753" y="1872732"/>
          <a:ext cx="5225142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EHUSans Light"/>
                          <a:cs typeface="EHUSans Light"/>
                        </a:rPr>
                        <a:t>Instance</a:t>
                      </a:r>
                      <a:endParaRPr lang="en-US" sz="1400" b="0" i="0" dirty="0">
                        <a:latin typeface="EHUSans Light"/>
                        <a:cs typeface="EHUSans Light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 b="0" i="0" dirty="0">
                        <a:latin typeface="EHUSans Light"/>
                        <a:cs typeface="EHUSans Light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err="1" smtClean="0">
                          <a:latin typeface="EHUSans Light"/>
                          <a:cs typeface="EHUSans Light"/>
                        </a:rPr>
                        <a:t>GM</a:t>
                      </a:r>
                      <a:r>
                        <a:rPr lang="en-US" sz="1400" b="0" i="0" baseline="-25000" dirty="0" err="1" smtClean="0">
                          <a:latin typeface="EHUSans Light"/>
                          <a:cs typeface="EHUSans Light"/>
                        </a:rPr>
                        <a:t>ken</a:t>
                      </a:r>
                      <a:endParaRPr lang="en-US" sz="1400" b="0" i="0" baseline="-25000" dirty="0">
                        <a:latin typeface="EHUSans Light"/>
                        <a:cs typeface="EHUSans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err="1" smtClean="0">
                          <a:latin typeface="EHUSans Light"/>
                          <a:cs typeface="EHUSans Light"/>
                        </a:rPr>
                        <a:t>Mix</a:t>
                      </a:r>
                      <a:r>
                        <a:rPr lang="en-US" sz="1400" b="0" i="0" baseline="-25000" dirty="0" err="1" smtClean="0">
                          <a:latin typeface="EHUSans Light"/>
                          <a:cs typeface="EHUSans Light"/>
                        </a:rPr>
                        <a:t>ken</a:t>
                      </a:r>
                      <a:endParaRPr lang="en-US" sz="1400" b="0" i="0" baseline="-25000" dirty="0">
                        <a:latin typeface="EHUSans Light"/>
                        <a:cs typeface="EHUSans Light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err="1" smtClean="0">
                          <a:latin typeface="EHUSans Light"/>
                          <a:cs typeface="EHUSans Light"/>
                        </a:rPr>
                        <a:t>GM</a:t>
                      </a:r>
                      <a:r>
                        <a:rPr lang="en-US" sz="1400" b="0" i="0" baseline="-25000" dirty="0" err="1" smtClean="0">
                          <a:latin typeface="EHUSans Light"/>
                          <a:cs typeface="EHUSans Light"/>
                        </a:rPr>
                        <a:t>cay</a:t>
                      </a:r>
                      <a:endParaRPr lang="en-US" sz="1400" b="0" i="0" baseline="-25000" dirty="0">
                        <a:latin typeface="EHUSans Light"/>
                        <a:cs typeface="EHUSans Light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err="1" smtClean="0">
                          <a:latin typeface="EHUSans Light"/>
                          <a:cs typeface="EHUSans Light"/>
                        </a:rPr>
                        <a:t>Mix</a:t>
                      </a:r>
                      <a:r>
                        <a:rPr lang="en-US" sz="1400" b="0" i="0" baseline="-25000" dirty="0" err="1" smtClean="0">
                          <a:latin typeface="EHUSans Light"/>
                          <a:cs typeface="EHUSans Light"/>
                        </a:rPr>
                        <a:t>cay</a:t>
                      </a:r>
                      <a:endParaRPr lang="en-US" sz="1400" b="0" i="0" baseline="-25000" dirty="0">
                        <a:latin typeface="EHUSans Light"/>
                        <a:cs typeface="EHUSans Light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10"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latin typeface="EHUSans Light"/>
                          <a:cs typeface="EHUSans Light"/>
                        </a:rPr>
                        <a:t>PFSP</a:t>
                      </a:r>
                      <a:endParaRPr lang="en-US" sz="2800" b="0" i="0" dirty="0">
                        <a:latin typeface="EHUSans Light"/>
                        <a:cs typeface="EHUSans Light"/>
                      </a:endParaRPr>
                    </a:p>
                  </a:txBody>
                  <a:tcPr vert="vert27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EHUSans Light"/>
                          <a:cs typeface="EHUSans Light"/>
                        </a:rPr>
                        <a:t>n10.1</a:t>
                      </a:r>
                      <a:endParaRPr lang="en-US" sz="1400" b="0" i="0" dirty="0">
                        <a:latin typeface="EHUSans Light"/>
                        <a:cs typeface="EHUSans Light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0.005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0.008</a:t>
                      </a:r>
                    </a:p>
                  </a:txBody>
                  <a:tcPr marL="12700" marR="12700" marT="1270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3366FF"/>
                          </a:solidFill>
                          <a:effectLst/>
                          <a:latin typeface="EHUSans"/>
                          <a:cs typeface="EHUSans"/>
                        </a:rPr>
                        <a:t>0.003</a:t>
                      </a:r>
                    </a:p>
                  </a:txBody>
                  <a:tcPr marL="12700" marR="12700" marT="1270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0.004</a:t>
                      </a:r>
                    </a:p>
                  </a:txBody>
                  <a:tcPr marL="12700" marR="12700" marT="1270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400" b="0" i="0" dirty="0">
                        <a:latin typeface="EHUSans Light"/>
                        <a:cs typeface="EHU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EHUSans Light"/>
                          <a:cs typeface="EHUSans Light"/>
                        </a:rPr>
                        <a:t>n10.2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0.005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0.008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EHUSans Light"/>
                        <a:cs typeface="EHUSans Ligh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3366FF"/>
                          </a:solidFill>
                          <a:effectLst/>
                          <a:latin typeface="EHUSans"/>
                          <a:cs typeface="EHUSans"/>
                        </a:rPr>
                        <a:t>0.000</a:t>
                      </a:r>
                      <a:endParaRPr lang="en-US" sz="1400" b="0" i="0" u="none" strike="noStrike" dirty="0">
                        <a:solidFill>
                          <a:srgbClr val="3366FF"/>
                        </a:solidFill>
                        <a:effectLst/>
                        <a:latin typeface="EHUSans"/>
                        <a:cs typeface="EHUSans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400" b="0" i="0" dirty="0">
                        <a:latin typeface="EHUSans Light"/>
                        <a:cs typeface="EHU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EHUSans Light"/>
                          <a:cs typeface="EHUSans Light"/>
                        </a:rPr>
                        <a:t>n10.3</a:t>
                      </a:r>
                      <a:endParaRPr lang="en-US" sz="1400" b="0" i="0" dirty="0">
                        <a:latin typeface="EHUSans Light"/>
                        <a:cs typeface="EHUSans Light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0.020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EHUSans Light"/>
                        <a:cs typeface="EHUSans Ligh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0.017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0.012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EHUSans Light"/>
                        <a:cs typeface="EHUSans Ligh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3366FF"/>
                          </a:solidFill>
                          <a:effectLst/>
                          <a:latin typeface="EHUSans"/>
                          <a:cs typeface="EHUSans"/>
                        </a:rPr>
                        <a:t>0.005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400" b="0" i="0" dirty="0">
                        <a:latin typeface="EHUSans Light"/>
                        <a:cs typeface="EHU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EHUSans Light"/>
                          <a:cs typeface="EHUSans Light"/>
                        </a:rPr>
                        <a:t>n10.4</a:t>
                      </a:r>
                      <a:endParaRPr lang="en-US" sz="1400" b="0" i="0" dirty="0">
                        <a:latin typeface="EHUSans Light"/>
                        <a:cs typeface="EHUSans Light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0.007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0.010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EHUSans Light"/>
                        <a:cs typeface="EHUSans Ligh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0.001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3366FF"/>
                          </a:solidFill>
                          <a:effectLst/>
                          <a:latin typeface="EHUSans"/>
                          <a:cs typeface="EHUSans"/>
                        </a:rPr>
                        <a:t>0.000</a:t>
                      </a:r>
                      <a:endParaRPr lang="en-US" sz="1400" b="0" i="0" u="none" strike="noStrike" dirty="0">
                        <a:solidFill>
                          <a:srgbClr val="3366FF"/>
                        </a:solidFill>
                        <a:effectLst/>
                        <a:latin typeface="EHUSans"/>
                        <a:cs typeface="EHUSans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400" b="0" i="0" dirty="0">
                        <a:latin typeface="EHUSans Light"/>
                        <a:cs typeface="EHU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EHUSans Light"/>
                          <a:cs typeface="EHUSans Light"/>
                        </a:rPr>
                        <a:t>n10.5</a:t>
                      </a:r>
                      <a:endParaRPr lang="en-US" sz="1400" b="0" i="0" dirty="0">
                        <a:latin typeface="EHUSans Light"/>
                        <a:cs typeface="EHUSans Light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0.006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0.010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EHUSans Light"/>
                        <a:cs typeface="EHUSans Light"/>
                      </a:endParaRP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0.002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3366FF"/>
                          </a:solidFill>
                          <a:effectLst/>
                          <a:latin typeface="EHUSans"/>
                          <a:cs typeface="EHUSans"/>
                        </a:rPr>
                        <a:t>0.001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400" b="0" i="0" dirty="0">
                        <a:latin typeface="EHUSans Light"/>
                        <a:cs typeface="EHU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EHUSans Light"/>
                          <a:cs typeface="EHUSans Light"/>
                        </a:rPr>
                        <a:t>n20.1</a:t>
                      </a:r>
                      <a:endParaRPr lang="en-US" sz="1400" b="0" i="0" dirty="0">
                        <a:latin typeface="EHUSans Light"/>
                        <a:cs typeface="EHUSans Light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3366FF"/>
                          </a:solidFill>
                          <a:effectLst/>
                          <a:latin typeface="EHUSans"/>
                          <a:cs typeface="EHUSans"/>
                        </a:rPr>
                        <a:t>0.022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0.032</a:t>
                      </a:r>
                    </a:p>
                  </a:txBody>
                  <a:tcPr marL="12700" marR="12700" marT="12700" marB="0" anchor="ctr"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0.078</a:t>
                      </a:r>
                    </a:p>
                  </a:txBody>
                  <a:tcPr marL="12700" marR="12700" marT="12700" marB="0" anchor="ctr"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0.026</a:t>
                      </a:r>
                    </a:p>
                  </a:txBody>
                  <a:tcPr marL="12700" marR="12700" marT="12700" marB="0" anchor="ctr"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400" b="0" i="0" dirty="0">
                        <a:latin typeface="EHUSans Light"/>
                        <a:cs typeface="EHU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EHUSans Light"/>
                          <a:cs typeface="EHUSans Light"/>
                        </a:rPr>
                        <a:t>n20.2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3366FF"/>
                          </a:solidFill>
                          <a:effectLst/>
                          <a:latin typeface="EHUSans"/>
                          <a:cs typeface="EHUSans"/>
                        </a:rPr>
                        <a:t>0.028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0.031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0.082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0.034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400" b="0" i="0" dirty="0">
                        <a:latin typeface="EHUSans Light"/>
                        <a:cs typeface="EHU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EHUSans Light"/>
                          <a:cs typeface="EHUSans Light"/>
                        </a:rPr>
                        <a:t>n20.3</a:t>
                      </a:r>
                      <a:endParaRPr lang="en-US" sz="1400" b="0" i="0" dirty="0">
                        <a:latin typeface="EHUSans Light"/>
                        <a:cs typeface="EHUSans Light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3366FF"/>
                          </a:solidFill>
                          <a:effectLst/>
                          <a:latin typeface="EHUSans"/>
                          <a:cs typeface="EHUSans"/>
                        </a:rPr>
                        <a:t>0.025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0.036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0.084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0.032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400" b="0" i="0" dirty="0">
                        <a:latin typeface="EHUSans Light"/>
                        <a:cs typeface="EHU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EHUSans Light"/>
                          <a:cs typeface="EHUSans Light"/>
                        </a:rPr>
                        <a:t>n20.4</a:t>
                      </a:r>
                      <a:endParaRPr lang="en-US" sz="1400" b="0" i="0" dirty="0">
                        <a:latin typeface="EHUSans Light"/>
                        <a:cs typeface="EHUSans Light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3366FF"/>
                          </a:solidFill>
                          <a:effectLst/>
                          <a:latin typeface="EHUSans"/>
                          <a:cs typeface="EHUSans"/>
                        </a:rPr>
                        <a:t>0.021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0.032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0.086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0.023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400" b="0" i="0" dirty="0">
                        <a:latin typeface="EHUSans Light"/>
                        <a:cs typeface="EHU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EHUSans Light"/>
                          <a:cs typeface="EHUSans Light"/>
                        </a:rPr>
                        <a:t>n20.5</a:t>
                      </a:r>
                      <a:endParaRPr lang="en-US" sz="1400" b="0" i="0" dirty="0">
                        <a:latin typeface="EHUSans Light"/>
                        <a:cs typeface="EHUSans Light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3366FF"/>
                          </a:solidFill>
                          <a:effectLst/>
                          <a:latin typeface="EHUSans"/>
                          <a:cs typeface="EHUSans"/>
                        </a:rPr>
                        <a:t>0.023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0.029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0.068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EHUSans Light"/>
                          <a:cs typeface="EHUSans Light"/>
                        </a:rPr>
                        <a:t>0.027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488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Results summary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354953"/>
              </p:ext>
            </p:extLst>
          </p:nvPr>
        </p:nvGraphicFramePr>
        <p:xfrm>
          <a:off x="1524000" y="1397003"/>
          <a:ext cx="6096000" cy="4758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1312954">
                <a:tc>
                  <a:txBody>
                    <a:bodyPr/>
                    <a:lstStyle/>
                    <a:p>
                      <a:pPr algn="ctr"/>
                      <a:endParaRPr lang="en-US" b="0" i="0" dirty="0" smtClean="0">
                        <a:latin typeface="EHUSans Light"/>
                        <a:cs typeface="EHUSans Light"/>
                      </a:endParaRPr>
                    </a:p>
                    <a:p>
                      <a:pPr algn="ctr"/>
                      <a:endParaRPr lang="en-US" b="0" i="0" dirty="0" smtClean="0">
                        <a:latin typeface="EHUSans Light"/>
                        <a:cs typeface="EHUSans Light"/>
                      </a:endParaRPr>
                    </a:p>
                    <a:p>
                      <a:pPr algn="ctr"/>
                      <a:endParaRPr lang="en-US" b="0" i="0" dirty="0" smtClean="0">
                        <a:latin typeface="EHUSans Light"/>
                        <a:cs typeface="EHUSans Light"/>
                      </a:endParaRPr>
                    </a:p>
                    <a:p>
                      <a:pPr algn="ctr"/>
                      <a:r>
                        <a:rPr lang="en-US" b="0" i="0" dirty="0" smtClean="0">
                          <a:latin typeface="EHUSans Light"/>
                          <a:cs typeface="EHUSans Light"/>
                        </a:rPr>
                        <a:t>Generalized</a:t>
                      </a:r>
                      <a:r>
                        <a:rPr lang="en-US" b="0" i="0" baseline="0" dirty="0" smtClean="0">
                          <a:latin typeface="EHUSans Light"/>
                          <a:cs typeface="EHUSans Light"/>
                        </a:rPr>
                        <a:t> Mallows</a:t>
                      </a:r>
                    </a:p>
                    <a:p>
                      <a:pPr algn="ctr"/>
                      <a:r>
                        <a:rPr lang="en-US" b="0" i="0" baseline="0" dirty="0" smtClean="0">
                          <a:latin typeface="EHUSans Light"/>
                          <a:cs typeface="EHUSans Light"/>
                        </a:rPr>
                        <a:t>EDA</a:t>
                      </a:r>
                      <a:endParaRPr lang="en-US" b="0" i="0" dirty="0" smtClean="0">
                        <a:latin typeface="EHUSans Light"/>
                        <a:cs typeface="EHUSans Light"/>
                      </a:endParaRPr>
                    </a:p>
                    <a:p>
                      <a:pPr algn="ctr"/>
                      <a:endParaRPr lang="en-US" b="0" i="0" dirty="0" smtClean="0">
                        <a:latin typeface="EHUSans Light"/>
                        <a:cs typeface="EHUSans Light"/>
                      </a:endParaRPr>
                    </a:p>
                    <a:p>
                      <a:pPr algn="ctr"/>
                      <a:endParaRPr lang="en-US" b="0" i="0" dirty="0" smtClean="0">
                        <a:latin typeface="EHUSans Light"/>
                        <a:cs typeface="EHUSans 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 smtClean="0">
                        <a:latin typeface="EHUSans Light"/>
                        <a:cs typeface="EHUSans Light"/>
                      </a:endParaRPr>
                    </a:p>
                    <a:p>
                      <a:pPr algn="ctr"/>
                      <a:endParaRPr lang="en-US" sz="1600" b="0" i="0" dirty="0" smtClean="0">
                        <a:latin typeface="EHUSans Light"/>
                        <a:cs typeface="EHUSans Light"/>
                      </a:endParaRPr>
                    </a:p>
                    <a:p>
                      <a:pPr algn="ctr"/>
                      <a:r>
                        <a:rPr lang="en-US" sz="1800" b="0" i="0" dirty="0" smtClean="0">
                          <a:latin typeface="EHUSans Light"/>
                          <a:cs typeface="EHUSans Light"/>
                        </a:rPr>
                        <a:t>Generalized</a:t>
                      </a:r>
                      <a:r>
                        <a:rPr lang="en-US" sz="1800" b="0" i="0" baseline="0" dirty="0" smtClean="0">
                          <a:latin typeface="EHUSans Light"/>
                          <a:cs typeface="EHUSans Light"/>
                        </a:rPr>
                        <a:t> Mallows</a:t>
                      </a:r>
                    </a:p>
                    <a:p>
                      <a:pPr algn="ctr"/>
                      <a:r>
                        <a:rPr lang="en-US" sz="1800" b="0" i="0" baseline="0" dirty="0" smtClean="0">
                          <a:latin typeface="EHUSans Light"/>
                          <a:cs typeface="EHUSans Light"/>
                        </a:rPr>
                        <a:t>EDA</a:t>
                      </a:r>
                      <a:endParaRPr lang="en-US" sz="1800" b="0" i="0" dirty="0" smtClean="0">
                        <a:latin typeface="EHUSans Light"/>
                        <a:cs typeface="EHUSans Light"/>
                      </a:endParaRPr>
                    </a:p>
                    <a:p>
                      <a:pPr algn="ctr"/>
                      <a:endParaRPr lang="en-US" sz="1600" b="0" i="0" dirty="0" smtClean="0">
                        <a:solidFill>
                          <a:srgbClr val="3366FF"/>
                        </a:solidFill>
                        <a:latin typeface="EHUSans Light"/>
                        <a:cs typeface="EHU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1882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smtClean="0">
                          <a:solidFill>
                            <a:srgbClr val="3366FF"/>
                          </a:solidFill>
                          <a:latin typeface="EHUSans Light"/>
                          <a:cs typeface="EHUSans Light"/>
                        </a:rPr>
                        <a:t>Kendall’s-PFSP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smtClean="0">
                          <a:solidFill>
                            <a:srgbClr val="3366FF"/>
                          </a:solidFill>
                          <a:latin typeface="EHUSans Light"/>
                          <a:cs typeface="EHUSans Light"/>
                        </a:rPr>
                        <a:t>Kendall’s-QAP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3239">
                <a:tc>
                  <a:txBody>
                    <a:bodyPr/>
                    <a:lstStyle/>
                    <a:p>
                      <a:pPr algn="ctr"/>
                      <a:endParaRPr lang="en-US" sz="1800" b="0" i="0" dirty="0" smtClean="0">
                        <a:latin typeface="EHUSans Light"/>
                        <a:cs typeface="EHUSans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dirty="0" smtClean="0">
                        <a:latin typeface="EHUSans Light"/>
                        <a:cs typeface="EHUSans Light"/>
                      </a:endParaRPr>
                    </a:p>
                  </a:txBody>
                  <a:tcPr anchor="ctr"/>
                </a:tc>
              </a:tr>
              <a:tr h="337972">
                <a:tc>
                  <a:txBody>
                    <a:bodyPr/>
                    <a:lstStyle/>
                    <a:p>
                      <a:pPr algn="ctr"/>
                      <a:endParaRPr lang="en-US" sz="1600" b="0" i="0" dirty="0" smtClean="0">
                        <a:solidFill>
                          <a:srgbClr val="3366FF"/>
                        </a:solidFill>
                        <a:latin typeface="EHUSans Light"/>
                        <a:cs typeface="EHUSans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 smtClean="0">
                        <a:solidFill>
                          <a:srgbClr val="3366FF"/>
                        </a:solidFill>
                        <a:latin typeface="EHUSans Light"/>
                        <a:cs typeface="EHUSans Ligh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774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EHUSans Light"/>
                <a:cs typeface="EHUSans Light"/>
              </a:rPr>
              <a:t>Results summary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276757"/>
              </p:ext>
            </p:extLst>
          </p:nvPr>
        </p:nvGraphicFramePr>
        <p:xfrm>
          <a:off x="1524000" y="1397003"/>
          <a:ext cx="6096000" cy="4758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1312954">
                <a:tc>
                  <a:txBody>
                    <a:bodyPr/>
                    <a:lstStyle/>
                    <a:p>
                      <a:pPr algn="ctr"/>
                      <a:endParaRPr lang="en-US" b="0" i="0" dirty="0" smtClean="0">
                        <a:latin typeface="EHUSans Light"/>
                        <a:cs typeface="EHUSans Light"/>
                      </a:endParaRPr>
                    </a:p>
                    <a:p>
                      <a:pPr algn="ctr"/>
                      <a:endParaRPr lang="en-US" b="0" i="0" dirty="0" smtClean="0">
                        <a:latin typeface="EHUSans Light"/>
                        <a:cs typeface="EHUSans Light"/>
                      </a:endParaRPr>
                    </a:p>
                    <a:p>
                      <a:pPr algn="ctr"/>
                      <a:endParaRPr lang="en-US" b="0" i="0" dirty="0" smtClean="0">
                        <a:latin typeface="EHUSans Light"/>
                        <a:cs typeface="EHUSans Light"/>
                      </a:endParaRPr>
                    </a:p>
                    <a:p>
                      <a:pPr algn="ctr"/>
                      <a:r>
                        <a:rPr lang="en-US" b="0" i="0" dirty="0" smtClean="0">
                          <a:latin typeface="EHUSans Light"/>
                          <a:cs typeface="EHUSans Light"/>
                        </a:rPr>
                        <a:t>Generalized</a:t>
                      </a:r>
                      <a:r>
                        <a:rPr lang="en-US" b="0" i="0" baseline="0" dirty="0" smtClean="0">
                          <a:latin typeface="EHUSans Light"/>
                          <a:cs typeface="EHUSans Light"/>
                        </a:rPr>
                        <a:t> Mallows</a:t>
                      </a:r>
                    </a:p>
                    <a:p>
                      <a:pPr algn="ctr"/>
                      <a:r>
                        <a:rPr lang="en-US" b="0" i="0" baseline="0" dirty="0" smtClean="0">
                          <a:latin typeface="EHUSans Light"/>
                          <a:cs typeface="EHUSans Light"/>
                        </a:rPr>
                        <a:t>EDA</a:t>
                      </a:r>
                      <a:endParaRPr lang="en-US" b="0" i="0" dirty="0" smtClean="0">
                        <a:latin typeface="EHUSans Light"/>
                        <a:cs typeface="EHUSans Light"/>
                      </a:endParaRPr>
                    </a:p>
                    <a:p>
                      <a:pPr algn="ctr"/>
                      <a:endParaRPr lang="en-US" b="0" i="0" dirty="0" smtClean="0">
                        <a:latin typeface="EHUSans Light"/>
                        <a:cs typeface="EHUSans Light"/>
                      </a:endParaRPr>
                    </a:p>
                    <a:p>
                      <a:pPr algn="ctr"/>
                      <a:endParaRPr lang="en-US" b="0" i="0" dirty="0" smtClean="0">
                        <a:latin typeface="EHUSans Light"/>
                        <a:cs typeface="EHUSans 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 smtClean="0">
                        <a:latin typeface="EHUSans Light"/>
                        <a:cs typeface="EHUSans Light"/>
                      </a:endParaRPr>
                    </a:p>
                    <a:p>
                      <a:pPr algn="ctr"/>
                      <a:endParaRPr lang="en-US" sz="1600" b="0" i="0" dirty="0" smtClean="0">
                        <a:latin typeface="EHUSans Light"/>
                        <a:cs typeface="EHUSans Light"/>
                      </a:endParaRPr>
                    </a:p>
                    <a:p>
                      <a:pPr algn="ctr"/>
                      <a:r>
                        <a:rPr lang="en-US" sz="1800" b="0" i="0" dirty="0" smtClean="0">
                          <a:latin typeface="EHUSans Light"/>
                          <a:cs typeface="EHUSans Light"/>
                        </a:rPr>
                        <a:t>Generalized</a:t>
                      </a:r>
                      <a:r>
                        <a:rPr lang="en-US" sz="1800" b="0" i="0" baseline="0" dirty="0" smtClean="0">
                          <a:latin typeface="EHUSans Light"/>
                          <a:cs typeface="EHUSans Light"/>
                        </a:rPr>
                        <a:t> Mallows</a:t>
                      </a:r>
                    </a:p>
                    <a:p>
                      <a:pPr algn="ctr"/>
                      <a:r>
                        <a:rPr lang="en-US" sz="1800" b="0" i="0" baseline="0" dirty="0" smtClean="0">
                          <a:latin typeface="EHUSans Light"/>
                          <a:cs typeface="EHUSans Light"/>
                        </a:rPr>
                        <a:t>EDA</a:t>
                      </a:r>
                      <a:endParaRPr lang="en-US" sz="1800" b="0" i="0" dirty="0" smtClean="0">
                        <a:latin typeface="EHUSans Light"/>
                        <a:cs typeface="EHUSans Light"/>
                      </a:endParaRPr>
                    </a:p>
                    <a:p>
                      <a:pPr algn="ctr"/>
                      <a:endParaRPr lang="en-US" sz="1600" b="0" i="0" dirty="0" smtClean="0">
                        <a:solidFill>
                          <a:srgbClr val="3366FF"/>
                        </a:solidFill>
                        <a:latin typeface="EHUSans Light"/>
                        <a:cs typeface="EHU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1882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smtClean="0">
                          <a:solidFill>
                            <a:srgbClr val="3366FF"/>
                          </a:solidFill>
                          <a:latin typeface="EHUSans Light"/>
                          <a:cs typeface="EHUSans Light"/>
                        </a:rPr>
                        <a:t>Kendall’s-PFSP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smtClean="0">
                          <a:solidFill>
                            <a:srgbClr val="3366FF"/>
                          </a:solidFill>
                          <a:latin typeface="EHUSans Light"/>
                          <a:cs typeface="EHUSans Light"/>
                        </a:rPr>
                        <a:t>Kendall’s-QAP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323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>
                          <a:latin typeface="EHUSans Light"/>
                          <a:cs typeface="EHUSans Light"/>
                        </a:rPr>
                        <a:t>Mixtures of Generalized </a:t>
                      </a:r>
                      <a:r>
                        <a:rPr lang="en-US" sz="1800" b="0" i="0" baseline="0" dirty="0" smtClean="0">
                          <a:latin typeface="EHUSans Light"/>
                          <a:cs typeface="EHUSans Light"/>
                        </a:rPr>
                        <a:t>Mallows EDA</a:t>
                      </a:r>
                      <a:endParaRPr lang="en-US" sz="1800" b="0" i="0" dirty="0" smtClean="0">
                        <a:latin typeface="EHUSans Light"/>
                        <a:cs typeface="EHUSans 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smtClean="0">
                          <a:latin typeface="EHUSans Light"/>
                          <a:cs typeface="EHUSans Light"/>
                        </a:rPr>
                        <a:t>Mixtures of Generalized </a:t>
                      </a:r>
                      <a:r>
                        <a:rPr lang="en-US" sz="1800" b="0" i="0" baseline="0" dirty="0" smtClean="0">
                          <a:latin typeface="EHUSans Light"/>
                          <a:cs typeface="EHUSans Light"/>
                        </a:rPr>
                        <a:t>Mallows EDA</a:t>
                      </a:r>
                      <a:endParaRPr lang="en-US" sz="1800" b="0" i="0" dirty="0" smtClean="0">
                        <a:latin typeface="EHUSans Light"/>
                        <a:cs typeface="EHU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7972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err="1" smtClean="0">
                          <a:solidFill>
                            <a:srgbClr val="3366FF"/>
                          </a:solidFill>
                          <a:latin typeface="EHUSans Light"/>
                          <a:cs typeface="EHUSans Light"/>
                        </a:rPr>
                        <a:t>Cayley</a:t>
                      </a:r>
                      <a:r>
                        <a:rPr lang="en-US" sz="1600" b="0" i="0" dirty="0" smtClean="0">
                          <a:solidFill>
                            <a:srgbClr val="3366FF"/>
                          </a:solidFill>
                          <a:latin typeface="EHUSans Light"/>
                          <a:cs typeface="EHUSans Light"/>
                        </a:rPr>
                        <a:t>-PFSP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err="1" smtClean="0">
                          <a:solidFill>
                            <a:srgbClr val="3366FF"/>
                          </a:solidFill>
                          <a:latin typeface="EHUSans Light"/>
                          <a:cs typeface="EHUSans Light"/>
                        </a:rPr>
                        <a:t>Cayley</a:t>
                      </a:r>
                      <a:r>
                        <a:rPr lang="en-US" sz="1600" b="0" i="0" dirty="0" smtClean="0">
                          <a:solidFill>
                            <a:srgbClr val="3366FF"/>
                          </a:solidFill>
                          <a:latin typeface="EHUSans Light"/>
                          <a:cs typeface="EHUSans Light"/>
                        </a:rPr>
                        <a:t>-QAP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182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Conclusions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t">
            <a:normAutofit/>
          </a:bodyPr>
          <a:lstStyle/>
          <a:p>
            <a:pPr marL="0" indent="0" algn="ctr">
              <a:buClr>
                <a:srgbClr val="3366FF"/>
              </a:buClr>
              <a:buNone/>
            </a:pPr>
            <a:endParaRPr lang="en-US" sz="2400" dirty="0" smtClean="0"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4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400" dirty="0" smtClean="0"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400" dirty="0" smtClean="0"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r>
              <a:rPr lang="en-US" sz="2400" dirty="0" smtClean="0">
                <a:effectLst/>
                <a:latin typeface="EHUSans Light"/>
                <a:cs typeface="EHUSans Light"/>
              </a:rPr>
              <a:t>Promising results of mixtures models.</a:t>
            </a:r>
            <a:endParaRPr lang="en-US" sz="2400" dirty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7874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Future work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t">
            <a:normAutofit/>
          </a:bodyPr>
          <a:lstStyle/>
          <a:p>
            <a:pPr marL="0" indent="0" algn="ctr">
              <a:buClr>
                <a:srgbClr val="3366FF"/>
              </a:buClr>
              <a:buNone/>
            </a:pPr>
            <a:endParaRPr lang="en-US" sz="2400" dirty="0" smtClean="0"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4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400" dirty="0" smtClean="0"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r>
              <a:rPr lang="en-US" sz="2400" dirty="0" smtClean="0">
                <a:effectLst/>
                <a:latin typeface="EHUSans Light"/>
                <a:cs typeface="EHUSans Light"/>
              </a:rPr>
              <a:t>Investigate the reason for which the distances behave differently.</a:t>
            </a:r>
            <a:endParaRPr lang="en-US" sz="2400" dirty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00648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Future work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t">
            <a:normAutofit/>
          </a:bodyPr>
          <a:lstStyle/>
          <a:p>
            <a:pPr marL="0" indent="0" algn="ctr">
              <a:buClr>
                <a:srgbClr val="3366FF"/>
              </a:buClr>
              <a:buNone/>
            </a:pPr>
            <a:endParaRPr lang="en-US" sz="2400" dirty="0" smtClean="0"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4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400" dirty="0" smtClean="0"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r>
              <a:rPr lang="en-US" sz="2400" dirty="0" smtClean="0">
                <a:effectLst/>
                <a:latin typeface="EHUSans Light"/>
                <a:cs typeface="EHUSans Light"/>
              </a:rPr>
              <a:t>Evaluate the performance of mixtures with more components (G&gt;2)</a:t>
            </a:r>
          </a:p>
          <a:p>
            <a:pPr marL="0" indent="0" algn="ctr">
              <a:buClr>
                <a:srgbClr val="3366FF"/>
              </a:buClr>
              <a:buNone/>
            </a:pPr>
            <a:r>
              <a:rPr lang="en-US" sz="2400" dirty="0">
                <a:solidFill>
                  <a:srgbClr val="3366FF"/>
                </a:solidFill>
                <a:latin typeface="EHUSans Light"/>
                <a:cs typeface="EHUSans Light"/>
              </a:rPr>
              <a:t>a</a:t>
            </a:r>
            <a:r>
              <a:rPr lang="en-US" sz="2400" dirty="0" smtClean="0">
                <a:solidFill>
                  <a:srgbClr val="3366FF"/>
                </a:solidFill>
                <a:latin typeface="EHUSans Light"/>
                <a:cs typeface="EHUSans Light"/>
              </a:rPr>
              <a:t>nd </a:t>
            </a:r>
          </a:p>
          <a:p>
            <a:pPr marL="0" indent="0" algn="ctr">
              <a:buClr>
                <a:srgbClr val="3366FF"/>
              </a:buClr>
              <a:buNone/>
            </a:pPr>
            <a:r>
              <a:rPr lang="en-US" sz="2400" dirty="0">
                <a:solidFill>
                  <a:srgbClr val="000000"/>
                </a:solidFill>
                <a:latin typeface="EHUSans Light"/>
                <a:cs typeface="EHUSans Light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EHUSans Light"/>
                <a:cs typeface="EHUSans Light"/>
              </a:rPr>
              <a:t>mplement methods that tune the parameter G automatically.</a:t>
            </a:r>
            <a:endParaRPr lang="en-US" sz="2400" dirty="0">
              <a:solidFill>
                <a:srgbClr val="000000"/>
              </a:solidFill>
              <a:effectLst/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422669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Future work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t">
            <a:normAutofit/>
          </a:bodyPr>
          <a:lstStyle/>
          <a:p>
            <a:pPr marL="0" indent="0" algn="ctr">
              <a:buClr>
                <a:srgbClr val="3366FF"/>
              </a:buClr>
              <a:buNone/>
            </a:pPr>
            <a:endParaRPr lang="en-US" sz="2400" dirty="0" smtClean="0"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4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400" dirty="0" smtClean="0"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r>
              <a:rPr lang="en-US" sz="2400" dirty="0" smtClean="0">
                <a:latin typeface="EHUSans Light"/>
                <a:cs typeface="EHUSans Light"/>
              </a:rPr>
              <a:t>Extend the experimentation to larger instances</a:t>
            </a:r>
          </a:p>
          <a:p>
            <a:pPr marL="0" indent="0" algn="ctr">
              <a:buClr>
                <a:srgbClr val="3366FF"/>
              </a:buClr>
              <a:buNone/>
            </a:pPr>
            <a:r>
              <a:rPr lang="en-US" sz="2400" dirty="0" smtClean="0">
                <a:latin typeface="EHUSans Light"/>
                <a:cs typeface="EHUSans Light"/>
              </a:rPr>
              <a:t> and more problems</a:t>
            </a:r>
            <a:endParaRPr lang="en-US" sz="2400" dirty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6144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18649"/>
            <a:ext cx="7772400" cy="237944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EHUSans Light"/>
                <a:cs typeface="EHUSans Light"/>
              </a:rPr>
              <a:t>Introducing Mixtures of Generalized Mallows in Estimation of Distribution Algorithms</a:t>
            </a:r>
            <a:endParaRPr lang="en-US" sz="3200" dirty="0">
              <a:latin typeface="EHUSans Light"/>
              <a:cs typeface="EHUSans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55687" y="3002503"/>
            <a:ext cx="2751180" cy="1885889"/>
          </a:xfrm>
        </p:spPr>
        <p:txBody>
          <a:bodyPr anchor="ctr">
            <a:normAutofit/>
          </a:bodyPr>
          <a:lstStyle/>
          <a:p>
            <a:pPr algn="r"/>
            <a:r>
              <a:rPr lang="en-US" sz="18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Josian</a:t>
            </a:r>
            <a:r>
              <a:rPr lang="en-US" sz="1800" dirty="0" smtClean="0">
                <a:solidFill>
                  <a:srgbClr val="3366FF"/>
                </a:solidFill>
                <a:latin typeface="EHUSans Light"/>
                <a:cs typeface="EHUSans Light"/>
              </a:rPr>
              <a:t> </a:t>
            </a:r>
            <a:r>
              <a:rPr lang="en-US" sz="18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Santamaria</a:t>
            </a:r>
            <a:r>
              <a:rPr lang="en-US" sz="1800" dirty="0" smtClean="0">
                <a:solidFill>
                  <a:srgbClr val="3366FF"/>
                </a:solidFill>
                <a:latin typeface="EHUSans Light"/>
                <a:cs typeface="EHUSans Light"/>
              </a:rPr>
              <a:t> </a:t>
            </a:r>
          </a:p>
          <a:p>
            <a:pPr algn="r"/>
            <a:r>
              <a:rPr lang="en-US" sz="1800" dirty="0" err="1" smtClean="0">
                <a:solidFill>
                  <a:schemeClr val="tx1"/>
                </a:solidFill>
                <a:latin typeface="EHUSans Light"/>
                <a:cs typeface="EHUSans Light"/>
              </a:rPr>
              <a:t>Josu</a:t>
            </a:r>
            <a:r>
              <a:rPr lang="en-US" sz="1800" dirty="0" smtClean="0">
                <a:solidFill>
                  <a:schemeClr val="tx1"/>
                </a:solidFill>
                <a:latin typeface="EHUSans Light"/>
                <a:cs typeface="EHUSans Ligh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EHUSans Light"/>
                <a:cs typeface="EHUSans Light"/>
              </a:rPr>
              <a:t>Ceberio</a:t>
            </a:r>
            <a:r>
              <a:rPr lang="en-US" sz="1800" dirty="0" smtClean="0">
                <a:solidFill>
                  <a:schemeClr val="tx1"/>
                </a:solidFill>
                <a:latin typeface="EHUSans Light"/>
                <a:cs typeface="EHUSans Light"/>
              </a:rPr>
              <a:t> </a:t>
            </a:r>
          </a:p>
          <a:p>
            <a:pPr algn="r"/>
            <a:r>
              <a:rPr lang="en-US" sz="1800" dirty="0" smtClean="0">
                <a:solidFill>
                  <a:srgbClr val="3366FF"/>
                </a:solidFill>
                <a:latin typeface="EHUSans Light"/>
                <a:cs typeface="EHUSans Light"/>
              </a:rPr>
              <a:t>Roberto Santana</a:t>
            </a:r>
          </a:p>
          <a:p>
            <a:pPr algn="r"/>
            <a:r>
              <a:rPr lang="en-US" sz="1800" dirty="0" smtClean="0">
                <a:solidFill>
                  <a:srgbClr val="3366FF"/>
                </a:solidFill>
                <a:latin typeface="EHUSans Light"/>
                <a:cs typeface="EHUSans Light"/>
              </a:rPr>
              <a:t> Alexander </a:t>
            </a:r>
            <a:r>
              <a:rPr lang="en-US" sz="18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Mendiburu</a:t>
            </a:r>
            <a:r>
              <a:rPr lang="en-US" sz="1800" dirty="0" smtClean="0">
                <a:solidFill>
                  <a:srgbClr val="3366FF"/>
                </a:solidFill>
                <a:latin typeface="EHUSans Light"/>
                <a:cs typeface="EHUSans Light"/>
              </a:rPr>
              <a:t> </a:t>
            </a:r>
          </a:p>
          <a:p>
            <a:pPr algn="r"/>
            <a:r>
              <a:rPr lang="en-US" sz="1800" dirty="0" smtClean="0">
                <a:solidFill>
                  <a:srgbClr val="3366FF"/>
                </a:solidFill>
                <a:latin typeface="EHUSans Light"/>
                <a:cs typeface="EHUSans Light"/>
              </a:rPr>
              <a:t>Jose A. Lozano</a:t>
            </a:r>
            <a:endParaRPr lang="en-US" sz="18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pic>
        <p:nvPicPr>
          <p:cNvPr id="5" name="Picture 4" descr="logo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8256"/>
            <a:ext cx="9160281" cy="12250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1210" y="4857270"/>
            <a:ext cx="80210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EHUSans Light"/>
                <a:cs typeface="EHUSans Light"/>
              </a:rPr>
              <a:t>X </a:t>
            </a:r>
            <a:r>
              <a:rPr lang="en-US" sz="1400" dirty="0" err="1">
                <a:latin typeface="EHUSans Light"/>
                <a:cs typeface="EHUSans Light"/>
              </a:rPr>
              <a:t>Congreso</a:t>
            </a:r>
            <a:r>
              <a:rPr lang="en-US" sz="1400" dirty="0">
                <a:latin typeface="EHUSans Light"/>
                <a:cs typeface="EHUSans Light"/>
              </a:rPr>
              <a:t> </a:t>
            </a:r>
            <a:r>
              <a:rPr lang="en-US" sz="1400" dirty="0" err="1">
                <a:latin typeface="EHUSans Light"/>
                <a:cs typeface="EHUSans Light"/>
              </a:rPr>
              <a:t>Español</a:t>
            </a:r>
            <a:r>
              <a:rPr lang="en-US" sz="1400" dirty="0">
                <a:latin typeface="EHUSans Light"/>
                <a:cs typeface="EHUSans Light"/>
              </a:rPr>
              <a:t> de </a:t>
            </a:r>
            <a:r>
              <a:rPr lang="en-US" sz="1400" dirty="0" err="1">
                <a:latin typeface="EHUSans Light"/>
                <a:cs typeface="EHUSans Light"/>
              </a:rPr>
              <a:t>Metaheurísticas</a:t>
            </a:r>
            <a:r>
              <a:rPr lang="en-US" sz="1400" dirty="0">
                <a:latin typeface="EHUSans Light"/>
                <a:cs typeface="EHUSans Light"/>
              </a:rPr>
              <a:t>, </a:t>
            </a:r>
            <a:r>
              <a:rPr lang="en-US" sz="1400" dirty="0" err="1">
                <a:latin typeface="EHUSans Light"/>
                <a:cs typeface="EHUSans Light"/>
              </a:rPr>
              <a:t>Algoritmos</a:t>
            </a:r>
            <a:r>
              <a:rPr lang="en-US" sz="1400" dirty="0">
                <a:latin typeface="EHUSans Light"/>
                <a:cs typeface="EHUSans Light"/>
              </a:rPr>
              <a:t> </a:t>
            </a:r>
            <a:r>
              <a:rPr lang="en-US" sz="1400" dirty="0" err="1">
                <a:latin typeface="EHUSans Light"/>
                <a:cs typeface="EHUSans Light"/>
              </a:rPr>
              <a:t>Evolutivos</a:t>
            </a:r>
            <a:r>
              <a:rPr lang="en-US" sz="1400" dirty="0">
                <a:latin typeface="EHUSans Light"/>
                <a:cs typeface="EHUSans Light"/>
              </a:rPr>
              <a:t> y </a:t>
            </a:r>
            <a:r>
              <a:rPr lang="en-US" sz="1400" dirty="0" err="1">
                <a:latin typeface="EHUSans Light"/>
                <a:cs typeface="EHUSans Light"/>
              </a:rPr>
              <a:t>Bioinspirados</a:t>
            </a:r>
            <a:r>
              <a:rPr lang="en-US" sz="1400" dirty="0">
                <a:latin typeface="EHUSans Light"/>
                <a:cs typeface="EHUSans Light"/>
              </a:rPr>
              <a:t> - MAEB2015</a:t>
            </a:r>
          </a:p>
        </p:txBody>
      </p:sp>
    </p:spTree>
    <p:extLst>
      <p:ext uri="{BB962C8B-B14F-4D97-AF65-F5344CB8AC3E}">
        <p14:creationId xmlns:p14="http://schemas.microsoft.com/office/powerpoint/2010/main" val="686897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Estimation of distribution </a:t>
            </a:r>
            <a:r>
              <a:rPr lang="en-US" sz="3600" dirty="0">
                <a:latin typeface="EHUSans Light"/>
                <a:cs typeface="EHUSans Light"/>
              </a:rPr>
              <a:t>a</a:t>
            </a:r>
            <a:r>
              <a:rPr lang="en-US" sz="3600" dirty="0" smtClean="0">
                <a:latin typeface="EHUSans Light"/>
                <a:cs typeface="EHUSans Light"/>
              </a:rPr>
              <a:t>lgorithms </a:t>
            </a:r>
            <a:r>
              <a:rPr lang="en-US" sz="2400" dirty="0" smtClean="0">
                <a:solidFill>
                  <a:srgbClr val="3366FF"/>
                </a:solidFill>
                <a:latin typeface="EHUSans Light"/>
                <a:cs typeface="EHUSans Light"/>
              </a:rPr>
              <a:t>Definition</a:t>
            </a:r>
            <a:endParaRPr lang="en-US" sz="24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17543" y="27676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4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t">
            <a:normAutofit/>
          </a:bodyPr>
          <a:lstStyle/>
          <a:p>
            <a:pPr marL="0" indent="0">
              <a:buClr>
                <a:srgbClr val="3366FF"/>
              </a:buClr>
              <a:buNone/>
            </a:pPr>
            <a:endParaRPr lang="en-US" sz="2000" dirty="0" smtClean="0"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r>
              <a:rPr lang="en-US" sz="2000" dirty="0" smtClean="0">
                <a:latin typeface="EHUSans Light"/>
                <a:cs typeface="EHUSans Light"/>
              </a:rPr>
              <a:t>Despite their success,</a:t>
            </a:r>
          </a:p>
          <a:p>
            <a:pPr marL="0" indent="0">
              <a:buClr>
                <a:srgbClr val="3366FF"/>
              </a:buClr>
              <a:buNone/>
            </a:pPr>
            <a:endParaRPr lang="en-US" sz="2000" dirty="0">
              <a:effectLst/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endParaRPr lang="en-US" sz="2000" dirty="0" smtClean="0"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endParaRPr lang="en-US" sz="2000" dirty="0"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 smtClean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r>
              <a:rPr lang="en-US" sz="2000" dirty="0" smtClean="0">
                <a:latin typeface="EHUSans Light"/>
                <a:cs typeface="EHUSans Light"/>
              </a:rPr>
              <a:t>poor performance on </a:t>
            </a:r>
            <a:r>
              <a:rPr lang="en-US" sz="2000" dirty="0" smtClean="0">
                <a:solidFill>
                  <a:srgbClr val="3366FF"/>
                </a:solidFill>
                <a:latin typeface="EHUSans Light"/>
                <a:cs typeface="EHUSans Light"/>
              </a:rPr>
              <a:t>permutation problems.</a:t>
            </a:r>
            <a:endParaRPr lang="en-US" sz="20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285570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Permutation </a:t>
            </a:r>
            <a:r>
              <a:rPr lang="en-US" sz="3600" dirty="0">
                <a:latin typeface="EHUSans Light"/>
                <a:cs typeface="EHUSans Light"/>
              </a:rPr>
              <a:t>optimization </a:t>
            </a:r>
            <a:r>
              <a:rPr lang="en-US" sz="3600" dirty="0" smtClean="0">
                <a:latin typeface="EHUSans Light"/>
                <a:cs typeface="EHUSans Light"/>
              </a:rPr>
              <a:t>problems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400" dirty="0" smtClean="0">
                <a:solidFill>
                  <a:srgbClr val="3366FF"/>
                </a:solidFill>
                <a:latin typeface="EHUSans Light"/>
                <a:cs typeface="EHUSans Light"/>
              </a:rPr>
              <a:t>Definition</a:t>
            </a:r>
            <a:endParaRPr lang="en-US" sz="24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Clr>
                <a:srgbClr val="3366FF"/>
              </a:buClr>
              <a:buNone/>
            </a:pPr>
            <a:endParaRPr lang="en-US" sz="2400" dirty="0" smtClean="0"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4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400" dirty="0" smtClean="0"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r>
              <a:rPr lang="en-US" sz="2400" dirty="0" smtClean="0">
                <a:effectLst/>
                <a:latin typeface="EHUSans Light"/>
                <a:cs typeface="EHUSans Light"/>
              </a:rPr>
              <a:t>Combinatorial problems whose solutions are naturally represented as </a:t>
            </a:r>
            <a:r>
              <a:rPr lang="en-US" sz="2400" dirty="0" smtClean="0">
                <a:solidFill>
                  <a:srgbClr val="3366FF"/>
                </a:solidFill>
                <a:effectLst/>
                <a:latin typeface="EHUSans Light"/>
                <a:cs typeface="EHUSans Light"/>
              </a:rPr>
              <a:t>permutations</a:t>
            </a:r>
            <a:endParaRPr lang="en-US" sz="2400" dirty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17543" y="27676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05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Permutation </a:t>
            </a:r>
            <a:r>
              <a:rPr lang="en-US" sz="3600" dirty="0">
                <a:latin typeface="EHUSans Light"/>
                <a:cs typeface="EHUSans Light"/>
              </a:rPr>
              <a:t>optimization </a:t>
            </a:r>
            <a:r>
              <a:rPr lang="en-US" sz="3600" dirty="0" smtClean="0">
                <a:latin typeface="EHUSans Light"/>
                <a:cs typeface="EHUSans Light"/>
              </a:rPr>
              <a:t>problems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400" dirty="0" smtClean="0">
                <a:solidFill>
                  <a:srgbClr val="3366FF"/>
                </a:solidFill>
                <a:latin typeface="EHUSans Light"/>
                <a:cs typeface="EHUSans Light"/>
              </a:rPr>
              <a:t>Notation</a:t>
            </a:r>
            <a:endParaRPr lang="en-US" sz="24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17543" y="27676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671" y="4340913"/>
            <a:ext cx="1663700" cy="279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6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658251" y="2231929"/>
            <a:ext cx="5840056" cy="900240"/>
            <a:chOff x="1752706" y="2172556"/>
            <a:chExt cx="5840056" cy="900240"/>
          </a:xfrm>
        </p:grpSpPr>
        <p:grpSp>
          <p:nvGrpSpPr>
            <p:cNvPr id="19" name="Group 18"/>
            <p:cNvGrpSpPr/>
            <p:nvPr/>
          </p:nvGrpSpPr>
          <p:grpSpPr>
            <a:xfrm>
              <a:off x="1752706" y="2172556"/>
              <a:ext cx="5840056" cy="461665"/>
              <a:chOff x="1794686" y="2172556"/>
              <a:chExt cx="5840056" cy="46166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794686" y="2172556"/>
                <a:ext cx="5840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EHUSans Light"/>
                    <a:cs typeface="EHUSans Light"/>
                  </a:rPr>
                  <a:t>A permutation        is a </a:t>
                </a:r>
                <a:r>
                  <a:rPr lang="en-US" sz="2400" dirty="0" err="1" smtClean="0">
                    <a:latin typeface="EHUSans Light"/>
                    <a:cs typeface="EHUSans Light"/>
                  </a:rPr>
                  <a:t>bijection</a:t>
                </a:r>
                <a:r>
                  <a:rPr lang="en-US" sz="2400" dirty="0" smtClean="0">
                    <a:latin typeface="EHUSans Light"/>
                    <a:cs typeface="EHUSans Light"/>
                  </a:rPr>
                  <a:t> of the set</a:t>
                </a:r>
                <a:endParaRPr lang="en-US" sz="2400" dirty="0">
                  <a:latin typeface="EHUSans Light"/>
                  <a:cs typeface="EHUSans Light"/>
                </a:endParaRPr>
              </a:p>
            </p:txBody>
          </p:sp>
          <p:pic>
            <p:nvPicPr>
              <p:cNvPr id="6" name="Picture 5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1582" y="2358447"/>
                <a:ext cx="203200" cy="177800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1857656" y="2611131"/>
              <a:ext cx="5633603" cy="461665"/>
              <a:chOff x="2132757" y="3066034"/>
              <a:chExt cx="5633603" cy="461665"/>
            </a:xfrm>
          </p:grpSpPr>
          <p:pic>
            <p:nvPicPr>
              <p:cNvPr id="10" name="Picture 9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3660" y="3136952"/>
                <a:ext cx="2552700" cy="368300"/>
              </a:xfrm>
              <a:prstGeom prst="rect">
                <a:avLst/>
              </a:prstGeom>
            </p:spPr>
          </p:pic>
          <p:pic>
            <p:nvPicPr>
              <p:cNvPr id="11" name="Picture 10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2757" y="3136952"/>
                <a:ext cx="1485900" cy="368300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3635226" y="3066034"/>
                <a:ext cx="16139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EHUSans Light"/>
                    <a:cs typeface="EHUSans Light"/>
                  </a:rPr>
                  <a:t>o</a:t>
                </a:r>
                <a:r>
                  <a:rPr lang="en-US" sz="2400" dirty="0" smtClean="0">
                    <a:latin typeface="EHUSans Light"/>
                    <a:cs typeface="EHUSans Light"/>
                  </a:rPr>
                  <a:t>nto itself,</a:t>
                </a:r>
                <a:endParaRPr lang="en-US" sz="2400" dirty="0">
                  <a:latin typeface="EHUSans Light"/>
                  <a:cs typeface="EHUSans 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1827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Permutation </a:t>
            </a:r>
            <a:r>
              <a:rPr lang="en-US" sz="3600" dirty="0">
                <a:latin typeface="EHUSans Light"/>
                <a:cs typeface="EHUSans Light"/>
              </a:rPr>
              <a:t>optimization </a:t>
            </a:r>
            <a:r>
              <a:rPr lang="en-US" sz="3600" dirty="0" smtClean="0">
                <a:latin typeface="EHUSans Light"/>
                <a:cs typeface="EHUSans Light"/>
              </a:rPr>
              <a:t>problems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400" dirty="0" smtClean="0">
                <a:solidFill>
                  <a:srgbClr val="3366FF"/>
                </a:solidFill>
                <a:latin typeface="EHUSans Light"/>
                <a:cs typeface="EHUSans Light"/>
              </a:rPr>
              <a:t>Goal</a:t>
            </a:r>
            <a:endParaRPr lang="en-US" sz="24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Clr>
                <a:srgbClr val="3366FF"/>
              </a:buClr>
            </a:pPr>
            <a:endParaRPr lang="en-US" sz="2800" dirty="0" smtClean="0">
              <a:latin typeface="EHUSans Light"/>
              <a:cs typeface="EHUSans Light"/>
            </a:endParaRPr>
          </a:p>
          <a:p>
            <a:pPr>
              <a:buClr>
                <a:srgbClr val="3366FF"/>
              </a:buClr>
            </a:pPr>
            <a:endParaRPr lang="en-US" sz="28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r>
              <a:rPr lang="en-US" sz="2400" dirty="0" smtClean="0">
                <a:latin typeface="EHUSans Light"/>
                <a:cs typeface="EHUSans Light"/>
              </a:rPr>
              <a:t>To find the permutation solution that minimizes </a:t>
            </a:r>
          </a:p>
          <a:p>
            <a:pPr marL="0" indent="0" algn="ctr">
              <a:buClr>
                <a:srgbClr val="3366FF"/>
              </a:buClr>
              <a:buNone/>
            </a:pPr>
            <a:r>
              <a:rPr lang="en-US" sz="2400" dirty="0" smtClean="0">
                <a:latin typeface="EHUSans Light"/>
                <a:cs typeface="EHUSans Light"/>
              </a:rPr>
              <a:t>a </a:t>
            </a:r>
            <a:r>
              <a:rPr lang="en-US" sz="2400" i="1" dirty="0" smtClean="0">
                <a:latin typeface="EHUSans Light"/>
                <a:cs typeface="EHUSans Light"/>
              </a:rPr>
              <a:t>fitness function</a:t>
            </a:r>
          </a:p>
          <a:p>
            <a:pPr marL="0" indent="0" algn="ctr">
              <a:buClr>
                <a:srgbClr val="3366FF"/>
              </a:buClr>
              <a:buNone/>
            </a:pPr>
            <a:endParaRPr lang="en-US" sz="24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400" dirty="0" smtClean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4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400" dirty="0" smtClean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r>
              <a:rPr lang="en-US" sz="2400" dirty="0" smtClean="0">
                <a:latin typeface="EHUSans Light"/>
                <a:cs typeface="EHUSans Light"/>
              </a:rPr>
              <a:t>The search space        consists of        solutions.</a:t>
            </a:r>
          </a:p>
          <a:p>
            <a:pPr>
              <a:buClr>
                <a:srgbClr val="3366FF"/>
              </a:buClr>
            </a:pPr>
            <a:endParaRPr lang="en-US" sz="2800" dirty="0" smtClean="0">
              <a:effectLst/>
              <a:latin typeface="EHUSans Light"/>
              <a:cs typeface="EHUSans Light"/>
            </a:endParaRPr>
          </a:p>
          <a:p>
            <a:pPr>
              <a:buClr>
                <a:srgbClr val="3366FF"/>
              </a:buClr>
            </a:pPr>
            <a:endParaRPr lang="en-US" sz="2800" dirty="0">
              <a:latin typeface="EHUSans Light"/>
              <a:cs typeface="EHUSans Light"/>
            </a:endParaRPr>
          </a:p>
          <a:p>
            <a:pPr>
              <a:buClr>
                <a:srgbClr val="3366FF"/>
              </a:buClr>
            </a:pPr>
            <a:endParaRPr lang="en-US" sz="2800" dirty="0" smtClean="0">
              <a:effectLst/>
              <a:latin typeface="EHUSans Light"/>
              <a:cs typeface="EHUSans Light"/>
            </a:endParaRPr>
          </a:p>
          <a:p>
            <a:pPr>
              <a:buClr>
                <a:srgbClr val="3366FF"/>
              </a:buClr>
            </a:pPr>
            <a:endParaRPr lang="en-US" sz="2800" dirty="0" smtClean="0">
              <a:effectLst/>
              <a:latin typeface="EHUSans Light"/>
              <a:cs typeface="EHUSans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17543" y="27676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928" y="4028527"/>
            <a:ext cx="2844800" cy="6604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462" y="5338306"/>
            <a:ext cx="355600" cy="3175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838" y="5328184"/>
            <a:ext cx="279400" cy="2667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668" y="3140993"/>
            <a:ext cx="1905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75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Permutation </a:t>
            </a:r>
            <a:r>
              <a:rPr lang="en-US" sz="3600" dirty="0">
                <a:latin typeface="EHUSans Light"/>
                <a:cs typeface="EHUSans Light"/>
              </a:rPr>
              <a:t>optimization </a:t>
            </a:r>
            <a:r>
              <a:rPr lang="en-US" sz="3600" dirty="0" smtClean="0">
                <a:latin typeface="EHUSans Light"/>
                <a:cs typeface="EHUSans Light"/>
              </a:rPr>
              <a:t>problems</a:t>
            </a:r>
            <a:br>
              <a:rPr lang="en-US" sz="3600" dirty="0" smtClean="0">
                <a:latin typeface="EHUSans Light"/>
                <a:cs typeface="EHUSans Light"/>
              </a:rPr>
            </a:br>
            <a:endParaRPr lang="en-US" sz="24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Clr>
                <a:srgbClr val="3366FF"/>
              </a:buClr>
            </a:pPr>
            <a:r>
              <a:rPr lang="en-US" sz="2400" dirty="0" smtClean="0">
                <a:effectLst/>
                <a:latin typeface="EHUSans Light"/>
                <a:cs typeface="EHUSans Light"/>
              </a:rPr>
              <a:t>Travelling salesman problem (TSP)</a:t>
            </a:r>
          </a:p>
          <a:p>
            <a:pPr>
              <a:buClr>
                <a:srgbClr val="3366FF"/>
              </a:buClr>
            </a:pPr>
            <a:endParaRPr lang="en-US" sz="2400" dirty="0" smtClean="0">
              <a:effectLst/>
              <a:latin typeface="EHUSans Light"/>
              <a:cs typeface="EHUSans Light"/>
            </a:endParaRPr>
          </a:p>
          <a:p>
            <a:pPr>
              <a:buClr>
                <a:srgbClr val="3366FF"/>
              </a:buClr>
            </a:pPr>
            <a:r>
              <a:rPr lang="en-US" sz="2400" dirty="0" smtClean="0">
                <a:latin typeface="EHUSans Light"/>
                <a:cs typeface="EHUSans Light"/>
              </a:rPr>
              <a:t>Permutation </a:t>
            </a:r>
            <a:r>
              <a:rPr lang="en-US" sz="2400" dirty="0" err="1" smtClean="0">
                <a:latin typeface="EHUSans Light"/>
                <a:cs typeface="EHUSans Light"/>
              </a:rPr>
              <a:t>Flowshop</a:t>
            </a:r>
            <a:r>
              <a:rPr lang="en-US" sz="2400" dirty="0" smtClean="0">
                <a:latin typeface="EHUSans Light"/>
                <a:cs typeface="EHUSans Light"/>
              </a:rPr>
              <a:t> Scheduling Problem (PFSP)</a:t>
            </a:r>
          </a:p>
          <a:p>
            <a:pPr>
              <a:buClr>
                <a:srgbClr val="3366FF"/>
              </a:buClr>
            </a:pPr>
            <a:endParaRPr lang="en-US" sz="2400" dirty="0" smtClean="0">
              <a:latin typeface="EHUSans Light"/>
              <a:cs typeface="EHUSans Light"/>
            </a:endParaRPr>
          </a:p>
          <a:p>
            <a:pPr>
              <a:buClr>
                <a:srgbClr val="3366FF"/>
              </a:buClr>
            </a:pPr>
            <a:r>
              <a:rPr lang="en-US" sz="2400" dirty="0" smtClean="0">
                <a:effectLst/>
                <a:latin typeface="EHUSans Light"/>
                <a:cs typeface="EHUSans Light"/>
              </a:rPr>
              <a:t>Linear Ordering Problem (LOP)</a:t>
            </a:r>
          </a:p>
          <a:p>
            <a:pPr>
              <a:buClr>
                <a:srgbClr val="3366FF"/>
              </a:buClr>
            </a:pPr>
            <a:endParaRPr lang="en-US" sz="2400" dirty="0" smtClean="0">
              <a:effectLst/>
              <a:latin typeface="EHUSans Light"/>
              <a:cs typeface="EHUSans Light"/>
            </a:endParaRPr>
          </a:p>
          <a:p>
            <a:pPr>
              <a:buClr>
                <a:srgbClr val="3366FF"/>
              </a:buClr>
            </a:pPr>
            <a:r>
              <a:rPr lang="en-US" sz="2400" dirty="0" smtClean="0">
                <a:latin typeface="EHUSans Light"/>
                <a:cs typeface="EHUSans Light"/>
              </a:rPr>
              <a:t>Quadratic Assignment Problem (QAP)</a:t>
            </a:r>
            <a:endParaRPr lang="en-US" sz="2400" dirty="0" smtClean="0">
              <a:effectLst/>
              <a:latin typeface="EHUSans Light"/>
              <a:cs typeface="EHUSans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26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Permutation </a:t>
            </a:r>
            <a:r>
              <a:rPr lang="en-US" sz="3600" dirty="0">
                <a:latin typeface="EHUSans Light"/>
                <a:cs typeface="EHUSans Light"/>
              </a:rPr>
              <a:t>optimization </a:t>
            </a:r>
            <a:r>
              <a:rPr lang="en-US" sz="3600" dirty="0" smtClean="0">
                <a:latin typeface="EHUSans Light"/>
                <a:cs typeface="EHUSans Light"/>
              </a:rPr>
              <a:t>problems</a:t>
            </a:r>
            <a:br>
              <a:rPr lang="en-US" sz="3600" dirty="0" smtClean="0">
                <a:latin typeface="EHUSans Light"/>
                <a:cs typeface="EHUSans Light"/>
              </a:rPr>
            </a:br>
            <a:endParaRPr lang="en-US" sz="24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Clr>
                <a:srgbClr val="3366FF"/>
              </a:buClr>
            </a:pPr>
            <a:r>
              <a:rPr lang="en-US" sz="2400" dirty="0" smtClean="0">
                <a:effectLst/>
                <a:latin typeface="EHUSans Light"/>
                <a:cs typeface="EHUSans Light"/>
              </a:rPr>
              <a:t>Travelling salesman problem (TSP)</a:t>
            </a:r>
          </a:p>
          <a:p>
            <a:pPr>
              <a:buClr>
                <a:srgbClr val="3366FF"/>
              </a:buClr>
            </a:pPr>
            <a:endParaRPr lang="en-US" sz="2400" dirty="0" smtClean="0">
              <a:effectLst/>
              <a:latin typeface="EHUSans Light"/>
              <a:cs typeface="EHUSans Light"/>
            </a:endParaRPr>
          </a:p>
          <a:p>
            <a:pPr>
              <a:buClr>
                <a:srgbClr val="3366FF"/>
              </a:buClr>
            </a:pPr>
            <a:r>
              <a:rPr lang="en-US" sz="2400" dirty="0" smtClean="0">
                <a:solidFill>
                  <a:srgbClr val="3366FF"/>
                </a:solidFill>
                <a:latin typeface="EHUSans Light"/>
                <a:cs typeface="EHUSans Light"/>
              </a:rPr>
              <a:t>Permutation </a:t>
            </a:r>
            <a:r>
              <a:rPr lang="en-US" sz="24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Flowshop</a:t>
            </a:r>
            <a:r>
              <a:rPr lang="en-US" sz="2400" dirty="0" smtClean="0">
                <a:solidFill>
                  <a:srgbClr val="3366FF"/>
                </a:solidFill>
                <a:latin typeface="EHUSans Light"/>
                <a:cs typeface="EHUSans Light"/>
              </a:rPr>
              <a:t> Scheduling Problem (PFSP)</a:t>
            </a:r>
          </a:p>
          <a:p>
            <a:pPr>
              <a:buClr>
                <a:srgbClr val="3366FF"/>
              </a:buClr>
            </a:pPr>
            <a:endParaRPr lang="en-US" sz="2400" dirty="0" smtClean="0">
              <a:latin typeface="EHUSans Light"/>
              <a:cs typeface="EHUSans Light"/>
            </a:endParaRPr>
          </a:p>
          <a:p>
            <a:pPr>
              <a:buClr>
                <a:srgbClr val="3366FF"/>
              </a:buClr>
            </a:pPr>
            <a:r>
              <a:rPr lang="en-US" sz="2400" dirty="0" smtClean="0">
                <a:effectLst/>
                <a:latin typeface="EHUSans Light"/>
                <a:cs typeface="EHUSans Light"/>
              </a:rPr>
              <a:t>Linear Ordering Problem (LOP)</a:t>
            </a:r>
          </a:p>
          <a:p>
            <a:pPr>
              <a:buClr>
                <a:srgbClr val="3366FF"/>
              </a:buClr>
            </a:pPr>
            <a:endParaRPr lang="en-US" sz="2400" dirty="0" smtClean="0">
              <a:effectLst/>
              <a:latin typeface="EHUSans Light"/>
              <a:cs typeface="EHUSans Light"/>
            </a:endParaRPr>
          </a:p>
          <a:p>
            <a:pPr>
              <a:buClr>
                <a:srgbClr val="3366FF"/>
              </a:buClr>
            </a:pPr>
            <a:r>
              <a:rPr lang="en-US" sz="2400" dirty="0" smtClean="0">
                <a:solidFill>
                  <a:srgbClr val="3366FF"/>
                </a:solidFill>
                <a:latin typeface="EHUSans Light"/>
                <a:cs typeface="EHUSans Light"/>
              </a:rPr>
              <a:t>Quadratic Assignment Problem (QAP)</a:t>
            </a:r>
            <a:endParaRPr lang="en-US" sz="24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29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7083</TotalTime>
  <Words>967</Words>
  <Application>Microsoft Macintosh PowerPoint</Application>
  <PresentationFormat>On-screen Show (4:3)</PresentationFormat>
  <Paragraphs>486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Introducing Mixtures of Generalized Mallows in Estimation of Distribution Algorithms</vt:lpstr>
      <vt:lpstr>Outline</vt:lpstr>
      <vt:lpstr>Estimation of distribution algorithms Definition</vt:lpstr>
      <vt:lpstr>Estimation of distribution algorithms Definition</vt:lpstr>
      <vt:lpstr>Permutation optimization problems Definition</vt:lpstr>
      <vt:lpstr>Permutation optimization problems Notation</vt:lpstr>
      <vt:lpstr>Permutation optimization problems Goal</vt:lpstr>
      <vt:lpstr>Permutation optimization problems </vt:lpstr>
      <vt:lpstr>Permutation optimization problems </vt:lpstr>
      <vt:lpstr>Permutation Flowshop Scheduling Problem Definition</vt:lpstr>
      <vt:lpstr>Estimation of Distribution Algorithms Definition</vt:lpstr>
      <vt:lpstr>The Mallows model Definition</vt:lpstr>
      <vt:lpstr>The Mallows model Definition</vt:lpstr>
      <vt:lpstr>The Mallows model Definition</vt:lpstr>
      <vt:lpstr>The Generalized Mallows model Definition</vt:lpstr>
      <vt:lpstr>The Generalized Mallows model Kendall’s-τ distance</vt:lpstr>
      <vt:lpstr>The Generalized Mallows model Learning and sampling</vt:lpstr>
      <vt:lpstr>Drawbacks</vt:lpstr>
      <vt:lpstr>Mixtures of Generalized Mallows models</vt:lpstr>
      <vt:lpstr>Mixtures of Generalized Mallows models Learning</vt:lpstr>
      <vt:lpstr>Mixtures of Generalized Mallows models Expectation Maximization (EM)</vt:lpstr>
      <vt:lpstr>Mixtures of Generalized Mallows models Sampling</vt:lpstr>
      <vt:lpstr>Mixtures of Generalized Mallows models Sampling</vt:lpstr>
      <vt:lpstr>Experiments Settings</vt:lpstr>
      <vt:lpstr>PowerPoint Presentation</vt:lpstr>
      <vt:lpstr>Elementary Landscape Decomposition The quadratic assignment problem (QAP)</vt:lpstr>
      <vt:lpstr>Experiments Settings</vt:lpstr>
      <vt:lpstr>Other distances Cayley distance</vt:lpstr>
      <vt:lpstr>Experiments Settings</vt:lpstr>
      <vt:lpstr>Experiments Settings</vt:lpstr>
      <vt:lpstr>Experimentation Results</vt:lpstr>
      <vt:lpstr>Experimentation Results</vt:lpstr>
      <vt:lpstr>Results summary</vt:lpstr>
      <vt:lpstr>Results summary</vt:lpstr>
      <vt:lpstr>Conclusions</vt:lpstr>
      <vt:lpstr>Future work</vt:lpstr>
      <vt:lpstr>Future work</vt:lpstr>
      <vt:lpstr>Future work</vt:lpstr>
      <vt:lpstr>Introducing Mixtures of Generalized Mallows in Estimation of Distribution Algorithms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Permutation Problems with  Estimation of Distribution Algorithms and Extensions Thereof</dc:title>
  <dc:creator>Josu Ceberio Uribe</dc:creator>
  <cp:lastModifiedBy>Josu Ceberio</cp:lastModifiedBy>
  <cp:revision>848</cp:revision>
  <cp:lastPrinted>2015-02-02T10:23:31Z</cp:lastPrinted>
  <dcterms:created xsi:type="dcterms:W3CDTF">2014-11-17T11:09:28Z</dcterms:created>
  <dcterms:modified xsi:type="dcterms:W3CDTF">2015-02-04T10:02:52Z</dcterms:modified>
</cp:coreProperties>
</file>