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72" r:id="rId3"/>
    <p:sldId id="277" r:id="rId4"/>
    <p:sldId id="284" r:id="rId5"/>
    <p:sldId id="285" r:id="rId6"/>
    <p:sldId id="372" r:id="rId7"/>
    <p:sldId id="448" r:id="rId8"/>
    <p:sldId id="279" r:id="rId9"/>
    <p:sldId id="288" r:id="rId10"/>
    <p:sldId id="290" r:id="rId11"/>
    <p:sldId id="434" r:id="rId12"/>
    <p:sldId id="357" r:id="rId13"/>
    <p:sldId id="273" r:id="rId14"/>
    <p:sldId id="274" r:id="rId15"/>
    <p:sldId id="456" r:id="rId16"/>
    <p:sldId id="414" r:id="rId17"/>
    <p:sldId id="415" r:id="rId18"/>
    <p:sldId id="398" r:id="rId19"/>
    <p:sldId id="432" r:id="rId20"/>
    <p:sldId id="457" r:id="rId21"/>
    <p:sldId id="458" r:id="rId22"/>
    <p:sldId id="439" r:id="rId23"/>
    <p:sldId id="440" r:id="rId24"/>
    <p:sldId id="442" r:id="rId25"/>
    <p:sldId id="443" r:id="rId26"/>
    <p:sldId id="444" r:id="rId27"/>
    <p:sldId id="454" r:id="rId28"/>
    <p:sldId id="459" r:id="rId29"/>
    <p:sldId id="451" r:id="rId30"/>
    <p:sldId id="399" r:id="rId31"/>
    <p:sldId id="436" r:id="rId32"/>
    <p:sldId id="446" r:id="rId33"/>
    <p:sldId id="447" r:id="rId34"/>
    <p:sldId id="452" r:id="rId35"/>
    <p:sldId id="445" r:id="rId36"/>
    <p:sldId id="450" r:id="rId37"/>
    <p:sldId id="455" r:id="rId38"/>
    <p:sldId id="43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606BC7-D1CB-A342-8002-8ED2889A2BFF}">
          <p14:sldIdLst>
            <p14:sldId id="256"/>
            <p14:sldId id="272"/>
            <p14:sldId id="277"/>
            <p14:sldId id="284"/>
            <p14:sldId id="285"/>
            <p14:sldId id="372"/>
            <p14:sldId id="448"/>
            <p14:sldId id="279"/>
            <p14:sldId id="288"/>
            <p14:sldId id="290"/>
            <p14:sldId id="434"/>
            <p14:sldId id="357"/>
          </p14:sldIdLst>
        </p14:section>
        <p14:section name="Part I" id="{DDE72874-39AD-D94A-8FE8-B98D6E7CA1C0}">
          <p14:sldIdLst>
            <p14:sldId id="273"/>
            <p14:sldId id="274"/>
            <p14:sldId id="456"/>
            <p14:sldId id="414"/>
            <p14:sldId id="415"/>
            <p14:sldId id="398"/>
            <p14:sldId id="432"/>
            <p14:sldId id="457"/>
            <p14:sldId id="458"/>
            <p14:sldId id="439"/>
            <p14:sldId id="440"/>
            <p14:sldId id="442"/>
            <p14:sldId id="443"/>
            <p14:sldId id="444"/>
            <p14:sldId id="454"/>
            <p14:sldId id="459"/>
            <p14:sldId id="451"/>
            <p14:sldId id="399"/>
            <p14:sldId id="436"/>
            <p14:sldId id="446"/>
            <p14:sldId id="447"/>
            <p14:sldId id="452"/>
            <p14:sldId id="445"/>
            <p14:sldId id="450"/>
            <p14:sldId id="455"/>
            <p14:sldId id="43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87" autoAdjust="0"/>
    <p:restoredTop sz="99857" autoAdjust="0"/>
  </p:normalViewPr>
  <p:slideViewPr>
    <p:cSldViewPr snapToGrid="0" snapToObjects="1">
      <p:cViewPr>
        <p:scale>
          <a:sx n="112" d="100"/>
          <a:sy n="112" d="100"/>
        </p:scale>
        <p:origin x="192" y="-80"/>
      </p:cViewPr>
      <p:guideLst>
        <p:guide orient="horz" pos="3873"/>
        <p:guide pos="51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58F01-5690-8548-B644-66BF7E223246}" type="datetimeFigureOut">
              <a:rPr lang="en-US" smtClean="0"/>
              <a:t>04/02/15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445D4-9FE5-D743-A83B-10185070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130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AC560-8470-AB4E-A983-600FC81300A3}" type="datetimeFigureOut">
              <a:rPr lang="en-US" smtClean="0"/>
              <a:t>04/02/15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B374E-8AD7-014C-9047-CD208F491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39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8649-D2A0-4B4A-B636-B9CBC54D8663}" type="datetime1">
              <a:rPr lang="en-US" smtClean="0"/>
              <a:t>04/02/15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 II: Studying the Linear Ordering Problem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0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147A-C422-A147-BE87-2D73D5D40EEA}" type="datetime1">
              <a:rPr lang="en-US" smtClean="0"/>
              <a:t>04/02/15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 II: Studying the Linear Ordering Problem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3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0D40-61A5-5345-AA33-A6DBC09F1761}" type="datetime1">
              <a:rPr lang="en-US" smtClean="0"/>
              <a:t>04/02/15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 II: Studying the Linear Ordering Problem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5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8EF1-8CF3-5148-8D2B-9D76F5D14668}" type="datetime1">
              <a:rPr lang="en-US" smtClean="0"/>
              <a:t>04/02/15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 II: Studying the Linear Ordering Problem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9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61A4-3FFA-3340-919B-E1EFFC8D5DBB}" type="datetime1">
              <a:rPr lang="en-US" smtClean="0"/>
              <a:t>04/02/15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 II: Studying the Linear Ordering Problem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3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C50D-5105-CE44-8562-3D56037955E5}" type="datetime1">
              <a:rPr lang="en-US" smtClean="0"/>
              <a:t>04/02/15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 II: Studying the Linear Ordering Problem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9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77F6-D9FD-4847-A121-664D6D4BA845}" type="datetime1">
              <a:rPr lang="en-US" smtClean="0"/>
              <a:t>04/02/15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 II: Studying the Linear Ordering Problem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D29C-FE06-9045-9738-2A69F3FC12C2}" type="datetime1">
              <a:rPr lang="en-US" smtClean="0"/>
              <a:t>04/02/15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 II: Studying the Linear Ordering Problem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6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F575-5D85-644B-85B4-FD405DA28047}" type="datetime1">
              <a:rPr lang="en-US" smtClean="0"/>
              <a:t>04/02/15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 II: Studying the Linear Ordering Problem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FD90-53B1-4B42-B57A-644812680E97}" type="datetime1">
              <a:rPr lang="en-US" smtClean="0"/>
              <a:t>04/02/15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 II: Studying the Linear Ordering Problem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9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0B35-D7FD-A044-B9E2-D94E4CC8687A}" type="datetime1">
              <a:rPr lang="en-US" smtClean="0"/>
              <a:t>04/02/15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 II: Studying the Linear Ordering Problem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2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9B2D9-5584-854A-9316-355D39441805}" type="datetime1">
              <a:rPr lang="en-US" smtClean="0"/>
              <a:t>04/02/15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Part II: Studying the Linear Ordering Problem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F747-FAD8-194E-A6FC-E1CF65DC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1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6" Type="http://schemas.openxmlformats.org/officeDocument/2006/relationships/image" Target="../media/image27.emf"/><Relationship Id="rId7" Type="http://schemas.openxmlformats.org/officeDocument/2006/relationships/image" Target="../media/image28.emf"/><Relationship Id="rId8" Type="http://schemas.openxmlformats.org/officeDocument/2006/relationships/image" Target="../media/image29.emf"/><Relationship Id="rId9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5" Type="http://schemas.openxmlformats.org/officeDocument/2006/relationships/image" Target="../media/image34.emf"/><Relationship Id="rId6" Type="http://schemas.openxmlformats.org/officeDocument/2006/relationships/image" Target="../media/image35.emf"/><Relationship Id="rId7" Type="http://schemas.openxmlformats.org/officeDocument/2006/relationships/image" Target="../media/image36.emf"/><Relationship Id="rId8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5" Type="http://schemas.openxmlformats.org/officeDocument/2006/relationships/image" Target="../media/image34.emf"/><Relationship Id="rId6" Type="http://schemas.openxmlformats.org/officeDocument/2006/relationships/image" Target="../media/image35.emf"/><Relationship Id="rId7" Type="http://schemas.openxmlformats.org/officeDocument/2006/relationships/image" Target="../media/image36.emf"/><Relationship Id="rId8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4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emf"/><Relationship Id="rId3" Type="http://schemas.openxmlformats.org/officeDocument/2006/relationships/image" Target="../media/image4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4" Type="http://schemas.openxmlformats.org/officeDocument/2006/relationships/image" Target="../media/image45.emf"/><Relationship Id="rId5" Type="http://schemas.openxmlformats.org/officeDocument/2006/relationships/image" Target="../media/image46.emf"/><Relationship Id="rId6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4" Type="http://schemas.openxmlformats.org/officeDocument/2006/relationships/image" Target="../media/image45.emf"/><Relationship Id="rId5" Type="http://schemas.openxmlformats.org/officeDocument/2006/relationships/image" Target="../media/image46.emf"/><Relationship Id="rId6" Type="http://schemas.openxmlformats.org/officeDocument/2006/relationships/image" Target="../media/image50.emf"/><Relationship Id="rId7" Type="http://schemas.openxmlformats.org/officeDocument/2006/relationships/image" Target="../media/image51.emf"/><Relationship Id="rId8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4" Type="http://schemas.openxmlformats.org/officeDocument/2006/relationships/image" Target="../media/image45.emf"/><Relationship Id="rId5" Type="http://schemas.openxmlformats.org/officeDocument/2006/relationships/image" Target="../media/image46.emf"/><Relationship Id="rId6" Type="http://schemas.openxmlformats.org/officeDocument/2006/relationships/image" Target="../media/image51.emf"/><Relationship Id="rId7" Type="http://schemas.openxmlformats.org/officeDocument/2006/relationships/image" Target="../media/image54.emf"/><Relationship Id="rId8" Type="http://schemas.openxmlformats.org/officeDocument/2006/relationships/image" Target="../media/image5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4" Type="http://schemas.openxmlformats.org/officeDocument/2006/relationships/image" Target="../media/image45.emf"/><Relationship Id="rId5" Type="http://schemas.openxmlformats.org/officeDocument/2006/relationships/image" Target="../media/image46.emf"/><Relationship Id="rId6" Type="http://schemas.openxmlformats.org/officeDocument/2006/relationships/image" Target="../media/image51.emf"/><Relationship Id="rId7" Type="http://schemas.openxmlformats.org/officeDocument/2006/relationships/image" Target="../media/image5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4" Type="http://schemas.openxmlformats.org/officeDocument/2006/relationships/image" Target="../media/image45.emf"/><Relationship Id="rId5" Type="http://schemas.openxmlformats.org/officeDocument/2006/relationships/image" Target="../media/image46.emf"/><Relationship Id="rId6" Type="http://schemas.openxmlformats.org/officeDocument/2006/relationships/image" Target="../media/image51.emf"/><Relationship Id="rId7" Type="http://schemas.openxmlformats.org/officeDocument/2006/relationships/image" Target="../media/image55.emf"/><Relationship Id="rId8" Type="http://schemas.openxmlformats.org/officeDocument/2006/relationships/image" Target="../media/image58.emf"/><Relationship Id="rId9" Type="http://schemas.openxmlformats.org/officeDocument/2006/relationships/image" Target="../media/image59.emf"/><Relationship Id="rId10" Type="http://schemas.openxmlformats.org/officeDocument/2006/relationships/image" Target="../media/image6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4" Type="http://schemas.openxmlformats.org/officeDocument/2006/relationships/image" Target="../media/image6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10" y="452576"/>
            <a:ext cx="8021067" cy="237944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EHUSans Light"/>
                <a:cs typeface="EHUSans Light"/>
              </a:rPr>
              <a:t>A comparison of estimation of distribution algorithms for the linear ordering problem</a:t>
            </a:r>
            <a:endParaRPr lang="en-US" sz="3200" dirty="0">
              <a:latin typeface="EHUSans Light"/>
              <a:cs typeface="EHUSans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55687" y="3105369"/>
            <a:ext cx="2751180" cy="1250846"/>
          </a:xfrm>
        </p:spPr>
        <p:txBody>
          <a:bodyPr anchor="ctr">
            <a:normAutofit/>
          </a:bodyPr>
          <a:lstStyle/>
          <a:p>
            <a:pPr algn="r"/>
            <a:r>
              <a:rPr lang="en-US" sz="1800" dirty="0" err="1" smtClean="0">
                <a:solidFill>
                  <a:schemeClr val="tx1"/>
                </a:solidFill>
                <a:latin typeface="EHUSans Light"/>
                <a:cs typeface="EHUSans Light"/>
              </a:rPr>
              <a:t>Josu</a:t>
            </a:r>
            <a:r>
              <a:rPr lang="en-US" sz="1800" dirty="0" smtClean="0">
                <a:solidFill>
                  <a:schemeClr val="tx1"/>
                </a:solidFill>
                <a:latin typeface="EHUSans Light"/>
                <a:cs typeface="EHUSans Ligh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EHUSans Light"/>
                <a:cs typeface="EHUSans Light"/>
              </a:rPr>
              <a:t>Ceberio</a:t>
            </a:r>
            <a:r>
              <a:rPr lang="en-US" sz="1800" dirty="0" smtClean="0">
                <a:solidFill>
                  <a:schemeClr val="tx1"/>
                </a:solidFill>
                <a:latin typeface="EHUSans Light"/>
                <a:cs typeface="EHUSans Light"/>
              </a:rPr>
              <a:t> </a:t>
            </a:r>
          </a:p>
          <a:p>
            <a:pPr algn="r"/>
            <a:r>
              <a:rPr lang="en-US" sz="1800" dirty="0" smtClean="0">
                <a:solidFill>
                  <a:srgbClr val="3366FF"/>
                </a:solidFill>
                <a:latin typeface="EHUSans Light"/>
                <a:cs typeface="EHUSans Light"/>
              </a:rPr>
              <a:t>Alexander </a:t>
            </a:r>
            <a:r>
              <a:rPr lang="en-US" sz="18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Mendiburu</a:t>
            </a:r>
            <a:r>
              <a:rPr lang="en-US" sz="1800" dirty="0" smtClean="0">
                <a:solidFill>
                  <a:srgbClr val="3366FF"/>
                </a:solidFill>
                <a:latin typeface="EHUSans Light"/>
                <a:cs typeface="EHUSans Light"/>
              </a:rPr>
              <a:t> </a:t>
            </a:r>
          </a:p>
          <a:p>
            <a:pPr algn="r"/>
            <a:r>
              <a:rPr lang="en-US" sz="1800" dirty="0" smtClean="0">
                <a:solidFill>
                  <a:srgbClr val="3366FF"/>
                </a:solidFill>
                <a:latin typeface="EHUSans Light"/>
                <a:cs typeface="EHUSans Light"/>
              </a:rPr>
              <a:t>Jose A. Lozano</a:t>
            </a:r>
            <a:endParaRPr lang="en-US" sz="18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pic>
        <p:nvPicPr>
          <p:cNvPr id="5" name="Picture 4" descr="log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8256"/>
            <a:ext cx="9160281" cy="12250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4205" y="4860541"/>
            <a:ext cx="7481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EHUSans Light"/>
                <a:cs typeface="EHUSans Light"/>
              </a:rPr>
              <a:t>X </a:t>
            </a:r>
            <a:r>
              <a:rPr lang="en-US" sz="1400" dirty="0" err="1" smtClean="0">
                <a:latin typeface="EHUSans Light"/>
                <a:cs typeface="EHUSans Light"/>
              </a:rPr>
              <a:t>Congreso</a:t>
            </a:r>
            <a:r>
              <a:rPr lang="en-US" sz="1400" dirty="0" smtClean="0">
                <a:latin typeface="EHUSans Light"/>
                <a:cs typeface="EHUSans Light"/>
              </a:rPr>
              <a:t> </a:t>
            </a:r>
            <a:r>
              <a:rPr lang="en-US" sz="1400" dirty="0" err="1" smtClean="0">
                <a:latin typeface="EHUSans Light"/>
                <a:cs typeface="EHUSans Light"/>
              </a:rPr>
              <a:t>Español</a:t>
            </a:r>
            <a:r>
              <a:rPr lang="en-US" sz="1400" dirty="0" smtClean="0">
                <a:latin typeface="EHUSans Light"/>
                <a:cs typeface="EHUSans Light"/>
              </a:rPr>
              <a:t> de </a:t>
            </a:r>
            <a:r>
              <a:rPr lang="en-US" sz="1400" dirty="0" err="1" smtClean="0">
                <a:latin typeface="EHUSans Light"/>
                <a:cs typeface="EHUSans Light"/>
              </a:rPr>
              <a:t>Metaheurísticas</a:t>
            </a:r>
            <a:r>
              <a:rPr lang="en-US" sz="1400" dirty="0" smtClean="0">
                <a:latin typeface="EHUSans Light"/>
                <a:cs typeface="EHUSans Light"/>
              </a:rPr>
              <a:t>, </a:t>
            </a:r>
            <a:r>
              <a:rPr lang="en-US" sz="1400" dirty="0" err="1" smtClean="0">
                <a:latin typeface="EHUSans Light"/>
                <a:cs typeface="EHUSans Light"/>
              </a:rPr>
              <a:t>Algoritmos</a:t>
            </a:r>
            <a:r>
              <a:rPr lang="en-US" sz="1400" dirty="0" smtClean="0">
                <a:latin typeface="EHUSans Light"/>
                <a:cs typeface="EHUSans Light"/>
              </a:rPr>
              <a:t> </a:t>
            </a:r>
            <a:r>
              <a:rPr lang="en-US" sz="1400" dirty="0" err="1" smtClean="0">
                <a:latin typeface="EHUSans Light"/>
                <a:cs typeface="EHUSans Light"/>
              </a:rPr>
              <a:t>Evolutivos</a:t>
            </a:r>
            <a:r>
              <a:rPr lang="en-US" sz="1400" dirty="0" smtClean="0">
                <a:latin typeface="EHUSans Light"/>
                <a:cs typeface="EHUSans Light"/>
              </a:rPr>
              <a:t> y </a:t>
            </a:r>
            <a:r>
              <a:rPr lang="en-US" sz="1400" dirty="0" err="1" smtClean="0">
                <a:latin typeface="EHUSans Light"/>
                <a:cs typeface="EHUSans Light"/>
              </a:rPr>
              <a:t>Bioinspirados</a:t>
            </a:r>
            <a:r>
              <a:rPr lang="en-US" sz="1400" dirty="0">
                <a:latin typeface="EHUSans Light"/>
                <a:cs typeface="EHUSans Light"/>
              </a:rPr>
              <a:t> </a:t>
            </a:r>
            <a:r>
              <a:rPr lang="en-US" sz="1400" dirty="0" smtClean="0">
                <a:latin typeface="EHUSans Light"/>
                <a:cs typeface="EHUSans Light"/>
              </a:rPr>
              <a:t>- MAEB2015</a:t>
            </a:r>
            <a:endParaRPr lang="en-US" sz="1400" dirty="0">
              <a:latin typeface="EHUSans Light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47863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32" y="1834596"/>
            <a:ext cx="3647168" cy="3628654"/>
          </a:xfrm>
          <a:prstGeom prst="rect">
            <a:avLst/>
          </a:prstGeom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9117543" y="27676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67" y="5355300"/>
            <a:ext cx="1041400" cy="2159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EHUSans Light"/>
                <a:cs typeface="EHUSans Light"/>
              </a:rPr>
              <a:t>The linear ordering </a:t>
            </a:r>
            <a:r>
              <a:rPr lang="en-US" sz="3600" dirty="0" smtClean="0">
                <a:latin typeface="EHUSans Light"/>
                <a:cs typeface="EHUSans Light"/>
              </a:rPr>
              <a:t>problem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700" dirty="0" smtClean="0">
                <a:solidFill>
                  <a:srgbClr val="3366FF"/>
                </a:solidFill>
                <a:latin typeface="EHUSans Light"/>
                <a:cs typeface="EHUSans Light"/>
              </a:rPr>
              <a:t>Definition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585" y="3245741"/>
            <a:ext cx="3175000" cy="9017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640" y="5675610"/>
            <a:ext cx="1320800" cy="2159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220" y="6086068"/>
            <a:ext cx="1447800" cy="3175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10645" y="6067809"/>
            <a:ext cx="3581687" cy="5770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EHUSans Light"/>
                <a:cs typeface="EHUSans Light"/>
              </a:rPr>
              <a:t>Example extracted from </a:t>
            </a:r>
            <a:r>
              <a:rPr lang="en-US" sz="1050" i="1" dirty="0" smtClean="0">
                <a:latin typeface="EHUSans Light"/>
                <a:cs typeface="EHUSans Light"/>
              </a:rPr>
              <a:t>R. </a:t>
            </a:r>
            <a:r>
              <a:rPr lang="en-US" sz="1050" i="1" dirty="0" err="1" smtClean="0">
                <a:latin typeface="EHUSans Light"/>
                <a:cs typeface="EHUSans Light"/>
              </a:rPr>
              <a:t>Martí</a:t>
            </a:r>
            <a:r>
              <a:rPr lang="en-US" sz="1050" i="1" dirty="0" smtClean="0">
                <a:latin typeface="EHUSans Light"/>
                <a:cs typeface="EHUSans Light"/>
              </a:rPr>
              <a:t> and G. </a:t>
            </a:r>
            <a:r>
              <a:rPr lang="en-US" sz="1050" i="1" dirty="0" err="1" smtClean="0">
                <a:latin typeface="EHUSans Light"/>
                <a:cs typeface="EHUSans Light"/>
              </a:rPr>
              <a:t>Reinelt</a:t>
            </a:r>
            <a:r>
              <a:rPr lang="en-US" sz="1050" i="1" dirty="0" smtClean="0">
                <a:latin typeface="EHUSans Light"/>
                <a:cs typeface="EHUSans Light"/>
              </a:rPr>
              <a:t> (2011) The linear ordering problem: exact and heuristic methods in combinatorial optimization</a:t>
            </a:r>
            <a:r>
              <a:rPr lang="en-US" sz="1050" dirty="0" smtClean="0">
                <a:latin typeface="EHUSans Light"/>
                <a:cs typeface="EHUSans Light"/>
              </a:rPr>
              <a:t>.</a:t>
            </a:r>
            <a:endParaRPr lang="en-US" sz="1050" dirty="0">
              <a:latin typeface="EHUSans Light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50607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EHUSans Light"/>
                <a:cs typeface="EHUSans Light"/>
              </a:rPr>
              <a:t>The linear ordering </a:t>
            </a:r>
            <a:r>
              <a:rPr lang="en-US" sz="3600" dirty="0" smtClean="0">
                <a:latin typeface="EHUSans Light"/>
                <a:cs typeface="EHUSans Light"/>
              </a:rPr>
              <a:t>problem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700" dirty="0" smtClean="0">
                <a:solidFill>
                  <a:srgbClr val="3366FF"/>
                </a:solidFill>
                <a:latin typeface="EHUSans Light"/>
                <a:cs typeface="EHUSans Light"/>
              </a:rPr>
              <a:t>Some applications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8512" y="1973199"/>
            <a:ext cx="687182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366FF"/>
              </a:buClr>
              <a:buFont typeface="Lucida Grande"/>
              <a:buChar char="-"/>
            </a:pPr>
            <a:r>
              <a:rPr lang="en-US" sz="2000" dirty="0" smtClean="0">
                <a:latin typeface="EHUSans Light"/>
                <a:cs typeface="EHUSans Light"/>
              </a:rPr>
              <a:t>Aggregation of individual preferences</a:t>
            </a:r>
          </a:p>
          <a:p>
            <a:pPr marL="742950" lvl="2" indent="-285750">
              <a:buClr>
                <a:srgbClr val="3366FF"/>
              </a:buClr>
              <a:buFont typeface="Lucida Grande"/>
              <a:buChar char="-"/>
            </a:pPr>
            <a:r>
              <a:rPr lang="en-US" sz="2000" dirty="0" err="1" smtClean="0">
                <a:latin typeface="EHUSans Light"/>
                <a:cs typeface="EHUSans Light"/>
              </a:rPr>
              <a:t>Kemeny</a:t>
            </a:r>
            <a:r>
              <a:rPr lang="en-US" sz="2000" dirty="0" smtClean="0">
                <a:latin typeface="EHUSans Light"/>
                <a:cs typeface="EHUSans Light"/>
              </a:rPr>
              <a:t> </a:t>
            </a:r>
            <a:r>
              <a:rPr lang="en-US" sz="2000" dirty="0">
                <a:latin typeface="EHUSans Light"/>
                <a:cs typeface="EHUSans Light"/>
              </a:rPr>
              <a:t>ranking problem</a:t>
            </a:r>
          </a:p>
          <a:p>
            <a:pPr marL="285750" indent="-285750">
              <a:buClr>
                <a:srgbClr val="3366FF"/>
              </a:buClr>
              <a:buFont typeface="Lucida Grande"/>
              <a:buChar char="-"/>
            </a:pPr>
            <a:endParaRPr lang="en-US" sz="2000" dirty="0" smtClean="0">
              <a:latin typeface="EHUSans Light"/>
              <a:cs typeface="EHUSans Light"/>
            </a:endParaRPr>
          </a:p>
          <a:p>
            <a:pPr marL="285750" indent="-285750">
              <a:buClr>
                <a:srgbClr val="3366FF"/>
              </a:buClr>
              <a:buFont typeface="Lucida Grande"/>
              <a:buChar char="-"/>
            </a:pPr>
            <a:endParaRPr lang="en-US" sz="2000" dirty="0" smtClean="0">
              <a:latin typeface="EHUSans Light"/>
              <a:cs typeface="EHUSans Light"/>
            </a:endParaRPr>
          </a:p>
          <a:p>
            <a:pPr marL="285750" indent="-285750">
              <a:buClr>
                <a:srgbClr val="3366FF"/>
              </a:buClr>
              <a:buFont typeface="Lucida Grande"/>
              <a:buChar char="-"/>
            </a:pPr>
            <a:r>
              <a:rPr lang="en-US" sz="2000" dirty="0" smtClean="0">
                <a:latin typeface="EHUSans Light"/>
                <a:cs typeface="EHUSans Light"/>
              </a:rPr>
              <a:t>Triangulation of input-output tables of the branches of an economy</a:t>
            </a:r>
          </a:p>
          <a:p>
            <a:pPr marL="285750" indent="-285750">
              <a:buClr>
                <a:srgbClr val="3366FF"/>
              </a:buClr>
              <a:buFont typeface="Lucida Grande"/>
              <a:buChar char="-"/>
            </a:pPr>
            <a:endParaRPr lang="en-US" sz="2000" dirty="0" smtClean="0">
              <a:latin typeface="EHUSans Light"/>
              <a:cs typeface="EHUSans Light"/>
            </a:endParaRPr>
          </a:p>
          <a:p>
            <a:pPr marL="285750" indent="-285750">
              <a:buClr>
                <a:srgbClr val="3366FF"/>
              </a:buClr>
              <a:buFont typeface="Lucida Grande"/>
              <a:buChar char="-"/>
            </a:pPr>
            <a:endParaRPr lang="en-US" sz="2000" dirty="0" smtClean="0">
              <a:latin typeface="EHUSans Light"/>
              <a:cs typeface="EHUSans Light"/>
            </a:endParaRPr>
          </a:p>
          <a:p>
            <a:pPr marL="285750" indent="-285750">
              <a:buClr>
                <a:srgbClr val="3366FF"/>
              </a:buClr>
              <a:buFont typeface="Lucida Grande"/>
              <a:buChar char="-"/>
            </a:pPr>
            <a:r>
              <a:rPr lang="en-US" sz="2000" dirty="0" smtClean="0">
                <a:latin typeface="EHUSans Light"/>
                <a:cs typeface="EHUSans Light"/>
              </a:rPr>
              <a:t>Ranking in sports tournaments</a:t>
            </a:r>
          </a:p>
          <a:p>
            <a:pPr marL="285750" indent="-285750">
              <a:buClr>
                <a:srgbClr val="3366FF"/>
              </a:buClr>
              <a:buFont typeface="Lucida Grande"/>
              <a:buChar char="-"/>
            </a:pPr>
            <a:endParaRPr lang="en-US" sz="2000" dirty="0" smtClean="0">
              <a:latin typeface="EHUSans Light"/>
              <a:cs typeface="EHUSans Light"/>
            </a:endParaRPr>
          </a:p>
          <a:p>
            <a:pPr marL="285750" indent="-285750">
              <a:buClr>
                <a:srgbClr val="3366FF"/>
              </a:buClr>
              <a:buFont typeface="Lucida Grande"/>
              <a:buChar char="-"/>
            </a:pPr>
            <a:endParaRPr lang="en-US" sz="2000" dirty="0">
              <a:latin typeface="EHUSans Light"/>
              <a:cs typeface="EHUSans Light"/>
            </a:endParaRPr>
          </a:p>
          <a:p>
            <a:pPr marL="285750" indent="-285750">
              <a:buClr>
                <a:srgbClr val="3366FF"/>
              </a:buClr>
              <a:buFont typeface="Lucida Grande"/>
              <a:buChar char="-"/>
            </a:pPr>
            <a:r>
              <a:rPr lang="en-US" sz="2000" dirty="0" smtClean="0">
                <a:latin typeface="EHUSans Light"/>
                <a:cs typeface="EHUSans Light"/>
              </a:rPr>
              <a:t>Optimal weighted ancestry relationships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latin typeface="EHUSans Light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465573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EHUSans Light"/>
                <a:cs typeface="EHUSans Light"/>
              </a:rPr>
              <a:t>The linear ordering problem</a:t>
            </a:r>
            <a:r>
              <a:rPr lang="en-US" sz="3600" dirty="0" smtClean="0">
                <a:latin typeface="EHUSans Light"/>
                <a:cs typeface="EHUSans Light"/>
              </a:rPr>
              <a:t/>
            </a:r>
            <a:br>
              <a:rPr lang="en-US" sz="3600" dirty="0" smtClean="0">
                <a:latin typeface="EHUSans Light"/>
                <a:cs typeface="EHUSans Light"/>
              </a:rPr>
            </a:br>
            <a:endParaRPr lang="en-US" sz="24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Clr>
                <a:srgbClr val="3366FF"/>
              </a:buClr>
              <a:buNone/>
            </a:pPr>
            <a:endParaRPr lang="en-US" sz="2400" dirty="0" smtClean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4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400" dirty="0" smtClean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r>
              <a:rPr lang="en-US" sz="2400" dirty="0" smtClean="0">
                <a:latin typeface="EHUSans Light"/>
                <a:cs typeface="EHUSans Light"/>
              </a:rPr>
              <a:t>It is an </a:t>
            </a:r>
            <a:r>
              <a:rPr lang="en-US" sz="2400" dirty="0" smtClean="0">
                <a:effectLst/>
                <a:latin typeface="EHUSans Light"/>
                <a:cs typeface="EHUSans Light"/>
              </a:rPr>
              <a:t>NP-</a:t>
            </a:r>
            <a:r>
              <a:rPr lang="en-US" sz="2400" i="1" dirty="0" smtClean="0">
                <a:effectLst/>
                <a:latin typeface="EHUSans Light"/>
                <a:cs typeface="EHUSans Light"/>
              </a:rPr>
              <a:t>hard</a:t>
            </a:r>
            <a:r>
              <a:rPr lang="en-US" sz="2400" dirty="0" smtClean="0">
                <a:effectLst/>
                <a:latin typeface="EHUSans Light"/>
                <a:cs typeface="EHUSans Light"/>
              </a:rPr>
              <a:t> problem</a:t>
            </a:r>
            <a:endParaRPr lang="en-US" sz="2400" i="1" dirty="0" smtClean="0"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r>
              <a:rPr lang="en-US" sz="1800" dirty="0" smtClean="0">
                <a:solidFill>
                  <a:srgbClr val="3366FF"/>
                </a:solidFill>
                <a:latin typeface="EHUSans Light"/>
                <a:cs typeface="EHUSans Light"/>
              </a:rPr>
              <a:t>(</a:t>
            </a:r>
            <a:r>
              <a:rPr lang="en-US" sz="18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Garey</a:t>
            </a:r>
            <a:r>
              <a:rPr lang="en-US" sz="1800" dirty="0" smtClean="0">
                <a:solidFill>
                  <a:srgbClr val="3366FF"/>
                </a:solidFill>
                <a:latin typeface="EHUSans Light"/>
                <a:cs typeface="EHUSans Light"/>
              </a:rPr>
              <a:t> and Johnson 1979)</a:t>
            </a:r>
            <a:endParaRPr lang="en-US" sz="1800" dirty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17543" y="27676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61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Estimation of distribution </a:t>
            </a:r>
            <a:r>
              <a:rPr lang="en-US" sz="3600" dirty="0">
                <a:latin typeface="EHUSans Light"/>
                <a:cs typeface="EHUSans Light"/>
              </a:rPr>
              <a:t>a</a:t>
            </a:r>
            <a:r>
              <a:rPr lang="en-US" sz="3600" dirty="0" smtClean="0">
                <a:latin typeface="EHUSans Light"/>
                <a:cs typeface="EHUSans Light"/>
              </a:rPr>
              <a:t>lgorithms </a:t>
            </a:r>
            <a:r>
              <a:rPr lang="en-US" sz="2400" dirty="0" smtClean="0">
                <a:solidFill>
                  <a:srgbClr val="3366FF"/>
                </a:solidFill>
                <a:latin typeface="EHUSans Light"/>
                <a:cs typeface="EHUSans Light"/>
              </a:rPr>
              <a:t>Definition</a:t>
            </a:r>
            <a:endParaRPr lang="en-US" sz="24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17543" y="27676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EDA_Schem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370" y="1727200"/>
            <a:ext cx="1892300" cy="4470400"/>
          </a:xfrm>
          <a:prstGeom prst="rect">
            <a:avLst/>
          </a:prstGeom>
        </p:spPr>
      </p:pic>
      <p:pic>
        <p:nvPicPr>
          <p:cNvPr id="7" name="Picture 6" descr="GA_schem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1706880"/>
            <a:ext cx="1892300" cy="4470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13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606991" y="3710506"/>
            <a:ext cx="1766379" cy="1128274"/>
            <a:chOff x="3606991" y="3710506"/>
            <a:chExt cx="1766379" cy="1128274"/>
          </a:xfrm>
        </p:grpSpPr>
        <p:sp>
          <p:nvSpPr>
            <p:cNvPr id="8" name="Right Bracket 7"/>
            <p:cNvSpPr/>
            <p:nvPr/>
          </p:nvSpPr>
          <p:spPr>
            <a:xfrm>
              <a:off x="3606991" y="3710506"/>
              <a:ext cx="234275" cy="1128274"/>
            </a:xfrm>
            <a:prstGeom prst="rightBracket">
              <a:avLst/>
            </a:prstGeom>
            <a:ln>
              <a:solidFill>
                <a:srgbClr val="3366FF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841266" y="4257144"/>
              <a:ext cx="1532104" cy="0"/>
            </a:xfrm>
            <a:prstGeom prst="straightConnector1">
              <a:avLst/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0449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In previous works</a:t>
            </a:r>
            <a:endParaRPr lang="en-US" sz="3600" dirty="0">
              <a:latin typeface="EHUSans Light"/>
              <a:cs typeface="EHU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54027"/>
          </a:xfrm>
        </p:spPr>
        <p:txBody>
          <a:bodyPr>
            <a:normAutofit/>
          </a:bodyPr>
          <a:lstStyle/>
          <a:p>
            <a:pPr marL="0" indent="0">
              <a:buClr>
                <a:srgbClr val="3366FF"/>
              </a:buClr>
              <a:buNone/>
            </a:pPr>
            <a:endParaRPr lang="en-US" sz="2000" dirty="0" smtClean="0">
              <a:latin typeface="EHUSans Light"/>
              <a:cs typeface="EHUSans Light"/>
            </a:endParaRPr>
          </a:p>
          <a:p>
            <a:pPr>
              <a:buClr>
                <a:srgbClr val="3366FF"/>
              </a:buClr>
            </a:pPr>
            <a:r>
              <a:rPr lang="en-US" sz="2000" dirty="0" smtClean="0">
                <a:effectLst/>
                <a:latin typeface="EHUSans Light"/>
                <a:cs typeface="EHUSans Light"/>
              </a:rPr>
              <a:t>Implement probability models for permutation domains</a:t>
            </a:r>
          </a:p>
          <a:p>
            <a:pPr lvl="1">
              <a:buClr>
                <a:srgbClr val="3366FF"/>
              </a:buClr>
            </a:pPr>
            <a:endParaRPr lang="en-US" sz="2000" dirty="0" smtClean="0">
              <a:latin typeface="EHUSans Light"/>
              <a:cs typeface="EHUSans Light"/>
            </a:endParaRPr>
          </a:p>
          <a:p>
            <a:pPr lvl="1">
              <a:buClr>
                <a:srgbClr val="3366FF"/>
              </a:buClr>
            </a:pPr>
            <a:r>
              <a:rPr lang="en-US" sz="2000" dirty="0">
                <a:latin typeface="EHUSans Light"/>
                <a:cs typeface="EHUSans Light"/>
              </a:rPr>
              <a:t>T</a:t>
            </a:r>
            <a:r>
              <a:rPr lang="en-US" sz="2000" dirty="0" smtClean="0">
                <a:latin typeface="EHUSans Light"/>
                <a:cs typeface="EHUSans Light"/>
              </a:rPr>
              <a:t>he Mallows model</a:t>
            </a:r>
          </a:p>
          <a:p>
            <a:pPr lvl="1">
              <a:buClr>
                <a:srgbClr val="3366FF"/>
              </a:buClr>
            </a:pPr>
            <a:endParaRPr lang="en-US" sz="2000" dirty="0" smtClean="0">
              <a:latin typeface="EHUSans Light"/>
              <a:cs typeface="EHUSans Light"/>
            </a:endParaRPr>
          </a:p>
          <a:p>
            <a:pPr lvl="1">
              <a:buClr>
                <a:srgbClr val="3366FF"/>
              </a:buClr>
            </a:pPr>
            <a:r>
              <a:rPr lang="en-US" sz="2000" dirty="0" smtClean="0">
                <a:effectLst/>
                <a:latin typeface="EHUSans Light"/>
                <a:cs typeface="EHUSans Light"/>
              </a:rPr>
              <a:t>The Generalized Mallows model</a:t>
            </a:r>
          </a:p>
          <a:p>
            <a:pPr lvl="1">
              <a:buClr>
                <a:srgbClr val="3366FF"/>
              </a:buClr>
            </a:pPr>
            <a:endParaRPr lang="en-US" sz="2000" dirty="0" smtClean="0">
              <a:effectLst/>
              <a:latin typeface="EHUSans Light"/>
              <a:cs typeface="EHUSans Light"/>
            </a:endParaRPr>
          </a:p>
          <a:p>
            <a:pPr lvl="1">
              <a:buClr>
                <a:srgbClr val="3366FF"/>
              </a:buClr>
            </a:pPr>
            <a:r>
              <a:rPr lang="en-US" sz="2000" dirty="0" smtClean="0">
                <a:latin typeface="EHUSans Light"/>
                <a:cs typeface="EHUSans Light"/>
              </a:rPr>
              <a:t>The </a:t>
            </a:r>
            <a:r>
              <a:rPr lang="en-US" sz="2000" dirty="0" err="1" smtClean="0">
                <a:latin typeface="EHUSans Light"/>
                <a:cs typeface="EHUSans Light"/>
              </a:rPr>
              <a:t>Plackett</a:t>
            </a:r>
            <a:r>
              <a:rPr lang="en-US" sz="2000" dirty="0" smtClean="0">
                <a:latin typeface="EHUSans Light"/>
                <a:cs typeface="EHUSans Light"/>
              </a:rPr>
              <a:t>-Luce model</a:t>
            </a:r>
            <a:endParaRPr lang="en-US" sz="2000" dirty="0">
              <a:latin typeface="EHUSans Light"/>
              <a:cs typeface="EHUSans Light"/>
            </a:endParaRPr>
          </a:p>
          <a:p>
            <a:pPr lvl="1">
              <a:buFont typeface="Arial"/>
              <a:buChar char="•"/>
            </a:pPr>
            <a:endParaRPr lang="en-US" sz="1200" dirty="0">
              <a:solidFill>
                <a:srgbClr val="000000"/>
              </a:solidFill>
              <a:latin typeface="EHUSans Light"/>
              <a:cs typeface="EHUSans Light"/>
            </a:endParaRPr>
          </a:p>
          <a:p>
            <a:pPr lvl="1">
              <a:buFont typeface="Arial"/>
              <a:buChar char="•"/>
            </a:pPr>
            <a:endParaRPr lang="en-US" sz="1200" dirty="0">
              <a:latin typeface="EHUSans Light"/>
              <a:cs typeface="EHUSans Light"/>
            </a:endParaRPr>
          </a:p>
          <a:p>
            <a:pPr lvl="1">
              <a:buFont typeface="Arial"/>
              <a:buChar char="•"/>
            </a:pPr>
            <a:endParaRPr lang="en-US" sz="1200" dirty="0" smtClean="0">
              <a:latin typeface="EHUSans Light"/>
              <a:cs typeface="EHUSans Light"/>
            </a:endParaRPr>
          </a:p>
          <a:p>
            <a:pPr lvl="1">
              <a:buFont typeface="Arial"/>
              <a:buChar char="•"/>
            </a:pPr>
            <a:endParaRPr lang="en-US" sz="1200" dirty="0">
              <a:latin typeface="EHUSans Light"/>
              <a:cs typeface="EHUSans Light"/>
            </a:endParaRPr>
          </a:p>
          <a:p>
            <a:pPr lvl="1">
              <a:buFont typeface="Arial"/>
              <a:buChar char="•"/>
            </a:pPr>
            <a:endParaRPr lang="en-US" sz="1200" dirty="0" smtClean="0">
              <a:latin typeface="EHUSans Light"/>
              <a:cs typeface="EHUSans Light"/>
            </a:endParaRPr>
          </a:p>
          <a:p>
            <a:pPr lvl="1">
              <a:buFont typeface="Arial"/>
              <a:buChar char="•"/>
            </a:pPr>
            <a:endParaRPr lang="en-US" sz="1200" dirty="0">
              <a:latin typeface="EHUSans Light"/>
              <a:cs typeface="EHUSans Light"/>
            </a:endParaRPr>
          </a:p>
          <a:p>
            <a:pPr lvl="1">
              <a:buFont typeface="Arial"/>
              <a:buChar char="•"/>
            </a:pPr>
            <a:endParaRPr lang="en-US" sz="400" dirty="0">
              <a:latin typeface="EHUSans Light"/>
              <a:cs typeface="EHUSans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17543" y="27676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29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In previous works</a:t>
            </a:r>
            <a:endParaRPr lang="en-US" sz="3600" dirty="0">
              <a:latin typeface="EHUSans Light"/>
              <a:cs typeface="EHU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7540"/>
          </a:xfrm>
        </p:spPr>
        <p:txBody>
          <a:bodyPr>
            <a:normAutofit/>
          </a:bodyPr>
          <a:lstStyle/>
          <a:p>
            <a:pPr marL="0" indent="0">
              <a:buClr>
                <a:srgbClr val="3366FF"/>
              </a:buClr>
              <a:buNone/>
            </a:pPr>
            <a:endParaRPr lang="en-US" sz="2000" dirty="0" smtClean="0">
              <a:latin typeface="EHUSans Light"/>
              <a:cs typeface="EHUSans Light"/>
            </a:endParaRPr>
          </a:p>
          <a:p>
            <a:pPr>
              <a:buClr>
                <a:srgbClr val="3366FF"/>
              </a:buClr>
            </a:pPr>
            <a:r>
              <a:rPr lang="en-US" sz="2000" dirty="0" smtClean="0">
                <a:effectLst/>
                <a:latin typeface="EHUSans Light"/>
                <a:cs typeface="EHUSans Light"/>
              </a:rPr>
              <a:t>Implement probability models for permutation domains</a:t>
            </a:r>
          </a:p>
          <a:p>
            <a:pPr lvl="1">
              <a:buClr>
                <a:srgbClr val="3366FF"/>
              </a:buClr>
            </a:pPr>
            <a:endParaRPr lang="en-US" sz="2000" dirty="0" smtClean="0">
              <a:latin typeface="EHUSans Light"/>
              <a:cs typeface="EHUSans Light"/>
            </a:endParaRPr>
          </a:p>
          <a:p>
            <a:pPr lvl="1">
              <a:buClr>
                <a:srgbClr val="3366FF"/>
              </a:buClr>
            </a:pPr>
            <a:r>
              <a:rPr lang="en-US" sz="2000" dirty="0">
                <a:solidFill>
                  <a:srgbClr val="3366FF"/>
                </a:solidFill>
                <a:latin typeface="EHUSans Light"/>
                <a:cs typeface="EHUSans Light"/>
              </a:rPr>
              <a:t>T</a:t>
            </a:r>
            <a:r>
              <a:rPr lang="en-US" sz="2000" dirty="0" smtClean="0">
                <a:solidFill>
                  <a:srgbClr val="3366FF"/>
                </a:solidFill>
                <a:latin typeface="EHUSans Light"/>
                <a:cs typeface="EHUSans Light"/>
              </a:rPr>
              <a:t>he Mallows model</a:t>
            </a:r>
          </a:p>
          <a:p>
            <a:pPr lvl="1">
              <a:buClr>
                <a:srgbClr val="3366FF"/>
              </a:buClr>
            </a:pPr>
            <a:endParaRPr lang="en-US" sz="2000" dirty="0" smtClean="0">
              <a:latin typeface="EHUSans Light"/>
              <a:cs typeface="EHUSans Light"/>
            </a:endParaRPr>
          </a:p>
          <a:p>
            <a:pPr lvl="1">
              <a:buClr>
                <a:srgbClr val="3366FF"/>
              </a:buClr>
            </a:pPr>
            <a:r>
              <a:rPr lang="en-US" sz="2000" dirty="0" smtClean="0">
                <a:effectLst/>
                <a:latin typeface="EHUSans Light"/>
                <a:cs typeface="EHUSans Light"/>
              </a:rPr>
              <a:t>The Generalized Mallows model</a:t>
            </a:r>
          </a:p>
          <a:p>
            <a:pPr lvl="1">
              <a:buClr>
                <a:srgbClr val="3366FF"/>
              </a:buClr>
            </a:pPr>
            <a:endParaRPr lang="en-US" sz="2000" dirty="0" smtClean="0">
              <a:effectLst/>
              <a:latin typeface="EHUSans Light"/>
              <a:cs typeface="EHUSans Light"/>
            </a:endParaRPr>
          </a:p>
          <a:p>
            <a:pPr lvl="1">
              <a:buClr>
                <a:srgbClr val="3366FF"/>
              </a:buClr>
            </a:pPr>
            <a:r>
              <a:rPr lang="en-US" sz="2000" dirty="0" smtClean="0">
                <a:solidFill>
                  <a:srgbClr val="3366FF"/>
                </a:solidFill>
                <a:latin typeface="EHUSans Light"/>
                <a:cs typeface="EHUSans Light"/>
              </a:rPr>
              <a:t>The </a:t>
            </a:r>
            <a:r>
              <a:rPr lang="en-US" sz="20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Plackett</a:t>
            </a:r>
            <a:r>
              <a:rPr lang="en-US" sz="2000" dirty="0" smtClean="0">
                <a:solidFill>
                  <a:srgbClr val="3366FF"/>
                </a:solidFill>
                <a:latin typeface="EHUSans Light"/>
                <a:cs typeface="EHUSans Light"/>
              </a:rPr>
              <a:t>-Luce model</a:t>
            </a:r>
            <a:endParaRPr lang="en-US" sz="2000" dirty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457200" lvl="1" indent="0">
              <a:buNone/>
            </a:pPr>
            <a:endParaRPr lang="en-US" sz="1200" dirty="0">
              <a:latin typeface="EHUSans Light"/>
              <a:cs typeface="EHUSans Light"/>
            </a:endParaRPr>
          </a:p>
          <a:p>
            <a:pPr lvl="1">
              <a:buFont typeface="Arial"/>
              <a:buChar char="•"/>
            </a:pPr>
            <a:endParaRPr lang="en-US" sz="400" dirty="0">
              <a:latin typeface="EHUSans Light"/>
              <a:cs typeface="EHUSans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17543" y="27676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15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547184" y="2914437"/>
            <a:ext cx="104324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547184" y="4359623"/>
            <a:ext cx="104324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90430" y="2914437"/>
            <a:ext cx="0" cy="2528870"/>
          </a:xfrm>
          <a:prstGeom prst="line">
            <a:avLst/>
          </a:prstGeom>
          <a:ln>
            <a:solidFill>
              <a:srgbClr val="3366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50934" y="5647431"/>
            <a:ext cx="28789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EHUSans Light"/>
                <a:cs typeface="EHUSans Light"/>
              </a:rPr>
              <a:t>Promising performance</a:t>
            </a:r>
          </a:p>
          <a:p>
            <a:pPr algn="ctr"/>
            <a:r>
              <a:rPr lang="en-US" sz="2000" dirty="0" smtClean="0">
                <a:latin typeface="EHUSans Light"/>
                <a:cs typeface="EHUSans Light"/>
              </a:rPr>
              <a:t>on the LOP</a:t>
            </a:r>
            <a:endParaRPr lang="en-US" sz="2000" dirty="0">
              <a:latin typeface="EHUSans Light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58087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ussian_mm_0_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812" y="2025559"/>
            <a:ext cx="5691187" cy="42683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The Mallows model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700" dirty="0" smtClean="0">
                <a:solidFill>
                  <a:srgbClr val="3366FF"/>
                </a:solidFill>
                <a:latin typeface="EHUSans Light"/>
                <a:cs typeface="EHUSans Light"/>
              </a:rPr>
              <a:t>Definition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28600" y="1714609"/>
            <a:ext cx="4852610" cy="2062103"/>
            <a:chOff x="635000" y="1940560"/>
            <a:chExt cx="4852610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635000" y="1940560"/>
              <a:ext cx="4852610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Clr>
                  <a:srgbClr val="3366FF"/>
                </a:buClr>
                <a:buFont typeface="Arial"/>
                <a:buChar char="•"/>
              </a:pPr>
              <a:r>
                <a:rPr lang="en-US" sz="1600" dirty="0" smtClean="0">
                  <a:latin typeface="EHUSans Light"/>
                  <a:cs typeface="EHUSans Light"/>
                </a:rPr>
                <a:t>A distance-based exponential probability model</a:t>
              </a:r>
            </a:p>
            <a:p>
              <a:pPr marL="742950" lvl="1" indent="-285750">
                <a:buClr>
                  <a:srgbClr val="3366FF"/>
                </a:buClr>
                <a:buFont typeface="Arial"/>
                <a:buChar char="•"/>
              </a:pPr>
              <a:endParaRPr lang="en-US" sz="1600" dirty="0" smtClean="0">
                <a:latin typeface="EHUSans Light"/>
                <a:cs typeface="EHUSans Light"/>
              </a:endParaRPr>
            </a:p>
            <a:p>
              <a:pPr marL="742950" lvl="1" indent="-285750">
                <a:buClr>
                  <a:srgbClr val="3366FF"/>
                </a:buClr>
                <a:buFont typeface="Arial"/>
                <a:buChar char="•"/>
              </a:pPr>
              <a:r>
                <a:rPr lang="en-US" sz="1600" dirty="0" smtClean="0">
                  <a:latin typeface="EHUSans Light"/>
                  <a:cs typeface="EHUSans Light"/>
                </a:rPr>
                <a:t>Central permutation</a:t>
              </a:r>
            </a:p>
            <a:p>
              <a:pPr marL="742950" lvl="1" indent="-285750">
                <a:buClr>
                  <a:srgbClr val="3366FF"/>
                </a:buClr>
                <a:buFont typeface="Arial"/>
                <a:buChar char="•"/>
              </a:pPr>
              <a:endParaRPr lang="en-US" sz="1600" dirty="0">
                <a:latin typeface="EHUSans Light"/>
                <a:cs typeface="EHUSans Light"/>
              </a:endParaRPr>
            </a:p>
            <a:p>
              <a:pPr marL="742950" lvl="1" indent="-285750">
                <a:buClr>
                  <a:srgbClr val="3366FF"/>
                </a:buClr>
                <a:buFont typeface="Arial"/>
                <a:buChar char="•"/>
              </a:pPr>
              <a:r>
                <a:rPr lang="en-US" sz="1600" dirty="0" smtClean="0">
                  <a:latin typeface="EHUSans Light"/>
                  <a:cs typeface="EHUSans Light"/>
                </a:rPr>
                <a:t>Spread parameter</a:t>
              </a:r>
            </a:p>
            <a:p>
              <a:pPr marL="742950" lvl="1" indent="-285750">
                <a:buClr>
                  <a:srgbClr val="3366FF"/>
                </a:buClr>
                <a:buFont typeface="Arial"/>
                <a:buChar char="•"/>
              </a:pPr>
              <a:endParaRPr lang="en-US" sz="1600" dirty="0">
                <a:latin typeface="EHUSans Light"/>
                <a:cs typeface="EHUSans Light"/>
              </a:endParaRPr>
            </a:p>
            <a:p>
              <a:pPr marL="742950" lvl="1" indent="-285750">
                <a:buClr>
                  <a:srgbClr val="3366FF"/>
                </a:buClr>
                <a:buFont typeface="Arial"/>
                <a:buChar char="•"/>
              </a:pPr>
              <a:r>
                <a:rPr lang="en-US" sz="1600" dirty="0" smtClean="0">
                  <a:latin typeface="EHUSans Light"/>
                  <a:cs typeface="EHUSans Light"/>
                </a:rPr>
                <a:t>A distance on permutations</a:t>
              </a:r>
            </a:p>
            <a:p>
              <a:pPr marL="742950" lvl="1" indent="-285750">
                <a:buClr>
                  <a:srgbClr val="3366FF"/>
                </a:buClr>
                <a:buFont typeface="Arial"/>
                <a:buChar char="•"/>
              </a:pPr>
              <a:endParaRPr lang="en-US" sz="1600" dirty="0">
                <a:latin typeface="EHUSans Light"/>
                <a:cs typeface="EHUSans Light"/>
              </a:endParaRPr>
            </a:p>
          </p:txBody>
        </p:sp>
        <p:pic>
          <p:nvPicPr>
            <p:cNvPr id="8" name="Picture 7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350" y="2528906"/>
              <a:ext cx="241300" cy="165100"/>
            </a:xfrm>
            <a:prstGeom prst="rect">
              <a:avLst/>
            </a:prstGeom>
          </p:spPr>
        </p:pic>
        <p:pic>
          <p:nvPicPr>
            <p:cNvPr id="9" name="Picture 8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2150" y="2987092"/>
              <a:ext cx="114300" cy="190500"/>
            </a:xfrm>
            <a:prstGeom prst="rect">
              <a:avLst/>
            </a:prstGeom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4322259"/>
            <a:ext cx="25273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44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aussian_mm_0_3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812" y="2025557"/>
            <a:ext cx="5691188" cy="42683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The Mallows model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700" dirty="0" smtClean="0">
                <a:solidFill>
                  <a:srgbClr val="3366FF"/>
                </a:solidFill>
                <a:latin typeface="EHUSans Light"/>
                <a:cs typeface="EHUSans Light"/>
              </a:rPr>
              <a:t>Definition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28600" y="1714609"/>
            <a:ext cx="4852610" cy="2062103"/>
            <a:chOff x="635000" y="1940560"/>
            <a:chExt cx="4852610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635000" y="1940560"/>
              <a:ext cx="4852610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Clr>
                  <a:srgbClr val="3366FF"/>
                </a:buClr>
                <a:buFont typeface="Arial"/>
                <a:buChar char="•"/>
              </a:pPr>
              <a:r>
                <a:rPr lang="en-US" sz="1600" dirty="0" smtClean="0">
                  <a:latin typeface="EHUSans Light"/>
                  <a:cs typeface="EHUSans Light"/>
                </a:rPr>
                <a:t>A distance-based exponential probability model</a:t>
              </a:r>
            </a:p>
            <a:p>
              <a:pPr marL="742950" lvl="1" indent="-285750">
                <a:buClr>
                  <a:srgbClr val="3366FF"/>
                </a:buClr>
                <a:buFont typeface="Arial"/>
                <a:buChar char="•"/>
              </a:pPr>
              <a:endParaRPr lang="en-US" sz="1600" dirty="0" smtClean="0">
                <a:latin typeface="EHUSans Light"/>
                <a:cs typeface="EHUSans Light"/>
              </a:endParaRPr>
            </a:p>
            <a:p>
              <a:pPr marL="742950" lvl="1" indent="-285750">
                <a:buClr>
                  <a:srgbClr val="3366FF"/>
                </a:buClr>
                <a:buFont typeface="Arial"/>
                <a:buChar char="•"/>
              </a:pPr>
              <a:r>
                <a:rPr lang="en-US" sz="1600" dirty="0" smtClean="0">
                  <a:latin typeface="EHUSans Light"/>
                  <a:cs typeface="EHUSans Light"/>
                </a:rPr>
                <a:t>Central permutation</a:t>
              </a:r>
            </a:p>
            <a:p>
              <a:pPr marL="742950" lvl="1" indent="-285750">
                <a:buClr>
                  <a:srgbClr val="3366FF"/>
                </a:buClr>
                <a:buFont typeface="Arial"/>
                <a:buChar char="•"/>
              </a:pPr>
              <a:endParaRPr lang="en-US" sz="1600" dirty="0">
                <a:latin typeface="EHUSans Light"/>
                <a:cs typeface="EHUSans Light"/>
              </a:endParaRPr>
            </a:p>
            <a:p>
              <a:pPr marL="742950" lvl="1" indent="-285750">
                <a:buClr>
                  <a:srgbClr val="3366FF"/>
                </a:buClr>
                <a:buFont typeface="Arial"/>
                <a:buChar char="•"/>
              </a:pPr>
              <a:r>
                <a:rPr lang="en-US" sz="1600" dirty="0" smtClean="0">
                  <a:latin typeface="EHUSans Light"/>
                  <a:cs typeface="EHUSans Light"/>
                </a:rPr>
                <a:t>Spread parameter</a:t>
              </a:r>
            </a:p>
            <a:p>
              <a:pPr marL="742950" lvl="1" indent="-285750">
                <a:buClr>
                  <a:srgbClr val="3366FF"/>
                </a:buClr>
                <a:buFont typeface="Arial"/>
                <a:buChar char="•"/>
              </a:pPr>
              <a:endParaRPr lang="en-US" sz="1600" dirty="0">
                <a:latin typeface="EHUSans Light"/>
                <a:cs typeface="EHUSans Light"/>
              </a:endParaRPr>
            </a:p>
            <a:p>
              <a:pPr marL="742950" lvl="1" indent="-285750">
                <a:buClr>
                  <a:srgbClr val="3366FF"/>
                </a:buClr>
                <a:buFont typeface="Arial"/>
                <a:buChar char="•"/>
              </a:pPr>
              <a:r>
                <a:rPr lang="en-US" sz="1600" dirty="0" smtClean="0">
                  <a:latin typeface="EHUSans Light"/>
                  <a:cs typeface="EHUSans Light"/>
                </a:rPr>
                <a:t>A distance on permutations</a:t>
              </a:r>
            </a:p>
            <a:p>
              <a:pPr marL="742950" lvl="1" indent="-285750">
                <a:buClr>
                  <a:srgbClr val="3366FF"/>
                </a:buClr>
                <a:buFont typeface="Arial"/>
                <a:buChar char="•"/>
              </a:pPr>
              <a:endParaRPr lang="en-US" sz="1600" dirty="0">
                <a:latin typeface="EHUSans Light"/>
                <a:cs typeface="EHUSans Light"/>
              </a:endParaRPr>
            </a:p>
          </p:txBody>
        </p:sp>
        <p:pic>
          <p:nvPicPr>
            <p:cNvPr id="8" name="Picture 7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350" y="2528906"/>
              <a:ext cx="241300" cy="165100"/>
            </a:xfrm>
            <a:prstGeom prst="rect">
              <a:avLst/>
            </a:prstGeom>
          </p:spPr>
        </p:pic>
        <p:pic>
          <p:nvPicPr>
            <p:cNvPr id="9" name="Picture 8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2150" y="2987092"/>
              <a:ext cx="114300" cy="190500"/>
            </a:xfrm>
            <a:prstGeom prst="rect">
              <a:avLst/>
            </a:prstGeom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4322259"/>
            <a:ext cx="25273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68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ussian_mm_0_5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812" y="2025557"/>
            <a:ext cx="5691188" cy="42683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The Mallows model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700" dirty="0" smtClean="0">
                <a:solidFill>
                  <a:srgbClr val="3366FF"/>
                </a:solidFill>
                <a:latin typeface="EHUSans Light"/>
                <a:cs typeface="EHUSans Light"/>
              </a:rPr>
              <a:t>Definition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28600" y="1714609"/>
            <a:ext cx="4852610" cy="2062103"/>
            <a:chOff x="635000" y="1940560"/>
            <a:chExt cx="4852610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635000" y="1940560"/>
              <a:ext cx="4852610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Clr>
                  <a:srgbClr val="3366FF"/>
                </a:buClr>
                <a:buFont typeface="Arial"/>
                <a:buChar char="•"/>
              </a:pPr>
              <a:r>
                <a:rPr lang="en-US" sz="1600" dirty="0" smtClean="0">
                  <a:latin typeface="EHUSans Light"/>
                  <a:cs typeface="EHUSans Light"/>
                </a:rPr>
                <a:t>A distance-based exponential probability model</a:t>
              </a:r>
            </a:p>
            <a:p>
              <a:pPr marL="742950" lvl="1" indent="-285750">
                <a:buClr>
                  <a:srgbClr val="3366FF"/>
                </a:buClr>
                <a:buFont typeface="Arial"/>
                <a:buChar char="•"/>
              </a:pPr>
              <a:endParaRPr lang="en-US" sz="1600" dirty="0" smtClean="0">
                <a:latin typeface="EHUSans Light"/>
                <a:cs typeface="EHUSans Light"/>
              </a:endParaRPr>
            </a:p>
            <a:p>
              <a:pPr marL="742950" lvl="1" indent="-285750">
                <a:buClr>
                  <a:srgbClr val="3366FF"/>
                </a:buClr>
                <a:buFont typeface="Arial"/>
                <a:buChar char="•"/>
              </a:pPr>
              <a:r>
                <a:rPr lang="en-US" sz="1600" dirty="0" smtClean="0">
                  <a:latin typeface="EHUSans Light"/>
                  <a:cs typeface="EHUSans Light"/>
                </a:rPr>
                <a:t>Central permutation</a:t>
              </a:r>
            </a:p>
            <a:p>
              <a:pPr marL="742950" lvl="1" indent="-285750">
                <a:buClr>
                  <a:srgbClr val="3366FF"/>
                </a:buClr>
                <a:buFont typeface="Arial"/>
                <a:buChar char="•"/>
              </a:pPr>
              <a:endParaRPr lang="en-US" sz="1600" dirty="0">
                <a:latin typeface="EHUSans Light"/>
                <a:cs typeface="EHUSans Light"/>
              </a:endParaRPr>
            </a:p>
            <a:p>
              <a:pPr marL="742950" lvl="1" indent="-285750">
                <a:buClr>
                  <a:srgbClr val="3366FF"/>
                </a:buClr>
                <a:buFont typeface="Arial"/>
                <a:buChar char="•"/>
              </a:pPr>
              <a:r>
                <a:rPr lang="en-US" sz="1600" dirty="0" smtClean="0">
                  <a:latin typeface="EHUSans Light"/>
                  <a:cs typeface="EHUSans Light"/>
                </a:rPr>
                <a:t>Spread parameter</a:t>
              </a:r>
            </a:p>
            <a:p>
              <a:pPr marL="742950" lvl="1" indent="-285750">
                <a:buClr>
                  <a:srgbClr val="3366FF"/>
                </a:buClr>
                <a:buFont typeface="Arial"/>
                <a:buChar char="•"/>
              </a:pPr>
              <a:endParaRPr lang="en-US" sz="1600" dirty="0">
                <a:latin typeface="EHUSans Light"/>
                <a:cs typeface="EHUSans Light"/>
              </a:endParaRPr>
            </a:p>
            <a:p>
              <a:pPr marL="742950" lvl="1" indent="-285750">
                <a:buClr>
                  <a:srgbClr val="3366FF"/>
                </a:buClr>
                <a:buFont typeface="Arial"/>
                <a:buChar char="•"/>
              </a:pPr>
              <a:r>
                <a:rPr lang="en-US" sz="1600" dirty="0" smtClean="0">
                  <a:latin typeface="EHUSans Light"/>
                  <a:cs typeface="EHUSans Light"/>
                </a:rPr>
                <a:t>A distance on permutations</a:t>
              </a:r>
            </a:p>
            <a:p>
              <a:pPr marL="742950" lvl="1" indent="-285750">
                <a:buClr>
                  <a:srgbClr val="3366FF"/>
                </a:buClr>
                <a:buFont typeface="Arial"/>
                <a:buChar char="•"/>
              </a:pPr>
              <a:endParaRPr lang="en-US" sz="1600" dirty="0">
                <a:latin typeface="EHUSans Light"/>
                <a:cs typeface="EHUSans Light"/>
              </a:endParaRPr>
            </a:p>
          </p:txBody>
        </p:sp>
        <p:pic>
          <p:nvPicPr>
            <p:cNvPr id="8" name="Picture 7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350" y="2528906"/>
              <a:ext cx="241300" cy="165100"/>
            </a:xfrm>
            <a:prstGeom prst="rect">
              <a:avLst/>
            </a:prstGeom>
          </p:spPr>
        </p:pic>
        <p:pic>
          <p:nvPicPr>
            <p:cNvPr id="9" name="Picture 8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2150" y="2987092"/>
              <a:ext cx="114300" cy="190500"/>
            </a:xfrm>
            <a:prstGeom prst="rect">
              <a:avLst/>
            </a:prstGeom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4322259"/>
            <a:ext cx="25273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56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The </a:t>
            </a:r>
            <a:r>
              <a:rPr lang="en-US" sz="3600" dirty="0" err="1" smtClean="0">
                <a:latin typeface="EHUSans Light"/>
                <a:cs typeface="EHUSans Light"/>
              </a:rPr>
              <a:t>Ulam</a:t>
            </a:r>
            <a:r>
              <a:rPr lang="en-US" sz="3600" dirty="0" smtClean="0">
                <a:latin typeface="EHUSans Light"/>
                <a:cs typeface="EHUSans Light"/>
              </a:rPr>
              <a:t> distance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700" dirty="0" smtClean="0">
                <a:solidFill>
                  <a:srgbClr val="3366FF"/>
                </a:solidFill>
                <a:latin typeface="EHUSans Light"/>
                <a:cs typeface="EHUSans Light"/>
              </a:rPr>
              <a:t>Definition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17543" y="27676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19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82751" y="1600201"/>
            <a:ext cx="7002067" cy="408983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3366FF"/>
              </a:buClr>
              <a:buNone/>
            </a:pPr>
            <a:r>
              <a:rPr lang="en-US" sz="1600" dirty="0">
                <a:latin typeface="EHUSans Light"/>
                <a:cs typeface="EHUSans Light"/>
              </a:rPr>
              <a:t>Calculates the minimum number of </a:t>
            </a:r>
            <a:r>
              <a:rPr lang="en-US" sz="1600" dirty="0" smtClean="0">
                <a:solidFill>
                  <a:srgbClr val="3366FF"/>
                </a:solidFill>
                <a:latin typeface="EHUSans Light"/>
                <a:cs typeface="EHUSans Light"/>
              </a:rPr>
              <a:t>insert</a:t>
            </a:r>
            <a:r>
              <a:rPr lang="en-US" sz="1600" dirty="0" smtClean="0">
                <a:latin typeface="EHUSans Light"/>
                <a:cs typeface="EHUSans Light"/>
              </a:rPr>
              <a:t> operations to convert          in         .</a:t>
            </a:r>
            <a:endParaRPr lang="en-US" sz="1600" dirty="0" smtClean="0">
              <a:effectLst/>
              <a:latin typeface="EHUSans Light"/>
              <a:cs typeface="EHUSans Light"/>
            </a:endParaRPr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866" y="1733102"/>
            <a:ext cx="292100" cy="1651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035" y="1727611"/>
            <a:ext cx="292100" cy="165100"/>
          </a:xfrm>
          <a:prstGeom prst="rect">
            <a:avLst/>
          </a:prstGeom>
        </p:spPr>
      </p:pic>
      <p:pic>
        <p:nvPicPr>
          <p:cNvPr id="30" name="Picture 2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645" y="2843186"/>
            <a:ext cx="1524000" cy="26670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V="1">
            <a:off x="4190697" y="3088567"/>
            <a:ext cx="0" cy="976901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67" y="3256486"/>
            <a:ext cx="736600" cy="215900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1964215" y="2644162"/>
            <a:ext cx="669352" cy="465724"/>
            <a:chOff x="1964215" y="2644162"/>
            <a:chExt cx="669352" cy="465724"/>
          </a:xfrm>
        </p:grpSpPr>
        <p:sp>
          <p:nvSpPr>
            <p:cNvPr id="35" name="Rectangle 34"/>
            <p:cNvSpPr/>
            <p:nvPr/>
          </p:nvSpPr>
          <p:spPr>
            <a:xfrm>
              <a:off x="1964215" y="2821867"/>
              <a:ext cx="161128" cy="288019"/>
            </a:xfrm>
            <a:prstGeom prst="rect">
              <a:avLst/>
            </a:prstGeom>
            <a:noFill/>
            <a:ln w="1270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040572" y="2644162"/>
              <a:ext cx="592995" cy="160722"/>
            </a:xfrm>
            <a:custGeom>
              <a:avLst/>
              <a:gdLst>
                <a:gd name="connsiteX0" fmla="*/ 1524000 w 1524000"/>
                <a:gd name="connsiteY0" fmla="*/ 406450 h 406450"/>
                <a:gd name="connsiteX1" fmla="*/ 741680 w 1524000"/>
                <a:gd name="connsiteY1" fmla="*/ 50 h 406450"/>
                <a:gd name="connsiteX2" fmla="*/ 0 w 1524000"/>
                <a:gd name="connsiteY2" fmla="*/ 375970 h 406450"/>
                <a:gd name="connsiteX3" fmla="*/ 0 w 1524000"/>
                <a:gd name="connsiteY3" fmla="*/ 375970 h 40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406450">
                  <a:moveTo>
                    <a:pt x="1524000" y="406450"/>
                  </a:moveTo>
                  <a:cubicBezTo>
                    <a:pt x="1259840" y="205790"/>
                    <a:pt x="995680" y="5130"/>
                    <a:pt x="741680" y="50"/>
                  </a:cubicBezTo>
                  <a:cubicBezTo>
                    <a:pt x="487680" y="-5030"/>
                    <a:pt x="0" y="375970"/>
                    <a:pt x="0" y="375970"/>
                  </a:cubicBezTo>
                  <a:lnTo>
                    <a:pt x="0" y="375970"/>
                  </a:lnTo>
                </a:path>
              </a:pathLst>
            </a:custGeom>
            <a:ln>
              <a:solidFill>
                <a:srgbClr val="3366FF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614611" y="3042209"/>
            <a:ext cx="588988" cy="455993"/>
            <a:chOff x="2614611" y="3042209"/>
            <a:chExt cx="588988" cy="455993"/>
          </a:xfrm>
        </p:grpSpPr>
        <p:sp>
          <p:nvSpPr>
            <p:cNvPr id="51" name="Rectangle 50"/>
            <p:cNvSpPr/>
            <p:nvPr/>
          </p:nvSpPr>
          <p:spPr>
            <a:xfrm>
              <a:off x="2614611" y="3210183"/>
              <a:ext cx="161128" cy="288019"/>
            </a:xfrm>
            <a:prstGeom prst="rect">
              <a:avLst/>
            </a:prstGeom>
            <a:noFill/>
            <a:ln w="1270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704124" y="3042209"/>
              <a:ext cx="499475" cy="167974"/>
            </a:xfrm>
            <a:custGeom>
              <a:avLst/>
              <a:gdLst>
                <a:gd name="connsiteX0" fmla="*/ 1524000 w 1524000"/>
                <a:gd name="connsiteY0" fmla="*/ 406450 h 406450"/>
                <a:gd name="connsiteX1" fmla="*/ 741680 w 1524000"/>
                <a:gd name="connsiteY1" fmla="*/ 50 h 406450"/>
                <a:gd name="connsiteX2" fmla="*/ 0 w 1524000"/>
                <a:gd name="connsiteY2" fmla="*/ 375970 h 406450"/>
                <a:gd name="connsiteX3" fmla="*/ 0 w 1524000"/>
                <a:gd name="connsiteY3" fmla="*/ 375970 h 40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406450">
                  <a:moveTo>
                    <a:pt x="1524000" y="406450"/>
                  </a:moveTo>
                  <a:cubicBezTo>
                    <a:pt x="1259840" y="205790"/>
                    <a:pt x="995680" y="5130"/>
                    <a:pt x="741680" y="50"/>
                  </a:cubicBezTo>
                  <a:cubicBezTo>
                    <a:pt x="487680" y="-5030"/>
                    <a:pt x="0" y="375970"/>
                    <a:pt x="0" y="375970"/>
                  </a:cubicBezTo>
                  <a:lnTo>
                    <a:pt x="0" y="375970"/>
                  </a:lnTo>
                </a:path>
              </a:pathLst>
            </a:custGeom>
            <a:ln>
              <a:solidFill>
                <a:srgbClr val="3366FF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5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99" y="3701918"/>
            <a:ext cx="736600" cy="215900"/>
          </a:xfrm>
          <a:prstGeom prst="rect">
            <a:avLst/>
          </a:prstGeom>
        </p:spPr>
      </p:pic>
      <p:pic>
        <p:nvPicPr>
          <p:cNvPr id="54" name="Picture 5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842" y="4086787"/>
            <a:ext cx="723900" cy="215900"/>
          </a:xfrm>
          <a:prstGeom prst="rect">
            <a:avLst/>
          </a:prstGeom>
        </p:spPr>
      </p:pic>
      <p:grpSp>
        <p:nvGrpSpPr>
          <p:cNvPr id="65" name="Group 64"/>
          <p:cNvGrpSpPr/>
          <p:nvPr/>
        </p:nvGrpSpPr>
        <p:grpSpPr>
          <a:xfrm>
            <a:off x="3194871" y="3482628"/>
            <a:ext cx="588988" cy="455993"/>
            <a:chOff x="3194871" y="3482628"/>
            <a:chExt cx="588988" cy="455993"/>
          </a:xfrm>
        </p:grpSpPr>
        <p:sp>
          <p:nvSpPr>
            <p:cNvPr id="55" name="Rectangle 54"/>
            <p:cNvSpPr/>
            <p:nvPr/>
          </p:nvSpPr>
          <p:spPr>
            <a:xfrm>
              <a:off x="3194871" y="3650602"/>
              <a:ext cx="161128" cy="288019"/>
            </a:xfrm>
            <a:prstGeom prst="rect">
              <a:avLst/>
            </a:prstGeom>
            <a:noFill/>
            <a:ln w="1270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3284384" y="3482628"/>
              <a:ext cx="499475" cy="167974"/>
            </a:xfrm>
            <a:custGeom>
              <a:avLst/>
              <a:gdLst>
                <a:gd name="connsiteX0" fmla="*/ 1524000 w 1524000"/>
                <a:gd name="connsiteY0" fmla="*/ 406450 h 406450"/>
                <a:gd name="connsiteX1" fmla="*/ 741680 w 1524000"/>
                <a:gd name="connsiteY1" fmla="*/ 50 h 406450"/>
                <a:gd name="connsiteX2" fmla="*/ 0 w 1524000"/>
                <a:gd name="connsiteY2" fmla="*/ 375970 h 406450"/>
                <a:gd name="connsiteX3" fmla="*/ 0 w 1524000"/>
                <a:gd name="connsiteY3" fmla="*/ 375970 h 40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406450">
                  <a:moveTo>
                    <a:pt x="1524000" y="406450"/>
                  </a:moveTo>
                  <a:cubicBezTo>
                    <a:pt x="1259840" y="205790"/>
                    <a:pt x="995680" y="5130"/>
                    <a:pt x="741680" y="50"/>
                  </a:cubicBezTo>
                  <a:cubicBezTo>
                    <a:pt x="487680" y="-5030"/>
                    <a:pt x="0" y="375970"/>
                    <a:pt x="0" y="375970"/>
                  </a:cubicBezTo>
                  <a:lnTo>
                    <a:pt x="0" y="375970"/>
                  </a:lnTo>
                </a:path>
              </a:pathLst>
            </a:custGeom>
            <a:ln>
              <a:solidFill>
                <a:srgbClr val="3366FF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942" y="2843186"/>
            <a:ext cx="1536700" cy="2667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963" y="3395232"/>
            <a:ext cx="21209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39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Outline</a:t>
            </a:r>
            <a:endParaRPr lang="en-US" sz="3600" dirty="0">
              <a:latin typeface="EHUSans Light"/>
              <a:cs typeface="EHU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" y="1600200"/>
            <a:ext cx="8492245" cy="4756150"/>
          </a:xfrm>
        </p:spPr>
        <p:txBody>
          <a:bodyPr>
            <a:noAutofit/>
          </a:bodyPr>
          <a:lstStyle/>
          <a:p>
            <a:pPr marL="360363" lvl="1" indent="-342900" defTabSz="266700">
              <a:buClr>
                <a:srgbClr val="3366FF"/>
              </a:buClr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EHUSans Light"/>
                <a:cs typeface="EHUSans Light"/>
              </a:rPr>
              <a:t>The linear ordering problem</a:t>
            </a:r>
          </a:p>
          <a:p>
            <a:pPr marL="17463" lvl="1" indent="0" defTabSz="266700">
              <a:buClr>
                <a:srgbClr val="3366FF"/>
              </a:buClr>
              <a:buNone/>
            </a:pPr>
            <a:endParaRPr lang="en-US" sz="2600" dirty="0" smtClean="0">
              <a:solidFill>
                <a:srgbClr val="000000"/>
              </a:solidFill>
              <a:latin typeface="EHUSans Light"/>
              <a:cs typeface="EHUSans Light"/>
            </a:endParaRPr>
          </a:p>
          <a:p>
            <a:pPr marL="360363" lvl="1" indent="-342900" defTabSz="266700">
              <a:buClr>
                <a:srgbClr val="3366FF"/>
              </a:buClr>
              <a:buFont typeface="Arial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EHUSans Light"/>
                <a:cs typeface="EHUSans Light"/>
              </a:rPr>
              <a:t>The Mallows and </a:t>
            </a:r>
            <a:r>
              <a:rPr lang="en-US" sz="2600" dirty="0" err="1" smtClean="0">
                <a:solidFill>
                  <a:srgbClr val="000000"/>
                </a:solidFill>
                <a:latin typeface="EHUSans Light"/>
                <a:cs typeface="EHUSans Light"/>
              </a:rPr>
              <a:t>Plackett</a:t>
            </a:r>
            <a:r>
              <a:rPr lang="en-US" sz="2600" dirty="0" smtClean="0">
                <a:solidFill>
                  <a:srgbClr val="000000"/>
                </a:solidFill>
                <a:latin typeface="EHUSans Light"/>
                <a:cs typeface="EHUSans Light"/>
              </a:rPr>
              <a:t>-Luce EDAs</a:t>
            </a:r>
          </a:p>
          <a:p>
            <a:pPr marL="17463" lvl="1" indent="0" defTabSz="266700">
              <a:buClr>
                <a:srgbClr val="3366FF"/>
              </a:buClr>
              <a:buNone/>
            </a:pPr>
            <a:endParaRPr lang="en-US" sz="2600" dirty="0">
              <a:solidFill>
                <a:srgbClr val="000000"/>
              </a:solidFill>
              <a:latin typeface="EHUSans Light"/>
              <a:cs typeface="EHUSans Light"/>
            </a:endParaRPr>
          </a:p>
          <a:p>
            <a:pPr marL="360363" lvl="1" indent="-342900" defTabSz="266700">
              <a:buClr>
                <a:srgbClr val="3366FF"/>
              </a:buClr>
              <a:buFont typeface="Arial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EHUSans Light"/>
                <a:cs typeface="EHUSans Light"/>
              </a:rPr>
              <a:t>Experimentation</a:t>
            </a:r>
          </a:p>
          <a:p>
            <a:pPr marL="360363" lvl="1" indent="-342900" defTabSz="266700">
              <a:buClr>
                <a:srgbClr val="3366FF"/>
              </a:buClr>
              <a:buFont typeface="Arial"/>
              <a:buChar char="•"/>
            </a:pPr>
            <a:endParaRPr lang="en-US" sz="2600" dirty="0">
              <a:solidFill>
                <a:srgbClr val="000000"/>
              </a:solidFill>
              <a:latin typeface="EHUSans Light"/>
              <a:cs typeface="EHUSans Light"/>
            </a:endParaRPr>
          </a:p>
          <a:p>
            <a:pPr marL="360363" lvl="1" indent="-342900" defTabSz="266700">
              <a:buClr>
                <a:srgbClr val="3366FF"/>
              </a:buClr>
              <a:buFont typeface="Arial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EHUSans Light"/>
                <a:cs typeface="EHUSans Light"/>
              </a:rPr>
              <a:t>On the Boltzmann distribution associated to the LOP</a:t>
            </a:r>
          </a:p>
          <a:p>
            <a:pPr marL="17463" lvl="1" indent="0" defTabSz="266700">
              <a:buClr>
                <a:srgbClr val="3366FF"/>
              </a:buClr>
              <a:buNone/>
            </a:pPr>
            <a:endParaRPr lang="en-US" sz="2600" dirty="0" smtClean="0">
              <a:latin typeface="EHUSans Light"/>
              <a:cs typeface="EHUSans Light"/>
            </a:endParaRPr>
          </a:p>
          <a:p>
            <a:pPr>
              <a:buClr>
                <a:srgbClr val="3366FF"/>
              </a:buClr>
            </a:pPr>
            <a:r>
              <a:rPr lang="en-US" sz="2600" dirty="0" smtClean="0">
                <a:effectLst/>
                <a:latin typeface="EHUSans Light"/>
                <a:cs typeface="EHUSans Light"/>
              </a:rPr>
              <a:t>Conclusions and future work</a:t>
            </a:r>
            <a:endParaRPr lang="en-US" sz="2600" dirty="0">
              <a:effectLst/>
              <a:latin typeface="EHUSans Light"/>
              <a:cs typeface="EHUSans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17543" y="27676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54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Distances and neighborhoods</a:t>
            </a:r>
            <a:endParaRPr lang="en-US" sz="3600" dirty="0">
              <a:latin typeface="EHUSans Light"/>
              <a:cs typeface="EHU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155" y="1949732"/>
            <a:ext cx="7904402" cy="950849"/>
          </a:xfrm>
        </p:spPr>
        <p:txBody>
          <a:bodyPr>
            <a:normAutofit/>
          </a:bodyPr>
          <a:lstStyle/>
          <a:p>
            <a:pPr marL="285750" lvl="1">
              <a:lnSpc>
                <a:spcPct val="130000"/>
              </a:lnSpc>
              <a:buClr>
                <a:srgbClr val="3366FF"/>
              </a:buClr>
            </a:pPr>
            <a:r>
              <a:rPr lang="en-US" sz="1600" dirty="0" smtClean="0">
                <a:solidFill>
                  <a:srgbClr val="000000"/>
                </a:solidFill>
                <a:latin typeface="EHUSans Light"/>
                <a:cs typeface="EHUSans Light"/>
              </a:rPr>
              <a:t>Two solutions           and           are neighbors</a:t>
            </a:r>
            <a:r>
              <a:rPr lang="en-US" sz="1600" dirty="0" smtClean="0">
                <a:latin typeface="EHUSans Light"/>
                <a:cs typeface="EHUSans Light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EHUSans Light"/>
                <a:cs typeface="EHUSans Light"/>
              </a:rPr>
              <a:t>if the </a:t>
            </a:r>
            <a:r>
              <a:rPr lang="en-US" sz="1600" dirty="0" smtClean="0">
                <a:solidFill>
                  <a:srgbClr val="000000"/>
                </a:solidFill>
                <a:latin typeface="EHUSans"/>
                <a:cs typeface="EHUSans"/>
              </a:rPr>
              <a:t>Kendall’s-</a:t>
            </a:r>
            <a:r>
              <a:rPr lang="en-US" sz="1600" dirty="0" err="1" smtClean="0">
                <a:solidFill>
                  <a:srgbClr val="000000"/>
                </a:solidFill>
                <a:latin typeface="EHUSans"/>
                <a:ea typeface="Lucida Grande"/>
                <a:cs typeface="EHUSans"/>
              </a:rPr>
              <a:t>τ</a:t>
            </a:r>
            <a:r>
              <a:rPr lang="en-US" sz="16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EHUSans Light"/>
                <a:cs typeface="EHUSans Light"/>
              </a:rPr>
              <a:t>distance between             and             is</a:t>
            </a:r>
            <a:endParaRPr lang="en-US" sz="1600" dirty="0">
              <a:solidFill>
                <a:srgbClr val="000000"/>
              </a:solidFill>
              <a:effectLst/>
              <a:latin typeface="EHUSans Light"/>
              <a:cs typeface="EHUSans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20</a:t>
            </a:fld>
            <a:endParaRPr lang="en-US" dirty="0"/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37" y="2342201"/>
            <a:ext cx="393700" cy="3175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57" y="2024701"/>
            <a:ext cx="393700" cy="3175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321" y="2342201"/>
            <a:ext cx="1943100" cy="3175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590" y="2134163"/>
            <a:ext cx="292100" cy="1651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088" y="2134163"/>
            <a:ext cx="292100" cy="1651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12155" y="3391739"/>
            <a:ext cx="7904401" cy="950849"/>
            <a:chOff x="512155" y="2799584"/>
            <a:chExt cx="7904401" cy="950849"/>
          </a:xfrm>
        </p:grpSpPr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512155" y="2799584"/>
              <a:ext cx="7904401" cy="95084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lvl="1">
                <a:lnSpc>
                  <a:spcPct val="130000"/>
                </a:lnSpc>
                <a:buClr>
                  <a:srgbClr val="3366FF"/>
                </a:buClr>
              </a:pPr>
              <a:r>
                <a:rPr lang="en-US" sz="1600" dirty="0" smtClean="0">
                  <a:solidFill>
                    <a:srgbClr val="000000"/>
                  </a:solidFill>
                  <a:latin typeface="EHUSans Light"/>
                  <a:cs typeface="EHUSans Light"/>
                </a:rPr>
                <a:t>Two solutions           and           are neighbors if the </a:t>
              </a:r>
              <a:r>
                <a:rPr lang="en-US" sz="1600" dirty="0" err="1" smtClean="0">
                  <a:solidFill>
                    <a:srgbClr val="000000"/>
                  </a:solidFill>
                  <a:latin typeface="EHUSans"/>
                  <a:cs typeface="EHUSans"/>
                </a:rPr>
                <a:t>Cayley</a:t>
              </a:r>
              <a:r>
                <a:rPr lang="en-US" sz="1600" dirty="0" smtClean="0">
                  <a:solidFill>
                    <a:srgbClr val="000000"/>
                  </a:solidFill>
                  <a:latin typeface="EHUSans"/>
                  <a:ea typeface="Lucida Grande"/>
                  <a:cs typeface="EHUSans"/>
                </a:rPr>
                <a:t> </a:t>
              </a:r>
              <a:r>
                <a:rPr lang="en-US" sz="1600" dirty="0" smtClean="0">
                  <a:solidFill>
                    <a:srgbClr val="000000"/>
                  </a:solidFill>
                  <a:latin typeface="EHUSans Light"/>
                  <a:cs typeface="EHUSans Light"/>
                </a:rPr>
                <a:t>distance between           and           is</a:t>
              </a:r>
              <a:endParaRPr lang="en-US" sz="1600" dirty="0">
                <a:solidFill>
                  <a:srgbClr val="000000"/>
                </a:solidFill>
                <a:latin typeface="EHUSans Light"/>
                <a:cs typeface="EHUSans Light"/>
              </a:endParaRPr>
            </a:p>
          </p:txBody>
        </p:sp>
        <p:pic>
          <p:nvPicPr>
            <p:cNvPr id="21" name="Picture 20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8856" y="2984015"/>
              <a:ext cx="292100" cy="165100"/>
            </a:xfrm>
            <a:prstGeom prst="rect">
              <a:avLst/>
            </a:prstGeom>
          </p:spPr>
        </p:pic>
        <p:pic>
          <p:nvPicPr>
            <p:cNvPr id="22" name="Picture 21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354" y="2984015"/>
              <a:ext cx="292100" cy="165100"/>
            </a:xfrm>
            <a:prstGeom prst="rect">
              <a:avLst/>
            </a:prstGeom>
          </p:spPr>
        </p:pic>
        <p:pic>
          <p:nvPicPr>
            <p:cNvPr id="23" name="Picture 22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3715" y="2984015"/>
              <a:ext cx="292100" cy="165100"/>
            </a:xfrm>
            <a:prstGeom prst="rect">
              <a:avLst/>
            </a:prstGeom>
          </p:spPr>
        </p:pic>
        <p:pic>
          <p:nvPicPr>
            <p:cNvPr id="24" name="Picture 23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8036" y="3290029"/>
              <a:ext cx="292100" cy="165100"/>
            </a:xfrm>
            <a:prstGeom prst="rect">
              <a:avLst/>
            </a:prstGeom>
          </p:spPr>
        </p:pic>
        <p:pic>
          <p:nvPicPr>
            <p:cNvPr id="25" name="Picture 24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964" y="3217033"/>
              <a:ext cx="1701800" cy="26670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512155" y="4850562"/>
            <a:ext cx="8229600" cy="950849"/>
            <a:chOff x="512155" y="3902833"/>
            <a:chExt cx="8229600" cy="950849"/>
          </a:xfrm>
        </p:grpSpPr>
        <p:grpSp>
          <p:nvGrpSpPr>
            <p:cNvPr id="27" name="Group 26"/>
            <p:cNvGrpSpPr/>
            <p:nvPr/>
          </p:nvGrpSpPr>
          <p:grpSpPr>
            <a:xfrm>
              <a:off x="512155" y="3902833"/>
              <a:ext cx="8229600" cy="950849"/>
              <a:chOff x="512155" y="2799584"/>
              <a:chExt cx="8229600" cy="950849"/>
            </a:xfrm>
          </p:grpSpPr>
          <p:sp>
            <p:nvSpPr>
              <p:cNvPr id="28" name="Content Placeholder 2"/>
              <p:cNvSpPr txBox="1">
                <a:spLocks/>
              </p:cNvSpPr>
              <p:nvPr/>
            </p:nvSpPr>
            <p:spPr>
              <a:xfrm>
                <a:off x="512155" y="2799584"/>
                <a:ext cx="8229600" cy="9508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lvl="1">
                  <a:lnSpc>
                    <a:spcPct val="130000"/>
                  </a:lnSpc>
                  <a:buClr>
                    <a:srgbClr val="3366FF"/>
                  </a:buClr>
                </a:pPr>
                <a:r>
                  <a:rPr lang="en-US" sz="1600" dirty="0" smtClean="0">
                    <a:solidFill>
                      <a:srgbClr val="000000"/>
                    </a:solidFill>
                    <a:latin typeface="EHUSans Light"/>
                    <a:cs typeface="EHUSans Light"/>
                  </a:rPr>
                  <a:t>Two solutions           and           are neighbors</a:t>
                </a:r>
                <a:r>
                  <a:rPr lang="en-US" sz="1600" dirty="0" smtClean="0">
                    <a:solidFill>
                      <a:srgbClr val="3366FF"/>
                    </a:solidFill>
                    <a:latin typeface="EHUSans Light"/>
                    <a:cs typeface="EHUSans Light"/>
                  </a:rPr>
                  <a:t> </a:t>
                </a:r>
                <a:r>
                  <a:rPr lang="en-US" sz="1600" dirty="0" smtClean="0">
                    <a:solidFill>
                      <a:srgbClr val="000000"/>
                    </a:solidFill>
                    <a:latin typeface="EHUSans Light"/>
                    <a:cs typeface="EHUSans Light"/>
                  </a:rPr>
                  <a:t>if the </a:t>
                </a:r>
                <a:r>
                  <a:rPr lang="en-US" sz="1600" dirty="0" err="1" smtClean="0">
                    <a:solidFill>
                      <a:srgbClr val="000000"/>
                    </a:solidFill>
                    <a:latin typeface="EHUSans"/>
                    <a:cs typeface="EHUSans"/>
                  </a:rPr>
                  <a:t>Ulam</a:t>
                </a:r>
                <a:r>
                  <a:rPr lang="en-US" sz="1600" dirty="0" smtClean="0">
                    <a:solidFill>
                      <a:srgbClr val="000000"/>
                    </a:solidFill>
                    <a:latin typeface="EHUSans Light"/>
                    <a:cs typeface="EHUSans Light"/>
                  </a:rPr>
                  <a:t> distance between           and           is</a:t>
                </a:r>
                <a:endParaRPr lang="en-US" sz="1600" dirty="0">
                  <a:solidFill>
                    <a:srgbClr val="000000"/>
                  </a:solidFill>
                  <a:latin typeface="EHUSans Light"/>
                  <a:cs typeface="EHUSans Light"/>
                </a:endParaRPr>
              </a:p>
            </p:txBody>
          </p:sp>
          <p:pic>
            <p:nvPicPr>
              <p:cNvPr id="29" name="Picture 28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8856" y="2984015"/>
                <a:ext cx="292100" cy="165100"/>
              </a:xfrm>
              <a:prstGeom prst="rect">
                <a:avLst/>
              </a:prstGeom>
            </p:spPr>
          </p:pic>
          <p:pic>
            <p:nvPicPr>
              <p:cNvPr id="30" name="Picture 29" descr="latex-image-1.pd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7354" y="2984015"/>
                <a:ext cx="292100" cy="165100"/>
              </a:xfrm>
              <a:prstGeom prst="rect">
                <a:avLst/>
              </a:prstGeom>
            </p:spPr>
          </p:pic>
          <p:pic>
            <p:nvPicPr>
              <p:cNvPr id="31" name="Picture 30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621" y="2984015"/>
                <a:ext cx="292100" cy="165100"/>
              </a:xfrm>
              <a:prstGeom prst="rect">
                <a:avLst/>
              </a:prstGeom>
            </p:spPr>
          </p:pic>
          <p:pic>
            <p:nvPicPr>
              <p:cNvPr id="32" name="Picture 31" descr="latex-image-1.pd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70506" y="2984015"/>
                <a:ext cx="292100" cy="165100"/>
              </a:xfrm>
              <a:prstGeom prst="rect">
                <a:avLst/>
              </a:prstGeom>
            </p:spPr>
          </p:pic>
        </p:grpSp>
        <p:pic>
          <p:nvPicPr>
            <p:cNvPr id="34" name="Picture 33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754" y="4320205"/>
              <a:ext cx="1727200" cy="266700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12155" y="1592184"/>
            <a:ext cx="2185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  <a:latin typeface="EHUSans"/>
                <a:cs typeface="EHUSans"/>
              </a:rPr>
              <a:t>Swap neighborhood</a:t>
            </a:r>
            <a:endParaRPr lang="en-US" sz="1600" dirty="0">
              <a:solidFill>
                <a:srgbClr val="3366FF"/>
              </a:solidFill>
              <a:latin typeface="EHUSans"/>
              <a:cs typeface="EHUSan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2156" y="3001767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  <a:latin typeface="EHUSans"/>
                <a:cs typeface="EHUSans"/>
              </a:rPr>
              <a:t>Interchange neighborhood</a:t>
            </a:r>
            <a:endParaRPr lang="en-US" sz="1600" dirty="0">
              <a:solidFill>
                <a:srgbClr val="3366FF"/>
              </a:solidFill>
              <a:latin typeface="EHUSans"/>
              <a:cs typeface="EHU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2156" y="4436189"/>
            <a:ext cx="2223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  <a:latin typeface="EHUSans"/>
                <a:cs typeface="EHUSans"/>
              </a:rPr>
              <a:t>Insert neighborhood</a:t>
            </a:r>
            <a:endParaRPr lang="en-US" sz="1600" dirty="0">
              <a:solidFill>
                <a:srgbClr val="3366FF"/>
              </a:solidFill>
              <a:latin typeface="EHUSans"/>
              <a:cs typeface="EHU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70875" y="2024701"/>
            <a:ext cx="1213341" cy="317500"/>
          </a:xfrm>
          <a:prstGeom prst="rect">
            <a:avLst/>
          </a:prstGeom>
          <a:noFill/>
          <a:ln w="19050" cmpd="sng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170874" y="3491688"/>
            <a:ext cx="748417" cy="317500"/>
          </a:xfrm>
          <a:prstGeom prst="rect">
            <a:avLst/>
          </a:prstGeom>
          <a:noFill/>
          <a:ln w="19050" cmpd="sng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170874" y="4950434"/>
            <a:ext cx="623681" cy="317500"/>
          </a:xfrm>
          <a:prstGeom prst="rect">
            <a:avLst/>
          </a:prstGeom>
          <a:noFill/>
          <a:ln w="19050" cmpd="sng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3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6" grpId="0" animBg="1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V="1">
            <a:off x="340189" y="4342586"/>
            <a:ext cx="8401566" cy="14588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Distances and neighborhoods</a:t>
            </a:r>
            <a:endParaRPr lang="en-US" sz="3600" dirty="0">
              <a:latin typeface="EHUSans Light"/>
              <a:cs typeface="EHU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155" y="1949732"/>
            <a:ext cx="7904402" cy="950849"/>
          </a:xfrm>
        </p:spPr>
        <p:txBody>
          <a:bodyPr>
            <a:normAutofit/>
          </a:bodyPr>
          <a:lstStyle/>
          <a:p>
            <a:pPr marL="285750" lvl="1">
              <a:lnSpc>
                <a:spcPct val="130000"/>
              </a:lnSpc>
              <a:buClr>
                <a:srgbClr val="3366FF"/>
              </a:buClr>
            </a:pPr>
            <a:r>
              <a:rPr lang="en-US" sz="1600" dirty="0" smtClean="0">
                <a:solidFill>
                  <a:srgbClr val="000000"/>
                </a:solidFill>
                <a:latin typeface="EHUSans Light"/>
                <a:cs typeface="EHUSans Light"/>
              </a:rPr>
              <a:t>Two solutions           and           are neighbors</a:t>
            </a:r>
            <a:r>
              <a:rPr lang="en-US" sz="1600" dirty="0" smtClean="0">
                <a:latin typeface="EHUSans Light"/>
                <a:cs typeface="EHUSans Light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EHUSans Light"/>
                <a:cs typeface="EHUSans Light"/>
              </a:rPr>
              <a:t>if the </a:t>
            </a:r>
            <a:r>
              <a:rPr lang="en-US" sz="1600" dirty="0" smtClean="0">
                <a:solidFill>
                  <a:srgbClr val="000000"/>
                </a:solidFill>
                <a:latin typeface="EHUSans"/>
                <a:cs typeface="EHUSans"/>
              </a:rPr>
              <a:t>Kendall’s-</a:t>
            </a:r>
            <a:r>
              <a:rPr lang="en-US" sz="1600" dirty="0" err="1" smtClean="0">
                <a:solidFill>
                  <a:srgbClr val="000000"/>
                </a:solidFill>
                <a:latin typeface="EHUSans"/>
                <a:ea typeface="Lucida Grande"/>
                <a:cs typeface="EHUSans"/>
              </a:rPr>
              <a:t>τ</a:t>
            </a:r>
            <a:r>
              <a:rPr lang="en-US" sz="16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EHUSans Light"/>
                <a:cs typeface="EHUSans Light"/>
              </a:rPr>
              <a:t>distance between             and             is</a:t>
            </a:r>
            <a:endParaRPr lang="en-US" sz="1600" dirty="0">
              <a:solidFill>
                <a:srgbClr val="000000"/>
              </a:solidFill>
              <a:effectLst/>
              <a:latin typeface="EHUSans Light"/>
              <a:cs typeface="EHUSans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21</a:t>
            </a:fld>
            <a:endParaRPr lang="en-US" dirty="0"/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37" y="2342201"/>
            <a:ext cx="393700" cy="3175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57" y="2024701"/>
            <a:ext cx="393700" cy="3175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321" y="2342201"/>
            <a:ext cx="1943100" cy="3175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590" y="2134163"/>
            <a:ext cx="292100" cy="1651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088" y="2134163"/>
            <a:ext cx="292100" cy="1651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12155" y="3391739"/>
            <a:ext cx="7904401" cy="950849"/>
            <a:chOff x="512155" y="2799584"/>
            <a:chExt cx="7904401" cy="950849"/>
          </a:xfrm>
        </p:grpSpPr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512155" y="2799584"/>
              <a:ext cx="7904401" cy="95084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lvl="1">
                <a:lnSpc>
                  <a:spcPct val="130000"/>
                </a:lnSpc>
                <a:buClr>
                  <a:srgbClr val="3366FF"/>
                </a:buClr>
              </a:pPr>
              <a:r>
                <a:rPr lang="en-US" sz="1600" dirty="0" smtClean="0">
                  <a:solidFill>
                    <a:srgbClr val="000000"/>
                  </a:solidFill>
                  <a:latin typeface="EHUSans Light"/>
                  <a:cs typeface="EHUSans Light"/>
                </a:rPr>
                <a:t>Two solutions           and           are neighbors if the </a:t>
              </a:r>
              <a:r>
                <a:rPr lang="en-US" sz="1600" dirty="0" err="1" smtClean="0">
                  <a:solidFill>
                    <a:srgbClr val="000000"/>
                  </a:solidFill>
                  <a:latin typeface="EHUSans"/>
                  <a:cs typeface="EHUSans"/>
                </a:rPr>
                <a:t>Cayley</a:t>
              </a:r>
              <a:r>
                <a:rPr lang="en-US" sz="1600" dirty="0" smtClean="0">
                  <a:solidFill>
                    <a:srgbClr val="000000"/>
                  </a:solidFill>
                  <a:latin typeface="EHUSans"/>
                  <a:ea typeface="Lucida Grande"/>
                  <a:cs typeface="EHUSans"/>
                </a:rPr>
                <a:t> </a:t>
              </a:r>
              <a:r>
                <a:rPr lang="en-US" sz="1600" dirty="0" smtClean="0">
                  <a:solidFill>
                    <a:srgbClr val="000000"/>
                  </a:solidFill>
                  <a:latin typeface="EHUSans Light"/>
                  <a:cs typeface="EHUSans Light"/>
                </a:rPr>
                <a:t>distance between           and           is</a:t>
              </a:r>
              <a:endParaRPr lang="en-US" sz="1600" dirty="0">
                <a:solidFill>
                  <a:srgbClr val="000000"/>
                </a:solidFill>
                <a:latin typeface="EHUSans Light"/>
                <a:cs typeface="EHUSans Light"/>
              </a:endParaRPr>
            </a:p>
          </p:txBody>
        </p:sp>
        <p:pic>
          <p:nvPicPr>
            <p:cNvPr id="21" name="Picture 20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8856" y="2984015"/>
              <a:ext cx="292100" cy="165100"/>
            </a:xfrm>
            <a:prstGeom prst="rect">
              <a:avLst/>
            </a:prstGeom>
          </p:spPr>
        </p:pic>
        <p:pic>
          <p:nvPicPr>
            <p:cNvPr id="22" name="Picture 21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354" y="2984015"/>
              <a:ext cx="292100" cy="165100"/>
            </a:xfrm>
            <a:prstGeom prst="rect">
              <a:avLst/>
            </a:prstGeom>
          </p:spPr>
        </p:pic>
        <p:pic>
          <p:nvPicPr>
            <p:cNvPr id="23" name="Picture 22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3715" y="2984015"/>
              <a:ext cx="292100" cy="165100"/>
            </a:xfrm>
            <a:prstGeom prst="rect">
              <a:avLst/>
            </a:prstGeom>
          </p:spPr>
        </p:pic>
        <p:pic>
          <p:nvPicPr>
            <p:cNvPr id="24" name="Picture 23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8036" y="3290029"/>
              <a:ext cx="292100" cy="165100"/>
            </a:xfrm>
            <a:prstGeom prst="rect">
              <a:avLst/>
            </a:prstGeom>
          </p:spPr>
        </p:pic>
        <p:pic>
          <p:nvPicPr>
            <p:cNvPr id="25" name="Picture 24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964" y="3217033"/>
              <a:ext cx="1701800" cy="26670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512155" y="4850562"/>
            <a:ext cx="8229600" cy="950849"/>
            <a:chOff x="512155" y="3902833"/>
            <a:chExt cx="8229600" cy="950849"/>
          </a:xfrm>
        </p:grpSpPr>
        <p:grpSp>
          <p:nvGrpSpPr>
            <p:cNvPr id="27" name="Group 26"/>
            <p:cNvGrpSpPr/>
            <p:nvPr/>
          </p:nvGrpSpPr>
          <p:grpSpPr>
            <a:xfrm>
              <a:off x="512155" y="3902833"/>
              <a:ext cx="8229600" cy="950849"/>
              <a:chOff x="512155" y="2799584"/>
              <a:chExt cx="8229600" cy="950849"/>
            </a:xfrm>
          </p:grpSpPr>
          <p:sp>
            <p:nvSpPr>
              <p:cNvPr id="28" name="Content Placeholder 2"/>
              <p:cNvSpPr txBox="1">
                <a:spLocks/>
              </p:cNvSpPr>
              <p:nvPr/>
            </p:nvSpPr>
            <p:spPr>
              <a:xfrm>
                <a:off x="512155" y="2799584"/>
                <a:ext cx="8229600" cy="9508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lvl="1">
                  <a:lnSpc>
                    <a:spcPct val="130000"/>
                  </a:lnSpc>
                  <a:buClr>
                    <a:srgbClr val="3366FF"/>
                  </a:buClr>
                </a:pPr>
                <a:r>
                  <a:rPr lang="en-US" sz="1600" dirty="0" smtClean="0">
                    <a:solidFill>
                      <a:srgbClr val="000000"/>
                    </a:solidFill>
                    <a:latin typeface="EHUSans Light"/>
                    <a:cs typeface="EHUSans Light"/>
                  </a:rPr>
                  <a:t>Two solutions           and           are neighbors</a:t>
                </a:r>
                <a:r>
                  <a:rPr lang="en-US" sz="1600" dirty="0" smtClean="0">
                    <a:solidFill>
                      <a:srgbClr val="3366FF"/>
                    </a:solidFill>
                    <a:latin typeface="EHUSans Light"/>
                    <a:cs typeface="EHUSans Light"/>
                  </a:rPr>
                  <a:t> </a:t>
                </a:r>
                <a:r>
                  <a:rPr lang="en-US" sz="1600" dirty="0" smtClean="0">
                    <a:solidFill>
                      <a:srgbClr val="000000"/>
                    </a:solidFill>
                    <a:latin typeface="EHUSans Light"/>
                    <a:cs typeface="EHUSans Light"/>
                  </a:rPr>
                  <a:t>if the </a:t>
                </a:r>
                <a:r>
                  <a:rPr lang="en-US" sz="1600" dirty="0" err="1" smtClean="0">
                    <a:solidFill>
                      <a:srgbClr val="000000"/>
                    </a:solidFill>
                    <a:latin typeface="EHUSans"/>
                    <a:cs typeface="EHUSans"/>
                  </a:rPr>
                  <a:t>Ulam</a:t>
                </a:r>
                <a:r>
                  <a:rPr lang="en-US" sz="1600" dirty="0" smtClean="0">
                    <a:solidFill>
                      <a:srgbClr val="000000"/>
                    </a:solidFill>
                    <a:latin typeface="EHUSans Light"/>
                    <a:cs typeface="EHUSans Light"/>
                  </a:rPr>
                  <a:t> distance between           and           is</a:t>
                </a:r>
                <a:endParaRPr lang="en-US" sz="1600" dirty="0">
                  <a:solidFill>
                    <a:srgbClr val="000000"/>
                  </a:solidFill>
                  <a:latin typeface="EHUSans Light"/>
                  <a:cs typeface="EHUSans Light"/>
                </a:endParaRPr>
              </a:p>
            </p:txBody>
          </p:sp>
          <p:pic>
            <p:nvPicPr>
              <p:cNvPr id="29" name="Picture 28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8856" y="2984015"/>
                <a:ext cx="292100" cy="165100"/>
              </a:xfrm>
              <a:prstGeom prst="rect">
                <a:avLst/>
              </a:prstGeom>
            </p:spPr>
          </p:pic>
          <p:pic>
            <p:nvPicPr>
              <p:cNvPr id="30" name="Picture 29" descr="latex-image-1.pd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7354" y="2984015"/>
                <a:ext cx="292100" cy="165100"/>
              </a:xfrm>
              <a:prstGeom prst="rect">
                <a:avLst/>
              </a:prstGeom>
            </p:spPr>
          </p:pic>
          <p:pic>
            <p:nvPicPr>
              <p:cNvPr id="31" name="Picture 30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621" y="2984015"/>
                <a:ext cx="292100" cy="165100"/>
              </a:xfrm>
              <a:prstGeom prst="rect">
                <a:avLst/>
              </a:prstGeom>
            </p:spPr>
          </p:pic>
          <p:pic>
            <p:nvPicPr>
              <p:cNvPr id="32" name="Picture 31" descr="latex-image-1.pd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70506" y="2984015"/>
                <a:ext cx="292100" cy="165100"/>
              </a:xfrm>
              <a:prstGeom prst="rect">
                <a:avLst/>
              </a:prstGeom>
            </p:spPr>
          </p:pic>
        </p:grpSp>
        <p:pic>
          <p:nvPicPr>
            <p:cNvPr id="34" name="Picture 33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754" y="4320205"/>
              <a:ext cx="1727200" cy="266700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12155" y="1592184"/>
            <a:ext cx="2185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  <a:latin typeface="EHUSans"/>
                <a:cs typeface="EHUSans"/>
              </a:rPr>
              <a:t>Swap neighborhood</a:t>
            </a:r>
            <a:endParaRPr lang="en-US" sz="1600" dirty="0">
              <a:solidFill>
                <a:srgbClr val="3366FF"/>
              </a:solidFill>
              <a:latin typeface="EHUSans"/>
              <a:cs typeface="EHUSan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2156" y="3001767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  <a:latin typeface="EHUSans"/>
                <a:cs typeface="EHUSans"/>
              </a:rPr>
              <a:t>Interchange neighborhood</a:t>
            </a:r>
            <a:endParaRPr lang="en-US" sz="1600" dirty="0">
              <a:solidFill>
                <a:srgbClr val="3366FF"/>
              </a:solidFill>
              <a:latin typeface="EHUSans"/>
              <a:cs typeface="EHU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2156" y="4436189"/>
            <a:ext cx="2223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  <a:latin typeface="EHUSans"/>
                <a:cs typeface="EHUSans"/>
              </a:rPr>
              <a:t>Insert neighborhood</a:t>
            </a:r>
            <a:endParaRPr lang="en-US" sz="1600" dirty="0">
              <a:solidFill>
                <a:srgbClr val="3366FF"/>
              </a:solidFill>
              <a:latin typeface="EHUSans"/>
              <a:cs typeface="EHUSan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70875" y="2024701"/>
            <a:ext cx="1213341" cy="317500"/>
          </a:xfrm>
          <a:prstGeom prst="rect">
            <a:avLst/>
          </a:prstGeom>
          <a:noFill/>
          <a:ln w="19050" cmpd="sng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170874" y="3491688"/>
            <a:ext cx="748417" cy="317500"/>
          </a:xfrm>
          <a:prstGeom prst="rect">
            <a:avLst/>
          </a:prstGeom>
          <a:noFill/>
          <a:ln w="19050" cmpd="sng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170874" y="4950434"/>
            <a:ext cx="623681" cy="317500"/>
          </a:xfrm>
          <a:prstGeom prst="rect">
            <a:avLst/>
          </a:prstGeom>
          <a:noFill/>
          <a:ln w="19050" cmpd="sng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83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00" y="3372941"/>
            <a:ext cx="5232400" cy="133949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The </a:t>
            </a:r>
            <a:r>
              <a:rPr lang="en-US" sz="3600" dirty="0" err="1" smtClean="0">
                <a:latin typeface="EHUSans Light"/>
                <a:cs typeface="EHUSans Light"/>
              </a:rPr>
              <a:t>Plackett</a:t>
            </a:r>
            <a:r>
              <a:rPr lang="en-US" sz="3600" dirty="0" smtClean="0">
                <a:latin typeface="EHUSans Light"/>
                <a:cs typeface="EHUSans Light"/>
              </a:rPr>
              <a:t>- Luce model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700" dirty="0" smtClean="0">
                <a:solidFill>
                  <a:srgbClr val="3366FF"/>
                </a:solidFill>
                <a:latin typeface="EHUSans Light"/>
                <a:cs typeface="EHUSans Light"/>
              </a:rPr>
              <a:t>Definition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13768" y="2359984"/>
            <a:ext cx="6728528" cy="369332"/>
            <a:chOff x="1022712" y="2359984"/>
            <a:chExt cx="6728528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1022712" y="2359984"/>
              <a:ext cx="672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EHUSans Light"/>
                  <a:cs typeface="EHUSans Light"/>
                </a:rPr>
                <a:t>The probability of       under the </a:t>
              </a:r>
              <a:r>
                <a:rPr lang="en-US" dirty="0" err="1" smtClean="0">
                  <a:latin typeface="EHUSans Light"/>
                  <a:cs typeface="EHUSans Light"/>
                </a:rPr>
                <a:t>Plackett</a:t>
              </a:r>
              <a:r>
                <a:rPr lang="en-US" dirty="0" smtClean="0">
                  <a:latin typeface="EHUSans Light"/>
                  <a:cs typeface="EHUSans Light"/>
                </a:rPr>
                <a:t>-Luce model is given by</a:t>
              </a:r>
              <a:endParaRPr lang="en-US" dirty="0">
                <a:latin typeface="EHUSans Light"/>
                <a:cs typeface="EHUSans Light"/>
              </a:endParaRPr>
            </a:p>
          </p:txBody>
        </p:sp>
        <p:pic>
          <p:nvPicPr>
            <p:cNvPr id="10" name="Picture 9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172" y="2510006"/>
              <a:ext cx="152400" cy="127000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845362" y="5378241"/>
            <a:ext cx="7473033" cy="646331"/>
            <a:chOff x="1047657" y="5378241"/>
            <a:chExt cx="7473033" cy="646331"/>
          </a:xfrm>
        </p:grpSpPr>
        <p:sp>
          <p:nvSpPr>
            <p:cNvPr id="16" name="TextBox 15"/>
            <p:cNvSpPr txBox="1"/>
            <p:nvPr/>
          </p:nvSpPr>
          <p:spPr>
            <a:xfrm>
              <a:off x="1047657" y="5378241"/>
              <a:ext cx="74730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EHUSans Light"/>
                  <a:cs typeface="EHUSans Light"/>
                </a:rPr>
                <a:t>The vector of scores						    defines the preference of each item to be ranked in top rank			 </a:t>
              </a:r>
              <a:endParaRPr lang="en-US" dirty="0">
                <a:latin typeface="EHUSans Light"/>
                <a:cs typeface="EHUSans Light"/>
              </a:endParaRPr>
            </a:p>
          </p:txBody>
        </p:sp>
        <p:pic>
          <p:nvPicPr>
            <p:cNvPr id="18" name="Picture 17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7769" y="5434387"/>
              <a:ext cx="2540000" cy="292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7483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The </a:t>
            </a:r>
            <a:r>
              <a:rPr lang="en-US" sz="3600" dirty="0" err="1" smtClean="0">
                <a:latin typeface="EHUSans Light"/>
                <a:cs typeface="EHUSans Light"/>
              </a:rPr>
              <a:t>Plackett</a:t>
            </a:r>
            <a:r>
              <a:rPr lang="en-US" sz="3600" dirty="0" smtClean="0">
                <a:latin typeface="EHUSans Light"/>
                <a:cs typeface="EHUSans Light"/>
              </a:rPr>
              <a:t>- Luce model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700" dirty="0" smtClean="0">
                <a:solidFill>
                  <a:srgbClr val="3366FF"/>
                </a:solidFill>
                <a:latin typeface="EHUSans Light"/>
                <a:cs typeface="EHUSans Light"/>
              </a:rPr>
              <a:t>Vase model interpretation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pic>
        <p:nvPicPr>
          <p:cNvPr id="3" name="Picture 2" descr="va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67" y="2323746"/>
            <a:ext cx="2527300" cy="3365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52356" y="2323746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EHUSans Light"/>
                <a:cs typeface="EHUSans Light"/>
              </a:rPr>
              <a:t>A vase of infinite colored balls</a:t>
            </a:r>
            <a:endParaRPr lang="en-US" dirty="0">
              <a:latin typeface="EHUSans Light"/>
              <a:cs typeface="EHUSans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252356" y="3451399"/>
            <a:ext cx="4095993" cy="701790"/>
            <a:chOff x="4252356" y="3451399"/>
            <a:chExt cx="4095993" cy="701790"/>
          </a:xfrm>
        </p:grpSpPr>
        <p:sp>
          <p:nvSpPr>
            <p:cNvPr id="11" name="TextBox 10"/>
            <p:cNvSpPr txBox="1"/>
            <p:nvPr/>
          </p:nvSpPr>
          <p:spPr>
            <a:xfrm>
              <a:off x="4252356" y="3451399"/>
              <a:ext cx="4095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EHUSans Light"/>
                  <a:cs typeface="EHUSans Light"/>
                </a:rPr>
                <a:t>With known proportions of each color</a:t>
              </a:r>
              <a:endParaRPr lang="en-US" dirty="0">
                <a:latin typeface="EHUSans Light"/>
                <a:cs typeface="EHUSans Light"/>
              </a:endParaRPr>
            </a:p>
          </p:txBody>
        </p:sp>
        <p:pic>
          <p:nvPicPr>
            <p:cNvPr id="8" name="Picture 7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358" y="3848389"/>
              <a:ext cx="2006600" cy="30480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4252356" y="4783180"/>
            <a:ext cx="4738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EHUSans Light"/>
                <a:cs typeface="EHUSans Light"/>
              </a:rPr>
              <a:t>Draw balls from the vase until a permutation</a:t>
            </a:r>
          </a:p>
          <a:p>
            <a:r>
              <a:rPr lang="en-US" dirty="0" smtClean="0">
                <a:latin typeface="EHUSans Light"/>
                <a:cs typeface="EHUSans Light"/>
              </a:rPr>
              <a:t>of colored balls is obtained</a:t>
            </a:r>
            <a:endParaRPr lang="en-US" dirty="0">
              <a:latin typeface="EHUSans Light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36408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24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The </a:t>
            </a:r>
            <a:r>
              <a:rPr lang="en-US" sz="3600" dirty="0" err="1" smtClean="0">
                <a:latin typeface="EHUSans Light"/>
                <a:cs typeface="EHUSans Light"/>
              </a:rPr>
              <a:t>Plackett</a:t>
            </a:r>
            <a:r>
              <a:rPr lang="en-US" sz="3600" dirty="0" smtClean="0">
                <a:latin typeface="EHUSans Light"/>
                <a:cs typeface="EHUSans Light"/>
              </a:rPr>
              <a:t>- Luce model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700" dirty="0" smtClean="0">
                <a:solidFill>
                  <a:srgbClr val="3366FF"/>
                </a:solidFill>
                <a:latin typeface="EHUSans Light"/>
                <a:cs typeface="EHUSans Light"/>
              </a:rPr>
              <a:t>Vase model interpretation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pic>
        <p:nvPicPr>
          <p:cNvPr id="3" name="Picture 2" descr="va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67" y="2323746"/>
            <a:ext cx="2527300" cy="3365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52356" y="2139080"/>
            <a:ext cx="95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EHUSans Light"/>
                <a:cs typeface="EHUSans Light"/>
              </a:rPr>
              <a:t>Stage 1</a:t>
            </a:r>
            <a:endParaRPr lang="en-US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3077" y="2873047"/>
            <a:ext cx="178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EHUSans Light"/>
                <a:cs typeface="EHUSans Light"/>
              </a:rPr>
              <a:t>We draw a ball. </a:t>
            </a:r>
            <a:endParaRPr lang="en-US" dirty="0">
              <a:latin typeface="EHUSans Light"/>
              <a:cs typeface="EHUSans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33077" y="3813683"/>
            <a:ext cx="3993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EHUSans Light"/>
                <a:cs typeface="EHUSans Light"/>
              </a:rPr>
              <a:t>The probability to extract a red ball at</a:t>
            </a:r>
          </a:p>
          <a:p>
            <a:r>
              <a:rPr lang="en-US" dirty="0" smtClean="0">
                <a:latin typeface="EHUSans Light"/>
                <a:cs typeface="EHUSans Light"/>
              </a:rPr>
              <a:t>this stage is:</a:t>
            </a:r>
            <a:endParaRPr lang="en-US" dirty="0">
              <a:latin typeface="EHUSans Light"/>
              <a:cs typeface="EHUSans Light"/>
            </a:endParaRPr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319" y="4747950"/>
            <a:ext cx="1651000" cy="5969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32" y="6114202"/>
            <a:ext cx="571500" cy="177800"/>
          </a:xfrm>
          <a:prstGeom prst="rect">
            <a:avLst/>
          </a:prstGeom>
        </p:spPr>
      </p:pic>
      <p:pic>
        <p:nvPicPr>
          <p:cNvPr id="10" name="Picture 9" descr="ballOrang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799" y="5945472"/>
            <a:ext cx="457200" cy="4699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427" y="5913722"/>
            <a:ext cx="2413000" cy="533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06315" y="2873047"/>
            <a:ext cx="148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EHUSans Light"/>
                <a:cs typeface="EHUSans Light"/>
              </a:rPr>
              <a:t>And it is red. </a:t>
            </a:r>
            <a:endParaRPr lang="en-US" dirty="0">
              <a:latin typeface="EHUSans Light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394387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4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427" y="5913722"/>
            <a:ext cx="3670300" cy="533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25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The </a:t>
            </a:r>
            <a:r>
              <a:rPr lang="en-US" sz="3600" dirty="0" err="1" smtClean="0">
                <a:latin typeface="EHUSans Light"/>
                <a:cs typeface="EHUSans Light"/>
              </a:rPr>
              <a:t>Plackett</a:t>
            </a:r>
            <a:r>
              <a:rPr lang="en-US" sz="3600" dirty="0" smtClean="0">
                <a:latin typeface="EHUSans Light"/>
                <a:cs typeface="EHUSans Light"/>
              </a:rPr>
              <a:t>- Luce model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700" dirty="0" smtClean="0">
                <a:solidFill>
                  <a:srgbClr val="3366FF"/>
                </a:solidFill>
                <a:latin typeface="EHUSans Light"/>
                <a:cs typeface="EHUSans Light"/>
              </a:rPr>
              <a:t>Vase model interpretation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pic>
        <p:nvPicPr>
          <p:cNvPr id="3" name="Picture 2" descr="vas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67" y="2323746"/>
            <a:ext cx="2527300" cy="3365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52356" y="2139080"/>
            <a:ext cx="95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EHUSans Light"/>
                <a:cs typeface="EHUSans Light"/>
              </a:rPr>
              <a:t>Stage 2</a:t>
            </a:r>
            <a:endParaRPr lang="en-US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3077" y="2873047"/>
            <a:ext cx="243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EHUSans Light"/>
                <a:cs typeface="EHUSans Light"/>
              </a:rPr>
              <a:t>We draw another ball.</a:t>
            </a:r>
            <a:endParaRPr lang="en-US" dirty="0">
              <a:latin typeface="EHUSans Light"/>
              <a:cs typeface="EHUSans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33077" y="3813683"/>
            <a:ext cx="3993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EHUSans Light"/>
                <a:cs typeface="EHUSans Light"/>
              </a:rPr>
              <a:t>The probability to extract a green ball </a:t>
            </a:r>
            <a:endParaRPr lang="en-US" dirty="0">
              <a:latin typeface="EHUSans Light"/>
              <a:cs typeface="EHUSans Light"/>
            </a:endParaRPr>
          </a:p>
          <a:p>
            <a:r>
              <a:rPr lang="en-US" dirty="0" smtClean="0">
                <a:latin typeface="EHUSans Light"/>
                <a:cs typeface="EHUSans Light"/>
              </a:rPr>
              <a:t>from the remaining balls is:</a:t>
            </a: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32" y="6114202"/>
            <a:ext cx="571500" cy="177800"/>
          </a:xfrm>
          <a:prstGeom prst="rect">
            <a:avLst/>
          </a:prstGeom>
        </p:spPr>
      </p:pic>
      <p:pic>
        <p:nvPicPr>
          <p:cNvPr id="10" name="Picture 9" descr="ballOrang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799" y="5945472"/>
            <a:ext cx="457200" cy="4699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255" y="4725269"/>
            <a:ext cx="990600" cy="596900"/>
          </a:xfrm>
          <a:prstGeom prst="rect">
            <a:avLst/>
          </a:prstGeom>
        </p:spPr>
      </p:pic>
      <p:pic>
        <p:nvPicPr>
          <p:cNvPr id="17" name="Picture 16" descr="ballGreen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999" y="5945472"/>
            <a:ext cx="469900" cy="4699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45495" y="2864834"/>
            <a:ext cx="169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EHUSans Light"/>
                <a:cs typeface="EHUSans Light"/>
              </a:rPr>
              <a:t>And it is green. </a:t>
            </a:r>
            <a:endParaRPr lang="en-US" dirty="0">
              <a:latin typeface="EHUSans Light"/>
              <a:cs typeface="EHUSans Light"/>
            </a:endParaRPr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427" y="5913722"/>
            <a:ext cx="24130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13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109" y="5913722"/>
            <a:ext cx="4330700" cy="533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26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The </a:t>
            </a:r>
            <a:r>
              <a:rPr lang="en-US" sz="3600" dirty="0" err="1" smtClean="0">
                <a:latin typeface="EHUSans Light"/>
                <a:cs typeface="EHUSans Light"/>
              </a:rPr>
              <a:t>Plackett</a:t>
            </a:r>
            <a:r>
              <a:rPr lang="en-US" sz="3600" dirty="0" smtClean="0">
                <a:latin typeface="EHUSans Light"/>
                <a:cs typeface="EHUSans Light"/>
              </a:rPr>
              <a:t>- Luce model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700" dirty="0" smtClean="0">
                <a:solidFill>
                  <a:srgbClr val="3366FF"/>
                </a:solidFill>
                <a:latin typeface="EHUSans Light"/>
                <a:cs typeface="EHUSans Light"/>
              </a:rPr>
              <a:t>Vase model interpretation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pic>
        <p:nvPicPr>
          <p:cNvPr id="3" name="Picture 2" descr="vas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67" y="2323746"/>
            <a:ext cx="2527300" cy="3365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52356" y="2139080"/>
            <a:ext cx="95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EHUSans Light"/>
                <a:cs typeface="EHUSans Light"/>
              </a:rPr>
              <a:t>Stage 3</a:t>
            </a:r>
            <a:endParaRPr lang="en-US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3077" y="2873047"/>
            <a:ext cx="245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EHUSans Light"/>
                <a:cs typeface="EHUSans Light"/>
              </a:rPr>
              <a:t>We draw the blue ball.</a:t>
            </a:r>
            <a:endParaRPr lang="en-US" dirty="0">
              <a:latin typeface="EHUSans Light"/>
              <a:cs typeface="EHUSans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33077" y="3813683"/>
            <a:ext cx="410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EHUSans Light"/>
                <a:cs typeface="EHUSans Light"/>
              </a:rPr>
              <a:t>The probability to extract a blue ball is: </a:t>
            </a:r>
            <a:endParaRPr lang="en-US" dirty="0">
              <a:latin typeface="EHUSans Light"/>
              <a:cs typeface="EHUSans Light"/>
            </a:endParaRP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32" y="6114202"/>
            <a:ext cx="571500" cy="177800"/>
          </a:xfrm>
          <a:prstGeom prst="rect">
            <a:avLst/>
          </a:prstGeom>
        </p:spPr>
      </p:pic>
      <p:pic>
        <p:nvPicPr>
          <p:cNvPr id="10" name="Picture 9" descr="ballOrang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799" y="5945472"/>
            <a:ext cx="457200" cy="469900"/>
          </a:xfrm>
          <a:prstGeom prst="rect">
            <a:avLst/>
          </a:prstGeom>
        </p:spPr>
      </p:pic>
      <p:pic>
        <p:nvPicPr>
          <p:cNvPr id="17" name="Picture 16" descr="ballGreen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999" y="5945472"/>
            <a:ext cx="469900" cy="4699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136" y="4747949"/>
            <a:ext cx="292100" cy="508000"/>
          </a:xfrm>
          <a:prstGeom prst="rect">
            <a:avLst/>
          </a:prstGeom>
        </p:spPr>
      </p:pic>
      <p:pic>
        <p:nvPicPr>
          <p:cNvPr id="16" name="Picture 15" descr="ballBlue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899" y="5945472"/>
            <a:ext cx="4572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42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13" y="3216371"/>
            <a:ext cx="3021481" cy="30061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L-decomposability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27</a:t>
            </a:fld>
            <a:endParaRPr lang="en-US" dirty="0"/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20" y="1763486"/>
            <a:ext cx="5625098" cy="69282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6542293" y="1820793"/>
            <a:ext cx="2189867" cy="469900"/>
            <a:chOff x="886792" y="1787022"/>
            <a:chExt cx="2189867" cy="469900"/>
          </a:xfrm>
        </p:grpSpPr>
        <p:pic>
          <p:nvPicPr>
            <p:cNvPr id="17" name="Picture 16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792" y="1955752"/>
              <a:ext cx="571500" cy="177800"/>
            </a:xfrm>
            <a:prstGeom prst="rect">
              <a:avLst/>
            </a:prstGeom>
          </p:spPr>
        </p:pic>
        <p:pic>
          <p:nvPicPr>
            <p:cNvPr id="18" name="Picture 17" descr="ballOrange.eps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359" y="1787022"/>
              <a:ext cx="457200" cy="469900"/>
            </a:xfrm>
            <a:prstGeom prst="rect">
              <a:avLst/>
            </a:prstGeom>
          </p:spPr>
        </p:pic>
        <p:pic>
          <p:nvPicPr>
            <p:cNvPr id="19" name="Picture 18" descr="ballGreen.eps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9559" y="1787022"/>
              <a:ext cx="469900" cy="469900"/>
            </a:xfrm>
            <a:prstGeom prst="rect">
              <a:avLst/>
            </a:prstGeom>
          </p:spPr>
        </p:pic>
        <p:pic>
          <p:nvPicPr>
            <p:cNvPr id="20" name="Picture 19" descr="ballBlue.eps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9459" y="1787022"/>
              <a:ext cx="457200" cy="469900"/>
            </a:xfrm>
            <a:prstGeom prst="rect">
              <a:avLst/>
            </a:prstGeom>
          </p:spPr>
        </p:pic>
      </p:grpSp>
      <p:cxnSp>
        <p:nvCxnSpPr>
          <p:cNvPr id="21" name="Straight Connector 20"/>
          <p:cNvCxnSpPr/>
          <p:nvPr/>
        </p:nvCxnSpPr>
        <p:spPr>
          <a:xfrm>
            <a:off x="635020" y="2801047"/>
            <a:ext cx="7869708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026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13" y="3216371"/>
            <a:ext cx="3021481" cy="30061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L-decomposability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17543" y="27676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20" y="1763486"/>
            <a:ext cx="5625098" cy="692828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542293" y="1820793"/>
            <a:ext cx="2189867" cy="469900"/>
            <a:chOff x="886792" y="1787022"/>
            <a:chExt cx="2189867" cy="469900"/>
          </a:xfrm>
        </p:grpSpPr>
        <p:pic>
          <p:nvPicPr>
            <p:cNvPr id="7" name="Picture 6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792" y="1955752"/>
              <a:ext cx="571500" cy="177800"/>
            </a:xfrm>
            <a:prstGeom prst="rect">
              <a:avLst/>
            </a:prstGeom>
          </p:spPr>
        </p:pic>
        <p:pic>
          <p:nvPicPr>
            <p:cNvPr id="8" name="Picture 7" descr="ballOrange.eps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359" y="1787022"/>
              <a:ext cx="457200" cy="469900"/>
            </a:xfrm>
            <a:prstGeom prst="rect">
              <a:avLst/>
            </a:prstGeom>
          </p:spPr>
        </p:pic>
        <p:pic>
          <p:nvPicPr>
            <p:cNvPr id="9" name="Picture 8" descr="ballGreen.eps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9559" y="1787022"/>
              <a:ext cx="469900" cy="469900"/>
            </a:xfrm>
            <a:prstGeom prst="rect">
              <a:avLst/>
            </a:prstGeom>
          </p:spPr>
        </p:pic>
        <p:pic>
          <p:nvPicPr>
            <p:cNvPr id="10" name="Picture 9" descr="ballBlue.eps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9459" y="1787022"/>
              <a:ext cx="457200" cy="469900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/>
        </p:nvCxnSpPr>
        <p:spPr>
          <a:xfrm>
            <a:off x="635020" y="2801047"/>
            <a:ext cx="7869708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2778" y="3216371"/>
            <a:ext cx="3021481" cy="3006144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4336727" y="4722522"/>
            <a:ext cx="550657" cy="0"/>
          </a:xfrm>
          <a:prstGeom prst="line">
            <a:avLst/>
          </a:prstGeom>
          <a:ln>
            <a:solidFill>
              <a:srgbClr val="3366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87" y="6269797"/>
            <a:ext cx="3543300" cy="3429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459" y="6247116"/>
            <a:ext cx="3543300" cy="3429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5242778" y="3136951"/>
            <a:ext cx="2604589" cy="2599533"/>
            <a:chOff x="5242778" y="3136951"/>
            <a:chExt cx="2604589" cy="2599533"/>
          </a:xfrm>
        </p:grpSpPr>
        <p:sp>
          <p:nvSpPr>
            <p:cNvPr id="21" name="Freeform 20"/>
            <p:cNvSpPr/>
            <p:nvPr/>
          </p:nvSpPr>
          <p:spPr>
            <a:xfrm>
              <a:off x="5873370" y="3136951"/>
              <a:ext cx="499507" cy="117251"/>
            </a:xfrm>
            <a:custGeom>
              <a:avLst/>
              <a:gdLst>
                <a:gd name="connsiteX0" fmla="*/ 1524000 w 1524000"/>
                <a:gd name="connsiteY0" fmla="*/ 406450 h 406450"/>
                <a:gd name="connsiteX1" fmla="*/ 741680 w 1524000"/>
                <a:gd name="connsiteY1" fmla="*/ 50 h 406450"/>
                <a:gd name="connsiteX2" fmla="*/ 0 w 1524000"/>
                <a:gd name="connsiteY2" fmla="*/ 375970 h 406450"/>
                <a:gd name="connsiteX3" fmla="*/ 0 w 1524000"/>
                <a:gd name="connsiteY3" fmla="*/ 375970 h 40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406450">
                  <a:moveTo>
                    <a:pt x="1524000" y="406450"/>
                  </a:moveTo>
                  <a:cubicBezTo>
                    <a:pt x="1259840" y="205790"/>
                    <a:pt x="995680" y="5130"/>
                    <a:pt x="741680" y="50"/>
                  </a:cubicBezTo>
                  <a:cubicBezTo>
                    <a:pt x="487680" y="-5030"/>
                    <a:pt x="0" y="375970"/>
                    <a:pt x="0" y="375970"/>
                  </a:cubicBezTo>
                  <a:lnTo>
                    <a:pt x="0" y="375970"/>
                  </a:lnTo>
                </a:path>
              </a:pathLst>
            </a:custGeom>
            <a:ln>
              <a:solidFill>
                <a:srgbClr val="3366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7347860" y="3138766"/>
              <a:ext cx="499507" cy="117251"/>
            </a:xfrm>
            <a:custGeom>
              <a:avLst/>
              <a:gdLst>
                <a:gd name="connsiteX0" fmla="*/ 1524000 w 1524000"/>
                <a:gd name="connsiteY0" fmla="*/ 406450 h 406450"/>
                <a:gd name="connsiteX1" fmla="*/ 741680 w 1524000"/>
                <a:gd name="connsiteY1" fmla="*/ 50 h 406450"/>
                <a:gd name="connsiteX2" fmla="*/ 0 w 1524000"/>
                <a:gd name="connsiteY2" fmla="*/ 375970 h 406450"/>
                <a:gd name="connsiteX3" fmla="*/ 0 w 1524000"/>
                <a:gd name="connsiteY3" fmla="*/ 375970 h 40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406450">
                  <a:moveTo>
                    <a:pt x="1524000" y="406450"/>
                  </a:moveTo>
                  <a:cubicBezTo>
                    <a:pt x="1259840" y="205790"/>
                    <a:pt x="995680" y="5130"/>
                    <a:pt x="741680" y="50"/>
                  </a:cubicBezTo>
                  <a:cubicBezTo>
                    <a:pt x="487680" y="-5030"/>
                    <a:pt x="0" y="375970"/>
                    <a:pt x="0" y="375970"/>
                  </a:cubicBezTo>
                  <a:lnTo>
                    <a:pt x="0" y="375970"/>
                  </a:lnTo>
                </a:path>
              </a:pathLst>
            </a:custGeom>
            <a:ln>
              <a:solidFill>
                <a:srgbClr val="3366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rot="16200000">
              <a:off x="5051650" y="3994260"/>
              <a:ext cx="499507" cy="117251"/>
            </a:xfrm>
            <a:custGeom>
              <a:avLst/>
              <a:gdLst>
                <a:gd name="connsiteX0" fmla="*/ 1524000 w 1524000"/>
                <a:gd name="connsiteY0" fmla="*/ 406450 h 406450"/>
                <a:gd name="connsiteX1" fmla="*/ 741680 w 1524000"/>
                <a:gd name="connsiteY1" fmla="*/ 50 h 406450"/>
                <a:gd name="connsiteX2" fmla="*/ 0 w 1524000"/>
                <a:gd name="connsiteY2" fmla="*/ 375970 h 406450"/>
                <a:gd name="connsiteX3" fmla="*/ 0 w 1524000"/>
                <a:gd name="connsiteY3" fmla="*/ 375970 h 40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406450">
                  <a:moveTo>
                    <a:pt x="1524000" y="406450"/>
                  </a:moveTo>
                  <a:cubicBezTo>
                    <a:pt x="1259840" y="205790"/>
                    <a:pt x="995680" y="5130"/>
                    <a:pt x="741680" y="50"/>
                  </a:cubicBezTo>
                  <a:cubicBezTo>
                    <a:pt x="487680" y="-5030"/>
                    <a:pt x="0" y="375970"/>
                    <a:pt x="0" y="375970"/>
                  </a:cubicBezTo>
                  <a:lnTo>
                    <a:pt x="0" y="375970"/>
                  </a:lnTo>
                </a:path>
              </a:pathLst>
            </a:custGeom>
            <a:ln>
              <a:solidFill>
                <a:srgbClr val="3366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5051650" y="5428105"/>
              <a:ext cx="499507" cy="117251"/>
            </a:xfrm>
            <a:custGeom>
              <a:avLst/>
              <a:gdLst>
                <a:gd name="connsiteX0" fmla="*/ 1524000 w 1524000"/>
                <a:gd name="connsiteY0" fmla="*/ 406450 h 406450"/>
                <a:gd name="connsiteX1" fmla="*/ 741680 w 1524000"/>
                <a:gd name="connsiteY1" fmla="*/ 50 h 406450"/>
                <a:gd name="connsiteX2" fmla="*/ 0 w 1524000"/>
                <a:gd name="connsiteY2" fmla="*/ 375970 h 406450"/>
                <a:gd name="connsiteX3" fmla="*/ 0 w 1524000"/>
                <a:gd name="connsiteY3" fmla="*/ 375970 h 40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406450">
                  <a:moveTo>
                    <a:pt x="1524000" y="406450"/>
                  </a:moveTo>
                  <a:cubicBezTo>
                    <a:pt x="1259840" y="205790"/>
                    <a:pt x="995680" y="5130"/>
                    <a:pt x="741680" y="50"/>
                  </a:cubicBezTo>
                  <a:cubicBezTo>
                    <a:pt x="487680" y="-5030"/>
                    <a:pt x="0" y="375970"/>
                    <a:pt x="0" y="375970"/>
                  </a:cubicBezTo>
                  <a:lnTo>
                    <a:pt x="0" y="375970"/>
                  </a:lnTo>
                </a:path>
              </a:pathLst>
            </a:custGeom>
            <a:ln>
              <a:solidFill>
                <a:srgbClr val="3366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0486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2532" y="1704895"/>
            <a:ext cx="623920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3366FF"/>
              </a:buClr>
              <a:buFont typeface="Arial"/>
              <a:buChar char="•"/>
            </a:pPr>
            <a:r>
              <a:rPr lang="en-US" sz="1600" dirty="0" smtClean="0">
                <a:latin typeface="EHUSans"/>
                <a:cs typeface="EHUSans"/>
              </a:rPr>
              <a:t>Algorithms:</a:t>
            </a:r>
          </a:p>
          <a:p>
            <a:pPr marL="285750" indent="-285750">
              <a:buClr>
                <a:srgbClr val="3366FF"/>
              </a:buClr>
              <a:buFont typeface="Arial"/>
              <a:buChar char="•"/>
            </a:pPr>
            <a:endParaRPr lang="en-US" sz="1600" dirty="0" smtClean="0">
              <a:latin typeface="EHUSans"/>
              <a:cs typeface="EHUSans"/>
            </a:endParaRPr>
          </a:p>
          <a:p>
            <a:pPr marL="742950" lvl="1" indent="-285750">
              <a:buClr>
                <a:srgbClr val="3366FF"/>
              </a:buClr>
              <a:buFont typeface="Lucida Grande"/>
              <a:buChar char="-"/>
            </a:pPr>
            <a:r>
              <a:rPr lang="en-US" sz="1600" dirty="0" smtClean="0">
                <a:latin typeface="EHUSans Light"/>
                <a:cs typeface="EHUSans Light"/>
              </a:rPr>
              <a:t>Mallows EDA under the </a:t>
            </a:r>
            <a:r>
              <a:rPr lang="en-US" sz="1600" dirty="0" err="1" smtClean="0">
                <a:latin typeface="EHUSans Light"/>
                <a:cs typeface="EHUSans Light"/>
              </a:rPr>
              <a:t>Ulam</a:t>
            </a:r>
            <a:r>
              <a:rPr lang="en-US" sz="1600" dirty="0" smtClean="0">
                <a:latin typeface="EHUSans Light"/>
                <a:cs typeface="EHUSans Light"/>
              </a:rPr>
              <a:t> distance (</a:t>
            </a:r>
            <a:r>
              <a:rPr lang="en-US" sz="16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MaEDA</a:t>
            </a:r>
            <a:r>
              <a:rPr lang="en-US" sz="1600" dirty="0" smtClean="0">
                <a:latin typeface="EHUSans Light"/>
                <a:cs typeface="EHUSans Light"/>
              </a:rPr>
              <a:t>)</a:t>
            </a:r>
          </a:p>
          <a:p>
            <a:pPr marL="742950" lvl="1" indent="-285750">
              <a:buClr>
                <a:srgbClr val="3366FF"/>
              </a:buClr>
              <a:buFont typeface="Lucida Grande"/>
              <a:buChar char="-"/>
            </a:pPr>
            <a:endParaRPr lang="en-US" sz="1600" dirty="0" smtClean="0">
              <a:latin typeface="EHUSans Light"/>
              <a:cs typeface="EHUSans Light"/>
            </a:endParaRPr>
          </a:p>
          <a:p>
            <a:pPr marL="742950" lvl="1" indent="-285750">
              <a:buClr>
                <a:srgbClr val="3366FF"/>
              </a:buClr>
              <a:buFont typeface="Lucida Grande"/>
              <a:buChar char="-"/>
            </a:pPr>
            <a:r>
              <a:rPr lang="en-US" sz="1600" dirty="0" err="1" smtClean="0">
                <a:latin typeface="EHUSans Light"/>
                <a:cs typeface="EHUSans Light"/>
              </a:rPr>
              <a:t>Plackett</a:t>
            </a:r>
            <a:r>
              <a:rPr lang="en-US" sz="1600" dirty="0" smtClean="0">
                <a:latin typeface="EHUSans Light"/>
                <a:cs typeface="EHUSans Light"/>
              </a:rPr>
              <a:t>-Luce EDA (</a:t>
            </a:r>
            <a:r>
              <a:rPr lang="en-US" sz="1600" dirty="0" smtClean="0">
                <a:solidFill>
                  <a:srgbClr val="3366FF"/>
                </a:solidFill>
                <a:latin typeface="EHUSans Light"/>
                <a:cs typeface="EHUSans Light"/>
              </a:rPr>
              <a:t>PLEDA</a:t>
            </a:r>
            <a:r>
              <a:rPr lang="en-US" sz="1600" dirty="0" smtClean="0">
                <a:latin typeface="EHUSans Light"/>
                <a:cs typeface="EHUSans Light"/>
              </a:rPr>
              <a:t>)</a:t>
            </a:r>
          </a:p>
          <a:p>
            <a:pPr marL="742950" lvl="1" indent="-285750">
              <a:buClr>
                <a:srgbClr val="3366FF"/>
              </a:buClr>
              <a:buFont typeface="Arial"/>
              <a:buChar char="•"/>
            </a:pPr>
            <a:endParaRPr lang="en-US" sz="1600" dirty="0" smtClean="0">
              <a:latin typeface="EHUSans Light"/>
              <a:cs typeface="EHUSans Light"/>
            </a:endParaRPr>
          </a:p>
          <a:p>
            <a:pPr lvl="1">
              <a:buClr>
                <a:srgbClr val="3366FF"/>
              </a:buClr>
            </a:pPr>
            <a:endParaRPr lang="en-US" sz="1600" dirty="0" smtClean="0">
              <a:latin typeface="EHUSans Light"/>
              <a:cs typeface="EHUSans Light"/>
            </a:endParaRPr>
          </a:p>
          <a:p>
            <a:pPr marL="287338" lvl="1" indent="-285750">
              <a:buClr>
                <a:srgbClr val="3366FF"/>
              </a:buClr>
              <a:buFont typeface="Arial"/>
              <a:buChar char="•"/>
            </a:pPr>
            <a:r>
              <a:rPr lang="en-US" sz="1600" dirty="0" smtClean="0">
                <a:latin typeface="EHUSans Light"/>
                <a:cs typeface="EHUSans Light"/>
              </a:rPr>
              <a:t>50 instances of sizes: {10, 20, 30, 40, 50, 60, 70, 80, 90, 100}</a:t>
            </a:r>
          </a:p>
          <a:p>
            <a:pPr marL="287338" lvl="1" indent="-285750">
              <a:buClr>
                <a:srgbClr val="3366FF"/>
              </a:buClr>
              <a:buFont typeface="Arial"/>
              <a:buChar char="•"/>
            </a:pPr>
            <a:endParaRPr lang="en-US" sz="1600" dirty="0" smtClean="0">
              <a:latin typeface="EHUSans Light"/>
              <a:cs typeface="EHUSans Light"/>
            </a:endParaRPr>
          </a:p>
          <a:p>
            <a:pPr marL="287338" lvl="1" indent="-285750">
              <a:buClr>
                <a:srgbClr val="3366FF"/>
              </a:buClr>
              <a:buFont typeface="Arial"/>
              <a:buChar char="•"/>
            </a:pPr>
            <a:endParaRPr lang="en-US" sz="1600" dirty="0">
              <a:latin typeface="EHUSans Light"/>
              <a:cs typeface="EHUSans Light"/>
            </a:endParaRPr>
          </a:p>
          <a:p>
            <a:pPr marL="287338" lvl="1" indent="-285750">
              <a:buClr>
                <a:srgbClr val="3366FF"/>
              </a:buClr>
              <a:buFont typeface="Arial"/>
              <a:buChar char="•"/>
            </a:pPr>
            <a:r>
              <a:rPr lang="en-US" sz="1600" dirty="0" smtClean="0">
                <a:latin typeface="EHUSans Light"/>
                <a:cs typeface="EHUSans Light"/>
              </a:rPr>
              <a:t>Average Relative Percentage Deviation (ARPD) of 20 repetitions</a:t>
            </a:r>
          </a:p>
          <a:p>
            <a:pPr marL="287338" lvl="1" indent="-285750">
              <a:buClr>
                <a:srgbClr val="3366FF"/>
              </a:buClr>
              <a:buFont typeface="Arial"/>
              <a:buChar char="•"/>
            </a:pPr>
            <a:endParaRPr lang="en-US" sz="1600" dirty="0" smtClean="0">
              <a:latin typeface="EHUSans Light"/>
              <a:cs typeface="EHUSans Light"/>
            </a:endParaRPr>
          </a:p>
          <a:p>
            <a:pPr marL="287338" lvl="1" indent="-285750">
              <a:buClr>
                <a:srgbClr val="3366FF"/>
              </a:buClr>
              <a:buFont typeface="Arial"/>
              <a:buChar char="•"/>
            </a:pPr>
            <a:endParaRPr lang="en-US" sz="1600" dirty="0" smtClean="0">
              <a:latin typeface="EHUSans Light"/>
              <a:cs typeface="EHUSans Light"/>
            </a:endParaRPr>
          </a:p>
          <a:p>
            <a:pPr marL="287338" lvl="1" indent="-285750">
              <a:buClr>
                <a:srgbClr val="3366FF"/>
              </a:buClr>
              <a:buFont typeface="Arial"/>
              <a:buChar char="•"/>
            </a:pPr>
            <a:r>
              <a:rPr lang="en-US" sz="1600" dirty="0" smtClean="0">
                <a:latin typeface="EHUSans Light"/>
                <a:cs typeface="EHUSans Light"/>
              </a:rPr>
              <a:t>Stopping criterion: 100n-1 generations								</a:t>
            </a:r>
            <a:endParaRPr lang="en-US" sz="1600" dirty="0">
              <a:latin typeface="EHUSans Light"/>
              <a:cs typeface="EHU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Experiments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700" dirty="0" smtClean="0">
                <a:solidFill>
                  <a:srgbClr val="3366FF"/>
                </a:solidFill>
                <a:latin typeface="EHUSans Light"/>
                <a:cs typeface="EHUSans Light"/>
              </a:rPr>
              <a:t>Design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96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040"/>
            <a:ext cx="8229600" cy="4525963"/>
          </a:xfrm>
        </p:spPr>
        <p:txBody>
          <a:bodyPr anchor="t">
            <a:normAutofit/>
          </a:bodyPr>
          <a:lstStyle/>
          <a:p>
            <a:pPr marL="0" indent="0" algn="ctr">
              <a:buClr>
                <a:srgbClr val="3366FF"/>
              </a:buClr>
              <a:buNone/>
            </a:pPr>
            <a:endParaRPr lang="en-US" sz="24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400" dirty="0" smtClean="0"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4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400" dirty="0" smtClean="0"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r>
              <a:rPr lang="en-US" sz="2400" dirty="0" smtClean="0">
                <a:effectLst/>
                <a:latin typeface="EHUSans Light"/>
                <a:cs typeface="EHUSans Light"/>
              </a:rPr>
              <a:t>Combinatorial optimization problems</a:t>
            </a:r>
            <a:endParaRPr lang="en-US" sz="2400" dirty="0">
              <a:effectLst/>
              <a:latin typeface="EHUSans Light"/>
              <a:cs typeface="EHUSans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17543" y="27676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Permutation optimization problems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400" dirty="0" smtClean="0">
                <a:solidFill>
                  <a:srgbClr val="3366FF"/>
                </a:solidFill>
                <a:latin typeface="EHUSans Light"/>
                <a:cs typeface="EHUSans Light"/>
              </a:rPr>
              <a:t>Definition</a:t>
            </a:r>
            <a:endParaRPr lang="en-US" sz="24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11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16" y="1417638"/>
            <a:ext cx="7688508" cy="51256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Experiments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700" dirty="0" smtClean="0">
                <a:solidFill>
                  <a:srgbClr val="3366FF"/>
                </a:solidFill>
                <a:latin typeface="EHUSans Light"/>
                <a:cs typeface="EHUSans Light"/>
              </a:rPr>
              <a:t>Results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58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Discussion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2046" y="3000387"/>
            <a:ext cx="7484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EHUSans Light"/>
                <a:cs typeface="EHUSans Light"/>
              </a:rPr>
              <a:t>Which is</a:t>
            </a:r>
            <a:r>
              <a:rPr lang="en-US" sz="2000" dirty="0" smtClean="0">
                <a:solidFill>
                  <a:srgbClr val="000000"/>
                </a:solidFill>
                <a:latin typeface="EHUSans Light"/>
                <a:cs typeface="EHUSans Light"/>
              </a:rPr>
              <a:t> the most </a:t>
            </a:r>
            <a:r>
              <a:rPr lang="en-US" sz="2000" dirty="0" smtClean="0">
                <a:solidFill>
                  <a:srgbClr val="3366FF"/>
                </a:solidFill>
                <a:latin typeface="EHUSans Light"/>
                <a:cs typeface="EHUSans Light"/>
              </a:rPr>
              <a:t>efficient</a:t>
            </a:r>
            <a:r>
              <a:rPr lang="en-US" sz="2000" dirty="0" smtClean="0">
                <a:solidFill>
                  <a:srgbClr val="000000"/>
                </a:solidFill>
                <a:latin typeface="EHUSans Light"/>
                <a:cs typeface="EHUSans Light"/>
              </a:rPr>
              <a:t> model to optimize the LOP ?</a:t>
            </a:r>
            <a:endParaRPr lang="en-US" sz="2000" dirty="0">
              <a:solidFill>
                <a:srgbClr val="000000"/>
              </a:solidFill>
              <a:latin typeface="EHUSans Light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177771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Discussion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3775" y="1558506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EHUSans Light"/>
                <a:cs typeface="EHUSans Light"/>
              </a:rPr>
              <a:t>Theoretically, </a:t>
            </a:r>
            <a:endParaRPr lang="en-US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18" y="2474499"/>
            <a:ext cx="7937500" cy="1651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92663" y="3288660"/>
            <a:ext cx="929851" cy="635052"/>
          </a:xfrm>
          <a:prstGeom prst="rect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71231" y="1558506"/>
            <a:ext cx="522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  <a:latin typeface="EHUSans Light"/>
                <a:cs typeface="EHUSans Light"/>
              </a:rPr>
              <a:t>the</a:t>
            </a:r>
            <a:r>
              <a:rPr lang="en-US" dirty="0">
                <a:latin typeface="EHUSans Light"/>
                <a:cs typeface="EHUSans Light"/>
              </a:rPr>
              <a:t> </a:t>
            </a:r>
            <a:r>
              <a:rPr lang="en-US" dirty="0">
                <a:solidFill>
                  <a:srgbClr val="3366FF"/>
                </a:solidFill>
                <a:latin typeface="EHUSans Light"/>
                <a:cs typeface="EHUSans Light"/>
              </a:rPr>
              <a:t>Boltzmann distribution </a:t>
            </a:r>
            <a:r>
              <a:rPr lang="en-US" dirty="0">
                <a:latin typeface="EHUSans Light"/>
                <a:cs typeface="EHUSans Light"/>
              </a:rPr>
              <a:t>associated to the </a:t>
            </a:r>
            <a:r>
              <a:rPr lang="en-US" dirty="0" smtClean="0">
                <a:latin typeface="EHUSans Light"/>
                <a:cs typeface="EHUSans Light"/>
              </a:rPr>
              <a:t>LOP</a:t>
            </a:r>
            <a:endParaRPr lang="en-US" dirty="0">
              <a:latin typeface="EHUSans Light"/>
              <a:cs typeface="EHUSans Light"/>
            </a:endParaRPr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75" y="4989698"/>
            <a:ext cx="5359400" cy="1155700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3" idx="2"/>
            <a:endCxn id="15" idx="0"/>
          </p:cNvCxnSpPr>
          <p:nvPr/>
        </p:nvCxnSpPr>
        <p:spPr>
          <a:xfrm rot="16200000" flipH="1">
            <a:off x="2632539" y="4148762"/>
            <a:ext cx="1065986" cy="615886"/>
          </a:xfrm>
          <a:prstGeom prst="bentConnector3">
            <a:avLst>
              <a:gd name="adj1" fmla="val 50000"/>
            </a:avLst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050096" y="3067525"/>
            <a:ext cx="1545350" cy="2069534"/>
            <a:chOff x="7050096" y="3067525"/>
            <a:chExt cx="1545350" cy="2069534"/>
          </a:xfrm>
        </p:grpSpPr>
        <p:sp>
          <p:nvSpPr>
            <p:cNvPr id="25" name="TextBox 24"/>
            <p:cNvSpPr txBox="1"/>
            <p:nvPr/>
          </p:nvSpPr>
          <p:spPr>
            <a:xfrm>
              <a:off x="7050096" y="4490728"/>
              <a:ext cx="13106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EHUSans Light"/>
                  <a:cs typeface="EHUSans Light"/>
                </a:rPr>
                <a:t>Boltzmann </a:t>
              </a:r>
            </a:p>
            <a:p>
              <a:pPr algn="ctr"/>
              <a:r>
                <a:rPr lang="en-US" dirty="0" smtClean="0">
                  <a:latin typeface="EHUSans Light"/>
                  <a:cs typeface="EHUSans Light"/>
                </a:rPr>
                <a:t>constant</a:t>
              </a:r>
              <a:endParaRPr lang="en-US" dirty="0">
                <a:latin typeface="EHUSans Light"/>
                <a:cs typeface="EHUSans Light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7705429" y="3067525"/>
              <a:ext cx="890017" cy="1423204"/>
              <a:chOff x="7705429" y="3067525"/>
              <a:chExt cx="890017" cy="1423204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8096502" y="3067525"/>
                <a:ext cx="498944" cy="510310"/>
              </a:xfrm>
              <a:prstGeom prst="ellipse">
                <a:avLst/>
              </a:prstGeom>
              <a:noFill/>
              <a:ln w="28575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Elbow Connector 26"/>
              <p:cNvCxnSpPr>
                <a:stCxn id="25" idx="0"/>
                <a:endCxn id="21" idx="4"/>
              </p:cNvCxnSpPr>
              <p:nvPr/>
            </p:nvCxnSpPr>
            <p:spPr>
              <a:xfrm rot="5400000" flipH="1" flipV="1">
                <a:off x="7569255" y="3714010"/>
                <a:ext cx="912893" cy="640545"/>
              </a:xfrm>
              <a:prstGeom prst="bentConnector3">
                <a:avLst/>
              </a:prstGeom>
              <a:ln>
                <a:solidFill>
                  <a:srgbClr val="3366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4583264" y="2200016"/>
            <a:ext cx="3513238" cy="464934"/>
            <a:chOff x="4583264" y="2200016"/>
            <a:chExt cx="3513238" cy="464934"/>
          </a:xfrm>
        </p:grpSpPr>
        <p:sp>
          <p:nvSpPr>
            <p:cNvPr id="8" name="Left Bracket 7"/>
            <p:cNvSpPr/>
            <p:nvPr/>
          </p:nvSpPr>
          <p:spPr>
            <a:xfrm rot="5400000">
              <a:off x="6295687" y="864136"/>
              <a:ext cx="88391" cy="3513238"/>
            </a:xfrm>
            <a:prstGeom prst="leftBracket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1768" y="2200016"/>
              <a:ext cx="571500" cy="317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6093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Discussion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33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8402" y="1499442"/>
            <a:ext cx="7818397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EHUSans Light"/>
                <a:cs typeface="EHUSans Light"/>
              </a:rPr>
              <a:t>Calculate from</a:t>
            </a:r>
            <a:r>
              <a:rPr lang="en-US" dirty="0" smtClean="0">
                <a:solidFill>
                  <a:srgbClr val="3366FF"/>
                </a:solidFill>
                <a:latin typeface="EHUSans Light"/>
                <a:cs typeface="EHUSans Light"/>
              </a:rPr>
              <a:t> the Boltzmann distribution </a:t>
            </a:r>
            <a:r>
              <a:rPr lang="en-US" dirty="0" smtClean="0">
                <a:solidFill>
                  <a:srgbClr val="000000"/>
                </a:solidFill>
                <a:latin typeface="EHUSans Light"/>
                <a:cs typeface="EHUSans Light"/>
              </a:rPr>
              <a:t>associated to the LOP:</a:t>
            </a:r>
          </a:p>
          <a:p>
            <a:endParaRPr lang="en-US" dirty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285750" indent="-14288">
              <a:buFont typeface="Arial"/>
              <a:buChar char="•"/>
            </a:pPr>
            <a:r>
              <a:rPr lang="en-US" dirty="0" smtClean="0">
                <a:latin typeface="EHUSans Light"/>
                <a:cs typeface="EHUSans Light"/>
              </a:rPr>
              <a:t>	the Mallows model under the </a:t>
            </a:r>
            <a:r>
              <a:rPr lang="en-US" dirty="0" err="1" smtClean="0">
                <a:latin typeface="EHUSans Light"/>
                <a:cs typeface="EHUSans Light"/>
              </a:rPr>
              <a:t>Ulam</a:t>
            </a:r>
            <a:r>
              <a:rPr lang="en-US" dirty="0" smtClean="0">
                <a:latin typeface="EHUSans Light"/>
                <a:cs typeface="EHUSans Light"/>
              </a:rPr>
              <a:t> distance</a:t>
            </a:r>
          </a:p>
          <a:p>
            <a:pPr marL="285750" indent="-14288">
              <a:buFont typeface="Arial"/>
              <a:buChar char="•"/>
            </a:pPr>
            <a:endParaRPr lang="en-US" dirty="0" smtClean="0">
              <a:latin typeface="EHUSans Light"/>
              <a:cs typeface="EHUSans Light"/>
            </a:endParaRPr>
          </a:p>
          <a:p>
            <a:pPr marL="285750" indent="157163">
              <a:buFont typeface="Arial"/>
              <a:buChar char="•"/>
            </a:pPr>
            <a:r>
              <a:rPr lang="en-US" dirty="0">
                <a:latin typeface="EHUSans Light"/>
                <a:cs typeface="EHUSans Light"/>
              </a:rPr>
              <a:t>t</a:t>
            </a:r>
            <a:r>
              <a:rPr lang="en-US" dirty="0" smtClean="0">
                <a:latin typeface="EHUSans Light"/>
                <a:cs typeface="EHUSans Light"/>
              </a:rPr>
              <a:t>he </a:t>
            </a:r>
            <a:r>
              <a:rPr lang="en-US" dirty="0" err="1" smtClean="0">
                <a:latin typeface="EHUSans Light"/>
                <a:cs typeface="EHUSans Light"/>
              </a:rPr>
              <a:t>Plackett</a:t>
            </a:r>
            <a:r>
              <a:rPr lang="en-US" dirty="0" smtClean="0">
                <a:latin typeface="EHUSans Light"/>
                <a:cs typeface="EHUSans Light"/>
              </a:rPr>
              <a:t>-Luce model</a:t>
            </a:r>
          </a:p>
          <a:p>
            <a:pPr marL="285750" indent="157163">
              <a:buFont typeface="Arial"/>
              <a:buChar char="•"/>
            </a:pPr>
            <a:endParaRPr lang="en-US" dirty="0">
              <a:latin typeface="EHUSans Light"/>
              <a:cs typeface="EHUSans Light"/>
            </a:endParaRPr>
          </a:p>
          <a:p>
            <a:pPr marL="285750" indent="157163">
              <a:buFont typeface="Arial"/>
              <a:buChar char="•"/>
            </a:pPr>
            <a:endParaRPr lang="en-US" dirty="0" smtClean="0">
              <a:latin typeface="EHUSans Light"/>
              <a:cs typeface="EHUSans Light"/>
            </a:endParaRPr>
          </a:p>
          <a:p>
            <a:pPr marL="285750" indent="157163">
              <a:buFont typeface="Arial"/>
              <a:buChar char="•"/>
            </a:pPr>
            <a:endParaRPr lang="en-US" dirty="0">
              <a:latin typeface="EHUSans Light"/>
              <a:cs typeface="EHUSans Light"/>
            </a:endParaRPr>
          </a:p>
          <a:p>
            <a:pPr marL="285750" indent="157163">
              <a:buFont typeface="Arial"/>
              <a:buChar char="•"/>
            </a:pPr>
            <a:endParaRPr lang="en-US" dirty="0" smtClean="0">
              <a:latin typeface="EHUSans Light"/>
              <a:cs typeface="EHUSans Light"/>
            </a:endParaRPr>
          </a:p>
          <a:p>
            <a:pPr marL="285750" indent="157163">
              <a:buFont typeface="Arial"/>
              <a:buChar char="•"/>
            </a:pPr>
            <a:endParaRPr lang="en-US" dirty="0">
              <a:latin typeface="EHUSans Light"/>
              <a:cs typeface="EHUSans Light"/>
            </a:endParaRPr>
          </a:p>
          <a:p>
            <a:pPr marL="285750"/>
            <a:endParaRPr lang="en-US" dirty="0">
              <a:latin typeface="EHUSans Light"/>
              <a:cs typeface="EHUSans Light"/>
            </a:endParaRPr>
          </a:p>
          <a:p>
            <a:pPr marL="1588"/>
            <a:r>
              <a:rPr lang="en-US" dirty="0" smtClean="0">
                <a:latin typeface="EHUSans Light"/>
                <a:cs typeface="EHUSans Light"/>
              </a:rPr>
              <a:t>4 instances of size n=7</a:t>
            </a:r>
          </a:p>
          <a:p>
            <a:pPr marL="1588"/>
            <a:endParaRPr lang="en-US" dirty="0">
              <a:latin typeface="EHUSans Light"/>
              <a:cs typeface="EHUSans Light"/>
            </a:endParaRPr>
          </a:p>
          <a:p>
            <a:pPr marL="1588"/>
            <a:r>
              <a:rPr lang="en-US" dirty="0" smtClean="0">
                <a:latin typeface="EHUSans Light"/>
                <a:cs typeface="EHUSans Light"/>
              </a:rPr>
              <a:t>Boltzmann constant c: [0,300]</a:t>
            </a:r>
          </a:p>
          <a:p>
            <a:endParaRPr lang="en-US" dirty="0" smtClean="0">
              <a:solidFill>
                <a:srgbClr val="3366FF"/>
              </a:solidFill>
              <a:latin typeface="EHUSans Light"/>
              <a:cs typeface="EHUSans Light"/>
            </a:endParaRPr>
          </a:p>
          <a:p>
            <a:r>
              <a:rPr lang="en-US" dirty="0" err="1" smtClean="0">
                <a:latin typeface="EHUSans Light"/>
                <a:cs typeface="EHUSans Light"/>
              </a:rPr>
              <a:t>Kullback-Leibler</a:t>
            </a:r>
            <a:r>
              <a:rPr lang="en-US" dirty="0" smtClean="0">
                <a:latin typeface="EHUSans Light"/>
                <a:cs typeface="EHUSans Light"/>
              </a:rPr>
              <a:t> divergence:</a:t>
            </a:r>
            <a:endParaRPr lang="en-US" dirty="0">
              <a:solidFill>
                <a:srgbClr val="3366FF"/>
              </a:solidFill>
              <a:latin typeface="EHUSans Light"/>
              <a:cs typeface="EHUSans Light"/>
            </a:endParaRPr>
          </a:p>
          <a:p>
            <a:endParaRPr lang="en-US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1148" y="3622987"/>
            <a:ext cx="2326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EHUSans Light"/>
                <a:cs typeface="EHUSans Light"/>
              </a:rPr>
              <a:t>Learn from a sample of </a:t>
            </a:r>
          </a:p>
          <a:p>
            <a:r>
              <a:rPr lang="en-US" sz="1600" dirty="0" smtClean="0">
                <a:latin typeface="EHUSans Light"/>
                <a:cs typeface="EHUSans Light"/>
              </a:rPr>
              <a:t>10</a:t>
            </a:r>
            <a:r>
              <a:rPr lang="en-US" sz="1600" baseline="30000" dirty="0" smtClean="0">
                <a:latin typeface="EHUSans Light"/>
                <a:cs typeface="EHUSans Light"/>
              </a:rPr>
              <a:t>6</a:t>
            </a:r>
            <a:r>
              <a:rPr lang="en-US" sz="1600" dirty="0" smtClean="0">
                <a:latin typeface="EHUSans Light"/>
                <a:cs typeface="EHUSans Light"/>
              </a:rPr>
              <a:t> permutations</a:t>
            </a:r>
            <a:endParaRPr lang="en-US" sz="1600" dirty="0">
              <a:latin typeface="EHUSans Light"/>
              <a:cs typeface="EHUSans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23219" y="3483030"/>
            <a:ext cx="2036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EHUSans Light"/>
                <a:cs typeface="EHUSans Light"/>
              </a:rPr>
              <a:t>Perform a weighted computation</a:t>
            </a:r>
          </a:p>
          <a:p>
            <a:r>
              <a:rPr lang="en-US" sz="1600" dirty="0">
                <a:latin typeface="EHUSans Light"/>
                <a:cs typeface="EHUSans Light"/>
              </a:rPr>
              <a:t>o</a:t>
            </a:r>
            <a:r>
              <a:rPr lang="en-US" sz="1600" dirty="0" smtClean="0">
                <a:latin typeface="EHUSans Light"/>
                <a:cs typeface="EHUSans Light"/>
              </a:rPr>
              <a:t>f the parameters</a:t>
            </a:r>
            <a:endParaRPr lang="en-US" sz="1600" dirty="0">
              <a:latin typeface="EHUSans Light"/>
              <a:cs typeface="EHUSans Light"/>
            </a:endParaRPr>
          </a:p>
        </p:txBody>
      </p:sp>
      <p:cxnSp>
        <p:nvCxnSpPr>
          <p:cNvPr id="5" name="Elbow Connector 4"/>
          <p:cNvCxnSpPr>
            <a:endCxn id="17" idx="0"/>
          </p:cNvCxnSpPr>
          <p:nvPr/>
        </p:nvCxnSpPr>
        <p:spPr>
          <a:xfrm>
            <a:off x="6100725" y="2256704"/>
            <a:ext cx="1340569" cy="1226326"/>
          </a:xfrm>
          <a:prstGeom prst="bentConnector2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14287" y="3050519"/>
            <a:ext cx="0" cy="572468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119" y="5462557"/>
            <a:ext cx="4140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50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7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210" y="1542380"/>
            <a:ext cx="6429576" cy="46720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Discussion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34</a:t>
            </a:fld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154531" y="2971138"/>
            <a:ext cx="1281446" cy="1281446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94425" y="4643128"/>
            <a:ext cx="1281446" cy="1281446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62868" y="963919"/>
            <a:ext cx="2857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EHUSans Light"/>
                <a:cs typeface="EHUSans Light"/>
              </a:rPr>
              <a:t>Probability concentrates in the fittest solutions</a:t>
            </a:r>
            <a:endParaRPr lang="en-US" dirty="0">
              <a:latin typeface="EHUSans Light"/>
              <a:cs typeface="EHUSans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71239" y="6114913"/>
            <a:ext cx="278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EHUSans Light"/>
                <a:cs typeface="EHUSans Light"/>
              </a:rPr>
              <a:t>Near uniform distribution</a:t>
            </a:r>
            <a:endParaRPr lang="en-US" dirty="0">
              <a:latin typeface="EHUSans Light"/>
              <a:cs typeface="EHUSans Light"/>
            </a:endParaRPr>
          </a:p>
        </p:txBody>
      </p:sp>
      <p:cxnSp>
        <p:nvCxnSpPr>
          <p:cNvPr id="18" name="Straight Arrow Connector 17"/>
          <p:cNvCxnSpPr>
            <a:stCxn id="15" idx="2"/>
          </p:cNvCxnSpPr>
          <p:nvPr/>
        </p:nvCxnSpPr>
        <p:spPr>
          <a:xfrm>
            <a:off x="1791663" y="1610250"/>
            <a:ext cx="748416" cy="1360888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180103" y="5760834"/>
            <a:ext cx="373097" cy="354079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951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Conclusions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35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54027"/>
          </a:xfrm>
        </p:spPr>
        <p:txBody>
          <a:bodyPr>
            <a:normAutofit/>
          </a:bodyPr>
          <a:lstStyle/>
          <a:p>
            <a:pPr>
              <a:buClr>
                <a:srgbClr val="3366FF"/>
              </a:buClr>
            </a:pPr>
            <a:endParaRPr lang="en-US" sz="2000" dirty="0" smtClean="0">
              <a:latin typeface="EHUSans Light"/>
              <a:cs typeface="EHUSans Light"/>
            </a:endParaRPr>
          </a:p>
          <a:p>
            <a:pPr>
              <a:buClr>
                <a:srgbClr val="3366FF"/>
              </a:buClr>
            </a:pPr>
            <a:r>
              <a:rPr lang="en-US" sz="2000" dirty="0" smtClean="0">
                <a:latin typeface="EHUSans Light"/>
                <a:cs typeface="EHUSans Light"/>
              </a:rPr>
              <a:t>For small instances, </a:t>
            </a:r>
            <a:r>
              <a:rPr lang="en-US" sz="2000" dirty="0" err="1" smtClean="0">
                <a:latin typeface="EHUSans Light"/>
                <a:cs typeface="EHUSans Light"/>
              </a:rPr>
              <a:t>MaEDA</a:t>
            </a:r>
            <a:r>
              <a:rPr lang="en-US" sz="2000" dirty="0" smtClean="0">
                <a:latin typeface="EHUSans Light"/>
                <a:cs typeface="EHUSans Light"/>
              </a:rPr>
              <a:t> and PLEDA obtain similar results.</a:t>
            </a:r>
          </a:p>
          <a:p>
            <a:pPr>
              <a:buClr>
                <a:srgbClr val="3366FF"/>
              </a:buClr>
            </a:pPr>
            <a:endParaRPr lang="en-US" sz="2000" dirty="0">
              <a:latin typeface="EHUSans Light"/>
              <a:cs typeface="EHUSans Light"/>
            </a:endParaRPr>
          </a:p>
          <a:p>
            <a:pPr>
              <a:buClr>
                <a:srgbClr val="3366FF"/>
              </a:buClr>
            </a:pPr>
            <a:r>
              <a:rPr lang="en-US" sz="2000" dirty="0" smtClean="0">
                <a:latin typeface="EHUSans Light"/>
                <a:cs typeface="EHUSans Light"/>
              </a:rPr>
              <a:t>For large instances, </a:t>
            </a:r>
            <a:r>
              <a:rPr lang="en-US" sz="2000" dirty="0" err="1" smtClean="0">
                <a:latin typeface="EHUSans Light"/>
                <a:cs typeface="EHUSans Light"/>
              </a:rPr>
              <a:t>MaEDA</a:t>
            </a:r>
            <a:r>
              <a:rPr lang="en-US" sz="2000" dirty="0" smtClean="0">
                <a:latin typeface="EHUSans Light"/>
                <a:cs typeface="EHUSans Light"/>
              </a:rPr>
              <a:t> is the preferred algorithm.</a:t>
            </a:r>
          </a:p>
          <a:p>
            <a:pPr>
              <a:buClr>
                <a:srgbClr val="3366FF"/>
              </a:buClr>
            </a:pPr>
            <a:endParaRPr lang="en-US" sz="1200" dirty="0" smtClean="0"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endParaRPr lang="en-US" sz="1200" dirty="0" smtClean="0"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endParaRPr lang="en-US" sz="1200" dirty="0">
              <a:latin typeface="EHUSans Light"/>
              <a:cs typeface="EHUSans Light"/>
            </a:endParaRPr>
          </a:p>
          <a:p>
            <a:pPr>
              <a:buClr>
                <a:srgbClr val="3366FF"/>
              </a:buClr>
            </a:pPr>
            <a:r>
              <a:rPr lang="en-US" sz="2000" dirty="0" smtClean="0">
                <a:latin typeface="EHUSans Light"/>
                <a:cs typeface="EHUSans Light"/>
              </a:rPr>
              <a:t>With respect to the Boltzmann distribution of the LOP:</a:t>
            </a:r>
          </a:p>
          <a:p>
            <a:pPr>
              <a:buClr>
                <a:srgbClr val="3366FF"/>
              </a:buClr>
            </a:pPr>
            <a:endParaRPr lang="en-US" sz="2000" baseline="-25000" dirty="0">
              <a:latin typeface="EHUSans Light"/>
              <a:cs typeface="EHUSans Light"/>
            </a:endParaRPr>
          </a:p>
          <a:p>
            <a:pPr lvl="1">
              <a:buClr>
                <a:srgbClr val="3366FF"/>
              </a:buClr>
            </a:pPr>
            <a:r>
              <a:rPr lang="en-US" sz="1600" dirty="0" smtClean="0">
                <a:latin typeface="EHUSans Light"/>
                <a:cs typeface="EHUSans Light"/>
              </a:rPr>
              <a:t>When the fitness of the solutions is very different, the Mallows model under the </a:t>
            </a:r>
            <a:r>
              <a:rPr lang="en-US" sz="1600" dirty="0" err="1" smtClean="0">
                <a:latin typeface="EHUSans Light"/>
                <a:cs typeface="EHUSans Light"/>
              </a:rPr>
              <a:t>Ulam</a:t>
            </a:r>
            <a:r>
              <a:rPr lang="en-US" sz="1600" dirty="0" smtClean="0">
                <a:latin typeface="EHUSans Light"/>
                <a:cs typeface="EHUSans Light"/>
              </a:rPr>
              <a:t> distance is the preferred option.</a:t>
            </a:r>
          </a:p>
          <a:p>
            <a:pPr lvl="1">
              <a:buClr>
                <a:srgbClr val="3366FF"/>
              </a:buClr>
            </a:pPr>
            <a:endParaRPr lang="en-US" sz="1600" dirty="0">
              <a:latin typeface="EHUSans Light"/>
              <a:cs typeface="EHUSans Light"/>
            </a:endParaRPr>
          </a:p>
          <a:p>
            <a:pPr lvl="1">
              <a:buClr>
                <a:srgbClr val="3366FF"/>
              </a:buClr>
            </a:pPr>
            <a:r>
              <a:rPr lang="en-US" sz="1600" dirty="0" smtClean="0">
                <a:latin typeface="EHUSans Light"/>
                <a:cs typeface="EHUSans Light"/>
              </a:rPr>
              <a:t>When the fitness of the solutions is similar, the </a:t>
            </a:r>
            <a:r>
              <a:rPr lang="en-US" sz="1600" dirty="0" err="1" smtClean="0">
                <a:latin typeface="EHUSans Light"/>
                <a:cs typeface="EHUSans Light"/>
              </a:rPr>
              <a:t>Plackett</a:t>
            </a:r>
            <a:r>
              <a:rPr lang="en-US" sz="1600" dirty="0" smtClean="0">
                <a:latin typeface="EHUSans Light"/>
                <a:cs typeface="EHUSans Light"/>
              </a:rPr>
              <a:t>-Luce is more accurate. </a:t>
            </a:r>
            <a:endParaRPr lang="en-US" sz="1600" dirty="0">
              <a:latin typeface="EHUSans Light"/>
              <a:cs typeface="EHUSans Ligh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35020" y="3458767"/>
            <a:ext cx="7869708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92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Future work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36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54027"/>
          </a:xfrm>
        </p:spPr>
        <p:txBody>
          <a:bodyPr>
            <a:normAutofit/>
          </a:bodyPr>
          <a:lstStyle/>
          <a:p>
            <a:pPr>
              <a:buClr>
                <a:srgbClr val="3366FF"/>
              </a:buClr>
            </a:pPr>
            <a:endParaRPr lang="en-US" sz="2000" dirty="0" smtClean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 smtClean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 smtClean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r>
              <a:rPr lang="en-US" sz="2000" dirty="0" smtClean="0">
                <a:latin typeface="EHUSans Light"/>
                <a:cs typeface="EHUSans Light"/>
              </a:rPr>
              <a:t>Compare Mallows EDA under the </a:t>
            </a:r>
            <a:r>
              <a:rPr lang="en-US" sz="2000" dirty="0" err="1" smtClean="0">
                <a:latin typeface="EHUSans Light"/>
                <a:cs typeface="EHUSans Light"/>
              </a:rPr>
              <a:t>Ulam</a:t>
            </a:r>
            <a:r>
              <a:rPr lang="en-US" sz="2000" dirty="0" smtClean="0">
                <a:latin typeface="EHUSans Light"/>
                <a:cs typeface="EHUSans Light"/>
              </a:rPr>
              <a:t> distance</a:t>
            </a:r>
          </a:p>
          <a:p>
            <a:pPr marL="0" indent="0" algn="ctr">
              <a:buClr>
                <a:srgbClr val="3366FF"/>
              </a:buClr>
              <a:buNone/>
            </a:pPr>
            <a:r>
              <a:rPr lang="en-US" sz="2000" dirty="0" smtClean="0">
                <a:latin typeface="EHUSans Light"/>
                <a:cs typeface="EHUSans Light"/>
              </a:rPr>
              <a:t> with state-of-the-art algorithms</a:t>
            </a:r>
          </a:p>
          <a:p>
            <a:pPr>
              <a:buClr>
                <a:srgbClr val="3366FF"/>
              </a:buClr>
            </a:pPr>
            <a:endParaRPr lang="en-US" sz="2000" dirty="0">
              <a:latin typeface="EHUSans Light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240693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Future work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37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54027"/>
          </a:xfrm>
        </p:spPr>
        <p:txBody>
          <a:bodyPr>
            <a:normAutofit/>
          </a:bodyPr>
          <a:lstStyle/>
          <a:p>
            <a:pPr>
              <a:buClr>
                <a:srgbClr val="3366FF"/>
              </a:buClr>
            </a:pPr>
            <a:endParaRPr lang="en-US" sz="2000" dirty="0" smtClean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 smtClean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 smtClean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r>
              <a:rPr lang="en-US" sz="2000" dirty="0" smtClean="0">
                <a:latin typeface="EHUSans Light"/>
                <a:cs typeface="EHUSans Light"/>
              </a:rPr>
              <a:t>Study the properties of the Boltzmann distribution on the LOP</a:t>
            </a:r>
          </a:p>
          <a:p>
            <a:pPr>
              <a:buClr>
                <a:srgbClr val="3366FF"/>
              </a:buClr>
            </a:pPr>
            <a:endParaRPr lang="en-US" sz="2000" dirty="0">
              <a:latin typeface="EHUSans Light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760259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10" y="452576"/>
            <a:ext cx="8021067" cy="237944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EHUSans Light"/>
                <a:cs typeface="EHUSans Light"/>
              </a:rPr>
              <a:t>A comparison of estimation of distribution algorithms for the linear ordering problem</a:t>
            </a:r>
            <a:endParaRPr lang="en-US" sz="3200" dirty="0">
              <a:latin typeface="EHUSans Light"/>
              <a:cs typeface="EHUSans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55687" y="3105369"/>
            <a:ext cx="2751180" cy="1250846"/>
          </a:xfrm>
        </p:spPr>
        <p:txBody>
          <a:bodyPr anchor="ctr">
            <a:normAutofit/>
          </a:bodyPr>
          <a:lstStyle/>
          <a:p>
            <a:pPr algn="r"/>
            <a:r>
              <a:rPr lang="en-US" sz="1800" dirty="0" err="1" smtClean="0">
                <a:solidFill>
                  <a:schemeClr val="tx1"/>
                </a:solidFill>
                <a:latin typeface="EHUSans Light"/>
                <a:cs typeface="EHUSans Light"/>
              </a:rPr>
              <a:t>Josu</a:t>
            </a:r>
            <a:r>
              <a:rPr lang="en-US" sz="1800" dirty="0" smtClean="0">
                <a:solidFill>
                  <a:schemeClr val="tx1"/>
                </a:solidFill>
                <a:latin typeface="EHUSans Light"/>
                <a:cs typeface="EHUSans Ligh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EHUSans Light"/>
                <a:cs typeface="EHUSans Light"/>
              </a:rPr>
              <a:t>Ceberio</a:t>
            </a:r>
            <a:r>
              <a:rPr lang="en-US" sz="1800" dirty="0" smtClean="0">
                <a:solidFill>
                  <a:schemeClr val="tx1"/>
                </a:solidFill>
                <a:latin typeface="EHUSans Light"/>
                <a:cs typeface="EHUSans Light"/>
              </a:rPr>
              <a:t> </a:t>
            </a:r>
          </a:p>
          <a:p>
            <a:pPr algn="r"/>
            <a:r>
              <a:rPr lang="en-US" sz="1800" dirty="0" smtClean="0">
                <a:solidFill>
                  <a:srgbClr val="3366FF"/>
                </a:solidFill>
                <a:latin typeface="EHUSans Light"/>
                <a:cs typeface="EHUSans Light"/>
              </a:rPr>
              <a:t>Alexander </a:t>
            </a:r>
            <a:r>
              <a:rPr lang="en-US" sz="18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Mendiburu</a:t>
            </a:r>
            <a:r>
              <a:rPr lang="en-US" sz="1800" dirty="0" smtClean="0">
                <a:solidFill>
                  <a:srgbClr val="3366FF"/>
                </a:solidFill>
                <a:latin typeface="EHUSans Light"/>
                <a:cs typeface="EHUSans Light"/>
              </a:rPr>
              <a:t> </a:t>
            </a:r>
          </a:p>
          <a:p>
            <a:pPr algn="r"/>
            <a:r>
              <a:rPr lang="en-US" sz="1800" dirty="0" smtClean="0">
                <a:solidFill>
                  <a:srgbClr val="3366FF"/>
                </a:solidFill>
                <a:latin typeface="EHUSans Light"/>
                <a:cs typeface="EHUSans Light"/>
              </a:rPr>
              <a:t>Jose A. Lozano</a:t>
            </a:r>
            <a:endParaRPr lang="en-US" sz="18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pic>
        <p:nvPicPr>
          <p:cNvPr id="5" name="Picture 4" descr="log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8256"/>
            <a:ext cx="9160281" cy="12250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4205" y="4860541"/>
            <a:ext cx="7481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EHUSans Light"/>
                <a:cs typeface="EHUSans Light"/>
              </a:rPr>
              <a:t>X </a:t>
            </a:r>
            <a:r>
              <a:rPr lang="en-US" sz="1400" dirty="0" err="1" smtClean="0">
                <a:latin typeface="EHUSans Light"/>
                <a:cs typeface="EHUSans Light"/>
              </a:rPr>
              <a:t>Congreso</a:t>
            </a:r>
            <a:r>
              <a:rPr lang="en-US" sz="1400" dirty="0" smtClean="0">
                <a:latin typeface="EHUSans Light"/>
                <a:cs typeface="EHUSans Light"/>
              </a:rPr>
              <a:t> </a:t>
            </a:r>
            <a:r>
              <a:rPr lang="en-US" sz="1400" dirty="0" err="1" smtClean="0">
                <a:latin typeface="EHUSans Light"/>
                <a:cs typeface="EHUSans Light"/>
              </a:rPr>
              <a:t>Español</a:t>
            </a:r>
            <a:r>
              <a:rPr lang="en-US" sz="1400" dirty="0" smtClean="0">
                <a:latin typeface="EHUSans Light"/>
                <a:cs typeface="EHUSans Light"/>
              </a:rPr>
              <a:t> de </a:t>
            </a:r>
            <a:r>
              <a:rPr lang="en-US" sz="1400" dirty="0" err="1" smtClean="0">
                <a:latin typeface="EHUSans Light"/>
                <a:cs typeface="EHUSans Light"/>
              </a:rPr>
              <a:t>Metaheurísticas</a:t>
            </a:r>
            <a:r>
              <a:rPr lang="en-US" sz="1400" dirty="0" smtClean="0">
                <a:latin typeface="EHUSans Light"/>
                <a:cs typeface="EHUSans Light"/>
              </a:rPr>
              <a:t>, </a:t>
            </a:r>
            <a:r>
              <a:rPr lang="en-US" sz="1400" dirty="0" err="1" smtClean="0">
                <a:latin typeface="EHUSans Light"/>
                <a:cs typeface="EHUSans Light"/>
              </a:rPr>
              <a:t>Algoritmos</a:t>
            </a:r>
            <a:r>
              <a:rPr lang="en-US" sz="1400" dirty="0" smtClean="0">
                <a:latin typeface="EHUSans Light"/>
                <a:cs typeface="EHUSans Light"/>
              </a:rPr>
              <a:t> </a:t>
            </a:r>
            <a:r>
              <a:rPr lang="en-US" sz="1400" dirty="0" err="1" smtClean="0">
                <a:latin typeface="EHUSans Light"/>
                <a:cs typeface="EHUSans Light"/>
              </a:rPr>
              <a:t>Evolutivos</a:t>
            </a:r>
            <a:r>
              <a:rPr lang="en-US" sz="1400" dirty="0" smtClean="0">
                <a:latin typeface="EHUSans Light"/>
                <a:cs typeface="EHUSans Light"/>
              </a:rPr>
              <a:t> y </a:t>
            </a:r>
            <a:r>
              <a:rPr lang="en-US" sz="1400" dirty="0" err="1" smtClean="0">
                <a:latin typeface="EHUSans Light"/>
                <a:cs typeface="EHUSans Light"/>
              </a:rPr>
              <a:t>Bioinspirados</a:t>
            </a:r>
            <a:r>
              <a:rPr lang="en-US" sz="1400" dirty="0">
                <a:latin typeface="EHUSans Light"/>
                <a:cs typeface="EHUSans Light"/>
              </a:rPr>
              <a:t> </a:t>
            </a:r>
            <a:r>
              <a:rPr lang="en-US" sz="1400" dirty="0" smtClean="0">
                <a:latin typeface="EHUSans Light"/>
                <a:cs typeface="EHUSans Light"/>
              </a:rPr>
              <a:t>- MAEB2015</a:t>
            </a:r>
            <a:endParaRPr lang="en-US" sz="1400" dirty="0">
              <a:latin typeface="EHUSans Light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25973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Permutation </a:t>
            </a:r>
            <a:r>
              <a:rPr lang="en-US" sz="3600" dirty="0">
                <a:latin typeface="EHUSans Light"/>
                <a:cs typeface="EHUSans Light"/>
              </a:rPr>
              <a:t>optimization </a:t>
            </a:r>
            <a:r>
              <a:rPr lang="en-US" sz="3600" dirty="0" smtClean="0">
                <a:latin typeface="EHUSans Light"/>
                <a:cs typeface="EHUSans Light"/>
              </a:rPr>
              <a:t>problems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400" dirty="0" smtClean="0">
                <a:solidFill>
                  <a:srgbClr val="3366FF"/>
                </a:solidFill>
                <a:latin typeface="EHUSans Light"/>
                <a:cs typeface="EHUSans Light"/>
              </a:rPr>
              <a:t>Definition</a:t>
            </a:r>
            <a:endParaRPr lang="en-US" sz="24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Clr>
                <a:srgbClr val="3366FF"/>
              </a:buClr>
              <a:buNone/>
            </a:pPr>
            <a:endParaRPr lang="en-US" sz="2400" dirty="0" smtClean="0"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4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400" dirty="0" smtClean="0"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r>
              <a:rPr lang="en-US" sz="2400" dirty="0" smtClean="0">
                <a:effectLst/>
                <a:latin typeface="EHUSans Light"/>
                <a:cs typeface="EHUSans Light"/>
              </a:rPr>
              <a:t>Problems whose solutions are naturally represented </a:t>
            </a:r>
          </a:p>
          <a:p>
            <a:pPr marL="0" indent="0" algn="ctr">
              <a:buClr>
                <a:srgbClr val="3366FF"/>
              </a:buClr>
              <a:buNone/>
            </a:pPr>
            <a:r>
              <a:rPr lang="en-US" sz="2400" dirty="0" smtClean="0">
                <a:effectLst/>
                <a:latin typeface="EHUSans Light"/>
                <a:cs typeface="EHUSans Light"/>
              </a:rPr>
              <a:t>as </a:t>
            </a:r>
            <a:r>
              <a:rPr lang="en-US" sz="2400" dirty="0" smtClean="0">
                <a:solidFill>
                  <a:srgbClr val="3366FF"/>
                </a:solidFill>
                <a:effectLst/>
                <a:latin typeface="EHUSans Light"/>
                <a:cs typeface="EHUSans Light"/>
              </a:rPr>
              <a:t>permutations</a:t>
            </a:r>
            <a:endParaRPr lang="en-US" sz="2400" dirty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17543" y="27676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53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Permutation </a:t>
            </a:r>
            <a:r>
              <a:rPr lang="en-US" sz="3600" dirty="0">
                <a:latin typeface="EHUSans Light"/>
                <a:cs typeface="EHUSans Light"/>
              </a:rPr>
              <a:t>optimization </a:t>
            </a:r>
            <a:r>
              <a:rPr lang="en-US" sz="3600" dirty="0" smtClean="0">
                <a:latin typeface="EHUSans Light"/>
                <a:cs typeface="EHUSans Light"/>
              </a:rPr>
              <a:t>problems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400" dirty="0" smtClean="0">
                <a:solidFill>
                  <a:srgbClr val="3366FF"/>
                </a:solidFill>
                <a:latin typeface="EHUSans Light"/>
                <a:cs typeface="EHUSans Light"/>
              </a:rPr>
              <a:t>Goal</a:t>
            </a:r>
            <a:endParaRPr lang="en-US" sz="24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Clr>
                <a:srgbClr val="3366FF"/>
              </a:buClr>
            </a:pPr>
            <a:endParaRPr lang="en-US" sz="2800" dirty="0" smtClean="0">
              <a:latin typeface="EHUSans Light"/>
              <a:cs typeface="EHUSans Light"/>
            </a:endParaRPr>
          </a:p>
          <a:p>
            <a:pPr>
              <a:buClr>
                <a:srgbClr val="3366FF"/>
              </a:buClr>
            </a:pPr>
            <a:endParaRPr lang="en-US" sz="28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r>
              <a:rPr lang="en-US" sz="2400" dirty="0" smtClean="0">
                <a:latin typeface="EHUSans Light"/>
                <a:cs typeface="EHUSans Light"/>
              </a:rPr>
              <a:t>To find the permutation solution that minimizes </a:t>
            </a:r>
          </a:p>
          <a:p>
            <a:pPr marL="0" indent="0" algn="ctr">
              <a:buClr>
                <a:srgbClr val="3366FF"/>
              </a:buClr>
              <a:buNone/>
            </a:pPr>
            <a:r>
              <a:rPr lang="en-US" sz="2400" dirty="0" smtClean="0">
                <a:latin typeface="EHUSans Light"/>
                <a:cs typeface="EHUSans Light"/>
              </a:rPr>
              <a:t>a </a:t>
            </a:r>
            <a:r>
              <a:rPr lang="en-US" sz="2400" i="1" dirty="0" smtClean="0">
                <a:latin typeface="EHUSans Light"/>
                <a:cs typeface="EHUSans Light"/>
              </a:rPr>
              <a:t>fitness function</a:t>
            </a:r>
          </a:p>
          <a:p>
            <a:pPr marL="0" indent="0" algn="ctr">
              <a:buClr>
                <a:srgbClr val="3366FF"/>
              </a:buClr>
              <a:buNone/>
            </a:pPr>
            <a:endParaRPr lang="en-US" sz="24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400" dirty="0" smtClean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4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400" dirty="0" smtClean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r>
              <a:rPr lang="en-US" sz="2400" dirty="0" smtClean="0">
                <a:latin typeface="EHUSans Light"/>
                <a:cs typeface="EHUSans Light"/>
              </a:rPr>
              <a:t>The search space        consists of        solutions.</a:t>
            </a:r>
          </a:p>
          <a:p>
            <a:pPr>
              <a:buClr>
                <a:srgbClr val="3366FF"/>
              </a:buClr>
            </a:pPr>
            <a:endParaRPr lang="en-US" sz="2800" dirty="0" smtClean="0">
              <a:effectLst/>
              <a:latin typeface="EHUSans Light"/>
              <a:cs typeface="EHUSans Light"/>
            </a:endParaRPr>
          </a:p>
          <a:p>
            <a:pPr>
              <a:buClr>
                <a:srgbClr val="3366FF"/>
              </a:buClr>
            </a:pPr>
            <a:endParaRPr lang="en-US" sz="2800" dirty="0">
              <a:latin typeface="EHUSans Light"/>
              <a:cs typeface="EHUSans Light"/>
            </a:endParaRPr>
          </a:p>
          <a:p>
            <a:pPr>
              <a:buClr>
                <a:srgbClr val="3366FF"/>
              </a:buClr>
            </a:pPr>
            <a:endParaRPr lang="en-US" sz="2800" dirty="0" smtClean="0">
              <a:effectLst/>
              <a:latin typeface="EHUSans Light"/>
              <a:cs typeface="EHUSans Light"/>
            </a:endParaRPr>
          </a:p>
          <a:p>
            <a:pPr>
              <a:buClr>
                <a:srgbClr val="3366FF"/>
              </a:buClr>
            </a:pPr>
            <a:endParaRPr lang="en-US" sz="2800" dirty="0" smtClean="0">
              <a:effectLst/>
              <a:latin typeface="EHUSans Light"/>
              <a:cs typeface="EHUSans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17543" y="27676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928" y="4028527"/>
            <a:ext cx="2844800" cy="6604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462" y="5338306"/>
            <a:ext cx="355600" cy="3175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838" y="5328184"/>
            <a:ext cx="279400" cy="2667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668" y="3140993"/>
            <a:ext cx="1905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99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Permutation </a:t>
            </a:r>
            <a:r>
              <a:rPr lang="en-US" sz="3600" dirty="0">
                <a:latin typeface="EHUSans Light"/>
                <a:cs typeface="EHUSans Light"/>
              </a:rPr>
              <a:t>optimization </a:t>
            </a:r>
            <a:r>
              <a:rPr lang="en-US" sz="3600" dirty="0" smtClean="0">
                <a:latin typeface="EHUSans Light"/>
                <a:cs typeface="EHUSans Light"/>
              </a:rPr>
              <a:t>problems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700" dirty="0" smtClean="0">
                <a:solidFill>
                  <a:srgbClr val="3366FF"/>
                </a:solidFill>
                <a:latin typeface="EHUSans Light"/>
                <a:cs typeface="EHUSans Light"/>
              </a:rPr>
              <a:t>Examples</a:t>
            </a:r>
            <a:r>
              <a:rPr lang="en-US" sz="3600" dirty="0" smtClean="0">
                <a:latin typeface="EHUSans Light"/>
                <a:cs typeface="EHUSans Light"/>
              </a:rPr>
              <a:t/>
            </a:r>
            <a:br>
              <a:rPr lang="en-US" sz="3600" dirty="0" smtClean="0">
                <a:latin typeface="EHUSans Light"/>
                <a:cs typeface="EHUSans Light"/>
              </a:rPr>
            </a:br>
            <a:endParaRPr lang="en-US" sz="24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Clr>
                <a:srgbClr val="3366FF"/>
              </a:buClr>
            </a:pPr>
            <a:r>
              <a:rPr lang="en-US" sz="2400" dirty="0" smtClean="0">
                <a:effectLst/>
                <a:latin typeface="EHUSans Light"/>
                <a:cs typeface="EHUSans Light"/>
              </a:rPr>
              <a:t>Travelling salesman problem (TSP)</a:t>
            </a:r>
          </a:p>
          <a:p>
            <a:pPr>
              <a:buClr>
                <a:srgbClr val="3366FF"/>
              </a:buClr>
            </a:pPr>
            <a:endParaRPr lang="en-US" sz="2400" dirty="0" smtClean="0">
              <a:effectLst/>
              <a:latin typeface="EHUSans Light"/>
              <a:cs typeface="EHUSans Light"/>
            </a:endParaRPr>
          </a:p>
          <a:p>
            <a:pPr>
              <a:buClr>
                <a:srgbClr val="3366FF"/>
              </a:buClr>
            </a:pPr>
            <a:r>
              <a:rPr lang="en-US" sz="2400" dirty="0" smtClean="0">
                <a:latin typeface="EHUSans Light"/>
                <a:cs typeface="EHUSans Light"/>
              </a:rPr>
              <a:t>Permutation </a:t>
            </a:r>
            <a:r>
              <a:rPr lang="en-US" sz="2400" dirty="0" err="1" smtClean="0">
                <a:latin typeface="EHUSans Light"/>
                <a:cs typeface="EHUSans Light"/>
              </a:rPr>
              <a:t>Flowshop</a:t>
            </a:r>
            <a:r>
              <a:rPr lang="en-US" sz="2400" dirty="0" smtClean="0">
                <a:latin typeface="EHUSans Light"/>
                <a:cs typeface="EHUSans Light"/>
              </a:rPr>
              <a:t> Scheduling Problem (PFSP)</a:t>
            </a:r>
          </a:p>
          <a:p>
            <a:pPr>
              <a:buClr>
                <a:srgbClr val="3366FF"/>
              </a:buClr>
            </a:pPr>
            <a:endParaRPr lang="en-US" sz="2400" dirty="0" smtClean="0">
              <a:latin typeface="EHUSans Light"/>
              <a:cs typeface="EHUSans Light"/>
            </a:endParaRPr>
          </a:p>
          <a:p>
            <a:pPr>
              <a:buClr>
                <a:srgbClr val="3366FF"/>
              </a:buClr>
            </a:pPr>
            <a:r>
              <a:rPr lang="en-US" sz="2400" dirty="0" smtClean="0">
                <a:effectLst/>
                <a:latin typeface="EHUSans Light"/>
                <a:cs typeface="EHUSans Light"/>
              </a:rPr>
              <a:t>Linear Ordering Problem (LOP)</a:t>
            </a:r>
          </a:p>
          <a:p>
            <a:pPr>
              <a:buClr>
                <a:srgbClr val="3366FF"/>
              </a:buClr>
            </a:pPr>
            <a:endParaRPr lang="en-US" sz="2400" dirty="0" smtClean="0">
              <a:effectLst/>
              <a:latin typeface="EHUSans Light"/>
              <a:cs typeface="EHUSans Light"/>
            </a:endParaRPr>
          </a:p>
          <a:p>
            <a:pPr>
              <a:buClr>
                <a:srgbClr val="3366FF"/>
              </a:buClr>
            </a:pPr>
            <a:r>
              <a:rPr lang="en-US" sz="2400" dirty="0" smtClean="0">
                <a:latin typeface="EHUSans Light"/>
                <a:cs typeface="EHUSans Light"/>
              </a:rPr>
              <a:t>Quadratic Assignment Problem (QAP)</a:t>
            </a:r>
            <a:endParaRPr lang="en-US" sz="2400" dirty="0" smtClean="0">
              <a:effectLst/>
              <a:latin typeface="EHUSans Light"/>
              <a:cs typeface="EHUSans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50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Permutation </a:t>
            </a:r>
            <a:r>
              <a:rPr lang="en-US" sz="3600" dirty="0">
                <a:latin typeface="EHUSans Light"/>
                <a:cs typeface="EHUSans Light"/>
              </a:rPr>
              <a:t>optimization </a:t>
            </a:r>
            <a:r>
              <a:rPr lang="en-US" sz="3600" dirty="0" smtClean="0">
                <a:latin typeface="EHUSans Light"/>
                <a:cs typeface="EHUSans Light"/>
              </a:rPr>
              <a:t>problems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700" dirty="0" smtClean="0">
                <a:solidFill>
                  <a:srgbClr val="3366FF"/>
                </a:solidFill>
                <a:latin typeface="EHUSans Light"/>
                <a:cs typeface="EHUSans Light"/>
              </a:rPr>
              <a:t>Examples</a:t>
            </a:r>
            <a:r>
              <a:rPr lang="en-US" sz="3600" dirty="0" smtClean="0">
                <a:latin typeface="EHUSans Light"/>
                <a:cs typeface="EHUSans Light"/>
              </a:rPr>
              <a:t/>
            </a:r>
            <a:br>
              <a:rPr lang="en-US" sz="3600" dirty="0" smtClean="0">
                <a:latin typeface="EHUSans Light"/>
                <a:cs typeface="EHUSans Light"/>
              </a:rPr>
            </a:br>
            <a:endParaRPr lang="en-US" sz="24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Clr>
                <a:srgbClr val="3366FF"/>
              </a:buClr>
            </a:pPr>
            <a:r>
              <a:rPr lang="en-US" sz="2400" dirty="0" smtClean="0">
                <a:effectLst/>
                <a:latin typeface="EHUSans Light"/>
                <a:cs typeface="EHUSans Light"/>
              </a:rPr>
              <a:t>Travelling salesman problem (TSP)</a:t>
            </a:r>
          </a:p>
          <a:p>
            <a:pPr>
              <a:buClr>
                <a:srgbClr val="3366FF"/>
              </a:buClr>
            </a:pPr>
            <a:endParaRPr lang="en-US" sz="2400" dirty="0" smtClean="0">
              <a:effectLst/>
              <a:latin typeface="EHUSans Light"/>
              <a:cs typeface="EHUSans Light"/>
            </a:endParaRPr>
          </a:p>
          <a:p>
            <a:pPr>
              <a:buClr>
                <a:srgbClr val="3366FF"/>
              </a:buClr>
            </a:pPr>
            <a:r>
              <a:rPr lang="en-US" sz="2400" dirty="0" smtClean="0">
                <a:latin typeface="EHUSans Light"/>
                <a:cs typeface="EHUSans Light"/>
              </a:rPr>
              <a:t>Permutation </a:t>
            </a:r>
            <a:r>
              <a:rPr lang="en-US" sz="2400" dirty="0" err="1" smtClean="0">
                <a:latin typeface="EHUSans Light"/>
                <a:cs typeface="EHUSans Light"/>
              </a:rPr>
              <a:t>Flowshop</a:t>
            </a:r>
            <a:r>
              <a:rPr lang="en-US" sz="2400" dirty="0" smtClean="0">
                <a:latin typeface="EHUSans Light"/>
                <a:cs typeface="EHUSans Light"/>
              </a:rPr>
              <a:t> Scheduling Problem (PFSP)</a:t>
            </a:r>
          </a:p>
          <a:p>
            <a:pPr>
              <a:buClr>
                <a:srgbClr val="3366FF"/>
              </a:buClr>
            </a:pPr>
            <a:endParaRPr lang="en-US" sz="2400" dirty="0" smtClean="0">
              <a:latin typeface="EHUSans Light"/>
              <a:cs typeface="EHUSans Light"/>
            </a:endParaRPr>
          </a:p>
          <a:p>
            <a:pPr>
              <a:buClr>
                <a:srgbClr val="3366FF"/>
              </a:buClr>
            </a:pPr>
            <a:r>
              <a:rPr lang="en-US" sz="2400" dirty="0" smtClean="0">
                <a:solidFill>
                  <a:srgbClr val="3366FF"/>
                </a:solidFill>
                <a:effectLst/>
                <a:latin typeface="EHUSans Light"/>
                <a:cs typeface="EHUSans Light"/>
              </a:rPr>
              <a:t>Linear Ordering Problem (LOP)</a:t>
            </a:r>
          </a:p>
          <a:p>
            <a:pPr>
              <a:buClr>
                <a:srgbClr val="3366FF"/>
              </a:buClr>
            </a:pPr>
            <a:endParaRPr lang="en-US" sz="2400" dirty="0" smtClean="0">
              <a:effectLst/>
              <a:latin typeface="EHUSans Light"/>
              <a:cs typeface="EHUSans Light"/>
            </a:endParaRPr>
          </a:p>
          <a:p>
            <a:pPr>
              <a:buClr>
                <a:srgbClr val="3366FF"/>
              </a:buClr>
            </a:pPr>
            <a:r>
              <a:rPr lang="en-US" sz="2400" dirty="0" smtClean="0">
                <a:latin typeface="EHUSans Light"/>
                <a:cs typeface="EHUSans Light"/>
              </a:rPr>
              <a:t>Quadratic Assignment Problem (QAP)</a:t>
            </a:r>
            <a:endParaRPr lang="en-US" sz="2400" dirty="0" smtClean="0">
              <a:effectLst/>
              <a:latin typeface="EHUSans Light"/>
              <a:cs typeface="EHUSans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82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270" y="2134293"/>
            <a:ext cx="3306277" cy="33062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EHUSans Light"/>
                <a:cs typeface="EHUSans Light"/>
              </a:rPr>
              <a:t>The linear ordering </a:t>
            </a:r>
            <a:r>
              <a:rPr lang="en-US" sz="3600" dirty="0" smtClean="0">
                <a:latin typeface="EHUSans Light"/>
                <a:cs typeface="EHUSans Light"/>
              </a:rPr>
              <a:t>problem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700" dirty="0" smtClean="0">
                <a:solidFill>
                  <a:srgbClr val="3366FF"/>
                </a:solidFill>
                <a:latin typeface="EHUSans Light"/>
                <a:cs typeface="EHUSans Light"/>
              </a:rPr>
              <a:t>Definition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17543" y="27676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67" y="5355300"/>
            <a:ext cx="1041400" cy="2159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585" y="3245741"/>
            <a:ext cx="3175000" cy="901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10645" y="6067809"/>
            <a:ext cx="3581687" cy="5770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EHUSans Light"/>
                <a:cs typeface="EHUSans Light"/>
              </a:rPr>
              <a:t>Example extracted from </a:t>
            </a:r>
            <a:r>
              <a:rPr lang="en-US" sz="1050" i="1" dirty="0" smtClean="0">
                <a:latin typeface="EHUSans Light"/>
                <a:cs typeface="EHUSans Light"/>
              </a:rPr>
              <a:t>R. </a:t>
            </a:r>
            <a:r>
              <a:rPr lang="en-US" sz="1050" i="1" dirty="0" err="1" smtClean="0">
                <a:latin typeface="EHUSans Light"/>
                <a:cs typeface="EHUSans Light"/>
              </a:rPr>
              <a:t>Martí</a:t>
            </a:r>
            <a:r>
              <a:rPr lang="en-US" sz="1050" i="1" dirty="0" smtClean="0">
                <a:latin typeface="EHUSans Light"/>
                <a:cs typeface="EHUSans Light"/>
              </a:rPr>
              <a:t> and G. </a:t>
            </a:r>
            <a:r>
              <a:rPr lang="en-US" sz="1050" i="1" dirty="0" err="1" smtClean="0">
                <a:latin typeface="EHUSans Light"/>
                <a:cs typeface="EHUSans Light"/>
              </a:rPr>
              <a:t>Reinelt</a:t>
            </a:r>
            <a:r>
              <a:rPr lang="en-US" sz="1050" i="1" dirty="0" smtClean="0">
                <a:latin typeface="EHUSans Light"/>
                <a:cs typeface="EHUSans Light"/>
              </a:rPr>
              <a:t> (2011) The linear ordering problem: exact and heuristic methods in combinatorial optimization</a:t>
            </a:r>
            <a:r>
              <a:rPr lang="en-US" sz="1050" dirty="0" smtClean="0">
                <a:latin typeface="EHUSans Light"/>
                <a:cs typeface="EHUSans Light"/>
              </a:rPr>
              <a:t>.</a:t>
            </a:r>
            <a:endParaRPr lang="en-US" sz="1050" dirty="0">
              <a:latin typeface="EHUSans Light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083173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32" y="1844976"/>
            <a:ext cx="3636735" cy="3618274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EHUSans Light"/>
                <a:cs typeface="EHUSans Light"/>
              </a:rPr>
              <a:t>The linear ordering </a:t>
            </a:r>
            <a:r>
              <a:rPr lang="en-US" sz="3600" dirty="0" smtClean="0">
                <a:latin typeface="EHUSans Light"/>
                <a:cs typeface="EHUSans Light"/>
              </a:rPr>
              <a:t>problem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700" dirty="0" smtClean="0">
                <a:solidFill>
                  <a:srgbClr val="3366FF"/>
                </a:solidFill>
                <a:latin typeface="EHUSans Light"/>
                <a:cs typeface="EHUSans Light"/>
              </a:rPr>
              <a:t>Definition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17543" y="27676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790" y="6073368"/>
            <a:ext cx="1498600" cy="3302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67" y="5355300"/>
            <a:ext cx="1041400" cy="2159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585" y="3245741"/>
            <a:ext cx="3175000" cy="9017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033" y="5664224"/>
            <a:ext cx="1333500" cy="2159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10645" y="6067809"/>
            <a:ext cx="3581687" cy="5770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EHUSans Light"/>
                <a:cs typeface="EHUSans Light"/>
              </a:rPr>
              <a:t>Example extracted from </a:t>
            </a:r>
            <a:r>
              <a:rPr lang="en-US" sz="1050" i="1" dirty="0" smtClean="0">
                <a:latin typeface="EHUSans Light"/>
                <a:cs typeface="EHUSans Light"/>
              </a:rPr>
              <a:t>R. </a:t>
            </a:r>
            <a:r>
              <a:rPr lang="en-US" sz="1050" i="1" dirty="0" err="1" smtClean="0">
                <a:latin typeface="EHUSans Light"/>
                <a:cs typeface="EHUSans Light"/>
              </a:rPr>
              <a:t>Martí</a:t>
            </a:r>
            <a:r>
              <a:rPr lang="en-US" sz="1050" i="1" dirty="0" smtClean="0">
                <a:latin typeface="EHUSans Light"/>
                <a:cs typeface="EHUSans Light"/>
              </a:rPr>
              <a:t> and G. </a:t>
            </a:r>
            <a:r>
              <a:rPr lang="en-US" sz="1050" i="1" dirty="0" err="1" smtClean="0">
                <a:latin typeface="EHUSans Light"/>
                <a:cs typeface="EHUSans Light"/>
              </a:rPr>
              <a:t>Reinelt</a:t>
            </a:r>
            <a:r>
              <a:rPr lang="en-US" sz="1050" i="1" dirty="0" smtClean="0">
                <a:latin typeface="EHUSans Light"/>
                <a:cs typeface="EHUSans Light"/>
              </a:rPr>
              <a:t> (2011) The linear ordering problem: exact and heuristic methods in combinatorial optimization</a:t>
            </a:r>
            <a:r>
              <a:rPr lang="en-US" sz="1050" dirty="0" smtClean="0">
                <a:latin typeface="EHUSans Light"/>
                <a:cs typeface="EHUSans Light"/>
              </a:rPr>
              <a:t>.</a:t>
            </a:r>
            <a:endParaRPr lang="en-US" sz="1050" dirty="0">
              <a:latin typeface="EHUSans Light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791835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7884</TotalTime>
  <Words>932</Words>
  <Application>Microsoft Macintosh PowerPoint</Application>
  <PresentationFormat>On-screen Show (4:3)</PresentationFormat>
  <Paragraphs>285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A comparison of estimation of distribution algorithms for the linear ordering problem</vt:lpstr>
      <vt:lpstr>Outline</vt:lpstr>
      <vt:lpstr>Permutation optimization problems Definition</vt:lpstr>
      <vt:lpstr>Permutation optimization problems Definition</vt:lpstr>
      <vt:lpstr>Permutation optimization problems Goal</vt:lpstr>
      <vt:lpstr>Permutation optimization problems Examples </vt:lpstr>
      <vt:lpstr>Permutation optimization problems Examples </vt:lpstr>
      <vt:lpstr>The linear ordering problem Definition</vt:lpstr>
      <vt:lpstr>The linear ordering problem Definition</vt:lpstr>
      <vt:lpstr>The linear ordering problem Definition</vt:lpstr>
      <vt:lpstr>The linear ordering problem Some applications</vt:lpstr>
      <vt:lpstr>The linear ordering problem </vt:lpstr>
      <vt:lpstr>Estimation of distribution algorithms Definition</vt:lpstr>
      <vt:lpstr>In previous works</vt:lpstr>
      <vt:lpstr>In previous works</vt:lpstr>
      <vt:lpstr>The Mallows model Definition</vt:lpstr>
      <vt:lpstr>The Mallows model Definition</vt:lpstr>
      <vt:lpstr>The Mallows model Definition</vt:lpstr>
      <vt:lpstr>The Ulam distance Definition</vt:lpstr>
      <vt:lpstr>Distances and neighborhoods</vt:lpstr>
      <vt:lpstr>Distances and neighborhoods</vt:lpstr>
      <vt:lpstr>The Plackett- Luce model Definition</vt:lpstr>
      <vt:lpstr>The Plackett- Luce model Vase model interpretation</vt:lpstr>
      <vt:lpstr>The Plackett- Luce model Vase model interpretation</vt:lpstr>
      <vt:lpstr>The Plackett- Luce model Vase model interpretation</vt:lpstr>
      <vt:lpstr>The Plackett- Luce model Vase model interpretation</vt:lpstr>
      <vt:lpstr>L-decomposability</vt:lpstr>
      <vt:lpstr>L-decomposability</vt:lpstr>
      <vt:lpstr>Experiments Design</vt:lpstr>
      <vt:lpstr>Experiments Results</vt:lpstr>
      <vt:lpstr>Discussion</vt:lpstr>
      <vt:lpstr>Discussion</vt:lpstr>
      <vt:lpstr>Discussion</vt:lpstr>
      <vt:lpstr>Discussion</vt:lpstr>
      <vt:lpstr>Conclusions</vt:lpstr>
      <vt:lpstr>Future work</vt:lpstr>
      <vt:lpstr>Future work</vt:lpstr>
      <vt:lpstr>A comparison of estimation of distribution algorithms for the linear ordering problem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Permutation Problems with  Estimation of Distribution Algorithms and Extensions Thereof</dc:title>
  <dc:creator>Josu Ceberio Uribe</dc:creator>
  <cp:lastModifiedBy>Josu Ceberio</cp:lastModifiedBy>
  <cp:revision>920</cp:revision>
  <cp:lastPrinted>2015-02-03T08:23:52Z</cp:lastPrinted>
  <dcterms:created xsi:type="dcterms:W3CDTF">2014-11-17T11:09:28Z</dcterms:created>
  <dcterms:modified xsi:type="dcterms:W3CDTF">2015-02-05T01:11:12Z</dcterms:modified>
</cp:coreProperties>
</file>