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7" r:id="rId2"/>
    <p:sldId id="352" r:id="rId3"/>
    <p:sldId id="351" r:id="rId4"/>
    <p:sldId id="354" r:id="rId5"/>
    <p:sldId id="385" r:id="rId6"/>
    <p:sldId id="353" r:id="rId7"/>
    <p:sldId id="386" r:id="rId8"/>
    <p:sldId id="356" r:id="rId9"/>
    <p:sldId id="390" r:id="rId10"/>
    <p:sldId id="358" r:id="rId11"/>
    <p:sldId id="359" r:id="rId12"/>
    <p:sldId id="396" r:id="rId13"/>
    <p:sldId id="391" r:id="rId14"/>
    <p:sldId id="397" r:id="rId15"/>
    <p:sldId id="392" r:id="rId16"/>
    <p:sldId id="395" r:id="rId17"/>
    <p:sldId id="393" r:id="rId18"/>
    <p:sldId id="362" r:id="rId19"/>
    <p:sldId id="376" r:id="rId20"/>
    <p:sldId id="364" r:id="rId21"/>
    <p:sldId id="377" r:id="rId22"/>
    <p:sldId id="379" r:id="rId23"/>
    <p:sldId id="380" r:id="rId24"/>
    <p:sldId id="381" r:id="rId25"/>
    <p:sldId id="382" r:id="rId26"/>
    <p:sldId id="383" r:id="rId27"/>
    <p:sldId id="384" r:id="rId28"/>
    <p:sldId id="363" r:id="rId29"/>
    <p:sldId id="365" r:id="rId30"/>
    <p:sldId id="366" r:id="rId31"/>
    <p:sldId id="387" r:id="rId32"/>
    <p:sldId id="367" r:id="rId33"/>
    <p:sldId id="368" r:id="rId34"/>
    <p:sldId id="399" r:id="rId35"/>
    <p:sldId id="388" r:id="rId36"/>
    <p:sldId id="369" r:id="rId37"/>
    <p:sldId id="370" r:id="rId38"/>
    <p:sldId id="372" r:id="rId39"/>
    <p:sldId id="394" r:id="rId40"/>
    <p:sldId id="398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458B56-59E4-4E46-9772-7044579859E1}">
          <p14:sldIdLst>
            <p14:sldId id="257"/>
          </p14:sldIdLst>
        </p14:section>
        <p14:section name="Motivation" id="{A5278B86-2451-0644-B3AA-EDCBBC736745}">
          <p14:sldIdLst>
            <p14:sldId id="352"/>
            <p14:sldId id="351"/>
            <p14:sldId id="354"/>
            <p14:sldId id="385"/>
            <p14:sldId id="353"/>
            <p14:sldId id="386"/>
            <p14:sldId id="356"/>
            <p14:sldId id="390"/>
            <p14:sldId id="358"/>
          </p14:sldIdLst>
        </p14:section>
        <p14:section name="The idea" id="{B2821DA7-5570-2F48-B7C9-A1F0175489CF}">
          <p14:sldIdLst>
            <p14:sldId id="359"/>
            <p14:sldId id="396"/>
            <p14:sldId id="391"/>
            <p14:sldId id="397"/>
            <p14:sldId id="392"/>
            <p14:sldId id="395"/>
            <p14:sldId id="393"/>
          </p14:sldIdLst>
        </p14:section>
        <p14:section name="The model" id="{424B97DD-C5C9-D54D-9015-320074DB36B3}">
          <p14:sldIdLst>
            <p14:sldId id="362"/>
            <p14:sldId id="376"/>
            <p14:sldId id="364"/>
            <p14:sldId id="377"/>
            <p14:sldId id="379"/>
            <p14:sldId id="380"/>
            <p14:sldId id="381"/>
            <p14:sldId id="382"/>
            <p14:sldId id="383"/>
            <p14:sldId id="384"/>
            <p14:sldId id="363"/>
            <p14:sldId id="365"/>
            <p14:sldId id="366"/>
            <p14:sldId id="387"/>
          </p14:sldIdLst>
        </p14:section>
        <p14:section name="Experimentation" id="{5433E59B-34C2-3549-8681-822B2EC1D1FA}">
          <p14:sldIdLst>
            <p14:sldId id="367"/>
            <p14:sldId id="368"/>
            <p14:sldId id="399"/>
            <p14:sldId id="388"/>
            <p14:sldId id="369"/>
          </p14:sldIdLst>
        </p14:section>
        <p14:section name="Conclusions &amp; Future Work" id="{C6B75F72-200B-4D46-805E-3F16DA00E600}">
          <p14:sldIdLst>
            <p14:sldId id="370"/>
            <p14:sldId id="372"/>
            <p14:sldId id="394"/>
          </p14:sldIdLst>
        </p14:section>
        <p14:section name="Final" id="{2B205A99-D562-F44C-81FC-CE708D4F4645}">
          <p14:sldIdLst>
            <p14:sldId id="3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2" autoAdjust="0"/>
    <p:restoredTop sz="97000" autoAdjust="0"/>
  </p:normalViewPr>
  <p:slideViewPr>
    <p:cSldViewPr snapToGrid="0" snapToObjects="1">
      <p:cViewPr>
        <p:scale>
          <a:sx n="81" d="100"/>
          <a:sy n="81" d="100"/>
        </p:scale>
        <p:origin x="-1832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Untitled:Users:Josu:Dropbox:EHU:Research:Publications:CEC2017:Lattice:Experiments:Results%20when%20submitted:results_su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Average</a:t>
            </a:r>
            <a:r>
              <a:rPr lang="en-US" baseline="0" dirty="0" smtClean="0"/>
              <a:t> </a:t>
            </a:r>
            <a:r>
              <a:rPr lang="en-US" dirty="0" smtClean="0"/>
              <a:t>Relative Percentage Deviation</a:t>
            </a:r>
            <a:endParaRPr lang="en-US" dirty="0"/>
          </a:p>
          <a:p>
            <a:pPr>
              <a:defRPr/>
            </a:pPr>
            <a:r>
              <a:rPr lang="en-US" sz="1200" dirty="0"/>
              <a:t>10 repetitions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'Processed results'!$C$2</c:f>
              <c:strCache>
                <c:ptCount val="1"/>
                <c:pt idx="0">
                  <c:v>Lattice</c:v>
                </c:pt>
              </c:strCache>
            </c:strRef>
          </c:tx>
          <c:spPr>
            <a:ln w="25400"/>
          </c:spPr>
          <c:marker>
            <c:symbol val="square"/>
            <c:size val="7"/>
            <c:spPr>
              <a:ln>
                <a:solidFill>
                  <a:schemeClr val="tx1"/>
                </a:solidFill>
              </a:ln>
            </c:spPr>
          </c:marker>
          <c:cat>
            <c:strRef>
              <c:f>'Processed results'!$A$3:$A$25</c:f>
              <c:strCache>
                <c:ptCount val="23"/>
                <c:pt idx="0">
                  <c:v>G.sub.500</c:v>
                </c:pt>
                <c:pt idx="1">
                  <c:v>G124.02</c:v>
                </c:pt>
                <c:pt idx="2">
                  <c:v>G124.16</c:v>
                </c:pt>
                <c:pt idx="3">
                  <c:v>G250.01</c:v>
                </c:pt>
                <c:pt idx="4">
                  <c:v>G250.02</c:v>
                </c:pt>
                <c:pt idx="5">
                  <c:v>G250.04</c:v>
                </c:pt>
                <c:pt idx="6">
                  <c:v>G250.08</c:v>
                </c:pt>
                <c:pt idx="7">
                  <c:v>G500.005</c:v>
                </c:pt>
                <c:pt idx="8">
                  <c:v>G500.01</c:v>
                </c:pt>
                <c:pt idx="9">
                  <c:v>G500.02</c:v>
                </c:pt>
                <c:pt idx="10">
                  <c:v>G500.04</c:v>
                </c:pt>
                <c:pt idx="11">
                  <c:v>G1000.0025</c:v>
                </c:pt>
                <c:pt idx="12">
                  <c:v>G1000.005</c:v>
                </c:pt>
                <c:pt idx="13">
                  <c:v>G1000.01</c:v>
                </c:pt>
                <c:pt idx="14">
                  <c:v>G1000.02</c:v>
                </c:pt>
                <c:pt idx="15">
                  <c:v>U500.05</c:v>
                </c:pt>
                <c:pt idx="16">
                  <c:v>U500.10</c:v>
                </c:pt>
                <c:pt idx="17">
                  <c:v>U500.20</c:v>
                </c:pt>
                <c:pt idx="18">
                  <c:v>U500.40</c:v>
                </c:pt>
                <c:pt idx="19">
                  <c:v>U1000.05</c:v>
                </c:pt>
                <c:pt idx="20">
                  <c:v>U1000.10</c:v>
                </c:pt>
                <c:pt idx="21">
                  <c:v>U1000.20</c:v>
                </c:pt>
                <c:pt idx="22">
                  <c:v>U1000.40</c:v>
                </c:pt>
              </c:strCache>
            </c:strRef>
          </c:cat>
          <c:val>
            <c:numRef>
              <c:f>'Processed results'!$C$3:$C$25</c:f>
              <c:numCache>
                <c:formatCode>0.00</c:formatCode>
                <c:ptCount val="23"/>
                <c:pt idx="0">
                  <c:v>0.0868172108635928</c:v>
                </c:pt>
                <c:pt idx="1">
                  <c:v>0.323076923076923</c:v>
                </c:pt>
                <c:pt idx="2">
                  <c:v>0.0220489977728285</c:v>
                </c:pt>
                <c:pt idx="3">
                  <c:v>0.331182795698926</c:v>
                </c:pt>
                <c:pt idx="4">
                  <c:v>0.0700564971751441</c:v>
                </c:pt>
                <c:pt idx="5">
                  <c:v>0.0354629629629639</c:v>
                </c:pt>
                <c:pt idx="6">
                  <c:v>0.0142971887550205</c:v>
                </c:pt>
                <c:pt idx="7">
                  <c:v>0.295628415300546</c:v>
                </c:pt>
                <c:pt idx="8">
                  <c:v>0.0914529914529915</c:v>
                </c:pt>
                <c:pt idx="9">
                  <c:v>0.0333333333333333</c:v>
                </c:pt>
                <c:pt idx="10">
                  <c:v>0.0216077537058153</c:v>
                </c:pt>
                <c:pt idx="11">
                  <c:v>2.958015267175572</c:v>
                </c:pt>
                <c:pt idx="12">
                  <c:v>1.220362903225806</c:v>
                </c:pt>
                <c:pt idx="13">
                  <c:v>0.557183098591549</c:v>
                </c:pt>
                <c:pt idx="14">
                  <c:v>0.354260869565217</c:v>
                </c:pt>
                <c:pt idx="15">
                  <c:v>1.1664167916042</c:v>
                </c:pt>
                <c:pt idx="16">
                  <c:v>1.053551912568311</c:v>
                </c:pt>
                <c:pt idx="17">
                  <c:v>0.56054054054054</c:v>
                </c:pt>
                <c:pt idx="18">
                  <c:v>0.40631067961165</c:v>
                </c:pt>
                <c:pt idx="19">
                  <c:v>1.615584415584416</c:v>
                </c:pt>
                <c:pt idx="20">
                  <c:v>1.670588235294118</c:v>
                </c:pt>
                <c:pt idx="21">
                  <c:v>1.667897727272727</c:v>
                </c:pt>
                <c:pt idx="22">
                  <c:v>1.52587006960557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'Processed results'!$D$2</c:f>
              <c:strCache>
                <c:ptCount val="1"/>
                <c:pt idx="0">
                  <c:v>UMDA</c:v>
                </c:pt>
              </c:strCache>
            </c:strRef>
          </c:tx>
          <c:spPr>
            <a:ln w="25400"/>
          </c:spPr>
          <c:marker>
            <c:symbol val="triangle"/>
            <c:size val="7"/>
            <c:spPr>
              <a:ln>
                <a:solidFill>
                  <a:schemeClr val="tx1"/>
                </a:solidFill>
              </a:ln>
            </c:spPr>
          </c:marker>
          <c:cat>
            <c:strRef>
              <c:f>'Processed results'!$A$3:$A$25</c:f>
              <c:strCache>
                <c:ptCount val="23"/>
                <c:pt idx="0">
                  <c:v>G.sub.500</c:v>
                </c:pt>
                <c:pt idx="1">
                  <c:v>G124.02</c:v>
                </c:pt>
                <c:pt idx="2">
                  <c:v>G124.16</c:v>
                </c:pt>
                <c:pt idx="3">
                  <c:v>G250.01</c:v>
                </c:pt>
                <c:pt idx="4">
                  <c:v>G250.02</c:v>
                </c:pt>
                <c:pt idx="5">
                  <c:v>G250.04</c:v>
                </c:pt>
                <c:pt idx="6">
                  <c:v>G250.08</c:v>
                </c:pt>
                <c:pt idx="7">
                  <c:v>G500.005</c:v>
                </c:pt>
                <c:pt idx="8">
                  <c:v>G500.01</c:v>
                </c:pt>
                <c:pt idx="9">
                  <c:v>G500.02</c:v>
                </c:pt>
                <c:pt idx="10">
                  <c:v>G500.04</c:v>
                </c:pt>
                <c:pt idx="11">
                  <c:v>G1000.0025</c:v>
                </c:pt>
                <c:pt idx="12">
                  <c:v>G1000.005</c:v>
                </c:pt>
                <c:pt idx="13">
                  <c:v>G1000.01</c:v>
                </c:pt>
                <c:pt idx="14">
                  <c:v>G1000.02</c:v>
                </c:pt>
                <c:pt idx="15">
                  <c:v>U500.05</c:v>
                </c:pt>
                <c:pt idx="16">
                  <c:v>U500.10</c:v>
                </c:pt>
                <c:pt idx="17">
                  <c:v>U500.20</c:v>
                </c:pt>
                <c:pt idx="18">
                  <c:v>U500.40</c:v>
                </c:pt>
                <c:pt idx="19">
                  <c:v>U1000.05</c:v>
                </c:pt>
                <c:pt idx="20">
                  <c:v>U1000.10</c:v>
                </c:pt>
                <c:pt idx="21">
                  <c:v>U1000.20</c:v>
                </c:pt>
                <c:pt idx="22">
                  <c:v>U1000.40</c:v>
                </c:pt>
              </c:strCache>
            </c:strRef>
          </c:cat>
          <c:val>
            <c:numRef>
              <c:f>'Processed results'!$D$3:$D$25</c:f>
              <c:numCache>
                <c:formatCode>0.00</c:formatCode>
                <c:ptCount val="23"/>
                <c:pt idx="0">
                  <c:v>0.234660766961651</c:v>
                </c:pt>
                <c:pt idx="1">
                  <c:v>0.612820512820515</c:v>
                </c:pt>
                <c:pt idx="2">
                  <c:v>0.0507795100222717</c:v>
                </c:pt>
                <c:pt idx="3">
                  <c:v>0.486021505376345</c:v>
                </c:pt>
                <c:pt idx="4">
                  <c:v>0.136158192090398</c:v>
                </c:pt>
                <c:pt idx="5">
                  <c:v>0.0987037037037028</c:v>
                </c:pt>
                <c:pt idx="6">
                  <c:v>0.053092369477912</c:v>
                </c:pt>
                <c:pt idx="7">
                  <c:v>0.398360655737705</c:v>
                </c:pt>
                <c:pt idx="8">
                  <c:v>0.205270655270654</c:v>
                </c:pt>
                <c:pt idx="9">
                  <c:v>0.114797507788162</c:v>
                </c:pt>
                <c:pt idx="10">
                  <c:v>0.063188901558341</c:v>
                </c:pt>
                <c:pt idx="11">
                  <c:v>3.200254452926206</c:v>
                </c:pt>
                <c:pt idx="12">
                  <c:v>1.275336021505383</c:v>
                </c:pt>
                <c:pt idx="13">
                  <c:v>0.661244131455401</c:v>
                </c:pt>
                <c:pt idx="14">
                  <c:v>0.395014492753623</c:v>
                </c:pt>
                <c:pt idx="15">
                  <c:v>1.892753623188404</c:v>
                </c:pt>
                <c:pt idx="16">
                  <c:v>1.118579234972672</c:v>
                </c:pt>
                <c:pt idx="17">
                  <c:v>0.869909909909908</c:v>
                </c:pt>
                <c:pt idx="18">
                  <c:v>0.379773462783172</c:v>
                </c:pt>
                <c:pt idx="19">
                  <c:v>12.8329004329004</c:v>
                </c:pt>
                <c:pt idx="20">
                  <c:v>11.66666666666665</c:v>
                </c:pt>
                <c:pt idx="21">
                  <c:v>10.5784090909091</c:v>
                </c:pt>
                <c:pt idx="22">
                  <c:v>3.235460170146949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'Processed results'!$E$2</c:f>
              <c:strCache>
                <c:ptCount val="1"/>
                <c:pt idx="0">
                  <c:v>Tree</c:v>
                </c:pt>
              </c:strCache>
            </c:strRef>
          </c:tx>
          <c:spPr>
            <a:ln w="25400"/>
          </c:spPr>
          <c:marker>
            <c:symbol val="circle"/>
            <c:size val="6"/>
            <c:spPr>
              <a:ln>
                <a:solidFill>
                  <a:schemeClr val="tx1"/>
                </a:solidFill>
              </a:ln>
            </c:spPr>
          </c:marker>
          <c:cat>
            <c:strRef>
              <c:f>'Processed results'!$A$3:$A$25</c:f>
              <c:strCache>
                <c:ptCount val="23"/>
                <c:pt idx="0">
                  <c:v>G.sub.500</c:v>
                </c:pt>
                <c:pt idx="1">
                  <c:v>G124.02</c:v>
                </c:pt>
                <c:pt idx="2">
                  <c:v>G124.16</c:v>
                </c:pt>
                <c:pt idx="3">
                  <c:v>G250.01</c:v>
                </c:pt>
                <c:pt idx="4">
                  <c:v>G250.02</c:v>
                </c:pt>
                <c:pt idx="5">
                  <c:v>G250.04</c:v>
                </c:pt>
                <c:pt idx="6">
                  <c:v>G250.08</c:v>
                </c:pt>
                <c:pt idx="7">
                  <c:v>G500.005</c:v>
                </c:pt>
                <c:pt idx="8">
                  <c:v>G500.01</c:v>
                </c:pt>
                <c:pt idx="9">
                  <c:v>G500.02</c:v>
                </c:pt>
                <c:pt idx="10">
                  <c:v>G500.04</c:v>
                </c:pt>
                <c:pt idx="11">
                  <c:v>G1000.0025</c:v>
                </c:pt>
                <c:pt idx="12">
                  <c:v>G1000.005</c:v>
                </c:pt>
                <c:pt idx="13">
                  <c:v>G1000.01</c:v>
                </c:pt>
                <c:pt idx="14">
                  <c:v>G1000.02</c:v>
                </c:pt>
                <c:pt idx="15">
                  <c:v>U500.05</c:v>
                </c:pt>
                <c:pt idx="16">
                  <c:v>U500.10</c:v>
                </c:pt>
                <c:pt idx="17">
                  <c:v>U500.20</c:v>
                </c:pt>
                <c:pt idx="18">
                  <c:v>U500.40</c:v>
                </c:pt>
                <c:pt idx="19">
                  <c:v>U1000.05</c:v>
                </c:pt>
                <c:pt idx="20">
                  <c:v>U1000.10</c:v>
                </c:pt>
                <c:pt idx="21">
                  <c:v>U1000.20</c:v>
                </c:pt>
                <c:pt idx="22">
                  <c:v>U1000.40</c:v>
                </c:pt>
              </c:strCache>
            </c:strRef>
          </c:cat>
          <c:val>
            <c:numRef>
              <c:f>'Processed results'!$E$3:$E$25</c:f>
              <c:numCache>
                <c:formatCode>0.00</c:formatCode>
                <c:ptCount val="23"/>
                <c:pt idx="1">
                  <c:v>0.192307692307692</c:v>
                </c:pt>
                <c:pt idx="2">
                  <c:v>0.0133630289532294</c:v>
                </c:pt>
                <c:pt idx="3">
                  <c:v>0.203225806451613</c:v>
                </c:pt>
                <c:pt idx="4">
                  <c:v>0.0576271186440678</c:v>
                </c:pt>
                <c:pt idx="5">
                  <c:v>0.0311111111111111</c:v>
                </c:pt>
                <c:pt idx="6">
                  <c:v>0.0139759036144579</c:v>
                </c:pt>
                <c:pt idx="7">
                  <c:v>0.0770491803278689</c:v>
                </c:pt>
                <c:pt idx="8">
                  <c:v>0.0713675213675213</c:v>
                </c:pt>
                <c:pt idx="9">
                  <c:v>0.0253894080996884</c:v>
                </c:pt>
                <c:pt idx="10">
                  <c:v>0.0163055872291904</c:v>
                </c:pt>
                <c:pt idx="11">
                  <c:v>0.741984732824427</c:v>
                </c:pt>
                <c:pt idx="12">
                  <c:v>0.88125</c:v>
                </c:pt>
                <c:pt idx="13">
                  <c:v>0.620492957746479</c:v>
                </c:pt>
                <c:pt idx="14">
                  <c:v>0.38863768115942</c:v>
                </c:pt>
                <c:pt idx="15">
                  <c:v>0.565217391304348</c:v>
                </c:pt>
                <c:pt idx="16">
                  <c:v>0.572131147540984</c:v>
                </c:pt>
                <c:pt idx="17">
                  <c:v>0.435675675675676</c:v>
                </c:pt>
                <c:pt idx="18">
                  <c:v>0.276699029126214</c:v>
                </c:pt>
                <c:pt idx="19">
                  <c:v>2.387012987012987</c:v>
                </c:pt>
                <c:pt idx="20">
                  <c:v>3.731176470588235</c:v>
                </c:pt>
                <c:pt idx="21">
                  <c:v>4.94488636363636</c:v>
                </c:pt>
                <c:pt idx="22">
                  <c:v>2.289907192575406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4922296"/>
        <c:axId val="2104924632"/>
      </c:lineChart>
      <c:catAx>
        <c:axId val="21049222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Instances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04924632"/>
        <c:crosses val="autoZero"/>
        <c:auto val="1"/>
        <c:lblAlgn val="ctr"/>
        <c:lblOffset val="100"/>
        <c:noMultiLvlLbl val="0"/>
      </c:catAx>
      <c:valAx>
        <c:axId val="2104924632"/>
        <c:scaling>
          <c:orientation val="minMax"/>
        </c:scaling>
        <c:delete val="0"/>
        <c:axPos val="l"/>
        <c:majorGridlines>
          <c:spPr>
            <a:ln>
              <a:prstDash val="sys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ARPD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2104922296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D6B12-BD46-6B44-8949-514CFE6EB0FD}" type="datetimeFigureOut">
              <a:rPr lang="en-US" smtClean="0"/>
              <a:t>16/07/17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DEBE0-AD33-0B4D-9175-6BFB6F3FCB5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06116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3E3A7-E8B8-DE42-BCBD-925CEB107EDE}" type="datetimeFigureOut">
              <a:rPr lang="en-US" smtClean="0"/>
              <a:pPr/>
              <a:t>16/07/17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7A96B-2026-0B4D-967F-12E9403CD4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49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1A6-97BF-D642-AE49-2CE380D45262}" type="datetimeFigureOut">
              <a:rPr lang="en-US" smtClean="0"/>
              <a:pPr/>
              <a:t>16/07/17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DFDB-B543-2E4B-B870-9F76D5D59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9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1A6-97BF-D642-AE49-2CE380D45262}" type="datetimeFigureOut">
              <a:rPr lang="en-US" smtClean="0"/>
              <a:pPr/>
              <a:t>16/07/17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DFDB-B543-2E4B-B870-9F76D5D59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1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1A6-97BF-D642-AE49-2CE380D45262}" type="datetimeFigureOut">
              <a:rPr lang="en-US" smtClean="0"/>
              <a:pPr/>
              <a:t>16/07/17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DFDB-B543-2E4B-B870-9F76D5D59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8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1A6-97BF-D642-AE49-2CE380D45262}" type="datetimeFigureOut">
              <a:rPr lang="en-US" smtClean="0"/>
              <a:pPr/>
              <a:t>16/07/17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DFDB-B543-2E4B-B870-9F76D5D59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6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1A6-97BF-D642-AE49-2CE380D45262}" type="datetimeFigureOut">
              <a:rPr lang="en-US" smtClean="0"/>
              <a:pPr/>
              <a:t>16/07/17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DFDB-B543-2E4B-B870-9F76D5D59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1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1A6-97BF-D642-AE49-2CE380D45262}" type="datetimeFigureOut">
              <a:rPr lang="en-US" smtClean="0"/>
              <a:pPr/>
              <a:t>16/07/17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DFDB-B543-2E4B-B870-9F76D5D59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6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1A6-97BF-D642-AE49-2CE380D45262}" type="datetimeFigureOut">
              <a:rPr lang="en-US" smtClean="0"/>
              <a:pPr/>
              <a:t>16/07/17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DFDB-B543-2E4B-B870-9F76D5D59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5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1A6-97BF-D642-AE49-2CE380D45262}" type="datetimeFigureOut">
              <a:rPr lang="en-US" smtClean="0"/>
              <a:pPr/>
              <a:t>16/07/17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DFDB-B543-2E4B-B870-9F76D5D59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1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1A6-97BF-D642-AE49-2CE380D45262}" type="datetimeFigureOut">
              <a:rPr lang="en-US" smtClean="0"/>
              <a:pPr/>
              <a:t>16/07/17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DFDB-B543-2E4B-B870-9F76D5D59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6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1A6-97BF-D642-AE49-2CE380D45262}" type="datetimeFigureOut">
              <a:rPr lang="en-US" smtClean="0"/>
              <a:pPr/>
              <a:t>16/07/17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DFDB-B543-2E4B-B870-9F76D5D59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5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1A6-97BF-D642-AE49-2CE380D45262}" type="datetimeFigureOut">
              <a:rPr lang="en-US" smtClean="0"/>
              <a:pPr/>
              <a:t>16/07/17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DFDB-B543-2E4B-B870-9F76D5D59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9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E1A6-97BF-D642-AE49-2CE380D45262}" type="datetimeFigureOut">
              <a:rPr lang="en-US" smtClean="0"/>
              <a:pPr/>
              <a:t>16/07/17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CDFDB-B543-2E4B-B870-9F76D5D59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8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6" Type="http://schemas.openxmlformats.org/officeDocument/2006/relationships/image" Target="../media/image19.emf"/><Relationship Id="rId7" Type="http://schemas.openxmlformats.org/officeDocument/2006/relationships/image" Target="../media/image20.emf"/><Relationship Id="rId8" Type="http://schemas.openxmlformats.org/officeDocument/2006/relationships/image" Target="../media/image21.emf"/><Relationship Id="rId9" Type="http://schemas.openxmlformats.org/officeDocument/2006/relationships/image" Target="../media/image22.emf"/><Relationship Id="rId10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5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Relationship Id="rId3" Type="http://schemas.openxmlformats.org/officeDocument/2006/relationships/image" Target="../media/image37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emf"/><Relationship Id="rId3" Type="http://schemas.openxmlformats.org/officeDocument/2006/relationships/image" Target="../media/image39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emf"/><Relationship Id="rId3" Type="http://schemas.openxmlformats.org/officeDocument/2006/relationships/image" Target="../media/image4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emf"/><Relationship Id="rId3" Type="http://schemas.openxmlformats.org/officeDocument/2006/relationships/image" Target="../media/image43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emf"/><Relationship Id="rId3" Type="http://schemas.openxmlformats.org/officeDocument/2006/relationships/image" Target="../media/image4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emf"/><Relationship Id="rId3" Type="http://schemas.openxmlformats.org/officeDocument/2006/relationships/image" Target="../media/image4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4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4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emf"/><Relationship Id="rId3" Type="http://schemas.openxmlformats.org/officeDocument/2006/relationships/image" Target="../media/image55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4" Type="http://schemas.openxmlformats.org/officeDocument/2006/relationships/image" Target="../media/image59.jpeg"/><Relationship Id="rId5" Type="http://schemas.openxmlformats.org/officeDocument/2006/relationships/image" Target="../media/image6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emf"/><Relationship Id="rId3" Type="http://schemas.openxmlformats.org/officeDocument/2006/relationships/image" Target="../media/image6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481" y="300719"/>
            <a:ext cx="7772400" cy="1470025"/>
          </a:xfrm>
        </p:spPr>
        <p:txBody>
          <a:bodyPr>
            <a:normAutofit/>
          </a:bodyPr>
          <a:lstStyle/>
          <a:p>
            <a:r>
              <a:rPr lang="es-ES_tradnl" sz="3000" dirty="0" err="1">
                <a:latin typeface="EHUSans Light"/>
                <a:cs typeface="EHUSans Light"/>
              </a:rPr>
              <a:t>Dealing</a:t>
            </a:r>
            <a:r>
              <a:rPr lang="es-ES_tradnl" sz="3000" dirty="0">
                <a:latin typeface="EHUSans Light"/>
                <a:cs typeface="EHUSans Light"/>
              </a:rPr>
              <a:t> </a:t>
            </a:r>
            <a:r>
              <a:rPr lang="es-ES_tradnl" sz="3000" dirty="0" err="1">
                <a:latin typeface="EHUSans Light"/>
                <a:cs typeface="EHUSans Light"/>
              </a:rPr>
              <a:t>with</a:t>
            </a:r>
            <a:r>
              <a:rPr lang="es-ES_tradnl" sz="3000" dirty="0">
                <a:latin typeface="EHUSans Light"/>
                <a:cs typeface="EHUSans Light"/>
              </a:rPr>
              <a:t> </a:t>
            </a:r>
            <a:r>
              <a:rPr lang="es-ES_tradnl" sz="3000" dirty="0" err="1">
                <a:latin typeface="EHUSans Light"/>
                <a:cs typeface="EHUSans Light"/>
              </a:rPr>
              <a:t>constraints</a:t>
            </a:r>
            <a:r>
              <a:rPr lang="es-ES_tradnl" sz="3000" dirty="0">
                <a:latin typeface="EHUSans Light"/>
                <a:cs typeface="EHUSans Light"/>
              </a:rPr>
              <a:t> in </a:t>
            </a:r>
            <a:r>
              <a:rPr lang="es-ES_tradnl" sz="3000" dirty="0" smtClean="0">
                <a:latin typeface="EHUSans Light"/>
                <a:cs typeface="EHUSans Light"/>
              </a:rPr>
              <a:t/>
            </a:r>
            <a:br>
              <a:rPr lang="es-ES_tradnl" sz="3000" dirty="0" smtClean="0">
                <a:latin typeface="EHUSans Light"/>
                <a:cs typeface="EHUSans Light"/>
              </a:rPr>
            </a:br>
            <a:r>
              <a:rPr lang="es-ES_tradnl" sz="3000" dirty="0" err="1" smtClean="0">
                <a:latin typeface="EHUSans Light"/>
                <a:cs typeface="EHUSans Light"/>
              </a:rPr>
              <a:t>estimation</a:t>
            </a:r>
            <a:r>
              <a:rPr lang="es-ES_tradnl" sz="3000" dirty="0" smtClean="0">
                <a:latin typeface="EHUSans Light"/>
                <a:cs typeface="EHUSans Light"/>
              </a:rPr>
              <a:t> </a:t>
            </a:r>
            <a:r>
              <a:rPr lang="es-ES_tradnl" sz="3000" dirty="0">
                <a:latin typeface="EHUSans Light"/>
                <a:cs typeface="EHUSans Light"/>
              </a:rPr>
              <a:t>of </a:t>
            </a:r>
            <a:r>
              <a:rPr lang="es-ES_tradnl" sz="3000" dirty="0" err="1">
                <a:latin typeface="EHUSans Light"/>
                <a:cs typeface="EHUSans Light"/>
              </a:rPr>
              <a:t>distribution</a:t>
            </a:r>
            <a:r>
              <a:rPr lang="es-ES_tradnl" sz="3000" dirty="0">
                <a:latin typeface="EHUSans Light"/>
                <a:cs typeface="EHUSans Light"/>
              </a:rPr>
              <a:t> </a:t>
            </a:r>
            <a:r>
              <a:rPr lang="es-ES_tradnl" sz="3000" dirty="0" err="1" smtClean="0">
                <a:latin typeface="EHUSans Light"/>
                <a:cs typeface="EHUSans Light"/>
              </a:rPr>
              <a:t>algorithms</a:t>
            </a:r>
            <a:r>
              <a:rPr lang="es-ES_tradnl" sz="3000" dirty="0" smtClean="0">
                <a:latin typeface="EHUSans Light"/>
                <a:cs typeface="EHUSans Light"/>
              </a:rPr>
              <a:t>:</a:t>
            </a:r>
            <a:br>
              <a:rPr lang="es-ES_tradnl" sz="3000" dirty="0" smtClean="0">
                <a:latin typeface="EHUSans Light"/>
                <a:cs typeface="EHUSans Light"/>
              </a:rPr>
            </a:br>
            <a:r>
              <a:rPr lang="es-ES_tradnl" sz="3000" dirty="0" smtClean="0">
                <a:latin typeface="EHUSans Light"/>
                <a:cs typeface="EHUSans Light"/>
              </a:rPr>
              <a:t> a </a:t>
            </a:r>
            <a:r>
              <a:rPr lang="es-ES_tradnl" sz="3000" dirty="0" err="1" smtClean="0">
                <a:latin typeface="EHUSans Light"/>
                <a:cs typeface="EHUSans Light"/>
              </a:rPr>
              <a:t>different</a:t>
            </a:r>
            <a:r>
              <a:rPr lang="es-ES_tradnl" sz="3000" dirty="0" smtClean="0">
                <a:latin typeface="EHUSans Light"/>
                <a:cs typeface="EHUSans Light"/>
              </a:rPr>
              <a:t> </a:t>
            </a:r>
            <a:r>
              <a:rPr lang="es-ES_tradnl" sz="3000" dirty="0" err="1" smtClean="0">
                <a:latin typeface="EHUSans Light"/>
                <a:cs typeface="EHUSans Light"/>
              </a:rPr>
              <a:t>approach</a:t>
            </a:r>
            <a:endParaRPr lang="en-US" sz="30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572" y="2060147"/>
            <a:ext cx="7406235" cy="487605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EHUSans"/>
                <a:cs typeface="EHUSans"/>
              </a:rPr>
              <a:t>Josu Ceberio</a:t>
            </a:r>
            <a:endParaRPr lang="en-US" sz="2000" dirty="0">
              <a:solidFill>
                <a:schemeClr val="tx1"/>
              </a:solidFill>
              <a:latin typeface="EHUSans"/>
              <a:cs typeface="EHUSans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41820" y="5641485"/>
            <a:ext cx="7406235" cy="781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  <a:latin typeface="EHUSans"/>
                <a:cs typeface="EHUSans"/>
              </a:rPr>
              <a:t>The Genetic And Evolutionary Computation Conference (GECCO)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EHUSans"/>
                <a:cs typeface="EHUSans"/>
              </a:rPr>
              <a:t>July 15</a:t>
            </a:r>
            <a:r>
              <a:rPr lang="en-US" sz="1600" baseline="30000" dirty="0" smtClean="0">
                <a:solidFill>
                  <a:schemeClr val="tx1"/>
                </a:solidFill>
                <a:latin typeface="EHUSans"/>
                <a:cs typeface="EHUSans"/>
              </a:rPr>
              <a:t>th</a:t>
            </a:r>
            <a:r>
              <a:rPr lang="en-US" sz="1600" dirty="0" smtClean="0">
                <a:solidFill>
                  <a:schemeClr val="tx1"/>
                </a:solidFill>
                <a:latin typeface="EHUSans"/>
                <a:cs typeface="EHUSans"/>
              </a:rPr>
              <a:t>-19</a:t>
            </a:r>
            <a:r>
              <a:rPr lang="en-US" sz="1600" baseline="30000" dirty="0" smtClean="0">
                <a:solidFill>
                  <a:schemeClr val="tx1"/>
                </a:solidFill>
                <a:latin typeface="EHUSans"/>
                <a:cs typeface="EHUSans"/>
              </a:rPr>
              <a:t>th</a:t>
            </a:r>
            <a:r>
              <a:rPr lang="en-US" sz="1600" dirty="0" smtClean="0">
                <a:solidFill>
                  <a:schemeClr val="tx1"/>
                </a:solidFill>
                <a:latin typeface="EHUSans"/>
                <a:cs typeface="EHUSans"/>
              </a:rPr>
              <a:t> 2017, Berlin</a:t>
            </a:r>
          </a:p>
          <a:p>
            <a:endParaRPr lang="en-US" sz="1600" dirty="0">
              <a:solidFill>
                <a:schemeClr val="tx1"/>
              </a:solidFill>
              <a:latin typeface="EHUSans"/>
              <a:cs typeface="EHUSan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90572" y="2902436"/>
            <a:ext cx="7406235" cy="626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/>
                </a:solidFill>
                <a:latin typeface="EHUSans"/>
                <a:cs typeface="EHUSans"/>
              </a:rPr>
              <a:t>Intelligent Systems Group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EHUSans"/>
                <a:cs typeface="EHUSans"/>
              </a:rPr>
              <a:t>Department of Computer Languages and Systems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EHUSans"/>
                <a:cs typeface="EHUSans"/>
              </a:rPr>
              <a:t>University of the Basque Country (UPV/EHU)</a:t>
            </a:r>
            <a:endParaRPr lang="en-US" sz="1200" dirty="0">
              <a:solidFill>
                <a:schemeClr val="tx1"/>
              </a:solidFill>
              <a:latin typeface="EHUSans"/>
              <a:cs typeface="EHUSans"/>
            </a:endParaRPr>
          </a:p>
        </p:txBody>
      </p:sp>
      <p:pic>
        <p:nvPicPr>
          <p:cNvPr id="7" name="Picture 6" descr="logoEH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515" y="4312825"/>
            <a:ext cx="2004415" cy="926485"/>
          </a:xfrm>
          <a:prstGeom prst="rect">
            <a:avLst/>
          </a:prstGeom>
        </p:spPr>
      </p:pic>
      <p:pic>
        <p:nvPicPr>
          <p:cNvPr id="8" name="Picture 7" descr="logoISG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51" y="4312824"/>
            <a:ext cx="1854800" cy="825342"/>
          </a:xfrm>
          <a:prstGeom prst="rect">
            <a:avLst/>
          </a:prstGeom>
        </p:spPr>
      </p:pic>
      <p:pic>
        <p:nvPicPr>
          <p:cNvPr id="9" name="Picture 8" descr="logoGecco17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675" y="4023059"/>
            <a:ext cx="1626652" cy="139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04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Different approaches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TextBox 3"/>
          <p:cNvSpPr txBox="1"/>
          <p:nvPr/>
        </p:nvSpPr>
        <p:spPr>
          <a:xfrm>
            <a:off x="578580" y="2477706"/>
            <a:ext cx="2445779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b" anchorCtr="0">
            <a:spAutoFit/>
          </a:bodyPr>
          <a:lstStyle/>
          <a:p>
            <a:pPr algn="ctr"/>
            <a:endParaRPr lang="en-US" sz="1600" dirty="0" smtClean="0">
              <a:latin typeface="EHUSans Light"/>
              <a:cs typeface="EHUSans Light"/>
            </a:endParaRPr>
          </a:p>
          <a:p>
            <a:pPr algn="ctr"/>
            <a:r>
              <a:rPr lang="en-US" sz="1600" b="1" dirty="0" smtClean="0">
                <a:latin typeface="EHUSans"/>
                <a:cs typeface="EHUSans"/>
              </a:rPr>
              <a:t>Repair solutions</a:t>
            </a:r>
          </a:p>
          <a:p>
            <a:pPr algn="ctr"/>
            <a:endParaRPr lang="en-US" sz="1600" b="1" dirty="0" smtClean="0">
              <a:latin typeface="EHUSans" pitchFamily="50"/>
              <a:cs typeface="EHUSans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70223" y="2477705"/>
            <a:ext cx="2445779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_tradnl" sz="1600" dirty="0" smtClean="0">
              <a:latin typeface="EHUSans Light"/>
              <a:cs typeface="EHUSans Light"/>
            </a:endParaRPr>
          </a:p>
          <a:p>
            <a:pPr algn="ctr"/>
            <a:r>
              <a:rPr lang="es-ES_tradnl" sz="1600" b="1" dirty="0" err="1" smtClean="0">
                <a:latin typeface="EHUSans Light"/>
                <a:cs typeface="EHUSans Light"/>
              </a:rPr>
              <a:t>Penalty</a:t>
            </a:r>
            <a:r>
              <a:rPr lang="es-ES_tradnl" sz="1600" b="1" dirty="0" smtClean="0">
                <a:latin typeface="EHUSans Light"/>
                <a:cs typeface="EHUSans Light"/>
              </a:rPr>
              <a:t> </a:t>
            </a:r>
            <a:r>
              <a:rPr lang="es-ES_tradnl" sz="1600" b="1" dirty="0" err="1" smtClean="0">
                <a:latin typeface="EHUSans Light"/>
                <a:cs typeface="EHUSans Light"/>
              </a:rPr>
              <a:t>functions</a:t>
            </a:r>
            <a:endParaRPr lang="es-ES_tradnl" sz="1600" b="1" dirty="0" smtClean="0">
              <a:latin typeface="EHUSans Light"/>
              <a:cs typeface="EHUSans Light"/>
            </a:endParaRPr>
          </a:p>
          <a:p>
            <a:pPr algn="ctr"/>
            <a:endParaRPr lang="es-ES_tradnl" sz="1600" b="1" dirty="0">
              <a:latin typeface="EHUSans Light"/>
              <a:cs typeface="EHUSans Light"/>
            </a:endParaRPr>
          </a:p>
        </p:txBody>
      </p:sp>
      <p:sp>
        <p:nvSpPr>
          <p:cNvPr id="16" name="TextBox 3"/>
          <p:cNvSpPr txBox="1"/>
          <p:nvPr/>
        </p:nvSpPr>
        <p:spPr>
          <a:xfrm>
            <a:off x="6241021" y="2477705"/>
            <a:ext cx="2445779" cy="83099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  <a:prstDash val="sysDash"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b="1" dirty="0" smtClean="0">
                <a:latin typeface="EHUSans"/>
                <a:cs typeface="EHUSans"/>
              </a:rPr>
              <a:t>Guarantee feasibility when sampling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8580" y="3360422"/>
            <a:ext cx="24457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_tradnl" sz="16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Modify</a:t>
            </a:r>
            <a:r>
              <a:rPr lang="es-ES_tradnl" sz="1600" dirty="0" smtClean="0">
                <a:solidFill>
                  <a:srgbClr val="3366FF"/>
                </a:solidFill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solutions</a:t>
            </a:r>
            <a:r>
              <a:rPr lang="es-ES_tradnl" sz="1600" dirty="0" smtClean="0"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to</a:t>
            </a:r>
            <a:r>
              <a:rPr lang="es-ES_tradnl" sz="1600" dirty="0" smtClean="0"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hold</a:t>
            </a:r>
            <a:r>
              <a:rPr lang="es-ES_tradnl" sz="1600" dirty="0"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the</a:t>
            </a:r>
            <a:r>
              <a:rPr lang="es-ES_tradnl" sz="1600" dirty="0" smtClean="0"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constraints</a:t>
            </a:r>
            <a:r>
              <a:rPr lang="es-ES_tradnl" sz="1600" dirty="0" smtClean="0">
                <a:latin typeface="EHUSans Light"/>
                <a:cs typeface="EHUSans Light"/>
              </a:rPr>
              <a:t> </a:t>
            </a:r>
            <a:endParaRPr lang="es-ES_tradnl" sz="1600" dirty="0">
              <a:latin typeface="EHUSans Light"/>
              <a:cs typeface="EHUSans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70223" y="3360422"/>
            <a:ext cx="2445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_tradnl" sz="16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Punish</a:t>
            </a:r>
            <a:r>
              <a:rPr lang="es-ES_tradnl" sz="1600" dirty="0" smtClean="0">
                <a:solidFill>
                  <a:srgbClr val="3366FF"/>
                </a:solidFill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solutions</a:t>
            </a:r>
            <a:r>
              <a:rPr lang="es-ES_tradnl" sz="1600" dirty="0" smtClean="0"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to</a:t>
            </a:r>
            <a:r>
              <a:rPr lang="es-ES_tradnl" sz="1600" dirty="0" smtClean="0">
                <a:latin typeface="EHUSans Light"/>
                <a:cs typeface="EHUSans Light"/>
              </a:rPr>
              <a:t> be </a:t>
            </a:r>
            <a:r>
              <a:rPr lang="es-ES_tradnl" sz="1600" dirty="0" err="1" smtClean="0">
                <a:latin typeface="EHUSans Light"/>
                <a:cs typeface="EHUSans Light"/>
              </a:rPr>
              <a:t>discarded</a:t>
            </a:r>
            <a:r>
              <a:rPr lang="es-ES_tradnl" sz="1600" dirty="0"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when</a:t>
            </a:r>
            <a:r>
              <a:rPr lang="es-ES_tradnl" sz="1600" dirty="0" smtClean="0"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selection</a:t>
            </a:r>
            <a:endParaRPr lang="es-ES_tradnl" sz="1600" dirty="0">
              <a:latin typeface="EHUSans Light"/>
              <a:cs typeface="EHUSans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1021" y="3362767"/>
            <a:ext cx="2445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_tradnl" sz="1600" dirty="0" smtClean="0">
                <a:latin typeface="EHUSans Light"/>
                <a:cs typeface="EHUSans Light"/>
              </a:rPr>
              <a:t>In </a:t>
            </a:r>
            <a:r>
              <a:rPr lang="es-ES_tradnl" sz="1600" dirty="0" err="1" smtClean="0">
                <a:latin typeface="EHUSans Light"/>
                <a:cs typeface="EHUSans Light"/>
              </a:rPr>
              <a:t>EDAs</a:t>
            </a:r>
            <a:r>
              <a:rPr lang="es-ES_tradnl" sz="1600" dirty="0" smtClean="0">
                <a:latin typeface="EHUSans Light"/>
                <a:cs typeface="EHUSans Light"/>
              </a:rPr>
              <a:t>, </a:t>
            </a:r>
            <a:r>
              <a:rPr lang="es-ES_tradnl" sz="16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adapt</a:t>
            </a:r>
            <a:r>
              <a:rPr lang="es-ES_tradnl" sz="1600" dirty="0" smtClean="0">
                <a:solidFill>
                  <a:srgbClr val="3366FF"/>
                </a:solidFill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sampling</a:t>
            </a:r>
            <a:r>
              <a:rPr lang="es-ES_tradnl" sz="1600" dirty="0" smtClean="0"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to</a:t>
            </a:r>
            <a:r>
              <a:rPr lang="es-ES_tradnl" sz="1600" dirty="0" smtClean="0"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create</a:t>
            </a:r>
            <a:r>
              <a:rPr lang="es-ES_tradnl" sz="1600" dirty="0" smtClean="0"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feasible</a:t>
            </a:r>
            <a:r>
              <a:rPr lang="es-ES_tradnl" sz="1600" dirty="0" smtClean="0"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solutions</a:t>
            </a:r>
            <a:endParaRPr lang="es-ES_tradnl" sz="1600" dirty="0">
              <a:latin typeface="EHUSans Light"/>
              <a:cs typeface="EHUSans Light"/>
            </a:endParaRPr>
          </a:p>
        </p:txBody>
      </p:sp>
      <p:cxnSp>
        <p:nvCxnSpPr>
          <p:cNvPr id="19" name="Straight Connector 18"/>
          <p:cNvCxnSpPr>
            <a:stCxn id="18" idx="2"/>
          </p:cNvCxnSpPr>
          <p:nvPr/>
        </p:nvCxnSpPr>
        <p:spPr>
          <a:xfrm>
            <a:off x="7463911" y="4193763"/>
            <a:ext cx="13315" cy="1357234"/>
          </a:xfrm>
          <a:prstGeom prst="line">
            <a:avLst/>
          </a:prstGeom>
          <a:ln>
            <a:solidFill>
              <a:srgbClr val="3366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841327" y="5550997"/>
            <a:ext cx="1647911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58130" y="5135498"/>
            <a:ext cx="2583652" cy="8309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 err="1" smtClean="0">
                <a:latin typeface="EHUSans Light"/>
                <a:cs typeface="EHUSans Light"/>
              </a:rPr>
              <a:t>The</a:t>
            </a:r>
            <a:r>
              <a:rPr lang="es-ES_tradnl" sz="1600" dirty="0" smtClean="0">
                <a:latin typeface="EHUSans Light"/>
                <a:cs typeface="EHUSans Light"/>
              </a:rPr>
              <a:t> role of </a:t>
            </a:r>
            <a:r>
              <a:rPr lang="es-ES_tradnl" sz="1600" dirty="0" err="1" smtClean="0">
                <a:latin typeface="EHUSans Light"/>
                <a:cs typeface="EHUSans Light"/>
              </a:rPr>
              <a:t>the</a:t>
            </a:r>
            <a:r>
              <a:rPr lang="es-ES_tradnl" sz="1600" dirty="0" smtClean="0"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probability</a:t>
            </a:r>
            <a:r>
              <a:rPr lang="es-ES_tradnl" sz="1600" dirty="0" smtClean="0"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model</a:t>
            </a:r>
            <a:r>
              <a:rPr lang="es-ES_tradnl" sz="1600" dirty="0" smtClean="0"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is</a:t>
            </a:r>
            <a:r>
              <a:rPr lang="es-ES_tradnl" sz="1600" dirty="0" smtClean="0"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somehow</a:t>
            </a:r>
            <a:r>
              <a:rPr lang="es-ES_tradnl" sz="1600" dirty="0" smtClean="0"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denaturalized</a:t>
            </a:r>
            <a:endParaRPr lang="es-ES_tradnl" sz="1600" dirty="0">
              <a:latin typeface="EHUSans Light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212394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 animBg="1"/>
      <p:bldP spid="4" grpId="0"/>
      <p:bldP spid="17" grpId="0"/>
      <p:bldP spid="18" grpId="0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The Idea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22598"/>
          </a:xfrm>
        </p:spPr>
        <p:txBody>
          <a:bodyPr anchor="t">
            <a:normAutofit/>
          </a:bodyPr>
          <a:lstStyle/>
          <a:p>
            <a:pPr marL="0" indent="0" algn="ctr">
              <a:buClr>
                <a:srgbClr val="3366FF"/>
              </a:buClr>
              <a:buNone/>
            </a:pPr>
            <a:endParaRPr lang="es-ES_tradnl" sz="2000" dirty="0" smtClean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r>
              <a:rPr lang="es-ES_tradnl" sz="2000" dirty="0" err="1" smtClean="0">
                <a:latin typeface="EHUSans Light"/>
                <a:cs typeface="EHUSans Light"/>
              </a:rPr>
              <a:t>Conduct</a:t>
            </a:r>
            <a:r>
              <a:rPr lang="es-ES_tradnl" sz="2000" dirty="0" smtClean="0"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latin typeface="EHUSans Light"/>
                <a:cs typeface="EHUSans Light"/>
              </a:rPr>
              <a:t>the</a:t>
            </a:r>
            <a:r>
              <a:rPr lang="es-ES_tradnl" sz="2000" dirty="0" smtClean="0"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latin typeface="EHUSans Light"/>
                <a:cs typeface="EHUSans Light"/>
              </a:rPr>
              <a:t>optimisation</a:t>
            </a:r>
            <a:r>
              <a:rPr lang="es-ES_tradnl" sz="2000" dirty="0" smtClean="0"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entirely</a:t>
            </a:r>
            <a:r>
              <a:rPr lang="es-ES_tradnl" sz="2000" dirty="0" smtClean="0">
                <a:solidFill>
                  <a:srgbClr val="3366FF"/>
                </a:solidFill>
                <a:latin typeface="EHUSans Light"/>
                <a:cs typeface="EHUSans Light"/>
              </a:rPr>
              <a:t> </a:t>
            </a:r>
          </a:p>
          <a:p>
            <a:pPr marL="0" indent="0" algn="ctr">
              <a:buClr>
                <a:srgbClr val="3366FF"/>
              </a:buClr>
              <a:buNone/>
            </a:pPr>
            <a:r>
              <a:rPr lang="es-ES_tradnl" sz="20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on</a:t>
            </a:r>
            <a:r>
              <a:rPr lang="es-ES_tradnl" sz="2000" dirty="0" smtClean="0">
                <a:solidFill>
                  <a:srgbClr val="3366FF"/>
                </a:solidFill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the</a:t>
            </a:r>
            <a:r>
              <a:rPr lang="es-ES_tradnl" sz="2000" dirty="0" smtClean="0">
                <a:solidFill>
                  <a:srgbClr val="3366FF"/>
                </a:solidFill>
                <a:latin typeface="EHUSans Light"/>
                <a:cs typeface="EHUSans Light"/>
              </a:rPr>
              <a:t> set of </a:t>
            </a:r>
            <a:r>
              <a:rPr lang="es-ES_tradnl" sz="20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feasible</a:t>
            </a:r>
            <a:r>
              <a:rPr lang="es-ES_tradnl" sz="2000" dirty="0" smtClean="0">
                <a:solidFill>
                  <a:srgbClr val="3366FF"/>
                </a:solidFill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solutions</a:t>
            </a:r>
            <a:r>
              <a:rPr lang="is-IS" sz="2000" dirty="0" smtClean="0">
                <a:latin typeface="EHUSans Light"/>
                <a:cs typeface="EHUSans Light"/>
              </a:rPr>
              <a:t>…</a:t>
            </a:r>
          </a:p>
          <a:p>
            <a:pPr marL="0" indent="0" algn="ctr">
              <a:buClr>
                <a:srgbClr val="3366FF"/>
              </a:buClr>
              <a:buNone/>
            </a:pPr>
            <a:endParaRPr lang="is-IS" sz="2000" dirty="0" smtClean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is-IS" sz="20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r>
              <a:rPr lang="is-IS" sz="2000" dirty="0" smtClean="0">
                <a:latin typeface="EHUSans Light"/>
                <a:cs typeface="EHUSans Light"/>
              </a:rPr>
              <a:t>Use </a:t>
            </a:r>
            <a:r>
              <a:rPr lang="is-IS" sz="2000" dirty="0" smtClean="0">
                <a:solidFill>
                  <a:srgbClr val="3366FF"/>
                </a:solidFill>
                <a:latin typeface="EHUSans Light"/>
                <a:cs typeface="EHUSans Light"/>
              </a:rPr>
              <a:t>probability distributions </a:t>
            </a:r>
            <a:r>
              <a:rPr lang="is-IS" sz="2000" dirty="0" smtClean="0">
                <a:latin typeface="EHUSans Light"/>
                <a:cs typeface="EHUSans Light"/>
              </a:rPr>
              <a:t>that</a:t>
            </a:r>
            <a:r>
              <a:rPr lang="is-IS" sz="2000" dirty="0" smtClean="0">
                <a:solidFill>
                  <a:srgbClr val="3366FF"/>
                </a:solidFill>
                <a:latin typeface="EHUSans Light"/>
                <a:cs typeface="EHUSans Light"/>
              </a:rPr>
              <a:t> </a:t>
            </a:r>
          </a:p>
          <a:p>
            <a:pPr marL="0" indent="0" algn="ctr">
              <a:buClr>
                <a:srgbClr val="3366FF"/>
              </a:buClr>
              <a:buNone/>
            </a:pPr>
            <a:r>
              <a:rPr lang="is-IS" sz="2000" dirty="0" smtClean="0">
                <a:latin typeface="EHUSans Light"/>
                <a:cs typeface="EHUSans Light"/>
              </a:rPr>
              <a:t>are defined only on this set</a:t>
            </a:r>
            <a:endParaRPr lang="en-US" sz="2000" dirty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82444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Motivation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400" dirty="0" smtClean="0">
                <a:solidFill>
                  <a:srgbClr val="3366FF"/>
                </a:solidFill>
                <a:latin typeface="EHUSans Light"/>
                <a:cs typeface="EHUSans Light"/>
              </a:rPr>
              <a:t>Permutation-based Problems</a:t>
            </a:r>
            <a:endParaRPr lang="en-US" sz="24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>
                <a:latin typeface="EHUSans Light"/>
                <a:cs typeface="EHUSans Light"/>
              </a:rPr>
              <a:pPr/>
              <a:t>12</a:t>
            </a:fld>
            <a:endParaRPr lang="en-US" dirty="0">
              <a:latin typeface="EHUSans Light"/>
              <a:cs typeface="EHUSans Light"/>
            </a:endParaRPr>
          </a:p>
        </p:txBody>
      </p:sp>
      <p:sp>
        <p:nvSpPr>
          <p:cNvPr id="51" name="Content Placeholder 5"/>
          <p:cNvSpPr txBox="1">
            <a:spLocks/>
          </p:cNvSpPr>
          <p:nvPr/>
        </p:nvSpPr>
        <p:spPr>
          <a:xfrm>
            <a:off x="354216" y="1494396"/>
            <a:ext cx="8553781" cy="5148408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8263" indent="0" algn="ctr" defTabSz="-828675">
              <a:buClr>
                <a:srgbClr val="3366FF"/>
              </a:buClr>
              <a:buNone/>
            </a:pPr>
            <a:endParaRPr lang="en-US" sz="2400" dirty="0" smtClean="0">
              <a:solidFill>
                <a:schemeClr val="bg1"/>
              </a:solidFill>
              <a:effectLst/>
              <a:latin typeface="EHUSans Light"/>
              <a:cs typeface="EHUSans Light"/>
            </a:endParaRPr>
          </a:p>
        </p:txBody>
      </p:sp>
      <p:pic>
        <p:nvPicPr>
          <p:cNvPr id="52" name="Picture 51" descr="Europe_withcolo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4440" y="1821592"/>
            <a:ext cx="3997520" cy="4658400"/>
          </a:xfrm>
          <a:prstGeom prst="rect">
            <a:avLst/>
          </a:prstGeom>
          <a:effectLst>
            <a:softEdge rad="114300"/>
          </a:effectLst>
        </p:spPr>
      </p:pic>
      <p:sp>
        <p:nvSpPr>
          <p:cNvPr id="53" name="Rectangle 52"/>
          <p:cNvSpPr/>
          <p:nvPr/>
        </p:nvSpPr>
        <p:spPr>
          <a:xfrm>
            <a:off x="5187099" y="1521416"/>
            <a:ext cx="296747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EHUSans Light"/>
                <a:cs typeface="EHUSans Light"/>
              </a:rPr>
              <a:t>Travelling Salesman Problem (TSP</a:t>
            </a:r>
            <a:r>
              <a:rPr lang="en-US" sz="1400" dirty="0" smtClean="0">
                <a:solidFill>
                  <a:srgbClr val="000000"/>
                </a:solidFill>
                <a:latin typeface="EHUSans Light"/>
                <a:cs typeface="EHUSans Light"/>
              </a:rPr>
              <a:t>)</a:t>
            </a:r>
          </a:p>
          <a:p>
            <a:endParaRPr lang="en-US" sz="1400" dirty="0">
              <a:solidFill>
                <a:srgbClr val="000000"/>
              </a:solidFill>
              <a:latin typeface="EHUSans Light"/>
              <a:cs typeface="EHUSans Light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4871321" y="2029012"/>
            <a:ext cx="3540771" cy="4150571"/>
            <a:chOff x="4871319" y="1803809"/>
            <a:chExt cx="3540772" cy="4150571"/>
          </a:xfrm>
        </p:grpSpPr>
        <p:grpSp>
          <p:nvGrpSpPr>
            <p:cNvPr id="55" name="Group 54"/>
            <p:cNvGrpSpPr/>
            <p:nvPr/>
          </p:nvGrpSpPr>
          <p:grpSpPr>
            <a:xfrm>
              <a:off x="5125761" y="1988475"/>
              <a:ext cx="2886970" cy="3715448"/>
              <a:chOff x="5137520" y="2305941"/>
              <a:chExt cx="2886970" cy="3715448"/>
            </a:xfrm>
            <a:solidFill>
              <a:srgbClr val="FF0000"/>
            </a:solidFill>
          </p:grpSpPr>
          <p:sp>
            <p:nvSpPr>
              <p:cNvPr id="65" name="Oval 64"/>
              <p:cNvSpPr/>
              <p:nvPr/>
            </p:nvSpPr>
            <p:spPr>
              <a:xfrm>
                <a:off x="5963221" y="3257920"/>
                <a:ext cx="102549" cy="10254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EHUSans Light"/>
                  <a:cs typeface="EHUSans Light"/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7606426" y="2305941"/>
                <a:ext cx="102549" cy="10254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EHUSans Light"/>
                  <a:cs typeface="EHUSans Light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5240069" y="3702192"/>
                <a:ext cx="102549" cy="10254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EHUSans Light"/>
                  <a:cs typeface="EHUSans Light"/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5289934" y="5563861"/>
                <a:ext cx="102549" cy="10254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EHUSans Light"/>
                  <a:cs typeface="EHUSans Light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5137520" y="5918840"/>
                <a:ext cx="102549" cy="10254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EHUSans Light"/>
                  <a:cs typeface="EHUSans Light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196258" y="4727687"/>
                <a:ext cx="102549" cy="10254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EHUSans Light"/>
                  <a:cs typeface="EHUSans Light"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921941" y="5779369"/>
                <a:ext cx="102549" cy="10254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EHUSans Light"/>
                  <a:cs typeface="EHUSans Light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6115621" y="4778961"/>
                <a:ext cx="102549" cy="10254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EHUSans Light"/>
                  <a:cs typeface="EHUSans Light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71319" y="1803809"/>
              <a:ext cx="3540772" cy="4150571"/>
              <a:chOff x="4871319" y="1803809"/>
              <a:chExt cx="3540772" cy="4150571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4871319" y="5585048"/>
                <a:ext cx="309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EHUSans Light"/>
                    <a:cs typeface="EHUSans Light"/>
                  </a:rPr>
                  <a:t>1</a:t>
                </a:r>
                <a:endParaRPr lang="en-US" dirty="0">
                  <a:latin typeface="EHUSans Light"/>
                  <a:cs typeface="EHUSans Light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912992" y="5092571"/>
                <a:ext cx="309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EHUSans Light"/>
                    <a:cs typeface="EHUSans Light"/>
                  </a:rPr>
                  <a:t>2</a:t>
                </a:r>
                <a:endParaRPr lang="en-US" dirty="0">
                  <a:latin typeface="EHUSans Light"/>
                  <a:cs typeface="EHUSans Light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250716" y="3033794"/>
                <a:ext cx="309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EHUSans Light"/>
                    <a:cs typeface="EHUSans Light"/>
                  </a:rPr>
                  <a:t>6</a:t>
                </a:r>
                <a:endParaRPr lang="en-US" dirty="0">
                  <a:latin typeface="EHUSans Light"/>
                  <a:cs typeface="EHUSans Light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731020" y="4328104"/>
                <a:ext cx="309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EHUSans Light"/>
                    <a:cs typeface="EHUSans Light"/>
                  </a:rPr>
                  <a:t>3</a:t>
                </a:r>
                <a:endParaRPr lang="en-US" dirty="0">
                  <a:latin typeface="EHUSans Light"/>
                  <a:cs typeface="EHUSans Light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7365297" y="4276829"/>
                <a:ext cx="309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EHUSans Light"/>
                    <a:cs typeface="EHUSans Light"/>
                  </a:rPr>
                  <a:t>5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099185" y="534894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EHUSans Light"/>
                    <a:cs typeface="EHUSans Light"/>
                  </a:rPr>
                  <a:t>4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752524" y="1803809"/>
                <a:ext cx="309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EHUSans Light"/>
                    <a:cs typeface="EHUSans Light"/>
                  </a:rPr>
                  <a:t>8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087261" y="283072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EHUSans Light"/>
                    <a:cs typeface="EHUSans Light"/>
                  </a:rPr>
                  <a:t>7</a:t>
                </a:r>
                <a:endParaRPr lang="en-US" dirty="0">
                  <a:latin typeface="EHUSans Light"/>
                  <a:cs typeface="EHUSans Light"/>
                </a:endParaRPr>
              </a:p>
            </p:txBody>
          </p:sp>
        </p:grpSp>
      </p:grpSp>
      <p:cxnSp>
        <p:nvCxnSpPr>
          <p:cNvPr id="73" name="Straight Arrow Connector 72"/>
          <p:cNvCxnSpPr/>
          <p:nvPr/>
        </p:nvCxnSpPr>
        <p:spPr>
          <a:xfrm flipV="1">
            <a:off x="5220272" y="5602686"/>
            <a:ext cx="74416" cy="207564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5372673" y="4789247"/>
            <a:ext cx="731191" cy="682351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5330859" y="3712477"/>
            <a:ext cx="773004" cy="97422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5342917" y="3256149"/>
            <a:ext cx="588979" cy="360124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087262" y="2316227"/>
            <a:ext cx="1507407" cy="84943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7254113" y="2347259"/>
            <a:ext cx="381795" cy="2258704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287049" y="4789247"/>
            <a:ext cx="623135" cy="929992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5250716" y="5751391"/>
            <a:ext cx="2630347" cy="148704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57201" y="1853081"/>
            <a:ext cx="40972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3366FF"/>
              </a:buClr>
            </a:pPr>
            <a:r>
              <a:rPr lang="en-US" dirty="0" smtClean="0">
                <a:solidFill>
                  <a:srgbClr val="000000"/>
                </a:solidFill>
                <a:effectLst/>
                <a:latin typeface="EHUSans Light"/>
                <a:cs typeface="EHUSans Light"/>
              </a:rPr>
              <a:t>Combinatorial Optimization Problems</a:t>
            </a:r>
          </a:p>
          <a:p>
            <a:pPr algn="ctr">
              <a:buClr>
                <a:srgbClr val="3366FF"/>
              </a:buClr>
            </a:pPr>
            <a:endParaRPr lang="en-US" dirty="0" smtClean="0">
              <a:solidFill>
                <a:srgbClr val="E0E800"/>
              </a:solidFill>
              <a:effectLst/>
              <a:latin typeface="EHUSans Light"/>
              <a:cs typeface="EHUSans Light"/>
            </a:endParaRPr>
          </a:p>
          <a:p>
            <a:pPr algn="ctr">
              <a:buClr>
                <a:srgbClr val="3366FF"/>
              </a:buClr>
            </a:pPr>
            <a:endParaRPr lang="en-US" dirty="0" smtClean="0">
              <a:solidFill>
                <a:schemeClr val="bg1"/>
              </a:solidFill>
              <a:latin typeface="EHUSans Light"/>
              <a:cs typeface="EHUSans Light"/>
            </a:endParaRPr>
          </a:p>
          <a:p>
            <a:pPr algn="ctr">
              <a:buClr>
                <a:srgbClr val="3366FF"/>
              </a:buClr>
            </a:pPr>
            <a:r>
              <a:rPr lang="en-US" dirty="0" smtClean="0">
                <a:solidFill>
                  <a:srgbClr val="000000"/>
                </a:solidFill>
                <a:effectLst/>
                <a:latin typeface="EHUSans Light"/>
                <a:cs typeface="EHUSans Light"/>
              </a:rPr>
              <a:t>Whose solutions are represented as </a:t>
            </a:r>
            <a:r>
              <a:rPr lang="en-US" dirty="0" smtClean="0">
                <a:solidFill>
                  <a:srgbClr val="3366FF"/>
                </a:solidFill>
                <a:effectLst/>
                <a:latin typeface="EHUSans"/>
                <a:cs typeface="EHUSans"/>
              </a:rPr>
              <a:t>permutations</a:t>
            </a:r>
          </a:p>
          <a:p>
            <a:pPr algn="ctr">
              <a:buClr>
                <a:srgbClr val="3366FF"/>
              </a:buClr>
            </a:pPr>
            <a:endParaRPr lang="en-US" dirty="0" smtClean="0">
              <a:solidFill>
                <a:schemeClr val="bg1"/>
              </a:solidFill>
              <a:effectLst/>
              <a:latin typeface="EHUSans Light"/>
              <a:cs typeface="EHUSans Light"/>
            </a:endParaRPr>
          </a:p>
        </p:txBody>
      </p:sp>
      <p:pic>
        <p:nvPicPr>
          <p:cNvPr id="90" name="Picture 8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9995" y="6371913"/>
            <a:ext cx="1828800" cy="241300"/>
          </a:xfrm>
          <a:prstGeom prst="rect">
            <a:avLst/>
          </a:prstGeom>
        </p:spPr>
      </p:pic>
      <p:grpSp>
        <p:nvGrpSpPr>
          <p:cNvPr id="96" name="Group 95"/>
          <p:cNvGrpSpPr/>
          <p:nvPr/>
        </p:nvGrpSpPr>
        <p:grpSpPr>
          <a:xfrm>
            <a:off x="669432" y="4135438"/>
            <a:ext cx="3586737" cy="1823070"/>
            <a:chOff x="615382" y="4027358"/>
            <a:chExt cx="3586737" cy="1823070"/>
          </a:xfrm>
        </p:grpSpPr>
        <p:grpSp>
          <p:nvGrpSpPr>
            <p:cNvPr id="83" name="Group 82"/>
            <p:cNvGrpSpPr/>
            <p:nvPr/>
          </p:nvGrpSpPr>
          <p:grpSpPr>
            <a:xfrm>
              <a:off x="615382" y="4027358"/>
              <a:ext cx="3586737" cy="1823070"/>
              <a:chOff x="619512" y="4613468"/>
              <a:chExt cx="3825821" cy="1742726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619512" y="4818776"/>
                <a:ext cx="3822390" cy="1537418"/>
                <a:chOff x="619512" y="4818776"/>
                <a:chExt cx="3822390" cy="1537418"/>
              </a:xfrm>
            </p:grpSpPr>
            <p:pic>
              <p:nvPicPr>
                <p:cNvPr id="86" name="Picture 85" descr="latex-image-1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68909" y="5155914"/>
                  <a:ext cx="279400" cy="279400"/>
                </a:xfrm>
                <a:prstGeom prst="rect">
                  <a:avLst/>
                </a:prstGeom>
              </p:spPr>
            </p:pic>
            <p:pic>
              <p:nvPicPr>
                <p:cNvPr id="87" name="Picture 86" descr="latex-image-1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7133" y="5625171"/>
                  <a:ext cx="1435100" cy="279400"/>
                </a:xfrm>
                <a:prstGeom prst="rect">
                  <a:avLst/>
                </a:prstGeom>
              </p:spPr>
            </p:pic>
            <p:pic>
              <p:nvPicPr>
                <p:cNvPr id="88" name="Picture 87" descr="latex-image-1.pdf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10578" y="5954380"/>
                  <a:ext cx="2260600" cy="304800"/>
                </a:xfrm>
                <a:prstGeom prst="rect">
                  <a:avLst/>
                </a:prstGeom>
              </p:spPr>
            </p:pic>
            <p:sp>
              <p:nvSpPr>
                <p:cNvPr id="89" name="Rectangle 88"/>
                <p:cNvSpPr/>
                <p:nvPr/>
              </p:nvSpPr>
              <p:spPr>
                <a:xfrm>
                  <a:off x="619512" y="4818776"/>
                  <a:ext cx="3822390" cy="153741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EHUSans Light"/>
                    <a:cs typeface="EHUSans Light"/>
                  </a:endParaRPr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726961" y="4613468"/>
                <a:ext cx="3718372" cy="1147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Clr>
                    <a:srgbClr val="3366FF"/>
                  </a:buClr>
                </a:pPr>
                <a:endParaRPr lang="en-US" dirty="0">
                  <a:solidFill>
                    <a:srgbClr val="000000"/>
                  </a:solidFill>
                  <a:latin typeface="EHUSans Light"/>
                  <a:cs typeface="EHUSans Light"/>
                </a:endParaRPr>
              </a:p>
              <a:p>
                <a:pPr>
                  <a:buClr>
                    <a:srgbClr val="3366FF"/>
                  </a:buClr>
                </a:pPr>
                <a:r>
                  <a:rPr lang="en-US" dirty="0" smtClean="0">
                    <a:solidFill>
                      <a:srgbClr val="000000"/>
                    </a:solidFill>
                    <a:latin typeface="EHUSans Light"/>
                    <a:cs typeface="EHUSans Light"/>
                  </a:rPr>
                  <a:t>The search space consist of</a:t>
                </a:r>
              </a:p>
              <a:p>
                <a:pPr>
                  <a:buClr>
                    <a:srgbClr val="3366FF"/>
                  </a:buClr>
                </a:pPr>
                <a:r>
                  <a:rPr lang="en-US" dirty="0" smtClean="0">
                    <a:solidFill>
                      <a:srgbClr val="000000"/>
                    </a:solidFill>
                    <a:latin typeface="EHUSans Light"/>
                    <a:cs typeface="EHUSans Light"/>
                  </a:rPr>
                  <a:t>solutions </a:t>
                </a:r>
              </a:p>
              <a:p>
                <a:pPr algn="ctr">
                  <a:buClr>
                    <a:srgbClr val="3366FF"/>
                  </a:buClr>
                </a:pPr>
                <a:r>
                  <a:rPr lang="en-US" dirty="0" smtClean="0">
                    <a:solidFill>
                      <a:srgbClr val="000000"/>
                    </a:solidFill>
                    <a:latin typeface="EHUSans Light"/>
                    <a:cs typeface="EHUSans Light"/>
                  </a:rPr>
                  <a:t> </a:t>
                </a:r>
                <a:endParaRPr lang="en-US" dirty="0">
                  <a:solidFill>
                    <a:srgbClr val="000000"/>
                  </a:solidFill>
                  <a:latin typeface="EHUSans Light"/>
                  <a:cs typeface="EHUSans Light"/>
                </a:endParaRPr>
              </a:p>
            </p:txBody>
          </p:sp>
        </p:grpSp>
        <p:pic>
          <p:nvPicPr>
            <p:cNvPr id="93" name="Picture 92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0578" y="5348556"/>
              <a:ext cx="2324100" cy="292100"/>
            </a:xfrm>
            <a:prstGeom prst="rect">
              <a:avLst/>
            </a:prstGeom>
          </p:spPr>
        </p:pic>
        <p:pic>
          <p:nvPicPr>
            <p:cNvPr id="94" name="Picture 93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4985" y="4979770"/>
              <a:ext cx="1447800" cy="254000"/>
            </a:xfrm>
            <a:prstGeom prst="rect">
              <a:avLst/>
            </a:prstGeom>
          </p:spPr>
        </p:pic>
        <p:pic>
          <p:nvPicPr>
            <p:cNvPr id="95" name="Picture 94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5214" y="4353512"/>
              <a:ext cx="254000" cy="241300"/>
            </a:xfrm>
            <a:prstGeom prst="rect">
              <a:avLst/>
            </a:prstGeom>
          </p:spPr>
        </p:pic>
      </p:grp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045" y="6387568"/>
            <a:ext cx="2099799" cy="25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70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Motivation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400" dirty="0" smtClean="0">
                <a:solidFill>
                  <a:srgbClr val="3366FF"/>
                </a:solidFill>
                <a:latin typeface="EHUSans Light"/>
                <a:cs typeface="EHUSans Light"/>
              </a:rPr>
              <a:t>Permutation-based Problems</a:t>
            </a:r>
            <a:endParaRPr lang="en-US" sz="24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646071"/>
            <a:ext cx="8143509" cy="3131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174625" lvl="1">
              <a:lnSpc>
                <a:spcPct val="120000"/>
              </a:lnSpc>
              <a:buClr>
                <a:schemeClr val="accent6"/>
              </a:buClr>
            </a:pPr>
            <a:endParaRPr lang="es-ES_tradnl" sz="1500" dirty="0" smtClean="0">
              <a:latin typeface="EHUSans Light"/>
              <a:cs typeface="EHUSans Light"/>
            </a:endParaRPr>
          </a:p>
          <a:p>
            <a:pPr marL="174625" lvl="1">
              <a:lnSpc>
                <a:spcPct val="120000"/>
              </a:lnSpc>
              <a:buClr>
                <a:schemeClr val="accent6"/>
              </a:buClr>
            </a:pPr>
            <a:endParaRPr lang="es-ES_tradnl" sz="1500" dirty="0">
              <a:latin typeface="EHUSans Light"/>
              <a:cs typeface="EHUSans Light"/>
            </a:endParaRPr>
          </a:p>
          <a:p>
            <a:pPr marL="174625" lvl="1">
              <a:lnSpc>
                <a:spcPct val="120000"/>
              </a:lnSpc>
              <a:buClr>
                <a:schemeClr val="accent6"/>
              </a:buClr>
            </a:pPr>
            <a:endParaRPr lang="es-ES_tradnl" sz="1500" dirty="0" smtClean="0">
              <a:latin typeface="EHUSans Light"/>
              <a:cs typeface="EHUSans Light"/>
            </a:endParaRPr>
          </a:p>
          <a:p>
            <a:pPr marL="174625" lvl="1">
              <a:lnSpc>
                <a:spcPct val="120000"/>
              </a:lnSpc>
              <a:buClr>
                <a:schemeClr val="accent6"/>
              </a:buClr>
            </a:pPr>
            <a:endParaRPr lang="es-ES_tradnl" sz="1500" dirty="0">
              <a:latin typeface="EHUSans Light"/>
              <a:cs typeface="EHUSans Light"/>
            </a:endParaRPr>
          </a:p>
          <a:p>
            <a:pPr marL="174625" lvl="1">
              <a:lnSpc>
                <a:spcPct val="120000"/>
              </a:lnSpc>
              <a:buClr>
                <a:schemeClr val="accent6"/>
              </a:buClr>
            </a:pPr>
            <a:endParaRPr lang="es-ES_tradnl" sz="1500" dirty="0" smtClean="0">
              <a:latin typeface="EHUSans Light"/>
              <a:cs typeface="EHUSans Light"/>
            </a:endParaRPr>
          </a:p>
          <a:p>
            <a:pPr marL="174625" lvl="1">
              <a:lnSpc>
                <a:spcPct val="120000"/>
              </a:lnSpc>
              <a:buClr>
                <a:schemeClr val="accent6"/>
              </a:buClr>
            </a:pPr>
            <a:endParaRPr lang="es-ES_tradnl" sz="1500" dirty="0">
              <a:latin typeface="EHUSans Light"/>
              <a:cs typeface="EHUSans Light"/>
            </a:endParaRPr>
          </a:p>
          <a:p>
            <a:pPr marL="174625" lvl="1">
              <a:lnSpc>
                <a:spcPct val="120000"/>
              </a:lnSpc>
              <a:buClr>
                <a:schemeClr val="accent6"/>
              </a:buClr>
            </a:pPr>
            <a:endParaRPr lang="es-ES_tradnl" sz="1500" dirty="0" smtClean="0">
              <a:latin typeface="EHUSans Light"/>
              <a:cs typeface="EHUSans Light"/>
            </a:endParaRPr>
          </a:p>
          <a:p>
            <a:pPr marL="174625" lvl="1">
              <a:lnSpc>
                <a:spcPct val="120000"/>
              </a:lnSpc>
              <a:buClr>
                <a:schemeClr val="accent6"/>
              </a:buClr>
            </a:pPr>
            <a:endParaRPr lang="es-ES_tradnl" sz="1500" dirty="0" smtClean="0">
              <a:latin typeface="EHUSans Light"/>
              <a:cs typeface="EHUSans Light"/>
            </a:endParaRPr>
          </a:p>
          <a:p>
            <a:pPr marL="174625" lvl="1">
              <a:lnSpc>
                <a:spcPct val="120000"/>
              </a:lnSpc>
              <a:buClr>
                <a:schemeClr val="accent6"/>
              </a:buClr>
            </a:pPr>
            <a:endParaRPr lang="es-ES_tradnl" sz="1500" dirty="0">
              <a:latin typeface="EHUSans Light"/>
              <a:cs typeface="EHUSans Light"/>
            </a:endParaRPr>
          </a:p>
          <a:p>
            <a:pPr marL="174625" lvl="1">
              <a:lnSpc>
                <a:spcPct val="120000"/>
              </a:lnSpc>
              <a:buClr>
                <a:schemeClr val="accent6"/>
              </a:buClr>
            </a:pPr>
            <a:endParaRPr lang="es-ES_tradnl" sz="1500" dirty="0" smtClean="0">
              <a:latin typeface="EHUSans Light"/>
              <a:cs typeface="EHUSans Light"/>
            </a:endParaRPr>
          </a:p>
          <a:p>
            <a:pPr marL="174625" lvl="1">
              <a:lnSpc>
                <a:spcPct val="120000"/>
              </a:lnSpc>
              <a:buClr>
                <a:schemeClr val="accent6"/>
              </a:buClr>
            </a:pPr>
            <a:endParaRPr lang="es-ES_tradnl" sz="1500" dirty="0">
              <a:latin typeface="EHUSans Light"/>
              <a:cs typeface="EHUSans Light"/>
            </a:endParaRPr>
          </a:p>
        </p:txBody>
      </p:sp>
      <p:pic>
        <p:nvPicPr>
          <p:cNvPr id="4" name="Picture 3" descr="permutation_space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3"/>
          <a:stretch/>
        </p:blipFill>
        <p:spPr>
          <a:xfrm>
            <a:off x="3016335" y="2783056"/>
            <a:ext cx="3138355" cy="29000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29143" y="5854292"/>
            <a:ext cx="67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(n=3)</a:t>
            </a:r>
            <a:endParaRPr lang="es-ES_tradnl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07225"/>
          </a:xfrm>
        </p:spPr>
        <p:txBody>
          <a:bodyPr anchor="t">
            <a:normAutofit/>
          </a:bodyPr>
          <a:lstStyle/>
          <a:p>
            <a:pPr marL="0" indent="0" algn="ctr">
              <a:buClr>
                <a:srgbClr val="3366FF"/>
              </a:buClr>
              <a:buNone/>
            </a:pPr>
            <a:r>
              <a:rPr lang="es-ES_tradnl" sz="2000" dirty="0" err="1" smtClean="0">
                <a:latin typeface="EHUSans Light"/>
                <a:cs typeface="EHUSans Light"/>
              </a:rPr>
              <a:t>The</a:t>
            </a:r>
            <a:r>
              <a:rPr lang="es-ES_tradnl" sz="2000" dirty="0" smtClean="0"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latin typeface="EHUSans Light"/>
                <a:cs typeface="EHUSans Light"/>
              </a:rPr>
              <a:t>space</a:t>
            </a:r>
            <a:r>
              <a:rPr lang="es-ES_tradnl" sz="2000" dirty="0" smtClean="0">
                <a:latin typeface="EHUSans Light"/>
                <a:cs typeface="EHUSans Light"/>
              </a:rPr>
              <a:t> of </a:t>
            </a:r>
            <a:r>
              <a:rPr lang="es-ES_tradnl" sz="2000" dirty="0" err="1" smtClean="0">
                <a:latin typeface="EHUSans Light"/>
                <a:cs typeface="EHUSans Light"/>
              </a:rPr>
              <a:t>permutations</a:t>
            </a:r>
            <a:r>
              <a:rPr lang="es-ES_tradnl" sz="2000" dirty="0" smtClean="0">
                <a:latin typeface="EHUSans Light"/>
                <a:cs typeface="EHUSans Light"/>
              </a:rPr>
              <a:t> can be </a:t>
            </a:r>
            <a:r>
              <a:rPr lang="es-ES_tradnl" sz="2000" dirty="0" err="1" smtClean="0">
                <a:latin typeface="EHUSans Light"/>
                <a:cs typeface="EHUSans Light"/>
              </a:rPr>
              <a:t>seen</a:t>
            </a:r>
            <a:r>
              <a:rPr lang="es-ES_tradnl" sz="2000" dirty="0" smtClean="0">
                <a:latin typeface="EHUSans Light"/>
                <a:cs typeface="EHUSans Light"/>
              </a:rPr>
              <a:t> as a </a:t>
            </a:r>
            <a:r>
              <a:rPr lang="es-ES_tradnl" sz="2000" dirty="0" err="1" smtClean="0">
                <a:latin typeface="EHUSans Light"/>
                <a:cs typeface="EHUSans Light"/>
              </a:rPr>
              <a:t>constrained</a:t>
            </a:r>
            <a:r>
              <a:rPr lang="es-ES_tradnl" sz="2000" dirty="0" smtClean="0"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latin typeface="EHUSans Light"/>
                <a:cs typeface="EHUSans Light"/>
              </a:rPr>
              <a:t>space</a:t>
            </a:r>
            <a:r>
              <a:rPr lang="es-ES_tradnl" sz="2000" dirty="0" smtClean="0">
                <a:latin typeface="EHUSans Light"/>
                <a:cs typeface="EHUSans Light"/>
              </a:rPr>
              <a:t> </a:t>
            </a:r>
          </a:p>
          <a:p>
            <a:pPr marL="0" indent="0" algn="ctr">
              <a:buClr>
                <a:srgbClr val="3366FF"/>
              </a:buClr>
              <a:buNone/>
            </a:pPr>
            <a:r>
              <a:rPr lang="es-ES_tradnl" sz="2000" dirty="0" smtClean="0">
                <a:latin typeface="EHUSans Light"/>
                <a:cs typeface="EHUSans Light"/>
              </a:rPr>
              <a:t>of </a:t>
            </a:r>
            <a:r>
              <a:rPr lang="es-ES_tradnl" sz="2000" dirty="0" err="1" smtClean="0">
                <a:latin typeface="EHUSans Light"/>
                <a:cs typeface="EHUSans Light"/>
              </a:rPr>
              <a:t>the</a:t>
            </a:r>
            <a:r>
              <a:rPr lang="es-ES_tradnl" sz="2000" dirty="0" smtClean="0"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latin typeface="EHUSans Light"/>
                <a:cs typeface="EHUSans Light"/>
              </a:rPr>
              <a:t>integers</a:t>
            </a:r>
            <a:r>
              <a:rPr lang="es-ES_tradnl" sz="2000" dirty="0" smtClean="0"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latin typeface="EHUSans Light"/>
                <a:cs typeface="EHUSans Light"/>
              </a:rPr>
              <a:t>space</a:t>
            </a:r>
            <a:endParaRPr lang="en-US" sz="2000" dirty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is-IS" sz="2000" dirty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is-IS" sz="2000" dirty="0" smtClean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870381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2646071"/>
            <a:ext cx="8143509" cy="3131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174625" lvl="1">
              <a:lnSpc>
                <a:spcPct val="120000"/>
              </a:lnSpc>
              <a:buClr>
                <a:schemeClr val="accent6"/>
              </a:buClr>
            </a:pPr>
            <a:endParaRPr lang="es-ES_tradnl" sz="1500" dirty="0" smtClean="0">
              <a:latin typeface="EHUSans Light"/>
              <a:cs typeface="EHUSans Light"/>
            </a:endParaRPr>
          </a:p>
          <a:p>
            <a:pPr marL="174625" lvl="1">
              <a:lnSpc>
                <a:spcPct val="120000"/>
              </a:lnSpc>
              <a:buClr>
                <a:schemeClr val="accent6"/>
              </a:buClr>
            </a:pPr>
            <a:endParaRPr lang="es-ES_tradnl" sz="1500" dirty="0">
              <a:latin typeface="EHUSans Light"/>
              <a:cs typeface="EHUSans Light"/>
            </a:endParaRPr>
          </a:p>
          <a:p>
            <a:pPr marL="174625" lvl="1">
              <a:lnSpc>
                <a:spcPct val="120000"/>
              </a:lnSpc>
              <a:buClr>
                <a:schemeClr val="accent6"/>
              </a:buClr>
            </a:pPr>
            <a:endParaRPr lang="es-ES_tradnl" sz="1500" dirty="0" smtClean="0">
              <a:latin typeface="EHUSans Light"/>
              <a:cs typeface="EHUSans Light"/>
            </a:endParaRPr>
          </a:p>
          <a:p>
            <a:pPr marL="174625" lvl="1">
              <a:lnSpc>
                <a:spcPct val="120000"/>
              </a:lnSpc>
              <a:buClr>
                <a:schemeClr val="accent6"/>
              </a:buClr>
            </a:pPr>
            <a:endParaRPr lang="es-ES_tradnl" sz="1500" dirty="0">
              <a:latin typeface="EHUSans Light"/>
              <a:cs typeface="EHUSans Light"/>
            </a:endParaRPr>
          </a:p>
          <a:p>
            <a:pPr marL="174625" lvl="1">
              <a:lnSpc>
                <a:spcPct val="120000"/>
              </a:lnSpc>
              <a:buClr>
                <a:schemeClr val="accent6"/>
              </a:buClr>
            </a:pPr>
            <a:endParaRPr lang="es-ES_tradnl" sz="1500" dirty="0" smtClean="0">
              <a:latin typeface="EHUSans Light"/>
              <a:cs typeface="EHUSans Light"/>
            </a:endParaRPr>
          </a:p>
          <a:p>
            <a:pPr marL="174625" lvl="1">
              <a:lnSpc>
                <a:spcPct val="120000"/>
              </a:lnSpc>
              <a:buClr>
                <a:schemeClr val="accent6"/>
              </a:buClr>
            </a:pPr>
            <a:endParaRPr lang="es-ES_tradnl" sz="1500" dirty="0">
              <a:latin typeface="EHUSans Light"/>
              <a:cs typeface="EHUSans Light"/>
            </a:endParaRPr>
          </a:p>
          <a:p>
            <a:pPr marL="174625" lvl="1">
              <a:lnSpc>
                <a:spcPct val="120000"/>
              </a:lnSpc>
              <a:buClr>
                <a:schemeClr val="accent6"/>
              </a:buClr>
            </a:pPr>
            <a:endParaRPr lang="es-ES_tradnl" sz="1500" dirty="0" smtClean="0">
              <a:latin typeface="EHUSans Light"/>
              <a:cs typeface="EHUSans Light"/>
            </a:endParaRPr>
          </a:p>
          <a:p>
            <a:pPr marL="174625" lvl="1">
              <a:lnSpc>
                <a:spcPct val="120000"/>
              </a:lnSpc>
              <a:buClr>
                <a:schemeClr val="accent6"/>
              </a:buClr>
            </a:pPr>
            <a:endParaRPr lang="es-ES_tradnl" sz="1500" dirty="0" smtClean="0">
              <a:latin typeface="EHUSans Light"/>
              <a:cs typeface="EHUSans Light"/>
            </a:endParaRPr>
          </a:p>
          <a:p>
            <a:pPr marL="174625" lvl="1">
              <a:lnSpc>
                <a:spcPct val="120000"/>
              </a:lnSpc>
              <a:buClr>
                <a:schemeClr val="accent6"/>
              </a:buClr>
            </a:pPr>
            <a:endParaRPr lang="es-ES_tradnl" sz="1500" dirty="0">
              <a:latin typeface="EHUSans Light"/>
              <a:cs typeface="EHUSans Light"/>
            </a:endParaRPr>
          </a:p>
          <a:p>
            <a:pPr marL="174625" lvl="1">
              <a:lnSpc>
                <a:spcPct val="120000"/>
              </a:lnSpc>
              <a:buClr>
                <a:schemeClr val="accent6"/>
              </a:buClr>
            </a:pPr>
            <a:endParaRPr lang="es-ES_tradnl" sz="1500" dirty="0" smtClean="0">
              <a:latin typeface="EHUSans Light"/>
              <a:cs typeface="EHUSans Light"/>
            </a:endParaRPr>
          </a:p>
          <a:p>
            <a:pPr marL="174625" lvl="1">
              <a:lnSpc>
                <a:spcPct val="120000"/>
              </a:lnSpc>
              <a:buClr>
                <a:schemeClr val="accent6"/>
              </a:buClr>
            </a:pPr>
            <a:endParaRPr lang="es-ES_tradnl" sz="1500" dirty="0">
              <a:latin typeface="EHUSans Light"/>
              <a:cs typeface="EHUSans Light"/>
            </a:endParaRPr>
          </a:p>
        </p:txBody>
      </p:sp>
      <p:pic>
        <p:nvPicPr>
          <p:cNvPr id="3" name="Picture 2" descr="permutation_space_red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5"/>
          <a:stretch/>
        </p:blipFill>
        <p:spPr>
          <a:xfrm>
            <a:off x="2987693" y="2783056"/>
            <a:ext cx="3168617" cy="29000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Motivation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400" dirty="0" smtClean="0">
                <a:solidFill>
                  <a:srgbClr val="3366FF"/>
                </a:solidFill>
                <a:latin typeface="EHUSans Light"/>
                <a:cs typeface="EHUSans Light"/>
              </a:rPr>
              <a:t>Permutation-based Problems</a:t>
            </a:r>
            <a:endParaRPr lang="en-US" sz="24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29143" y="5854292"/>
            <a:ext cx="67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(n=3)</a:t>
            </a:r>
            <a:endParaRPr lang="es-ES_tradnl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07225"/>
          </a:xfrm>
        </p:spPr>
        <p:txBody>
          <a:bodyPr anchor="t">
            <a:normAutofit/>
          </a:bodyPr>
          <a:lstStyle/>
          <a:p>
            <a:pPr marL="0" indent="0" algn="ctr">
              <a:buClr>
                <a:srgbClr val="3366FF"/>
              </a:buClr>
              <a:buNone/>
            </a:pPr>
            <a:r>
              <a:rPr lang="es-ES_tradnl" sz="2000" dirty="0" err="1" smtClean="0">
                <a:latin typeface="EHUSans Light"/>
                <a:cs typeface="EHUSans Light"/>
              </a:rPr>
              <a:t>The</a:t>
            </a:r>
            <a:r>
              <a:rPr lang="es-ES_tradnl" sz="2000" dirty="0" smtClean="0"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latin typeface="EHUSans Light"/>
                <a:cs typeface="EHUSans Light"/>
              </a:rPr>
              <a:t>space</a:t>
            </a:r>
            <a:r>
              <a:rPr lang="es-ES_tradnl" sz="2000" dirty="0" smtClean="0">
                <a:latin typeface="EHUSans Light"/>
                <a:cs typeface="EHUSans Light"/>
              </a:rPr>
              <a:t> of </a:t>
            </a:r>
            <a:r>
              <a:rPr lang="es-ES_tradnl" sz="2000" dirty="0" err="1" smtClean="0">
                <a:latin typeface="EHUSans Light"/>
                <a:cs typeface="EHUSans Light"/>
              </a:rPr>
              <a:t>permutations</a:t>
            </a:r>
            <a:r>
              <a:rPr lang="es-ES_tradnl" sz="2000" dirty="0" smtClean="0">
                <a:latin typeface="EHUSans Light"/>
                <a:cs typeface="EHUSans Light"/>
              </a:rPr>
              <a:t> can be </a:t>
            </a:r>
            <a:r>
              <a:rPr lang="es-ES_tradnl" sz="2000" dirty="0" err="1" smtClean="0">
                <a:latin typeface="EHUSans Light"/>
                <a:cs typeface="EHUSans Light"/>
              </a:rPr>
              <a:t>seen</a:t>
            </a:r>
            <a:r>
              <a:rPr lang="es-ES_tradnl" sz="2000" dirty="0" smtClean="0">
                <a:latin typeface="EHUSans Light"/>
                <a:cs typeface="EHUSans Light"/>
              </a:rPr>
              <a:t> as a </a:t>
            </a:r>
            <a:r>
              <a:rPr lang="es-ES_tradnl" sz="2000" dirty="0" err="1" smtClean="0">
                <a:latin typeface="EHUSans Light"/>
                <a:cs typeface="EHUSans Light"/>
              </a:rPr>
              <a:t>constrained</a:t>
            </a:r>
            <a:r>
              <a:rPr lang="es-ES_tradnl" sz="2000" dirty="0" smtClean="0"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latin typeface="EHUSans Light"/>
                <a:cs typeface="EHUSans Light"/>
              </a:rPr>
              <a:t>space</a:t>
            </a:r>
            <a:r>
              <a:rPr lang="es-ES_tradnl" sz="2000" dirty="0" smtClean="0">
                <a:latin typeface="EHUSans Light"/>
                <a:cs typeface="EHUSans Light"/>
              </a:rPr>
              <a:t> </a:t>
            </a:r>
          </a:p>
          <a:p>
            <a:pPr marL="0" indent="0" algn="ctr">
              <a:buClr>
                <a:srgbClr val="3366FF"/>
              </a:buClr>
              <a:buNone/>
            </a:pPr>
            <a:r>
              <a:rPr lang="es-ES_tradnl" sz="2000" dirty="0" smtClean="0">
                <a:latin typeface="EHUSans Light"/>
                <a:cs typeface="EHUSans Light"/>
              </a:rPr>
              <a:t>of </a:t>
            </a:r>
            <a:r>
              <a:rPr lang="es-ES_tradnl" sz="2000" dirty="0" err="1" smtClean="0">
                <a:latin typeface="EHUSans Light"/>
                <a:cs typeface="EHUSans Light"/>
              </a:rPr>
              <a:t>the</a:t>
            </a:r>
            <a:r>
              <a:rPr lang="es-ES_tradnl" sz="2000" dirty="0" smtClean="0"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latin typeface="EHUSans Light"/>
                <a:cs typeface="EHUSans Light"/>
              </a:rPr>
              <a:t>integers</a:t>
            </a:r>
            <a:r>
              <a:rPr lang="es-ES_tradnl" sz="2000" dirty="0" smtClean="0"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latin typeface="EHUSans Light"/>
                <a:cs typeface="EHUSans Light"/>
              </a:rPr>
              <a:t>space</a:t>
            </a:r>
            <a:endParaRPr lang="en-US" sz="2000" dirty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is-IS" sz="2000" dirty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is-IS" sz="2000" dirty="0" smtClean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964651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Motivation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400" dirty="0" smtClean="0">
                <a:solidFill>
                  <a:srgbClr val="3366FF"/>
                </a:solidFill>
                <a:latin typeface="EHUSans Light"/>
                <a:cs typeface="EHUSans Light"/>
              </a:rPr>
              <a:t>Probability Models on Rankings</a:t>
            </a:r>
            <a:endParaRPr lang="en-US" sz="24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191" y="1907110"/>
            <a:ext cx="7787227" cy="4578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174625" lvl="1">
              <a:lnSpc>
                <a:spcPct val="120000"/>
              </a:lnSpc>
              <a:buClr>
                <a:schemeClr val="accent6"/>
              </a:buClr>
            </a:pPr>
            <a:r>
              <a:rPr lang="es-ES_tradnl" sz="1500" dirty="0" err="1" smtClean="0">
                <a:latin typeface="EHUSans"/>
                <a:cs typeface="EHUSans"/>
              </a:rPr>
              <a:t>Bibliography</a:t>
            </a:r>
            <a:endParaRPr lang="es-ES_tradnl" sz="1500" dirty="0" smtClean="0">
              <a:latin typeface="EHUSans"/>
              <a:cs typeface="EHUSans"/>
            </a:endParaRPr>
          </a:p>
          <a:p>
            <a:pPr marL="174625" lvl="1">
              <a:lnSpc>
                <a:spcPct val="120000"/>
              </a:lnSpc>
              <a:buClr>
                <a:schemeClr val="accent6"/>
              </a:buClr>
            </a:pPr>
            <a:endParaRPr lang="es-ES_tradnl" sz="500" dirty="0" smtClean="0">
              <a:latin typeface="EHUSans"/>
              <a:cs typeface="EHUSans"/>
            </a:endParaRPr>
          </a:p>
          <a:p>
            <a:pPr marL="460375" lvl="1" indent="-285750" algn="just">
              <a:lnSpc>
                <a:spcPct val="130000"/>
              </a:lnSpc>
              <a:buClr>
                <a:schemeClr val="accent6"/>
              </a:buClr>
              <a:buFont typeface="Wingdings" charset="0"/>
              <a:buChar char="à"/>
            </a:pPr>
            <a:r>
              <a:rPr lang="es-ES_tradnl" sz="1300" dirty="0" smtClean="0">
                <a:latin typeface="EHUSans Light"/>
                <a:cs typeface="EHUSans Light"/>
              </a:rPr>
              <a:t>M. A. </a:t>
            </a:r>
            <a:r>
              <a:rPr lang="es-ES_tradnl" sz="1300" dirty="0" err="1" smtClean="0">
                <a:latin typeface="EHUSans Light"/>
                <a:cs typeface="EHUSans Light"/>
              </a:rPr>
              <a:t>Fligner</a:t>
            </a:r>
            <a:r>
              <a:rPr lang="es-ES_tradnl" sz="1300" dirty="0" smtClean="0">
                <a:latin typeface="EHUSans Light"/>
                <a:cs typeface="EHUSans Light"/>
              </a:rPr>
              <a:t> and J. S. </a:t>
            </a:r>
            <a:r>
              <a:rPr lang="es-ES_tradnl" sz="1300" dirty="0" err="1" smtClean="0">
                <a:latin typeface="EHUSans Light"/>
                <a:cs typeface="EHUSans Light"/>
              </a:rPr>
              <a:t>Verducci</a:t>
            </a:r>
            <a:r>
              <a:rPr lang="es-ES_tradnl" sz="1300" dirty="0" smtClean="0">
                <a:latin typeface="EHUSans Light"/>
                <a:cs typeface="EHUSans Light"/>
              </a:rPr>
              <a:t> (1998), </a:t>
            </a:r>
            <a:r>
              <a:rPr lang="es-ES_tradnl" sz="1300" dirty="0" err="1" smtClean="0">
                <a:latin typeface="EHUSans Light"/>
                <a:cs typeface="EHUSans Light"/>
              </a:rPr>
              <a:t>Multistage</a:t>
            </a:r>
            <a:r>
              <a:rPr lang="es-ES_tradnl" sz="1300" dirty="0" smtClean="0">
                <a:latin typeface="EHUSans Light"/>
                <a:cs typeface="EHUSans Light"/>
              </a:rPr>
              <a:t> Ranking </a:t>
            </a:r>
            <a:r>
              <a:rPr lang="es-ES_tradnl" sz="1300" dirty="0" err="1" smtClean="0">
                <a:latin typeface="EHUSans Light"/>
                <a:cs typeface="EHUSans Light"/>
              </a:rPr>
              <a:t>Models</a:t>
            </a:r>
            <a:r>
              <a:rPr lang="es-ES_tradnl" sz="1300" dirty="0" smtClean="0">
                <a:latin typeface="EHUSans Light"/>
                <a:cs typeface="EHUSans Light"/>
              </a:rPr>
              <a:t>, </a:t>
            </a:r>
            <a:r>
              <a:rPr lang="es-ES_tradnl" sz="1300" i="1" dirty="0" err="1" smtClean="0">
                <a:latin typeface="EHUSans Light"/>
                <a:cs typeface="EHUSans Light"/>
              </a:rPr>
              <a:t>Journal</a:t>
            </a:r>
            <a:r>
              <a:rPr lang="es-ES_tradnl" sz="1300" i="1" dirty="0" smtClean="0">
                <a:latin typeface="EHUSans Light"/>
                <a:cs typeface="EHUSans Light"/>
              </a:rPr>
              <a:t> of </a:t>
            </a:r>
            <a:r>
              <a:rPr lang="es-ES_tradnl" sz="1300" i="1" dirty="0" err="1" smtClean="0">
                <a:latin typeface="EHUSans Light"/>
                <a:cs typeface="EHUSans Light"/>
              </a:rPr>
              <a:t>the</a:t>
            </a:r>
            <a:r>
              <a:rPr lang="es-ES_tradnl" sz="1300" i="1" dirty="0" smtClean="0">
                <a:latin typeface="EHUSans Light"/>
                <a:cs typeface="EHUSans Light"/>
              </a:rPr>
              <a:t> American </a:t>
            </a:r>
            <a:r>
              <a:rPr lang="es-ES_tradnl" sz="1300" i="1" dirty="0" err="1" smtClean="0">
                <a:latin typeface="EHUSans Light"/>
                <a:cs typeface="EHUSans Light"/>
              </a:rPr>
              <a:t>Statistical</a:t>
            </a:r>
            <a:r>
              <a:rPr lang="es-ES_tradnl" sz="1300" i="1" dirty="0" smtClean="0">
                <a:latin typeface="EHUSans Light"/>
                <a:cs typeface="EHUSans Light"/>
              </a:rPr>
              <a:t> </a:t>
            </a:r>
            <a:r>
              <a:rPr lang="es-ES_tradnl" sz="1300" i="1" dirty="0" err="1" smtClean="0">
                <a:latin typeface="EHUSans Light"/>
                <a:cs typeface="EHUSans Light"/>
              </a:rPr>
              <a:t>Association</a:t>
            </a:r>
            <a:r>
              <a:rPr lang="es-ES_tradnl" sz="1300" i="1" dirty="0" smtClean="0">
                <a:latin typeface="EHUSans Light"/>
                <a:cs typeface="EHUSans Light"/>
              </a:rPr>
              <a:t>, </a:t>
            </a:r>
            <a:r>
              <a:rPr lang="es-ES_tradnl" sz="1300" dirty="0" smtClean="0">
                <a:latin typeface="EHUSans Light"/>
                <a:cs typeface="EHUSans Light"/>
              </a:rPr>
              <a:t>vol. 83, no.</a:t>
            </a:r>
            <a:r>
              <a:rPr lang="es-ES_tradnl" sz="1300" i="1" dirty="0" smtClean="0">
                <a:latin typeface="EHUSans Light"/>
                <a:cs typeface="EHUSans Light"/>
              </a:rPr>
              <a:t> </a:t>
            </a:r>
            <a:r>
              <a:rPr lang="es-ES_tradnl" sz="1300" dirty="0" smtClean="0">
                <a:latin typeface="EHUSans Light"/>
                <a:cs typeface="EHUSans Light"/>
              </a:rPr>
              <a:t>403, pp. 892-901.</a:t>
            </a:r>
          </a:p>
          <a:p>
            <a:pPr marL="460375" lvl="1" indent="-285750" algn="just">
              <a:lnSpc>
                <a:spcPct val="130000"/>
              </a:lnSpc>
              <a:buClr>
                <a:schemeClr val="accent6"/>
              </a:buClr>
              <a:buFont typeface="Wingdings" charset="0"/>
              <a:buChar char="à"/>
            </a:pPr>
            <a:r>
              <a:rPr lang="es-ES_tradnl" sz="1300" dirty="0">
                <a:latin typeface="EHUSans Light"/>
                <a:cs typeface="EHUSans Light"/>
              </a:rPr>
              <a:t>D. E. </a:t>
            </a:r>
            <a:r>
              <a:rPr lang="es-ES_tradnl" sz="1300" dirty="0" err="1">
                <a:latin typeface="EHUSans Light"/>
                <a:cs typeface="EHUSans Light"/>
              </a:rPr>
              <a:t>Critchlow</a:t>
            </a:r>
            <a:r>
              <a:rPr lang="es-ES_tradnl" sz="1300" dirty="0">
                <a:latin typeface="EHUSans Light"/>
                <a:cs typeface="EHUSans Light"/>
              </a:rPr>
              <a:t>, M. A. </a:t>
            </a:r>
            <a:r>
              <a:rPr lang="es-ES_tradnl" sz="1300" dirty="0" err="1">
                <a:latin typeface="EHUSans Light"/>
                <a:cs typeface="EHUSans Light"/>
              </a:rPr>
              <a:t>Fligner</a:t>
            </a:r>
            <a:r>
              <a:rPr lang="es-ES_tradnl" sz="1300" dirty="0">
                <a:latin typeface="EHUSans Light"/>
                <a:cs typeface="EHUSans Light"/>
              </a:rPr>
              <a:t>, and J. S. </a:t>
            </a:r>
            <a:r>
              <a:rPr lang="es-ES_tradnl" sz="1300" dirty="0" err="1">
                <a:latin typeface="EHUSans Light"/>
                <a:cs typeface="EHUSans Light"/>
              </a:rPr>
              <a:t>Verducci</a:t>
            </a:r>
            <a:r>
              <a:rPr lang="es-ES_tradnl" sz="1300" dirty="0">
                <a:latin typeface="EHUSans Light"/>
                <a:cs typeface="EHUSans Light"/>
              </a:rPr>
              <a:t> (1991), </a:t>
            </a:r>
            <a:r>
              <a:rPr lang="es-ES_tradnl" sz="1300" dirty="0" err="1">
                <a:latin typeface="EHUSans Light"/>
                <a:cs typeface="EHUSans Light"/>
              </a:rPr>
              <a:t>Probability</a:t>
            </a:r>
            <a:r>
              <a:rPr lang="es-ES_tradnl" sz="1300" dirty="0">
                <a:latin typeface="EHUSans Light"/>
                <a:cs typeface="EHUSans Light"/>
              </a:rPr>
              <a:t> </a:t>
            </a:r>
            <a:r>
              <a:rPr lang="es-ES_tradnl" sz="1300" dirty="0" err="1">
                <a:latin typeface="EHUSans Light"/>
                <a:cs typeface="EHUSans Light"/>
              </a:rPr>
              <a:t>Models</a:t>
            </a:r>
            <a:r>
              <a:rPr lang="es-ES_tradnl" sz="1300" dirty="0">
                <a:latin typeface="EHUSans Light"/>
                <a:cs typeface="EHUSans Light"/>
              </a:rPr>
              <a:t> </a:t>
            </a:r>
            <a:r>
              <a:rPr lang="es-ES_tradnl" sz="1300" dirty="0" err="1">
                <a:latin typeface="EHUSans Light"/>
                <a:cs typeface="EHUSans Light"/>
              </a:rPr>
              <a:t>on</a:t>
            </a:r>
            <a:r>
              <a:rPr lang="es-ES_tradnl" sz="1300" dirty="0">
                <a:latin typeface="EHUSans Light"/>
                <a:cs typeface="EHUSans Light"/>
              </a:rPr>
              <a:t> Rankings, </a:t>
            </a:r>
            <a:r>
              <a:rPr lang="es-ES_tradnl" sz="1300" i="1" dirty="0" err="1">
                <a:latin typeface="EHUSans Light"/>
                <a:cs typeface="EHUSans Light"/>
              </a:rPr>
              <a:t>Journal</a:t>
            </a:r>
            <a:r>
              <a:rPr lang="es-ES_tradnl" sz="1300" i="1" dirty="0">
                <a:latin typeface="EHUSans Light"/>
                <a:cs typeface="EHUSans Light"/>
              </a:rPr>
              <a:t> of </a:t>
            </a:r>
            <a:r>
              <a:rPr lang="es-ES_tradnl" sz="1300" i="1" dirty="0" err="1">
                <a:latin typeface="EHUSans Light"/>
                <a:cs typeface="EHUSans Light"/>
              </a:rPr>
              <a:t>Mathematical</a:t>
            </a:r>
            <a:r>
              <a:rPr lang="es-ES_tradnl" sz="1300" i="1" dirty="0">
                <a:latin typeface="EHUSans Light"/>
                <a:cs typeface="EHUSans Light"/>
              </a:rPr>
              <a:t> </a:t>
            </a:r>
            <a:r>
              <a:rPr lang="es-ES_tradnl" sz="1300" i="1" dirty="0" err="1" smtClean="0">
                <a:latin typeface="EHUSans Light"/>
                <a:cs typeface="EHUSans Light"/>
              </a:rPr>
              <a:t>Psychology</a:t>
            </a:r>
            <a:r>
              <a:rPr lang="es-ES_tradnl" sz="1300" dirty="0" smtClean="0">
                <a:latin typeface="EHUSans Light"/>
                <a:cs typeface="EHUSans Light"/>
              </a:rPr>
              <a:t>, vol. 35, no. 3, pp. 294-318.</a:t>
            </a:r>
            <a:endParaRPr lang="es-ES_tradnl" sz="1300" i="1" dirty="0" smtClean="0">
              <a:latin typeface="EHUSans Light"/>
              <a:cs typeface="EHUSans Light"/>
            </a:endParaRPr>
          </a:p>
          <a:p>
            <a:pPr marL="460375" lvl="1" indent="-285750" algn="just">
              <a:lnSpc>
                <a:spcPct val="130000"/>
              </a:lnSpc>
              <a:buClr>
                <a:schemeClr val="accent6"/>
              </a:buClr>
              <a:buFont typeface="Wingdings" charset="0"/>
              <a:buChar char="à"/>
            </a:pPr>
            <a:r>
              <a:rPr lang="es-ES_tradnl" sz="1300" dirty="0" smtClean="0">
                <a:latin typeface="EHUSans Light"/>
                <a:cs typeface="EHUSans Light"/>
              </a:rPr>
              <a:t>P. </a:t>
            </a:r>
            <a:r>
              <a:rPr lang="es-ES_tradnl" sz="1300" dirty="0" err="1" smtClean="0">
                <a:latin typeface="EHUSans Light"/>
                <a:cs typeface="EHUSans Light"/>
              </a:rPr>
              <a:t>Diaconis</a:t>
            </a:r>
            <a:r>
              <a:rPr lang="es-ES_tradnl" sz="1300" dirty="0" smtClean="0">
                <a:latin typeface="EHUSans Light"/>
                <a:cs typeface="EHUSans Light"/>
              </a:rPr>
              <a:t> (1988), </a:t>
            </a:r>
            <a:r>
              <a:rPr lang="es-ES_tradnl" sz="1300" dirty="0" err="1" smtClean="0">
                <a:latin typeface="EHUSans Light"/>
                <a:cs typeface="EHUSans Light"/>
              </a:rPr>
              <a:t>Group</a:t>
            </a:r>
            <a:r>
              <a:rPr lang="es-ES_tradnl" sz="1300" dirty="0" smtClean="0">
                <a:latin typeface="EHUSans Light"/>
                <a:cs typeface="EHUSans Light"/>
              </a:rPr>
              <a:t> </a:t>
            </a:r>
            <a:r>
              <a:rPr lang="es-ES_tradnl" sz="1300" dirty="0" err="1" smtClean="0">
                <a:latin typeface="EHUSans Light"/>
                <a:cs typeface="EHUSans Light"/>
              </a:rPr>
              <a:t>Representations</a:t>
            </a:r>
            <a:r>
              <a:rPr lang="es-ES_tradnl" sz="1300" dirty="0" smtClean="0">
                <a:latin typeface="EHUSans Light"/>
                <a:cs typeface="EHUSans Light"/>
              </a:rPr>
              <a:t> in </a:t>
            </a:r>
            <a:r>
              <a:rPr lang="es-ES_tradnl" sz="1300" dirty="0" err="1" smtClean="0">
                <a:latin typeface="EHUSans Light"/>
                <a:cs typeface="EHUSans Light"/>
              </a:rPr>
              <a:t>Probability</a:t>
            </a:r>
            <a:r>
              <a:rPr lang="es-ES_tradnl" sz="1300" dirty="0" smtClean="0">
                <a:latin typeface="EHUSans Light"/>
                <a:cs typeface="EHUSans Light"/>
              </a:rPr>
              <a:t> and </a:t>
            </a:r>
            <a:r>
              <a:rPr lang="es-ES_tradnl" sz="1300" dirty="0" err="1" smtClean="0">
                <a:latin typeface="EHUSans Light"/>
                <a:cs typeface="EHUSans Light"/>
              </a:rPr>
              <a:t>Statistics</a:t>
            </a:r>
            <a:r>
              <a:rPr lang="es-ES_tradnl" sz="1300" dirty="0">
                <a:latin typeface="EHUSans Light"/>
                <a:cs typeface="EHUSans Light"/>
              </a:rPr>
              <a:t>, </a:t>
            </a:r>
            <a:r>
              <a:rPr lang="es-ES_tradnl" sz="1300" i="1" dirty="0" err="1">
                <a:latin typeface="EHUSans Light"/>
                <a:cs typeface="EHUSans Light"/>
              </a:rPr>
              <a:t>Institute</a:t>
            </a:r>
            <a:r>
              <a:rPr lang="es-ES_tradnl" sz="1300" i="1" dirty="0">
                <a:latin typeface="EHUSans Light"/>
                <a:cs typeface="EHUSans Light"/>
              </a:rPr>
              <a:t> of </a:t>
            </a:r>
            <a:r>
              <a:rPr lang="es-ES_tradnl" sz="1300" i="1" dirty="0" err="1">
                <a:latin typeface="EHUSans Light"/>
                <a:cs typeface="EHUSans Light"/>
              </a:rPr>
              <a:t>Mathematical</a:t>
            </a:r>
            <a:r>
              <a:rPr lang="es-ES_tradnl" sz="1300" i="1" dirty="0">
                <a:latin typeface="EHUSans Light"/>
                <a:cs typeface="EHUSans Light"/>
              </a:rPr>
              <a:t> </a:t>
            </a:r>
            <a:r>
              <a:rPr lang="es-ES_tradnl" sz="1300" i="1" dirty="0" err="1" smtClean="0">
                <a:latin typeface="EHUSans Light"/>
                <a:cs typeface="EHUSans Light"/>
              </a:rPr>
              <a:t>Statistics</a:t>
            </a:r>
            <a:r>
              <a:rPr lang="es-ES_tradnl" sz="1300" i="1" dirty="0" smtClean="0">
                <a:latin typeface="EHUSans Light"/>
                <a:cs typeface="EHUSans Light"/>
              </a:rPr>
              <a:t>.</a:t>
            </a:r>
          </a:p>
          <a:p>
            <a:pPr marL="460375" lvl="1" indent="-285750" algn="just">
              <a:lnSpc>
                <a:spcPct val="130000"/>
              </a:lnSpc>
              <a:buClr>
                <a:schemeClr val="accent6"/>
              </a:buClr>
              <a:buFont typeface="Wingdings" charset="0"/>
              <a:buChar char="à"/>
            </a:pPr>
            <a:r>
              <a:rPr lang="es-ES_tradnl" sz="1300" dirty="0">
                <a:latin typeface="EHUSans Light"/>
                <a:cs typeface="EHUSans Light"/>
              </a:rPr>
              <a:t>M. A. </a:t>
            </a:r>
            <a:r>
              <a:rPr lang="es-ES_tradnl" sz="1300" dirty="0" err="1">
                <a:latin typeface="EHUSans Light"/>
                <a:cs typeface="EHUSans Light"/>
              </a:rPr>
              <a:t>Fligner</a:t>
            </a:r>
            <a:r>
              <a:rPr lang="es-ES_tradnl" sz="1300" dirty="0">
                <a:latin typeface="EHUSans Light"/>
                <a:cs typeface="EHUSans Light"/>
              </a:rPr>
              <a:t> and J. S. </a:t>
            </a:r>
            <a:r>
              <a:rPr lang="es-ES_tradnl" sz="1300" dirty="0" err="1">
                <a:latin typeface="EHUSans Light"/>
                <a:cs typeface="EHUSans Light"/>
              </a:rPr>
              <a:t>Verducci</a:t>
            </a:r>
            <a:r>
              <a:rPr lang="es-ES_tradnl" sz="1300" dirty="0">
                <a:latin typeface="EHUSans Light"/>
                <a:cs typeface="EHUSans Light"/>
              </a:rPr>
              <a:t> (</a:t>
            </a:r>
            <a:r>
              <a:rPr lang="es-ES_tradnl" sz="1300" dirty="0" smtClean="0">
                <a:latin typeface="EHUSans Light"/>
                <a:cs typeface="EHUSans Light"/>
              </a:rPr>
              <a:t>1986), </a:t>
            </a:r>
            <a:r>
              <a:rPr lang="es-ES_tradnl" sz="1300" dirty="0" err="1" smtClean="0">
                <a:latin typeface="EHUSans Light"/>
                <a:cs typeface="EHUSans Light"/>
              </a:rPr>
              <a:t>Distance</a:t>
            </a:r>
            <a:r>
              <a:rPr lang="es-ES_tradnl" sz="1300" dirty="0" smtClean="0">
                <a:latin typeface="EHUSans Light"/>
                <a:cs typeface="EHUSans Light"/>
              </a:rPr>
              <a:t> </a:t>
            </a:r>
            <a:r>
              <a:rPr lang="es-ES_tradnl" sz="1300" dirty="0" err="1" smtClean="0">
                <a:latin typeface="EHUSans Light"/>
                <a:cs typeface="EHUSans Light"/>
              </a:rPr>
              <a:t>based</a:t>
            </a:r>
            <a:r>
              <a:rPr lang="es-ES_tradnl" sz="1300" dirty="0" smtClean="0">
                <a:latin typeface="EHUSans Light"/>
                <a:cs typeface="EHUSans Light"/>
              </a:rPr>
              <a:t> Ranking </a:t>
            </a:r>
            <a:r>
              <a:rPr lang="es-ES_tradnl" sz="1300" dirty="0" err="1" smtClean="0">
                <a:latin typeface="EHUSans Light"/>
                <a:cs typeface="EHUSans Light"/>
              </a:rPr>
              <a:t>Models</a:t>
            </a:r>
            <a:r>
              <a:rPr lang="es-ES_tradnl" sz="1300" dirty="0" smtClean="0">
                <a:latin typeface="EHUSans Light"/>
                <a:cs typeface="EHUSans Light"/>
              </a:rPr>
              <a:t>, </a:t>
            </a:r>
            <a:r>
              <a:rPr lang="es-ES_tradnl" sz="1300" i="1" dirty="0" err="1" smtClean="0">
                <a:latin typeface="EHUSans Light"/>
                <a:cs typeface="EHUSans Light"/>
              </a:rPr>
              <a:t>Journal</a:t>
            </a:r>
            <a:r>
              <a:rPr lang="es-ES_tradnl" sz="1300" i="1" dirty="0" smtClean="0">
                <a:latin typeface="EHUSans Light"/>
                <a:cs typeface="EHUSans Light"/>
              </a:rPr>
              <a:t> of Royal </a:t>
            </a:r>
            <a:r>
              <a:rPr lang="es-ES_tradnl" sz="1300" i="1" dirty="0" err="1" smtClean="0">
                <a:latin typeface="EHUSans Light"/>
                <a:cs typeface="EHUSans Light"/>
              </a:rPr>
              <a:t>Statistical</a:t>
            </a:r>
            <a:r>
              <a:rPr lang="es-ES_tradnl" sz="1300" i="1" dirty="0" smtClean="0">
                <a:latin typeface="EHUSans Light"/>
                <a:cs typeface="EHUSans Light"/>
              </a:rPr>
              <a:t> </a:t>
            </a:r>
            <a:r>
              <a:rPr lang="es-ES_tradnl" sz="1300" i="1" dirty="0" err="1" smtClean="0">
                <a:latin typeface="EHUSans Light"/>
                <a:cs typeface="EHUSans Light"/>
              </a:rPr>
              <a:t>Society</a:t>
            </a:r>
            <a:r>
              <a:rPr lang="es-ES_tradnl" sz="1300" i="1" dirty="0" smtClean="0">
                <a:latin typeface="EHUSans Light"/>
                <a:cs typeface="EHUSans Light"/>
              </a:rPr>
              <a:t>, Series B</a:t>
            </a:r>
            <a:r>
              <a:rPr lang="es-ES_tradnl" sz="1300" dirty="0" smtClean="0">
                <a:latin typeface="EHUSans Light"/>
                <a:cs typeface="EHUSans Light"/>
              </a:rPr>
              <a:t>, vol. 48, no. 3, pp. 359-369.</a:t>
            </a:r>
            <a:endParaRPr lang="es-ES_tradnl" sz="1300" i="1" dirty="0" smtClean="0">
              <a:latin typeface="EHUSans Light"/>
              <a:cs typeface="EHUSans Light"/>
            </a:endParaRPr>
          </a:p>
          <a:p>
            <a:pPr marL="460375" lvl="1" indent="-285750" algn="just">
              <a:lnSpc>
                <a:spcPct val="130000"/>
              </a:lnSpc>
              <a:buClr>
                <a:schemeClr val="accent6"/>
              </a:buClr>
              <a:buFont typeface="Wingdings" charset="0"/>
              <a:buChar char="à"/>
            </a:pPr>
            <a:r>
              <a:rPr lang="es-ES_tradnl" sz="1300" dirty="0" smtClean="0">
                <a:latin typeface="EHUSans Light"/>
                <a:cs typeface="EHUSans Light"/>
              </a:rPr>
              <a:t>R. L. </a:t>
            </a:r>
            <a:r>
              <a:rPr lang="es-ES_tradnl" sz="1300" dirty="0" err="1" smtClean="0">
                <a:latin typeface="EHUSans Light"/>
                <a:cs typeface="EHUSans Light"/>
              </a:rPr>
              <a:t>Plackett</a:t>
            </a:r>
            <a:r>
              <a:rPr lang="es-ES_tradnl" sz="1300" dirty="0" smtClean="0">
                <a:latin typeface="EHUSans Light"/>
                <a:cs typeface="EHUSans Light"/>
              </a:rPr>
              <a:t> (1975), </a:t>
            </a:r>
            <a:r>
              <a:rPr lang="es-ES_tradnl" sz="1300" dirty="0" err="1" smtClean="0">
                <a:latin typeface="EHUSans Light"/>
                <a:cs typeface="EHUSans Light"/>
              </a:rPr>
              <a:t>The</a:t>
            </a:r>
            <a:r>
              <a:rPr lang="es-ES_tradnl" sz="1300" dirty="0" smtClean="0">
                <a:latin typeface="EHUSans Light"/>
                <a:cs typeface="EHUSans Light"/>
              </a:rPr>
              <a:t> </a:t>
            </a:r>
            <a:r>
              <a:rPr lang="es-ES_tradnl" sz="1300" dirty="0" err="1" smtClean="0">
                <a:latin typeface="EHUSans Light"/>
                <a:cs typeface="EHUSans Light"/>
              </a:rPr>
              <a:t>Analysis</a:t>
            </a:r>
            <a:r>
              <a:rPr lang="es-ES_tradnl" sz="1300" dirty="0" smtClean="0">
                <a:latin typeface="EHUSans Light"/>
                <a:cs typeface="EHUSans Light"/>
              </a:rPr>
              <a:t> of </a:t>
            </a:r>
            <a:r>
              <a:rPr lang="es-ES_tradnl" sz="1300" dirty="0" err="1" smtClean="0">
                <a:latin typeface="EHUSans Light"/>
                <a:cs typeface="EHUSans Light"/>
              </a:rPr>
              <a:t>Permutations</a:t>
            </a:r>
            <a:r>
              <a:rPr lang="es-ES_tradnl" sz="1300" dirty="0" smtClean="0">
                <a:latin typeface="EHUSans Light"/>
                <a:cs typeface="EHUSans Light"/>
              </a:rPr>
              <a:t>, </a:t>
            </a:r>
            <a:r>
              <a:rPr lang="es-ES_tradnl" sz="1300" i="1" dirty="0" err="1" smtClean="0">
                <a:latin typeface="EHUSans Light"/>
                <a:cs typeface="EHUSans Light"/>
              </a:rPr>
              <a:t>Applied</a:t>
            </a:r>
            <a:r>
              <a:rPr lang="es-ES_tradnl" sz="1300" i="1" dirty="0" smtClean="0">
                <a:latin typeface="EHUSans Light"/>
                <a:cs typeface="EHUSans Light"/>
              </a:rPr>
              <a:t> </a:t>
            </a:r>
            <a:r>
              <a:rPr lang="es-ES_tradnl" sz="1300" i="1" dirty="0" err="1" smtClean="0">
                <a:latin typeface="EHUSans Light"/>
                <a:cs typeface="EHUSans Light"/>
              </a:rPr>
              <a:t>Statistics</a:t>
            </a:r>
            <a:r>
              <a:rPr lang="es-ES_tradnl" sz="1300" dirty="0" smtClean="0">
                <a:latin typeface="EHUSans Light"/>
                <a:cs typeface="EHUSans Light"/>
              </a:rPr>
              <a:t>, vol. 24, no. 10, pp. 193-202.</a:t>
            </a:r>
            <a:endParaRPr lang="es-ES_tradnl" sz="1300" i="1" dirty="0" smtClean="0">
              <a:latin typeface="EHUSans Light"/>
              <a:cs typeface="EHUSans Light"/>
            </a:endParaRPr>
          </a:p>
          <a:p>
            <a:pPr marL="460375" lvl="1" indent="-285750" algn="just">
              <a:lnSpc>
                <a:spcPct val="130000"/>
              </a:lnSpc>
              <a:buClr>
                <a:schemeClr val="accent6"/>
              </a:buClr>
              <a:buFont typeface="Wingdings" charset="0"/>
              <a:buChar char="à"/>
            </a:pPr>
            <a:r>
              <a:rPr lang="es-ES_tradnl" sz="1300" dirty="0" smtClean="0">
                <a:latin typeface="EHUSans Light"/>
                <a:cs typeface="EHUSans Light"/>
              </a:rPr>
              <a:t>D. R. Luce (1959), Individual </a:t>
            </a:r>
            <a:r>
              <a:rPr lang="es-ES_tradnl" sz="1300" dirty="0" err="1" smtClean="0">
                <a:latin typeface="EHUSans Light"/>
                <a:cs typeface="EHUSans Light"/>
              </a:rPr>
              <a:t>Choice</a:t>
            </a:r>
            <a:r>
              <a:rPr lang="es-ES_tradnl" sz="1300" dirty="0" smtClean="0">
                <a:latin typeface="EHUSans Light"/>
                <a:cs typeface="EHUSans Light"/>
              </a:rPr>
              <a:t> </a:t>
            </a:r>
            <a:r>
              <a:rPr lang="es-ES_tradnl" sz="1300" dirty="0" err="1" smtClean="0">
                <a:latin typeface="EHUSans Light"/>
                <a:cs typeface="EHUSans Light"/>
              </a:rPr>
              <a:t>Behaviour</a:t>
            </a:r>
            <a:r>
              <a:rPr lang="es-ES_tradnl" sz="1300" dirty="0" smtClean="0">
                <a:latin typeface="EHUSans Light"/>
                <a:cs typeface="EHUSans Light"/>
              </a:rPr>
              <a:t>, </a:t>
            </a:r>
            <a:r>
              <a:rPr lang="es-ES_tradnl" sz="1300" i="1" dirty="0" err="1" smtClean="0">
                <a:latin typeface="EHUSans Light"/>
                <a:cs typeface="EHUSans Light"/>
              </a:rPr>
              <a:t>Wiley</a:t>
            </a:r>
            <a:r>
              <a:rPr lang="es-ES_tradnl" sz="1300" i="1" dirty="0" smtClean="0">
                <a:latin typeface="EHUSans Light"/>
                <a:cs typeface="EHUSans Light"/>
              </a:rPr>
              <a:t>.</a:t>
            </a:r>
          </a:p>
          <a:p>
            <a:pPr marL="460375" lvl="1" indent="-285750" algn="just">
              <a:lnSpc>
                <a:spcPct val="130000"/>
              </a:lnSpc>
              <a:buClr>
                <a:schemeClr val="accent6"/>
              </a:buClr>
              <a:buFont typeface="Wingdings" charset="0"/>
              <a:buChar char="à"/>
            </a:pPr>
            <a:r>
              <a:rPr lang="es-ES_tradnl" sz="1300" dirty="0" smtClean="0">
                <a:latin typeface="EHUSans Light"/>
                <a:cs typeface="EHUSans Light"/>
              </a:rPr>
              <a:t>R. A</a:t>
            </a:r>
            <a:r>
              <a:rPr lang="es-ES_tradnl" sz="1300" dirty="0">
                <a:latin typeface="EHUSans Light"/>
                <a:cs typeface="EHUSans Light"/>
              </a:rPr>
              <a:t>. Bradley AND </a:t>
            </a:r>
            <a:r>
              <a:rPr lang="es-ES_tradnl" sz="1300" dirty="0" smtClean="0">
                <a:latin typeface="EHUSans Light"/>
                <a:cs typeface="EHUSans Light"/>
              </a:rPr>
              <a:t>M. E</a:t>
            </a:r>
            <a:r>
              <a:rPr lang="es-ES_tradnl" sz="1300" dirty="0">
                <a:latin typeface="EHUSans Light"/>
                <a:cs typeface="EHUSans Light"/>
              </a:rPr>
              <a:t>. Terry (1952), Rank </a:t>
            </a:r>
            <a:r>
              <a:rPr lang="es-ES_tradnl" sz="1300" dirty="0" err="1">
                <a:latin typeface="EHUSans Light"/>
                <a:cs typeface="EHUSans Light"/>
              </a:rPr>
              <a:t>Analysis</a:t>
            </a:r>
            <a:r>
              <a:rPr lang="es-ES_tradnl" sz="1300" dirty="0">
                <a:latin typeface="EHUSans Light"/>
                <a:cs typeface="EHUSans Light"/>
              </a:rPr>
              <a:t> of </a:t>
            </a:r>
            <a:r>
              <a:rPr lang="es-ES_tradnl" sz="1300" dirty="0" err="1">
                <a:latin typeface="EHUSans Light"/>
                <a:cs typeface="EHUSans Light"/>
              </a:rPr>
              <a:t>Incomplete</a:t>
            </a:r>
            <a:r>
              <a:rPr lang="es-ES_tradnl" sz="1300" dirty="0">
                <a:latin typeface="EHUSans Light"/>
                <a:cs typeface="EHUSans Light"/>
              </a:rPr>
              <a:t> Block </a:t>
            </a:r>
            <a:r>
              <a:rPr lang="es-ES_tradnl" sz="1300" dirty="0" err="1">
                <a:latin typeface="EHUSans Light"/>
                <a:cs typeface="EHUSans Light"/>
              </a:rPr>
              <a:t>Designs</a:t>
            </a:r>
            <a:r>
              <a:rPr lang="es-ES_tradnl" sz="1300" dirty="0">
                <a:latin typeface="EHUSans Light"/>
                <a:cs typeface="EHUSans Light"/>
              </a:rPr>
              <a:t>: I. </a:t>
            </a:r>
            <a:r>
              <a:rPr lang="es-ES_tradnl" sz="1300" dirty="0" err="1">
                <a:latin typeface="EHUSans Light"/>
                <a:cs typeface="EHUSans Light"/>
              </a:rPr>
              <a:t>The</a:t>
            </a:r>
            <a:r>
              <a:rPr lang="es-ES_tradnl" sz="1300" dirty="0">
                <a:latin typeface="EHUSans Light"/>
                <a:cs typeface="EHUSans Light"/>
              </a:rPr>
              <a:t> </a:t>
            </a:r>
            <a:r>
              <a:rPr lang="es-ES_tradnl" sz="1300" dirty="0" err="1">
                <a:latin typeface="EHUSans Light"/>
                <a:cs typeface="EHUSans Light"/>
              </a:rPr>
              <a:t>Method</a:t>
            </a:r>
            <a:r>
              <a:rPr lang="es-ES_tradnl" sz="1300" dirty="0">
                <a:latin typeface="EHUSans Light"/>
                <a:cs typeface="EHUSans Light"/>
              </a:rPr>
              <a:t> of </a:t>
            </a:r>
            <a:r>
              <a:rPr lang="es-ES_tradnl" sz="1300" dirty="0" err="1">
                <a:latin typeface="EHUSans Light"/>
                <a:cs typeface="EHUSans Light"/>
              </a:rPr>
              <a:t>Paired</a:t>
            </a:r>
            <a:r>
              <a:rPr lang="es-ES_tradnl" sz="1300" dirty="0">
                <a:latin typeface="EHUSans Light"/>
                <a:cs typeface="EHUSans Light"/>
              </a:rPr>
              <a:t> </a:t>
            </a:r>
            <a:r>
              <a:rPr lang="es-ES_tradnl" sz="1300" dirty="0" err="1" smtClean="0">
                <a:latin typeface="EHUSans Light"/>
                <a:cs typeface="EHUSans Light"/>
              </a:rPr>
              <a:t>Comparisons</a:t>
            </a:r>
            <a:r>
              <a:rPr lang="es-ES_tradnl" sz="1300" dirty="0">
                <a:latin typeface="EHUSans Light"/>
                <a:cs typeface="EHUSans Light"/>
              </a:rPr>
              <a:t>, </a:t>
            </a:r>
            <a:r>
              <a:rPr lang="es-ES_tradnl" sz="1300" i="1" dirty="0" err="1" smtClean="0">
                <a:latin typeface="EHUSans Light"/>
                <a:cs typeface="EHUSans Light"/>
              </a:rPr>
              <a:t>Biometrika</a:t>
            </a:r>
            <a:r>
              <a:rPr lang="es-ES_tradnl" sz="1300" dirty="0" smtClean="0">
                <a:latin typeface="EHUSans Light"/>
                <a:cs typeface="EHUSans Light"/>
              </a:rPr>
              <a:t>, vol. 39, no. 3, pp. </a:t>
            </a:r>
            <a:r>
              <a:rPr lang="fi-FI" sz="1300" dirty="0">
                <a:latin typeface="EHUSans Light"/>
                <a:cs typeface="EHUSans Light"/>
              </a:rPr>
              <a:t>324-</a:t>
            </a:r>
            <a:r>
              <a:rPr lang="fi-FI" sz="1300" dirty="0" smtClean="0">
                <a:latin typeface="EHUSans Light"/>
                <a:cs typeface="EHUSans Light"/>
              </a:rPr>
              <a:t>345.</a:t>
            </a:r>
            <a:endParaRPr lang="es-ES_tradnl" sz="1300" dirty="0" smtClean="0">
              <a:latin typeface="EHUSans Light"/>
              <a:cs typeface="EHUSans Light"/>
            </a:endParaRPr>
          </a:p>
          <a:p>
            <a:pPr marL="460375" lvl="1" indent="-285750" algn="just">
              <a:lnSpc>
                <a:spcPct val="130000"/>
              </a:lnSpc>
              <a:buClr>
                <a:schemeClr val="accent6"/>
              </a:buClr>
              <a:buFont typeface="Wingdings" charset="0"/>
              <a:buChar char="à"/>
            </a:pPr>
            <a:r>
              <a:rPr lang="es-ES_tradnl" sz="1300" dirty="0" smtClean="0">
                <a:latin typeface="EHUSans Light"/>
                <a:cs typeface="EHUSans Light"/>
              </a:rPr>
              <a:t>L. L. </a:t>
            </a:r>
            <a:r>
              <a:rPr lang="es-ES_tradnl" sz="1300" dirty="0" err="1" smtClean="0">
                <a:latin typeface="EHUSans Light"/>
                <a:cs typeface="EHUSans Light"/>
              </a:rPr>
              <a:t>Thurstone</a:t>
            </a:r>
            <a:r>
              <a:rPr lang="es-ES_tradnl" sz="1300" dirty="0" smtClean="0">
                <a:latin typeface="EHUSans Light"/>
                <a:cs typeface="EHUSans Light"/>
              </a:rPr>
              <a:t> (1927), A </a:t>
            </a:r>
            <a:r>
              <a:rPr lang="es-ES_tradnl" sz="1300" dirty="0" err="1" smtClean="0">
                <a:latin typeface="EHUSans Light"/>
                <a:cs typeface="EHUSans Light"/>
              </a:rPr>
              <a:t>law</a:t>
            </a:r>
            <a:r>
              <a:rPr lang="es-ES_tradnl" sz="1300" dirty="0" smtClean="0">
                <a:latin typeface="EHUSans Light"/>
                <a:cs typeface="EHUSans Light"/>
              </a:rPr>
              <a:t> of </a:t>
            </a:r>
            <a:r>
              <a:rPr lang="es-ES_tradnl" sz="1300" dirty="0" err="1" smtClean="0">
                <a:latin typeface="EHUSans Light"/>
                <a:cs typeface="EHUSans Light"/>
              </a:rPr>
              <a:t>comparative</a:t>
            </a:r>
            <a:r>
              <a:rPr lang="es-ES_tradnl" sz="1300" dirty="0" smtClean="0">
                <a:latin typeface="EHUSans Light"/>
                <a:cs typeface="EHUSans Light"/>
              </a:rPr>
              <a:t> </a:t>
            </a:r>
            <a:r>
              <a:rPr lang="es-ES_tradnl" sz="1300" dirty="0" err="1" smtClean="0">
                <a:latin typeface="EHUSans Light"/>
                <a:cs typeface="EHUSans Light"/>
              </a:rPr>
              <a:t>judgment</a:t>
            </a:r>
            <a:r>
              <a:rPr lang="es-ES_tradnl" sz="1300" dirty="0" smtClean="0">
                <a:latin typeface="EHUSans Light"/>
                <a:cs typeface="EHUSans Light"/>
              </a:rPr>
              <a:t>, </a:t>
            </a:r>
            <a:r>
              <a:rPr lang="es-ES_tradnl" sz="1300" i="1" dirty="0" err="1" smtClean="0">
                <a:latin typeface="EHUSans Light"/>
                <a:cs typeface="EHUSans Light"/>
              </a:rPr>
              <a:t>Psychological</a:t>
            </a:r>
            <a:r>
              <a:rPr lang="es-ES_tradnl" sz="1300" i="1" dirty="0" smtClean="0">
                <a:latin typeface="EHUSans Light"/>
                <a:cs typeface="EHUSans Light"/>
              </a:rPr>
              <a:t> </a:t>
            </a:r>
            <a:r>
              <a:rPr lang="es-ES_tradnl" sz="1300" i="1" dirty="0" err="1" smtClean="0">
                <a:latin typeface="EHUSans Light"/>
                <a:cs typeface="EHUSans Light"/>
              </a:rPr>
              <a:t>Review</a:t>
            </a:r>
            <a:r>
              <a:rPr lang="es-ES_tradnl" sz="1300" dirty="0" smtClean="0">
                <a:latin typeface="EHUSans Light"/>
                <a:cs typeface="EHUSans Light"/>
              </a:rPr>
              <a:t>, </a:t>
            </a:r>
            <a:r>
              <a:rPr lang="es-ES_tradnl" sz="1300" dirty="0" err="1" smtClean="0">
                <a:latin typeface="EHUSans Light"/>
                <a:cs typeface="EHUSans Light"/>
              </a:rPr>
              <a:t>vol</a:t>
            </a:r>
            <a:r>
              <a:rPr lang="es-ES_tradnl" sz="1300" dirty="0" smtClean="0">
                <a:latin typeface="EHUSans Light"/>
                <a:cs typeface="EHUSans Light"/>
              </a:rPr>
              <a:t> 34, no. 4, pp. 273-286.</a:t>
            </a:r>
          </a:p>
          <a:p>
            <a:pPr marL="460375" lvl="1" indent="-285750" algn="just">
              <a:lnSpc>
                <a:spcPct val="130000"/>
              </a:lnSpc>
              <a:buClr>
                <a:schemeClr val="accent6"/>
              </a:buClr>
              <a:buFont typeface="Wingdings" charset="0"/>
              <a:buChar char="à"/>
            </a:pPr>
            <a:r>
              <a:rPr lang="is-IS" sz="1300" dirty="0" smtClean="0">
                <a:latin typeface="EHUSans Light"/>
                <a:cs typeface="EHUSans Light"/>
              </a:rPr>
              <a:t>…</a:t>
            </a:r>
            <a:endParaRPr lang="es-ES_tradnl" sz="1300" dirty="0">
              <a:latin typeface="EHUSans Light"/>
              <a:cs typeface="EHUSans Light"/>
            </a:endParaRPr>
          </a:p>
          <a:p>
            <a:pPr marL="460375" lvl="1" indent="-285750" algn="just">
              <a:lnSpc>
                <a:spcPct val="120000"/>
              </a:lnSpc>
              <a:buClr>
                <a:schemeClr val="accent6"/>
              </a:buClr>
              <a:buFont typeface="Wingdings" charset="0"/>
              <a:buChar char="à"/>
            </a:pPr>
            <a:endParaRPr lang="es-ES_tradnl" sz="1200" dirty="0" smtClean="0">
              <a:latin typeface="EHUSans Light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791024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40187" y="1542270"/>
            <a:ext cx="3526627" cy="1383508"/>
            <a:chOff x="374207" y="1542270"/>
            <a:chExt cx="3526627" cy="1383508"/>
          </a:xfrm>
        </p:grpSpPr>
        <p:sp>
          <p:nvSpPr>
            <p:cNvPr id="2" name="Rectangle 1"/>
            <p:cNvSpPr/>
            <p:nvPr/>
          </p:nvSpPr>
          <p:spPr>
            <a:xfrm>
              <a:off x="374207" y="1542270"/>
              <a:ext cx="3526627" cy="1383508"/>
            </a:xfrm>
            <a:prstGeom prst="rect">
              <a:avLst/>
            </a:prstGeom>
            <a:solidFill>
              <a:srgbClr val="E46C0A"/>
            </a:solidFill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525241" y="1701325"/>
              <a:ext cx="3231932" cy="1145006"/>
              <a:chOff x="457200" y="1792044"/>
              <a:chExt cx="3231932" cy="1145006"/>
            </a:xfrm>
          </p:grpSpPr>
          <p:pic>
            <p:nvPicPr>
              <p:cNvPr id="3" name="Picture 2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" y="1792044"/>
                <a:ext cx="3231932" cy="751401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1576211" y="2598496"/>
                <a:ext cx="9925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600" dirty="0" err="1" smtClean="0">
                    <a:latin typeface="EHUSans"/>
                    <a:cs typeface="EHUSans"/>
                  </a:rPr>
                  <a:t>Mallows</a:t>
                </a:r>
                <a:endParaRPr lang="es-ES_tradnl" sz="1600" dirty="0">
                  <a:latin typeface="EHUSans"/>
                  <a:cs typeface="EHUSans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4218347" y="2486746"/>
            <a:ext cx="4626572" cy="1435351"/>
            <a:chOff x="4150307" y="2452726"/>
            <a:chExt cx="4626572" cy="1435351"/>
          </a:xfrm>
        </p:grpSpPr>
        <p:sp>
          <p:nvSpPr>
            <p:cNvPr id="5" name="Rectangle 4"/>
            <p:cNvSpPr/>
            <p:nvPr/>
          </p:nvSpPr>
          <p:spPr>
            <a:xfrm>
              <a:off x="4150307" y="2452726"/>
              <a:ext cx="4626572" cy="1435351"/>
            </a:xfrm>
            <a:prstGeom prst="rect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4255969" y="2648135"/>
              <a:ext cx="4396165" cy="1137880"/>
              <a:chOff x="457200" y="3383873"/>
              <a:chExt cx="4396165" cy="1137880"/>
            </a:xfrm>
          </p:grpSpPr>
          <p:pic>
            <p:nvPicPr>
              <p:cNvPr id="4" name="Picture 3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" y="3383873"/>
                <a:ext cx="4396165" cy="783813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570741" y="4183199"/>
                <a:ext cx="2185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600" dirty="0" err="1" smtClean="0">
                    <a:solidFill>
                      <a:srgbClr val="000000"/>
                    </a:solidFill>
                    <a:latin typeface="EHUSans"/>
                    <a:cs typeface="EHUSans"/>
                  </a:rPr>
                  <a:t>Generalized</a:t>
                </a:r>
                <a:r>
                  <a:rPr lang="es-ES_tradnl" sz="1600" dirty="0" smtClean="0">
                    <a:solidFill>
                      <a:srgbClr val="000000"/>
                    </a:solidFill>
                    <a:latin typeface="EHUSans"/>
                    <a:cs typeface="EHUSans"/>
                  </a:rPr>
                  <a:t> </a:t>
                </a:r>
                <a:r>
                  <a:rPr lang="es-ES_tradnl" sz="1600" dirty="0" err="1" smtClean="0">
                    <a:solidFill>
                      <a:srgbClr val="000000"/>
                    </a:solidFill>
                    <a:latin typeface="EHUSans"/>
                    <a:cs typeface="EHUSans"/>
                  </a:rPr>
                  <a:t>Mallows</a:t>
                </a:r>
                <a:endParaRPr lang="es-ES_tradnl" sz="1600" dirty="0">
                  <a:solidFill>
                    <a:srgbClr val="000000"/>
                  </a:solidFill>
                  <a:latin typeface="EHUSans"/>
                  <a:cs typeface="EHUSans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340187" y="3820035"/>
            <a:ext cx="3526627" cy="1487189"/>
            <a:chOff x="340187" y="3820035"/>
            <a:chExt cx="3662705" cy="1487189"/>
          </a:xfrm>
        </p:grpSpPr>
        <p:sp>
          <p:nvSpPr>
            <p:cNvPr id="18" name="Rectangle 17"/>
            <p:cNvSpPr/>
            <p:nvPr/>
          </p:nvSpPr>
          <p:spPr>
            <a:xfrm>
              <a:off x="340187" y="3820035"/>
              <a:ext cx="3662705" cy="1487189"/>
            </a:xfrm>
            <a:prstGeom prst="rect">
              <a:avLst/>
            </a:prstGeom>
            <a:solidFill>
              <a:schemeClr val="accent3"/>
            </a:solidFill>
            <a:ln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02561" y="3910757"/>
              <a:ext cx="3310103" cy="1327323"/>
              <a:chOff x="5057478" y="1674537"/>
              <a:chExt cx="3310102" cy="1327323"/>
            </a:xfrm>
          </p:grpSpPr>
          <p:pic>
            <p:nvPicPr>
              <p:cNvPr id="6" name="Picture 5" descr="latex-image-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57478" y="1674537"/>
                <a:ext cx="3310102" cy="967738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5951350" y="2663306"/>
                <a:ext cx="15311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600" dirty="0" err="1" smtClean="0">
                    <a:solidFill>
                      <a:srgbClr val="000000"/>
                    </a:solidFill>
                    <a:latin typeface="EHUSans"/>
                    <a:cs typeface="EHUSans"/>
                  </a:rPr>
                  <a:t>Plackett</a:t>
                </a:r>
                <a:r>
                  <a:rPr lang="es-ES_tradnl" sz="1600" dirty="0" smtClean="0">
                    <a:solidFill>
                      <a:srgbClr val="000000"/>
                    </a:solidFill>
                    <a:latin typeface="EHUSans"/>
                    <a:cs typeface="EHUSans"/>
                  </a:rPr>
                  <a:t>-Luce</a:t>
                </a:r>
                <a:endParaRPr lang="es-ES_tradnl" sz="1600" dirty="0">
                  <a:solidFill>
                    <a:srgbClr val="000000"/>
                  </a:solidFill>
                  <a:latin typeface="EHUSans"/>
                  <a:cs typeface="EHUSans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218347" y="4796914"/>
            <a:ext cx="4615225" cy="1559437"/>
            <a:chOff x="4218347" y="4796914"/>
            <a:chExt cx="4615225" cy="1559437"/>
          </a:xfrm>
        </p:grpSpPr>
        <p:sp>
          <p:nvSpPr>
            <p:cNvPr id="21" name="Rectangle 20"/>
            <p:cNvSpPr/>
            <p:nvPr/>
          </p:nvSpPr>
          <p:spPr>
            <a:xfrm>
              <a:off x="4218347" y="4796914"/>
              <a:ext cx="4615225" cy="1559437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346689" y="4944886"/>
              <a:ext cx="4364296" cy="1360232"/>
              <a:chOff x="3950636" y="4377327"/>
              <a:chExt cx="4364296" cy="1360232"/>
            </a:xfrm>
          </p:grpSpPr>
          <p:pic>
            <p:nvPicPr>
              <p:cNvPr id="11" name="Picture 10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0636" y="4377327"/>
                <a:ext cx="4364296" cy="1003788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5382407" y="5399005"/>
                <a:ext cx="14951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600" dirty="0" smtClean="0">
                    <a:solidFill>
                      <a:srgbClr val="000000"/>
                    </a:solidFill>
                    <a:latin typeface="EHUSans"/>
                    <a:cs typeface="EHUSans"/>
                  </a:rPr>
                  <a:t>Bradley-Terry</a:t>
                </a:r>
                <a:endParaRPr lang="es-ES_tradnl" sz="1600" dirty="0">
                  <a:solidFill>
                    <a:srgbClr val="000000"/>
                  </a:solidFill>
                  <a:latin typeface="EHUSans"/>
                  <a:cs typeface="EHUSans"/>
                </a:endParaRPr>
              </a:p>
            </p:txBody>
          </p:sp>
        </p:grp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Motivation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400" dirty="0" smtClean="0">
                <a:solidFill>
                  <a:srgbClr val="3366FF"/>
                </a:solidFill>
                <a:latin typeface="EHUSans Light"/>
                <a:cs typeface="EHUSans Light"/>
              </a:rPr>
              <a:t>Probability Models on Rankings</a:t>
            </a:r>
            <a:endParaRPr lang="en-US" sz="24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312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Apply same idea in constrained COPs</a:t>
            </a:r>
            <a:r>
              <a:rPr lang="is-IS" sz="3600" dirty="0" smtClean="0">
                <a:latin typeface="EHUSans Light"/>
                <a:cs typeface="EHUSans Light"/>
              </a:rPr>
              <a:t>…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7130" y="2627509"/>
            <a:ext cx="8532571" cy="4141882"/>
            <a:chOff x="611428" y="2716117"/>
            <a:chExt cx="8532571" cy="4141882"/>
          </a:xfrm>
        </p:grpSpPr>
        <p:grpSp>
          <p:nvGrpSpPr>
            <p:cNvPr id="3" name="Group 2"/>
            <p:cNvGrpSpPr/>
            <p:nvPr/>
          </p:nvGrpSpPr>
          <p:grpSpPr>
            <a:xfrm>
              <a:off x="611428" y="2716117"/>
              <a:ext cx="8532571" cy="4141882"/>
              <a:chOff x="611428" y="2716117"/>
              <a:chExt cx="8532571" cy="414188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11428" y="2716117"/>
                <a:ext cx="8075371" cy="37283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dirty="0">
                  <a:solidFill>
                    <a:srgbClr val="3366FF"/>
                  </a:solidFill>
                  <a:latin typeface="EHUSans"/>
                  <a:cs typeface="EHUSans"/>
                </a:endParaRPr>
              </a:p>
            </p:txBody>
          </p:sp>
          <p:pic>
            <p:nvPicPr>
              <p:cNvPr id="5" name="Picture 4" descr="questio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8539" y="4138904"/>
                <a:ext cx="3625460" cy="2719095"/>
              </a:xfrm>
              <a:prstGeom prst="rect">
                <a:avLst/>
              </a:prstGeom>
            </p:spPr>
          </p:pic>
        </p:grpSp>
        <p:sp>
          <p:nvSpPr>
            <p:cNvPr id="4" name="Rectangle 3"/>
            <p:cNvSpPr/>
            <p:nvPr/>
          </p:nvSpPr>
          <p:spPr>
            <a:xfrm>
              <a:off x="1371601" y="3105835"/>
              <a:ext cx="640079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>
                  <a:srgbClr val="3366FF"/>
                </a:buClr>
              </a:pPr>
              <a:r>
                <a:rPr lang="es-ES_tradnl" dirty="0">
                  <a:solidFill>
                    <a:srgbClr val="000000"/>
                  </a:solidFill>
                  <a:latin typeface="EHUSans"/>
                  <a:cs typeface="EHUSans"/>
                </a:rPr>
                <a:t>Do </a:t>
              </a:r>
              <a:r>
                <a:rPr lang="es-ES_tradnl" dirty="0" err="1">
                  <a:solidFill>
                    <a:srgbClr val="000000"/>
                  </a:solidFill>
                  <a:latin typeface="EHUSans"/>
                  <a:cs typeface="EHUSans"/>
                </a:rPr>
                <a:t>probability</a:t>
              </a:r>
              <a:r>
                <a:rPr lang="es-ES_tradnl" dirty="0">
                  <a:solidFill>
                    <a:srgbClr val="000000"/>
                  </a:solidFill>
                  <a:latin typeface="EHUSans"/>
                  <a:cs typeface="EHUSans"/>
                </a:rPr>
                <a:t> </a:t>
              </a:r>
              <a:r>
                <a:rPr lang="es-ES_tradnl" dirty="0" err="1">
                  <a:solidFill>
                    <a:srgbClr val="000000"/>
                  </a:solidFill>
                  <a:latin typeface="EHUSans"/>
                  <a:cs typeface="EHUSans"/>
                </a:rPr>
                <a:t>models</a:t>
              </a:r>
              <a:r>
                <a:rPr lang="es-ES_tradnl" dirty="0">
                  <a:solidFill>
                    <a:srgbClr val="000000"/>
                  </a:solidFill>
                  <a:latin typeface="EHUSans"/>
                  <a:cs typeface="EHUSans"/>
                </a:rPr>
                <a:t> </a:t>
              </a:r>
              <a:r>
                <a:rPr lang="es-ES_tradnl" dirty="0" err="1">
                  <a:solidFill>
                    <a:srgbClr val="000000"/>
                  </a:solidFill>
                  <a:latin typeface="EHUSans"/>
                  <a:cs typeface="EHUSans"/>
                </a:rPr>
                <a:t>exist</a:t>
              </a:r>
              <a:r>
                <a:rPr lang="es-ES_tradnl" dirty="0">
                  <a:solidFill>
                    <a:srgbClr val="000000"/>
                  </a:solidFill>
                  <a:latin typeface="EHUSans"/>
                  <a:cs typeface="EHUSans"/>
                </a:rPr>
                <a:t> </a:t>
              </a:r>
              <a:r>
                <a:rPr lang="es-ES_tradnl" dirty="0" err="1">
                  <a:solidFill>
                    <a:srgbClr val="000000"/>
                  </a:solidFill>
                  <a:latin typeface="EHUSans"/>
                  <a:cs typeface="EHUSans"/>
                </a:rPr>
                <a:t>for</a:t>
              </a:r>
              <a:r>
                <a:rPr lang="es-ES_tradnl" dirty="0">
                  <a:solidFill>
                    <a:srgbClr val="000000"/>
                  </a:solidFill>
                  <a:latin typeface="EHUSans"/>
                  <a:cs typeface="EHUSans"/>
                </a:rPr>
                <a:t> </a:t>
              </a:r>
              <a:r>
                <a:rPr lang="es-ES_tradnl" dirty="0" err="1">
                  <a:solidFill>
                    <a:srgbClr val="000000"/>
                  </a:solidFill>
                  <a:latin typeface="EHUSans"/>
                  <a:cs typeface="EHUSans"/>
                </a:rPr>
                <a:t>constrained</a:t>
              </a:r>
              <a:r>
                <a:rPr lang="es-ES_tradnl" dirty="0">
                  <a:solidFill>
                    <a:srgbClr val="000000"/>
                  </a:solidFill>
                  <a:latin typeface="EHUSans"/>
                  <a:cs typeface="EHUSans"/>
                </a:rPr>
                <a:t> </a:t>
              </a:r>
              <a:r>
                <a:rPr lang="es-ES_tradnl" dirty="0" err="1">
                  <a:solidFill>
                    <a:srgbClr val="000000"/>
                  </a:solidFill>
                  <a:latin typeface="EHUSans"/>
                  <a:cs typeface="EHUSans"/>
                </a:rPr>
                <a:t>spaces</a:t>
              </a:r>
              <a:r>
                <a:rPr lang="es-ES_tradnl" dirty="0">
                  <a:solidFill>
                    <a:srgbClr val="000000"/>
                  </a:solidFill>
                  <a:latin typeface="EHUSans"/>
                  <a:cs typeface="EHUSans"/>
                </a:rPr>
                <a:t>?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1564" y="4371399"/>
            <a:ext cx="184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rgbClr val="3366FF"/>
                </a:solidFill>
                <a:latin typeface="EHUSans"/>
                <a:cs typeface="EHUSans"/>
              </a:rPr>
              <a:t>Ad-hoc </a:t>
            </a:r>
            <a:r>
              <a:rPr lang="es-ES_tradnl" dirty="0" err="1" smtClean="0">
                <a:solidFill>
                  <a:srgbClr val="3366FF"/>
                </a:solidFill>
                <a:latin typeface="EHUSans"/>
                <a:cs typeface="EHUSans"/>
              </a:rPr>
              <a:t>models</a:t>
            </a:r>
            <a:endParaRPr lang="es-ES_tradnl" dirty="0">
              <a:solidFill>
                <a:srgbClr val="3366FF"/>
              </a:solidFill>
              <a:latin typeface="EHUSans"/>
              <a:cs typeface="EHUSans"/>
            </a:endParaRPr>
          </a:p>
        </p:txBody>
      </p:sp>
    </p:spTree>
    <p:extLst>
      <p:ext uri="{BB962C8B-B14F-4D97-AF65-F5344CB8AC3E}">
        <p14:creationId xmlns:p14="http://schemas.microsoft.com/office/powerpoint/2010/main" val="2113816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A Square Lattice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200" dirty="0" smtClean="0">
                <a:latin typeface="EHUSans Light"/>
                <a:cs typeface="EHUSans Light"/>
              </a:rPr>
              <a:t>The Probability Model</a:t>
            </a:r>
            <a:endParaRPr lang="en-US" sz="22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57200" y="1304576"/>
            <a:ext cx="4409851" cy="4487289"/>
            <a:chOff x="457199" y="1304576"/>
            <a:chExt cx="4409851" cy="4487289"/>
          </a:xfrm>
        </p:grpSpPr>
        <p:pic>
          <p:nvPicPr>
            <p:cNvPr id="3" name="Picture 2" descr="Lattice1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199" y="1304576"/>
              <a:ext cx="4409851" cy="4248907"/>
            </a:xfrm>
            <a:prstGeom prst="rect">
              <a:avLst/>
            </a:prstGeom>
          </p:spPr>
        </p:pic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1082948" y="5440750"/>
              <a:ext cx="3164729" cy="35111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Clr>
                  <a:srgbClr val="3366FF"/>
                </a:buClr>
                <a:buFont typeface="Arial"/>
                <a:buNone/>
              </a:pPr>
              <a:r>
                <a:rPr lang="en-US" sz="1400" dirty="0" smtClean="0">
                  <a:solidFill>
                    <a:srgbClr val="3366FF"/>
                  </a:solidFill>
                  <a:latin typeface="EHUSans Light"/>
                  <a:cs typeface="EHUSans Light"/>
                </a:rPr>
                <a:t>Square Lattice for n=6 GPP instance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655677" y="1663641"/>
            <a:ext cx="3031123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mtClean="0">
                <a:latin typeface="EHUSans Light"/>
                <a:cs typeface="EHUSans Light"/>
              </a:rPr>
              <a:t>Solutions are modelled as paths on a square lattice of (n/2+1)</a:t>
            </a:r>
            <a:r>
              <a:rPr lang="en-GB" baseline="30000" smtClean="0">
                <a:latin typeface="EHUSans Light"/>
                <a:cs typeface="EHUSans Light"/>
              </a:rPr>
              <a:t>2</a:t>
            </a:r>
            <a:r>
              <a:rPr lang="en-GB" smtClean="0">
                <a:latin typeface="EHUSans Light"/>
                <a:cs typeface="EHUSans Light"/>
              </a:rPr>
              <a:t> vertices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55677" y="2735113"/>
            <a:ext cx="303112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EHUSans Light"/>
                <a:cs typeface="EHUSans Light"/>
              </a:rPr>
              <a:t>Vertices: the number of ones and zeros at that stage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55677" y="3533844"/>
            <a:ext cx="3031123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EHUSans Light"/>
                <a:cs typeface="EHUSans Light"/>
              </a:rPr>
              <a:t>Edges: the probability of moving from one vertex to another. </a:t>
            </a:r>
          </a:p>
        </p:txBody>
      </p:sp>
      <p:sp>
        <p:nvSpPr>
          <p:cNvPr id="4" name="Oval 3"/>
          <p:cNvSpPr/>
          <p:nvPr/>
        </p:nvSpPr>
        <p:spPr>
          <a:xfrm>
            <a:off x="2561745" y="4959759"/>
            <a:ext cx="273719" cy="273718"/>
          </a:xfrm>
          <a:prstGeom prst="ellipse">
            <a:avLst/>
          </a:prstGeom>
          <a:noFill/>
          <a:ln w="190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Oval 10"/>
          <p:cNvSpPr/>
          <p:nvPr/>
        </p:nvSpPr>
        <p:spPr>
          <a:xfrm>
            <a:off x="1860201" y="4553760"/>
            <a:ext cx="273719" cy="273718"/>
          </a:xfrm>
          <a:prstGeom prst="ellipse">
            <a:avLst/>
          </a:prstGeom>
          <a:noFill/>
          <a:ln w="190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021" y="6058228"/>
            <a:ext cx="5753100" cy="3302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572" y="5275651"/>
            <a:ext cx="2489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88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4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A Square Lattice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200" dirty="0" smtClean="0">
                <a:latin typeface="EHUSans Light"/>
                <a:cs typeface="EHUSans Light"/>
              </a:rPr>
              <a:t>The Probability Model</a:t>
            </a:r>
            <a:endParaRPr lang="en-US" sz="22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57200" y="1304576"/>
            <a:ext cx="4409851" cy="4487289"/>
            <a:chOff x="457199" y="1304576"/>
            <a:chExt cx="4409851" cy="4487289"/>
          </a:xfrm>
        </p:grpSpPr>
        <p:pic>
          <p:nvPicPr>
            <p:cNvPr id="3" name="Picture 2" descr="Lattice1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199" y="1304576"/>
              <a:ext cx="4409851" cy="4248907"/>
            </a:xfrm>
            <a:prstGeom prst="rect">
              <a:avLst/>
            </a:prstGeom>
          </p:spPr>
        </p:pic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1082948" y="5440750"/>
              <a:ext cx="3164729" cy="35111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Clr>
                  <a:srgbClr val="3366FF"/>
                </a:buClr>
                <a:buFont typeface="Arial"/>
                <a:buNone/>
              </a:pPr>
              <a:r>
                <a:rPr lang="en-US" sz="1400" dirty="0" smtClean="0">
                  <a:solidFill>
                    <a:srgbClr val="3366FF"/>
                  </a:solidFill>
                  <a:latin typeface="EHUSans Light"/>
                  <a:cs typeface="EHUSans Light"/>
                </a:rPr>
                <a:t>Square Lattice for n=4 GPP instance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655677" y="1663641"/>
            <a:ext cx="3031123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mtClean="0">
                <a:latin typeface="EHUSans Light"/>
                <a:cs typeface="EHUSans Light"/>
              </a:rPr>
              <a:t>Solutions are modelled as paths on a square lattice of (n/2+1)</a:t>
            </a:r>
            <a:r>
              <a:rPr lang="en-GB" baseline="30000" smtClean="0">
                <a:latin typeface="EHUSans Light"/>
                <a:cs typeface="EHUSans Light"/>
              </a:rPr>
              <a:t>2</a:t>
            </a:r>
            <a:r>
              <a:rPr lang="en-GB" smtClean="0">
                <a:latin typeface="EHUSans Light"/>
                <a:cs typeface="EHUSans Light"/>
              </a:rPr>
              <a:t> vertices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55677" y="2735113"/>
            <a:ext cx="303112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EHUSans Light"/>
                <a:cs typeface="EHUSans Light"/>
              </a:rPr>
              <a:t>Vertices: the number of ones and zeros at that stage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55677" y="3533844"/>
            <a:ext cx="3031123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EHUSans Light"/>
                <a:cs typeface="EHUSans Light"/>
              </a:rPr>
              <a:t>Edges: the probability of moving from one vertex to another</a:t>
            </a:r>
          </a:p>
        </p:txBody>
      </p:sp>
      <p:sp>
        <p:nvSpPr>
          <p:cNvPr id="4" name="Oval 3"/>
          <p:cNvSpPr/>
          <p:nvPr/>
        </p:nvSpPr>
        <p:spPr>
          <a:xfrm>
            <a:off x="2561745" y="4959759"/>
            <a:ext cx="273719" cy="273718"/>
          </a:xfrm>
          <a:prstGeom prst="ellipse">
            <a:avLst/>
          </a:prstGeom>
          <a:noFill/>
          <a:ln w="190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Oval 10"/>
          <p:cNvSpPr/>
          <p:nvPr/>
        </p:nvSpPr>
        <p:spPr>
          <a:xfrm>
            <a:off x="1860201" y="4553760"/>
            <a:ext cx="273719" cy="273718"/>
          </a:xfrm>
          <a:prstGeom prst="ellipse">
            <a:avLst/>
          </a:prstGeom>
          <a:noFill/>
          <a:ln w="190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021" y="6058228"/>
            <a:ext cx="5753100" cy="3302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572" y="5275651"/>
            <a:ext cx="2489200" cy="3302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57201" y="1417638"/>
            <a:ext cx="8366583" cy="4516564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17" name="Group 16"/>
          <p:cNvGrpSpPr/>
          <p:nvPr/>
        </p:nvGrpSpPr>
        <p:grpSpPr>
          <a:xfrm>
            <a:off x="1860201" y="2775656"/>
            <a:ext cx="5517607" cy="2051821"/>
            <a:chOff x="611428" y="2716117"/>
            <a:chExt cx="8075371" cy="3728325"/>
          </a:xfrm>
          <a:solidFill>
            <a:schemeClr val="bg1">
              <a:lumMod val="75000"/>
            </a:schemeClr>
          </a:solidFill>
        </p:grpSpPr>
        <p:sp>
          <p:nvSpPr>
            <p:cNvPr id="18" name="Rectangle 17"/>
            <p:cNvSpPr/>
            <p:nvPr/>
          </p:nvSpPr>
          <p:spPr>
            <a:xfrm>
              <a:off x="611428" y="2716117"/>
              <a:ext cx="8075371" cy="3728325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>
                <a:latin typeface="EHUSans"/>
                <a:cs typeface="EHUSan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6850" y="2794517"/>
              <a:ext cx="5526258" cy="6151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_tradnl" sz="1600" u="sng" dirty="0" err="1" smtClean="0">
                  <a:latin typeface="EHUSans"/>
                  <a:cs typeface="EHUSans"/>
                </a:rPr>
                <a:t>Probability</a:t>
              </a:r>
              <a:r>
                <a:rPr lang="es-ES_tradnl" sz="1600" u="sng" dirty="0" smtClean="0">
                  <a:latin typeface="EHUSans"/>
                  <a:cs typeface="EHUSans"/>
                </a:rPr>
                <a:t> of a </a:t>
              </a:r>
              <a:r>
                <a:rPr lang="es-ES_tradnl" sz="1600" u="sng" dirty="0" err="1" smtClean="0">
                  <a:latin typeface="EHUSans"/>
                  <a:cs typeface="EHUSans"/>
                </a:rPr>
                <a:t>path</a:t>
              </a:r>
              <a:endParaRPr lang="es-ES_tradnl" sz="1600" u="sng" dirty="0">
                <a:latin typeface="EHUSans"/>
                <a:cs typeface="EHUSans"/>
              </a:endParaRPr>
            </a:p>
          </p:txBody>
        </p:sp>
      </p:grpSp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687" y="3433380"/>
            <a:ext cx="4400309" cy="675733"/>
          </a:xfrm>
          <a:prstGeom prst="rect">
            <a:avLst/>
          </a:prstGeom>
        </p:spPr>
      </p:pic>
      <p:sp>
        <p:nvSpPr>
          <p:cNvPr id="9" name="Right Bracket 8"/>
          <p:cNvSpPr/>
          <p:nvPr/>
        </p:nvSpPr>
        <p:spPr>
          <a:xfrm rot="5400000">
            <a:off x="4320487" y="3354676"/>
            <a:ext cx="136152" cy="1513640"/>
          </a:xfrm>
          <a:prstGeom prst="rightBracket">
            <a:avLst/>
          </a:prstGeom>
          <a:ln>
            <a:solidFill>
              <a:srgbClr val="3366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Right Bracket 20"/>
          <p:cNvSpPr/>
          <p:nvPr/>
        </p:nvSpPr>
        <p:spPr>
          <a:xfrm rot="5400000">
            <a:off x="5982099" y="3354676"/>
            <a:ext cx="136152" cy="1513640"/>
          </a:xfrm>
          <a:prstGeom prst="rightBracket">
            <a:avLst/>
          </a:prstGeom>
          <a:ln>
            <a:solidFill>
              <a:srgbClr val="3366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TextBox 13"/>
          <p:cNvSpPr txBox="1"/>
          <p:nvPr/>
        </p:nvSpPr>
        <p:spPr>
          <a:xfrm>
            <a:off x="5405526" y="4230573"/>
            <a:ext cx="1317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 smtClean="0">
                <a:solidFill>
                  <a:srgbClr val="3366FF"/>
                </a:solidFill>
                <a:latin typeface="EHUSans Light"/>
                <a:cs typeface="EHUSans Light"/>
              </a:rPr>
              <a:t>Vertical </a:t>
            </a:r>
            <a:r>
              <a:rPr lang="es-ES_tradnl" sz="16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step</a:t>
            </a:r>
            <a:endParaRPr lang="es-ES_tradnl" sz="16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20796" y="4230573"/>
            <a:ext cx="156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 smtClean="0">
                <a:solidFill>
                  <a:srgbClr val="3366FF"/>
                </a:solidFill>
                <a:latin typeface="EHUSans Light"/>
                <a:cs typeface="EHUSans Light"/>
              </a:rPr>
              <a:t>Horizontal </a:t>
            </a:r>
            <a:r>
              <a:rPr lang="es-ES_tradnl" sz="16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step</a:t>
            </a:r>
            <a:endParaRPr lang="es-ES_tradnl" sz="16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81024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Estimation of distribution </a:t>
            </a:r>
            <a:r>
              <a:rPr lang="en-US" sz="3600" dirty="0">
                <a:latin typeface="EHUSans Light"/>
                <a:cs typeface="EHUSans Light"/>
              </a:rPr>
              <a:t>a</a:t>
            </a:r>
            <a:r>
              <a:rPr lang="en-US" sz="3600" dirty="0" smtClean="0">
                <a:latin typeface="EHUSans Light"/>
                <a:cs typeface="EHUSans Light"/>
              </a:rPr>
              <a:t>lgorithms </a:t>
            </a:r>
            <a:r>
              <a:rPr lang="en-US" sz="2400" dirty="0" smtClean="0">
                <a:solidFill>
                  <a:srgbClr val="3366FF"/>
                </a:solidFill>
                <a:latin typeface="EHUSans Light"/>
                <a:cs typeface="EHUSans Light"/>
              </a:rPr>
              <a:t>Definition</a:t>
            </a:r>
            <a:endParaRPr lang="en-US" sz="24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17543" y="27676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EDA_Schem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371" y="1650558"/>
            <a:ext cx="1892300" cy="4470400"/>
          </a:xfrm>
          <a:prstGeom prst="rect">
            <a:avLst/>
          </a:prstGeom>
        </p:spPr>
      </p:pic>
      <p:pic>
        <p:nvPicPr>
          <p:cNvPr id="7" name="Picture 6" descr="GA_schem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1" y="1630238"/>
            <a:ext cx="1892300" cy="4470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2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606992" y="3633864"/>
            <a:ext cx="1766379" cy="1128274"/>
            <a:chOff x="3606991" y="3710506"/>
            <a:chExt cx="1766379" cy="1128274"/>
          </a:xfrm>
        </p:grpSpPr>
        <p:sp>
          <p:nvSpPr>
            <p:cNvPr id="8" name="Right Bracket 7"/>
            <p:cNvSpPr/>
            <p:nvPr/>
          </p:nvSpPr>
          <p:spPr>
            <a:xfrm>
              <a:off x="3606991" y="3710506"/>
              <a:ext cx="234275" cy="1128274"/>
            </a:xfrm>
            <a:prstGeom prst="rightBracket">
              <a:avLst/>
            </a:prstGeom>
            <a:ln>
              <a:solidFill>
                <a:srgbClr val="3366FF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841266" y="4257144"/>
              <a:ext cx="1532104" cy="0"/>
            </a:xfrm>
            <a:prstGeom prst="straightConnector1">
              <a:avLst/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5860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attice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27" y="1417639"/>
            <a:ext cx="4409851" cy="42489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A Square Lattice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200" dirty="0" smtClean="0">
                <a:latin typeface="EHUSans Light"/>
                <a:cs typeface="EHUSans Light"/>
              </a:rPr>
              <a:t>The Probability Model </a:t>
            </a:r>
            <a:r>
              <a:rPr lang="en-US" sz="2200" dirty="0" smtClean="0">
                <a:solidFill>
                  <a:srgbClr val="3366FF"/>
                </a:solidFill>
                <a:latin typeface="EHUSans Light"/>
                <a:cs typeface="EHUSans Light"/>
              </a:rPr>
              <a:t>- Sampling</a:t>
            </a:r>
            <a:endParaRPr lang="en-US" sz="22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07788" y="5937028"/>
            <a:ext cx="3164729" cy="351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3366FF"/>
              </a:buClr>
              <a:buFont typeface="Arial"/>
              <a:buNone/>
            </a:pPr>
            <a:r>
              <a:rPr lang="en-US" sz="1400" dirty="0" smtClean="0">
                <a:solidFill>
                  <a:srgbClr val="3366FF"/>
                </a:solidFill>
                <a:latin typeface="EHUSans Light"/>
                <a:cs typeface="EHUSans Light"/>
              </a:rPr>
              <a:t>Square Lattice for n=6 GPP instance</a:t>
            </a:r>
          </a:p>
        </p:txBody>
      </p:sp>
    </p:spTree>
    <p:extLst>
      <p:ext uri="{BB962C8B-B14F-4D97-AF65-F5344CB8AC3E}">
        <p14:creationId xmlns:p14="http://schemas.microsoft.com/office/powerpoint/2010/main" val="1272465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attice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27" y="1330046"/>
            <a:ext cx="4740983" cy="4660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A Square Lattice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200" dirty="0" smtClean="0">
                <a:latin typeface="EHUSans Light"/>
                <a:cs typeface="EHUSans Light"/>
              </a:rPr>
              <a:t>The Probability Model </a:t>
            </a:r>
            <a:r>
              <a:rPr lang="en-US" sz="2200" dirty="0">
                <a:solidFill>
                  <a:srgbClr val="3366FF"/>
                </a:solidFill>
                <a:latin typeface="EHUSans Light"/>
                <a:cs typeface="EHUSans Light"/>
              </a:rPr>
              <a:t>- Sampling</a:t>
            </a: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07788" y="5937028"/>
            <a:ext cx="3164729" cy="351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3366FF"/>
              </a:buClr>
              <a:buFont typeface="Arial"/>
              <a:buNone/>
            </a:pPr>
            <a:r>
              <a:rPr lang="en-US" sz="1400" dirty="0" smtClean="0">
                <a:solidFill>
                  <a:srgbClr val="3366FF"/>
                </a:solidFill>
                <a:latin typeface="EHUSans Light"/>
                <a:cs typeface="EHUSans Light"/>
              </a:rPr>
              <a:t>Square Lattice for n=6 GPP instance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55677" y="1663641"/>
            <a:ext cx="303112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EHUSans Light"/>
                <a:cs typeface="EHUSans Light"/>
              </a:rPr>
              <a:t>Solutions are sampled at </a:t>
            </a:r>
            <a:r>
              <a:rPr lang="en-GB" i="1" dirty="0" smtClean="0">
                <a:latin typeface="EHUSans Light"/>
                <a:cs typeface="EHUSans Light"/>
              </a:rPr>
              <a:t>n </a:t>
            </a:r>
            <a:r>
              <a:rPr lang="en-GB" dirty="0" smtClean="0">
                <a:latin typeface="EHUSans Light"/>
                <a:cs typeface="EHUSans Light"/>
              </a:rPr>
              <a:t>stages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55677" y="2462371"/>
            <a:ext cx="303112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EHUSans Light"/>
                <a:cs typeface="EHUSans Light"/>
              </a:rPr>
              <a:t>At each stage a decision has to be taken: </a:t>
            </a:r>
            <a:r>
              <a:rPr lang="en-GB" dirty="0" smtClean="0">
                <a:solidFill>
                  <a:srgbClr val="3366FF"/>
                </a:solidFill>
                <a:latin typeface="EHUSans Light"/>
                <a:cs typeface="EHUSans Light"/>
              </a:rPr>
              <a:t>up/right</a:t>
            </a:r>
          </a:p>
        </p:txBody>
      </p:sp>
    </p:spTree>
    <p:extLst>
      <p:ext uri="{BB962C8B-B14F-4D97-AF65-F5344CB8AC3E}">
        <p14:creationId xmlns:p14="http://schemas.microsoft.com/office/powerpoint/2010/main" val="1838954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ttice_sampling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78" y="1330047"/>
            <a:ext cx="4740983" cy="4660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A Square Lattice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200" dirty="0" smtClean="0">
                <a:latin typeface="EHUSans Light"/>
                <a:cs typeface="EHUSans Light"/>
              </a:rPr>
              <a:t>The Probability Model </a:t>
            </a:r>
            <a:r>
              <a:rPr lang="en-US" sz="2200" dirty="0">
                <a:solidFill>
                  <a:srgbClr val="3366FF"/>
                </a:solidFill>
                <a:latin typeface="EHUSans Light"/>
                <a:cs typeface="EHUSans Light"/>
              </a:rPr>
              <a:t>- Sampling</a:t>
            </a: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07788" y="5937028"/>
            <a:ext cx="3164729" cy="351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3366FF"/>
              </a:buClr>
              <a:buFont typeface="Arial"/>
              <a:buNone/>
            </a:pPr>
            <a:r>
              <a:rPr lang="en-US" sz="1400" dirty="0" smtClean="0">
                <a:solidFill>
                  <a:srgbClr val="3366FF"/>
                </a:solidFill>
                <a:latin typeface="EHUSans Light"/>
                <a:cs typeface="EHUSans Light"/>
              </a:rPr>
              <a:t>Square Lattice for n=6 GPP instance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55677" y="1663641"/>
            <a:ext cx="303112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EHUSans Light"/>
                <a:cs typeface="EHUSans Light"/>
              </a:rPr>
              <a:t>Solutions are sampled at </a:t>
            </a:r>
            <a:r>
              <a:rPr lang="en-GB" i="1" dirty="0" smtClean="0">
                <a:latin typeface="EHUSans Light"/>
                <a:cs typeface="EHUSans Light"/>
              </a:rPr>
              <a:t>n </a:t>
            </a:r>
            <a:r>
              <a:rPr lang="en-GB" dirty="0" smtClean="0">
                <a:latin typeface="EHUSans Light"/>
                <a:cs typeface="EHUSans Light"/>
              </a:rPr>
              <a:t>stages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55677" y="2462371"/>
            <a:ext cx="303112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EHUSans Light"/>
                <a:cs typeface="EHUSans Light"/>
              </a:rPr>
              <a:t>At each stage a decision has to be taken: </a:t>
            </a:r>
            <a:r>
              <a:rPr lang="en-GB" dirty="0" smtClean="0">
                <a:solidFill>
                  <a:srgbClr val="3366FF"/>
                </a:solidFill>
                <a:latin typeface="EHUSans Light"/>
                <a:cs typeface="EHUSans Light"/>
              </a:rPr>
              <a:t>up/right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375" y="4093951"/>
            <a:ext cx="8763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1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attice_sampling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78" y="1330047"/>
            <a:ext cx="4740983" cy="4660354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648" y="4093941"/>
            <a:ext cx="1168400" cy="33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A Square Lattice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200" dirty="0" smtClean="0">
                <a:latin typeface="EHUSans Light"/>
                <a:cs typeface="EHUSans Light"/>
              </a:rPr>
              <a:t>The Probability Model </a:t>
            </a:r>
            <a:r>
              <a:rPr lang="en-US" sz="2200" dirty="0">
                <a:solidFill>
                  <a:srgbClr val="3366FF"/>
                </a:solidFill>
                <a:latin typeface="EHUSans Light"/>
                <a:cs typeface="EHUSans Light"/>
              </a:rPr>
              <a:t>- Sampling</a:t>
            </a: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07788" y="5937028"/>
            <a:ext cx="3164729" cy="351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3366FF"/>
              </a:buClr>
              <a:buFont typeface="Arial"/>
              <a:buNone/>
            </a:pPr>
            <a:r>
              <a:rPr lang="en-US" sz="1400" dirty="0" smtClean="0">
                <a:solidFill>
                  <a:srgbClr val="3366FF"/>
                </a:solidFill>
                <a:latin typeface="EHUSans Light"/>
                <a:cs typeface="EHUSans Light"/>
              </a:rPr>
              <a:t>Square Lattice for n=6 GPP instance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55677" y="1663641"/>
            <a:ext cx="303112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EHUSans Light"/>
                <a:cs typeface="EHUSans Light"/>
              </a:rPr>
              <a:t>Solutions are sampled at </a:t>
            </a:r>
            <a:r>
              <a:rPr lang="en-GB" i="1" dirty="0" smtClean="0">
                <a:latin typeface="EHUSans Light"/>
                <a:cs typeface="EHUSans Light"/>
              </a:rPr>
              <a:t>n </a:t>
            </a:r>
            <a:r>
              <a:rPr lang="en-GB" dirty="0" smtClean="0">
                <a:latin typeface="EHUSans Light"/>
                <a:cs typeface="EHUSans Light"/>
              </a:rPr>
              <a:t>stages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55677" y="2462371"/>
            <a:ext cx="303112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EHUSans Light"/>
                <a:cs typeface="EHUSans Light"/>
              </a:rPr>
              <a:t>At each stage a decision has to be taken: </a:t>
            </a:r>
            <a:r>
              <a:rPr lang="en-GB" dirty="0" smtClean="0">
                <a:solidFill>
                  <a:srgbClr val="3366FF"/>
                </a:solidFill>
                <a:latin typeface="EHUSans Light"/>
                <a:cs typeface="EHUSans Light"/>
              </a:rPr>
              <a:t>up/right</a:t>
            </a:r>
          </a:p>
        </p:txBody>
      </p:sp>
    </p:spTree>
    <p:extLst>
      <p:ext uri="{BB962C8B-B14F-4D97-AF65-F5344CB8AC3E}">
        <p14:creationId xmlns:p14="http://schemas.microsoft.com/office/powerpoint/2010/main" val="558299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attice_sampling3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77" y="1329840"/>
            <a:ext cx="4740983" cy="4660354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674" y="4093941"/>
            <a:ext cx="1485900" cy="33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A Square Lattice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200" dirty="0" smtClean="0">
                <a:latin typeface="EHUSans Light"/>
                <a:cs typeface="EHUSans Light"/>
              </a:rPr>
              <a:t>The Probability Model </a:t>
            </a:r>
            <a:r>
              <a:rPr lang="en-US" sz="2200" dirty="0">
                <a:solidFill>
                  <a:srgbClr val="3366FF"/>
                </a:solidFill>
                <a:latin typeface="EHUSans Light"/>
                <a:cs typeface="EHUSans Light"/>
              </a:rPr>
              <a:t>- Sampling</a:t>
            </a: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07788" y="5937028"/>
            <a:ext cx="3164729" cy="351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3366FF"/>
              </a:buClr>
              <a:buFont typeface="Arial"/>
              <a:buNone/>
            </a:pPr>
            <a:r>
              <a:rPr lang="en-US" sz="1400" dirty="0" smtClean="0">
                <a:solidFill>
                  <a:srgbClr val="3366FF"/>
                </a:solidFill>
                <a:latin typeface="EHUSans Light"/>
                <a:cs typeface="EHUSans Light"/>
              </a:rPr>
              <a:t>Square Lattice for n=6 GPP instance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55677" y="1663641"/>
            <a:ext cx="303112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EHUSans Light"/>
                <a:cs typeface="EHUSans Light"/>
              </a:rPr>
              <a:t>Solutions are sampled at </a:t>
            </a:r>
            <a:r>
              <a:rPr lang="en-GB" i="1" dirty="0" smtClean="0">
                <a:latin typeface="EHUSans Light"/>
                <a:cs typeface="EHUSans Light"/>
              </a:rPr>
              <a:t>n </a:t>
            </a:r>
            <a:r>
              <a:rPr lang="en-GB" dirty="0" smtClean="0">
                <a:latin typeface="EHUSans Light"/>
                <a:cs typeface="EHUSans Light"/>
              </a:rPr>
              <a:t>stages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55677" y="2462371"/>
            <a:ext cx="303112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EHUSans Light"/>
                <a:cs typeface="EHUSans Light"/>
              </a:rPr>
              <a:t>At each stage a decision has to be taken: </a:t>
            </a:r>
            <a:r>
              <a:rPr lang="en-GB" dirty="0" smtClean="0">
                <a:solidFill>
                  <a:srgbClr val="3366FF"/>
                </a:solidFill>
                <a:latin typeface="EHUSans Light"/>
                <a:cs typeface="EHUSans Light"/>
              </a:rPr>
              <a:t>up/right</a:t>
            </a:r>
          </a:p>
        </p:txBody>
      </p:sp>
    </p:spTree>
    <p:extLst>
      <p:ext uri="{BB962C8B-B14F-4D97-AF65-F5344CB8AC3E}">
        <p14:creationId xmlns:p14="http://schemas.microsoft.com/office/powerpoint/2010/main" val="3228355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attice_sampling4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75" y="1329840"/>
            <a:ext cx="4740983" cy="4660354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542" y="4093950"/>
            <a:ext cx="1790700" cy="33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A Square Lattice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200" dirty="0" smtClean="0">
                <a:latin typeface="EHUSans Light"/>
                <a:cs typeface="EHUSans Light"/>
              </a:rPr>
              <a:t>The Probability Model </a:t>
            </a:r>
            <a:r>
              <a:rPr lang="en-US" sz="2200" dirty="0">
                <a:solidFill>
                  <a:srgbClr val="3366FF"/>
                </a:solidFill>
                <a:latin typeface="EHUSans Light"/>
                <a:cs typeface="EHUSans Light"/>
              </a:rPr>
              <a:t>- Sampling</a:t>
            </a: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07788" y="5937028"/>
            <a:ext cx="3164729" cy="351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3366FF"/>
              </a:buClr>
              <a:buFont typeface="Arial"/>
              <a:buNone/>
            </a:pPr>
            <a:r>
              <a:rPr lang="en-US" sz="1400" dirty="0" smtClean="0">
                <a:solidFill>
                  <a:srgbClr val="3366FF"/>
                </a:solidFill>
                <a:latin typeface="EHUSans Light"/>
                <a:cs typeface="EHUSans Light"/>
              </a:rPr>
              <a:t>Square Lattice for n=6 GPP instance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55677" y="1663641"/>
            <a:ext cx="303112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EHUSans Light"/>
                <a:cs typeface="EHUSans Light"/>
              </a:rPr>
              <a:t>Solutions are sampled at </a:t>
            </a:r>
            <a:r>
              <a:rPr lang="en-GB" i="1" dirty="0" smtClean="0">
                <a:latin typeface="EHUSans Light"/>
                <a:cs typeface="EHUSans Light"/>
              </a:rPr>
              <a:t>n </a:t>
            </a:r>
            <a:r>
              <a:rPr lang="en-GB" dirty="0" smtClean="0">
                <a:latin typeface="EHUSans Light"/>
                <a:cs typeface="EHUSans Light"/>
              </a:rPr>
              <a:t>stages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55677" y="2462371"/>
            <a:ext cx="303112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EHUSans Light"/>
                <a:cs typeface="EHUSans Light"/>
              </a:rPr>
              <a:t>At each stage a decision has to be taken: </a:t>
            </a:r>
            <a:r>
              <a:rPr lang="en-GB" dirty="0" smtClean="0">
                <a:solidFill>
                  <a:srgbClr val="3366FF"/>
                </a:solidFill>
                <a:latin typeface="EHUSans Light"/>
                <a:cs typeface="EHUSans Light"/>
              </a:rPr>
              <a:t>up/right</a:t>
            </a:r>
          </a:p>
        </p:txBody>
      </p:sp>
    </p:spTree>
    <p:extLst>
      <p:ext uri="{BB962C8B-B14F-4D97-AF65-F5344CB8AC3E}">
        <p14:creationId xmlns:p14="http://schemas.microsoft.com/office/powerpoint/2010/main" val="3908641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17" y="4093950"/>
            <a:ext cx="2070100" cy="33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A Square Lattice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200" dirty="0" smtClean="0">
                <a:latin typeface="EHUSans Light"/>
                <a:cs typeface="EHUSans Light"/>
              </a:rPr>
              <a:t>The Probability Model </a:t>
            </a:r>
            <a:r>
              <a:rPr lang="en-US" sz="2200" dirty="0">
                <a:solidFill>
                  <a:srgbClr val="3366FF"/>
                </a:solidFill>
                <a:latin typeface="EHUSans Light"/>
                <a:cs typeface="EHUSans Light"/>
              </a:rPr>
              <a:t>- Sampling</a:t>
            </a: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07788" y="5937028"/>
            <a:ext cx="3164729" cy="351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3366FF"/>
              </a:buClr>
              <a:buFont typeface="Arial"/>
              <a:buNone/>
            </a:pPr>
            <a:r>
              <a:rPr lang="en-US" sz="1400" dirty="0" smtClean="0">
                <a:solidFill>
                  <a:srgbClr val="3366FF"/>
                </a:solidFill>
                <a:latin typeface="EHUSans Light"/>
                <a:cs typeface="EHUSans Light"/>
              </a:rPr>
              <a:t>Square Lattice for n=6 GPP instance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55677" y="1663641"/>
            <a:ext cx="303112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EHUSans Light"/>
                <a:cs typeface="EHUSans Light"/>
              </a:rPr>
              <a:t>Solutions are sampled at </a:t>
            </a:r>
            <a:r>
              <a:rPr lang="en-GB" i="1" dirty="0" smtClean="0">
                <a:latin typeface="EHUSans Light"/>
                <a:cs typeface="EHUSans Light"/>
              </a:rPr>
              <a:t>n </a:t>
            </a:r>
            <a:r>
              <a:rPr lang="en-GB" dirty="0" smtClean="0">
                <a:latin typeface="EHUSans Light"/>
                <a:cs typeface="EHUSans Light"/>
              </a:rPr>
              <a:t>stages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55677" y="2462371"/>
            <a:ext cx="303112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EHUSans Light"/>
                <a:cs typeface="EHUSans Light"/>
              </a:rPr>
              <a:t>At each stage a decision has to be taken: </a:t>
            </a:r>
            <a:r>
              <a:rPr lang="en-GB" dirty="0" smtClean="0">
                <a:solidFill>
                  <a:srgbClr val="3366FF"/>
                </a:solidFill>
                <a:latin typeface="EHUSans Light"/>
                <a:cs typeface="EHUSans Light"/>
              </a:rPr>
              <a:t>up/right</a:t>
            </a:r>
          </a:p>
        </p:txBody>
      </p:sp>
      <p:pic>
        <p:nvPicPr>
          <p:cNvPr id="3" name="Picture 2" descr="Lattice_sampling5.eps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00" y="1335600"/>
            <a:ext cx="4741200" cy="46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98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"/>
          <p:cNvSpPr txBox="1"/>
          <p:nvPr/>
        </p:nvSpPr>
        <p:spPr>
          <a:xfrm>
            <a:off x="5655677" y="4870207"/>
            <a:ext cx="3031123" cy="92333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dirty="0" smtClean="0">
                <a:latin typeface="EHUSans Light"/>
                <a:cs typeface="EHUSans Light"/>
              </a:rPr>
              <a:t>As labels are interchangeable, we sample first a 0</a:t>
            </a:r>
            <a:endParaRPr lang="en-US" b="1" dirty="0" smtClean="0">
              <a:latin typeface="EHUSans" pitchFamily="50"/>
              <a:cs typeface="EHUSans Light"/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67" y="4093950"/>
            <a:ext cx="2489200" cy="330200"/>
          </a:xfrm>
          <a:prstGeom prst="rect">
            <a:avLst/>
          </a:prstGeom>
        </p:spPr>
      </p:pic>
      <p:pic>
        <p:nvPicPr>
          <p:cNvPr id="3" name="Picture 2" descr="Lattice_sampling6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21" y="1335378"/>
            <a:ext cx="4730035" cy="4649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A Square Lattice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200" dirty="0" smtClean="0">
                <a:latin typeface="EHUSans Light"/>
                <a:cs typeface="EHUSans Light"/>
              </a:rPr>
              <a:t>The Probability Model </a:t>
            </a:r>
            <a:r>
              <a:rPr lang="en-US" sz="2200" dirty="0">
                <a:solidFill>
                  <a:srgbClr val="3366FF"/>
                </a:solidFill>
                <a:latin typeface="EHUSans Light"/>
                <a:cs typeface="EHUSans Light"/>
              </a:rPr>
              <a:t>- Sampling</a:t>
            </a: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07788" y="5937028"/>
            <a:ext cx="3164729" cy="351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3366FF"/>
              </a:buClr>
              <a:buFont typeface="Arial"/>
              <a:buNone/>
            </a:pPr>
            <a:r>
              <a:rPr lang="en-US" sz="1400" dirty="0" smtClean="0">
                <a:solidFill>
                  <a:srgbClr val="3366FF"/>
                </a:solidFill>
                <a:latin typeface="EHUSans Light"/>
                <a:cs typeface="EHUSans Light"/>
              </a:rPr>
              <a:t>Square Lattice for n=6 GPP instance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55677" y="1663641"/>
            <a:ext cx="303112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EHUSans Light"/>
                <a:cs typeface="EHUSans Light"/>
              </a:rPr>
              <a:t>Solutions are sampled at </a:t>
            </a:r>
            <a:r>
              <a:rPr lang="en-GB" i="1" dirty="0" smtClean="0">
                <a:latin typeface="EHUSans Light"/>
                <a:cs typeface="EHUSans Light"/>
              </a:rPr>
              <a:t>n </a:t>
            </a:r>
            <a:r>
              <a:rPr lang="en-GB" dirty="0" smtClean="0">
                <a:latin typeface="EHUSans Light"/>
                <a:cs typeface="EHUSans Light"/>
              </a:rPr>
              <a:t>stages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55677" y="2462371"/>
            <a:ext cx="303112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EHUSans Light"/>
                <a:cs typeface="EHUSans Light"/>
              </a:rPr>
              <a:t>At each stage a decision has to be taken: </a:t>
            </a:r>
            <a:r>
              <a:rPr lang="en-GB" dirty="0" smtClean="0">
                <a:solidFill>
                  <a:srgbClr val="3366FF"/>
                </a:solidFill>
                <a:latin typeface="EHUSans Light"/>
                <a:cs typeface="EHUSans Light"/>
              </a:rPr>
              <a:t>up/right</a:t>
            </a:r>
          </a:p>
        </p:txBody>
      </p:sp>
    </p:spTree>
    <p:extLst>
      <p:ext uri="{BB962C8B-B14F-4D97-AF65-F5344CB8AC3E}">
        <p14:creationId xmlns:p14="http://schemas.microsoft.com/office/powerpoint/2010/main" val="2386356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A Square Lattice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200" dirty="0" smtClean="0">
                <a:latin typeface="EHUSans Light"/>
                <a:cs typeface="EHUSans Light"/>
              </a:rPr>
              <a:t>The Probability Model </a:t>
            </a:r>
            <a:r>
              <a:rPr lang="en-US" sz="2200" dirty="0" smtClean="0">
                <a:solidFill>
                  <a:srgbClr val="3366FF"/>
                </a:solidFill>
                <a:latin typeface="EHUSans Light"/>
                <a:cs typeface="EHUSans Light"/>
              </a:rPr>
              <a:t>– Estimating parameters</a:t>
            </a:r>
            <a:endParaRPr lang="en-US" sz="22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64765" y="1420028"/>
            <a:ext cx="4409851" cy="4487289"/>
            <a:chOff x="457199" y="1304576"/>
            <a:chExt cx="4409851" cy="4487289"/>
          </a:xfrm>
        </p:grpSpPr>
        <p:pic>
          <p:nvPicPr>
            <p:cNvPr id="6" name="Picture 5" descr="Lattice1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199" y="1304576"/>
              <a:ext cx="4409851" cy="4248907"/>
            </a:xfrm>
            <a:prstGeom prst="rect">
              <a:avLst/>
            </a:prstGeom>
          </p:spPr>
        </p:pic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1082948" y="5440750"/>
              <a:ext cx="3164729" cy="35111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Clr>
                  <a:srgbClr val="3366FF"/>
                </a:buClr>
                <a:buFont typeface="Arial"/>
                <a:buNone/>
              </a:pPr>
              <a:r>
                <a:rPr lang="en-US" sz="1400" dirty="0" smtClean="0">
                  <a:solidFill>
                    <a:srgbClr val="3366FF"/>
                  </a:solidFill>
                  <a:latin typeface="EHUSans Light"/>
                  <a:cs typeface="EHUSans Light"/>
                </a:rPr>
                <a:t>Square Lattice for n=6 GPP instance</a:t>
              </a:r>
            </a:p>
          </p:txBody>
        </p:sp>
      </p:grpSp>
      <p:sp>
        <p:nvSpPr>
          <p:cNvPr id="8" name="Oval 7"/>
          <p:cNvSpPr/>
          <p:nvPr/>
        </p:nvSpPr>
        <p:spPr>
          <a:xfrm>
            <a:off x="3475020" y="3892718"/>
            <a:ext cx="350393" cy="361347"/>
          </a:xfrm>
          <a:prstGeom prst="ellipse">
            <a:avLst/>
          </a:prstGeom>
          <a:noFill/>
          <a:ln w="190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18" name="Group 17"/>
          <p:cNvGrpSpPr/>
          <p:nvPr/>
        </p:nvGrpSpPr>
        <p:grpSpPr>
          <a:xfrm>
            <a:off x="4261737" y="4614119"/>
            <a:ext cx="4669025" cy="821157"/>
            <a:chOff x="4035246" y="5468882"/>
            <a:chExt cx="4669025" cy="821157"/>
          </a:xfrm>
        </p:grpSpPr>
        <p:sp>
          <p:nvSpPr>
            <p:cNvPr id="16" name="Rectangle 15"/>
            <p:cNvSpPr/>
            <p:nvPr/>
          </p:nvSpPr>
          <p:spPr>
            <a:xfrm>
              <a:off x="4035246" y="5468882"/>
              <a:ext cx="4669025" cy="8211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 smtClean="0">
                <a:latin typeface="EHUSans"/>
                <a:cs typeface="EHUSans"/>
              </a:endParaRPr>
            </a:p>
          </p:txBody>
        </p:sp>
        <p:pic>
          <p:nvPicPr>
            <p:cNvPr id="14" name="Picture 13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1736" y="5659077"/>
              <a:ext cx="4254500" cy="4064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4261737" y="1975361"/>
            <a:ext cx="4669025" cy="821157"/>
            <a:chOff x="4176698" y="3234462"/>
            <a:chExt cx="4669025" cy="821157"/>
          </a:xfrm>
        </p:grpSpPr>
        <p:sp>
          <p:nvSpPr>
            <p:cNvPr id="21" name="Rectangle 20"/>
            <p:cNvSpPr/>
            <p:nvPr/>
          </p:nvSpPr>
          <p:spPr>
            <a:xfrm>
              <a:off x="4176698" y="3234462"/>
              <a:ext cx="4669025" cy="8211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 smtClean="0">
                <a:latin typeface="EHUSans"/>
                <a:cs typeface="EHUSans"/>
              </a:endParaRPr>
            </a:p>
          </p:txBody>
        </p:sp>
        <p:pic>
          <p:nvPicPr>
            <p:cNvPr id="19" name="Picture 18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031" y="3442721"/>
              <a:ext cx="4254500" cy="406400"/>
            </a:xfrm>
            <a:prstGeom prst="rect">
              <a:avLst/>
            </a:prstGeom>
          </p:spPr>
        </p:pic>
      </p:grpSp>
      <p:sp>
        <p:nvSpPr>
          <p:cNvPr id="25" name="Oval 24"/>
          <p:cNvSpPr/>
          <p:nvPr/>
        </p:nvSpPr>
        <p:spPr>
          <a:xfrm>
            <a:off x="2828254" y="2358972"/>
            <a:ext cx="273719" cy="273718"/>
          </a:xfrm>
          <a:prstGeom prst="ellipse">
            <a:avLst/>
          </a:prstGeom>
          <a:noFill/>
          <a:ln w="190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6" name="Straight Arrow Connector 25"/>
          <p:cNvCxnSpPr>
            <a:stCxn id="25" idx="6"/>
            <a:endCxn id="21" idx="1"/>
          </p:cNvCxnSpPr>
          <p:nvPr/>
        </p:nvCxnSpPr>
        <p:spPr>
          <a:xfrm flipV="1">
            <a:off x="3101972" y="2385940"/>
            <a:ext cx="1159765" cy="109892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5"/>
          </p:cNvCxnSpPr>
          <p:nvPr/>
        </p:nvCxnSpPr>
        <p:spPr>
          <a:xfrm>
            <a:off x="3774098" y="4201147"/>
            <a:ext cx="513537" cy="528425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62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A Square Lattice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200" dirty="0" smtClean="0">
                <a:latin typeface="EHUSans Light"/>
                <a:cs typeface="EHUSans Light"/>
              </a:rPr>
              <a:t>The Probability Model </a:t>
            </a:r>
            <a:r>
              <a:rPr lang="en-US" sz="2200" dirty="0" smtClean="0">
                <a:solidFill>
                  <a:srgbClr val="3366FF"/>
                </a:solidFill>
                <a:latin typeface="EHUSans Light"/>
                <a:cs typeface="EHUSans Light"/>
              </a:rPr>
              <a:t>– The order of variables</a:t>
            </a:r>
            <a:endParaRPr lang="en-US" sz="22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1"/>
          </a:xfrm>
        </p:spPr>
        <p:txBody>
          <a:bodyPr anchor="t">
            <a:normAutofit/>
          </a:bodyPr>
          <a:lstStyle/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r>
              <a:rPr lang="es-ES_tradnl" sz="2000" dirty="0" smtClean="0">
                <a:solidFill>
                  <a:srgbClr val="3366FF"/>
                </a:solidFill>
                <a:latin typeface="EHUSans Light"/>
                <a:cs typeface="EHUSans Light"/>
              </a:rPr>
              <a:t>In </a:t>
            </a:r>
            <a:r>
              <a:rPr lang="es-ES_tradnl" sz="20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which</a:t>
            </a:r>
            <a:r>
              <a:rPr lang="es-ES_tradnl" sz="2000" dirty="0" smtClean="0">
                <a:solidFill>
                  <a:srgbClr val="3366FF"/>
                </a:solidFill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order</a:t>
            </a:r>
            <a:r>
              <a:rPr lang="es-ES_tradnl" sz="2000" dirty="0" smtClean="0">
                <a:solidFill>
                  <a:srgbClr val="3366FF"/>
                </a:solidFill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latin typeface="EHUSans Light"/>
                <a:cs typeface="EHUSans Light"/>
              </a:rPr>
              <a:t>should</a:t>
            </a:r>
            <a:r>
              <a:rPr lang="es-ES_tradnl" sz="2000" dirty="0" smtClean="0"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latin typeface="EHUSans Light"/>
                <a:cs typeface="EHUSans Light"/>
              </a:rPr>
              <a:t>we</a:t>
            </a:r>
            <a:r>
              <a:rPr lang="es-ES_tradnl" sz="2000" dirty="0" smtClean="0"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latin typeface="EHUSans Light"/>
                <a:cs typeface="EHUSans Light"/>
              </a:rPr>
              <a:t>visit</a:t>
            </a:r>
            <a:r>
              <a:rPr lang="es-ES_tradnl" sz="2000" dirty="0" smtClean="0"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latin typeface="EHUSans Light"/>
                <a:cs typeface="EHUSans Light"/>
              </a:rPr>
              <a:t>the</a:t>
            </a:r>
            <a:r>
              <a:rPr lang="es-ES_tradnl" sz="2000" dirty="0" smtClean="0">
                <a:latin typeface="EHUSans Light"/>
                <a:cs typeface="EHUSans Light"/>
              </a:rPr>
              <a:t> variables?</a:t>
            </a:r>
          </a:p>
          <a:p>
            <a:pPr marL="0" indent="0" algn="ctr">
              <a:buClr>
                <a:srgbClr val="3366FF"/>
              </a:buClr>
              <a:buNone/>
            </a:pPr>
            <a:endParaRPr lang="es-ES_tradnl" sz="20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s-ES_tradnl" sz="2000" dirty="0" smtClean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s-ES_tradnl" sz="20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s-ES_tradnl" sz="2000" dirty="0" smtClean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s-ES_tradnl" sz="20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s-ES_tradnl" sz="2000" dirty="0" smtClean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s-ES_tradnl" sz="20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s-ES_tradnl" sz="2000" dirty="0" smtClean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s-ES_tradnl" sz="20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r>
              <a:rPr lang="es-ES_tradnl" sz="2000" dirty="0" err="1" smtClean="0">
                <a:latin typeface="EHUSans Light"/>
                <a:cs typeface="EHUSans Light"/>
              </a:rPr>
              <a:t>Is</a:t>
            </a:r>
            <a:r>
              <a:rPr lang="es-ES_tradnl" sz="2000" dirty="0" smtClean="0"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latin typeface="EHUSans Light"/>
                <a:cs typeface="EHUSans Light"/>
              </a:rPr>
              <a:t>there</a:t>
            </a:r>
            <a:r>
              <a:rPr lang="es-ES_tradnl" sz="2000" dirty="0" smtClean="0"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latin typeface="EHUSans Light"/>
                <a:cs typeface="EHUSans Light"/>
              </a:rPr>
              <a:t>any</a:t>
            </a:r>
            <a:r>
              <a:rPr lang="es-ES_tradnl" sz="2000" dirty="0" smtClean="0"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latin typeface="EHUSans Light"/>
                <a:cs typeface="EHUSans Light"/>
              </a:rPr>
              <a:t>difference</a:t>
            </a:r>
            <a:r>
              <a:rPr lang="es-ES_tradnl" sz="2000" dirty="0" smtClean="0">
                <a:latin typeface="EHUSans Light"/>
                <a:cs typeface="EHUSans Light"/>
              </a:rPr>
              <a:t>?</a:t>
            </a:r>
            <a:endParaRPr lang="es-ES_tradnl" sz="20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25" y="3213100"/>
            <a:ext cx="3204379" cy="7891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713" y="3213100"/>
            <a:ext cx="3204379" cy="789138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1526673" y="2976022"/>
            <a:ext cx="461851" cy="282209"/>
          </a:xfrm>
          <a:custGeom>
            <a:avLst/>
            <a:gdLst>
              <a:gd name="connsiteX0" fmla="*/ 0 w 461851"/>
              <a:gd name="connsiteY0" fmla="*/ 359193 h 372020"/>
              <a:gd name="connsiteX1" fmla="*/ 256584 w 461851"/>
              <a:gd name="connsiteY1" fmla="*/ 18 h 372020"/>
              <a:gd name="connsiteX2" fmla="*/ 461851 w 461851"/>
              <a:gd name="connsiteY2" fmla="*/ 372020 h 372020"/>
              <a:gd name="connsiteX3" fmla="*/ 461851 w 461851"/>
              <a:gd name="connsiteY3" fmla="*/ 372020 h 37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851" h="372020">
                <a:moveTo>
                  <a:pt x="0" y="359193"/>
                </a:moveTo>
                <a:cubicBezTo>
                  <a:pt x="89804" y="178536"/>
                  <a:pt x="179609" y="-2120"/>
                  <a:pt x="256584" y="18"/>
                </a:cubicBezTo>
                <a:cubicBezTo>
                  <a:pt x="333559" y="2156"/>
                  <a:pt x="461851" y="372020"/>
                  <a:pt x="461851" y="372020"/>
                </a:cubicBezTo>
                <a:lnTo>
                  <a:pt x="461851" y="372020"/>
                </a:lnTo>
              </a:path>
            </a:pathLst>
          </a:cu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366FF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014183" y="2974489"/>
            <a:ext cx="461851" cy="282209"/>
          </a:xfrm>
          <a:custGeom>
            <a:avLst/>
            <a:gdLst>
              <a:gd name="connsiteX0" fmla="*/ 0 w 461851"/>
              <a:gd name="connsiteY0" fmla="*/ 359193 h 372020"/>
              <a:gd name="connsiteX1" fmla="*/ 256584 w 461851"/>
              <a:gd name="connsiteY1" fmla="*/ 18 h 372020"/>
              <a:gd name="connsiteX2" fmla="*/ 461851 w 461851"/>
              <a:gd name="connsiteY2" fmla="*/ 372020 h 372020"/>
              <a:gd name="connsiteX3" fmla="*/ 461851 w 461851"/>
              <a:gd name="connsiteY3" fmla="*/ 372020 h 37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851" h="372020">
                <a:moveTo>
                  <a:pt x="0" y="359193"/>
                </a:moveTo>
                <a:cubicBezTo>
                  <a:pt x="89804" y="178536"/>
                  <a:pt x="179609" y="-2120"/>
                  <a:pt x="256584" y="18"/>
                </a:cubicBezTo>
                <a:cubicBezTo>
                  <a:pt x="333559" y="2156"/>
                  <a:pt x="461851" y="372020"/>
                  <a:pt x="461851" y="372020"/>
                </a:cubicBezTo>
                <a:lnTo>
                  <a:pt x="461851" y="372020"/>
                </a:lnTo>
              </a:path>
            </a:pathLst>
          </a:cu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366FF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488863" y="2976022"/>
            <a:ext cx="461851" cy="282209"/>
          </a:xfrm>
          <a:custGeom>
            <a:avLst/>
            <a:gdLst>
              <a:gd name="connsiteX0" fmla="*/ 0 w 461851"/>
              <a:gd name="connsiteY0" fmla="*/ 359193 h 372020"/>
              <a:gd name="connsiteX1" fmla="*/ 256584 w 461851"/>
              <a:gd name="connsiteY1" fmla="*/ 18 h 372020"/>
              <a:gd name="connsiteX2" fmla="*/ 461851 w 461851"/>
              <a:gd name="connsiteY2" fmla="*/ 372020 h 372020"/>
              <a:gd name="connsiteX3" fmla="*/ 461851 w 461851"/>
              <a:gd name="connsiteY3" fmla="*/ 372020 h 37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851" h="372020">
                <a:moveTo>
                  <a:pt x="0" y="359193"/>
                </a:moveTo>
                <a:cubicBezTo>
                  <a:pt x="89804" y="178536"/>
                  <a:pt x="179609" y="-2120"/>
                  <a:pt x="256584" y="18"/>
                </a:cubicBezTo>
                <a:cubicBezTo>
                  <a:pt x="333559" y="2156"/>
                  <a:pt x="461851" y="372020"/>
                  <a:pt x="461851" y="372020"/>
                </a:cubicBezTo>
                <a:lnTo>
                  <a:pt x="461851" y="372020"/>
                </a:lnTo>
              </a:path>
            </a:pathLst>
          </a:cu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366FF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2976372" y="2974489"/>
            <a:ext cx="461851" cy="282209"/>
          </a:xfrm>
          <a:custGeom>
            <a:avLst/>
            <a:gdLst>
              <a:gd name="connsiteX0" fmla="*/ 0 w 461851"/>
              <a:gd name="connsiteY0" fmla="*/ 359193 h 372020"/>
              <a:gd name="connsiteX1" fmla="*/ 256584 w 461851"/>
              <a:gd name="connsiteY1" fmla="*/ 18 h 372020"/>
              <a:gd name="connsiteX2" fmla="*/ 461851 w 461851"/>
              <a:gd name="connsiteY2" fmla="*/ 372020 h 372020"/>
              <a:gd name="connsiteX3" fmla="*/ 461851 w 461851"/>
              <a:gd name="connsiteY3" fmla="*/ 372020 h 37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851" h="372020">
                <a:moveTo>
                  <a:pt x="0" y="359193"/>
                </a:moveTo>
                <a:cubicBezTo>
                  <a:pt x="89804" y="178536"/>
                  <a:pt x="179609" y="-2120"/>
                  <a:pt x="256584" y="18"/>
                </a:cubicBezTo>
                <a:cubicBezTo>
                  <a:pt x="333559" y="2156"/>
                  <a:pt x="461851" y="372020"/>
                  <a:pt x="461851" y="372020"/>
                </a:cubicBezTo>
                <a:lnTo>
                  <a:pt x="461851" y="372020"/>
                </a:lnTo>
              </a:path>
            </a:pathLst>
          </a:cu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366FF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438224" y="2962727"/>
            <a:ext cx="461851" cy="282209"/>
          </a:xfrm>
          <a:custGeom>
            <a:avLst/>
            <a:gdLst>
              <a:gd name="connsiteX0" fmla="*/ 0 w 461851"/>
              <a:gd name="connsiteY0" fmla="*/ 359193 h 372020"/>
              <a:gd name="connsiteX1" fmla="*/ 256584 w 461851"/>
              <a:gd name="connsiteY1" fmla="*/ 18 h 372020"/>
              <a:gd name="connsiteX2" fmla="*/ 461851 w 461851"/>
              <a:gd name="connsiteY2" fmla="*/ 372020 h 372020"/>
              <a:gd name="connsiteX3" fmla="*/ 461851 w 461851"/>
              <a:gd name="connsiteY3" fmla="*/ 372020 h 37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851" h="372020">
                <a:moveTo>
                  <a:pt x="0" y="359193"/>
                </a:moveTo>
                <a:cubicBezTo>
                  <a:pt x="89804" y="178536"/>
                  <a:pt x="179609" y="-2120"/>
                  <a:pt x="256584" y="18"/>
                </a:cubicBezTo>
                <a:cubicBezTo>
                  <a:pt x="333559" y="2156"/>
                  <a:pt x="461851" y="372020"/>
                  <a:pt x="461851" y="372020"/>
                </a:cubicBezTo>
                <a:lnTo>
                  <a:pt x="461851" y="372020"/>
                </a:lnTo>
              </a:path>
            </a:pathLst>
          </a:cu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366FF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6233433" y="2985784"/>
            <a:ext cx="461851" cy="282209"/>
          </a:xfrm>
          <a:custGeom>
            <a:avLst/>
            <a:gdLst>
              <a:gd name="connsiteX0" fmla="*/ 0 w 461851"/>
              <a:gd name="connsiteY0" fmla="*/ 359193 h 372020"/>
              <a:gd name="connsiteX1" fmla="*/ 256584 w 461851"/>
              <a:gd name="connsiteY1" fmla="*/ 18 h 372020"/>
              <a:gd name="connsiteX2" fmla="*/ 461851 w 461851"/>
              <a:gd name="connsiteY2" fmla="*/ 372020 h 372020"/>
              <a:gd name="connsiteX3" fmla="*/ 461851 w 461851"/>
              <a:gd name="connsiteY3" fmla="*/ 372020 h 37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851" h="372020">
                <a:moveTo>
                  <a:pt x="0" y="359193"/>
                </a:moveTo>
                <a:cubicBezTo>
                  <a:pt x="89804" y="178536"/>
                  <a:pt x="179609" y="-2120"/>
                  <a:pt x="256584" y="18"/>
                </a:cubicBezTo>
                <a:cubicBezTo>
                  <a:pt x="333559" y="2156"/>
                  <a:pt x="461851" y="372020"/>
                  <a:pt x="461851" y="372020"/>
                </a:cubicBezTo>
                <a:lnTo>
                  <a:pt x="461851" y="372020"/>
                </a:lnTo>
              </a:path>
            </a:pathLst>
          </a:cu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366FF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6695285" y="2974022"/>
            <a:ext cx="461851" cy="282209"/>
          </a:xfrm>
          <a:custGeom>
            <a:avLst/>
            <a:gdLst>
              <a:gd name="connsiteX0" fmla="*/ 0 w 461851"/>
              <a:gd name="connsiteY0" fmla="*/ 359193 h 372020"/>
              <a:gd name="connsiteX1" fmla="*/ 256584 w 461851"/>
              <a:gd name="connsiteY1" fmla="*/ 18 h 372020"/>
              <a:gd name="connsiteX2" fmla="*/ 461851 w 461851"/>
              <a:gd name="connsiteY2" fmla="*/ 372020 h 372020"/>
              <a:gd name="connsiteX3" fmla="*/ 461851 w 461851"/>
              <a:gd name="connsiteY3" fmla="*/ 372020 h 37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851" h="372020">
                <a:moveTo>
                  <a:pt x="0" y="359193"/>
                </a:moveTo>
                <a:cubicBezTo>
                  <a:pt x="89804" y="178536"/>
                  <a:pt x="179609" y="-2120"/>
                  <a:pt x="256584" y="18"/>
                </a:cubicBezTo>
                <a:cubicBezTo>
                  <a:pt x="333559" y="2156"/>
                  <a:pt x="461851" y="372020"/>
                  <a:pt x="461851" y="372020"/>
                </a:cubicBezTo>
                <a:lnTo>
                  <a:pt x="461851" y="372020"/>
                </a:lnTo>
              </a:path>
            </a:pathLst>
          </a:cu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366FF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5837279" y="2732296"/>
            <a:ext cx="1834573" cy="513108"/>
          </a:xfrm>
          <a:custGeom>
            <a:avLst/>
            <a:gdLst>
              <a:gd name="connsiteX0" fmla="*/ 1834573 w 1834573"/>
              <a:gd name="connsiteY0" fmla="*/ 513108 h 513108"/>
              <a:gd name="connsiteX1" fmla="*/ 872385 w 1834573"/>
              <a:gd name="connsiteY1" fmla="*/ 0 h 513108"/>
              <a:gd name="connsiteX2" fmla="*/ 0 w 1834573"/>
              <a:gd name="connsiteY2" fmla="*/ 513108 h 513108"/>
              <a:gd name="connsiteX3" fmla="*/ 0 w 1834573"/>
              <a:gd name="connsiteY3" fmla="*/ 513108 h 51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4573" h="513108">
                <a:moveTo>
                  <a:pt x="1834573" y="513108"/>
                </a:moveTo>
                <a:cubicBezTo>
                  <a:pt x="1506360" y="256554"/>
                  <a:pt x="1178147" y="0"/>
                  <a:pt x="872385" y="0"/>
                </a:cubicBezTo>
                <a:cubicBezTo>
                  <a:pt x="566623" y="0"/>
                  <a:pt x="0" y="513108"/>
                  <a:pt x="0" y="513108"/>
                </a:cubicBezTo>
                <a:lnTo>
                  <a:pt x="0" y="513108"/>
                </a:lnTo>
              </a:path>
            </a:pathLst>
          </a:cu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Freeform 17"/>
          <p:cNvSpPr/>
          <p:nvPr/>
        </p:nvSpPr>
        <p:spPr>
          <a:xfrm>
            <a:off x="5349769" y="2963196"/>
            <a:ext cx="474680" cy="295037"/>
          </a:xfrm>
          <a:custGeom>
            <a:avLst/>
            <a:gdLst>
              <a:gd name="connsiteX0" fmla="*/ 474680 w 474680"/>
              <a:gd name="connsiteY0" fmla="*/ 295037 h 295037"/>
              <a:gd name="connsiteX1" fmla="*/ 230925 w 474680"/>
              <a:gd name="connsiteY1" fmla="*/ 0 h 295037"/>
              <a:gd name="connsiteX2" fmla="*/ 0 w 474680"/>
              <a:gd name="connsiteY2" fmla="*/ 295037 h 295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4680" h="295037">
                <a:moveTo>
                  <a:pt x="474680" y="295037"/>
                </a:moveTo>
                <a:cubicBezTo>
                  <a:pt x="392359" y="147518"/>
                  <a:pt x="310038" y="0"/>
                  <a:pt x="230925" y="0"/>
                </a:cubicBezTo>
                <a:cubicBezTo>
                  <a:pt x="151812" y="0"/>
                  <a:pt x="0" y="295037"/>
                  <a:pt x="0" y="295037"/>
                </a:cubicBezTo>
              </a:path>
            </a:pathLst>
          </a:cu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Oval 18"/>
          <p:cNvSpPr/>
          <p:nvPr/>
        </p:nvSpPr>
        <p:spPr>
          <a:xfrm>
            <a:off x="1475355" y="3187444"/>
            <a:ext cx="136455" cy="143892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Oval 20"/>
          <p:cNvSpPr/>
          <p:nvPr/>
        </p:nvSpPr>
        <p:spPr>
          <a:xfrm>
            <a:off x="7603625" y="3187444"/>
            <a:ext cx="136455" cy="143892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Freeform 19"/>
          <p:cNvSpPr/>
          <p:nvPr/>
        </p:nvSpPr>
        <p:spPr>
          <a:xfrm>
            <a:off x="5353623" y="2922755"/>
            <a:ext cx="887207" cy="334207"/>
          </a:xfrm>
          <a:custGeom>
            <a:avLst/>
            <a:gdLst>
              <a:gd name="connsiteX0" fmla="*/ 0 w 887206"/>
              <a:gd name="connsiteY0" fmla="*/ 328131 h 334207"/>
              <a:gd name="connsiteX1" fmla="*/ 473987 w 887206"/>
              <a:gd name="connsiteY1" fmla="*/ 4 h 334207"/>
              <a:gd name="connsiteX2" fmla="*/ 887206 w 887206"/>
              <a:gd name="connsiteY2" fmla="*/ 334207 h 334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7206" h="334207">
                <a:moveTo>
                  <a:pt x="0" y="328131"/>
                </a:moveTo>
                <a:cubicBezTo>
                  <a:pt x="163059" y="163561"/>
                  <a:pt x="326119" y="-1009"/>
                  <a:pt x="473987" y="4"/>
                </a:cubicBezTo>
                <a:cubicBezTo>
                  <a:pt x="621855" y="1017"/>
                  <a:pt x="754530" y="167612"/>
                  <a:pt x="887206" y="334207"/>
                </a:cubicBezTo>
              </a:path>
            </a:pathLst>
          </a:cu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057" y="4648520"/>
            <a:ext cx="1854200" cy="27940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51" y="4629470"/>
            <a:ext cx="19685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80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1" grpId="0" animBg="1"/>
      <p:bldP spid="18" grpId="0" animBg="1"/>
      <p:bldP spid="19" grpId="0" animBg="1"/>
      <p:bldP spid="21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Constrained Optimization Problems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700" dirty="0" smtClean="0">
                <a:solidFill>
                  <a:srgbClr val="3366FF"/>
                </a:solidFill>
                <a:latin typeface="EHUSans Light"/>
                <a:cs typeface="EHUSans Light"/>
              </a:rPr>
              <a:t>Definition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173" y="2000993"/>
            <a:ext cx="5898791" cy="14746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3483" y="4321727"/>
            <a:ext cx="7787227" cy="1746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174625" lvl="1">
              <a:lnSpc>
                <a:spcPct val="120000"/>
              </a:lnSpc>
              <a:buClr>
                <a:schemeClr val="accent6"/>
              </a:buClr>
            </a:pPr>
            <a:r>
              <a:rPr lang="es-ES_tradnl" sz="1500" dirty="0" err="1" smtClean="0">
                <a:latin typeface="EHUSans"/>
                <a:cs typeface="EHUSans"/>
              </a:rPr>
              <a:t>Some</a:t>
            </a:r>
            <a:r>
              <a:rPr lang="es-ES_tradnl" sz="1500" dirty="0" smtClean="0">
                <a:latin typeface="EHUSans"/>
                <a:cs typeface="EHUSans"/>
              </a:rPr>
              <a:t> </a:t>
            </a:r>
            <a:r>
              <a:rPr lang="es-ES_tradnl" sz="1500" dirty="0" err="1" smtClean="0">
                <a:latin typeface="EHUSans"/>
                <a:cs typeface="EHUSans"/>
              </a:rPr>
              <a:t>examples</a:t>
            </a:r>
            <a:endParaRPr lang="es-ES_tradnl" sz="1500" dirty="0" smtClean="0">
              <a:latin typeface="EHUSans"/>
              <a:cs typeface="EHUSans"/>
            </a:endParaRPr>
          </a:p>
          <a:p>
            <a:pPr marL="460375" lvl="1" indent="-285750">
              <a:lnSpc>
                <a:spcPct val="120000"/>
              </a:lnSpc>
              <a:buClr>
                <a:schemeClr val="accent6"/>
              </a:buClr>
              <a:buFont typeface="Wingdings" charset="0"/>
              <a:buChar char="à"/>
            </a:pPr>
            <a:r>
              <a:rPr lang="es-ES_tradnl" sz="1500" dirty="0" err="1" smtClean="0">
                <a:latin typeface="EHUSans Light"/>
                <a:cs typeface="EHUSans Light"/>
              </a:rPr>
              <a:t>Knapsack</a:t>
            </a:r>
            <a:r>
              <a:rPr lang="es-ES_tradnl" sz="1500" dirty="0" smtClean="0">
                <a:latin typeface="EHUSans Light"/>
                <a:cs typeface="EHUSans Light"/>
              </a:rPr>
              <a:t> </a:t>
            </a:r>
            <a:r>
              <a:rPr lang="es-ES_tradnl" sz="1500" dirty="0" err="1" smtClean="0">
                <a:latin typeface="EHUSans Light"/>
                <a:cs typeface="EHUSans Light"/>
              </a:rPr>
              <a:t>Problem</a:t>
            </a:r>
            <a:endParaRPr lang="es-ES_tradnl" sz="1500" dirty="0" smtClean="0">
              <a:latin typeface="EHUSans Light"/>
              <a:cs typeface="EHUSans Light"/>
            </a:endParaRPr>
          </a:p>
          <a:p>
            <a:pPr marL="460375" lvl="1" indent="-285750">
              <a:lnSpc>
                <a:spcPct val="120000"/>
              </a:lnSpc>
              <a:buClr>
                <a:schemeClr val="accent6"/>
              </a:buClr>
              <a:buFont typeface="Wingdings" charset="0"/>
              <a:buChar char="à"/>
            </a:pPr>
            <a:r>
              <a:rPr lang="es-ES_tradnl" sz="1500" dirty="0" err="1" smtClean="0">
                <a:latin typeface="EHUSans Light"/>
                <a:cs typeface="EHUSans Light"/>
              </a:rPr>
              <a:t>Graph</a:t>
            </a:r>
            <a:r>
              <a:rPr lang="es-ES_tradnl" sz="1500" dirty="0" smtClean="0">
                <a:latin typeface="EHUSans Light"/>
                <a:cs typeface="EHUSans Light"/>
              </a:rPr>
              <a:t> </a:t>
            </a:r>
            <a:r>
              <a:rPr lang="es-ES_tradnl" sz="1500" dirty="0" err="1" smtClean="0">
                <a:latin typeface="EHUSans Light"/>
                <a:cs typeface="EHUSans Light"/>
              </a:rPr>
              <a:t>Colouring</a:t>
            </a:r>
            <a:r>
              <a:rPr lang="es-ES_tradnl" sz="1500" dirty="0" smtClean="0">
                <a:latin typeface="EHUSans Light"/>
                <a:cs typeface="EHUSans Light"/>
              </a:rPr>
              <a:t> </a:t>
            </a:r>
            <a:r>
              <a:rPr lang="es-ES_tradnl" sz="1500" dirty="0" err="1" smtClean="0">
                <a:latin typeface="EHUSans Light"/>
                <a:cs typeface="EHUSans Light"/>
              </a:rPr>
              <a:t>Problem</a:t>
            </a:r>
            <a:endParaRPr lang="es-ES_tradnl" sz="1500" dirty="0" smtClean="0">
              <a:latin typeface="EHUSans Light"/>
              <a:cs typeface="EHUSans Light"/>
            </a:endParaRPr>
          </a:p>
          <a:p>
            <a:pPr marL="460375" lvl="1" indent="-285750">
              <a:lnSpc>
                <a:spcPct val="120000"/>
              </a:lnSpc>
              <a:buClr>
                <a:schemeClr val="accent6"/>
              </a:buClr>
              <a:buFont typeface="Wingdings" charset="0"/>
              <a:buChar char="à"/>
            </a:pPr>
            <a:r>
              <a:rPr lang="es-ES_tradnl" sz="1500" dirty="0" err="1" smtClean="0">
                <a:latin typeface="EHUSans Light"/>
                <a:cs typeface="EHUSans Light"/>
              </a:rPr>
              <a:t>Maximum</a:t>
            </a:r>
            <a:r>
              <a:rPr lang="es-ES_tradnl" sz="1500" dirty="0" smtClean="0">
                <a:latin typeface="EHUSans Light"/>
                <a:cs typeface="EHUSans Light"/>
              </a:rPr>
              <a:t> </a:t>
            </a:r>
            <a:r>
              <a:rPr lang="es-ES_tradnl" sz="1500" dirty="0" err="1" smtClean="0">
                <a:latin typeface="EHUSans Light"/>
                <a:cs typeface="EHUSans Light"/>
              </a:rPr>
              <a:t>Satisfiability</a:t>
            </a:r>
            <a:r>
              <a:rPr lang="es-ES_tradnl" sz="1500" dirty="0" smtClean="0">
                <a:latin typeface="EHUSans Light"/>
                <a:cs typeface="EHUSans Light"/>
              </a:rPr>
              <a:t> </a:t>
            </a:r>
            <a:r>
              <a:rPr lang="es-ES_tradnl" sz="1500" dirty="0" err="1" smtClean="0">
                <a:latin typeface="EHUSans Light"/>
                <a:cs typeface="EHUSans Light"/>
              </a:rPr>
              <a:t>Problem</a:t>
            </a:r>
            <a:endParaRPr lang="es-ES_tradnl" sz="1500" dirty="0">
              <a:latin typeface="EHUSans Light"/>
              <a:cs typeface="EHUSans Light"/>
            </a:endParaRPr>
          </a:p>
          <a:p>
            <a:pPr marL="460375" lvl="1" indent="-285750">
              <a:lnSpc>
                <a:spcPct val="120000"/>
              </a:lnSpc>
              <a:buClr>
                <a:schemeClr val="accent6"/>
              </a:buClr>
              <a:buFont typeface="Wingdings" charset="0"/>
              <a:buChar char="à"/>
            </a:pPr>
            <a:r>
              <a:rPr lang="es-ES_tradnl" sz="1500" dirty="0" err="1" smtClean="0">
                <a:latin typeface="EHUSans Light"/>
                <a:cs typeface="EHUSans Light"/>
              </a:rPr>
              <a:t>Capacitated</a:t>
            </a:r>
            <a:r>
              <a:rPr lang="es-ES_tradnl" sz="1500" dirty="0" smtClean="0">
                <a:latin typeface="EHUSans Light"/>
                <a:cs typeface="EHUSans Light"/>
              </a:rPr>
              <a:t> </a:t>
            </a:r>
            <a:r>
              <a:rPr lang="es-ES_tradnl" sz="1500" dirty="0" err="1" smtClean="0">
                <a:latin typeface="EHUSans Light"/>
                <a:cs typeface="EHUSans Light"/>
              </a:rPr>
              <a:t>Arc</a:t>
            </a:r>
            <a:r>
              <a:rPr lang="es-ES_tradnl" sz="1500" dirty="0" smtClean="0">
                <a:latin typeface="EHUSans Light"/>
                <a:cs typeface="EHUSans Light"/>
              </a:rPr>
              <a:t> </a:t>
            </a:r>
            <a:r>
              <a:rPr lang="es-ES_tradnl" sz="1500" dirty="0" err="1" smtClean="0">
                <a:latin typeface="EHUSans Light"/>
                <a:cs typeface="EHUSans Light"/>
              </a:rPr>
              <a:t>Routing</a:t>
            </a:r>
            <a:r>
              <a:rPr lang="es-ES_tradnl" sz="1500" dirty="0" smtClean="0">
                <a:latin typeface="EHUSans Light"/>
                <a:cs typeface="EHUSans Light"/>
              </a:rPr>
              <a:t> </a:t>
            </a:r>
            <a:r>
              <a:rPr lang="es-ES_tradnl" sz="1500" dirty="0" err="1" smtClean="0">
                <a:latin typeface="EHUSans Light"/>
                <a:cs typeface="EHUSans Light"/>
              </a:rPr>
              <a:t>Problem</a:t>
            </a:r>
            <a:endParaRPr lang="es-ES_tradnl" sz="1500" dirty="0" smtClean="0">
              <a:latin typeface="EHUSans Light"/>
              <a:cs typeface="EHUSans Light"/>
            </a:endParaRPr>
          </a:p>
          <a:p>
            <a:pPr marL="460375" lvl="1" indent="-285750">
              <a:lnSpc>
                <a:spcPct val="120000"/>
              </a:lnSpc>
              <a:buClr>
                <a:schemeClr val="accent6"/>
              </a:buClr>
              <a:buFont typeface="Wingdings" charset="0"/>
              <a:buChar char="à"/>
            </a:pPr>
            <a:r>
              <a:rPr lang="is-IS" sz="1500" dirty="0" smtClean="0">
                <a:latin typeface="EHUSans Light"/>
                <a:cs typeface="EHUSans Light"/>
              </a:rPr>
              <a:t>…</a:t>
            </a:r>
            <a:endParaRPr lang="es-ES_tradnl" sz="1500" dirty="0">
              <a:latin typeface="EHUSans Light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017721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79879" y="1712479"/>
            <a:ext cx="4033296" cy="4489679"/>
            <a:chOff x="479878" y="1417638"/>
            <a:chExt cx="4033296" cy="448967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878" y="1417638"/>
              <a:ext cx="4033296" cy="4065306"/>
            </a:xfrm>
            <a:prstGeom prst="rect">
              <a:avLst/>
            </a:prstGeom>
          </p:spPr>
        </p:pic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890513" y="5556202"/>
              <a:ext cx="3164729" cy="35111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Clr>
                  <a:srgbClr val="3366FF"/>
                </a:buClr>
                <a:buFont typeface="Arial"/>
                <a:buNone/>
              </a:pPr>
              <a:r>
                <a:rPr lang="en-US" sz="1400" dirty="0" smtClean="0">
                  <a:solidFill>
                    <a:srgbClr val="3366FF"/>
                  </a:solidFill>
                  <a:latin typeface="EHUSans Light"/>
                  <a:cs typeface="EHUSans Light"/>
                </a:rPr>
                <a:t>Square Lattice for n=6 GPP instance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A Square Lattice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200" dirty="0" smtClean="0">
                <a:latin typeface="EHUSans Light"/>
                <a:cs typeface="EHUSans Light"/>
              </a:rPr>
              <a:t>The Probability Model </a:t>
            </a:r>
            <a:r>
              <a:rPr lang="en-US" sz="2200" dirty="0">
                <a:solidFill>
                  <a:srgbClr val="3366FF"/>
                </a:solidFill>
                <a:latin typeface="EHUSans Light"/>
                <a:cs typeface="EHUSans Light"/>
              </a:rPr>
              <a:t>– The order of variables</a:t>
            </a: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770774" y="2789901"/>
            <a:ext cx="273719" cy="273718"/>
          </a:xfrm>
          <a:prstGeom prst="ellipse">
            <a:avLst/>
          </a:prstGeom>
          <a:noFill/>
          <a:ln w="190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Oval 12"/>
          <p:cNvSpPr/>
          <p:nvPr/>
        </p:nvSpPr>
        <p:spPr>
          <a:xfrm>
            <a:off x="2770774" y="5119623"/>
            <a:ext cx="273719" cy="273718"/>
          </a:xfrm>
          <a:prstGeom prst="ellipse">
            <a:avLst/>
          </a:prstGeom>
          <a:noFill/>
          <a:ln w="190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TextBox 13"/>
          <p:cNvSpPr txBox="1"/>
          <p:nvPr/>
        </p:nvSpPr>
        <p:spPr>
          <a:xfrm>
            <a:off x="5477044" y="2264172"/>
            <a:ext cx="314171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EHUSans Light"/>
                <a:cs typeface="EHUSans Light"/>
              </a:rPr>
              <a:t>Vertex close to the diagonal are more frequently visited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77044" y="3267088"/>
            <a:ext cx="314171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EHUSans Light"/>
                <a:cs typeface="EHUSans Light"/>
              </a:rPr>
              <a:t>Taking a decision on these points is largely </a:t>
            </a:r>
            <a:r>
              <a:rPr lang="en-GB" dirty="0" smtClean="0">
                <a:solidFill>
                  <a:srgbClr val="3366FF"/>
                </a:solidFill>
                <a:latin typeface="EHUSans Light"/>
                <a:cs typeface="EHUSans Light"/>
              </a:rPr>
              <a:t>uncertain</a:t>
            </a:r>
            <a:r>
              <a:rPr lang="en-GB" dirty="0" smtClean="0">
                <a:latin typeface="EHUSans Light"/>
                <a:cs typeface="EHUSans Light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67580" y="4119048"/>
            <a:ext cx="27363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 smtClean="0">
                <a:latin typeface="EHUSans Light"/>
                <a:cs typeface="EHUSans Light"/>
              </a:rPr>
              <a:t>At (2,2) -- </a:t>
            </a:r>
            <a:r>
              <a:rPr lang="es-ES_tradnl" sz="1600" dirty="0" err="1" smtClean="0">
                <a:latin typeface="EHUSans Light"/>
                <a:cs typeface="EHUSans Light"/>
              </a:rPr>
              <a:t>the</a:t>
            </a:r>
            <a:r>
              <a:rPr lang="es-ES_tradnl" sz="1600" dirty="0" smtClean="0"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solution</a:t>
            </a:r>
            <a:r>
              <a:rPr lang="es-ES_tradnl" sz="1600" dirty="0" smtClean="0">
                <a:latin typeface="EHUSans Light"/>
                <a:cs typeface="EHUSans Light"/>
              </a:rPr>
              <a:t> has 2 </a:t>
            </a:r>
            <a:r>
              <a:rPr lang="es-ES_tradnl" sz="1600" dirty="0" err="1" smtClean="0">
                <a:latin typeface="EHUSans Light"/>
                <a:cs typeface="EHUSans Light"/>
              </a:rPr>
              <a:t>zeros</a:t>
            </a:r>
            <a:r>
              <a:rPr lang="es-ES_tradnl" sz="1600" dirty="0" smtClean="0">
                <a:latin typeface="EHUSans Light"/>
                <a:cs typeface="EHUSans Light"/>
              </a:rPr>
              <a:t> and 2 </a:t>
            </a:r>
            <a:r>
              <a:rPr lang="es-ES_tradnl" sz="1600" dirty="0" err="1" smtClean="0">
                <a:latin typeface="EHUSans Light"/>
                <a:cs typeface="EHUSans Light"/>
              </a:rPr>
              <a:t>ones</a:t>
            </a:r>
            <a:r>
              <a:rPr lang="es-ES_tradnl" sz="1600" dirty="0" smtClean="0">
                <a:latin typeface="EHUSans Light"/>
                <a:cs typeface="EHUSans Light"/>
              </a:rPr>
              <a:t>.</a:t>
            </a:r>
            <a:endParaRPr lang="es-ES_tradnl" sz="1600" dirty="0">
              <a:latin typeface="EHUSans Light"/>
              <a:cs typeface="EHUSans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67581" y="4840156"/>
            <a:ext cx="29395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 smtClean="0">
                <a:latin typeface="EHUSans Light"/>
                <a:cs typeface="EHUSans Light"/>
              </a:rPr>
              <a:t>At (2,0), </a:t>
            </a:r>
            <a:r>
              <a:rPr lang="es-ES_tradnl" sz="1600" dirty="0" err="1" smtClean="0">
                <a:latin typeface="EHUSans Light"/>
                <a:cs typeface="EHUSans Light"/>
              </a:rPr>
              <a:t>the</a:t>
            </a:r>
            <a:r>
              <a:rPr lang="es-ES_tradnl" sz="1600" dirty="0" smtClean="0"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preceeding</a:t>
            </a:r>
            <a:r>
              <a:rPr lang="es-ES_tradnl" sz="1600" dirty="0" smtClean="0">
                <a:latin typeface="EHUSans Light"/>
                <a:cs typeface="EHUSans Light"/>
              </a:rPr>
              <a:t> </a:t>
            </a:r>
          </a:p>
          <a:p>
            <a:r>
              <a:rPr lang="es-ES_tradnl" sz="1600" dirty="0" smtClean="0">
                <a:latin typeface="EHUSans Light"/>
                <a:cs typeface="EHUSans Light"/>
              </a:rPr>
              <a:t>positions are </a:t>
            </a:r>
            <a:r>
              <a:rPr lang="es-ES_tradnl" sz="1600" dirty="0" err="1" smtClean="0">
                <a:latin typeface="EHUSans Light"/>
                <a:cs typeface="EHUSans Light"/>
              </a:rPr>
              <a:t>filled</a:t>
            </a:r>
            <a:r>
              <a:rPr lang="es-ES_tradnl" sz="1600" dirty="0" smtClean="0"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with</a:t>
            </a:r>
            <a:r>
              <a:rPr lang="es-ES_tradnl" sz="1600" dirty="0" smtClean="0"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zeros</a:t>
            </a:r>
            <a:r>
              <a:rPr lang="es-ES_tradnl" sz="1600" dirty="0" smtClean="0">
                <a:latin typeface="EHUSans Light"/>
                <a:cs typeface="EHUSans Light"/>
              </a:rPr>
              <a:t>.</a:t>
            </a:r>
            <a:endParaRPr lang="es-ES_tradnl" sz="1600" dirty="0">
              <a:latin typeface="EHUSans Light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327286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6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A Square Lattice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200" dirty="0" smtClean="0">
                <a:latin typeface="EHUSans Light"/>
                <a:cs typeface="EHUSans Light"/>
              </a:rPr>
              <a:t>The Probability Model </a:t>
            </a:r>
            <a:r>
              <a:rPr lang="en-US" sz="2200" dirty="0" smtClean="0">
                <a:solidFill>
                  <a:srgbClr val="3366FF"/>
                </a:solidFill>
                <a:latin typeface="EHUSans Light"/>
                <a:cs typeface="EHUSans Light"/>
              </a:rPr>
              <a:t>– </a:t>
            </a:r>
            <a:r>
              <a:rPr lang="en-US" sz="2200" dirty="0">
                <a:solidFill>
                  <a:srgbClr val="3366FF"/>
                </a:solidFill>
                <a:latin typeface="EHUSans Light"/>
                <a:cs typeface="EHUSans Light"/>
              </a:rPr>
              <a:t>The order of variables</a:t>
            </a: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64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anchor="t">
            <a:normAutofit/>
          </a:bodyPr>
          <a:lstStyle/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algn="just">
              <a:buClr>
                <a:srgbClr val="3366FF"/>
              </a:buClr>
            </a:pPr>
            <a:r>
              <a:rPr lang="es-ES_tradnl" sz="2000" dirty="0" err="1" smtClean="0">
                <a:latin typeface="EHUSans Light"/>
                <a:cs typeface="EHUSans Light"/>
              </a:rPr>
              <a:t>Map</a:t>
            </a:r>
            <a:r>
              <a:rPr lang="es-ES_tradnl" sz="2000" dirty="0" smtClean="0"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latin typeface="EHUSans Light"/>
                <a:cs typeface="EHUSans Light"/>
              </a:rPr>
              <a:t>the</a:t>
            </a:r>
            <a:r>
              <a:rPr lang="es-ES_tradnl" sz="2000" dirty="0" smtClean="0"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latin typeface="EHUSans Light"/>
                <a:cs typeface="EHUSans Light"/>
              </a:rPr>
              <a:t>best</a:t>
            </a:r>
            <a:r>
              <a:rPr lang="es-ES_tradnl" sz="2000" dirty="0" smtClean="0"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latin typeface="EHUSans Light"/>
                <a:cs typeface="EHUSans Light"/>
              </a:rPr>
              <a:t>solution</a:t>
            </a:r>
            <a:r>
              <a:rPr lang="es-ES_tradnl" sz="2000" dirty="0" smtClean="0"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latin typeface="EHUSans Light"/>
                <a:cs typeface="EHUSans Light"/>
              </a:rPr>
              <a:t>to</a:t>
            </a:r>
            <a:r>
              <a:rPr lang="es-ES_tradnl" sz="2000" dirty="0" smtClean="0"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latin typeface="EHUSans Light"/>
                <a:cs typeface="EHUSans Light"/>
              </a:rPr>
              <a:t>the</a:t>
            </a:r>
            <a:r>
              <a:rPr lang="es-ES_tradnl" sz="2000" dirty="0" smtClean="0"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latin typeface="EHUSans Light"/>
                <a:cs typeface="EHUSans Light"/>
              </a:rPr>
              <a:t>external</a:t>
            </a:r>
            <a:r>
              <a:rPr lang="es-ES_tradnl" sz="2000" dirty="0" smtClean="0"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latin typeface="EHUSans Light"/>
                <a:cs typeface="EHUSans Light"/>
              </a:rPr>
              <a:t>border</a:t>
            </a:r>
            <a:endParaRPr lang="es-ES_tradnl" sz="2000" dirty="0" smtClean="0">
              <a:latin typeface="EHUSans Light"/>
              <a:cs typeface="EHUSans Light"/>
            </a:endParaRPr>
          </a:p>
          <a:p>
            <a:pPr algn="just">
              <a:buClr>
                <a:srgbClr val="3366FF"/>
              </a:buClr>
            </a:pPr>
            <a:endParaRPr lang="es-ES_tradnl" sz="2000" dirty="0" smtClean="0">
              <a:latin typeface="EHUSans Light"/>
              <a:cs typeface="EHUSans Light"/>
            </a:endParaRPr>
          </a:p>
          <a:p>
            <a:pPr lvl="1" algn="just">
              <a:buClr>
                <a:srgbClr val="3366FF"/>
              </a:buClr>
            </a:pPr>
            <a:endParaRPr lang="es-ES_tradnl" sz="1600" dirty="0" smtClean="0">
              <a:latin typeface="EHUSans Light"/>
              <a:cs typeface="EHUSans Light"/>
            </a:endParaRPr>
          </a:p>
          <a:p>
            <a:pPr lvl="1" algn="just">
              <a:buClr>
                <a:srgbClr val="3366FF"/>
              </a:buClr>
            </a:pPr>
            <a:r>
              <a:rPr lang="es-ES_tradnl" sz="1600" dirty="0" err="1" smtClean="0">
                <a:latin typeface="EHUSans Light"/>
                <a:cs typeface="EHUSans Light"/>
              </a:rPr>
              <a:t>First</a:t>
            </a:r>
            <a:r>
              <a:rPr lang="es-ES_tradnl" sz="1600" dirty="0" smtClean="0"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visit</a:t>
            </a:r>
            <a:r>
              <a:rPr lang="es-ES_tradnl" sz="1600" dirty="0" smtClean="0">
                <a:latin typeface="EHUSans Light"/>
                <a:cs typeface="EHUSans Light"/>
              </a:rPr>
              <a:t> </a:t>
            </a:r>
            <a:r>
              <a:rPr lang="es-ES_tradnl" sz="1600" dirty="0" smtClean="0">
                <a:solidFill>
                  <a:srgbClr val="3366FF"/>
                </a:solidFill>
                <a:latin typeface="EHUSans Light"/>
                <a:cs typeface="EHUSans Light"/>
              </a:rPr>
              <a:t>0000</a:t>
            </a:r>
            <a:r>
              <a:rPr lang="is-IS" sz="1600" dirty="0" smtClean="0">
                <a:latin typeface="EHUSans Light"/>
                <a:cs typeface="EHUSans Light"/>
              </a:rPr>
              <a:t>…, and then ...</a:t>
            </a:r>
            <a:r>
              <a:rPr lang="is-IS" sz="1600" dirty="0" smtClean="0">
                <a:solidFill>
                  <a:srgbClr val="3366FF"/>
                </a:solidFill>
                <a:latin typeface="EHUSans Light"/>
                <a:cs typeface="EHUSans Light"/>
              </a:rPr>
              <a:t>1111.</a:t>
            </a:r>
          </a:p>
          <a:p>
            <a:pPr lvl="1" algn="just">
              <a:buClr>
                <a:srgbClr val="3366FF"/>
              </a:buClr>
            </a:pPr>
            <a:endParaRPr lang="is-IS" sz="1600" dirty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lvl="1" algn="just">
              <a:buClr>
                <a:srgbClr val="3366FF"/>
              </a:buClr>
            </a:pPr>
            <a:endParaRPr lang="is-IS" sz="1600" dirty="0" smtClean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lvl="1" algn="just">
              <a:buClr>
                <a:srgbClr val="3366FF"/>
              </a:buClr>
            </a:pPr>
            <a:endParaRPr lang="is-IS" sz="1600" dirty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lvl="1" algn="just">
              <a:buClr>
                <a:srgbClr val="3366FF"/>
              </a:buClr>
            </a:pPr>
            <a:r>
              <a:rPr lang="en-US" sz="1600" dirty="0" smtClean="0">
                <a:latin typeface="EHUSans Light"/>
                <a:cs typeface="EHUSans Light"/>
              </a:rPr>
              <a:t>A</a:t>
            </a:r>
            <a:r>
              <a:rPr lang="is-IS" sz="1600" dirty="0" smtClean="0">
                <a:latin typeface="EHUSans Light"/>
                <a:cs typeface="EHUSans Light"/>
              </a:rPr>
              <a:t>nd the order within the subsets?</a:t>
            </a:r>
          </a:p>
          <a:p>
            <a:pPr lvl="1" algn="just">
              <a:buClr>
                <a:srgbClr val="3366FF"/>
              </a:buClr>
            </a:pPr>
            <a:endParaRPr lang="is-IS" sz="1600" dirty="0" smtClean="0">
              <a:latin typeface="EHUSans Light"/>
              <a:cs typeface="EHUSans Light"/>
            </a:endParaRPr>
          </a:p>
          <a:p>
            <a:pPr lvl="1" algn="just">
              <a:buClr>
                <a:srgbClr val="3366FF"/>
              </a:buClr>
            </a:pPr>
            <a:endParaRPr lang="is-IS" sz="1600" dirty="0" smtClean="0">
              <a:latin typeface="EHUSans Light"/>
              <a:cs typeface="EHUSans Light"/>
            </a:endParaRPr>
          </a:p>
          <a:p>
            <a:pPr marL="0" lvl="2" indent="0" algn="ctr" defTabSz="182563">
              <a:buClr>
                <a:srgbClr val="3366FF"/>
              </a:buClr>
              <a:buNone/>
            </a:pPr>
            <a:r>
              <a:rPr lang="is-IS" sz="2000" dirty="0" smtClean="0">
                <a:solidFill>
                  <a:srgbClr val="3366FF"/>
                </a:solidFill>
                <a:latin typeface="EHUSans Light"/>
                <a:cs typeface="EHUSans Light"/>
              </a:rPr>
              <a:t>From each set, choose the item that minimizes the cut-size, in alternated rounds.</a:t>
            </a:r>
            <a:endParaRPr lang="is-IS" sz="2000" dirty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366713" lvl="1" indent="0" algn="just">
              <a:buClr>
                <a:srgbClr val="3366FF"/>
              </a:buClr>
              <a:buNone/>
            </a:pPr>
            <a:r>
              <a:rPr lang="es-ES_tradnl" sz="800" dirty="0" smtClean="0">
                <a:solidFill>
                  <a:srgbClr val="3366FF"/>
                </a:solidFill>
                <a:latin typeface="EHUSans Light"/>
                <a:cs typeface="EHUSans Light"/>
              </a:rPr>
              <a:t>	</a:t>
            </a:r>
            <a:endParaRPr lang="es-ES_tradnl" sz="800" dirty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>
              <a:latin typeface="EHUSans Light"/>
              <a:cs typeface="EHUSans Light"/>
            </a:endParaRPr>
          </a:p>
          <a:p>
            <a:pPr>
              <a:buClr>
                <a:srgbClr val="3366FF"/>
              </a:buClr>
            </a:pPr>
            <a:endParaRPr lang="en-US" sz="2000" dirty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626" y="2293932"/>
            <a:ext cx="2984500" cy="3937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975" y="3454703"/>
            <a:ext cx="37338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81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Experimental Study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200" dirty="0" smtClean="0">
                <a:latin typeface="EHUSans Light"/>
                <a:cs typeface="EHUSans Light"/>
              </a:rPr>
              <a:t>Experimental Setting</a:t>
            </a:r>
            <a:endParaRPr lang="en-US" sz="22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777532" y="1735890"/>
            <a:ext cx="2445779" cy="15081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b" anchorCtr="0">
            <a:spAutoFit/>
          </a:bodyPr>
          <a:lstStyle/>
          <a:p>
            <a:pPr algn="ctr"/>
            <a:endParaRPr lang="en-US" sz="1400" dirty="0" smtClean="0">
              <a:latin typeface="EHUSans Light"/>
              <a:cs typeface="EHUSans Light"/>
            </a:endParaRPr>
          </a:p>
          <a:p>
            <a:pPr algn="ctr"/>
            <a:r>
              <a:rPr lang="en-US" dirty="0" smtClean="0">
                <a:latin typeface="EHUSans Light"/>
                <a:cs typeface="EHUSans Light"/>
              </a:rPr>
              <a:t>UMDA *, TREE*</a:t>
            </a:r>
            <a:r>
              <a:rPr lang="en-US" baseline="30000" dirty="0" smtClean="0">
                <a:latin typeface="EHUSans Light"/>
                <a:cs typeface="EHUSans Light"/>
              </a:rPr>
              <a:t>1</a:t>
            </a:r>
            <a:r>
              <a:rPr lang="en-US" dirty="0" smtClean="0">
                <a:latin typeface="EHUSans Light"/>
                <a:cs typeface="EHUSans Light"/>
              </a:rPr>
              <a:t> , Lattice</a:t>
            </a:r>
          </a:p>
          <a:p>
            <a:pPr algn="ctr"/>
            <a:r>
              <a:rPr lang="en-US" sz="1200" dirty="0" smtClean="0">
                <a:latin typeface="EHUSans Light"/>
                <a:cs typeface="EHUSans Light"/>
              </a:rPr>
              <a:t>(*) adapted sampling</a:t>
            </a:r>
            <a:endParaRPr lang="en-US" sz="1200" dirty="0">
              <a:latin typeface="EHUSans Light"/>
              <a:cs typeface="EHUSans Light"/>
            </a:endParaRPr>
          </a:p>
          <a:p>
            <a:pPr algn="ctr"/>
            <a:endParaRPr lang="en-US" sz="800" dirty="0">
              <a:latin typeface="EHUSans Light"/>
              <a:cs typeface="EHUSans Light"/>
            </a:endParaRPr>
          </a:p>
          <a:p>
            <a:pPr algn="ctr"/>
            <a:r>
              <a:rPr lang="en-US" sz="1400" b="1" dirty="0" smtClean="0">
                <a:latin typeface="EHUSans"/>
                <a:cs typeface="EHUSans"/>
              </a:rPr>
              <a:t>Algorithms</a:t>
            </a:r>
          </a:p>
          <a:p>
            <a:pPr algn="ctr"/>
            <a:endParaRPr lang="en-US" sz="800" b="1" dirty="0" smtClean="0">
              <a:latin typeface="EHUSans" pitchFamily="50"/>
              <a:cs typeface="EHUSans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7532" y="3365846"/>
            <a:ext cx="2445779" cy="20621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180975"/>
            <a:endParaRPr lang="es-ES_tradnl" sz="800" dirty="0" smtClean="0">
              <a:latin typeface="EHUSans Light"/>
              <a:cs typeface="EHUSans Light"/>
            </a:endParaRPr>
          </a:p>
          <a:p>
            <a:pPr marL="180975"/>
            <a:r>
              <a:rPr lang="es-ES_tradnl" dirty="0" smtClean="0">
                <a:latin typeface="EHUSans Light"/>
                <a:cs typeface="EHUSans Light"/>
              </a:rPr>
              <a:t>Pop-</a:t>
            </a:r>
            <a:r>
              <a:rPr lang="es-ES_tradnl" dirty="0" err="1" smtClean="0">
                <a:latin typeface="EHUSans Light"/>
                <a:cs typeface="EHUSans Light"/>
              </a:rPr>
              <a:t>size</a:t>
            </a:r>
            <a:r>
              <a:rPr lang="es-ES_tradnl" dirty="0" smtClean="0">
                <a:latin typeface="EHUSans Light"/>
                <a:cs typeface="EHUSans Light"/>
              </a:rPr>
              <a:t>: 10n</a:t>
            </a:r>
          </a:p>
          <a:p>
            <a:pPr marL="180975"/>
            <a:r>
              <a:rPr lang="es-ES_tradnl" dirty="0" err="1" smtClean="0">
                <a:latin typeface="EHUSans Light"/>
                <a:cs typeface="EHUSans Light"/>
              </a:rPr>
              <a:t>Sel-size</a:t>
            </a:r>
            <a:r>
              <a:rPr lang="es-ES_tradnl" dirty="0" smtClean="0">
                <a:latin typeface="EHUSans Light"/>
                <a:cs typeface="EHUSans Light"/>
              </a:rPr>
              <a:t>: 5n</a:t>
            </a:r>
          </a:p>
          <a:p>
            <a:pPr marL="180975"/>
            <a:r>
              <a:rPr lang="es-ES_tradnl" dirty="0" smtClean="0">
                <a:latin typeface="EHUSans Light"/>
                <a:cs typeface="EHUSans Light"/>
              </a:rPr>
              <a:t>Off-</a:t>
            </a:r>
            <a:r>
              <a:rPr lang="es-ES_tradnl" dirty="0" err="1" smtClean="0">
                <a:latin typeface="EHUSans Light"/>
                <a:cs typeface="EHUSans Light"/>
              </a:rPr>
              <a:t>size</a:t>
            </a:r>
            <a:r>
              <a:rPr lang="es-ES_tradnl" dirty="0" smtClean="0">
                <a:latin typeface="EHUSans Light"/>
                <a:cs typeface="EHUSans Light"/>
              </a:rPr>
              <a:t>: 10n</a:t>
            </a:r>
          </a:p>
          <a:p>
            <a:pPr marL="180975"/>
            <a:r>
              <a:rPr lang="es-ES_tradnl" dirty="0" smtClean="0">
                <a:latin typeface="EHUSans Light"/>
                <a:cs typeface="EHUSans Light"/>
              </a:rPr>
              <a:t>Max </a:t>
            </a:r>
            <a:r>
              <a:rPr lang="es-ES_tradnl" dirty="0" err="1" smtClean="0">
                <a:latin typeface="EHUSans Light"/>
                <a:cs typeface="EHUSans Light"/>
              </a:rPr>
              <a:t>evals</a:t>
            </a:r>
            <a:r>
              <a:rPr lang="es-ES_tradnl" dirty="0" smtClean="0">
                <a:latin typeface="EHUSans Light"/>
                <a:cs typeface="EHUSans Light"/>
              </a:rPr>
              <a:t>.: 100n</a:t>
            </a:r>
            <a:r>
              <a:rPr lang="es-ES_tradnl" baseline="30000" dirty="0" smtClean="0">
                <a:latin typeface="EHUSans Light"/>
                <a:cs typeface="EHUSans Light"/>
              </a:rPr>
              <a:t>2</a:t>
            </a:r>
          </a:p>
          <a:p>
            <a:r>
              <a:rPr lang="es-ES_tradnl" dirty="0" smtClean="0">
                <a:latin typeface="EHUSans Light"/>
                <a:cs typeface="EHUSans Light"/>
              </a:rPr>
              <a:t>   10 </a:t>
            </a:r>
            <a:r>
              <a:rPr lang="es-ES_tradnl" dirty="0" err="1" smtClean="0">
                <a:latin typeface="EHUSans Light"/>
                <a:cs typeface="EHUSans Light"/>
              </a:rPr>
              <a:t>repetitions</a:t>
            </a:r>
            <a:endParaRPr lang="es-ES_tradnl" dirty="0" smtClean="0">
              <a:latin typeface="EHUSans Light"/>
              <a:cs typeface="EHUSans Light"/>
            </a:endParaRPr>
          </a:p>
          <a:p>
            <a:endParaRPr lang="es-ES_tradnl" sz="800" dirty="0" smtClean="0">
              <a:latin typeface="EHUSans Light"/>
              <a:cs typeface="EHUSans Light"/>
            </a:endParaRPr>
          </a:p>
          <a:p>
            <a:pPr algn="ctr"/>
            <a:r>
              <a:rPr lang="es-ES_tradnl" sz="1400" b="1" dirty="0" err="1" smtClean="0">
                <a:latin typeface="EHUSans Light"/>
                <a:cs typeface="EHUSans Light"/>
              </a:rPr>
              <a:t>Parameters</a:t>
            </a:r>
            <a:endParaRPr lang="es-ES_tradnl" sz="1400" b="1" dirty="0" smtClean="0">
              <a:latin typeface="EHUSans Light"/>
              <a:cs typeface="EHUSans Light"/>
            </a:endParaRPr>
          </a:p>
          <a:p>
            <a:pPr algn="ctr"/>
            <a:endParaRPr lang="es-ES_tradnl" sz="800" b="1" dirty="0">
              <a:latin typeface="EHUSans Light"/>
              <a:cs typeface="EHUSans Light"/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3708229" y="1750471"/>
            <a:ext cx="2209952" cy="3662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 anchor="b" anchorCtr="0">
            <a:spAutoFit/>
          </a:bodyPr>
          <a:lstStyle/>
          <a:p>
            <a:pPr algn="ctr"/>
            <a:endParaRPr lang="en-US" dirty="0" smtClean="0">
              <a:latin typeface="EHUSans Light"/>
              <a:cs typeface="EHUSans Light"/>
            </a:endParaRPr>
          </a:p>
          <a:p>
            <a:pPr algn="ctr"/>
            <a:r>
              <a:rPr lang="en-US" dirty="0" smtClean="0">
                <a:latin typeface="EHUSans Light"/>
                <a:cs typeface="EHUSans Light"/>
              </a:rPr>
              <a:t>22 Instances (Johnson et al.)</a:t>
            </a:r>
          </a:p>
          <a:p>
            <a:pPr algn="ctr"/>
            <a:endParaRPr lang="en-US" dirty="0">
              <a:latin typeface="EHUSans Light"/>
              <a:cs typeface="EHUSans Light"/>
            </a:endParaRPr>
          </a:p>
          <a:p>
            <a:pPr algn="ctr"/>
            <a:r>
              <a:rPr lang="en-US" sz="2000" dirty="0" smtClean="0">
                <a:latin typeface="EHUSans Light"/>
                <a:cs typeface="EHUSans Light"/>
              </a:rPr>
              <a:t>G-type and</a:t>
            </a:r>
          </a:p>
          <a:p>
            <a:pPr algn="ctr"/>
            <a:r>
              <a:rPr lang="en-US" sz="2000" dirty="0" smtClean="0">
                <a:latin typeface="EHUSans Light"/>
                <a:cs typeface="EHUSans Light"/>
              </a:rPr>
              <a:t> U-type</a:t>
            </a:r>
          </a:p>
          <a:p>
            <a:pPr algn="ctr"/>
            <a:endParaRPr lang="en-US" sz="2000" dirty="0" smtClean="0">
              <a:latin typeface="EHUSans Light"/>
              <a:cs typeface="EHUSans Light"/>
            </a:endParaRPr>
          </a:p>
          <a:p>
            <a:pPr algn="ctr"/>
            <a:r>
              <a:rPr lang="en-US" sz="2000" dirty="0" smtClean="0">
                <a:latin typeface="EHUSans Light"/>
                <a:cs typeface="EHUSans Light"/>
              </a:rPr>
              <a:t>n=124, 250, 500, 1000</a:t>
            </a:r>
            <a:endParaRPr lang="en-US" sz="2000" dirty="0">
              <a:latin typeface="EHUSans Light"/>
              <a:cs typeface="EHUSans Light"/>
            </a:endParaRPr>
          </a:p>
          <a:p>
            <a:pPr algn="ctr"/>
            <a:endParaRPr lang="en-US" sz="2800" dirty="0" smtClean="0">
              <a:latin typeface="EHUSans Light"/>
              <a:cs typeface="EHUSans Light"/>
            </a:endParaRPr>
          </a:p>
          <a:p>
            <a:pPr algn="ctr"/>
            <a:endParaRPr lang="en-US" sz="800" dirty="0">
              <a:latin typeface="EHUSans Light"/>
              <a:cs typeface="EHUSans Light"/>
            </a:endParaRPr>
          </a:p>
          <a:p>
            <a:pPr algn="ctr"/>
            <a:r>
              <a:rPr lang="en-US" sz="1400" b="1" dirty="0" smtClean="0">
                <a:latin typeface="EHUSans"/>
                <a:cs typeface="EHUSans"/>
              </a:rPr>
              <a:t>Benchmarks</a:t>
            </a:r>
          </a:p>
          <a:p>
            <a:pPr algn="ctr"/>
            <a:endParaRPr lang="en-US" sz="1000" b="1" dirty="0" smtClean="0">
              <a:latin typeface="EHUSans" pitchFamily="50"/>
              <a:cs typeface="EHUSans Ligh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366688" y="1859000"/>
            <a:ext cx="2209952" cy="3539431"/>
            <a:chOff x="6366688" y="1858999"/>
            <a:chExt cx="2209952" cy="3539431"/>
          </a:xfrm>
        </p:grpSpPr>
        <p:sp>
          <p:nvSpPr>
            <p:cNvPr id="13" name="TextBox 3"/>
            <p:cNvSpPr txBox="1"/>
            <p:nvPr/>
          </p:nvSpPr>
          <p:spPr>
            <a:xfrm>
              <a:off x="6366688" y="1858999"/>
              <a:ext cx="2209952" cy="35394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dirty="0" smtClean="0">
                <a:latin typeface="EHUSans Light"/>
                <a:cs typeface="EHUSans Light"/>
              </a:endParaRPr>
            </a:p>
            <a:p>
              <a:pPr algn="ctr"/>
              <a:r>
                <a:rPr lang="en-US" dirty="0" smtClean="0">
                  <a:latin typeface="EHUSans Light"/>
                  <a:cs typeface="EHUSans Light"/>
                </a:rPr>
                <a:t>Edges with no observations are assigned 0.5</a:t>
              </a:r>
            </a:p>
            <a:p>
              <a:pPr algn="ctr"/>
              <a:endParaRPr lang="en-US" sz="2000" dirty="0">
                <a:latin typeface="EHUSans Light"/>
                <a:cs typeface="EHUSans Light"/>
              </a:endParaRPr>
            </a:p>
            <a:p>
              <a:pPr algn="ctr"/>
              <a:r>
                <a:rPr lang="en-US" dirty="0" smtClean="0">
                  <a:latin typeface="EHUSans Light"/>
                  <a:cs typeface="EHUSans Light"/>
                </a:rPr>
                <a:t>Constructive at every 40 iterations</a:t>
              </a:r>
            </a:p>
            <a:p>
              <a:pPr algn="ctr"/>
              <a:endParaRPr lang="en-US" dirty="0">
                <a:latin typeface="EHUSans Light"/>
                <a:cs typeface="EHUSans Light"/>
              </a:endParaRPr>
            </a:p>
            <a:p>
              <a:pPr algn="ctr"/>
              <a:r>
                <a:rPr lang="en-US" dirty="0" smtClean="0">
                  <a:latin typeface="EHUSans Light"/>
                  <a:cs typeface="EHUSans Light"/>
                </a:rPr>
                <a:t>Sample</a:t>
              </a:r>
              <a:endParaRPr lang="en-US" dirty="0">
                <a:latin typeface="EHUSans Light"/>
                <a:cs typeface="EHUSans Light"/>
              </a:endParaRPr>
            </a:p>
            <a:p>
              <a:pPr algn="ctr"/>
              <a:endParaRPr lang="en-US" sz="2800" dirty="0" smtClean="0">
                <a:latin typeface="EHUSans Light"/>
                <a:cs typeface="EHUSans Light"/>
              </a:endParaRPr>
            </a:p>
            <a:p>
              <a:pPr algn="ctr"/>
              <a:endParaRPr lang="en-US" sz="800" dirty="0">
                <a:latin typeface="EHUSans Light"/>
                <a:cs typeface="EHUSans Light"/>
              </a:endParaRPr>
            </a:p>
            <a:p>
              <a:pPr algn="ctr"/>
              <a:r>
                <a:rPr lang="en-US" sz="1400" b="1" dirty="0" smtClean="0">
                  <a:latin typeface="EHUSans"/>
                  <a:cs typeface="EHUSans"/>
                </a:rPr>
                <a:t>Lattice Settings</a:t>
              </a:r>
            </a:p>
            <a:p>
              <a:pPr algn="ctr"/>
              <a:endParaRPr lang="en-US" sz="1000" b="1" dirty="0" smtClean="0">
                <a:latin typeface="EHUSans" pitchFamily="50"/>
                <a:cs typeface="EHUSans Light"/>
              </a:endParaRPr>
            </a:p>
          </p:txBody>
        </p:sp>
        <p:pic>
          <p:nvPicPr>
            <p:cNvPr id="4" name="Picture 3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5497" y="4502070"/>
              <a:ext cx="762061" cy="226804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777532" y="6040209"/>
            <a:ext cx="7799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baseline="30000" dirty="0" smtClean="0"/>
              <a:t>1</a:t>
            </a:r>
            <a:r>
              <a:rPr lang="es-ES_tradnl" sz="1200" dirty="0" smtClean="0"/>
              <a:t>M. </a:t>
            </a:r>
            <a:r>
              <a:rPr lang="es-ES_tradnl" sz="1200" dirty="0" err="1" smtClean="0"/>
              <a:t>Pelikan</a:t>
            </a:r>
            <a:r>
              <a:rPr lang="es-ES_tradnl" sz="1200" dirty="0" smtClean="0"/>
              <a:t>, S. </a:t>
            </a:r>
            <a:r>
              <a:rPr lang="es-ES_tradnl" sz="1200" dirty="0" err="1" smtClean="0"/>
              <a:t>Tsutsui</a:t>
            </a:r>
            <a:r>
              <a:rPr lang="es-ES_tradnl" sz="1200" dirty="0" smtClean="0"/>
              <a:t>, and R. </a:t>
            </a:r>
            <a:r>
              <a:rPr lang="es-ES_tradnl" sz="1200" dirty="0" err="1" smtClean="0"/>
              <a:t>Kalapala</a:t>
            </a:r>
            <a:r>
              <a:rPr lang="es-ES_tradnl" sz="1200" dirty="0" smtClean="0"/>
              <a:t>, </a:t>
            </a:r>
            <a:r>
              <a:rPr lang="es-ES_tradnl" sz="1200" i="1" dirty="0" err="1" smtClean="0"/>
              <a:t>Dependency</a:t>
            </a:r>
            <a:r>
              <a:rPr lang="es-ES_tradnl" sz="1200" i="1" dirty="0" smtClean="0"/>
              <a:t> </a:t>
            </a:r>
            <a:r>
              <a:rPr lang="es-ES_tradnl" sz="1200" i="1" dirty="0" err="1" smtClean="0"/>
              <a:t>Trees</a:t>
            </a:r>
            <a:r>
              <a:rPr lang="es-ES_tradnl" sz="1200" i="1" dirty="0" smtClean="0"/>
              <a:t>, </a:t>
            </a:r>
            <a:r>
              <a:rPr lang="es-ES_tradnl" sz="1200" i="1" dirty="0" err="1" smtClean="0"/>
              <a:t>Permutations</a:t>
            </a:r>
            <a:r>
              <a:rPr lang="es-ES_tradnl" sz="1200" i="1" dirty="0" smtClean="0"/>
              <a:t> and </a:t>
            </a:r>
            <a:r>
              <a:rPr lang="es-ES_tradnl" sz="1200" i="1" dirty="0" err="1" smtClean="0"/>
              <a:t>Quadratic</a:t>
            </a:r>
            <a:r>
              <a:rPr lang="es-ES_tradnl" sz="1200" i="1" dirty="0"/>
              <a:t> </a:t>
            </a:r>
            <a:r>
              <a:rPr lang="es-ES_tradnl" sz="1200" i="1" dirty="0" err="1" smtClean="0"/>
              <a:t>Assignment</a:t>
            </a:r>
            <a:r>
              <a:rPr lang="es-ES_tradnl" sz="1200" i="1" dirty="0" smtClean="0"/>
              <a:t> </a:t>
            </a:r>
            <a:r>
              <a:rPr lang="es-ES_tradnl" sz="1200" i="1" dirty="0" err="1" smtClean="0"/>
              <a:t>Problem</a:t>
            </a:r>
            <a:r>
              <a:rPr lang="es-ES_tradnl" sz="1200" i="1" dirty="0" smtClean="0"/>
              <a:t>, </a:t>
            </a:r>
            <a:r>
              <a:rPr lang="es-ES_tradnl" sz="1200" dirty="0" err="1" smtClean="0"/>
              <a:t>Medal</a:t>
            </a:r>
            <a:r>
              <a:rPr lang="es-ES_tradnl" sz="1200" dirty="0" smtClean="0"/>
              <a:t> </a:t>
            </a:r>
            <a:r>
              <a:rPr lang="es-ES_tradnl" sz="1200" dirty="0" err="1" smtClean="0"/>
              <a:t>Report</a:t>
            </a:r>
            <a:r>
              <a:rPr lang="es-ES_tradnl" sz="1200" dirty="0" smtClean="0"/>
              <a:t> No. 2007003 </a:t>
            </a:r>
            <a:r>
              <a:rPr lang="es-ES_tradnl" sz="1200" dirty="0" err="1" smtClean="0"/>
              <a:t>Tech</a:t>
            </a:r>
            <a:r>
              <a:rPr lang="es-ES_tradnl" sz="1200" dirty="0" smtClean="0"/>
              <a:t>. Rep. 2007.</a:t>
            </a:r>
            <a:endParaRPr lang="es-ES_tradnl" sz="1200" baseline="30000" dirty="0"/>
          </a:p>
        </p:txBody>
      </p:sp>
    </p:spTree>
    <p:extLst>
      <p:ext uri="{BB962C8B-B14F-4D97-AF65-F5344CB8AC3E}">
        <p14:creationId xmlns:p14="http://schemas.microsoft.com/office/powerpoint/2010/main" val="4044169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Experimental Study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200" dirty="0" smtClean="0">
                <a:latin typeface="EHUSans Light"/>
                <a:cs typeface="EHUSans Light"/>
              </a:rPr>
              <a:t>Results - Performance</a:t>
            </a:r>
            <a:endParaRPr lang="en-US" sz="22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59567"/>
          </a:xfrm>
        </p:spPr>
        <p:txBody>
          <a:bodyPr anchor="t">
            <a:normAutofit/>
          </a:bodyPr>
          <a:lstStyle/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51240"/>
              </p:ext>
            </p:extLst>
          </p:nvPr>
        </p:nvGraphicFramePr>
        <p:xfrm>
          <a:off x="2634409" y="1452886"/>
          <a:ext cx="3828047" cy="4956342"/>
        </p:xfrm>
        <a:graphic>
          <a:graphicData uri="http://schemas.openxmlformats.org/drawingml/2006/table">
            <a:tbl>
              <a:tblPr/>
              <a:tblGrid>
                <a:gridCol w="758607"/>
                <a:gridCol w="793619"/>
                <a:gridCol w="758607"/>
                <a:gridCol w="758607"/>
                <a:gridCol w="758607"/>
              </a:tblGrid>
              <a:tr h="10938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EHUSans"/>
                        </a:rPr>
                        <a:t>Instance</a:t>
                      </a:r>
                    </a:p>
                  </a:txBody>
                  <a:tcPr marL="11671" marR="11671" marT="1167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EHUSans"/>
                        </a:rPr>
                        <a:t>Best Fitness</a:t>
                      </a:r>
                    </a:p>
                  </a:txBody>
                  <a:tcPr marL="11671" marR="11671" marT="1167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EHUSans"/>
                        </a:rPr>
                        <a:t>ARPD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207697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EHUSans"/>
                        </a:rPr>
                        <a:t>Lattice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EHUSans"/>
                        </a:rPr>
                        <a:t>UMDA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EHUSans"/>
                        </a:rPr>
                        <a:t>Tree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07697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G124.02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0,32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0,61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0,19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7697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G124.16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449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0,02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0,05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0,01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97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G250.01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0,33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0,49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0,20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97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G250.02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118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0,07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0,14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0,06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97"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G250.04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360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0,04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0,10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0,03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97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G250.08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830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0,01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0,05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0,01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97"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G500.005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0,30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0,40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0,08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97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G500.01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234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0,09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0,21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0,07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97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G500.02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642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0,03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0,11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0,03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97"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G500.04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1754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0,02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0,06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0,02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97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G1000.0025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131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2,96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3,20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0,74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97"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G1000.005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496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1,22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1,28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0,88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97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G1000.01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1420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0,56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0,66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0,62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97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G1000.02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3450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0,35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0,40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0,39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97"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U500.05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1,17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1,89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0,57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7697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U500.10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1,05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1,12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0,57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97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U500.20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185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0,56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0,87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0,44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97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U500.40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412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0,41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0,38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0,28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97"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U1000.05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1,62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12,83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2,39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97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U1000.10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170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1,67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11,67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3,73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97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U1000.20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352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1,67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10,58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4,94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97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U1000.40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862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1,53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3,24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2,29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598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Experimental Study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200" dirty="0" smtClean="0">
                <a:latin typeface="EHUSans Light"/>
                <a:cs typeface="EHUSans Light"/>
              </a:rPr>
              <a:t>Results - Performance</a:t>
            </a:r>
            <a:endParaRPr lang="en-US" sz="22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071278"/>
              </p:ext>
            </p:extLst>
          </p:nvPr>
        </p:nvGraphicFramePr>
        <p:xfrm>
          <a:off x="2634409" y="1452886"/>
          <a:ext cx="3828047" cy="4956342"/>
        </p:xfrm>
        <a:graphic>
          <a:graphicData uri="http://schemas.openxmlformats.org/drawingml/2006/table">
            <a:tbl>
              <a:tblPr/>
              <a:tblGrid>
                <a:gridCol w="758607"/>
                <a:gridCol w="793619"/>
                <a:gridCol w="758607"/>
                <a:gridCol w="758607"/>
                <a:gridCol w="758607"/>
              </a:tblGrid>
              <a:tr h="10938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EHUSans"/>
                        </a:rPr>
                        <a:t>Instance</a:t>
                      </a:r>
                    </a:p>
                  </a:txBody>
                  <a:tcPr marL="11671" marR="11671" marT="1167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EHUSans"/>
                        </a:rPr>
                        <a:t>Best Fitness</a:t>
                      </a:r>
                    </a:p>
                  </a:txBody>
                  <a:tcPr marL="11671" marR="11671" marT="1167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EHUSans"/>
                        </a:rPr>
                        <a:t>ARPD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207697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EHUSans"/>
                        </a:rPr>
                        <a:t>Lattice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EHUSans"/>
                        </a:rPr>
                        <a:t>UMDA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EHUSans"/>
                        </a:rPr>
                        <a:t>Tree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07697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G124.02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0,32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0,61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0,19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7697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G124.16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449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0,02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0,05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0,01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97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G250.01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0,33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0,49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0,20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97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G250.02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118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0,07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0,14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0,06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97"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G250.04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360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0,04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0,10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0,03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97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G250.08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830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0,01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0,05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0,01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97"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G500.005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0,30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0,40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0,08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97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G500.01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234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0,09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0,21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0,07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97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G500.02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642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0,03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0,11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0,03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97"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G500.04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1754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0,02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0,06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0,02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97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G1000.0025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131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2,96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3,20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0,74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97"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G1000.005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496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1,22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1,28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0,88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97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G1000.01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1420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0,56</a:t>
                      </a:r>
                      <a:endParaRPr lang="ru-RU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0,66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0,62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97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G1000.02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3450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0,35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0,40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0,39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97"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U500.05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1,17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1,89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0,57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7697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U500.10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1,05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1,12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0,57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97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U500.20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185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0,56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0,87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0,44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97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U500.40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412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0,41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0,38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0,28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97"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U1000.05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1,62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12,83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2,39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97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U1000.10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170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1,67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11,67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3,73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97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U1000.20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352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1,67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10,58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4,94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97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U1000.40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862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1,53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3,24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2,29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13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Experimental Study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200" dirty="0" smtClean="0">
                <a:latin typeface="EHUSans Light"/>
                <a:cs typeface="EHUSans Light"/>
              </a:rPr>
              <a:t>Results - Performance</a:t>
            </a:r>
            <a:endParaRPr lang="en-US" sz="22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59567"/>
          </a:xfrm>
        </p:spPr>
        <p:txBody>
          <a:bodyPr anchor="t">
            <a:normAutofit/>
          </a:bodyPr>
          <a:lstStyle/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9182893"/>
              </p:ext>
            </p:extLst>
          </p:nvPr>
        </p:nvGraphicFramePr>
        <p:xfrm>
          <a:off x="344443" y="1417639"/>
          <a:ext cx="8455755" cy="4796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917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3" name="Picture 2" descr="Time124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09" y="1173479"/>
            <a:ext cx="3480000" cy="2880000"/>
          </a:xfrm>
          <a:prstGeom prst="rect">
            <a:avLst/>
          </a:prstGeom>
        </p:spPr>
      </p:pic>
      <p:pic>
        <p:nvPicPr>
          <p:cNvPr id="4" name="Picture 3" descr="Time250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200" y="1173479"/>
            <a:ext cx="3480000" cy="2880000"/>
          </a:xfrm>
          <a:prstGeom prst="rect">
            <a:avLst/>
          </a:prstGeom>
        </p:spPr>
      </p:pic>
      <p:pic>
        <p:nvPicPr>
          <p:cNvPr id="7" name="Picture 6" descr="Time500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09" y="3978000"/>
            <a:ext cx="3480000" cy="2880000"/>
          </a:xfrm>
          <a:prstGeom prst="rect">
            <a:avLst/>
          </a:prstGeom>
        </p:spPr>
      </p:pic>
      <p:pic>
        <p:nvPicPr>
          <p:cNvPr id="8" name="Picture 7" descr="Time1000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200" y="3978000"/>
            <a:ext cx="3480000" cy="288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Experimental Study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200" dirty="0" smtClean="0">
                <a:latin typeface="EHUSans Light"/>
                <a:cs typeface="EHUSans Light"/>
              </a:rPr>
              <a:t>Results – Time Consumption</a:t>
            </a:r>
            <a:endParaRPr lang="en-US" sz="22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41106" y="1276855"/>
            <a:ext cx="7745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rgbClr val="3366FF"/>
                </a:solidFill>
              </a:rPr>
              <a:t>n</a:t>
            </a:r>
            <a:r>
              <a:rPr lang="es-ES_tradnl" dirty="0" smtClean="0">
                <a:solidFill>
                  <a:srgbClr val="3366FF"/>
                </a:solidFill>
              </a:rPr>
              <a:t>=124</a:t>
            </a:r>
            <a:endParaRPr lang="es-ES_tradnl" dirty="0">
              <a:solidFill>
                <a:srgbClr val="3366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65914" y="1267317"/>
            <a:ext cx="7718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rgbClr val="3366FF"/>
                </a:solidFill>
              </a:rPr>
              <a:t>n</a:t>
            </a:r>
            <a:r>
              <a:rPr lang="es-ES_tradnl" dirty="0" smtClean="0">
                <a:solidFill>
                  <a:srgbClr val="3366FF"/>
                </a:solidFill>
              </a:rPr>
              <a:t>=250</a:t>
            </a:r>
            <a:endParaRPr lang="es-ES_tradnl" dirty="0">
              <a:solidFill>
                <a:srgbClr val="3366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41106" y="3965324"/>
            <a:ext cx="7718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rgbClr val="3366FF"/>
                </a:solidFill>
              </a:rPr>
              <a:t>n</a:t>
            </a:r>
            <a:r>
              <a:rPr lang="es-ES_tradnl" dirty="0" smtClean="0">
                <a:solidFill>
                  <a:srgbClr val="3366FF"/>
                </a:solidFill>
              </a:rPr>
              <a:t>=500</a:t>
            </a:r>
            <a:endParaRPr lang="es-ES_tradnl" dirty="0">
              <a:solidFill>
                <a:srgbClr val="3366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08757" y="3965324"/>
            <a:ext cx="8888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rgbClr val="3366FF"/>
                </a:solidFill>
              </a:rPr>
              <a:t>n</a:t>
            </a:r>
            <a:r>
              <a:rPr lang="es-ES_tradnl" dirty="0" smtClean="0">
                <a:solidFill>
                  <a:srgbClr val="3366FF"/>
                </a:solidFill>
              </a:rPr>
              <a:t>=1000</a:t>
            </a:r>
            <a:endParaRPr lang="es-ES_tradnl" dirty="0">
              <a:solidFill>
                <a:srgbClr val="33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0137" y="3658712"/>
            <a:ext cx="699380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_tradnl" sz="1500" dirty="0" err="1" smtClean="0"/>
              <a:t>Lattice</a:t>
            </a:r>
            <a:endParaRPr lang="es-ES_tradnl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2243426" y="3654835"/>
            <a:ext cx="710451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_tradnl" sz="1500" dirty="0" smtClean="0"/>
              <a:t>UMDA</a:t>
            </a:r>
            <a:endParaRPr lang="es-ES_tradnl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5353202" y="6472115"/>
            <a:ext cx="699380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_tradnl" sz="1500" dirty="0" err="1" smtClean="0"/>
              <a:t>Lattice</a:t>
            </a:r>
            <a:endParaRPr lang="es-ES_tradnl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5353202" y="3657839"/>
            <a:ext cx="699380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_tradnl" sz="1500" dirty="0" err="1" smtClean="0"/>
              <a:t>Lattice</a:t>
            </a:r>
            <a:endParaRPr lang="es-ES_tradnl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0137" y="6472115"/>
            <a:ext cx="699380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_tradnl" sz="1500" dirty="0" err="1" smtClean="0"/>
              <a:t>Lattice</a:t>
            </a:r>
            <a:endParaRPr lang="es-ES_tradnl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2243426" y="6472115"/>
            <a:ext cx="710451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_tradnl" sz="1500" dirty="0" smtClean="0"/>
              <a:t>UMDA</a:t>
            </a:r>
            <a:endParaRPr lang="es-ES_tradnl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6304967" y="6472115"/>
            <a:ext cx="710451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_tradnl" sz="1500" dirty="0" smtClean="0"/>
              <a:t>UMDA</a:t>
            </a:r>
            <a:endParaRPr lang="es-ES_tradnl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6304967" y="3658712"/>
            <a:ext cx="710451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_tradnl" sz="1500" dirty="0" smtClean="0"/>
              <a:t>UMDA</a:t>
            </a:r>
            <a:endParaRPr lang="es-ES_tradnl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7319640" y="3654835"/>
            <a:ext cx="570702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_tradnl" sz="1500" dirty="0" smtClean="0"/>
              <a:t>TREE</a:t>
            </a:r>
            <a:endParaRPr lang="es-ES_tradnl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7339793" y="6472115"/>
            <a:ext cx="570702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_tradnl" sz="1500" dirty="0" smtClean="0"/>
              <a:t>TREE</a:t>
            </a:r>
            <a:endParaRPr lang="es-ES_tradnl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3274901" y="6472115"/>
            <a:ext cx="570702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_tradnl" sz="1500" dirty="0" smtClean="0"/>
              <a:t>TREE</a:t>
            </a:r>
            <a:endParaRPr lang="es-ES_tradnl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3274901" y="3676395"/>
            <a:ext cx="570702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_tradnl" sz="1500" dirty="0" smtClean="0"/>
              <a:t>TREE</a:t>
            </a:r>
            <a:endParaRPr lang="es-ES_tradnl" sz="1500" dirty="0"/>
          </a:p>
        </p:txBody>
      </p:sp>
    </p:spTree>
    <p:extLst>
      <p:ext uri="{BB962C8B-B14F-4D97-AF65-F5344CB8AC3E}">
        <p14:creationId xmlns:p14="http://schemas.microsoft.com/office/powerpoint/2010/main" val="168026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Conclusions</a:t>
            </a:r>
            <a:br>
              <a:rPr lang="en-US" sz="3600" dirty="0" smtClean="0">
                <a:latin typeface="EHUSans Light"/>
                <a:cs typeface="EHUSans Light"/>
              </a:rPr>
            </a:br>
            <a:endParaRPr lang="en-US" sz="22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59567"/>
          </a:xfrm>
        </p:spPr>
        <p:txBody>
          <a:bodyPr anchor="t">
            <a:normAutofit/>
          </a:bodyPr>
          <a:lstStyle/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8540" y="1747464"/>
            <a:ext cx="8229600" cy="33595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3366FF"/>
              </a:buClr>
              <a:buFont typeface="Arial"/>
              <a:buNone/>
            </a:pPr>
            <a:r>
              <a:rPr lang="en-US" sz="1800" dirty="0" smtClean="0">
                <a:latin typeface="EHUSans Light"/>
                <a:cs typeface="EHUSans Light"/>
              </a:rPr>
              <a:t>The experiments support the validity of our research line:</a:t>
            </a:r>
          </a:p>
          <a:p>
            <a:pPr marL="0" indent="0" algn="ctr">
              <a:buClr>
                <a:srgbClr val="3366FF"/>
              </a:buClr>
              <a:buFont typeface="Arial"/>
              <a:buNone/>
            </a:pPr>
            <a:r>
              <a:rPr lang="en-US" sz="1800" dirty="0" smtClean="0">
                <a:solidFill>
                  <a:srgbClr val="3366FF"/>
                </a:solidFill>
                <a:latin typeface="EHUSans Light"/>
                <a:cs typeface="EHUSans Light"/>
              </a:rPr>
              <a:t>Designing probability models exclusively on the set of feasible solutions</a:t>
            </a:r>
          </a:p>
          <a:p>
            <a:pPr marL="0" indent="0">
              <a:buClr>
                <a:srgbClr val="3366FF"/>
              </a:buClr>
              <a:buFont typeface="Arial"/>
              <a:buNone/>
            </a:pPr>
            <a:endParaRPr lang="en-US" sz="800" dirty="0" smtClean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Font typeface="Arial"/>
              <a:buNone/>
            </a:pPr>
            <a:endParaRPr lang="en-US" sz="800" dirty="0" smtClean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Font typeface="Arial"/>
              <a:buNone/>
            </a:pPr>
            <a:endParaRPr lang="en-US" sz="800" dirty="0" smtClean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Font typeface="Arial"/>
              <a:buNone/>
            </a:pPr>
            <a:endParaRPr lang="en-US" sz="800" dirty="0" smtClean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Font typeface="Arial"/>
              <a:buNone/>
            </a:pPr>
            <a:r>
              <a:rPr lang="en-US" sz="2000" dirty="0" smtClean="0">
                <a:solidFill>
                  <a:srgbClr val="3366FF"/>
                </a:solidFill>
                <a:latin typeface="EHUSans Light"/>
                <a:cs typeface="EHUSans Light"/>
              </a:rPr>
              <a:t>Competitive</a:t>
            </a:r>
            <a:r>
              <a:rPr lang="en-US" sz="2000" dirty="0" smtClean="0">
                <a:latin typeface="EHUSans Light"/>
                <a:cs typeface="EHUSans Light"/>
              </a:rPr>
              <a:t> for small instances, and </a:t>
            </a:r>
            <a:r>
              <a:rPr lang="en-US" sz="2000" dirty="0" smtClean="0">
                <a:solidFill>
                  <a:srgbClr val="3366FF"/>
                </a:solidFill>
                <a:latin typeface="EHUSans Light"/>
                <a:cs typeface="EHUSans Light"/>
              </a:rPr>
              <a:t>better</a:t>
            </a:r>
            <a:r>
              <a:rPr lang="en-US" sz="2000" dirty="0" smtClean="0">
                <a:latin typeface="EHUSans Light"/>
                <a:cs typeface="EHUSans Light"/>
              </a:rPr>
              <a:t> in large instances</a:t>
            </a:r>
          </a:p>
          <a:p>
            <a:pPr marL="0" indent="0" algn="ctr">
              <a:buClr>
                <a:srgbClr val="3366FF"/>
              </a:buClr>
              <a:buFont typeface="Arial"/>
              <a:buNone/>
            </a:pPr>
            <a:endParaRPr lang="en-US" sz="2000" dirty="0" smtClean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Font typeface="Arial"/>
              <a:buNone/>
            </a:pPr>
            <a:endParaRPr lang="en-US" sz="20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Font typeface="Arial"/>
              <a:buNone/>
            </a:pPr>
            <a:r>
              <a:rPr lang="en-US" sz="2000" dirty="0" smtClean="0">
                <a:latin typeface="EHUSans Light"/>
                <a:cs typeface="EHUSans Light"/>
              </a:rPr>
              <a:t>Low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2078318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Future Work</a:t>
            </a:r>
            <a:br>
              <a:rPr lang="en-US" sz="3600" dirty="0" smtClean="0">
                <a:latin typeface="EHUSans Light"/>
                <a:cs typeface="EHUSans Light"/>
              </a:rPr>
            </a:br>
            <a:endParaRPr lang="en-US" sz="22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3120" y="1417640"/>
            <a:ext cx="3882441" cy="553402"/>
          </a:xfrm>
        </p:spPr>
        <p:txBody>
          <a:bodyPr anchor="t">
            <a:normAutofit/>
          </a:bodyPr>
          <a:lstStyle/>
          <a:p>
            <a:pPr marL="0" indent="0">
              <a:buClr>
                <a:srgbClr val="3366FF"/>
              </a:buClr>
              <a:buNone/>
            </a:pPr>
            <a:r>
              <a:rPr lang="en-US" sz="1400" dirty="0" smtClean="0">
                <a:effectLst/>
                <a:latin typeface="EHUSans"/>
                <a:cs typeface="EHUSans"/>
              </a:rPr>
              <a:t>Many aspects to be faced in this work</a:t>
            </a:r>
          </a:p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>
              <a:latin typeface="EHUSans Light"/>
              <a:cs typeface="EHUSans Light"/>
            </a:endParaRPr>
          </a:p>
          <a:p>
            <a:pPr marL="890588">
              <a:buClr>
                <a:srgbClr val="3366FF"/>
              </a:buClr>
              <a:buFontTx/>
              <a:buChar char="-"/>
            </a:pPr>
            <a:endParaRPr lang="en-US" sz="20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890588">
              <a:buClr>
                <a:srgbClr val="3366FF"/>
              </a:buClr>
              <a:buFontTx/>
              <a:buChar char="-"/>
            </a:pPr>
            <a:endParaRPr lang="en-US" sz="2000" dirty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890588">
              <a:buClr>
                <a:srgbClr val="3366FF"/>
              </a:buClr>
              <a:buFontTx/>
              <a:buChar char="-"/>
            </a:pPr>
            <a:endParaRPr lang="en-US" sz="20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1313421" y="2228813"/>
            <a:ext cx="2588019" cy="33239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dirty="0" smtClean="0">
                <a:latin typeface="EHUSans Light"/>
                <a:cs typeface="EHUSans Light"/>
              </a:rPr>
              <a:t>Develop the idea of uncertainty of the paths in the lattice</a:t>
            </a:r>
          </a:p>
          <a:p>
            <a:pPr algn="ctr"/>
            <a:endParaRPr lang="en-US" dirty="0" smtClean="0">
              <a:latin typeface="EHUSans Light"/>
              <a:cs typeface="EHUSans Light"/>
            </a:endParaRPr>
          </a:p>
          <a:p>
            <a:pPr algn="ctr"/>
            <a:r>
              <a:rPr lang="en-US" dirty="0">
                <a:latin typeface="EHUSans Light"/>
                <a:cs typeface="EHUSans Light"/>
              </a:rPr>
              <a:t>Analyze the effect of other orderings</a:t>
            </a:r>
          </a:p>
          <a:p>
            <a:pPr algn="ctr"/>
            <a:endParaRPr lang="en-US" dirty="0">
              <a:latin typeface="EHUSans Light"/>
              <a:cs typeface="EHUSans Light"/>
            </a:endParaRPr>
          </a:p>
          <a:p>
            <a:pPr algn="ctr"/>
            <a:r>
              <a:rPr lang="en-US" dirty="0" smtClean="0">
                <a:latin typeface="EHUSans Light"/>
                <a:cs typeface="EHUSans Light"/>
              </a:rPr>
              <a:t>Use information of the population as Tree</a:t>
            </a:r>
          </a:p>
          <a:p>
            <a:pPr algn="ctr"/>
            <a:endParaRPr lang="en-US" dirty="0" smtClean="0">
              <a:latin typeface="EHUSans Light"/>
              <a:cs typeface="EHUSans Light"/>
            </a:endParaRPr>
          </a:p>
          <a:p>
            <a:pPr algn="ctr"/>
            <a:endParaRPr lang="en-US" sz="800" dirty="0">
              <a:latin typeface="EHUSans Light"/>
              <a:cs typeface="EHUSans Light"/>
            </a:endParaRPr>
          </a:p>
          <a:p>
            <a:pPr algn="ctr"/>
            <a:r>
              <a:rPr lang="en-US" sz="1400" b="1" dirty="0" smtClean="0">
                <a:latin typeface="EHUSans"/>
                <a:cs typeface="EHUSans"/>
              </a:rPr>
              <a:t>Ordering of the variables</a:t>
            </a:r>
          </a:p>
          <a:p>
            <a:pPr algn="ctr"/>
            <a:endParaRPr lang="en-US" sz="800" b="1" dirty="0" smtClean="0">
              <a:latin typeface="EHUSans" pitchFamily="50"/>
              <a:cs typeface="EHUSans Light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5306301" y="2228812"/>
            <a:ext cx="2588019" cy="221599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dirty="0" smtClean="0">
                <a:latin typeface="EHUSans Light"/>
                <a:cs typeface="EHUSans Light"/>
              </a:rPr>
              <a:t>Larger benchmarks</a:t>
            </a:r>
          </a:p>
          <a:p>
            <a:pPr algn="ctr"/>
            <a:endParaRPr lang="en-US" dirty="0">
              <a:latin typeface="EHUSans Light"/>
              <a:cs typeface="EHUSans Light"/>
            </a:endParaRPr>
          </a:p>
          <a:p>
            <a:pPr algn="ctr"/>
            <a:r>
              <a:rPr lang="en-US" dirty="0" smtClean="0">
                <a:latin typeface="EHUSans Light"/>
                <a:cs typeface="EHUSans Light"/>
              </a:rPr>
              <a:t>Understand the dynamics of the Lattice for different problem sizes</a:t>
            </a:r>
          </a:p>
          <a:p>
            <a:pPr algn="ctr"/>
            <a:endParaRPr lang="en-US" sz="800" dirty="0">
              <a:latin typeface="EHUSans Light"/>
              <a:cs typeface="EHUSans Light"/>
            </a:endParaRPr>
          </a:p>
          <a:p>
            <a:pPr algn="ctr"/>
            <a:r>
              <a:rPr lang="en-US" sz="1400" b="1" dirty="0" smtClean="0">
                <a:latin typeface="EHUSans"/>
                <a:cs typeface="EHUSans"/>
              </a:rPr>
              <a:t>Experimentation</a:t>
            </a:r>
          </a:p>
          <a:p>
            <a:pPr algn="ctr"/>
            <a:endParaRPr lang="en-US" sz="800" b="1" dirty="0" smtClean="0">
              <a:latin typeface="EHUSans" pitchFamily="50"/>
              <a:cs typeface="EHUSans Light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5306301" y="4567915"/>
            <a:ext cx="2588019" cy="98488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dirty="0" smtClean="0">
                <a:latin typeface="EHUSans Light"/>
                <a:cs typeface="EHUSans Light"/>
              </a:rPr>
              <a:t>Square Lattice for K≥3</a:t>
            </a:r>
          </a:p>
          <a:p>
            <a:pPr algn="ctr"/>
            <a:endParaRPr lang="en-US" dirty="0" smtClean="0">
              <a:latin typeface="EHUSans Light"/>
              <a:cs typeface="EHUSans Light"/>
            </a:endParaRPr>
          </a:p>
          <a:p>
            <a:pPr algn="ctr"/>
            <a:r>
              <a:rPr lang="en-US" sz="1400" b="1" dirty="0" smtClean="0">
                <a:latin typeface="EHUSans"/>
                <a:cs typeface="EHUSans"/>
              </a:rPr>
              <a:t>The probability model</a:t>
            </a:r>
          </a:p>
          <a:p>
            <a:pPr algn="ctr"/>
            <a:endParaRPr lang="en-US" sz="800" b="1" dirty="0" smtClean="0">
              <a:latin typeface="EHUSans" pitchFamily="50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855491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Future Research Lines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700" dirty="0" smtClean="0">
                <a:solidFill>
                  <a:srgbClr val="3366FF"/>
                </a:solidFill>
                <a:latin typeface="EHUSans Light"/>
                <a:cs typeface="EHUSans Light"/>
              </a:rPr>
              <a:t>Other models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3119" y="1580088"/>
            <a:ext cx="5517351" cy="553402"/>
          </a:xfrm>
        </p:spPr>
        <p:txBody>
          <a:bodyPr anchor="t">
            <a:normAutofit/>
          </a:bodyPr>
          <a:lstStyle/>
          <a:p>
            <a:pPr marL="0" indent="0">
              <a:buClr>
                <a:srgbClr val="3366FF"/>
              </a:buClr>
              <a:buNone/>
            </a:pPr>
            <a:r>
              <a:rPr lang="en-US" sz="1400" dirty="0" smtClean="0">
                <a:effectLst/>
                <a:latin typeface="EHUSans"/>
                <a:cs typeface="EHUSans"/>
              </a:rPr>
              <a:t>Distance-based exponential probability models</a:t>
            </a:r>
          </a:p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>
              <a:latin typeface="EHUSans Light"/>
              <a:cs typeface="EHUSans Light"/>
            </a:endParaRPr>
          </a:p>
          <a:p>
            <a:pPr marL="890588">
              <a:buClr>
                <a:srgbClr val="3366FF"/>
              </a:buClr>
              <a:buFontTx/>
              <a:buChar char="-"/>
            </a:pPr>
            <a:endParaRPr lang="en-US" sz="20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890588">
              <a:buClr>
                <a:srgbClr val="3366FF"/>
              </a:buClr>
              <a:buFontTx/>
              <a:buChar char="-"/>
            </a:pPr>
            <a:endParaRPr lang="en-US" sz="2000" dirty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890588">
              <a:buClr>
                <a:srgbClr val="3366FF"/>
              </a:buClr>
              <a:buFontTx/>
              <a:buChar char="-"/>
            </a:pPr>
            <a:endParaRPr lang="en-US" sz="20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319" y="2772848"/>
            <a:ext cx="4635500" cy="1270000"/>
          </a:xfrm>
          <a:prstGeom prst="rect">
            <a:avLst/>
          </a:prstGeom>
        </p:spPr>
      </p:pic>
      <p:grpSp>
        <p:nvGrpSpPr>
          <p:cNvPr id="67" name="Group 66"/>
          <p:cNvGrpSpPr/>
          <p:nvPr/>
        </p:nvGrpSpPr>
        <p:grpSpPr>
          <a:xfrm>
            <a:off x="5227252" y="1948824"/>
            <a:ext cx="3473835" cy="1311274"/>
            <a:chOff x="5227252" y="1948824"/>
            <a:chExt cx="3473835" cy="1311274"/>
          </a:xfrm>
        </p:grpSpPr>
        <p:sp>
          <p:nvSpPr>
            <p:cNvPr id="4" name="Oval 3"/>
            <p:cNvSpPr/>
            <p:nvPr/>
          </p:nvSpPr>
          <p:spPr>
            <a:xfrm>
              <a:off x="5227252" y="2625064"/>
              <a:ext cx="1049387" cy="635034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" name="Straight Arrow Connector 5"/>
            <p:cNvCxnSpPr>
              <a:stCxn id="4" idx="7"/>
              <a:endCxn id="10" idx="1"/>
            </p:cNvCxnSpPr>
            <p:nvPr/>
          </p:nvCxnSpPr>
          <p:spPr>
            <a:xfrm flipV="1">
              <a:off x="6122960" y="2133490"/>
              <a:ext cx="546573" cy="58457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669533" y="1948824"/>
              <a:ext cx="2031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>
                  <a:latin typeface="EHUSans Light"/>
                  <a:cs typeface="EHUSans Light"/>
                </a:rPr>
                <a:t>A </a:t>
              </a:r>
              <a:r>
                <a:rPr lang="es-ES_tradnl" dirty="0" err="1" smtClean="0">
                  <a:latin typeface="EHUSans Light"/>
                  <a:cs typeface="EHUSans Light"/>
                </a:rPr>
                <a:t>distance-metric</a:t>
              </a:r>
              <a:endParaRPr lang="es-ES_tradnl" dirty="0">
                <a:latin typeface="EHUSans Light"/>
                <a:cs typeface="EHUSans Light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33119" y="3452085"/>
            <a:ext cx="3803483" cy="2770828"/>
            <a:chOff x="833119" y="3452085"/>
            <a:chExt cx="3803483" cy="2770828"/>
          </a:xfrm>
        </p:grpSpPr>
        <p:sp>
          <p:nvSpPr>
            <p:cNvPr id="13" name="Oval 12"/>
            <p:cNvSpPr/>
            <p:nvPr/>
          </p:nvSpPr>
          <p:spPr>
            <a:xfrm>
              <a:off x="4341277" y="3452085"/>
              <a:ext cx="295325" cy="251060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4" name="Straight Arrow Connector 13"/>
            <p:cNvCxnSpPr>
              <a:stCxn id="13" idx="2"/>
              <a:endCxn id="18" idx="0"/>
            </p:cNvCxnSpPr>
            <p:nvPr/>
          </p:nvCxnSpPr>
          <p:spPr>
            <a:xfrm flipH="1">
              <a:off x="2072622" y="3577615"/>
              <a:ext cx="2268655" cy="11679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833119" y="4745585"/>
              <a:ext cx="2479006" cy="1477328"/>
              <a:chOff x="1171665" y="4110298"/>
              <a:chExt cx="2479006" cy="1477328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71665" y="4110298"/>
                <a:ext cx="2479006" cy="147732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_tradnl" dirty="0" err="1" smtClean="0">
                    <a:latin typeface="EHUSans Light"/>
                    <a:cs typeface="EHUSans Light"/>
                  </a:rPr>
                  <a:t>The</a:t>
                </a:r>
                <a:r>
                  <a:rPr lang="es-ES_tradnl" dirty="0" smtClean="0">
                    <a:latin typeface="EHUSans Light"/>
                    <a:cs typeface="EHUSans Light"/>
                  </a:rPr>
                  <a:t> </a:t>
                </a:r>
                <a:r>
                  <a:rPr lang="es-ES_tradnl" dirty="0" err="1" smtClean="0">
                    <a:latin typeface="EHUSans Light"/>
                    <a:cs typeface="EHUSans Light"/>
                  </a:rPr>
                  <a:t>size</a:t>
                </a:r>
                <a:r>
                  <a:rPr lang="es-ES_tradnl" dirty="0" smtClean="0">
                    <a:latin typeface="EHUSans Light"/>
                    <a:cs typeface="EHUSans Light"/>
                  </a:rPr>
                  <a:t> of </a:t>
                </a:r>
                <a:r>
                  <a:rPr lang="es-ES_tradnl" dirty="0" err="1" smtClean="0">
                    <a:latin typeface="EHUSans Light"/>
                    <a:cs typeface="EHUSans Light"/>
                  </a:rPr>
                  <a:t>the</a:t>
                </a:r>
                <a:r>
                  <a:rPr lang="es-ES_tradnl" dirty="0" smtClean="0">
                    <a:latin typeface="EHUSans Light"/>
                    <a:cs typeface="EHUSans Light"/>
                  </a:rPr>
                  <a:t> </a:t>
                </a:r>
                <a:r>
                  <a:rPr lang="es-ES_tradnl" dirty="0" err="1" smtClean="0">
                    <a:latin typeface="EHUSans Light"/>
                    <a:cs typeface="EHUSans Light"/>
                  </a:rPr>
                  <a:t>search</a:t>
                </a:r>
                <a:r>
                  <a:rPr lang="es-ES_tradnl" dirty="0" smtClean="0">
                    <a:latin typeface="EHUSans Light"/>
                    <a:cs typeface="EHUSans Light"/>
                  </a:rPr>
                  <a:t> </a:t>
                </a:r>
                <a:r>
                  <a:rPr lang="es-ES_tradnl" dirty="0" err="1" smtClean="0">
                    <a:latin typeface="EHUSans Light"/>
                    <a:cs typeface="EHUSans Light"/>
                  </a:rPr>
                  <a:t>space</a:t>
                </a:r>
                <a:r>
                  <a:rPr lang="es-ES_tradnl" dirty="0" smtClean="0">
                    <a:latin typeface="EHUSans Light"/>
                    <a:cs typeface="EHUSans Light"/>
                  </a:rPr>
                  <a:t>. GPP:</a:t>
                </a:r>
              </a:p>
              <a:p>
                <a:endParaRPr lang="es-ES_tradnl" dirty="0" smtClean="0">
                  <a:latin typeface="EHUSans Light"/>
                  <a:cs typeface="EHUSans Light"/>
                </a:endParaRPr>
              </a:p>
              <a:p>
                <a:endParaRPr lang="es-ES_tradnl" dirty="0">
                  <a:latin typeface="EHUSans Light"/>
                  <a:cs typeface="EHUSans Light"/>
                </a:endParaRPr>
              </a:p>
              <a:p>
                <a:endParaRPr lang="es-ES_tradnl" dirty="0">
                  <a:latin typeface="EHUSans Light"/>
                  <a:cs typeface="EHUSans Light"/>
                </a:endParaRPr>
              </a:p>
            </p:txBody>
          </p:sp>
          <p:pic>
            <p:nvPicPr>
              <p:cNvPr id="20" name="Picture 19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3040" y="4785762"/>
                <a:ext cx="1367870" cy="698487"/>
              </a:xfrm>
              <a:prstGeom prst="rect">
                <a:avLst/>
              </a:prstGeom>
            </p:spPr>
          </p:pic>
        </p:grpSp>
      </p:grpSp>
      <p:grpSp>
        <p:nvGrpSpPr>
          <p:cNvPr id="68" name="Group 67"/>
          <p:cNvGrpSpPr/>
          <p:nvPr/>
        </p:nvGrpSpPr>
        <p:grpSpPr>
          <a:xfrm>
            <a:off x="5828859" y="2783752"/>
            <a:ext cx="3027643" cy="435726"/>
            <a:chOff x="5828859" y="2783752"/>
            <a:chExt cx="3027643" cy="435726"/>
          </a:xfrm>
        </p:grpSpPr>
        <p:sp>
          <p:nvSpPr>
            <p:cNvPr id="23" name="Oval 22"/>
            <p:cNvSpPr/>
            <p:nvPr/>
          </p:nvSpPr>
          <p:spPr>
            <a:xfrm>
              <a:off x="5828859" y="2783752"/>
              <a:ext cx="295325" cy="251060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24" name="Straight Arrow Connector 23"/>
            <p:cNvCxnSpPr>
              <a:stCxn id="23" idx="6"/>
              <a:endCxn id="25" idx="1"/>
            </p:cNvCxnSpPr>
            <p:nvPr/>
          </p:nvCxnSpPr>
          <p:spPr>
            <a:xfrm>
              <a:off x="6124184" y="2909282"/>
              <a:ext cx="926056" cy="12553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050240" y="2850146"/>
              <a:ext cx="180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>
                  <a:latin typeface="EHUSans Light"/>
                  <a:cs typeface="EHUSans Light"/>
                </a:rPr>
                <a:t>Central </a:t>
              </a:r>
              <a:r>
                <a:rPr lang="es-ES_tradnl" dirty="0" err="1" smtClean="0">
                  <a:latin typeface="EHUSans Light"/>
                  <a:cs typeface="EHUSans Light"/>
                </a:rPr>
                <a:t>solution</a:t>
              </a:r>
              <a:endParaRPr lang="es-ES_tradnl" dirty="0">
                <a:latin typeface="EHUSans Light"/>
                <a:cs typeface="EHUSans Light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887690" y="2599086"/>
            <a:ext cx="3402274" cy="435726"/>
            <a:chOff x="1887690" y="2599086"/>
            <a:chExt cx="3402274" cy="435726"/>
          </a:xfrm>
        </p:grpSpPr>
        <p:sp>
          <p:nvSpPr>
            <p:cNvPr id="27" name="Oval 26"/>
            <p:cNvSpPr/>
            <p:nvPr/>
          </p:nvSpPr>
          <p:spPr>
            <a:xfrm>
              <a:off x="4994639" y="2783752"/>
              <a:ext cx="295325" cy="251060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690" y="2599086"/>
              <a:ext cx="2069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>
                  <a:latin typeface="EHUSans Light"/>
                  <a:cs typeface="EHUSans Light"/>
                </a:rPr>
                <a:t>Spread </a:t>
              </a:r>
              <a:r>
                <a:rPr lang="es-ES_tradnl" dirty="0" err="1" smtClean="0">
                  <a:latin typeface="EHUSans Light"/>
                  <a:cs typeface="EHUSans Light"/>
                </a:rPr>
                <a:t>parameter</a:t>
              </a:r>
              <a:endParaRPr lang="es-ES_tradnl" dirty="0">
                <a:latin typeface="EHUSans Light"/>
                <a:cs typeface="EHUSans Light"/>
              </a:endParaRPr>
            </a:p>
          </p:txBody>
        </p:sp>
        <p:cxnSp>
          <p:nvCxnSpPr>
            <p:cNvPr id="29" name="Straight Arrow Connector 28"/>
            <p:cNvCxnSpPr>
              <a:stCxn id="27" idx="2"/>
              <a:endCxn id="26" idx="3"/>
            </p:cNvCxnSpPr>
            <p:nvPr/>
          </p:nvCxnSpPr>
          <p:spPr>
            <a:xfrm flipH="1" flipV="1">
              <a:off x="3957487" y="2783752"/>
              <a:ext cx="1037152" cy="12553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3850687" y="3939745"/>
            <a:ext cx="3058454" cy="748035"/>
            <a:chOff x="3850687" y="3939745"/>
            <a:chExt cx="3058454" cy="748035"/>
          </a:xfrm>
        </p:grpSpPr>
        <p:sp>
          <p:nvSpPr>
            <p:cNvPr id="34" name="Right Bracket 33"/>
            <p:cNvSpPr/>
            <p:nvPr/>
          </p:nvSpPr>
          <p:spPr>
            <a:xfrm rot="5400000">
              <a:off x="5262775" y="2527657"/>
              <a:ext cx="234277" cy="3058454"/>
            </a:xfrm>
            <a:prstGeom prst="rightBracket">
              <a:avLst/>
            </a:prstGeom>
            <a:ln>
              <a:solidFill>
                <a:srgbClr val="3366FF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13066" y="4318448"/>
              <a:ext cx="2556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err="1" smtClean="0">
                  <a:latin typeface="EHUSans Light"/>
                  <a:cs typeface="EHUSans Light"/>
                </a:rPr>
                <a:t>Normalization</a:t>
              </a:r>
              <a:r>
                <a:rPr lang="es-ES_tradnl" dirty="0" smtClean="0">
                  <a:latin typeface="EHUSans Light"/>
                  <a:cs typeface="EHUSans Light"/>
                </a:rPr>
                <a:t> </a:t>
              </a:r>
              <a:r>
                <a:rPr lang="es-ES_tradnl" dirty="0" err="1" smtClean="0">
                  <a:latin typeface="EHUSans Light"/>
                  <a:cs typeface="EHUSans Light"/>
                </a:rPr>
                <a:t>function</a:t>
              </a:r>
              <a:endParaRPr lang="es-ES_tradnl" dirty="0">
                <a:latin typeface="EHUSans Light"/>
                <a:cs typeface="EHU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0139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Graph Partitioning Problem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29127" y="1784640"/>
            <a:ext cx="3954691" cy="1867378"/>
          </a:xfrm>
        </p:spPr>
        <p:txBody>
          <a:bodyPr anchor="t">
            <a:normAutofit/>
          </a:bodyPr>
          <a:lstStyle/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r>
              <a:rPr lang="en-US" sz="2000" dirty="0" smtClean="0">
                <a:latin typeface="EHUSans Light"/>
                <a:cs typeface="EHUSans Light"/>
              </a:rPr>
              <a:t>Find a </a:t>
            </a:r>
            <a:r>
              <a:rPr lang="en-US" sz="2000" i="1" dirty="0" smtClean="0">
                <a:latin typeface="EHUSans Light"/>
                <a:cs typeface="EHUSans Light"/>
              </a:rPr>
              <a:t>k-</a:t>
            </a:r>
            <a:r>
              <a:rPr lang="en-US" sz="2000" dirty="0" smtClean="0">
                <a:latin typeface="EHUSans Light"/>
                <a:cs typeface="EHUSans Light"/>
              </a:rPr>
              <a:t>partition of vertices </a:t>
            </a:r>
            <a:r>
              <a:rPr lang="en-US" sz="2000" dirty="0" err="1" smtClean="0">
                <a:latin typeface="EHUSans Light"/>
                <a:cs typeface="EHUSans Light"/>
              </a:rPr>
              <a:t>minimising</a:t>
            </a:r>
            <a:r>
              <a:rPr lang="en-US" sz="2000" dirty="0" smtClean="0">
                <a:latin typeface="EHUSans Light"/>
                <a:cs typeface="EHUSans Light"/>
              </a:rPr>
              <a:t> the weight of edges between sets: </a:t>
            </a:r>
            <a:r>
              <a:rPr lang="en-US" sz="2000" dirty="0" smtClean="0">
                <a:solidFill>
                  <a:srgbClr val="3366FF"/>
                </a:solidFill>
                <a:latin typeface="EHUSans Light"/>
                <a:cs typeface="EHUSans Light"/>
              </a:rPr>
              <a:t>the cut size</a:t>
            </a:r>
            <a:endParaRPr lang="en-US" sz="2000" dirty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</p:txBody>
      </p:sp>
      <p:pic>
        <p:nvPicPr>
          <p:cNvPr id="3" name="Picture 2" descr="GPP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10" y="1417638"/>
            <a:ext cx="4183855" cy="273192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806006" y="4379491"/>
            <a:ext cx="4062463" cy="1499972"/>
            <a:chOff x="2177680" y="2988999"/>
            <a:chExt cx="4062463" cy="1499972"/>
          </a:xfrm>
        </p:grpSpPr>
        <p:sp>
          <p:nvSpPr>
            <p:cNvPr id="8" name="Rectangle 7"/>
            <p:cNvSpPr/>
            <p:nvPr/>
          </p:nvSpPr>
          <p:spPr>
            <a:xfrm>
              <a:off x="2177680" y="2988999"/>
              <a:ext cx="4062463" cy="14999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 smtClean="0">
                <a:latin typeface="EHUSans"/>
                <a:cs typeface="EHUSans"/>
              </a:endParaRPr>
            </a:p>
            <a:p>
              <a:pPr algn="ctr"/>
              <a:endParaRPr lang="es-ES_tradnl" dirty="0">
                <a:latin typeface="EHUSans"/>
                <a:cs typeface="EHUSans"/>
              </a:endParaRPr>
            </a:p>
            <a:p>
              <a:pPr algn="ctr"/>
              <a:endParaRPr lang="es-ES_tradnl" dirty="0" smtClean="0">
                <a:latin typeface="EHUSans"/>
                <a:cs typeface="EHUSans"/>
              </a:endParaRPr>
            </a:p>
            <a:p>
              <a:pPr algn="ctr"/>
              <a:endParaRPr lang="es-ES_tradnl" sz="600" dirty="0">
                <a:latin typeface="EHUSans"/>
                <a:cs typeface="EHUSans"/>
              </a:endParaRPr>
            </a:p>
            <a:p>
              <a:pPr algn="ctr"/>
              <a:r>
                <a:rPr lang="es-ES_tradnl" dirty="0" err="1" smtClean="0">
                  <a:solidFill>
                    <a:srgbClr val="3366FF"/>
                  </a:solidFill>
                  <a:latin typeface="EHUSans Light"/>
                  <a:cs typeface="EHUSans Light"/>
                </a:rPr>
                <a:t>Objective</a:t>
              </a:r>
              <a:r>
                <a:rPr lang="es-ES_tradnl" dirty="0" smtClean="0">
                  <a:solidFill>
                    <a:srgbClr val="3366FF"/>
                  </a:solidFill>
                  <a:latin typeface="EHUSans Light"/>
                  <a:cs typeface="EHUSans Light"/>
                </a:rPr>
                <a:t> </a:t>
              </a:r>
              <a:r>
                <a:rPr lang="es-ES_tradnl" dirty="0" err="1" smtClean="0">
                  <a:solidFill>
                    <a:srgbClr val="3366FF"/>
                  </a:solidFill>
                  <a:latin typeface="EHUSans Light"/>
                  <a:cs typeface="EHUSans Light"/>
                </a:rPr>
                <a:t>Function</a:t>
              </a:r>
              <a:endParaRPr lang="es-ES_tradnl" dirty="0">
                <a:solidFill>
                  <a:srgbClr val="3366FF"/>
                </a:solidFill>
                <a:latin typeface="EHUSans Light"/>
                <a:cs typeface="EHUSans Light"/>
              </a:endParaRPr>
            </a:p>
          </p:txBody>
        </p:sp>
        <p:pic>
          <p:nvPicPr>
            <p:cNvPr id="4" name="Picture 3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0853" y="3180534"/>
              <a:ext cx="3316778" cy="793852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457201" y="4047974"/>
            <a:ext cx="3954691" cy="1955831"/>
            <a:chOff x="457200" y="4299800"/>
            <a:chExt cx="3954691" cy="1955831"/>
          </a:xfrm>
        </p:grpSpPr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457200" y="4299800"/>
              <a:ext cx="3954691" cy="186737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Clr>
                  <a:srgbClr val="3366FF"/>
                </a:buClr>
                <a:buFont typeface="Arial"/>
                <a:buNone/>
              </a:pPr>
              <a:endParaRPr lang="en-US" sz="800" dirty="0" smtClean="0">
                <a:solidFill>
                  <a:srgbClr val="3366FF"/>
                </a:solidFill>
                <a:latin typeface="EHUSans Light"/>
                <a:cs typeface="EHUSans Light"/>
              </a:endParaRPr>
            </a:p>
            <a:p>
              <a:pPr marL="0" indent="0">
                <a:buClr>
                  <a:srgbClr val="3366FF"/>
                </a:buClr>
                <a:buFont typeface="Arial"/>
                <a:buNone/>
              </a:pPr>
              <a:endParaRPr lang="en-US" sz="800" dirty="0" smtClean="0">
                <a:solidFill>
                  <a:srgbClr val="3366FF"/>
                </a:solidFill>
                <a:latin typeface="EHUSans Light"/>
                <a:cs typeface="EHUSans Light"/>
              </a:endParaRPr>
            </a:p>
            <a:p>
              <a:pPr marL="0" indent="0" algn="ctr">
                <a:buClr>
                  <a:srgbClr val="3366FF"/>
                </a:buClr>
                <a:buFont typeface="Arial"/>
                <a:buNone/>
              </a:pPr>
              <a:r>
                <a:rPr lang="en-US" sz="2000" dirty="0" smtClean="0">
                  <a:latin typeface="EHUSans Light"/>
                  <a:cs typeface="EHUSans Light"/>
                </a:rPr>
                <a:t>We considered the balanced </a:t>
              </a:r>
              <a:r>
                <a:rPr lang="en-US" sz="2000" i="1" dirty="0" smtClean="0">
                  <a:latin typeface="EHUSans Light"/>
                  <a:cs typeface="EHUSans Light"/>
                </a:rPr>
                <a:t>2-</a:t>
              </a:r>
              <a:r>
                <a:rPr lang="en-US" sz="2000" dirty="0" smtClean="0">
                  <a:latin typeface="EHUSans Light"/>
                  <a:cs typeface="EHUSans Light"/>
                </a:rPr>
                <a:t>partition GPP.</a:t>
              </a:r>
            </a:p>
            <a:p>
              <a:pPr marL="0" indent="0" algn="ctr">
                <a:buClr>
                  <a:srgbClr val="3366FF"/>
                </a:buClr>
                <a:buFont typeface="Arial"/>
                <a:buNone/>
              </a:pPr>
              <a:endParaRPr lang="en-US" sz="1000" dirty="0">
                <a:latin typeface="EHUSans Light"/>
                <a:cs typeface="EHUSans Light"/>
              </a:endParaRPr>
            </a:p>
            <a:p>
              <a:pPr marL="0" indent="0" algn="ctr">
                <a:buClr>
                  <a:srgbClr val="3366FF"/>
                </a:buClr>
                <a:buFont typeface="Arial"/>
                <a:buNone/>
              </a:pPr>
              <a:r>
                <a:rPr lang="en-US" sz="2000" dirty="0" smtClean="0">
                  <a:latin typeface="EHUSans Light"/>
                  <a:cs typeface="EHUSans Light"/>
                </a:rPr>
                <a:t>Solutions are codified as   </a:t>
              </a:r>
            </a:p>
            <a:p>
              <a:pPr marL="0" indent="0" algn="ctr">
                <a:buClr>
                  <a:srgbClr val="3366FF"/>
                </a:buClr>
                <a:buFont typeface="Arial"/>
                <a:buNone/>
              </a:pPr>
              <a:endParaRPr lang="en-US" sz="2000" dirty="0">
                <a:solidFill>
                  <a:srgbClr val="3366FF"/>
                </a:solidFill>
                <a:latin typeface="EHUSans Light"/>
                <a:cs typeface="EHUSans Light"/>
              </a:endParaRPr>
            </a:p>
          </p:txBody>
        </p:sp>
        <p:pic>
          <p:nvPicPr>
            <p:cNvPr id="6" name="Picture 5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8788" y="5925431"/>
              <a:ext cx="1498600" cy="330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8123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481" y="300719"/>
            <a:ext cx="7772400" cy="1470025"/>
          </a:xfrm>
        </p:spPr>
        <p:txBody>
          <a:bodyPr>
            <a:normAutofit/>
          </a:bodyPr>
          <a:lstStyle/>
          <a:p>
            <a:r>
              <a:rPr lang="es-ES_tradnl" sz="3000" dirty="0" err="1">
                <a:latin typeface="EHUSans Light"/>
                <a:cs typeface="EHUSans Light"/>
              </a:rPr>
              <a:t>Dealing</a:t>
            </a:r>
            <a:r>
              <a:rPr lang="es-ES_tradnl" sz="3000" dirty="0">
                <a:latin typeface="EHUSans Light"/>
                <a:cs typeface="EHUSans Light"/>
              </a:rPr>
              <a:t> </a:t>
            </a:r>
            <a:r>
              <a:rPr lang="es-ES_tradnl" sz="3000" dirty="0" err="1">
                <a:latin typeface="EHUSans Light"/>
                <a:cs typeface="EHUSans Light"/>
              </a:rPr>
              <a:t>with</a:t>
            </a:r>
            <a:r>
              <a:rPr lang="es-ES_tradnl" sz="3000" dirty="0">
                <a:latin typeface="EHUSans Light"/>
                <a:cs typeface="EHUSans Light"/>
              </a:rPr>
              <a:t> </a:t>
            </a:r>
            <a:r>
              <a:rPr lang="es-ES_tradnl" sz="3000" dirty="0" err="1">
                <a:latin typeface="EHUSans Light"/>
                <a:cs typeface="EHUSans Light"/>
              </a:rPr>
              <a:t>constraints</a:t>
            </a:r>
            <a:r>
              <a:rPr lang="es-ES_tradnl" sz="3000" dirty="0">
                <a:latin typeface="EHUSans Light"/>
                <a:cs typeface="EHUSans Light"/>
              </a:rPr>
              <a:t> in </a:t>
            </a:r>
            <a:r>
              <a:rPr lang="es-ES_tradnl" sz="3000" dirty="0" smtClean="0">
                <a:latin typeface="EHUSans Light"/>
                <a:cs typeface="EHUSans Light"/>
              </a:rPr>
              <a:t/>
            </a:r>
            <a:br>
              <a:rPr lang="es-ES_tradnl" sz="3000" dirty="0" smtClean="0">
                <a:latin typeface="EHUSans Light"/>
                <a:cs typeface="EHUSans Light"/>
              </a:rPr>
            </a:br>
            <a:r>
              <a:rPr lang="es-ES_tradnl" sz="3000" dirty="0" err="1" smtClean="0">
                <a:latin typeface="EHUSans Light"/>
                <a:cs typeface="EHUSans Light"/>
              </a:rPr>
              <a:t>estimation</a:t>
            </a:r>
            <a:r>
              <a:rPr lang="es-ES_tradnl" sz="3000" dirty="0" smtClean="0">
                <a:latin typeface="EHUSans Light"/>
                <a:cs typeface="EHUSans Light"/>
              </a:rPr>
              <a:t> </a:t>
            </a:r>
            <a:r>
              <a:rPr lang="es-ES_tradnl" sz="3000" dirty="0">
                <a:latin typeface="EHUSans Light"/>
                <a:cs typeface="EHUSans Light"/>
              </a:rPr>
              <a:t>of </a:t>
            </a:r>
            <a:r>
              <a:rPr lang="es-ES_tradnl" sz="3000" dirty="0" err="1">
                <a:latin typeface="EHUSans Light"/>
                <a:cs typeface="EHUSans Light"/>
              </a:rPr>
              <a:t>distribution</a:t>
            </a:r>
            <a:r>
              <a:rPr lang="es-ES_tradnl" sz="3000" dirty="0">
                <a:latin typeface="EHUSans Light"/>
                <a:cs typeface="EHUSans Light"/>
              </a:rPr>
              <a:t> </a:t>
            </a:r>
            <a:r>
              <a:rPr lang="es-ES_tradnl" sz="3000" dirty="0" err="1" smtClean="0">
                <a:latin typeface="EHUSans Light"/>
                <a:cs typeface="EHUSans Light"/>
              </a:rPr>
              <a:t>algorithms</a:t>
            </a:r>
            <a:r>
              <a:rPr lang="es-ES_tradnl" sz="3000" dirty="0" smtClean="0">
                <a:latin typeface="EHUSans Light"/>
                <a:cs typeface="EHUSans Light"/>
              </a:rPr>
              <a:t>:</a:t>
            </a:r>
            <a:br>
              <a:rPr lang="es-ES_tradnl" sz="3000" dirty="0" smtClean="0">
                <a:latin typeface="EHUSans Light"/>
                <a:cs typeface="EHUSans Light"/>
              </a:rPr>
            </a:br>
            <a:r>
              <a:rPr lang="es-ES_tradnl" sz="3000" dirty="0" smtClean="0">
                <a:latin typeface="EHUSans Light"/>
                <a:cs typeface="EHUSans Light"/>
              </a:rPr>
              <a:t> a </a:t>
            </a:r>
            <a:r>
              <a:rPr lang="es-ES_tradnl" sz="3000" dirty="0" err="1" smtClean="0">
                <a:latin typeface="EHUSans Light"/>
                <a:cs typeface="EHUSans Light"/>
              </a:rPr>
              <a:t>different</a:t>
            </a:r>
            <a:r>
              <a:rPr lang="es-ES_tradnl" sz="3000" dirty="0" smtClean="0">
                <a:latin typeface="EHUSans Light"/>
                <a:cs typeface="EHUSans Light"/>
              </a:rPr>
              <a:t> </a:t>
            </a:r>
            <a:r>
              <a:rPr lang="es-ES_tradnl" sz="3000" dirty="0" err="1" smtClean="0">
                <a:latin typeface="EHUSans Light"/>
                <a:cs typeface="EHUSans Light"/>
              </a:rPr>
              <a:t>approach</a:t>
            </a:r>
            <a:endParaRPr lang="en-US" sz="30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572" y="2060147"/>
            <a:ext cx="7406235" cy="487605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EHUSans"/>
                <a:cs typeface="EHUSans"/>
              </a:rPr>
              <a:t>Josu Ceberio</a:t>
            </a:r>
            <a:endParaRPr lang="en-US" sz="2000" dirty="0">
              <a:solidFill>
                <a:schemeClr val="tx1"/>
              </a:solidFill>
              <a:latin typeface="EHUSans"/>
              <a:cs typeface="EHUSans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41820" y="5641485"/>
            <a:ext cx="7406235" cy="781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  <a:latin typeface="EHUSans"/>
                <a:cs typeface="EHUSans"/>
              </a:rPr>
              <a:t>The Genetic And Evolutionary Computation Conference (GECCO)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EHUSans"/>
                <a:cs typeface="EHUSans"/>
              </a:rPr>
              <a:t>July 15</a:t>
            </a:r>
            <a:r>
              <a:rPr lang="en-US" sz="1600" baseline="30000" dirty="0" smtClean="0">
                <a:solidFill>
                  <a:schemeClr val="tx1"/>
                </a:solidFill>
                <a:latin typeface="EHUSans"/>
                <a:cs typeface="EHUSans"/>
              </a:rPr>
              <a:t>th</a:t>
            </a:r>
            <a:r>
              <a:rPr lang="en-US" sz="1600" dirty="0" smtClean="0">
                <a:solidFill>
                  <a:schemeClr val="tx1"/>
                </a:solidFill>
                <a:latin typeface="EHUSans"/>
                <a:cs typeface="EHUSans"/>
              </a:rPr>
              <a:t>-19</a:t>
            </a:r>
            <a:r>
              <a:rPr lang="en-US" sz="1600" baseline="30000" dirty="0" smtClean="0">
                <a:solidFill>
                  <a:schemeClr val="tx1"/>
                </a:solidFill>
                <a:latin typeface="EHUSans"/>
                <a:cs typeface="EHUSans"/>
              </a:rPr>
              <a:t>th</a:t>
            </a:r>
            <a:r>
              <a:rPr lang="en-US" sz="1600" dirty="0" smtClean="0">
                <a:solidFill>
                  <a:schemeClr val="tx1"/>
                </a:solidFill>
                <a:latin typeface="EHUSans"/>
                <a:cs typeface="EHUSans"/>
              </a:rPr>
              <a:t> 2017, Berlin</a:t>
            </a:r>
          </a:p>
          <a:p>
            <a:endParaRPr lang="en-US" sz="1600" dirty="0">
              <a:solidFill>
                <a:schemeClr val="tx1"/>
              </a:solidFill>
              <a:latin typeface="EHUSans"/>
              <a:cs typeface="EHUSans"/>
            </a:endParaRPr>
          </a:p>
        </p:txBody>
      </p:sp>
      <p:pic>
        <p:nvPicPr>
          <p:cNvPr id="7" name="Picture 6" descr="logoEH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515" y="4312825"/>
            <a:ext cx="2004415" cy="926485"/>
          </a:xfrm>
          <a:prstGeom prst="rect">
            <a:avLst/>
          </a:prstGeom>
        </p:spPr>
      </p:pic>
      <p:pic>
        <p:nvPicPr>
          <p:cNvPr id="8" name="Picture 7" descr="logoISG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51" y="4312824"/>
            <a:ext cx="1854800" cy="825342"/>
          </a:xfrm>
          <a:prstGeom prst="rect">
            <a:avLst/>
          </a:prstGeom>
        </p:spPr>
      </p:pic>
      <p:pic>
        <p:nvPicPr>
          <p:cNvPr id="9" name="Picture 8" descr="logoGecco17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675" y="4023059"/>
            <a:ext cx="1626652" cy="139790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908647" y="2923308"/>
            <a:ext cx="7349171" cy="704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000000"/>
                </a:solidFill>
                <a:latin typeface="EHUSans"/>
                <a:cs typeface="EHUSans"/>
              </a:rPr>
              <a:t>Thank you for your attention!</a:t>
            </a:r>
            <a:endParaRPr lang="en-US" sz="3200" dirty="0">
              <a:solidFill>
                <a:srgbClr val="3366FF"/>
              </a:solidFill>
              <a:latin typeface="EHUSans"/>
              <a:cs typeface="EHUSans"/>
            </a:endParaRPr>
          </a:p>
        </p:txBody>
      </p:sp>
    </p:spTree>
    <p:extLst>
      <p:ext uri="{BB962C8B-B14F-4D97-AF65-F5344CB8AC3E}">
        <p14:creationId xmlns:p14="http://schemas.microsoft.com/office/powerpoint/2010/main" val="415011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581873"/>
            <a:ext cx="3790479" cy="2782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Graph Partitioning Problem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11101" y="5160947"/>
            <a:ext cx="3954691" cy="1011387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366FF"/>
              </a:buClr>
              <a:buFont typeface="Arial"/>
              <a:buNone/>
            </a:pPr>
            <a:endParaRPr lang="en-US" sz="800" dirty="0" smtClean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Font typeface="Arial"/>
              <a:buNone/>
            </a:pPr>
            <a:r>
              <a:rPr lang="en-US" sz="2000" dirty="0" smtClean="0">
                <a:latin typeface="EHUSans Light"/>
                <a:cs typeface="EHUSans Light"/>
              </a:rPr>
              <a:t>The constraint: equal number of zeros as ones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160" y="1570926"/>
            <a:ext cx="3796595" cy="2786663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299" y="5205036"/>
            <a:ext cx="1701800" cy="8890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5101591" y="5649537"/>
            <a:ext cx="1210760" cy="17105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3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Constrained Optimization Problems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200" dirty="0" smtClean="0">
                <a:latin typeface="EHUSans Light"/>
                <a:cs typeface="EHUSans Light"/>
              </a:rPr>
              <a:t>Why are they challenging?</a:t>
            </a:r>
            <a:endParaRPr lang="en-US" sz="22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510923"/>
            <a:ext cx="8229600" cy="821154"/>
          </a:xfrm>
        </p:spPr>
        <p:txBody>
          <a:bodyPr anchor="t">
            <a:normAutofit/>
          </a:bodyPr>
          <a:lstStyle/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r>
              <a:rPr lang="en-US" sz="2000" dirty="0" smtClean="0">
                <a:latin typeface="EHUSans Light"/>
                <a:cs typeface="EHUSans Light"/>
              </a:rPr>
              <a:t>The search space of solutions induced by the codification is</a:t>
            </a:r>
            <a:r>
              <a:rPr lang="is-IS" sz="2000" dirty="0" smtClean="0">
                <a:latin typeface="EHUSans Light"/>
                <a:cs typeface="EHUSans Light"/>
              </a:rPr>
              <a:t>…</a:t>
            </a:r>
            <a:endParaRPr lang="en-US" sz="2000" dirty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57200" y="2375870"/>
            <a:ext cx="8183171" cy="3131627"/>
            <a:chOff x="457200" y="2879511"/>
            <a:chExt cx="8183170" cy="3131626"/>
          </a:xfrm>
        </p:grpSpPr>
        <p:sp>
          <p:nvSpPr>
            <p:cNvPr id="6" name="TextBox 5"/>
            <p:cNvSpPr txBox="1"/>
            <p:nvPr/>
          </p:nvSpPr>
          <p:spPr>
            <a:xfrm>
              <a:off x="457200" y="2879511"/>
              <a:ext cx="8143509" cy="31316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marL="174625" lvl="1">
                <a:lnSpc>
                  <a:spcPct val="120000"/>
                </a:lnSpc>
                <a:buClr>
                  <a:schemeClr val="accent6"/>
                </a:buClr>
              </a:pPr>
              <a:endParaRPr lang="es-ES_tradnl" sz="1500" dirty="0" smtClean="0">
                <a:latin typeface="EHUSans Light"/>
                <a:cs typeface="EHUSans Light"/>
              </a:endParaRPr>
            </a:p>
            <a:p>
              <a:pPr marL="174625" lvl="1">
                <a:lnSpc>
                  <a:spcPct val="120000"/>
                </a:lnSpc>
                <a:buClr>
                  <a:schemeClr val="accent6"/>
                </a:buClr>
              </a:pPr>
              <a:endParaRPr lang="es-ES_tradnl" sz="1500" dirty="0">
                <a:latin typeface="EHUSans Light"/>
                <a:cs typeface="EHUSans Light"/>
              </a:endParaRPr>
            </a:p>
            <a:p>
              <a:pPr marL="174625" lvl="1">
                <a:lnSpc>
                  <a:spcPct val="120000"/>
                </a:lnSpc>
                <a:buClr>
                  <a:schemeClr val="accent6"/>
                </a:buClr>
              </a:pPr>
              <a:endParaRPr lang="es-ES_tradnl" sz="1500" dirty="0" smtClean="0">
                <a:latin typeface="EHUSans Light"/>
                <a:cs typeface="EHUSans Light"/>
              </a:endParaRPr>
            </a:p>
            <a:p>
              <a:pPr marL="174625" lvl="1">
                <a:lnSpc>
                  <a:spcPct val="120000"/>
                </a:lnSpc>
                <a:buClr>
                  <a:schemeClr val="accent6"/>
                </a:buClr>
              </a:pPr>
              <a:endParaRPr lang="es-ES_tradnl" sz="1500" dirty="0">
                <a:latin typeface="EHUSans Light"/>
                <a:cs typeface="EHUSans Light"/>
              </a:endParaRPr>
            </a:p>
            <a:p>
              <a:pPr marL="174625" lvl="1">
                <a:lnSpc>
                  <a:spcPct val="120000"/>
                </a:lnSpc>
                <a:buClr>
                  <a:schemeClr val="accent6"/>
                </a:buClr>
              </a:pPr>
              <a:endParaRPr lang="es-ES_tradnl" sz="1500" dirty="0" smtClean="0">
                <a:latin typeface="EHUSans Light"/>
                <a:cs typeface="EHUSans Light"/>
              </a:endParaRPr>
            </a:p>
            <a:p>
              <a:pPr marL="174625" lvl="1">
                <a:lnSpc>
                  <a:spcPct val="120000"/>
                </a:lnSpc>
                <a:buClr>
                  <a:schemeClr val="accent6"/>
                </a:buClr>
              </a:pPr>
              <a:endParaRPr lang="es-ES_tradnl" sz="1500" dirty="0">
                <a:latin typeface="EHUSans Light"/>
                <a:cs typeface="EHUSans Light"/>
              </a:endParaRPr>
            </a:p>
            <a:p>
              <a:pPr marL="174625" lvl="1">
                <a:lnSpc>
                  <a:spcPct val="120000"/>
                </a:lnSpc>
                <a:buClr>
                  <a:schemeClr val="accent6"/>
                </a:buClr>
              </a:pPr>
              <a:endParaRPr lang="es-ES_tradnl" sz="1500" dirty="0" smtClean="0">
                <a:latin typeface="EHUSans Light"/>
                <a:cs typeface="EHUSans Light"/>
              </a:endParaRPr>
            </a:p>
            <a:p>
              <a:pPr marL="174625" lvl="1">
                <a:lnSpc>
                  <a:spcPct val="120000"/>
                </a:lnSpc>
                <a:buClr>
                  <a:schemeClr val="accent6"/>
                </a:buClr>
              </a:pPr>
              <a:endParaRPr lang="es-ES_tradnl" sz="1500" dirty="0" smtClean="0">
                <a:latin typeface="EHUSans Light"/>
                <a:cs typeface="EHUSans Light"/>
              </a:endParaRPr>
            </a:p>
            <a:p>
              <a:pPr marL="174625" lvl="1">
                <a:lnSpc>
                  <a:spcPct val="120000"/>
                </a:lnSpc>
                <a:buClr>
                  <a:schemeClr val="accent6"/>
                </a:buClr>
              </a:pPr>
              <a:endParaRPr lang="es-ES_tradnl" sz="1500" dirty="0">
                <a:latin typeface="EHUSans Light"/>
                <a:cs typeface="EHUSans Light"/>
              </a:endParaRPr>
            </a:p>
            <a:p>
              <a:pPr marL="174625" lvl="1">
                <a:lnSpc>
                  <a:spcPct val="120000"/>
                </a:lnSpc>
                <a:buClr>
                  <a:schemeClr val="accent6"/>
                </a:buClr>
              </a:pPr>
              <a:endParaRPr lang="es-ES_tradnl" sz="1500" dirty="0" smtClean="0">
                <a:latin typeface="EHUSans Light"/>
                <a:cs typeface="EHUSans Light"/>
              </a:endParaRPr>
            </a:p>
            <a:p>
              <a:pPr marL="174625" lvl="1">
                <a:lnSpc>
                  <a:spcPct val="120000"/>
                </a:lnSpc>
                <a:buClr>
                  <a:schemeClr val="accent6"/>
                </a:buClr>
              </a:pPr>
              <a:endParaRPr lang="es-ES_tradnl" sz="1500" dirty="0">
                <a:latin typeface="EHUSans Light"/>
                <a:cs typeface="EHUSans Light"/>
              </a:endParaRPr>
            </a:p>
          </p:txBody>
        </p:sp>
        <p:pic>
          <p:nvPicPr>
            <p:cNvPr id="3" name="Picture 2" descr="feasibility1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3021843"/>
              <a:ext cx="8183170" cy="28576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3576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57200" y="2375870"/>
            <a:ext cx="8182456" cy="3131627"/>
            <a:chOff x="457200" y="2375870"/>
            <a:chExt cx="8182456" cy="3131627"/>
          </a:xfrm>
        </p:grpSpPr>
        <p:sp>
          <p:nvSpPr>
            <p:cNvPr id="6" name="TextBox 5"/>
            <p:cNvSpPr txBox="1"/>
            <p:nvPr/>
          </p:nvSpPr>
          <p:spPr>
            <a:xfrm>
              <a:off x="457200" y="2375870"/>
              <a:ext cx="8143509" cy="31316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marL="174625" lvl="1">
                <a:lnSpc>
                  <a:spcPct val="120000"/>
                </a:lnSpc>
                <a:buClr>
                  <a:schemeClr val="accent6"/>
                </a:buClr>
              </a:pPr>
              <a:endParaRPr lang="es-ES_tradnl" sz="1500" dirty="0" smtClean="0">
                <a:latin typeface="EHUSans Light"/>
                <a:cs typeface="EHUSans Light"/>
              </a:endParaRPr>
            </a:p>
            <a:p>
              <a:pPr marL="174625" lvl="1">
                <a:lnSpc>
                  <a:spcPct val="120000"/>
                </a:lnSpc>
                <a:buClr>
                  <a:schemeClr val="accent6"/>
                </a:buClr>
              </a:pPr>
              <a:endParaRPr lang="es-ES_tradnl" sz="1500" dirty="0">
                <a:latin typeface="EHUSans Light"/>
                <a:cs typeface="EHUSans Light"/>
              </a:endParaRPr>
            </a:p>
            <a:p>
              <a:pPr marL="174625" lvl="1">
                <a:lnSpc>
                  <a:spcPct val="120000"/>
                </a:lnSpc>
                <a:buClr>
                  <a:schemeClr val="accent6"/>
                </a:buClr>
              </a:pPr>
              <a:endParaRPr lang="es-ES_tradnl" sz="1500" dirty="0" smtClean="0">
                <a:latin typeface="EHUSans Light"/>
                <a:cs typeface="EHUSans Light"/>
              </a:endParaRPr>
            </a:p>
            <a:p>
              <a:pPr marL="174625" lvl="1">
                <a:lnSpc>
                  <a:spcPct val="120000"/>
                </a:lnSpc>
                <a:buClr>
                  <a:schemeClr val="accent6"/>
                </a:buClr>
              </a:pPr>
              <a:endParaRPr lang="es-ES_tradnl" sz="1500" dirty="0">
                <a:latin typeface="EHUSans Light"/>
                <a:cs typeface="EHUSans Light"/>
              </a:endParaRPr>
            </a:p>
            <a:p>
              <a:pPr marL="174625" lvl="1">
                <a:lnSpc>
                  <a:spcPct val="120000"/>
                </a:lnSpc>
                <a:buClr>
                  <a:schemeClr val="accent6"/>
                </a:buClr>
              </a:pPr>
              <a:endParaRPr lang="es-ES_tradnl" sz="1500" dirty="0" smtClean="0">
                <a:latin typeface="EHUSans Light"/>
                <a:cs typeface="EHUSans Light"/>
              </a:endParaRPr>
            </a:p>
            <a:p>
              <a:pPr marL="174625" lvl="1">
                <a:lnSpc>
                  <a:spcPct val="120000"/>
                </a:lnSpc>
                <a:buClr>
                  <a:schemeClr val="accent6"/>
                </a:buClr>
              </a:pPr>
              <a:endParaRPr lang="es-ES_tradnl" sz="1500" dirty="0">
                <a:latin typeface="EHUSans Light"/>
                <a:cs typeface="EHUSans Light"/>
              </a:endParaRPr>
            </a:p>
            <a:p>
              <a:pPr marL="174625" lvl="1">
                <a:lnSpc>
                  <a:spcPct val="120000"/>
                </a:lnSpc>
                <a:buClr>
                  <a:schemeClr val="accent6"/>
                </a:buClr>
              </a:pPr>
              <a:endParaRPr lang="es-ES_tradnl" sz="1500" dirty="0" smtClean="0">
                <a:latin typeface="EHUSans Light"/>
                <a:cs typeface="EHUSans Light"/>
              </a:endParaRPr>
            </a:p>
            <a:p>
              <a:pPr marL="174625" lvl="1">
                <a:lnSpc>
                  <a:spcPct val="120000"/>
                </a:lnSpc>
                <a:buClr>
                  <a:schemeClr val="accent6"/>
                </a:buClr>
              </a:pPr>
              <a:endParaRPr lang="es-ES_tradnl" sz="1500" dirty="0" smtClean="0">
                <a:latin typeface="EHUSans Light"/>
                <a:cs typeface="EHUSans Light"/>
              </a:endParaRPr>
            </a:p>
            <a:p>
              <a:pPr marL="174625" lvl="1">
                <a:lnSpc>
                  <a:spcPct val="120000"/>
                </a:lnSpc>
                <a:buClr>
                  <a:schemeClr val="accent6"/>
                </a:buClr>
              </a:pPr>
              <a:endParaRPr lang="es-ES_tradnl" sz="1500" dirty="0">
                <a:latin typeface="EHUSans Light"/>
                <a:cs typeface="EHUSans Light"/>
              </a:endParaRPr>
            </a:p>
            <a:p>
              <a:pPr marL="174625" lvl="1">
                <a:lnSpc>
                  <a:spcPct val="120000"/>
                </a:lnSpc>
                <a:buClr>
                  <a:schemeClr val="accent6"/>
                </a:buClr>
              </a:pPr>
              <a:endParaRPr lang="es-ES_tradnl" sz="1500" dirty="0" smtClean="0">
                <a:latin typeface="EHUSans Light"/>
                <a:cs typeface="EHUSans Light"/>
              </a:endParaRPr>
            </a:p>
            <a:p>
              <a:pPr marL="174625" lvl="1">
                <a:lnSpc>
                  <a:spcPct val="120000"/>
                </a:lnSpc>
                <a:buClr>
                  <a:schemeClr val="accent6"/>
                </a:buClr>
              </a:pPr>
              <a:endParaRPr lang="es-ES_tradnl" sz="1500" dirty="0">
                <a:latin typeface="EHUSans Light"/>
                <a:cs typeface="EHUSans Light"/>
              </a:endParaRPr>
            </a:p>
          </p:txBody>
        </p:sp>
        <p:pic>
          <p:nvPicPr>
            <p:cNvPr id="5" name="Picture 4" descr="feasibility2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2540097"/>
              <a:ext cx="8182456" cy="283571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Constrained Optimization Problems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200" dirty="0" smtClean="0">
                <a:latin typeface="EHUSans Light"/>
                <a:cs typeface="EHUSans Light"/>
              </a:rPr>
              <a:t>Why are they challenging?</a:t>
            </a:r>
            <a:endParaRPr lang="en-US" sz="22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510923"/>
            <a:ext cx="8229600" cy="821154"/>
          </a:xfrm>
        </p:spPr>
        <p:txBody>
          <a:bodyPr anchor="t">
            <a:normAutofit/>
          </a:bodyPr>
          <a:lstStyle/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r>
              <a:rPr lang="en-US" sz="2000" dirty="0" smtClean="0">
                <a:latin typeface="EHUSans Light"/>
                <a:cs typeface="EHUSans Light"/>
              </a:rPr>
              <a:t>The search space of solutions induced by the codification is</a:t>
            </a:r>
            <a:r>
              <a:rPr lang="is-IS" sz="2000" dirty="0" smtClean="0">
                <a:latin typeface="EHUSans Light"/>
                <a:cs typeface="EHUSans Light"/>
              </a:rPr>
              <a:t>…</a:t>
            </a:r>
            <a:endParaRPr lang="en-US" sz="2000" dirty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10056" y="5507497"/>
            <a:ext cx="8229600" cy="8211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366FF"/>
              </a:buClr>
              <a:buFont typeface="Arial"/>
              <a:buNone/>
            </a:pPr>
            <a:endParaRPr lang="en-US" sz="800" dirty="0" smtClean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Font typeface="Arial"/>
              <a:buNone/>
            </a:pPr>
            <a:r>
              <a:rPr lang="en-US" sz="2000" dirty="0" smtClean="0">
                <a:latin typeface="EHUSans Light"/>
                <a:cs typeface="EHUSans Light"/>
              </a:rPr>
              <a:t>A majority of the solutions are not </a:t>
            </a:r>
            <a:r>
              <a:rPr lang="en-US" sz="2000" dirty="0" smtClean="0">
                <a:solidFill>
                  <a:srgbClr val="3366FF"/>
                </a:solidFill>
                <a:latin typeface="EHUSans Light"/>
                <a:cs typeface="EHUSans Light"/>
              </a:rPr>
              <a:t>feasible</a:t>
            </a:r>
            <a:r>
              <a:rPr lang="en-US" sz="2000" dirty="0" smtClean="0">
                <a:latin typeface="EHUSans Light"/>
                <a:cs typeface="EHUSans Light"/>
              </a:rPr>
              <a:t> !</a:t>
            </a:r>
            <a:endParaRPr lang="en-US" sz="2000" dirty="0">
              <a:latin typeface="EHUSans Light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106089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EHUSans Light"/>
                <a:cs typeface="EHUSans Light"/>
              </a:rPr>
              <a:t>What happens if we run a UMDA?</a:t>
            </a:r>
            <a:endParaRPr lang="en-US" sz="32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424075"/>
              </p:ext>
            </p:extLst>
          </p:nvPr>
        </p:nvGraphicFramePr>
        <p:xfrm>
          <a:off x="3714293" y="3844659"/>
          <a:ext cx="1715415" cy="1995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5415"/>
              </a:tblGrid>
              <a:tr h="399111"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0</a:t>
                      </a:r>
                      <a:r>
                        <a:rPr lang="es-ES_tradnl" sz="1800" baseline="0" dirty="0" smtClean="0"/>
                        <a:t> 0 1 1 0 0</a:t>
                      </a:r>
                      <a:endParaRPr lang="es-ES_tradnl" sz="1800" dirty="0"/>
                    </a:p>
                  </a:txBody>
                  <a:tcPr/>
                </a:tc>
              </a:tr>
              <a:tr h="399111"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1</a:t>
                      </a:r>
                      <a:r>
                        <a:rPr lang="es-ES_tradnl" sz="1800" baseline="0" dirty="0" smtClean="0"/>
                        <a:t> 1 0 0 0 0</a:t>
                      </a:r>
                      <a:endParaRPr lang="es-ES_tradnl" sz="1800" dirty="0"/>
                    </a:p>
                  </a:txBody>
                  <a:tcPr/>
                </a:tc>
              </a:tr>
              <a:tr h="39911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aseline="0" dirty="0" smtClean="0"/>
                        <a:t>0 0 1 1 0 1</a:t>
                      </a:r>
                      <a:endParaRPr lang="es-ES_tradnl" sz="1800" dirty="0" smtClean="0"/>
                    </a:p>
                  </a:txBody>
                  <a:tcPr/>
                </a:tc>
              </a:tr>
              <a:tr h="39911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aseline="0" dirty="0" smtClean="0"/>
                        <a:t>0 1 0 1 0 1</a:t>
                      </a:r>
                      <a:endParaRPr lang="es-ES_tradnl" sz="1800" dirty="0" smtClean="0"/>
                    </a:p>
                  </a:txBody>
                  <a:tcPr/>
                </a:tc>
              </a:tr>
              <a:tr h="39911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aseline="0" dirty="0" smtClean="0"/>
                        <a:t>0 1 0 1 1 1</a:t>
                      </a:r>
                      <a:endParaRPr lang="es-ES_tradnl" sz="18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906422"/>
              </p:ext>
            </p:extLst>
          </p:nvPr>
        </p:nvGraphicFramePr>
        <p:xfrm>
          <a:off x="1524002" y="1696571"/>
          <a:ext cx="6095999" cy="15360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435391">
                <a:tc>
                  <a:txBody>
                    <a:bodyPr/>
                    <a:lstStyle/>
                    <a:p>
                      <a:endParaRPr lang="es-ES_tradnl" sz="1800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X</a:t>
                      </a:r>
                      <a:r>
                        <a:rPr lang="es-ES_tradnl" sz="1800" baseline="-25000" dirty="0" smtClean="0"/>
                        <a:t>1</a:t>
                      </a:r>
                      <a:endParaRPr lang="es-ES_tradnl" sz="1800" i="1" baseline="-25000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X</a:t>
                      </a:r>
                      <a:r>
                        <a:rPr lang="es-ES_tradnl" sz="1800" baseline="-25000" dirty="0" smtClean="0"/>
                        <a:t>2</a:t>
                      </a:r>
                      <a:endParaRPr lang="es-ES_tradnl" sz="1800" i="1" baseline="-25000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X</a:t>
                      </a:r>
                      <a:r>
                        <a:rPr lang="es-ES_tradnl" sz="1800" baseline="-25000" dirty="0" smtClean="0"/>
                        <a:t>3</a:t>
                      </a:r>
                      <a:endParaRPr lang="es-ES_tradnl" sz="1800" i="1" baseline="-25000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X</a:t>
                      </a:r>
                      <a:r>
                        <a:rPr lang="es-ES_tradnl" sz="1800" baseline="-25000" dirty="0" smtClean="0"/>
                        <a:t>4</a:t>
                      </a:r>
                      <a:endParaRPr lang="es-ES_tradnl" sz="1800" i="1" baseline="-25000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X</a:t>
                      </a:r>
                      <a:r>
                        <a:rPr lang="es-ES_tradnl" sz="1800" baseline="-25000" dirty="0" smtClean="0"/>
                        <a:t>5</a:t>
                      </a:r>
                      <a:endParaRPr lang="es-ES_tradnl" sz="1800" i="1" baseline="-25000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X</a:t>
                      </a:r>
                      <a:r>
                        <a:rPr lang="es-ES_tradnl" sz="1800" baseline="-25000" dirty="0" smtClean="0"/>
                        <a:t>6</a:t>
                      </a:r>
                      <a:endParaRPr lang="es-ES_tradnl" sz="1800" i="1" baseline="-25000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333"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0</a:t>
                      </a:r>
                      <a:endParaRPr lang="es-ES_tradnl" sz="18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0.6</a:t>
                      </a:r>
                      <a:endParaRPr lang="es-ES_tradnl" sz="18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0.5</a:t>
                      </a:r>
                      <a:endParaRPr lang="es-ES_tradnl" sz="18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0.25</a:t>
                      </a:r>
                      <a:endParaRPr lang="es-ES_tradnl" sz="18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0.66</a:t>
                      </a:r>
                      <a:endParaRPr lang="es-ES_tradnl" sz="18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0.9</a:t>
                      </a:r>
                      <a:endParaRPr lang="es-ES_tradnl" sz="18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0.5</a:t>
                      </a:r>
                      <a:endParaRPr lang="es-ES_tradnl" sz="18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50333"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1</a:t>
                      </a:r>
                      <a:endParaRPr lang="es-ES_trad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0.4</a:t>
                      </a:r>
                      <a:endParaRPr lang="es-ES_trad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0.5</a:t>
                      </a:r>
                      <a:endParaRPr lang="es-ES_trad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0.75</a:t>
                      </a:r>
                      <a:endParaRPr lang="es-ES_trad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0.33</a:t>
                      </a:r>
                      <a:endParaRPr lang="es-ES_trad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0.1</a:t>
                      </a:r>
                      <a:endParaRPr lang="es-ES_trad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0.5</a:t>
                      </a:r>
                      <a:endParaRPr lang="es-ES_tradnl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H="1">
            <a:off x="4572000" y="3347571"/>
            <a:ext cx="1" cy="497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575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EHUSans Light"/>
                <a:cs typeface="EHUSans Light"/>
              </a:rPr>
              <a:t>What happens if we run a UMDA?</a:t>
            </a:r>
            <a:endParaRPr lang="en-US" sz="32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4329216"/>
            <a:ext cx="8229600" cy="2250142"/>
          </a:xfrm>
        </p:spPr>
        <p:txBody>
          <a:bodyPr anchor="t">
            <a:normAutofit/>
          </a:bodyPr>
          <a:lstStyle/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endParaRPr lang="en-US" sz="800" dirty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endParaRPr lang="en-US" sz="800" dirty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endParaRPr lang="en-US" sz="800" dirty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endParaRPr lang="en-US" sz="800" dirty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r>
              <a:rPr lang="es-ES_tradnl" sz="20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Unfeasible</a:t>
            </a:r>
            <a:r>
              <a:rPr lang="es-ES_tradnl" sz="2000" dirty="0" smtClean="0">
                <a:solidFill>
                  <a:srgbClr val="3366FF"/>
                </a:solidFill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latin typeface="EHUSans Light"/>
                <a:cs typeface="EHUSans Light"/>
              </a:rPr>
              <a:t>solutions</a:t>
            </a:r>
            <a:r>
              <a:rPr lang="es-ES_tradnl" sz="2000" dirty="0" smtClean="0">
                <a:latin typeface="EHUSans Light"/>
                <a:cs typeface="EHUSans Light"/>
              </a:rPr>
              <a:t> are </a:t>
            </a:r>
            <a:r>
              <a:rPr lang="es-ES_tradnl" sz="2000" dirty="0" err="1" smtClean="0">
                <a:latin typeface="EHUSans Light"/>
                <a:cs typeface="EHUSans Light"/>
              </a:rPr>
              <a:t>generated</a:t>
            </a:r>
            <a:r>
              <a:rPr lang="is-IS" sz="2000" dirty="0" smtClean="0">
                <a:latin typeface="EHUSans Light"/>
                <a:cs typeface="EHUSans Light"/>
              </a:rPr>
              <a:t>…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97580"/>
              </p:ext>
            </p:extLst>
          </p:nvPr>
        </p:nvGraphicFramePr>
        <p:xfrm>
          <a:off x="1524002" y="1696571"/>
          <a:ext cx="6095999" cy="15360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435391">
                <a:tc>
                  <a:txBody>
                    <a:bodyPr/>
                    <a:lstStyle/>
                    <a:p>
                      <a:endParaRPr lang="es-ES_tradnl" sz="1800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X</a:t>
                      </a:r>
                      <a:r>
                        <a:rPr lang="es-ES_tradnl" sz="1800" baseline="-25000" dirty="0" smtClean="0"/>
                        <a:t>1</a:t>
                      </a:r>
                      <a:endParaRPr lang="es-ES_tradnl" sz="1800" i="1" baseline="-25000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X</a:t>
                      </a:r>
                      <a:r>
                        <a:rPr lang="es-ES_tradnl" sz="1800" baseline="-25000" dirty="0" smtClean="0"/>
                        <a:t>2</a:t>
                      </a:r>
                      <a:endParaRPr lang="es-ES_tradnl" sz="1800" i="1" baseline="-25000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X</a:t>
                      </a:r>
                      <a:r>
                        <a:rPr lang="es-ES_tradnl" sz="1800" baseline="-25000" dirty="0" smtClean="0"/>
                        <a:t>3</a:t>
                      </a:r>
                      <a:endParaRPr lang="es-ES_tradnl" sz="1800" i="1" baseline="-25000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X</a:t>
                      </a:r>
                      <a:r>
                        <a:rPr lang="es-ES_tradnl" sz="1800" baseline="-25000" dirty="0" smtClean="0"/>
                        <a:t>4</a:t>
                      </a:r>
                      <a:endParaRPr lang="es-ES_tradnl" sz="1800" i="1" baseline="-25000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X</a:t>
                      </a:r>
                      <a:r>
                        <a:rPr lang="es-ES_tradnl" sz="1800" baseline="-25000" dirty="0" smtClean="0"/>
                        <a:t>5</a:t>
                      </a:r>
                      <a:endParaRPr lang="es-ES_tradnl" sz="1800" i="1" baseline="-25000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X</a:t>
                      </a:r>
                      <a:r>
                        <a:rPr lang="es-ES_tradnl" sz="1800" baseline="-25000" dirty="0" smtClean="0"/>
                        <a:t>6</a:t>
                      </a:r>
                      <a:endParaRPr lang="es-ES_tradnl" sz="1800" i="1" baseline="-25000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333"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0</a:t>
                      </a:r>
                      <a:endParaRPr lang="es-ES_tradnl" sz="18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0.6</a:t>
                      </a:r>
                      <a:endParaRPr lang="es-ES_tradnl" sz="18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0.5</a:t>
                      </a:r>
                      <a:endParaRPr lang="es-ES_tradnl" sz="18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0.25</a:t>
                      </a:r>
                      <a:endParaRPr lang="es-ES_tradnl" sz="18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0.66</a:t>
                      </a:r>
                      <a:endParaRPr lang="es-ES_tradnl" sz="18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0.9</a:t>
                      </a:r>
                      <a:endParaRPr lang="es-ES_tradnl" sz="18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0.5</a:t>
                      </a:r>
                      <a:endParaRPr lang="es-ES_tradnl" sz="18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50333"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1</a:t>
                      </a:r>
                      <a:endParaRPr lang="es-ES_trad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0.4</a:t>
                      </a:r>
                      <a:endParaRPr lang="es-ES_trad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0.5</a:t>
                      </a:r>
                      <a:endParaRPr lang="es-ES_trad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0.75</a:t>
                      </a:r>
                      <a:endParaRPr lang="es-ES_trad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0.33</a:t>
                      </a:r>
                      <a:endParaRPr lang="es-ES_trad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0.1</a:t>
                      </a:r>
                      <a:endParaRPr lang="es-ES_trad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0.5</a:t>
                      </a:r>
                      <a:endParaRPr lang="es-ES_tradnl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594789"/>
              </p:ext>
            </p:extLst>
          </p:nvPr>
        </p:nvGraphicFramePr>
        <p:xfrm>
          <a:off x="3714293" y="3844657"/>
          <a:ext cx="1715415" cy="197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5415"/>
              </a:tblGrid>
              <a:tr h="394576"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_tradnl" sz="1800" baseline="0" dirty="0" smtClean="0">
                          <a:solidFill>
                            <a:srgbClr val="FF0000"/>
                          </a:solidFill>
                        </a:rPr>
                        <a:t> 0 1 1 0 0</a:t>
                      </a:r>
                      <a:endParaRPr lang="es-ES_tradnl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94576"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_tradnl" sz="1800" baseline="0" dirty="0" smtClean="0">
                          <a:solidFill>
                            <a:srgbClr val="FF0000"/>
                          </a:solidFill>
                        </a:rPr>
                        <a:t> 1 0 0 0 0</a:t>
                      </a:r>
                      <a:endParaRPr lang="es-ES_tradnl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9457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aseline="0" dirty="0" smtClean="0"/>
                        <a:t>0 0 1 1 0 1</a:t>
                      </a:r>
                      <a:endParaRPr lang="es-ES_tradnl" sz="1800" dirty="0" smtClean="0"/>
                    </a:p>
                  </a:txBody>
                  <a:tcPr/>
                </a:tc>
              </a:tr>
              <a:tr h="39457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aseline="0" dirty="0" smtClean="0"/>
                        <a:t>0 1 0 1 0 1</a:t>
                      </a:r>
                      <a:endParaRPr lang="es-ES_tradnl" sz="1800" dirty="0" smtClean="0"/>
                    </a:p>
                  </a:txBody>
                  <a:tcPr/>
                </a:tc>
              </a:tr>
              <a:tr h="39457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aseline="0" dirty="0" smtClean="0">
                          <a:solidFill>
                            <a:srgbClr val="FF0000"/>
                          </a:solidFill>
                        </a:rPr>
                        <a:t>0 1 0 1 1 1</a:t>
                      </a:r>
                      <a:endParaRPr lang="es-ES_tradnl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4572000" y="3347571"/>
            <a:ext cx="1" cy="497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621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4901</TotalTime>
  <Words>1764</Words>
  <Application>Microsoft Macintosh PowerPoint</Application>
  <PresentationFormat>On-screen Show (4:3)</PresentationFormat>
  <Paragraphs>667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Dealing with constraints in  estimation of distribution algorithms:  a different approach</vt:lpstr>
      <vt:lpstr>Estimation of distribution algorithms Definition</vt:lpstr>
      <vt:lpstr>Constrained Optimization Problems Definition</vt:lpstr>
      <vt:lpstr>Graph Partitioning Problem</vt:lpstr>
      <vt:lpstr>Graph Partitioning Problem</vt:lpstr>
      <vt:lpstr>Constrained Optimization Problems Why are they challenging?</vt:lpstr>
      <vt:lpstr>Constrained Optimization Problems Why are they challenging?</vt:lpstr>
      <vt:lpstr>What happens if we run a UMDA?</vt:lpstr>
      <vt:lpstr>What happens if we run a UMDA?</vt:lpstr>
      <vt:lpstr>Different approaches</vt:lpstr>
      <vt:lpstr>The Idea</vt:lpstr>
      <vt:lpstr>Motivation Permutation-based Problems</vt:lpstr>
      <vt:lpstr>Motivation Permutation-based Problems</vt:lpstr>
      <vt:lpstr>Motivation Permutation-based Problems</vt:lpstr>
      <vt:lpstr>Motivation Probability Models on Rankings</vt:lpstr>
      <vt:lpstr>Motivation Probability Models on Rankings</vt:lpstr>
      <vt:lpstr>Apply same idea in constrained COPs…</vt:lpstr>
      <vt:lpstr>A Square Lattice The Probability Model</vt:lpstr>
      <vt:lpstr>A Square Lattice The Probability Model</vt:lpstr>
      <vt:lpstr>A Square Lattice The Probability Model - Sampling</vt:lpstr>
      <vt:lpstr>A Square Lattice The Probability Model - Sampling</vt:lpstr>
      <vt:lpstr>A Square Lattice The Probability Model - Sampling</vt:lpstr>
      <vt:lpstr>A Square Lattice The Probability Model - Sampling</vt:lpstr>
      <vt:lpstr>A Square Lattice The Probability Model - Sampling</vt:lpstr>
      <vt:lpstr>A Square Lattice The Probability Model - Sampling</vt:lpstr>
      <vt:lpstr>A Square Lattice The Probability Model - Sampling</vt:lpstr>
      <vt:lpstr>A Square Lattice The Probability Model - Sampling</vt:lpstr>
      <vt:lpstr>A Square Lattice The Probability Model – Estimating parameters</vt:lpstr>
      <vt:lpstr>A Square Lattice The Probability Model – The order of variables</vt:lpstr>
      <vt:lpstr>A Square Lattice The Probability Model – The order of variables</vt:lpstr>
      <vt:lpstr>A Square Lattice The Probability Model – The order of variables</vt:lpstr>
      <vt:lpstr>Experimental Study Experimental Setting</vt:lpstr>
      <vt:lpstr>Experimental Study Results - Performance</vt:lpstr>
      <vt:lpstr>Experimental Study Results - Performance</vt:lpstr>
      <vt:lpstr>Experimental Study Results - Performance</vt:lpstr>
      <vt:lpstr>Experimental Study Results – Time Consumption</vt:lpstr>
      <vt:lpstr>Conclusions </vt:lpstr>
      <vt:lpstr>Future Work </vt:lpstr>
      <vt:lpstr>Future Research Lines Other models</vt:lpstr>
      <vt:lpstr>Dealing with constraints in  estimation of distribution algorithms:  a different approach</vt:lpstr>
    </vt:vector>
  </TitlesOfParts>
  <Company>University of the Basque Country UPV/EHU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Kernels of Mallows Models for Solving Permutation-based Problems</dc:title>
  <dc:creator>Josu Ceberio</dc:creator>
  <cp:lastModifiedBy>Josu Ceberio</cp:lastModifiedBy>
  <cp:revision>645</cp:revision>
  <dcterms:created xsi:type="dcterms:W3CDTF">2015-07-07T08:25:33Z</dcterms:created>
  <dcterms:modified xsi:type="dcterms:W3CDTF">2017-07-16T13:31:00Z</dcterms:modified>
</cp:coreProperties>
</file>