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cision Support Section" id="{0D03D4AA-3B69-4B97-ABF0-1EB1E8D32BE9}">
          <p14:sldIdLst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934"/>
    <a:srgbClr val="239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784" y="-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58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3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7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93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33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52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89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5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9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08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3A53-99F7-429A-B67C-6940D4FCAE81}" type="datetimeFigureOut">
              <a:rPr lang="en-GB" smtClean="0"/>
              <a:t>22/02/18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C96B9-099E-45ED-88C8-5B225A15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0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7535333" cy="1074208"/>
          </a:xfrm>
          <a:solidFill>
            <a:schemeClr val="tx1">
              <a:alpha val="6000"/>
            </a:schemeClr>
          </a:solidFill>
        </p:spPr>
        <p:txBody>
          <a:bodyPr/>
          <a:lstStyle/>
          <a:p>
            <a:pPr algn="r"/>
            <a:r>
              <a:rPr lang="en-US" dirty="0" smtClean="0">
                <a:latin typeface="Arial"/>
                <a:cs typeface="Arial"/>
              </a:rPr>
              <a:t>Decision Support Ontology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6146810" y="1659463"/>
            <a:ext cx="1266615" cy="1260000"/>
          </a:xfrm>
          <a:prstGeom prst="ellipse">
            <a:avLst/>
          </a:prstGeom>
          <a:solidFill>
            <a:srgbClr val="239D8D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sz="1600" b="1" dirty="0" smtClean="0">
                <a:solidFill>
                  <a:srgbClr val="0F3934"/>
                </a:solidFill>
              </a:rPr>
              <a:t>Machine (Blanco, PAT)</a:t>
            </a:r>
            <a:endParaRPr lang="en-US" sz="1600" b="1" dirty="0">
              <a:solidFill>
                <a:srgbClr val="0F3934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03208" y="3352804"/>
            <a:ext cx="1266615" cy="1260000"/>
          </a:xfrm>
          <a:prstGeom prst="ellipse">
            <a:avLst/>
          </a:prstGeom>
          <a:solidFill>
            <a:srgbClr val="239D8D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Part (family, features)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929475" y="4707457"/>
            <a:ext cx="1266615" cy="1260000"/>
          </a:xfrm>
          <a:prstGeom prst="ellipse">
            <a:avLst/>
          </a:prstGeom>
          <a:solidFill>
            <a:srgbClr val="239D8D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Scrap Value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280754" y="3352804"/>
            <a:ext cx="1266615" cy="1260000"/>
          </a:xfrm>
          <a:prstGeom prst="ellipse">
            <a:avLst/>
          </a:prstGeom>
          <a:solidFill>
            <a:srgbClr val="239D8D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err="1" smtClean="0">
                <a:solidFill>
                  <a:srgbClr val="0F3934"/>
                </a:solidFill>
              </a:rPr>
              <a:t>Reman</a:t>
            </a:r>
            <a:r>
              <a:rPr lang="en-US" b="1" dirty="0" smtClean="0">
                <a:solidFill>
                  <a:srgbClr val="0F3934"/>
                </a:solidFill>
              </a:rPr>
              <a:t> VALUE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065527" y="3318937"/>
            <a:ext cx="1266615" cy="1260000"/>
          </a:xfrm>
          <a:prstGeom prst="ellipse">
            <a:avLst/>
          </a:prstGeom>
          <a:solidFill>
            <a:srgbClr val="239D8D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err="1" smtClean="0">
                <a:solidFill>
                  <a:srgbClr val="0F3934"/>
                </a:solidFill>
              </a:rPr>
              <a:t>Reman</a:t>
            </a:r>
            <a:r>
              <a:rPr lang="en-US" b="1" dirty="0" smtClean="0">
                <a:solidFill>
                  <a:srgbClr val="0F3934"/>
                </a:solidFill>
              </a:rPr>
              <a:t> COST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8805341" y="152401"/>
            <a:ext cx="1266615" cy="1260000"/>
          </a:xfrm>
          <a:prstGeom prst="ellipse">
            <a:avLst/>
          </a:prstGeom>
          <a:solidFill>
            <a:srgbClr val="239D8D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Staff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0634142" y="4419601"/>
            <a:ext cx="1266615" cy="1260000"/>
          </a:xfrm>
          <a:prstGeom prst="ellipse">
            <a:avLst/>
          </a:prstGeom>
          <a:solidFill>
            <a:srgbClr val="239D8D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Risks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893739" y="4605859"/>
            <a:ext cx="1447559" cy="1439999"/>
          </a:xfrm>
          <a:prstGeom prst="ellipse">
            <a:avLst/>
          </a:prstGeom>
          <a:solidFill>
            <a:srgbClr val="239D8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sz="1700" b="1" dirty="0" smtClean="0">
                <a:solidFill>
                  <a:srgbClr val="0F3934"/>
                </a:solidFill>
              </a:rPr>
              <a:t>Repair / Scrap </a:t>
            </a:r>
            <a:r>
              <a:rPr lang="en-US" sz="1700" b="1" dirty="0" smtClean="0">
                <a:solidFill>
                  <a:srgbClr val="0F3934"/>
                </a:solidFill>
              </a:rPr>
              <a:t>Partition</a:t>
            </a:r>
            <a:endParaRPr lang="en-US" sz="1700" b="1" dirty="0">
              <a:solidFill>
                <a:srgbClr val="0F3934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913370" y="4992190"/>
            <a:ext cx="1338994" cy="1331999"/>
          </a:xfrm>
          <a:prstGeom prst="ellipse">
            <a:avLst/>
          </a:prstGeom>
          <a:solidFill>
            <a:schemeClr val="bg1">
              <a:alpha val="56000"/>
            </a:schemeClr>
          </a:solidFill>
          <a:ln w="76200" cmpd="sng">
            <a:solidFill>
              <a:srgbClr val="239D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Reasoned Decision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241981" y="3352804"/>
            <a:ext cx="1266615" cy="1260000"/>
          </a:xfrm>
          <a:prstGeom prst="ellipse">
            <a:avLst/>
          </a:prstGeom>
          <a:noFill/>
          <a:ln w="76200" cmpd="sng">
            <a:solidFill>
              <a:srgbClr val="239D8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Status (Quality)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744141" y="1642531"/>
            <a:ext cx="1266615" cy="1260000"/>
          </a:xfrm>
          <a:prstGeom prst="ellipse">
            <a:avLst/>
          </a:prstGeom>
          <a:solidFill>
            <a:srgbClr val="239D8D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sz="1600" b="1" dirty="0" smtClean="0">
                <a:solidFill>
                  <a:srgbClr val="0F3934"/>
                </a:solidFill>
              </a:rPr>
              <a:t>Processing </a:t>
            </a:r>
            <a:r>
              <a:rPr lang="en-US" b="1" dirty="0" smtClean="0">
                <a:solidFill>
                  <a:srgbClr val="0F3934"/>
                </a:solidFill>
              </a:rPr>
              <a:t>Required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9601209" y="3386666"/>
            <a:ext cx="1266615" cy="1260000"/>
          </a:xfrm>
          <a:prstGeom prst="ellipse">
            <a:avLst/>
          </a:prstGeom>
          <a:solidFill>
            <a:srgbClr val="239D8D">
              <a:alpha val="1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Penalty (Fine)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10651075" y="2421476"/>
            <a:ext cx="1266615" cy="1260000"/>
          </a:xfrm>
          <a:prstGeom prst="ellipse">
            <a:avLst/>
          </a:prstGeom>
          <a:solidFill>
            <a:srgbClr val="239D8D">
              <a:alpha val="1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Refund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901100" y="2895609"/>
            <a:ext cx="1266615" cy="1260000"/>
          </a:xfrm>
          <a:prstGeom prst="ellipse">
            <a:avLst/>
          </a:prstGeom>
          <a:solidFill>
            <a:srgbClr val="239D8D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Risk </a:t>
            </a:r>
            <a:r>
              <a:rPr lang="en-US" b="1" dirty="0">
                <a:solidFill>
                  <a:srgbClr val="0F3934"/>
                </a:solidFill>
              </a:rPr>
              <a:t>Realised </a:t>
            </a:r>
            <a:r>
              <a:rPr lang="en-US" b="1" dirty="0" smtClean="0">
                <a:solidFill>
                  <a:srgbClr val="0F3934"/>
                </a:solidFill>
              </a:rPr>
              <a:t>Cost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7857074" y="1253069"/>
            <a:ext cx="1266615" cy="1260000"/>
          </a:xfrm>
          <a:prstGeom prst="ellipse">
            <a:avLst/>
          </a:prstGeom>
          <a:solidFill>
            <a:srgbClr val="239D8D">
              <a:alpha val="1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Wage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9296407" y="1405469"/>
            <a:ext cx="1266615" cy="1260000"/>
          </a:xfrm>
          <a:prstGeom prst="ellipse">
            <a:avLst/>
          </a:prstGeom>
          <a:solidFill>
            <a:srgbClr val="239D8D">
              <a:alpha val="1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Level / Role</a:t>
            </a:r>
            <a:endParaRPr lang="en-US" b="1" dirty="0">
              <a:solidFill>
                <a:srgbClr val="0F3934"/>
              </a:solidFill>
            </a:endParaRPr>
          </a:p>
        </p:txBody>
      </p:sp>
      <p:sp>
        <p:nvSpPr>
          <p:cNvPr id="22" name="Oval 21"/>
          <p:cNvSpPr>
            <a:spLocks/>
          </p:cNvSpPr>
          <p:nvPr/>
        </p:nvSpPr>
        <p:spPr>
          <a:xfrm>
            <a:off x="4622809" y="1828797"/>
            <a:ext cx="1266615" cy="1260000"/>
          </a:xfrm>
          <a:prstGeom prst="ellipse">
            <a:avLst/>
          </a:prstGeom>
          <a:solidFill>
            <a:srgbClr val="239D8D">
              <a:alpha val="1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Cost of process</a:t>
            </a:r>
            <a:endParaRPr lang="en-US" b="1" dirty="0">
              <a:solidFill>
                <a:srgbClr val="0F3934"/>
              </a:solidFill>
            </a:endParaRPr>
          </a:p>
        </p:txBody>
      </p:sp>
      <p:cxnSp>
        <p:nvCxnSpPr>
          <p:cNvPr id="30" name="Straight Connector 29"/>
          <p:cNvCxnSpPr>
            <a:stCxn id="20" idx="7"/>
            <a:endCxn id="9" idx="3"/>
          </p:cNvCxnSpPr>
          <p:nvPr/>
        </p:nvCxnSpPr>
        <p:spPr>
          <a:xfrm flipV="1">
            <a:off x="8938198" y="1227878"/>
            <a:ext cx="52634" cy="209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7"/>
            <a:endCxn id="9" idx="5"/>
          </p:cNvCxnSpPr>
          <p:nvPr/>
        </p:nvCxnSpPr>
        <p:spPr>
          <a:xfrm flipH="1" flipV="1">
            <a:off x="9886465" y="1227878"/>
            <a:ext cx="491066" cy="362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4"/>
            <a:endCxn id="6" idx="1"/>
          </p:cNvCxnSpPr>
          <p:nvPr/>
        </p:nvCxnSpPr>
        <p:spPr>
          <a:xfrm>
            <a:off x="836516" y="4612804"/>
            <a:ext cx="2278450" cy="279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6"/>
            <a:endCxn id="15" idx="2"/>
          </p:cNvCxnSpPr>
          <p:nvPr/>
        </p:nvCxnSpPr>
        <p:spPr>
          <a:xfrm>
            <a:off x="1469823" y="3982804"/>
            <a:ext cx="7721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" idx="2"/>
            <a:endCxn id="5" idx="7"/>
          </p:cNvCxnSpPr>
          <p:nvPr/>
        </p:nvCxnSpPr>
        <p:spPr>
          <a:xfrm flipH="1">
            <a:off x="1284332" y="2272531"/>
            <a:ext cx="459809" cy="1264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5"/>
            <a:endCxn id="7" idx="2"/>
          </p:cNvCxnSpPr>
          <p:nvPr/>
        </p:nvCxnSpPr>
        <p:spPr>
          <a:xfrm flipV="1">
            <a:off x="3323105" y="3982804"/>
            <a:ext cx="957649" cy="445477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7" idx="4"/>
            <a:endCxn id="11" idx="1"/>
          </p:cNvCxnSpPr>
          <p:nvPr/>
        </p:nvCxnSpPr>
        <p:spPr>
          <a:xfrm>
            <a:off x="4914062" y="4612804"/>
            <a:ext cx="191667" cy="20393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6"/>
            <a:endCxn id="11" idx="2"/>
          </p:cNvCxnSpPr>
          <p:nvPr/>
        </p:nvCxnSpPr>
        <p:spPr>
          <a:xfrm flipV="1">
            <a:off x="4196090" y="5325859"/>
            <a:ext cx="697649" cy="1159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6"/>
            <a:endCxn id="22" idx="2"/>
          </p:cNvCxnSpPr>
          <p:nvPr/>
        </p:nvCxnSpPr>
        <p:spPr>
          <a:xfrm>
            <a:off x="3010756" y="2272531"/>
            <a:ext cx="1612053" cy="186266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2"/>
            <a:endCxn id="22" idx="6"/>
          </p:cNvCxnSpPr>
          <p:nvPr/>
        </p:nvCxnSpPr>
        <p:spPr>
          <a:xfrm flipH="1">
            <a:off x="5889424" y="2289463"/>
            <a:ext cx="257386" cy="169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2" idx="5"/>
            <a:endCxn id="8" idx="1"/>
          </p:cNvCxnSpPr>
          <p:nvPr/>
        </p:nvCxnSpPr>
        <p:spPr>
          <a:xfrm>
            <a:off x="5703933" y="2904274"/>
            <a:ext cx="547085" cy="599186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0" idx="3"/>
            <a:endCxn id="8" idx="7"/>
          </p:cNvCxnSpPr>
          <p:nvPr/>
        </p:nvCxnSpPr>
        <p:spPr>
          <a:xfrm flipH="1">
            <a:off x="7146651" y="2328546"/>
            <a:ext cx="895914" cy="1174914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2"/>
            <a:endCxn id="8" idx="6"/>
          </p:cNvCxnSpPr>
          <p:nvPr/>
        </p:nvCxnSpPr>
        <p:spPr>
          <a:xfrm flipH="1">
            <a:off x="7332142" y="3525609"/>
            <a:ext cx="568958" cy="42332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0" idx="6"/>
            <a:endCxn id="21" idx="2"/>
          </p:cNvCxnSpPr>
          <p:nvPr/>
        </p:nvCxnSpPr>
        <p:spPr>
          <a:xfrm>
            <a:off x="9123689" y="1883069"/>
            <a:ext cx="172718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9" idx="5"/>
            <a:endCxn id="17" idx="2"/>
          </p:cNvCxnSpPr>
          <p:nvPr/>
        </p:nvCxnSpPr>
        <p:spPr>
          <a:xfrm>
            <a:off x="8982224" y="3971086"/>
            <a:ext cx="618985" cy="45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9" idx="6"/>
            <a:endCxn id="18" idx="2"/>
          </p:cNvCxnSpPr>
          <p:nvPr/>
        </p:nvCxnSpPr>
        <p:spPr>
          <a:xfrm flipV="1">
            <a:off x="9167715" y="3051476"/>
            <a:ext cx="1483360" cy="474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8" idx="4"/>
            <a:endCxn id="10" idx="0"/>
          </p:cNvCxnSpPr>
          <p:nvPr/>
        </p:nvCxnSpPr>
        <p:spPr>
          <a:xfrm flipH="1">
            <a:off x="11267450" y="3681476"/>
            <a:ext cx="16933" cy="73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7" idx="5"/>
            <a:endCxn id="10" idx="1"/>
          </p:cNvCxnSpPr>
          <p:nvPr/>
        </p:nvCxnSpPr>
        <p:spPr>
          <a:xfrm>
            <a:off x="10682333" y="4462143"/>
            <a:ext cx="137300" cy="141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" idx="3"/>
            <a:endCxn id="11" idx="7"/>
          </p:cNvCxnSpPr>
          <p:nvPr/>
        </p:nvCxnSpPr>
        <p:spPr>
          <a:xfrm flipH="1">
            <a:off x="6129308" y="4394414"/>
            <a:ext cx="121710" cy="422328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1" idx="6"/>
            <a:endCxn id="12" idx="2"/>
          </p:cNvCxnSpPr>
          <p:nvPr/>
        </p:nvCxnSpPr>
        <p:spPr>
          <a:xfrm>
            <a:off x="6341298" y="5325859"/>
            <a:ext cx="572072" cy="33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 descr="refresh-butto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72" y="2692398"/>
            <a:ext cx="648813" cy="948266"/>
          </a:xfrm>
          <a:prstGeom prst="rect">
            <a:avLst/>
          </a:prstGeom>
        </p:spPr>
      </p:pic>
      <p:sp>
        <p:nvSpPr>
          <p:cNvPr id="138" name="Oval 137"/>
          <p:cNvSpPr>
            <a:spLocks/>
          </p:cNvSpPr>
          <p:nvPr/>
        </p:nvSpPr>
        <p:spPr>
          <a:xfrm>
            <a:off x="8890009" y="4538134"/>
            <a:ext cx="1266615" cy="1260000"/>
          </a:xfrm>
          <a:prstGeom prst="ellipse">
            <a:avLst/>
          </a:prstGeom>
          <a:solidFill>
            <a:srgbClr val="239D8D">
              <a:alpha val="5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CDF</a:t>
            </a:r>
            <a:endParaRPr lang="en-US" sz="1400" b="1" dirty="0">
              <a:solidFill>
                <a:srgbClr val="0F3934"/>
              </a:solidFill>
            </a:endParaRPr>
          </a:p>
        </p:txBody>
      </p:sp>
      <p:cxnSp>
        <p:nvCxnSpPr>
          <p:cNvPr id="139" name="Straight Connector 138"/>
          <p:cNvCxnSpPr>
            <a:stCxn id="19" idx="4"/>
            <a:endCxn id="138" idx="0"/>
          </p:cNvCxnSpPr>
          <p:nvPr/>
        </p:nvCxnSpPr>
        <p:spPr>
          <a:xfrm>
            <a:off x="8534408" y="4155609"/>
            <a:ext cx="988909" cy="38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8" idx="5"/>
            <a:endCxn id="10" idx="3"/>
          </p:cNvCxnSpPr>
          <p:nvPr/>
        </p:nvCxnSpPr>
        <p:spPr>
          <a:xfrm flipV="1">
            <a:off x="9971133" y="5495078"/>
            <a:ext cx="848500" cy="118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itle 1"/>
          <p:cNvSpPr txBox="1">
            <a:spLocks/>
          </p:cNvSpPr>
          <p:nvPr/>
        </p:nvSpPr>
        <p:spPr>
          <a:xfrm>
            <a:off x="0" y="6502400"/>
            <a:ext cx="12192000" cy="355600"/>
          </a:xfrm>
          <a:prstGeom prst="rect">
            <a:avLst/>
          </a:prstGeom>
          <a:solidFill>
            <a:schemeClr val="tx1">
              <a:alpha val="6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71463" algn="ctr"/>
            <a:r>
              <a:rPr lang="en-US" sz="1800" dirty="0" smtClean="0">
                <a:latin typeface="Arial"/>
                <a:cs typeface="Arial"/>
              </a:rPr>
              <a:t>Changing cost and value (decision) with time, depending on status (quality) change as parts pass through processes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214" name="Oval 213"/>
          <p:cNvSpPr>
            <a:spLocks noChangeAspect="1"/>
          </p:cNvSpPr>
          <p:nvPr/>
        </p:nvSpPr>
        <p:spPr>
          <a:xfrm>
            <a:off x="626541" y="5147723"/>
            <a:ext cx="1266615" cy="1260000"/>
          </a:xfrm>
          <a:prstGeom prst="ellipse">
            <a:avLst/>
          </a:prstGeom>
          <a:solidFill>
            <a:srgbClr val="239D8D">
              <a:alpha val="5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bIns="0" rtlCol="0" anchor="t"/>
          <a:lstStyle/>
          <a:p>
            <a:pPr algn="ctr"/>
            <a:r>
              <a:rPr lang="en-US" b="1" dirty="0" smtClean="0">
                <a:solidFill>
                  <a:srgbClr val="0F3934"/>
                </a:solidFill>
              </a:rPr>
              <a:t>User Interface</a:t>
            </a:r>
            <a:endParaRPr lang="en-US" b="1" dirty="0">
              <a:solidFill>
                <a:srgbClr val="0F3934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07665" y="6095999"/>
            <a:ext cx="5401796" cy="372534"/>
            <a:chOff x="1707665" y="6095999"/>
            <a:chExt cx="5401796" cy="372534"/>
          </a:xfrm>
        </p:grpSpPr>
        <p:cxnSp>
          <p:nvCxnSpPr>
            <p:cNvPr id="220" name="Straight Connector 219"/>
            <p:cNvCxnSpPr>
              <a:stCxn id="214" idx="5"/>
              <a:endCxn id="12" idx="3"/>
            </p:cNvCxnSpPr>
            <p:nvPr/>
          </p:nvCxnSpPr>
          <p:spPr>
            <a:xfrm flipV="1">
              <a:off x="1707665" y="6129122"/>
              <a:ext cx="5401796" cy="94078"/>
            </a:xfrm>
            <a:prstGeom prst="line">
              <a:avLst/>
            </a:prstGeom>
            <a:ln w="38100" cmpd="sng">
              <a:solidFill>
                <a:srgbClr val="239D8D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3623733" y="6095999"/>
              <a:ext cx="2252134" cy="37253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F3934"/>
                  </a:solidFill>
                </a:rPr>
                <a:t>SPARQL</a:t>
              </a:r>
              <a:endParaRPr lang="en-US" b="1" dirty="0">
                <a:solidFill>
                  <a:srgbClr val="0F3934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5736" y="4428281"/>
            <a:ext cx="2252134" cy="719442"/>
            <a:chOff x="575736" y="4428281"/>
            <a:chExt cx="2252134" cy="719442"/>
          </a:xfrm>
        </p:grpSpPr>
        <p:cxnSp>
          <p:nvCxnSpPr>
            <p:cNvPr id="215" name="Straight Connector 214"/>
            <p:cNvCxnSpPr>
              <a:stCxn id="214" idx="0"/>
              <a:endCxn id="15" idx="3"/>
            </p:cNvCxnSpPr>
            <p:nvPr/>
          </p:nvCxnSpPr>
          <p:spPr>
            <a:xfrm flipV="1">
              <a:off x="1259849" y="4428281"/>
              <a:ext cx="1167623" cy="719442"/>
            </a:xfrm>
            <a:prstGeom prst="line">
              <a:avLst/>
            </a:prstGeom>
            <a:ln w="38100" cmpd="sng">
              <a:solidFill>
                <a:srgbClr val="239D8D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 rot="19510452">
              <a:off x="575736" y="4504268"/>
              <a:ext cx="2252134" cy="37253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F3934"/>
                  </a:solidFill>
                </a:rPr>
                <a:t>SPARUL</a:t>
              </a:r>
              <a:endParaRPr lang="en-US" b="1" dirty="0">
                <a:solidFill>
                  <a:srgbClr val="0F393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88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7535333" cy="1074208"/>
          </a:xfrm>
          <a:solidFill>
            <a:schemeClr val="tx1">
              <a:alpha val="6000"/>
            </a:schemeClr>
          </a:solidFill>
        </p:spPr>
        <p:txBody>
          <a:bodyPr/>
          <a:lstStyle/>
          <a:p>
            <a:pPr algn="r"/>
            <a:r>
              <a:rPr lang="en-US" dirty="0" smtClean="0">
                <a:latin typeface="Arial"/>
                <a:cs typeface="Arial"/>
              </a:rPr>
              <a:t>Decision Support Ontology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3" name="Picture 2" descr="Screen Shot 2018-02-22 at 16.38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31" y="1613061"/>
            <a:ext cx="9791739" cy="50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3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80</Words>
  <Application>Microsoft Macintosh PowerPoint</Application>
  <PresentationFormat>Custom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Decision Support Ontology</vt:lpstr>
      <vt:lpstr>Decision Support Ontology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Sharpe</dc:creator>
  <cp:lastModifiedBy>Sarogini Grace Pease</cp:lastModifiedBy>
  <cp:revision>72</cp:revision>
  <dcterms:created xsi:type="dcterms:W3CDTF">2018-01-24T11:07:27Z</dcterms:created>
  <dcterms:modified xsi:type="dcterms:W3CDTF">2018-02-22T17:03:00Z</dcterms:modified>
</cp:coreProperties>
</file>