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60" r:id="rId10"/>
    <p:sldId id="261" r:id="rId11"/>
    <p:sldId id="280" r:id="rId12"/>
    <p:sldId id="262" r:id="rId13"/>
    <p:sldId id="279" r:id="rId14"/>
    <p:sldId id="257" r:id="rId15"/>
    <p:sldId id="259" r:id="rId16"/>
    <p:sldId id="282" r:id="rId17"/>
    <p:sldId id="265" r:id="rId18"/>
    <p:sldId id="289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14DC-7C0A-B946-AB5A-F3EF4EBE5BCA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D4FB8-9E1D-7046-9143-D247F9DD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6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F2FD-7E26-AA47-966A-66A6FEA8BFB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C7B38-D4E6-0444-9636-52D9AA25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8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9D7-8A82-8C41-8FE4-D52169ACAF8D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8478-43D5-A142-BE25-5B772F31AB04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2F2-4906-3645-974F-BF859864FCBE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CD86-A4E9-C844-9F19-7FC785EDE8B4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0F7-4D55-284C-BF2B-F83144FD4835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3FE0-0EED-0646-9EB2-C8E9CEEA8786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DD7C-9CDA-6249-851F-4430472E84CA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663D-A2E4-924A-9B24-C3DB21BF93AB}" type="datetime1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43-3F84-904F-A19A-E266668DB2D2}" type="datetime1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7D0-0FEA-FC46-8B8D-A46E3A02F0B3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8AD2-2D48-E341-9872-DCBA2E670682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8A00-D7C8-DA40-8A6F-F179D0A97F1C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odeling.com/essays/communication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Organizational_Memory_Syste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essays/barelyGoodEnough.html" TargetMode="External"/><Relationship Id="rId4" Type="http://schemas.openxmlformats.org/officeDocument/2006/relationships/hyperlink" Target="http://www.agilemodeling.com/essays/agileDocumentation.htm%23ProjectSucce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odeling.com/principles.htm%23TravelLigh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odeling.com/principles.htm%23SoftwareIsYourPrimaryGoal" TargetMode="External"/><Relationship Id="rId3" Type="http://schemas.openxmlformats.org/officeDocument/2006/relationships/hyperlink" Target="http://AgileModeling.com/principles.htm%23EnablingTheNextEffortIsYourSecondaryGo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modeling.com/essays/agileDocumentation.htm%23WhenToCreateDocumentation" TargetMode="External"/><Relationship Id="rId3" Type="http://schemas.openxmlformats.org/officeDocument/2006/relationships/hyperlink" Target="http://AgileModeling.com/practices.htm%23UpdateOnlyWhenItHur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Naming Guide for .doc files for</a:t>
            </a:r>
            <a:br>
              <a:rPr lang="en-US" dirty="0"/>
            </a:br>
            <a:r>
              <a:rPr lang="en-US" dirty="0"/>
              <a:t>ITMI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Encoding the name of a document provides a way the indicate whether a document is a baseline version (R0), or subsequent Release (R01,R02</a:t>
            </a:r>
            <a:r>
              <a:rPr lang="is-IS" dirty="0" smtClean="0"/>
              <a:t>…).</a:t>
            </a:r>
          </a:p>
          <a:p>
            <a:r>
              <a:rPr lang="is-IS" dirty="0" smtClean="0"/>
              <a:t>Initially useful encoding includes deciding whether the document is useful information for either a Business Need(BN) or Technical Work Order(TW). </a:t>
            </a:r>
            <a:endParaRPr lang="en-US" dirty="0" smtClean="0"/>
          </a:p>
          <a:p>
            <a:r>
              <a:rPr lang="en-US" dirty="0" smtClean="0"/>
              <a:t>To have encoding in name of document one should be able to quickly tell certain information: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-whether document is associated with BN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-whether document is associated with TW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-which release is the document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-what version of that document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2: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there is a change to the Data Retention Form baseline that change is depicted by: </a:t>
            </a:r>
            <a:r>
              <a:rPr lang="en-US" b="1" dirty="0" smtClean="0"/>
              <a:t>BN_DataRetentionForm_R0_V1.doc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b="1" dirty="0"/>
              <a:t>V</a:t>
            </a:r>
            <a:r>
              <a:rPr lang="en-US" b="1" dirty="0" smtClean="0"/>
              <a:t>1</a:t>
            </a:r>
            <a:r>
              <a:rPr lang="en-US" dirty="0" smtClean="0"/>
              <a:t> is a change to the baseline document that is not released yet; </a:t>
            </a:r>
          </a:p>
          <a:p>
            <a:pPr marL="0" indent="0">
              <a:buNone/>
            </a:pPr>
            <a:r>
              <a:rPr lang="en-US" dirty="0" smtClean="0"/>
              <a:t>Once the change is documented to the documenters satisfaction, that version is named BN_DataRetentionForm_</a:t>
            </a:r>
            <a:r>
              <a:rPr lang="en-US" b="1" dirty="0" smtClean="0"/>
              <a:t>R1</a:t>
            </a:r>
            <a:r>
              <a:rPr lang="en-US" dirty="0" smtClean="0"/>
              <a:t>_</a:t>
            </a:r>
            <a:r>
              <a:rPr lang="en-US" b="1" dirty="0" smtClean="0"/>
              <a:t>v0</a:t>
            </a:r>
            <a:r>
              <a:rPr lang="en-US" dirty="0" smtClean="0"/>
              <a:t>.doc, that document is ready for release.</a:t>
            </a:r>
          </a:p>
          <a:p>
            <a:pPr marL="0" indent="0">
              <a:buNone/>
            </a:pPr>
            <a:r>
              <a:rPr lang="en-US" dirty="0" smtClean="0"/>
              <a:t>Keep in mind, the version changes as the documenter refines the documentation towards a new release.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s-IS" dirty="0" smtClean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Example 3: 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When some new data type is  being added to inputs,</a:t>
            </a:r>
          </a:p>
          <a:p>
            <a:pPr marL="0" indent="0">
              <a:buNone/>
            </a:pPr>
            <a:r>
              <a:rPr lang="is-IS" dirty="0"/>
              <a:t>	1-Name the new data type initially “MS” in the first two positions.</a:t>
            </a:r>
          </a:p>
          <a:p>
            <a:pPr marL="0" indent="0">
              <a:buNone/>
            </a:pPr>
            <a:r>
              <a:rPr lang="is-IS" dirty="0"/>
              <a:t>	2-Choose a new encoded designator.</a:t>
            </a:r>
          </a:p>
          <a:p>
            <a:pPr marL="0" indent="0">
              <a:buNone/>
            </a:pPr>
            <a:r>
              <a:rPr lang="is-IS" dirty="0"/>
              <a:t>	3-Share via an email that encoded designator that the author selected </a:t>
            </a:r>
            <a:r>
              <a:rPr lang="is-IS" dirty="0" smtClean="0"/>
              <a:t>with </a:t>
            </a:r>
            <a:r>
              <a:rPr lang="is-IS" dirty="0"/>
              <a:t>all the project members.</a:t>
            </a:r>
          </a:p>
          <a:p>
            <a:pPr marL="0" indent="0">
              <a:buNone/>
            </a:pPr>
            <a:r>
              <a:rPr lang="is-IS" dirty="0"/>
              <a:t>	4-Change the MS to &lt;encoded designator&gt; i.e. “FG” is chosen</a:t>
            </a:r>
          </a:p>
          <a:p>
            <a:pPr marL="0" indent="0">
              <a:buNone/>
            </a:pPr>
            <a:r>
              <a:rPr lang="is-IS" dirty="0"/>
              <a:t>	5-Title the documentation becomes:  FG_NewFlatFile_R0_V0.doc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6</a:t>
            </a:r>
            <a:r>
              <a:rPr lang="en-US" dirty="0" smtClean="0"/>
              <a:t>- The submitter will: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a. Change the name of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MS_Form_R0_v0.doc to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 Designation GF&gt;_Form_R0_V0.doc;</a:t>
            </a:r>
          </a:p>
          <a:p>
            <a:pPr marL="457200" lvl="1" indent="0">
              <a:buNone/>
            </a:pPr>
            <a:r>
              <a:rPr lang="en-US" dirty="0" smtClean="0"/>
              <a:t>The GF_FORM_R0_V0.doc is the base line (beginning) document.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b. Delete the corresponding MS... .doc file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Considering Two Broad Areas for the 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Business Need – has meaning for the Business Side of the ITMI; used in the Business Side, abbrev. “BN”.</a:t>
            </a:r>
          </a:p>
          <a:p>
            <a:endParaRPr lang="en-US" dirty="0"/>
          </a:p>
          <a:p>
            <a:r>
              <a:rPr lang="en-US" dirty="0" smtClean="0"/>
              <a:t>Technical Work/Order – has meaning for the Technical Work/Order Side of ITMI; used in the Technical </a:t>
            </a:r>
            <a:r>
              <a:rPr lang="en-US" dirty="0"/>
              <a:t>Work/Order Side of </a:t>
            </a:r>
            <a:r>
              <a:rPr lang="en-US" dirty="0" smtClean="0"/>
              <a:t>ITMI; abbrev. “TO”.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a Factory Analogy, one </a:t>
            </a:r>
            <a:r>
              <a:rPr lang="en-US" dirty="0"/>
              <a:t>of 4 abbreviations for IMTI  </a:t>
            </a:r>
            <a:r>
              <a:rPr lang="en-US" dirty="0" smtClean="0"/>
              <a:t>may also be used for ITMI documents naming.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Those abbreviations are 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1-”ACQ” for Acquisition,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2-”QC” for Quality Control,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3-”MOD” for Model,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4-”ACC” for Access.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Summary: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Starting with </a:t>
            </a:r>
            <a:r>
              <a:rPr lang="is-IS" dirty="0" smtClean="0"/>
              <a:t>…</a:t>
            </a:r>
            <a:r>
              <a:rPr lang="en-US" dirty="0" smtClean="0"/>
              <a:t>R0_V0.doc gives the library a baseline.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Accessing the highest release </a:t>
            </a:r>
            <a:r>
              <a:rPr lang="is-IS" dirty="0" smtClean="0"/>
              <a:t>&lt;number&gt; provides the most recent release to locate to save time in reviewing</a:t>
            </a:r>
          </a:p>
          <a:p>
            <a:pPr lvl="1"/>
            <a:endParaRPr lang="is-IS" dirty="0" smtClean="0"/>
          </a:p>
          <a:p>
            <a:pPr lvl="1"/>
            <a:r>
              <a:rPr lang="is-IS" dirty="0" smtClean="0"/>
              <a:t>Allows one to reuse  document format by copying file and renaming to what documentor wants to create.</a:t>
            </a:r>
          </a:p>
          <a:p>
            <a:pPr marL="457200" lvl="1" indent="0">
              <a:buNone/>
            </a:pPr>
            <a:endParaRPr lang="is-IS" dirty="0" smtClean="0"/>
          </a:p>
          <a:p>
            <a:pPr marL="457200" lvl="1" indent="0">
              <a:buNone/>
            </a:pPr>
            <a:r>
              <a:rPr lang="is-I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is-I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6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Recommend that another peer reviewer looks at documentation so that the base line is verified, at least at a high level.</a:t>
            </a:r>
          </a:p>
          <a:p>
            <a:r>
              <a:rPr lang="en-US" dirty="0" smtClean="0"/>
              <a:t>Suggest that peer give constructive comments.</a:t>
            </a:r>
          </a:p>
          <a:p>
            <a:r>
              <a:rPr lang="en-US" dirty="0" smtClean="0"/>
              <a:t>Remember in an Agile sense less detail is better.</a:t>
            </a:r>
          </a:p>
          <a:p>
            <a:r>
              <a:rPr lang="en-US" dirty="0" smtClean="0"/>
              <a:t>Don’t try to document matters that will change.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Less Complicated Release and Versioning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Versioning</a:t>
            </a:r>
          </a:p>
          <a:p>
            <a:pPr marL="0" indent="0">
              <a:buNone/>
            </a:pPr>
            <a:r>
              <a:rPr lang="en-US" dirty="0" smtClean="0"/>
              <a:t>Further Versioning of documentation is useful. Focusing on the _R</a:t>
            </a:r>
            <a:r>
              <a:rPr lang="is-IS" dirty="0" smtClean="0"/>
              <a:t>… encoding.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1: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document that is being developed for the 1</a:t>
            </a:r>
            <a:r>
              <a:rPr lang="en-US" baseline="30000" dirty="0" smtClean="0"/>
              <a:t>st</a:t>
            </a:r>
            <a:r>
              <a:rPr lang="en-US" dirty="0" smtClean="0"/>
              <a:t> time is considered the base line for that document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</a:p>
          <a:p>
            <a:r>
              <a:rPr lang="is-IS" dirty="0" smtClean="0"/>
              <a:t>…</a:t>
            </a:r>
            <a:r>
              <a:rPr lang="is-IS" dirty="0"/>
              <a:t>.</a:t>
            </a:r>
            <a:r>
              <a:rPr lang="is-IS" dirty="0" smtClean="0"/>
              <a:t>_R0_V0.doc is appropriate</a:t>
            </a:r>
          </a:p>
          <a:p>
            <a:pPr marL="0" indent="0">
              <a:buNone/>
            </a:pPr>
            <a:r>
              <a:rPr lang="en-US" dirty="0" smtClean="0"/>
              <a:t>W</a:t>
            </a:r>
            <a:r>
              <a:rPr lang="is-IS" dirty="0" smtClean="0"/>
              <a:t>here R0 = the base release(baseline)of the document for the library;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Example 2:</a:t>
            </a:r>
          </a:p>
          <a:p>
            <a:pPr marL="0" indent="0">
              <a:buNone/>
            </a:pPr>
            <a:r>
              <a:rPr lang="is-IS" dirty="0" smtClean="0"/>
              <a:t>If the baseline needs modification, </a:t>
            </a:r>
            <a:r>
              <a:rPr lang="is-IS" dirty="0"/>
              <a:t>the </a:t>
            </a:r>
            <a:r>
              <a:rPr lang="is-IS" dirty="0" smtClean="0"/>
              <a:t>...R0_V0.doc </a:t>
            </a:r>
            <a:r>
              <a:rPr lang="is-IS" dirty="0"/>
              <a:t>would become </a:t>
            </a:r>
            <a:r>
              <a:rPr lang="is-IS" dirty="0" smtClean="0"/>
              <a:t>R0_V1.doc;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Example 3: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if that document R0_V1 .doc  needs modification the R0_V2 .doc name would be </a:t>
            </a:r>
            <a:r>
              <a:rPr lang="is-IS" dirty="0" smtClean="0"/>
              <a:t>used.</a:t>
            </a: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  <a:p>
            <a:pPr marL="0" indent="0">
              <a:buNone/>
            </a:pPr>
            <a:r>
              <a:rPr lang="en-US" dirty="0" smtClean="0"/>
              <a:t>For Release One </a:t>
            </a:r>
            <a:r>
              <a:rPr lang="en-US" dirty="0"/>
              <a:t>to production the R1_V0 .doc is appropriate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what is a good choice for where ought the Production documents to be housed?</a:t>
            </a:r>
            <a:endParaRPr lang="en-US" dirty="0"/>
          </a:p>
          <a:p>
            <a:pPr marL="0" indent="0">
              <a:buNone/>
            </a:pPr>
            <a:endParaRPr lang="is-IS" dirty="0" smtClean="0"/>
          </a:p>
          <a:p>
            <a:r>
              <a:rPr lang="is-IS" dirty="0" smtClean="0"/>
              <a:t>Document Repository:  GitHub seems like an excellent tool for collaboration plus managing released documents without a CM staff.</a:t>
            </a:r>
          </a:p>
          <a:p>
            <a:pPr marL="0" indent="0">
              <a:buNone/>
            </a:pPr>
            <a:endParaRPr lang="is-IS" dirty="0" smtClean="0"/>
          </a:p>
          <a:p>
            <a:r>
              <a:rPr lang="en-US" dirty="0" smtClean="0"/>
              <a:t>T</a:t>
            </a:r>
            <a:r>
              <a:rPr lang="is-IS" dirty="0" smtClean="0"/>
              <a:t>he author of the document is point of contact for the specific documentation.</a:t>
            </a:r>
          </a:p>
          <a:p>
            <a:endParaRPr lang="is-I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Thinking of the document in terms of an Agile process, one looks for flexibility.</a:t>
            </a:r>
          </a:p>
          <a:p>
            <a:r>
              <a:rPr lang="en-US" dirty="0" smtClean="0"/>
              <a:t>This is  especially true in the review process.</a:t>
            </a:r>
          </a:p>
          <a:p>
            <a:r>
              <a:rPr lang="en-US" dirty="0" smtClean="0"/>
              <a:t>The author can benefit by having another person providing  constructive comments at a high level.</a:t>
            </a:r>
          </a:p>
          <a:p>
            <a:r>
              <a:rPr lang="en-US" dirty="0"/>
              <a:t>T</a:t>
            </a:r>
            <a:r>
              <a:rPr lang="en-US" dirty="0" smtClean="0"/>
              <a:t>he Agile nature of this process crosses the bridge to have an author or modifier apply her/his comments for an optional review or “sanity check”.</a:t>
            </a:r>
          </a:p>
          <a:p>
            <a:r>
              <a:rPr lang="en-US" dirty="0" smtClean="0"/>
              <a:t>If the documenter feels the need for a reviewer, that review can include a more structured process...e.g. the documenter setting up a meeting to review any constructive comments that someone(possibly a peer) deems important.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suggested for the baseline of the document.</a:t>
            </a:r>
          </a:p>
          <a:p>
            <a:endParaRPr lang="en-US" dirty="0" smtClean="0"/>
          </a:p>
          <a:p>
            <a:r>
              <a:rPr lang="en-US" dirty="0" smtClean="0"/>
              <a:t>In any regard, here’s some Agile documentation critical points that should be the apart of the mindset of the documenter.</a:t>
            </a:r>
          </a:p>
          <a:p>
            <a:endParaRPr lang="en-US" dirty="0" smtClean="0"/>
          </a:p>
          <a:p>
            <a:pPr lvl="0"/>
            <a:r>
              <a:rPr lang="en-US" dirty="0"/>
              <a:t>The fundamental issue is </a:t>
            </a:r>
            <a:r>
              <a:rPr lang="en-US" dirty="0" smtClean="0"/>
              <a:t>really </a:t>
            </a:r>
            <a:r>
              <a:rPr lang="en-US" dirty="0" smtClean="0">
                <a:hlinkClick r:id="rId2"/>
              </a:rPr>
              <a:t>communication</a:t>
            </a:r>
            <a:r>
              <a:rPr lang="en-US" dirty="0"/>
              <a:t>, not </a:t>
            </a:r>
            <a:r>
              <a:rPr lang="en-US" dirty="0" smtClean="0"/>
              <a:t>detailed stand alone technical documentation.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The Agile technician’s view is that documentation inside the program or function needs to be complimentary to the static, stand alone documentation.</a:t>
            </a:r>
          </a:p>
          <a:p>
            <a:pPr marL="0" lvl="0" indent="0">
              <a:buNone/>
            </a:pPr>
            <a:r>
              <a:rPr lang="en-US" dirty="0" smtClean="0"/>
              <a:t>Example 1:</a:t>
            </a:r>
          </a:p>
          <a:p>
            <a:pPr marL="0" lvl="0" indent="0">
              <a:buNone/>
            </a:pPr>
            <a:r>
              <a:rPr lang="en-US" dirty="0"/>
              <a:t>	T</a:t>
            </a:r>
            <a:r>
              <a:rPr lang="en-US" dirty="0" smtClean="0"/>
              <a:t>he static documentation might talk about how the 	program is organized, functions performed, preconditions 	and post conditions; then the program contains more 	comments elaborating on those topics.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Document stable things, not speculative things.</a:t>
            </a:r>
          </a:p>
          <a:p>
            <a:pPr lvl="0"/>
            <a:r>
              <a:rPr lang="en-US" dirty="0"/>
              <a:t>Take an evolutionary approach to documentation </a:t>
            </a:r>
            <a:r>
              <a:rPr lang="en-US" dirty="0" smtClean="0"/>
              <a:t>maintenance,</a:t>
            </a:r>
            <a:r>
              <a:rPr lang="en-US" dirty="0"/>
              <a:t> </a:t>
            </a:r>
            <a:r>
              <a:rPr lang="en-US" dirty="0" smtClean="0"/>
              <a:t>by seeking </a:t>
            </a:r>
            <a:r>
              <a:rPr lang="en-US" dirty="0"/>
              <a:t>and then acting on feedback on a regular </a:t>
            </a:r>
            <a:r>
              <a:rPr lang="en-US" dirty="0" smtClean="0"/>
              <a:t>basis; sometimes things do change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Prefer executable work products such as customer tests and developer </a:t>
            </a:r>
            <a:r>
              <a:rPr lang="en-US" dirty="0" smtClean="0"/>
              <a:t>test files rather than </a:t>
            </a:r>
            <a:r>
              <a:rPr lang="en-US" dirty="0"/>
              <a:t>static work products such as plain old documentation (POD).</a:t>
            </a:r>
          </a:p>
          <a:p>
            <a:pPr lvl="0"/>
            <a:r>
              <a:rPr lang="en-US" dirty="0"/>
              <a:t>You should understand the total cost of ownership (TCO) for a document, and someone must explicitly choose to make that investment.</a:t>
            </a:r>
          </a:p>
          <a:p>
            <a:pPr lvl="0"/>
            <a:r>
              <a:rPr lang="en-US" dirty="0"/>
              <a:t>Well-written documentation supports </a:t>
            </a:r>
            <a:r>
              <a:rPr lang="en-US" dirty="0">
                <a:hlinkClick r:id="rId2"/>
              </a:rPr>
              <a:t>organizational memory</a:t>
            </a:r>
            <a:r>
              <a:rPr lang="en-US" dirty="0"/>
              <a:t> effectively, but is a poor way to communicate during a project.</a:t>
            </a:r>
          </a:p>
          <a:p>
            <a:pPr lvl="0"/>
            <a:r>
              <a:rPr lang="en-US" dirty="0"/>
              <a:t>Documentation should be concise: overviews/</a:t>
            </a:r>
            <a:r>
              <a:rPr lang="en-US" dirty="0" smtClean="0"/>
              <a:t>roadmaps, descriptions of inputs and outputs </a:t>
            </a:r>
            <a:r>
              <a:rPr lang="en-US" dirty="0"/>
              <a:t>are generally preferred over </a:t>
            </a:r>
            <a:r>
              <a:rPr lang="en-US" dirty="0" smtClean="0"/>
              <a:t>detailed, redundant  </a:t>
            </a:r>
            <a:r>
              <a:rPr lang="en-US" dirty="0"/>
              <a:t>documentation.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With high quality source code and a test suite to back </a:t>
            </a:r>
            <a:r>
              <a:rPr lang="en-US" dirty="0" smtClean="0"/>
              <a:t>documentation up, one needs </a:t>
            </a:r>
            <a:r>
              <a:rPr lang="en-US" dirty="0"/>
              <a:t>a lot less system </a:t>
            </a:r>
            <a:r>
              <a:rPr lang="en-US" dirty="0" smtClean="0"/>
              <a:t>documentation for efficacy.</a:t>
            </a:r>
            <a:endParaRPr lang="en-US" dirty="0"/>
          </a:p>
          <a:p>
            <a:pPr lvl="0"/>
            <a:r>
              <a:rPr lang="en-US" dirty="0">
                <a:hlinkClick r:id="rId2"/>
              </a:rPr>
              <a:t>Travel as light</a:t>
            </a:r>
            <a:r>
              <a:rPr lang="en-US" dirty="0"/>
              <a:t> as you possibly can. </a:t>
            </a:r>
          </a:p>
          <a:p>
            <a:pPr lvl="0"/>
            <a:r>
              <a:rPr lang="en-US" dirty="0"/>
              <a:t>Documentation should </a:t>
            </a:r>
            <a:r>
              <a:rPr lang="en-US" dirty="0" smtClean="0"/>
              <a:t>be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barely good enough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Comprehensive documentation </a:t>
            </a:r>
            <a:r>
              <a:rPr lang="en-US" dirty="0">
                <a:hlinkClick r:id="rId4"/>
              </a:rPr>
              <a:t>does not ensure project success</a:t>
            </a:r>
            <a:r>
              <a:rPr lang="en-US" dirty="0"/>
              <a:t>, in fact, it increases your chance of failure.</a:t>
            </a:r>
          </a:p>
          <a:p>
            <a:pPr lvl="0"/>
            <a:r>
              <a:rPr lang="en-US" dirty="0"/>
              <a:t>Models are not necessarily documents, and documents are not necessarily models.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Documentation is as much a part of the system as the source code.</a:t>
            </a:r>
          </a:p>
          <a:p>
            <a:pPr lvl="0"/>
            <a:r>
              <a:rPr lang="en-US" dirty="0"/>
              <a:t>Your team's </a:t>
            </a:r>
            <a:r>
              <a:rPr lang="en-US" dirty="0">
                <a:hlinkClick r:id="rId2"/>
              </a:rPr>
              <a:t>primary goal is to develop software</a:t>
            </a:r>
            <a:r>
              <a:rPr lang="en-US" dirty="0"/>
              <a:t>, its </a:t>
            </a:r>
            <a:r>
              <a:rPr lang="en-US" dirty="0">
                <a:hlinkClick r:id="rId3"/>
              </a:rPr>
              <a:t>secondary goal is to enable your next effort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benefit of having documentation must be greater than the cost of creating and maintaining it. </a:t>
            </a:r>
          </a:p>
          <a:p>
            <a:pPr lvl="0"/>
            <a:r>
              <a:rPr lang="en-US" dirty="0"/>
              <a:t>Developers rarely trust the documentation, particularly detailed documentation because it's usually out of sync with the code.</a:t>
            </a:r>
          </a:p>
          <a:p>
            <a:pPr lvl="0"/>
            <a:r>
              <a:rPr lang="en-US" dirty="0"/>
              <a:t>Each system has its own unique documentation </a:t>
            </a:r>
            <a:r>
              <a:rPr lang="en-US" dirty="0" smtClean="0"/>
              <a:t>needs; that is, </a:t>
            </a:r>
            <a:r>
              <a:rPr lang="en-US" dirty="0"/>
              <a:t>one size does not fit all.</a:t>
            </a:r>
          </a:p>
          <a:p>
            <a:pPr lvl="0"/>
            <a:r>
              <a:rPr lang="en-US" dirty="0"/>
              <a:t>Ask whether you NEED the documentation, not whether you </a:t>
            </a:r>
            <a:r>
              <a:rPr lang="en-US" dirty="0" smtClean="0"/>
              <a:t>WANT </a:t>
            </a:r>
            <a:r>
              <a:rPr lang="en-US" dirty="0"/>
              <a:t>it.</a:t>
            </a:r>
          </a:p>
          <a:p>
            <a:pPr lvl="0"/>
            <a:r>
              <a:rPr lang="en-US" dirty="0"/>
              <a:t>The investment in system documentation is a business decision, not a technical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Create documentation only when you need it at the </a:t>
            </a:r>
            <a:r>
              <a:rPr lang="en-US" dirty="0">
                <a:hlinkClick r:id="rId2"/>
              </a:rPr>
              <a:t>appropriate point in the life cycle</a:t>
            </a:r>
            <a:r>
              <a:rPr lang="en-US" dirty="0"/>
              <a:t>.</a:t>
            </a:r>
          </a:p>
          <a:p>
            <a:pPr lvl="0"/>
            <a:r>
              <a:rPr lang="en-US" dirty="0">
                <a:hlinkClick r:id="rId3"/>
              </a:rPr>
              <a:t>Update documentation only when it hurts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As a documenter you have 2 choices: 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a program - Identifier documentation works well inside a </a:t>
            </a:r>
            <a:r>
              <a:rPr lang="en-US" dirty="0" smtClean="0"/>
              <a:t>program; developer, purpose, date developed, date and why modified, which release, prerequisites, links, location of test files</a:t>
            </a:r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 separate stand alone document – process, big picture, examples of use, inputs, outputs, what enterprise roles are involved, and how </a:t>
            </a:r>
            <a:r>
              <a:rPr lang="en-US" dirty="0"/>
              <a:t>and when the </a:t>
            </a:r>
            <a:r>
              <a:rPr lang="en-US" dirty="0" smtClean="0"/>
              <a:t>functionality is used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Beginning in the left part of the name, the first character string is either “BN” , “TW”, or “MS” ( without double quotes) where 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BN = &lt;business need&gt;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dirty="0" smtClean="0"/>
              <a:t>	TW = &lt;technical work order&gt;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MS = &lt;not defined&gt;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Example 1:</a:t>
            </a:r>
          </a:p>
          <a:p>
            <a:pPr marL="457200" lvl="1" indent="0">
              <a:buNone/>
            </a:pPr>
            <a:r>
              <a:rPr lang="en-US" dirty="0" smtClean="0"/>
              <a:t>	BN_DataRetentionForm_r0_v0.doc means </a:t>
            </a:r>
            <a:r>
              <a:rPr lang="en-US" b="1" dirty="0" smtClean="0"/>
              <a:t>this is a business need, which has the name, Data Retention Form, is the baseline for this form, and is in a MS Word format.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1064</Words>
  <Application>Microsoft Macintosh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Naming Guide for .doc files for ITMI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Considering Two Broad Areas for the ITMI</vt:lpstr>
      <vt:lpstr>PowerPoint Presentation</vt:lpstr>
      <vt:lpstr>PowerPoint Presentation</vt:lpstr>
      <vt:lpstr>PowerPoint Presentation</vt:lpstr>
      <vt:lpstr>A Less Complicated Release and Versioning Notation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Guide for .doc files for ITMI</dc:title>
  <dc:creator>Steve</dc:creator>
  <cp:lastModifiedBy>Steve</cp:lastModifiedBy>
  <cp:revision>100</cp:revision>
  <dcterms:created xsi:type="dcterms:W3CDTF">2016-07-07T15:57:40Z</dcterms:created>
  <dcterms:modified xsi:type="dcterms:W3CDTF">2016-07-13T16:30:09Z</dcterms:modified>
</cp:coreProperties>
</file>