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5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8" r:id="rId12"/>
    <p:sldId id="260" r:id="rId13"/>
    <p:sldId id="261" r:id="rId14"/>
    <p:sldId id="280" r:id="rId15"/>
    <p:sldId id="262" r:id="rId16"/>
    <p:sldId id="279" r:id="rId17"/>
    <p:sldId id="257" r:id="rId18"/>
    <p:sldId id="258" r:id="rId19"/>
    <p:sldId id="294" r:id="rId20"/>
    <p:sldId id="295" r:id="rId21"/>
    <p:sldId id="259" r:id="rId22"/>
    <p:sldId id="282" r:id="rId23"/>
    <p:sldId id="264" r:id="rId24"/>
    <p:sldId id="288" r:id="rId25"/>
    <p:sldId id="265" r:id="rId26"/>
    <p:sldId id="289" r:id="rId27"/>
    <p:sldId id="267" r:id="rId28"/>
    <p:sldId id="284" r:id="rId29"/>
    <p:sldId id="287" r:id="rId30"/>
    <p:sldId id="283" r:id="rId31"/>
    <p:sldId id="296" r:id="rId32"/>
    <p:sldId id="281" r:id="rId33"/>
    <p:sldId id="293" r:id="rId34"/>
    <p:sldId id="290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52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14DC-7C0A-B946-AB5A-F3EF4EBE5BCA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D4FB8-9E1D-7046-9143-D247F9DD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16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4F2FD-7E26-AA47-966A-66A6FEA8BFB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C7B38-D4E6-0444-9636-52D9AA25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8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C7B38-D4E6-0444-9636-52D9AA2564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C7B38-D4E6-0444-9636-52D9AA2564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9D7-8A82-8C41-8FE4-D52169ACAF8D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8478-43D5-A142-BE25-5B772F31AB04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2F2-4906-3645-974F-BF859864FCBE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CD86-A4E9-C844-9F19-7FC785EDE8B4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1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E0F7-4D55-284C-BF2B-F83144FD4835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3FE0-0EED-0646-9EB2-C8E9CEEA8786}" type="datetime1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DD7C-9CDA-6249-851F-4430472E84CA}" type="datetime1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3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663D-A2E4-924A-9B24-C3DB21BF93AB}" type="datetime1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343-3F84-904F-A19A-E266668DB2D2}" type="datetime1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7D0-0FEA-FC46-8B8D-A46E3A02F0B3}" type="datetime1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8AD2-2D48-E341-9872-DCBA2E670682}" type="datetime1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8A00-D7C8-DA40-8A6F-F179D0A97F1C}" type="datetime1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0FF2-338A-A242-A938-D886D3BA8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gilemodeling.com/essays/agileDocumentation.htm%23WhenToCreateDocumentation" TargetMode="External"/><Relationship Id="rId3" Type="http://schemas.openxmlformats.org/officeDocument/2006/relationships/hyperlink" Target="http://AgileModeling.com/practices.htm%23UpdateOnlyWhenItHur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gileModeling.com/essays/communication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Organizational_Memory_Syste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odeling.com/essays/barelyGoodEnough.html" TargetMode="External"/><Relationship Id="rId4" Type="http://schemas.openxmlformats.org/officeDocument/2006/relationships/hyperlink" Target="http://www.agilemodeling.com/essays/agileDocumentation.htm%23ProjectSucces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gileModeling.com/principles.htm%23TravelLigh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gileModeling.com/principles.htm%23SoftwareIsYourPrimaryGoal" TargetMode="External"/><Relationship Id="rId3" Type="http://schemas.openxmlformats.org/officeDocument/2006/relationships/hyperlink" Target="http://AgileModeling.com/principles.htm%23EnablingTheNextEffortIsYourSecondaryGo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82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Draft Naming Guide for .doc files for</a:t>
            </a:r>
            <a:br>
              <a:rPr lang="en-US" dirty="0" smtClean="0"/>
            </a:br>
            <a:r>
              <a:rPr lang="en-US" dirty="0" smtClean="0"/>
              <a:t>ITMI and Production Step Status Checking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0700"/>
            <a:ext cx="6400800" cy="1308100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1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Create documentation only when you need it at the </a:t>
            </a:r>
            <a:r>
              <a:rPr lang="en-US" dirty="0">
                <a:hlinkClick r:id="rId2"/>
              </a:rPr>
              <a:t>appropriate point in the life cycle</a:t>
            </a:r>
            <a:r>
              <a:rPr lang="en-US" dirty="0"/>
              <a:t>.</a:t>
            </a:r>
          </a:p>
          <a:p>
            <a:pPr lvl="0"/>
            <a:r>
              <a:rPr lang="en-US" dirty="0">
                <a:hlinkClick r:id="rId3"/>
              </a:rPr>
              <a:t>Update documentation only when it hurts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As a documenter you have 2 choices: </a:t>
            </a:r>
          </a:p>
          <a:p>
            <a:pPr lvl="1"/>
            <a:r>
              <a:rPr lang="en-US" dirty="0" smtClean="0"/>
              <a:t>Within </a:t>
            </a:r>
            <a:r>
              <a:rPr lang="en-US" dirty="0"/>
              <a:t>a program - Identifier documentation works well inside a </a:t>
            </a:r>
            <a:r>
              <a:rPr lang="en-US" dirty="0" smtClean="0"/>
              <a:t>program; developer, purpose, date developed, date and why modified, which release, prerequisites, links, location of test files</a:t>
            </a:r>
            <a:r>
              <a:rPr lang="is-IS" dirty="0" smtClean="0"/>
              <a:t>…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a separate </a:t>
            </a:r>
            <a:r>
              <a:rPr lang="en-US" dirty="0" smtClean="0"/>
              <a:t>stand alone document </a:t>
            </a:r>
            <a:r>
              <a:rPr lang="en-US" dirty="0" smtClean="0"/>
              <a:t>– process, big picture, examples of </a:t>
            </a:r>
            <a:r>
              <a:rPr lang="en-US" dirty="0" smtClean="0"/>
              <a:t>use, inputs, outputs, what </a:t>
            </a:r>
            <a:r>
              <a:rPr lang="en-US" dirty="0" smtClean="0"/>
              <a:t>enterprise roles are </a:t>
            </a:r>
            <a:r>
              <a:rPr lang="en-US" dirty="0" smtClean="0"/>
              <a:t>involved, </a:t>
            </a:r>
            <a:r>
              <a:rPr lang="en-US" dirty="0" smtClean="0"/>
              <a:t>and how </a:t>
            </a:r>
            <a:r>
              <a:rPr lang="en-US" dirty="0"/>
              <a:t>and when the </a:t>
            </a:r>
            <a:r>
              <a:rPr lang="en-US" dirty="0" smtClean="0"/>
              <a:t>functionality is used</a:t>
            </a: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9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the Documents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ITMI environment, there are a few </a:t>
            </a:r>
            <a:r>
              <a:rPr lang="en-US" dirty="0" smtClean="0"/>
              <a:t>encoded </a:t>
            </a:r>
            <a:r>
              <a:rPr lang="en-US" dirty="0" smtClean="0"/>
              <a:t>abbreviations that can be </a:t>
            </a:r>
            <a:r>
              <a:rPr lang="en-US" dirty="0" smtClean="0"/>
              <a:t>helpful for naming documents.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following depicts those abbreviations.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Beginning in the left part of the name, the first character string is either “BN” , “TW”, or “MS” ( without double quotes) where 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BN = &lt;business need&gt;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457200" lvl="1" indent="0">
              <a:buNone/>
            </a:pPr>
            <a:r>
              <a:rPr lang="en-US" dirty="0" smtClean="0"/>
              <a:t>	TW = &lt;technical work order&gt;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MS = &lt;not defined&gt;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Example 1:</a:t>
            </a:r>
          </a:p>
          <a:p>
            <a:pPr marL="457200" lvl="1" indent="0">
              <a:buNone/>
            </a:pPr>
            <a:r>
              <a:rPr lang="en-US" dirty="0" smtClean="0"/>
              <a:t>	BN_DataRetentionForm_r0_v0.doc means </a:t>
            </a:r>
            <a:r>
              <a:rPr lang="en-US" b="1" dirty="0" smtClean="0"/>
              <a:t>this is a business need, which has the name, Data Retention Form, is the baseline for this form, and is in a MS Word format.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1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 2: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there is a change to the Data Retention Form </a:t>
            </a:r>
            <a:r>
              <a:rPr lang="en-US" dirty="0" smtClean="0"/>
              <a:t>baseline that </a:t>
            </a:r>
            <a:r>
              <a:rPr lang="en-US" dirty="0" smtClean="0"/>
              <a:t>change is depicted by: </a:t>
            </a:r>
            <a:r>
              <a:rPr lang="en-US" b="1" dirty="0" smtClean="0"/>
              <a:t>BN_DataRetentionForm_R0_V1.doc</a:t>
            </a:r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b="1" dirty="0"/>
              <a:t>V</a:t>
            </a:r>
            <a:r>
              <a:rPr lang="en-US" b="1" dirty="0" smtClean="0"/>
              <a:t>1</a:t>
            </a:r>
            <a:r>
              <a:rPr lang="en-US" dirty="0" smtClean="0"/>
              <a:t> is a change to the baseline document that is not </a:t>
            </a:r>
            <a:r>
              <a:rPr lang="en-US" dirty="0" smtClean="0"/>
              <a:t>released yet;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Once the change is documented to the documenters satisfaction, that version is named BN_DataRetentionForm_</a:t>
            </a:r>
            <a:r>
              <a:rPr lang="en-US" b="1" dirty="0" smtClean="0"/>
              <a:t>R1</a:t>
            </a:r>
            <a:r>
              <a:rPr lang="en-US" dirty="0" smtClean="0"/>
              <a:t>_</a:t>
            </a:r>
            <a:r>
              <a:rPr lang="en-US" b="1" dirty="0" smtClean="0"/>
              <a:t>v0</a:t>
            </a:r>
            <a:r>
              <a:rPr lang="en-US" dirty="0" smtClean="0"/>
              <a:t>.doc, that document is ready for release.</a:t>
            </a:r>
          </a:p>
          <a:p>
            <a:pPr marL="0" indent="0">
              <a:buNone/>
            </a:pPr>
            <a:r>
              <a:rPr lang="en-US" dirty="0" smtClean="0"/>
              <a:t>Keep in mind, the version changes as the documenter refines the documentation towards a new release.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s-IS" dirty="0" smtClean="0"/>
          </a:p>
          <a:p>
            <a:endParaRPr lang="is-I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dirty="0"/>
              <a:t>Example 3: 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/>
              <a:t>When some new data type is  being added to inputs,</a:t>
            </a:r>
          </a:p>
          <a:p>
            <a:pPr marL="0" indent="0">
              <a:buNone/>
            </a:pPr>
            <a:r>
              <a:rPr lang="is-IS" dirty="0"/>
              <a:t>	1-Name the new data type initially “MS” in the first two positions.</a:t>
            </a:r>
          </a:p>
          <a:p>
            <a:pPr marL="0" indent="0">
              <a:buNone/>
            </a:pPr>
            <a:r>
              <a:rPr lang="is-IS" dirty="0"/>
              <a:t>	2-Choose a new encoded designator.</a:t>
            </a:r>
          </a:p>
          <a:p>
            <a:pPr marL="0" indent="0">
              <a:buNone/>
            </a:pPr>
            <a:r>
              <a:rPr lang="is-IS" dirty="0"/>
              <a:t>	3-Share via an email that encoded designator that the author selected </a:t>
            </a:r>
            <a:r>
              <a:rPr lang="is-IS" dirty="0" smtClean="0"/>
              <a:t>with </a:t>
            </a:r>
            <a:r>
              <a:rPr lang="is-IS" dirty="0"/>
              <a:t>all the project members.</a:t>
            </a:r>
          </a:p>
          <a:p>
            <a:pPr marL="0" indent="0">
              <a:buNone/>
            </a:pPr>
            <a:r>
              <a:rPr lang="is-IS" dirty="0"/>
              <a:t>	4-Change the MS to &lt;encoded designator&gt; i.e. “FG” is chosen</a:t>
            </a:r>
          </a:p>
          <a:p>
            <a:pPr marL="0" indent="0">
              <a:buNone/>
            </a:pPr>
            <a:r>
              <a:rPr lang="is-IS" dirty="0"/>
              <a:t>	5-Title the documentation becomes:  FG_NewFlatFile_R0_V0.doc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1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6</a:t>
            </a:r>
            <a:r>
              <a:rPr lang="en-US" dirty="0" smtClean="0"/>
              <a:t>- The submitter </a:t>
            </a:r>
            <a:r>
              <a:rPr lang="en-US" dirty="0" smtClean="0"/>
              <a:t>will: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a. Change the name of the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MS_Form_R0_v0.doc to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 </a:t>
            </a:r>
            <a:r>
              <a:rPr lang="en-US" dirty="0" smtClean="0"/>
              <a:t>Designation GF&gt;_Form_R0_V0</a:t>
            </a:r>
            <a:r>
              <a:rPr lang="en-US" dirty="0" smtClean="0"/>
              <a:t>.doc;</a:t>
            </a:r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GF_FORM_R0_V0</a:t>
            </a:r>
            <a:r>
              <a:rPr lang="en-US" dirty="0" smtClean="0"/>
              <a:t>.doc is the base line (beginning) document.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b. Delete the corresponding MS... .doc file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Considering Two </a:t>
            </a:r>
            <a:r>
              <a:rPr lang="en-US" dirty="0" smtClean="0"/>
              <a:t>Broad Areas for the 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Business Need – has meaning for the Business Side of the ITMI; used in the Business </a:t>
            </a:r>
            <a:r>
              <a:rPr lang="en-US" dirty="0" smtClean="0"/>
              <a:t>Side, abbrev. “BN”.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Technical Work/Order – has meaning for the Technical Work/Order Side of ITMI; used in the Technical </a:t>
            </a:r>
            <a:r>
              <a:rPr lang="en-US" dirty="0"/>
              <a:t>Work/Order Side of </a:t>
            </a:r>
            <a:r>
              <a:rPr lang="en-US" dirty="0" smtClean="0"/>
              <a:t>ITMI; abbrev. “TO”.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1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a Factory Analogy, one </a:t>
            </a:r>
            <a:r>
              <a:rPr lang="en-US" dirty="0"/>
              <a:t>of 4 abbreviations for IMTI  </a:t>
            </a:r>
            <a:r>
              <a:rPr lang="en-US" dirty="0" smtClean="0"/>
              <a:t>may also be used for ITMI documents naming.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Those abbreviations are 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1-”ACQ” for Acquisition,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2-”QC”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Quality </a:t>
            </a:r>
            <a:r>
              <a:rPr lang="en-US" dirty="0" smtClean="0"/>
              <a:t>Control,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3-”MOD” for Model,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4-”ACC” for Access.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3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.doc naming </a:t>
            </a:r>
            <a:br>
              <a:rPr lang="en-US" dirty="0" smtClean="0"/>
            </a:br>
            <a:r>
              <a:rPr lang="en-US" dirty="0" smtClean="0"/>
              <a:t>Addition of </a:t>
            </a:r>
            <a:r>
              <a:rPr lang="en-US" dirty="0" smtClean="0"/>
              <a:t>ACQ</a:t>
            </a:r>
            <a:r>
              <a:rPr lang="en-US" dirty="0" smtClean="0"/>
              <a:t>, QC,MO, or </a:t>
            </a:r>
            <a:r>
              <a:rPr lang="en-US" dirty="0" smtClean="0"/>
              <a:t>ACC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From left to right use in second part of string</a:t>
            </a:r>
          </a:p>
          <a:p>
            <a:pPr lvl="1"/>
            <a:r>
              <a:rPr lang="en-US" dirty="0" smtClean="0"/>
              <a:t>&lt;Second part of naming Character string&gt; </a:t>
            </a:r>
          </a:p>
          <a:p>
            <a:pPr lvl="5"/>
            <a:r>
              <a:rPr lang="en-US" dirty="0" smtClean="0"/>
              <a:t>     I</a:t>
            </a:r>
          </a:p>
          <a:p>
            <a:pPr marL="2743200" lvl="6" indent="0">
              <a:buNone/>
            </a:pPr>
            <a:r>
              <a:rPr lang="en-US" dirty="0" smtClean="0"/>
              <a:t>I</a:t>
            </a:r>
          </a:p>
          <a:p>
            <a:pPr marL="2743200" lvl="6" indent="0">
              <a:buNone/>
            </a:pPr>
            <a:r>
              <a:rPr lang="en-US" dirty="0" smtClean="0"/>
              <a:t>V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/>
              <a:t>BN_</a:t>
            </a:r>
            <a:r>
              <a:rPr lang="en-US" b="1" dirty="0" smtClean="0"/>
              <a:t>ACQ</a:t>
            </a:r>
            <a:r>
              <a:rPr lang="en-US" dirty="0" smtClean="0"/>
              <a:t>_DataRetentionForm_R0_V0</a:t>
            </a:r>
            <a:r>
              <a:rPr lang="en-US" dirty="0" smtClean="0"/>
              <a:t>.doc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As a change made to </a:t>
            </a:r>
            <a:r>
              <a:rPr lang="en-US" dirty="0" smtClean="0"/>
              <a:t>BN_ACQ_DataRetentionForm_R0_V1</a:t>
            </a:r>
            <a:r>
              <a:rPr lang="en-US" dirty="0"/>
              <a:t>.doc</a:t>
            </a:r>
          </a:p>
          <a:p>
            <a:pPr marL="457200" lvl="1" indent="0">
              <a:buNone/>
            </a:pPr>
            <a:r>
              <a:rPr lang="en-US" dirty="0" smtClean="0"/>
              <a:t>	Create </a:t>
            </a:r>
            <a:r>
              <a:rPr lang="en-US" dirty="0"/>
              <a:t>a </a:t>
            </a:r>
            <a:r>
              <a:rPr lang="en-US" dirty="0" smtClean="0"/>
              <a:t>BN_ACQ_DataRetentionForm_R0_V1</a:t>
            </a:r>
            <a:r>
              <a:rPr lang="is-IS" dirty="0" smtClean="0"/>
              <a:t>.doc document</a:t>
            </a:r>
          </a:p>
          <a:p>
            <a:pPr lvl="1"/>
            <a:endParaRPr lang="is-IS" dirty="0"/>
          </a:p>
          <a:p>
            <a:pPr lvl="1"/>
            <a:r>
              <a:rPr lang="is-IS" dirty="0" smtClean="0"/>
              <a:t>As a change made to </a:t>
            </a:r>
            <a:r>
              <a:rPr lang="en-US" dirty="0"/>
              <a:t>a </a:t>
            </a:r>
            <a:r>
              <a:rPr lang="en-US" dirty="0" smtClean="0"/>
              <a:t>BN_ACQ_DataRetentionForm_R0_V1</a:t>
            </a:r>
            <a:r>
              <a:rPr lang="is-IS" dirty="0" smtClean="0"/>
              <a:t>.doc create a </a:t>
            </a:r>
            <a:r>
              <a:rPr lang="en-US" dirty="0" smtClean="0"/>
              <a:t>BN_ACQ_DataRetentionForm_R0_V2</a:t>
            </a:r>
            <a:r>
              <a:rPr lang="is-IS" dirty="0" smtClean="0"/>
              <a:t>.doc</a:t>
            </a:r>
          </a:p>
          <a:p>
            <a:pPr marL="457200" lvl="1" indent="0">
              <a:buNone/>
            </a:pPr>
            <a:endParaRPr lang="is-I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5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Whether the factory analogy component is useful in the name of a document is an open question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This author believes it is not Agile thinking, but useful conceptually for understanding ITMI processing.</a:t>
            </a:r>
          </a:p>
          <a:p>
            <a:r>
              <a:rPr lang="en-US" dirty="0" smtClean="0"/>
              <a:t> The document name is really a unique identifier for documentation purposes, rather than conceptual project understanding since in another sense, the ITMI is a refinery.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1 - </a:t>
            </a:r>
            <a:r>
              <a:rPr lang="en-US" dirty="0"/>
              <a:t>Naming Guide for .doc files for</a:t>
            </a:r>
            <a:br>
              <a:rPr lang="en-US" dirty="0"/>
            </a:br>
            <a:r>
              <a:rPr lang="en-US" dirty="0"/>
              <a:t>ITMI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Part 2 - </a:t>
            </a:r>
            <a:r>
              <a:rPr lang="en-US" dirty="0"/>
              <a:t>Production Step Status </a:t>
            </a:r>
            <a:r>
              <a:rPr lang="en-US" dirty="0" smtClean="0"/>
              <a:t>Checking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sz="2800" dirty="0" smtClean="0"/>
              <a:t>Examples are provided in presentation for clarity)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3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author would not include that encoding since this may cause some confusion is user’s understanding of the documents name.</a:t>
            </a:r>
          </a:p>
          <a:p>
            <a:r>
              <a:rPr lang="en-US" dirty="0" smtClean="0"/>
              <a:t>So I would just keep encoding using discreet Revision and Version numbering.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Summary: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Starting with </a:t>
            </a:r>
            <a:r>
              <a:rPr lang="is-IS" dirty="0" smtClean="0"/>
              <a:t>…</a:t>
            </a:r>
            <a:r>
              <a:rPr lang="en-US" dirty="0" smtClean="0"/>
              <a:t>R0_V0.doc gives the library a </a:t>
            </a:r>
            <a:r>
              <a:rPr lang="en-US" dirty="0" smtClean="0"/>
              <a:t>baseline.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Accessing the highest release </a:t>
            </a:r>
            <a:r>
              <a:rPr lang="is-IS" dirty="0" smtClean="0"/>
              <a:t>&lt;number&gt; provides the most recent release to locate to save time in reviewing</a:t>
            </a:r>
          </a:p>
          <a:p>
            <a:pPr lvl="1"/>
            <a:endParaRPr lang="is-IS" dirty="0" smtClean="0"/>
          </a:p>
          <a:p>
            <a:pPr lvl="1"/>
            <a:r>
              <a:rPr lang="is-IS" dirty="0" smtClean="0"/>
              <a:t>Allows one to reuse  document format by copying file and renaming to what documentor wants to create.</a:t>
            </a:r>
          </a:p>
          <a:p>
            <a:pPr marL="457200" lvl="1" indent="0">
              <a:buNone/>
            </a:pPr>
            <a:endParaRPr lang="is-IS" dirty="0" smtClean="0"/>
          </a:p>
          <a:p>
            <a:pPr marL="457200" lvl="1" indent="0">
              <a:buNone/>
            </a:pPr>
            <a:r>
              <a:rPr lang="is-IS" dirty="0"/>
              <a:t>	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is-I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60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Recommend that another peer reviewer looks at documentation so that the base line is verified, at least at a high level.</a:t>
            </a:r>
          </a:p>
          <a:p>
            <a:r>
              <a:rPr lang="en-US" dirty="0" smtClean="0"/>
              <a:t>Suggest that peer give constructive comments.</a:t>
            </a:r>
          </a:p>
          <a:p>
            <a:r>
              <a:rPr lang="en-US" dirty="0" smtClean="0"/>
              <a:t>Remember in an Agile sense less detail is better.</a:t>
            </a:r>
          </a:p>
          <a:p>
            <a:r>
              <a:rPr lang="en-US" dirty="0" smtClean="0"/>
              <a:t>Don’t try to document matters that will change.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6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Optional </a:t>
            </a:r>
            <a:r>
              <a:rPr lang="en-US" dirty="0"/>
              <a:t>N</a:t>
            </a:r>
            <a:r>
              <a:rPr lang="en-US" dirty="0" smtClean="0"/>
              <a:t>aming </a:t>
            </a:r>
            <a:r>
              <a:rPr lang="en-US" dirty="0" smtClean="0"/>
              <a:t>Schemes Could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8600" b="1" dirty="0" smtClean="0"/>
              <a:t>Document Development </a:t>
            </a:r>
            <a:r>
              <a:rPr lang="en-US" sz="8600" b="1" dirty="0"/>
              <a:t>States</a:t>
            </a:r>
            <a:endParaRPr lang="en-US" sz="8600" dirty="0"/>
          </a:p>
          <a:p>
            <a:pPr marL="0" indent="0">
              <a:buNone/>
            </a:pPr>
            <a:r>
              <a:rPr lang="en-US" sz="4000" dirty="0" smtClean="0"/>
              <a:t>This</a:t>
            </a:r>
            <a:r>
              <a:rPr lang="en-US" sz="4000" dirty="0" smtClean="0"/>
              <a:t> defines standard states </a:t>
            </a:r>
            <a:r>
              <a:rPr lang="en-US" sz="4000" dirty="0" smtClean="0"/>
              <a:t>documentation may </a:t>
            </a:r>
            <a:r>
              <a:rPr lang="en-US" sz="4000" dirty="0"/>
              <a:t>be </a:t>
            </a:r>
            <a:r>
              <a:rPr lang="en-US" sz="4000" dirty="0" smtClean="0"/>
              <a:t>Using </a:t>
            </a:r>
            <a:r>
              <a:rPr lang="en-US" sz="4000" dirty="0" smtClean="0"/>
              <a:t>the scheme D, B, R, or U </a:t>
            </a:r>
            <a:r>
              <a:rPr lang="en-US" sz="4000" dirty="0" smtClean="0"/>
              <a:t>where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900" b="1" dirty="0" smtClean="0"/>
              <a:t>D </a:t>
            </a:r>
            <a:r>
              <a:rPr lang="en-US" sz="4900" b="1" dirty="0" smtClean="0"/>
              <a:t>= In </a:t>
            </a:r>
            <a:r>
              <a:rPr lang="en-US" sz="4900" b="1" dirty="0"/>
              <a:t>Development.</a:t>
            </a:r>
            <a:r>
              <a:rPr lang="en-US" sz="4900" dirty="0"/>
              <a:t> </a:t>
            </a:r>
            <a:r>
              <a:rPr lang="en-US" sz="4900" dirty="0" smtClean="0"/>
              <a:t>Documentation </a:t>
            </a:r>
            <a:r>
              <a:rPr lang="en-US" sz="4900" dirty="0"/>
              <a:t>is new and still relatively unstable</a:t>
            </a:r>
            <a:r>
              <a:rPr lang="en-US" sz="4900" dirty="0" smtClean="0"/>
              <a:t>.</a:t>
            </a:r>
          </a:p>
          <a:p>
            <a:endParaRPr lang="en-US" sz="4900" dirty="0"/>
          </a:p>
          <a:p>
            <a:r>
              <a:rPr lang="en-US" sz="4900" b="1" dirty="0" smtClean="0"/>
              <a:t>B = Beta</a:t>
            </a:r>
            <a:r>
              <a:rPr lang="en-US" sz="4900" b="1" dirty="0"/>
              <a:t>.</a:t>
            </a:r>
            <a:r>
              <a:rPr lang="en-US" sz="4900" dirty="0"/>
              <a:t> </a:t>
            </a:r>
            <a:r>
              <a:rPr lang="en-US" sz="4900" dirty="0" smtClean="0"/>
              <a:t>Documentation </a:t>
            </a:r>
            <a:r>
              <a:rPr lang="en-US" sz="4900" dirty="0"/>
              <a:t>is considered relatively complete but not thoroughly </a:t>
            </a:r>
            <a:r>
              <a:rPr lang="en-US" sz="4900" dirty="0" smtClean="0"/>
              <a:t>approved. </a:t>
            </a:r>
            <a:r>
              <a:rPr lang="en-US" sz="4900" dirty="0"/>
              <a:t>The </a:t>
            </a:r>
            <a:r>
              <a:rPr lang="en-US" sz="4900" dirty="0" smtClean="0"/>
              <a:t>Team leader </a:t>
            </a:r>
            <a:r>
              <a:rPr lang="en-US" sz="4900" dirty="0"/>
              <a:t>should begin rigorously </a:t>
            </a:r>
            <a:r>
              <a:rPr lang="en-US" sz="4900" dirty="0" smtClean="0"/>
              <a:t>review of the documentation.</a:t>
            </a:r>
          </a:p>
          <a:p>
            <a:endParaRPr lang="en-US" sz="4900" dirty="0"/>
          </a:p>
          <a:p>
            <a:r>
              <a:rPr lang="en-US" sz="4900" b="1" dirty="0" smtClean="0"/>
              <a:t>R = Released</a:t>
            </a:r>
            <a:r>
              <a:rPr lang="en-US" sz="4900" b="1" dirty="0"/>
              <a:t>.</a:t>
            </a:r>
            <a:r>
              <a:rPr lang="en-US" sz="4900" dirty="0"/>
              <a:t> Once </a:t>
            </a:r>
            <a:r>
              <a:rPr lang="en-US" sz="4900" dirty="0" smtClean="0"/>
              <a:t>documentation describes production and is approved by the Team Leader, </a:t>
            </a:r>
            <a:r>
              <a:rPr lang="en-US" sz="4900" dirty="0"/>
              <a:t>it can be set to this state, meaning it is ready to be deployed and used. Even when revisions are made and are individually in a beta state, the </a:t>
            </a:r>
            <a:r>
              <a:rPr lang="en-US" sz="4900" dirty="0" smtClean="0"/>
              <a:t>documentation </a:t>
            </a:r>
            <a:r>
              <a:rPr lang="en-US" sz="4900" dirty="0"/>
              <a:t>itself, in its current version, remains in a released state</a:t>
            </a:r>
            <a:r>
              <a:rPr lang="en-US" sz="4900" dirty="0" smtClean="0"/>
              <a:t>.</a:t>
            </a:r>
          </a:p>
          <a:p>
            <a:endParaRPr lang="en-US" sz="4900" dirty="0" smtClean="0"/>
          </a:p>
          <a:p>
            <a:r>
              <a:rPr lang="en-US" sz="4900" b="1" dirty="0"/>
              <a:t>U = Unsupported.</a:t>
            </a:r>
            <a:r>
              <a:rPr lang="en-US" sz="4900" dirty="0"/>
              <a:t> When </a:t>
            </a:r>
            <a:r>
              <a:rPr lang="en-US" sz="4900" dirty="0" smtClean="0"/>
              <a:t>documentation is </a:t>
            </a:r>
            <a:r>
              <a:rPr lang="en-US" sz="4900" dirty="0"/>
              <a:t>entirely supplanted by </a:t>
            </a:r>
            <a:r>
              <a:rPr lang="en-US" sz="4900" dirty="0" smtClean="0"/>
              <a:t>other documentation or </a:t>
            </a:r>
            <a:r>
              <a:rPr lang="en-US" sz="4900" dirty="0"/>
              <a:t>for any other reason it is retired or obsoleted for supported use, it reaches an unsupported state</a:t>
            </a:r>
            <a:r>
              <a:rPr lang="en-US" sz="4900" dirty="0" smtClean="0"/>
              <a:t>.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7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 indicator of the state of the document is not a primary need to make the name of a document unique.</a:t>
            </a:r>
          </a:p>
          <a:p>
            <a:endParaRPr lang="en-US" dirty="0"/>
          </a:p>
          <a:p>
            <a:r>
              <a:rPr lang="en-US" dirty="0" smtClean="0"/>
              <a:t>This information may be useful for a CM staff manager and colleagues, collecting metrics.</a:t>
            </a:r>
          </a:p>
          <a:p>
            <a:endParaRPr lang="en-US" dirty="0"/>
          </a:p>
          <a:p>
            <a:r>
              <a:rPr lang="en-US" dirty="0" smtClean="0"/>
              <a:t>However, no formal CM staff is envisioned.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8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Less Complicated Release and Versioning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Versioning</a:t>
            </a:r>
          </a:p>
          <a:p>
            <a:pPr marL="0" indent="0">
              <a:buNone/>
            </a:pPr>
            <a:r>
              <a:rPr lang="en-US" dirty="0" smtClean="0"/>
              <a:t>Further Versioning of documentation is useful. Focusing on the _R</a:t>
            </a:r>
            <a:r>
              <a:rPr lang="is-IS" dirty="0" smtClean="0"/>
              <a:t>… </a:t>
            </a:r>
            <a:r>
              <a:rPr lang="is-IS" dirty="0" smtClean="0"/>
              <a:t>encoding.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1: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document that is being developed for the 1</a:t>
            </a:r>
            <a:r>
              <a:rPr lang="en-US" baseline="30000" dirty="0" smtClean="0"/>
              <a:t>st</a:t>
            </a:r>
            <a:r>
              <a:rPr lang="en-US" dirty="0" smtClean="0"/>
              <a:t> time is considered the base line for that document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</a:p>
          <a:p>
            <a:r>
              <a:rPr lang="is-IS" dirty="0" smtClean="0"/>
              <a:t>…</a:t>
            </a:r>
            <a:r>
              <a:rPr lang="is-IS" dirty="0"/>
              <a:t>.</a:t>
            </a:r>
            <a:r>
              <a:rPr lang="is-IS" dirty="0" smtClean="0"/>
              <a:t>_R0_V0.doc is appropriate</a:t>
            </a:r>
          </a:p>
          <a:p>
            <a:pPr marL="0" indent="0">
              <a:buNone/>
            </a:pPr>
            <a:r>
              <a:rPr lang="en-US" dirty="0" smtClean="0"/>
              <a:t>W</a:t>
            </a:r>
            <a:r>
              <a:rPr lang="is-IS" dirty="0" smtClean="0"/>
              <a:t>here R0 = the base </a:t>
            </a:r>
            <a:r>
              <a:rPr lang="is-IS" dirty="0" smtClean="0"/>
              <a:t>release(baseline)of </a:t>
            </a:r>
            <a:r>
              <a:rPr lang="is-IS" dirty="0" smtClean="0"/>
              <a:t>the document for the library; </a:t>
            </a:r>
            <a:endParaRPr lang="is-I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1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/>
              <a:t>Example 2:</a:t>
            </a:r>
          </a:p>
          <a:p>
            <a:pPr marL="0" indent="0">
              <a:buNone/>
            </a:pPr>
            <a:r>
              <a:rPr lang="is-IS" dirty="0" smtClean="0"/>
              <a:t>If the baseline needs modification, </a:t>
            </a:r>
            <a:r>
              <a:rPr lang="is-IS" dirty="0"/>
              <a:t>the </a:t>
            </a:r>
            <a:r>
              <a:rPr lang="is-IS" dirty="0" smtClean="0"/>
              <a:t>...R0_V0.doc </a:t>
            </a:r>
            <a:r>
              <a:rPr lang="is-IS" dirty="0"/>
              <a:t>would become </a:t>
            </a:r>
            <a:r>
              <a:rPr lang="is-IS" dirty="0" smtClean="0"/>
              <a:t>R0_V1.doc;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Example 3:</a:t>
            </a:r>
            <a:endParaRPr lang="is-IS" dirty="0"/>
          </a:p>
          <a:p>
            <a:pPr marL="0" indent="0">
              <a:buNone/>
            </a:pPr>
            <a:r>
              <a:rPr lang="is-IS" dirty="0"/>
              <a:t>if that document R0_V1 .doc  needs modification the R0_V2 .doc name would be </a:t>
            </a:r>
            <a:r>
              <a:rPr lang="is-IS" dirty="0" smtClean="0"/>
              <a:t>used.</a:t>
            </a:r>
            <a:endParaRPr lang="is-I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 4:</a:t>
            </a:r>
          </a:p>
          <a:p>
            <a:pPr marL="0" indent="0">
              <a:buNone/>
            </a:pPr>
            <a:r>
              <a:rPr lang="en-US" dirty="0" smtClean="0"/>
              <a:t>For Release One </a:t>
            </a:r>
            <a:r>
              <a:rPr lang="en-US" dirty="0"/>
              <a:t>to production the R1_V0 .doc is appropriate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what is a good choice for where ought the Production documents to be housed?</a:t>
            </a:r>
            <a:endParaRPr lang="en-US" dirty="0"/>
          </a:p>
          <a:p>
            <a:pPr marL="0" indent="0">
              <a:buNone/>
            </a:pPr>
            <a:endParaRPr lang="is-IS" dirty="0" smtClean="0"/>
          </a:p>
          <a:p>
            <a:r>
              <a:rPr lang="is-IS" dirty="0" smtClean="0"/>
              <a:t>Document </a:t>
            </a:r>
            <a:r>
              <a:rPr lang="is-IS" dirty="0" smtClean="0"/>
              <a:t>Repository:  GitHub seems like an excellent tool for collaboration plus managing released </a:t>
            </a:r>
            <a:r>
              <a:rPr lang="is-IS" dirty="0" smtClean="0"/>
              <a:t>documents without a CM staff.</a:t>
            </a:r>
          </a:p>
          <a:p>
            <a:pPr marL="0" indent="0">
              <a:buNone/>
            </a:pPr>
            <a:endParaRPr lang="is-IS" dirty="0" smtClean="0"/>
          </a:p>
          <a:p>
            <a:r>
              <a:rPr lang="en-US" dirty="0" smtClean="0"/>
              <a:t>T</a:t>
            </a:r>
            <a:r>
              <a:rPr lang="is-IS" dirty="0" smtClean="0"/>
              <a:t>he </a:t>
            </a:r>
            <a:r>
              <a:rPr lang="is-IS" dirty="0" smtClean="0"/>
              <a:t>author of the document </a:t>
            </a:r>
            <a:r>
              <a:rPr lang="is-IS" dirty="0" smtClean="0"/>
              <a:t>is point of contact for the specific </a:t>
            </a:r>
            <a:r>
              <a:rPr lang="is-IS" dirty="0" smtClean="0"/>
              <a:t>documentation.</a:t>
            </a:r>
            <a:endParaRPr lang="is-IS" dirty="0" smtClean="0"/>
          </a:p>
          <a:p>
            <a:endParaRPr lang="is-I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8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For </a:t>
            </a:r>
            <a:r>
              <a:rPr lang="en-US" dirty="0" smtClean="0"/>
              <a:t> the Electronic Process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1- Assume </a:t>
            </a:r>
            <a:r>
              <a:rPr lang="en-US" dirty="0" smtClean="0"/>
              <a:t>that several clients are receiving ITMI services at a given </a:t>
            </a:r>
            <a:r>
              <a:rPr lang="en-US" dirty="0" smtClean="0"/>
              <a:t>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2- Then </a:t>
            </a:r>
            <a:r>
              <a:rPr lang="en-US" dirty="0" smtClean="0"/>
              <a:t>some form of </a:t>
            </a:r>
            <a:r>
              <a:rPr lang="en-US" dirty="0" smtClean="0"/>
              <a:t>Step </a:t>
            </a:r>
            <a:r>
              <a:rPr lang="en-US" dirty="0" smtClean="0"/>
              <a:t>of Production status is needed for each </a:t>
            </a:r>
            <a:r>
              <a:rPr lang="en-US" dirty="0" smtClean="0"/>
              <a:t>client for tracking purposes.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3- A </a:t>
            </a:r>
            <a:r>
              <a:rPr lang="en-US" dirty="0" smtClean="0"/>
              <a:t>suggested </a:t>
            </a:r>
            <a:r>
              <a:rPr lang="en-US" dirty="0" smtClean="0"/>
              <a:t>Step </a:t>
            </a:r>
            <a:r>
              <a:rPr lang="en-US" dirty="0" smtClean="0"/>
              <a:t>of Production form is </a:t>
            </a:r>
            <a:r>
              <a:rPr lang="en-US" dirty="0" smtClean="0"/>
              <a:t>depicted.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Summary Table </a:t>
            </a:r>
            <a:r>
              <a:rPr lang="en-US" dirty="0" smtClean="0"/>
              <a:t>of Production and Post production description </a:t>
            </a:r>
            <a:r>
              <a:rPr lang="en-US" dirty="0" smtClean="0"/>
              <a:t>follows in Part 2.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2-Electronic Process Status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Tool </a:t>
            </a:r>
            <a:r>
              <a:rPr lang="en-US" dirty="0"/>
              <a:t>to help manage </a:t>
            </a:r>
            <a:r>
              <a:rPr lang="en-US" dirty="0" smtClean="0"/>
              <a:t>documents.</a:t>
            </a:r>
            <a:endParaRPr lang="en-US" dirty="0"/>
          </a:p>
          <a:p>
            <a:r>
              <a:rPr lang="en-US" dirty="0" smtClean="0"/>
              <a:t>Either signoff or ITMI owner check off date works.</a:t>
            </a:r>
          </a:p>
          <a:p>
            <a:r>
              <a:rPr lang="en-US" dirty="0" smtClean="0"/>
              <a:t>The Form </a:t>
            </a:r>
            <a:r>
              <a:rPr lang="en-US" dirty="0"/>
              <a:t>is a project artifact.</a:t>
            </a:r>
          </a:p>
          <a:p>
            <a:r>
              <a:rPr lang="en-US" dirty="0"/>
              <a:t>Allow for comments to describe </a:t>
            </a:r>
            <a:r>
              <a:rPr lang="en-US" dirty="0" smtClean="0"/>
              <a:t>out of the ordinary situations</a:t>
            </a:r>
            <a:r>
              <a:rPr lang="en-US" dirty="0"/>
              <a:t>.</a:t>
            </a:r>
          </a:p>
          <a:p>
            <a:r>
              <a:rPr lang="en-US" dirty="0"/>
              <a:t>Share communication through email which can be attached </a:t>
            </a:r>
            <a:r>
              <a:rPr lang="en-US" dirty="0" smtClean="0"/>
              <a:t>to form.</a:t>
            </a:r>
            <a:endParaRPr lang="en-US" dirty="0"/>
          </a:p>
          <a:p>
            <a:r>
              <a:rPr lang="en-US" dirty="0"/>
              <a:t>These artifacts are very good tangible indicators of where the process could be improved.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Naming Guide for .doc files for</a:t>
            </a:r>
            <a:br>
              <a:rPr lang="en-US" dirty="0"/>
            </a:br>
            <a:r>
              <a:rPr lang="en-US" dirty="0"/>
              <a:t>ITMI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Encoding the name of a document provides a way the indicate whether a document is a baseline version (R0), or subsequent Release (R01,R02</a:t>
            </a:r>
            <a:r>
              <a:rPr lang="is-IS" dirty="0" smtClean="0"/>
              <a:t>…).</a:t>
            </a:r>
          </a:p>
          <a:p>
            <a:r>
              <a:rPr lang="is-IS" dirty="0" smtClean="0"/>
              <a:t>Initially useful encoding includes deciding whether the document is useful information for either a Business Need(BN) or Technical Work Order(TW).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have encoding in name of document one should be able to </a:t>
            </a:r>
            <a:r>
              <a:rPr lang="en-US" dirty="0" smtClean="0"/>
              <a:t>quickly tell</a:t>
            </a:r>
            <a:r>
              <a:rPr lang="en-US" dirty="0" smtClean="0"/>
              <a:t> certain information: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-whether document is associated with BN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-whether document is associated with TW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 smtClean="0"/>
              <a:t>which </a:t>
            </a:r>
            <a:r>
              <a:rPr lang="en-US" dirty="0" smtClean="0"/>
              <a:t>release </a:t>
            </a:r>
            <a:r>
              <a:rPr lang="en-US" dirty="0" smtClean="0"/>
              <a:t>is the </a:t>
            </a:r>
            <a:r>
              <a:rPr lang="en-US" dirty="0" smtClean="0"/>
              <a:t>document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-what version of that document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Step Status Checking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Summary:</a:t>
            </a:r>
          </a:p>
          <a:p>
            <a:r>
              <a:rPr lang="en-US" dirty="0" smtClean="0"/>
              <a:t>Purpose </a:t>
            </a:r>
            <a:r>
              <a:rPr lang="en-US" dirty="0" smtClean="0"/>
              <a:t>is to help manage </a:t>
            </a:r>
            <a:r>
              <a:rPr lang="en-US" dirty="0" smtClean="0"/>
              <a:t>documentation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Need not be intricate but is a project artifact.</a:t>
            </a:r>
          </a:p>
          <a:p>
            <a:r>
              <a:rPr lang="en-US" dirty="0" smtClean="0"/>
              <a:t>Allow for comments to describe </a:t>
            </a:r>
            <a:r>
              <a:rPr lang="en-US" dirty="0" smtClean="0"/>
              <a:t>unique situations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Share communication through email which can be attached with form(s)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artifacts are very good tangible indicators of where the process could be improved.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2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what data one would want to track follows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33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 Process Status</a:t>
            </a:r>
            <a:br>
              <a:rPr lang="en-US" dirty="0" smtClean="0"/>
            </a:br>
            <a:r>
              <a:rPr lang="en-US" dirty="0" smtClean="0"/>
              <a:t>with Sign </a:t>
            </a:r>
            <a:r>
              <a:rPr lang="en-US" dirty="0" smtClean="0"/>
              <a:t>Off/Completed </a:t>
            </a:r>
            <a:r>
              <a:rPr lang="en-US" dirty="0" smtClean="0"/>
              <a:t>Prod List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764067"/>
              </p:ext>
            </p:extLst>
          </p:nvPr>
        </p:nvGraphicFramePr>
        <p:xfrm>
          <a:off x="457200" y="1600200"/>
          <a:ext cx="8229600" cy="610978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14400"/>
                <a:gridCol w="914400"/>
                <a:gridCol w="914400"/>
                <a:gridCol w="914400"/>
                <a:gridCol w="927100"/>
                <a:gridCol w="901700"/>
                <a:gridCol w="914400"/>
                <a:gridCol w="914400"/>
                <a:gridCol w="914400"/>
              </a:tblGrid>
              <a:tr h="834572">
                <a:tc>
                  <a:txBody>
                    <a:bodyPr/>
                    <a:lstStyle/>
                    <a:p>
                      <a:r>
                        <a:rPr lang="en-US" dirty="0" smtClean="0"/>
                        <a:t>Order #</a:t>
                      </a:r>
                    </a:p>
                    <a:p>
                      <a:r>
                        <a:rPr lang="en-US" dirty="0" smtClean="0"/>
                        <a:t>______</a:t>
                      </a:r>
                    </a:p>
                    <a:p>
                      <a:r>
                        <a:rPr lang="en-US" dirty="0" smtClean="0"/>
                        <a:t>Owner</a:t>
                      </a:r>
                    </a:p>
                    <a:p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</a:t>
                      </a:r>
                      <a:r>
                        <a:rPr lang="en-US" dirty="0" err="1" smtClean="0"/>
                        <a:t>Produc-tion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  <a:tr h="2336800">
                <a:tc>
                  <a:txBody>
                    <a:bodyPr/>
                    <a:lstStyle/>
                    <a:p>
                      <a:r>
                        <a:rPr lang="en-US" dirty="0" smtClean="0"/>
                        <a:t>Bus.</a:t>
                      </a:r>
                      <a:r>
                        <a:rPr lang="en-US" baseline="0" dirty="0" smtClean="0"/>
                        <a:t> 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</a:t>
                      </a:r>
                      <a:r>
                        <a:rPr lang="en-US" dirty="0" err="1" smtClean="0"/>
                        <a:t>Reten-tion</a:t>
                      </a:r>
                      <a:r>
                        <a:rPr lang="en-US" dirty="0" smtClean="0"/>
                        <a:t> Form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</a:t>
                      </a:r>
                      <a:r>
                        <a:rPr lang="en-US" dirty="0" err="1" smtClean="0"/>
                        <a:t>Proces-sed</a:t>
                      </a:r>
                      <a:r>
                        <a:rPr lang="en-US" dirty="0" smtClean="0"/>
                        <a:t> Data</a:t>
                      </a:r>
                      <a:r>
                        <a:rPr lang="en-US" baseline="0" dirty="0" smtClean="0"/>
                        <a:t> against input;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completed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 and Analyze Processed Data; </a:t>
                      </a:r>
                      <a:r>
                        <a:rPr lang="en-US" dirty="0" smtClean="0"/>
                        <a:t>Completed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granted people or roles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 Date; </a:t>
                      </a:r>
                      <a:r>
                        <a:rPr lang="en-US" dirty="0" smtClean="0"/>
                        <a:t>Notify</a:t>
                      </a:r>
                    </a:p>
                    <a:p>
                      <a:r>
                        <a:rPr lang="en-US" dirty="0" smtClean="0"/>
                        <a:t>Client</a:t>
                      </a:r>
                    </a:p>
                    <a:p>
                      <a:r>
                        <a:rPr lang="en-US" dirty="0" smtClean="0"/>
                        <a:t>date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Solicit</a:t>
                      </a:r>
                    </a:p>
                    <a:p>
                      <a:r>
                        <a:rPr lang="en-US" dirty="0" smtClean="0"/>
                        <a:t>Client feed-back;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Share Client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Satisfac-tion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with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/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issues?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Date</a:t>
                      </a:r>
                    </a:p>
                    <a:p>
                      <a:r>
                        <a:rPr lang="en-US" dirty="0" smtClean="0"/>
                        <a:t>Begun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pleted</a:t>
                      </a:r>
                      <a:endParaRPr lang="en-US" dirty="0"/>
                    </a:p>
                  </a:txBody>
                  <a:tcPr/>
                </a:tc>
              </a:tr>
              <a:tr h="2086429">
                <a:tc>
                  <a:txBody>
                    <a:bodyPr/>
                    <a:lstStyle/>
                    <a:p>
                      <a:r>
                        <a:rPr lang="en-US" dirty="0" smtClean="0"/>
                        <a:t>Tech.</a:t>
                      </a:r>
                    </a:p>
                    <a:p>
                      <a:r>
                        <a:rPr lang="en-US" dirty="0" smtClean="0"/>
                        <a:t>W</a:t>
                      </a:r>
                      <a:r>
                        <a:rPr lang="en-US" dirty="0" smtClean="0"/>
                        <a:t>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 date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thing </a:t>
                      </a:r>
                      <a:r>
                        <a:rPr lang="en-US" baseline="0" dirty="0" smtClean="0"/>
                        <a:t>Variant</a:t>
                      </a:r>
                    </a:p>
                    <a:p>
                      <a:r>
                        <a:rPr lang="en-US" baseline="0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People</a:t>
                      </a:r>
                      <a:r>
                        <a:rPr lang="en-US" baseline="0" dirty="0" smtClean="0"/>
                        <a:t> or Role</a:t>
                      </a:r>
                    </a:p>
                    <a:p>
                      <a:r>
                        <a:rPr lang="en-US" baseline="0" dirty="0" smtClean="0"/>
                        <a:t> Access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date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Incorporate </a:t>
                      </a:r>
                      <a:r>
                        <a:rPr lang="en-US" dirty="0" smtClean="0"/>
                        <a:t>as needed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issues?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Date</a:t>
                      </a:r>
                    </a:p>
                    <a:p>
                      <a:r>
                        <a:rPr lang="en-US" dirty="0" smtClean="0"/>
                        <a:t>Begun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pleted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3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 Process Status</a:t>
            </a:r>
            <a:br>
              <a:rPr lang="en-US" dirty="0" smtClean="0"/>
            </a:br>
            <a:r>
              <a:rPr lang="en-US" dirty="0" smtClean="0"/>
              <a:t>with Sign </a:t>
            </a:r>
            <a:r>
              <a:rPr lang="en-US" dirty="0" smtClean="0"/>
              <a:t>Off/Completed </a:t>
            </a:r>
            <a:r>
              <a:rPr lang="en-US" dirty="0" smtClean="0"/>
              <a:t>Prod List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238498"/>
              </p:ext>
            </p:extLst>
          </p:nvPr>
        </p:nvGraphicFramePr>
        <p:xfrm>
          <a:off x="457200" y="1600200"/>
          <a:ext cx="8229600" cy="610978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14400"/>
                <a:gridCol w="914400"/>
                <a:gridCol w="914400"/>
                <a:gridCol w="914400"/>
                <a:gridCol w="927100"/>
                <a:gridCol w="901700"/>
                <a:gridCol w="914400"/>
                <a:gridCol w="914400"/>
                <a:gridCol w="914400"/>
              </a:tblGrid>
              <a:tr h="834572">
                <a:tc>
                  <a:txBody>
                    <a:bodyPr/>
                    <a:lstStyle/>
                    <a:p>
                      <a:r>
                        <a:rPr lang="en-US" dirty="0" smtClean="0"/>
                        <a:t>Order #</a:t>
                      </a:r>
                    </a:p>
                    <a:p>
                      <a:r>
                        <a:rPr lang="en-US" dirty="0" smtClean="0"/>
                        <a:t>______</a:t>
                      </a:r>
                    </a:p>
                    <a:p>
                      <a:r>
                        <a:rPr lang="en-US" dirty="0" smtClean="0"/>
                        <a:t>Owner</a:t>
                      </a:r>
                    </a:p>
                    <a:p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</a:t>
                      </a:r>
                      <a:r>
                        <a:rPr lang="en-US" dirty="0" err="1" smtClean="0"/>
                        <a:t>Produc-tion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  <a:tr h="2336800">
                <a:tc>
                  <a:txBody>
                    <a:bodyPr/>
                    <a:lstStyle/>
                    <a:p>
                      <a:r>
                        <a:rPr lang="en-US" dirty="0" smtClean="0"/>
                        <a:t>Bus.</a:t>
                      </a:r>
                      <a:r>
                        <a:rPr lang="en-US" baseline="0" dirty="0" smtClean="0"/>
                        <a:t> 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</a:t>
                      </a:r>
                      <a:r>
                        <a:rPr lang="en-US" dirty="0" err="1" smtClean="0"/>
                        <a:t>Reten-tion</a:t>
                      </a:r>
                      <a:r>
                        <a:rPr lang="en-US" dirty="0" smtClean="0"/>
                        <a:t> Form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plete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</a:t>
                      </a:r>
                      <a:r>
                        <a:rPr lang="en-US" dirty="0" err="1" smtClean="0"/>
                        <a:t>Proces-sed</a:t>
                      </a:r>
                      <a:r>
                        <a:rPr lang="en-US" dirty="0" smtClean="0"/>
                        <a:t> Data</a:t>
                      </a:r>
                      <a:r>
                        <a:rPr lang="en-US" baseline="0" dirty="0" smtClean="0"/>
                        <a:t> against input;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completed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 and Analyze Processed Data; </a:t>
                      </a:r>
                      <a:r>
                        <a:rPr lang="en-US" dirty="0" smtClean="0"/>
                        <a:t>Completed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granted people or roles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 Date; </a:t>
                      </a:r>
                      <a:r>
                        <a:rPr lang="en-US" dirty="0" smtClean="0"/>
                        <a:t>Notify</a:t>
                      </a:r>
                    </a:p>
                    <a:p>
                      <a:r>
                        <a:rPr lang="en-US" dirty="0" smtClean="0"/>
                        <a:t>Client</a:t>
                      </a:r>
                    </a:p>
                    <a:p>
                      <a:r>
                        <a:rPr lang="en-US" dirty="0" smtClean="0"/>
                        <a:t>date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Solicit</a:t>
                      </a:r>
                    </a:p>
                    <a:p>
                      <a:r>
                        <a:rPr lang="en-US" dirty="0" smtClean="0"/>
                        <a:t>Client feed-back;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Share Client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Satisfac-tion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with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/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r>
                        <a:rPr lang="en-US" dirty="0" smtClean="0"/>
                        <a:t>issues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ments</a:t>
                      </a:r>
                      <a:r>
                        <a:rPr lang="en-US" dirty="0" smtClean="0"/>
                        <a:t> #</a:t>
                      </a:r>
                    </a:p>
                    <a:p>
                      <a:r>
                        <a:rPr lang="en-US" dirty="0" smtClean="0"/>
                        <a:t>Referenced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Date</a:t>
                      </a:r>
                    </a:p>
                    <a:p>
                      <a:r>
                        <a:rPr lang="en-US" dirty="0" smtClean="0"/>
                        <a:t>Begun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pleted</a:t>
                      </a:r>
                      <a:endParaRPr lang="en-US" dirty="0"/>
                    </a:p>
                  </a:txBody>
                  <a:tcPr/>
                </a:tc>
              </a:tr>
              <a:tr h="2086429">
                <a:tc>
                  <a:txBody>
                    <a:bodyPr/>
                    <a:lstStyle/>
                    <a:p>
                      <a:r>
                        <a:rPr lang="en-US" dirty="0" smtClean="0"/>
                        <a:t>Tech.</a:t>
                      </a:r>
                    </a:p>
                    <a:p>
                      <a:r>
                        <a:rPr lang="en-US" dirty="0" smtClean="0"/>
                        <a:t>W</a:t>
                      </a:r>
                      <a:r>
                        <a:rPr lang="en-US" dirty="0" smtClean="0"/>
                        <a:t>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Complt</a:t>
                      </a:r>
                      <a:r>
                        <a:rPr lang="en-US" dirty="0" smtClean="0"/>
                        <a:t> date:M01/01/YYYY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Compltd</a:t>
                      </a:r>
                      <a:r>
                        <a:rPr lang="en-US" dirty="0" smtClean="0"/>
                        <a:t> Date:</a:t>
                      </a:r>
                    </a:p>
                    <a:p>
                      <a:r>
                        <a:rPr lang="en-US" dirty="0" smtClean="0"/>
                        <a:t>01/01/</a:t>
                      </a:r>
                    </a:p>
                    <a:p>
                      <a:r>
                        <a:rPr lang="en-US" dirty="0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thing </a:t>
                      </a:r>
                      <a:r>
                        <a:rPr lang="en-US" baseline="0" dirty="0" smtClean="0"/>
                        <a:t>Variant</a:t>
                      </a:r>
                    </a:p>
                    <a:p>
                      <a:r>
                        <a:rPr lang="en-US" baseline="0" dirty="0" smtClean="0"/>
                        <a:t>Date?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People</a:t>
                      </a:r>
                      <a:r>
                        <a:rPr lang="en-US" baseline="0" dirty="0" smtClean="0"/>
                        <a:t> or Role</a:t>
                      </a:r>
                    </a:p>
                    <a:p>
                      <a:r>
                        <a:rPr lang="en-US" baseline="0" dirty="0" smtClean="0"/>
                        <a:t> Access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Date: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Satisf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01/01/YYYY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r>
                        <a:rPr lang="en-US" dirty="0" smtClean="0"/>
                        <a:t>issues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ments</a:t>
                      </a:r>
                      <a:r>
                        <a:rPr lang="en-US" dirty="0" smtClean="0"/>
                        <a:t>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Date</a:t>
                      </a:r>
                    </a:p>
                    <a:p>
                      <a:r>
                        <a:rPr lang="en-US" dirty="0" smtClean="0"/>
                        <a:t>Begun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  <a:p>
                      <a:r>
                        <a:rPr lang="en-US" dirty="0" smtClean="0"/>
                        <a:t>Com-</a:t>
                      </a:r>
                      <a:r>
                        <a:rPr lang="en-US" dirty="0" err="1" smtClean="0"/>
                        <a:t>pleted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95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Dated comments as a second screen(form) are useful to understand unique situations.</a:t>
            </a:r>
          </a:p>
          <a:p>
            <a:endParaRPr lang="en-US" dirty="0"/>
          </a:p>
          <a:p>
            <a:r>
              <a:rPr lang="en-US" dirty="0" smtClean="0"/>
              <a:t>There is a need for those comments when anything out of the ordinary happens.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1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Thinking of the document in terms of an Agile </a:t>
            </a:r>
            <a:r>
              <a:rPr lang="en-US" dirty="0" smtClean="0"/>
              <a:t>process, </a:t>
            </a:r>
            <a:r>
              <a:rPr lang="en-US" dirty="0" smtClean="0"/>
              <a:t>one looks for</a:t>
            </a:r>
            <a:r>
              <a:rPr lang="en-US" dirty="0" smtClean="0"/>
              <a:t> flexibility.</a:t>
            </a:r>
          </a:p>
          <a:p>
            <a:r>
              <a:rPr lang="en-US" dirty="0" smtClean="0"/>
              <a:t>This is </a:t>
            </a:r>
            <a:r>
              <a:rPr lang="en-US" dirty="0" smtClean="0"/>
              <a:t> </a:t>
            </a:r>
            <a:r>
              <a:rPr lang="en-US" dirty="0" smtClean="0"/>
              <a:t>especially </a:t>
            </a:r>
            <a:r>
              <a:rPr lang="en-US" dirty="0" smtClean="0"/>
              <a:t>true in </a:t>
            </a:r>
            <a:r>
              <a:rPr lang="en-US" dirty="0" smtClean="0"/>
              <a:t>the review </a:t>
            </a:r>
            <a:r>
              <a:rPr lang="en-US" dirty="0" smtClean="0"/>
              <a:t>process.</a:t>
            </a:r>
          </a:p>
          <a:p>
            <a:r>
              <a:rPr lang="en-US" dirty="0" smtClean="0"/>
              <a:t>The author can benefit by having</a:t>
            </a:r>
            <a:r>
              <a:rPr lang="en-US" dirty="0" smtClean="0"/>
              <a:t> another </a:t>
            </a:r>
            <a:r>
              <a:rPr lang="en-US" dirty="0" smtClean="0"/>
              <a:t>person providing  constructive </a:t>
            </a:r>
            <a:r>
              <a:rPr lang="en-US" dirty="0" smtClean="0"/>
              <a:t>comments </a:t>
            </a:r>
            <a:r>
              <a:rPr lang="en-US" dirty="0" smtClean="0"/>
              <a:t>at a high </a:t>
            </a:r>
            <a:r>
              <a:rPr lang="en-US" dirty="0" smtClean="0"/>
              <a:t>level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Agile nature of this process crosses the bridge to have an author or modifier apply her/his </a:t>
            </a:r>
            <a:r>
              <a:rPr lang="en-US" dirty="0" smtClean="0"/>
              <a:t>comments</a:t>
            </a:r>
            <a:r>
              <a:rPr lang="en-US" dirty="0" smtClean="0"/>
              <a:t> </a:t>
            </a:r>
            <a:r>
              <a:rPr lang="en-US" dirty="0" smtClean="0"/>
              <a:t>for an optional </a:t>
            </a:r>
            <a:r>
              <a:rPr lang="en-US" dirty="0" smtClean="0"/>
              <a:t>review or “sanity check”.</a:t>
            </a:r>
          </a:p>
          <a:p>
            <a:r>
              <a:rPr lang="en-US" dirty="0" smtClean="0"/>
              <a:t>If the documenter feels the need for a reviewer, that review</a:t>
            </a:r>
            <a:r>
              <a:rPr lang="en-US" dirty="0" smtClean="0"/>
              <a:t> </a:t>
            </a:r>
            <a:r>
              <a:rPr lang="en-US" dirty="0" smtClean="0"/>
              <a:t>can include a more structured process...e.g. the </a:t>
            </a:r>
            <a:r>
              <a:rPr lang="en-US" dirty="0" smtClean="0"/>
              <a:t>documenter</a:t>
            </a:r>
            <a:r>
              <a:rPr lang="en-US" dirty="0" smtClean="0"/>
              <a:t> </a:t>
            </a:r>
            <a:r>
              <a:rPr lang="en-US" dirty="0" smtClean="0"/>
              <a:t>setting up a meeting to review any constructive comments </a:t>
            </a:r>
            <a:r>
              <a:rPr lang="en-US" dirty="0" smtClean="0"/>
              <a:t>that someone(possibly a peer) deems </a:t>
            </a:r>
            <a:r>
              <a:rPr lang="en-US" dirty="0" smtClean="0"/>
              <a:t>important.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is suggested for the baseline of the document.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any regard, here’s some Agile documentation critical points that should be the apart of the mindset of the documenter.</a:t>
            </a:r>
          </a:p>
          <a:p>
            <a:endParaRPr lang="en-US" dirty="0" smtClean="0"/>
          </a:p>
          <a:p>
            <a:pPr lvl="0"/>
            <a:r>
              <a:rPr lang="en-US" dirty="0"/>
              <a:t>The fundamental issue is </a:t>
            </a:r>
            <a:r>
              <a:rPr lang="en-US" dirty="0" smtClean="0"/>
              <a:t>really </a:t>
            </a:r>
            <a:r>
              <a:rPr lang="en-US" dirty="0" smtClean="0">
                <a:hlinkClick r:id="rId2"/>
              </a:rPr>
              <a:t>communication</a:t>
            </a:r>
            <a:r>
              <a:rPr lang="en-US" dirty="0"/>
              <a:t>, not </a:t>
            </a:r>
            <a:r>
              <a:rPr lang="en-US" dirty="0" smtClean="0"/>
              <a:t>detailed stand alone technical documentation.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The Agile technician’s view is that documentation inside the program or function needs to be complimentary to the </a:t>
            </a:r>
            <a:r>
              <a:rPr lang="en-US" dirty="0" smtClean="0"/>
              <a:t>static, stand alone documentation.</a:t>
            </a:r>
          </a:p>
          <a:p>
            <a:pPr marL="0" lvl="0" indent="0">
              <a:buNone/>
            </a:pPr>
            <a:r>
              <a:rPr lang="en-US" dirty="0" smtClean="0"/>
              <a:t>Example 1: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T</a:t>
            </a:r>
            <a:r>
              <a:rPr lang="en-US" dirty="0" smtClean="0"/>
              <a:t>he </a:t>
            </a:r>
            <a:r>
              <a:rPr lang="en-US" dirty="0" smtClean="0"/>
              <a:t>static documentation </a:t>
            </a:r>
            <a:r>
              <a:rPr lang="en-US" dirty="0" smtClean="0"/>
              <a:t>might</a:t>
            </a:r>
            <a:r>
              <a:rPr lang="en-US" dirty="0" smtClean="0"/>
              <a:t> </a:t>
            </a:r>
            <a:r>
              <a:rPr lang="en-US" dirty="0" smtClean="0"/>
              <a:t>talk about how the </a:t>
            </a:r>
            <a:r>
              <a:rPr lang="en-US" dirty="0" smtClean="0"/>
              <a:t>	program </a:t>
            </a:r>
            <a:r>
              <a:rPr lang="en-US" dirty="0" smtClean="0"/>
              <a:t>is organized, functions performed, preconditions </a:t>
            </a:r>
            <a:r>
              <a:rPr lang="en-US" dirty="0" smtClean="0"/>
              <a:t>	and </a:t>
            </a:r>
            <a:r>
              <a:rPr lang="en-US" dirty="0" smtClean="0"/>
              <a:t>post conditions; then the program contains more </a:t>
            </a:r>
            <a:r>
              <a:rPr lang="en-US" dirty="0" smtClean="0"/>
              <a:t>	comments elaborating on </a:t>
            </a:r>
            <a:r>
              <a:rPr lang="en-US" dirty="0" smtClean="0"/>
              <a:t>those topics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Document stable things, not speculative things.</a:t>
            </a:r>
          </a:p>
          <a:p>
            <a:pPr lvl="0"/>
            <a:r>
              <a:rPr lang="en-US" dirty="0"/>
              <a:t>Take an evolutionary approach to documentation </a:t>
            </a:r>
            <a:r>
              <a:rPr lang="en-US" dirty="0" smtClean="0"/>
              <a:t>maintenance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by</a:t>
            </a:r>
            <a:r>
              <a:rPr lang="en-US" dirty="0" smtClean="0"/>
              <a:t> seeking </a:t>
            </a:r>
            <a:r>
              <a:rPr lang="en-US" dirty="0"/>
              <a:t>and then acting on feedback on a regular </a:t>
            </a:r>
            <a:r>
              <a:rPr lang="en-US" dirty="0" smtClean="0"/>
              <a:t>basis; sometimes things do change</a:t>
            </a:r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Prefer executable work products such as customer tests and developer </a:t>
            </a:r>
            <a:r>
              <a:rPr lang="en-US" dirty="0" smtClean="0"/>
              <a:t>test files </a:t>
            </a:r>
            <a:r>
              <a:rPr lang="en-US" dirty="0" smtClean="0"/>
              <a:t>rather than</a:t>
            </a:r>
            <a:r>
              <a:rPr lang="en-US" dirty="0" smtClean="0"/>
              <a:t> </a:t>
            </a:r>
            <a:r>
              <a:rPr lang="en-US" dirty="0"/>
              <a:t>static work products such as plain old documentation (POD).</a:t>
            </a:r>
          </a:p>
          <a:p>
            <a:pPr lvl="0"/>
            <a:r>
              <a:rPr lang="en-US" dirty="0"/>
              <a:t>You should understand the total cost of ownership (TCO) for a document, and someone must explicitly choose to make that investment.</a:t>
            </a:r>
          </a:p>
          <a:p>
            <a:pPr lvl="0"/>
            <a:r>
              <a:rPr lang="en-US" dirty="0"/>
              <a:t>Well-written documentation supports </a:t>
            </a:r>
            <a:r>
              <a:rPr lang="en-US" dirty="0">
                <a:hlinkClick r:id="rId2"/>
              </a:rPr>
              <a:t>organizational memory</a:t>
            </a:r>
            <a:r>
              <a:rPr lang="en-US" dirty="0"/>
              <a:t> effectively, but is a poor way to communicate during a project.</a:t>
            </a:r>
          </a:p>
          <a:p>
            <a:pPr lvl="0"/>
            <a:r>
              <a:rPr lang="en-US" dirty="0"/>
              <a:t>Documentation should be concise: overviews/</a:t>
            </a:r>
            <a:r>
              <a:rPr lang="en-US" dirty="0" smtClean="0"/>
              <a:t>roadmaps, descriptions of inputs and outputs </a:t>
            </a:r>
            <a:r>
              <a:rPr lang="en-US" dirty="0"/>
              <a:t>are generally preferred over </a:t>
            </a:r>
            <a:r>
              <a:rPr lang="en-US" dirty="0" smtClean="0"/>
              <a:t>detailed, redundant  </a:t>
            </a:r>
            <a:r>
              <a:rPr lang="en-US" dirty="0"/>
              <a:t>documentation.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0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With high quality source code and a test suite to back </a:t>
            </a:r>
            <a:r>
              <a:rPr lang="en-US" dirty="0" smtClean="0"/>
              <a:t>documentation up, </a:t>
            </a:r>
            <a:r>
              <a:rPr lang="en-US" dirty="0" smtClean="0"/>
              <a:t>one</a:t>
            </a:r>
            <a:r>
              <a:rPr lang="en-US" dirty="0" smtClean="0"/>
              <a:t> needs </a:t>
            </a:r>
            <a:r>
              <a:rPr lang="en-US" dirty="0"/>
              <a:t>a lot less system </a:t>
            </a:r>
            <a:r>
              <a:rPr lang="en-US" dirty="0" smtClean="0"/>
              <a:t>documentation for efficacy.</a:t>
            </a:r>
            <a:endParaRPr lang="en-US" dirty="0"/>
          </a:p>
          <a:p>
            <a:pPr lvl="0"/>
            <a:r>
              <a:rPr lang="en-US" dirty="0">
                <a:hlinkClick r:id="rId2"/>
              </a:rPr>
              <a:t>Travel as light</a:t>
            </a:r>
            <a:r>
              <a:rPr lang="en-US" dirty="0"/>
              <a:t> as you possibly can. </a:t>
            </a:r>
          </a:p>
          <a:p>
            <a:pPr lvl="0"/>
            <a:r>
              <a:rPr lang="en-US" dirty="0"/>
              <a:t>Documentation should </a:t>
            </a:r>
            <a:r>
              <a:rPr lang="en-US" dirty="0" smtClean="0"/>
              <a:t>be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barely good enough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Comprehensive documentation </a:t>
            </a:r>
            <a:r>
              <a:rPr lang="en-US" dirty="0">
                <a:hlinkClick r:id="rId4"/>
              </a:rPr>
              <a:t>does not ensure project success</a:t>
            </a:r>
            <a:r>
              <a:rPr lang="en-US" dirty="0"/>
              <a:t>, in fact, it increases your chance of failure.</a:t>
            </a:r>
          </a:p>
          <a:p>
            <a:pPr lvl="0"/>
            <a:r>
              <a:rPr lang="en-US" dirty="0"/>
              <a:t>Models are not necessarily documents, and documents are not necessarily models.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Documentation is as much a part of the system as the source code.</a:t>
            </a:r>
          </a:p>
          <a:p>
            <a:pPr lvl="0"/>
            <a:r>
              <a:rPr lang="en-US" dirty="0"/>
              <a:t>Your team's </a:t>
            </a:r>
            <a:r>
              <a:rPr lang="en-US" dirty="0">
                <a:hlinkClick r:id="rId2"/>
              </a:rPr>
              <a:t>primary goal is to develop software</a:t>
            </a:r>
            <a:r>
              <a:rPr lang="en-US" dirty="0"/>
              <a:t>, its </a:t>
            </a:r>
            <a:r>
              <a:rPr lang="en-US" dirty="0">
                <a:hlinkClick r:id="rId3"/>
              </a:rPr>
              <a:t>secondary goal is to enable your next effort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benefit of having documentation must be greater than the cost of creating and maintaining it. </a:t>
            </a:r>
          </a:p>
          <a:p>
            <a:pPr lvl="0"/>
            <a:r>
              <a:rPr lang="en-US" dirty="0"/>
              <a:t>Developers rarely trust the documentation, particularly detailed documentation because it's usually out of sync with the code.</a:t>
            </a:r>
          </a:p>
          <a:p>
            <a:pPr lvl="0"/>
            <a:r>
              <a:rPr lang="en-US" dirty="0"/>
              <a:t>Each system has its own unique documentation </a:t>
            </a:r>
            <a:r>
              <a:rPr lang="en-US" dirty="0" smtClean="0"/>
              <a:t>needs; that is, </a:t>
            </a:r>
            <a:r>
              <a:rPr lang="en-US" dirty="0"/>
              <a:t>one size does not fit all.</a:t>
            </a:r>
          </a:p>
          <a:p>
            <a:pPr lvl="0"/>
            <a:r>
              <a:rPr lang="en-US" dirty="0"/>
              <a:t>Ask whether you NEED the documentation, not whether you </a:t>
            </a:r>
            <a:r>
              <a:rPr lang="en-US" dirty="0" smtClean="0"/>
              <a:t>WANT</a:t>
            </a:r>
            <a:r>
              <a:rPr lang="en-US" dirty="0" smtClean="0"/>
              <a:t> </a:t>
            </a:r>
            <a:r>
              <a:rPr lang="en-US" dirty="0"/>
              <a:t>it.</a:t>
            </a:r>
          </a:p>
          <a:p>
            <a:pPr lvl="0"/>
            <a:r>
              <a:rPr lang="en-US" dirty="0"/>
              <a:t>The investment in system documentation is a business decision, not a technical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9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1974</Words>
  <Application>Microsoft Macintosh PowerPoint</Application>
  <PresentationFormat>On-screen Show (4:3)</PresentationFormat>
  <Paragraphs>358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Draft Naming Guide for .doc files for ITMI and Production Step Status Checking</vt:lpstr>
      <vt:lpstr>PowerPoint Presentation</vt:lpstr>
      <vt:lpstr>Naming Guide for .doc files for ITMI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Encoding the Documents Title</vt:lpstr>
      <vt:lpstr>PowerPoint Presentation</vt:lpstr>
      <vt:lpstr>PowerPoint Presentation</vt:lpstr>
      <vt:lpstr>PowerPoint Presentation</vt:lpstr>
      <vt:lpstr>PowerPoint Presentation</vt:lpstr>
      <vt:lpstr>Considering Two Broad Areas for the ITMI</vt:lpstr>
      <vt:lpstr>PowerPoint Presentation</vt:lpstr>
      <vt:lpstr>Alternative .doc naming  Addition of ACQ, QC,MO, or ACC </vt:lpstr>
      <vt:lpstr>PowerPoint Presentation</vt:lpstr>
      <vt:lpstr>PowerPoint Presentation</vt:lpstr>
      <vt:lpstr>PowerPoint Presentation</vt:lpstr>
      <vt:lpstr>PowerPoint Presentation</vt:lpstr>
      <vt:lpstr>Another Optional Naming Schemes Could Include</vt:lpstr>
      <vt:lpstr>PowerPoint Presentation</vt:lpstr>
      <vt:lpstr>A Less Complicated Release and Versioning Notation</vt:lpstr>
      <vt:lpstr>PowerPoint Presentation</vt:lpstr>
      <vt:lpstr>PowerPoint Presentation</vt:lpstr>
      <vt:lpstr>Need For  the Electronic Process Status</vt:lpstr>
      <vt:lpstr>Part 2-Electronic Process Status Features</vt:lpstr>
      <vt:lpstr>Production Step Status Checking </vt:lpstr>
      <vt:lpstr>PowerPoint Presentation</vt:lpstr>
      <vt:lpstr>Electronic Process Status with Sign Off/Completed Prod List </vt:lpstr>
      <vt:lpstr>Electronic Process Status with Sign Off/Completed Prod List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Naming Guide for .doc files for ITMI</dc:title>
  <dc:creator>Steve</dc:creator>
  <cp:lastModifiedBy>Steve</cp:lastModifiedBy>
  <cp:revision>97</cp:revision>
  <dcterms:created xsi:type="dcterms:W3CDTF">2016-07-07T15:57:40Z</dcterms:created>
  <dcterms:modified xsi:type="dcterms:W3CDTF">2016-07-12T17:15:14Z</dcterms:modified>
</cp:coreProperties>
</file>