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0"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C3C2-D243-4521-9D5E-5CC50A8AAF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29B29F-6452-4891-97DA-FC056B90B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81D12C-F861-42A2-94A6-220E13CECACF}"/>
              </a:ext>
            </a:extLst>
          </p:cNvPr>
          <p:cNvSpPr>
            <a:spLocks noGrp="1"/>
          </p:cNvSpPr>
          <p:nvPr>
            <p:ph type="dt" sz="half" idx="10"/>
          </p:nvPr>
        </p:nvSpPr>
        <p:spPr/>
        <p:txBody>
          <a:bodyPr/>
          <a:lstStyle/>
          <a:p>
            <a:fld id="{C8EEDF6E-414F-4F43-A6B2-FFC14EE12FE4}" type="datetimeFigureOut">
              <a:rPr lang="en-IN" smtClean="0"/>
              <a:t>07-09-2020</a:t>
            </a:fld>
            <a:endParaRPr lang="en-IN"/>
          </a:p>
        </p:txBody>
      </p:sp>
      <p:sp>
        <p:nvSpPr>
          <p:cNvPr id="5" name="Footer Placeholder 4">
            <a:extLst>
              <a:ext uri="{FF2B5EF4-FFF2-40B4-BE49-F238E27FC236}">
                <a16:creationId xmlns:a16="http://schemas.microsoft.com/office/drawing/2014/main" id="{ED7FA99D-F077-41B6-83D0-022E5148E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2A4D1D-96C7-4860-8788-6092EF70C903}"/>
              </a:ext>
            </a:extLst>
          </p:cNvPr>
          <p:cNvSpPr>
            <a:spLocks noGrp="1"/>
          </p:cNvSpPr>
          <p:nvPr>
            <p:ph type="sldNum" sz="quarter" idx="12"/>
          </p:nvPr>
        </p:nvSpPr>
        <p:spPr/>
        <p:txBody>
          <a:bodyPr/>
          <a:lstStyle/>
          <a:p>
            <a:fld id="{144F353C-74EC-458F-8774-4E81AAB8349B}" type="slidenum">
              <a:rPr lang="en-IN" smtClean="0"/>
              <a:t>‹#›</a:t>
            </a:fld>
            <a:endParaRPr lang="en-IN"/>
          </a:p>
        </p:txBody>
      </p:sp>
    </p:spTree>
    <p:extLst>
      <p:ext uri="{BB962C8B-B14F-4D97-AF65-F5344CB8AC3E}">
        <p14:creationId xmlns:p14="http://schemas.microsoft.com/office/powerpoint/2010/main" val="412232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985D-B7C4-4184-A73A-C6F5EA53D5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3C89EF-1A18-4108-A085-DC6176FCA6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3CAD9A-F750-4944-A09D-BCB23EAFDBCA}"/>
              </a:ext>
            </a:extLst>
          </p:cNvPr>
          <p:cNvSpPr>
            <a:spLocks noGrp="1"/>
          </p:cNvSpPr>
          <p:nvPr>
            <p:ph type="dt" sz="half" idx="10"/>
          </p:nvPr>
        </p:nvSpPr>
        <p:spPr/>
        <p:txBody>
          <a:bodyPr/>
          <a:lstStyle/>
          <a:p>
            <a:fld id="{C8EEDF6E-414F-4F43-A6B2-FFC14EE12FE4}" type="datetimeFigureOut">
              <a:rPr lang="en-IN" smtClean="0"/>
              <a:t>07-09-2020</a:t>
            </a:fld>
            <a:endParaRPr lang="en-IN"/>
          </a:p>
        </p:txBody>
      </p:sp>
      <p:sp>
        <p:nvSpPr>
          <p:cNvPr id="5" name="Footer Placeholder 4">
            <a:extLst>
              <a:ext uri="{FF2B5EF4-FFF2-40B4-BE49-F238E27FC236}">
                <a16:creationId xmlns:a16="http://schemas.microsoft.com/office/drawing/2014/main" id="{563C6BE4-2E4F-467D-B27E-1557205885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5157B3-AC1A-45B8-A1EB-2A2AB84ECB41}"/>
              </a:ext>
            </a:extLst>
          </p:cNvPr>
          <p:cNvSpPr>
            <a:spLocks noGrp="1"/>
          </p:cNvSpPr>
          <p:nvPr>
            <p:ph type="sldNum" sz="quarter" idx="12"/>
          </p:nvPr>
        </p:nvSpPr>
        <p:spPr/>
        <p:txBody>
          <a:bodyPr/>
          <a:lstStyle/>
          <a:p>
            <a:fld id="{144F353C-74EC-458F-8774-4E81AAB8349B}" type="slidenum">
              <a:rPr lang="en-IN" smtClean="0"/>
              <a:t>‹#›</a:t>
            </a:fld>
            <a:endParaRPr lang="en-IN"/>
          </a:p>
        </p:txBody>
      </p:sp>
    </p:spTree>
    <p:extLst>
      <p:ext uri="{BB962C8B-B14F-4D97-AF65-F5344CB8AC3E}">
        <p14:creationId xmlns:p14="http://schemas.microsoft.com/office/powerpoint/2010/main" val="275306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13281-9162-47F0-8C5F-3B85818209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AE2671-D4FD-42F6-BB00-B9DD9F241A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CED411-82D7-4F6D-8A1A-54720645CE73}"/>
              </a:ext>
            </a:extLst>
          </p:cNvPr>
          <p:cNvSpPr>
            <a:spLocks noGrp="1"/>
          </p:cNvSpPr>
          <p:nvPr>
            <p:ph type="dt" sz="half" idx="10"/>
          </p:nvPr>
        </p:nvSpPr>
        <p:spPr/>
        <p:txBody>
          <a:bodyPr/>
          <a:lstStyle/>
          <a:p>
            <a:fld id="{C8EEDF6E-414F-4F43-A6B2-FFC14EE12FE4}" type="datetimeFigureOut">
              <a:rPr lang="en-IN" smtClean="0"/>
              <a:t>07-09-2020</a:t>
            </a:fld>
            <a:endParaRPr lang="en-IN"/>
          </a:p>
        </p:txBody>
      </p:sp>
      <p:sp>
        <p:nvSpPr>
          <p:cNvPr id="5" name="Footer Placeholder 4">
            <a:extLst>
              <a:ext uri="{FF2B5EF4-FFF2-40B4-BE49-F238E27FC236}">
                <a16:creationId xmlns:a16="http://schemas.microsoft.com/office/drawing/2014/main" id="{0D80B833-2A2D-4D3F-8FA6-893831B7A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D76CDD-A5CC-4C69-A630-30FB623AAB78}"/>
              </a:ext>
            </a:extLst>
          </p:cNvPr>
          <p:cNvSpPr>
            <a:spLocks noGrp="1"/>
          </p:cNvSpPr>
          <p:nvPr>
            <p:ph type="sldNum" sz="quarter" idx="12"/>
          </p:nvPr>
        </p:nvSpPr>
        <p:spPr/>
        <p:txBody>
          <a:bodyPr/>
          <a:lstStyle/>
          <a:p>
            <a:fld id="{144F353C-74EC-458F-8774-4E81AAB8349B}" type="slidenum">
              <a:rPr lang="en-IN" smtClean="0"/>
              <a:t>‹#›</a:t>
            </a:fld>
            <a:endParaRPr lang="en-IN"/>
          </a:p>
        </p:txBody>
      </p:sp>
    </p:spTree>
    <p:extLst>
      <p:ext uri="{BB962C8B-B14F-4D97-AF65-F5344CB8AC3E}">
        <p14:creationId xmlns:p14="http://schemas.microsoft.com/office/powerpoint/2010/main" val="205179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2411-11E7-43A9-8A9F-8FBB55191A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FB7B27-7D93-42CE-9102-E8CD8A0232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CE0C14-D166-4D40-B173-DBB12F8E52DD}"/>
              </a:ext>
            </a:extLst>
          </p:cNvPr>
          <p:cNvSpPr>
            <a:spLocks noGrp="1"/>
          </p:cNvSpPr>
          <p:nvPr>
            <p:ph type="dt" sz="half" idx="10"/>
          </p:nvPr>
        </p:nvSpPr>
        <p:spPr/>
        <p:txBody>
          <a:bodyPr/>
          <a:lstStyle/>
          <a:p>
            <a:fld id="{C8EEDF6E-414F-4F43-A6B2-FFC14EE12FE4}" type="datetimeFigureOut">
              <a:rPr lang="en-IN" smtClean="0"/>
              <a:t>07-09-2020</a:t>
            </a:fld>
            <a:endParaRPr lang="en-IN"/>
          </a:p>
        </p:txBody>
      </p:sp>
      <p:sp>
        <p:nvSpPr>
          <p:cNvPr id="5" name="Footer Placeholder 4">
            <a:extLst>
              <a:ext uri="{FF2B5EF4-FFF2-40B4-BE49-F238E27FC236}">
                <a16:creationId xmlns:a16="http://schemas.microsoft.com/office/drawing/2014/main" id="{7C7BD16E-B451-4879-96E2-F39A48C18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01F901-D92D-4937-BF58-F329AA2E17CD}"/>
              </a:ext>
            </a:extLst>
          </p:cNvPr>
          <p:cNvSpPr>
            <a:spLocks noGrp="1"/>
          </p:cNvSpPr>
          <p:nvPr>
            <p:ph type="sldNum" sz="quarter" idx="12"/>
          </p:nvPr>
        </p:nvSpPr>
        <p:spPr/>
        <p:txBody>
          <a:bodyPr/>
          <a:lstStyle/>
          <a:p>
            <a:fld id="{144F353C-74EC-458F-8774-4E81AAB8349B}" type="slidenum">
              <a:rPr lang="en-IN" smtClean="0"/>
              <a:t>‹#›</a:t>
            </a:fld>
            <a:endParaRPr lang="en-IN"/>
          </a:p>
        </p:txBody>
      </p:sp>
    </p:spTree>
    <p:extLst>
      <p:ext uri="{BB962C8B-B14F-4D97-AF65-F5344CB8AC3E}">
        <p14:creationId xmlns:p14="http://schemas.microsoft.com/office/powerpoint/2010/main" val="3469722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6F39-D012-48B4-B00B-78B47F069F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8B906D-4559-4745-9EAA-F0AC386D20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3CBB9B-432A-4BA5-9A02-762974153BDF}"/>
              </a:ext>
            </a:extLst>
          </p:cNvPr>
          <p:cNvSpPr>
            <a:spLocks noGrp="1"/>
          </p:cNvSpPr>
          <p:nvPr>
            <p:ph type="dt" sz="half" idx="10"/>
          </p:nvPr>
        </p:nvSpPr>
        <p:spPr/>
        <p:txBody>
          <a:bodyPr/>
          <a:lstStyle/>
          <a:p>
            <a:fld id="{C8EEDF6E-414F-4F43-A6B2-FFC14EE12FE4}" type="datetimeFigureOut">
              <a:rPr lang="en-IN" smtClean="0"/>
              <a:t>07-09-2020</a:t>
            </a:fld>
            <a:endParaRPr lang="en-IN"/>
          </a:p>
        </p:txBody>
      </p:sp>
      <p:sp>
        <p:nvSpPr>
          <p:cNvPr id="5" name="Footer Placeholder 4">
            <a:extLst>
              <a:ext uri="{FF2B5EF4-FFF2-40B4-BE49-F238E27FC236}">
                <a16:creationId xmlns:a16="http://schemas.microsoft.com/office/drawing/2014/main" id="{DF240E60-E89A-4A5E-BA22-9942169E6F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6B1141-9DDF-484D-AD0A-7085216DA2D9}"/>
              </a:ext>
            </a:extLst>
          </p:cNvPr>
          <p:cNvSpPr>
            <a:spLocks noGrp="1"/>
          </p:cNvSpPr>
          <p:nvPr>
            <p:ph type="sldNum" sz="quarter" idx="12"/>
          </p:nvPr>
        </p:nvSpPr>
        <p:spPr/>
        <p:txBody>
          <a:bodyPr/>
          <a:lstStyle/>
          <a:p>
            <a:fld id="{144F353C-74EC-458F-8774-4E81AAB8349B}" type="slidenum">
              <a:rPr lang="en-IN" smtClean="0"/>
              <a:t>‹#›</a:t>
            </a:fld>
            <a:endParaRPr lang="en-IN"/>
          </a:p>
        </p:txBody>
      </p:sp>
    </p:spTree>
    <p:extLst>
      <p:ext uri="{BB962C8B-B14F-4D97-AF65-F5344CB8AC3E}">
        <p14:creationId xmlns:p14="http://schemas.microsoft.com/office/powerpoint/2010/main" val="186868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CBD0-1134-4DA4-BF7E-50C3E2F5BF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D47E0B-BC15-483B-AB92-A38CEF56C7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56D45B-D51F-4F77-AE36-2EB178133A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496DD1-59F0-4DE3-AB62-3E1561549776}"/>
              </a:ext>
            </a:extLst>
          </p:cNvPr>
          <p:cNvSpPr>
            <a:spLocks noGrp="1"/>
          </p:cNvSpPr>
          <p:nvPr>
            <p:ph type="dt" sz="half" idx="10"/>
          </p:nvPr>
        </p:nvSpPr>
        <p:spPr/>
        <p:txBody>
          <a:bodyPr/>
          <a:lstStyle/>
          <a:p>
            <a:fld id="{C8EEDF6E-414F-4F43-A6B2-FFC14EE12FE4}" type="datetimeFigureOut">
              <a:rPr lang="en-IN" smtClean="0"/>
              <a:t>07-09-2020</a:t>
            </a:fld>
            <a:endParaRPr lang="en-IN"/>
          </a:p>
        </p:txBody>
      </p:sp>
      <p:sp>
        <p:nvSpPr>
          <p:cNvPr id="6" name="Footer Placeholder 5">
            <a:extLst>
              <a:ext uri="{FF2B5EF4-FFF2-40B4-BE49-F238E27FC236}">
                <a16:creationId xmlns:a16="http://schemas.microsoft.com/office/drawing/2014/main" id="{770F321E-EC84-46FD-A18B-A956FAAB85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973D4F-56CE-4F5F-AD60-4B913BBC01B2}"/>
              </a:ext>
            </a:extLst>
          </p:cNvPr>
          <p:cNvSpPr>
            <a:spLocks noGrp="1"/>
          </p:cNvSpPr>
          <p:nvPr>
            <p:ph type="sldNum" sz="quarter" idx="12"/>
          </p:nvPr>
        </p:nvSpPr>
        <p:spPr/>
        <p:txBody>
          <a:bodyPr/>
          <a:lstStyle/>
          <a:p>
            <a:fld id="{144F353C-74EC-458F-8774-4E81AAB8349B}" type="slidenum">
              <a:rPr lang="en-IN" smtClean="0"/>
              <a:t>‹#›</a:t>
            </a:fld>
            <a:endParaRPr lang="en-IN"/>
          </a:p>
        </p:txBody>
      </p:sp>
    </p:spTree>
    <p:extLst>
      <p:ext uri="{BB962C8B-B14F-4D97-AF65-F5344CB8AC3E}">
        <p14:creationId xmlns:p14="http://schemas.microsoft.com/office/powerpoint/2010/main" val="372947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B614-EE43-4CA9-BC14-82F8C45E78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2237DA-42CD-4E70-8615-69BE60EA93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724850-87C9-419B-94F7-8FF56BD863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C2E1FF-24FD-4FA2-9FA9-042BECDD9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72F95-F660-45B5-85C0-C0128527BC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2E69CF-F60A-4C2B-8C62-8F6E2D4DB604}"/>
              </a:ext>
            </a:extLst>
          </p:cNvPr>
          <p:cNvSpPr>
            <a:spLocks noGrp="1"/>
          </p:cNvSpPr>
          <p:nvPr>
            <p:ph type="dt" sz="half" idx="10"/>
          </p:nvPr>
        </p:nvSpPr>
        <p:spPr/>
        <p:txBody>
          <a:bodyPr/>
          <a:lstStyle/>
          <a:p>
            <a:fld id="{C8EEDF6E-414F-4F43-A6B2-FFC14EE12FE4}" type="datetimeFigureOut">
              <a:rPr lang="en-IN" smtClean="0"/>
              <a:t>07-09-2020</a:t>
            </a:fld>
            <a:endParaRPr lang="en-IN"/>
          </a:p>
        </p:txBody>
      </p:sp>
      <p:sp>
        <p:nvSpPr>
          <p:cNvPr id="8" name="Footer Placeholder 7">
            <a:extLst>
              <a:ext uri="{FF2B5EF4-FFF2-40B4-BE49-F238E27FC236}">
                <a16:creationId xmlns:a16="http://schemas.microsoft.com/office/drawing/2014/main" id="{DD5E6154-55B7-4AE3-811F-BE03452194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C8A227-5453-4FEF-8A94-045F7E630E10}"/>
              </a:ext>
            </a:extLst>
          </p:cNvPr>
          <p:cNvSpPr>
            <a:spLocks noGrp="1"/>
          </p:cNvSpPr>
          <p:nvPr>
            <p:ph type="sldNum" sz="quarter" idx="12"/>
          </p:nvPr>
        </p:nvSpPr>
        <p:spPr/>
        <p:txBody>
          <a:bodyPr/>
          <a:lstStyle/>
          <a:p>
            <a:fld id="{144F353C-74EC-458F-8774-4E81AAB8349B}" type="slidenum">
              <a:rPr lang="en-IN" smtClean="0"/>
              <a:t>‹#›</a:t>
            </a:fld>
            <a:endParaRPr lang="en-IN"/>
          </a:p>
        </p:txBody>
      </p:sp>
    </p:spTree>
    <p:extLst>
      <p:ext uri="{BB962C8B-B14F-4D97-AF65-F5344CB8AC3E}">
        <p14:creationId xmlns:p14="http://schemas.microsoft.com/office/powerpoint/2010/main" val="3597492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C206-4130-44E5-8C65-04516569AA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5A2882-BA10-4E6B-80C8-CD57DD32D876}"/>
              </a:ext>
            </a:extLst>
          </p:cNvPr>
          <p:cNvSpPr>
            <a:spLocks noGrp="1"/>
          </p:cNvSpPr>
          <p:nvPr>
            <p:ph type="dt" sz="half" idx="10"/>
          </p:nvPr>
        </p:nvSpPr>
        <p:spPr/>
        <p:txBody>
          <a:bodyPr/>
          <a:lstStyle/>
          <a:p>
            <a:fld id="{C8EEDF6E-414F-4F43-A6B2-FFC14EE12FE4}" type="datetimeFigureOut">
              <a:rPr lang="en-IN" smtClean="0"/>
              <a:t>07-09-2020</a:t>
            </a:fld>
            <a:endParaRPr lang="en-IN"/>
          </a:p>
        </p:txBody>
      </p:sp>
      <p:sp>
        <p:nvSpPr>
          <p:cNvPr id="4" name="Footer Placeholder 3">
            <a:extLst>
              <a:ext uri="{FF2B5EF4-FFF2-40B4-BE49-F238E27FC236}">
                <a16:creationId xmlns:a16="http://schemas.microsoft.com/office/drawing/2014/main" id="{83DEECBC-4B58-45EE-A8D0-547A110156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EC08D4-C254-49B6-BDBC-7E3F8CE16F6D}"/>
              </a:ext>
            </a:extLst>
          </p:cNvPr>
          <p:cNvSpPr>
            <a:spLocks noGrp="1"/>
          </p:cNvSpPr>
          <p:nvPr>
            <p:ph type="sldNum" sz="quarter" idx="12"/>
          </p:nvPr>
        </p:nvSpPr>
        <p:spPr/>
        <p:txBody>
          <a:bodyPr/>
          <a:lstStyle/>
          <a:p>
            <a:fld id="{144F353C-74EC-458F-8774-4E81AAB8349B}" type="slidenum">
              <a:rPr lang="en-IN" smtClean="0"/>
              <a:t>‹#›</a:t>
            </a:fld>
            <a:endParaRPr lang="en-IN"/>
          </a:p>
        </p:txBody>
      </p:sp>
    </p:spTree>
    <p:extLst>
      <p:ext uri="{BB962C8B-B14F-4D97-AF65-F5344CB8AC3E}">
        <p14:creationId xmlns:p14="http://schemas.microsoft.com/office/powerpoint/2010/main" val="3820253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315B18-D9EF-4F56-B6DD-A50C7342C7A0}"/>
              </a:ext>
            </a:extLst>
          </p:cNvPr>
          <p:cNvSpPr>
            <a:spLocks noGrp="1"/>
          </p:cNvSpPr>
          <p:nvPr>
            <p:ph type="dt" sz="half" idx="10"/>
          </p:nvPr>
        </p:nvSpPr>
        <p:spPr/>
        <p:txBody>
          <a:bodyPr/>
          <a:lstStyle/>
          <a:p>
            <a:fld id="{C8EEDF6E-414F-4F43-A6B2-FFC14EE12FE4}" type="datetimeFigureOut">
              <a:rPr lang="en-IN" smtClean="0"/>
              <a:t>07-09-2020</a:t>
            </a:fld>
            <a:endParaRPr lang="en-IN"/>
          </a:p>
        </p:txBody>
      </p:sp>
      <p:sp>
        <p:nvSpPr>
          <p:cNvPr id="3" name="Footer Placeholder 2">
            <a:extLst>
              <a:ext uri="{FF2B5EF4-FFF2-40B4-BE49-F238E27FC236}">
                <a16:creationId xmlns:a16="http://schemas.microsoft.com/office/drawing/2014/main" id="{1F111987-91F9-410D-B41E-F5E952E7AD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4D6243-64AC-4ECD-A7F3-78B918E00AA5}"/>
              </a:ext>
            </a:extLst>
          </p:cNvPr>
          <p:cNvSpPr>
            <a:spLocks noGrp="1"/>
          </p:cNvSpPr>
          <p:nvPr>
            <p:ph type="sldNum" sz="quarter" idx="12"/>
          </p:nvPr>
        </p:nvSpPr>
        <p:spPr/>
        <p:txBody>
          <a:bodyPr/>
          <a:lstStyle/>
          <a:p>
            <a:fld id="{144F353C-74EC-458F-8774-4E81AAB8349B}" type="slidenum">
              <a:rPr lang="en-IN" smtClean="0"/>
              <a:t>‹#›</a:t>
            </a:fld>
            <a:endParaRPr lang="en-IN"/>
          </a:p>
        </p:txBody>
      </p:sp>
    </p:spTree>
    <p:extLst>
      <p:ext uri="{BB962C8B-B14F-4D97-AF65-F5344CB8AC3E}">
        <p14:creationId xmlns:p14="http://schemas.microsoft.com/office/powerpoint/2010/main" val="221061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28BD-9829-4B5A-8D6F-93B8337F9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8B6756-09FB-47E8-98DB-7FCBC656A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2E1846-EB97-4E69-93D3-45FE99034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09362-0148-4C4C-A0FD-03DF998B90E5}"/>
              </a:ext>
            </a:extLst>
          </p:cNvPr>
          <p:cNvSpPr>
            <a:spLocks noGrp="1"/>
          </p:cNvSpPr>
          <p:nvPr>
            <p:ph type="dt" sz="half" idx="10"/>
          </p:nvPr>
        </p:nvSpPr>
        <p:spPr/>
        <p:txBody>
          <a:bodyPr/>
          <a:lstStyle/>
          <a:p>
            <a:fld id="{C8EEDF6E-414F-4F43-A6B2-FFC14EE12FE4}" type="datetimeFigureOut">
              <a:rPr lang="en-IN" smtClean="0"/>
              <a:t>07-09-2020</a:t>
            </a:fld>
            <a:endParaRPr lang="en-IN"/>
          </a:p>
        </p:txBody>
      </p:sp>
      <p:sp>
        <p:nvSpPr>
          <p:cNvPr id="6" name="Footer Placeholder 5">
            <a:extLst>
              <a:ext uri="{FF2B5EF4-FFF2-40B4-BE49-F238E27FC236}">
                <a16:creationId xmlns:a16="http://schemas.microsoft.com/office/drawing/2014/main" id="{B74E5BB0-3760-4168-8603-FCF0D95066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0427D0-62D1-41A3-9B3A-CB3226B35491}"/>
              </a:ext>
            </a:extLst>
          </p:cNvPr>
          <p:cNvSpPr>
            <a:spLocks noGrp="1"/>
          </p:cNvSpPr>
          <p:nvPr>
            <p:ph type="sldNum" sz="quarter" idx="12"/>
          </p:nvPr>
        </p:nvSpPr>
        <p:spPr/>
        <p:txBody>
          <a:bodyPr/>
          <a:lstStyle/>
          <a:p>
            <a:fld id="{144F353C-74EC-458F-8774-4E81AAB8349B}" type="slidenum">
              <a:rPr lang="en-IN" smtClean="0"/>
              <a:t>‹#›</a:t>
            </a:fld>
            <a:endParaRPr lang="en-IN"/>
          </a:p>
        </p:txBody>
      </p:sp>
    </p:spTree>
    <p:extLst>
      <p:ext uri="{BB962C8B-B14F-4D97-AF65-F5344CB8AC3E}">
        <p14:creationId xmlns:p14="http://schemas.microsoft.com/office/powerpoint/2010/main" val="289278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F820-B81D-462D-BAA9-7A5D58772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6377FE-0E15-461F-BF50-F22E876B4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38395E-CC26-49DF-AB8A-63BF9C4BE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0B143-96F7-4856-BCA5-FA882C69BA61}"/>
              </a:ext>
            </a:extLst>
          </p:cNvPr>
          <p:cNvSpPr>
            <a:spLocks noGrp="1"/>
          </p:cNvSpPr>
          <p:nvPr>
            <p:ph type="dt" sz="half" idx="10"/>
          </p:nvPr>
        </p:nvSpPr>
        <p:spPr/>
        <p:txBody>
          <a:bodyPr/>
          <a:lstStyle/>
          <a:p>
            <a:fld id="{C8EEDF6E-414F-4F43-A6B2-FFC14EE12FE4}" type="datetimeFigureOut">
              <a:rPr lang="en-IN" smtClean="0"/>
              <a:t>07-09-2020</a:t>
            </a:fld>
            <a:endParaRPr lang="en-IN"/>
          </a:p>
        </p:txBody>
      </p:sp>
      <p:sp>
        <p:nvSpPr>
          <p:cNvPr id="6" name="Footer Placeholder 5">
            <a:extLst>
              <a:ext uri="{FF2B5EF4-FFF2-40B4-BE49-F238E27FC236}">
                <a16:creationId xmlns:a16="http://schemas.microsoft.com/office/drawing/2014/main" id="{0F356762-A73C-4CE3-9D1F-93CC04EDCA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28A615-A599-4EB4-8EBF-E2B20BBBAAC0}"/>
              </a:ext>
            </a:extLst>
          </p:cNvPr>
          <p:cNvSpPr>
            <a:spLocks noGrp="1"/>
          </p:cNvSpPr>
          <p:nvPr>
            <p:ph type="sldNum" sz="quarter" idx="12"/>
          </p:nvPr>
        </p:nvSpPr>
        <p:spPr/>
        <p:txBody>
          <a:bodyPr/>
          <a:lstStyle/>
          <a:p>
            <a:fld id="{144F353C-74EC-458F-8774-4E81AAB8349B}" type="slidenum">
              <a:rPr lang="en-IN" smtClean="0"/>
              <a:t>‹#›</a:t>
            </a:fld>
            <a:endParaRPr lang="en-IN"/>
          </a:p>
        </p:txBody>
      </p:sp>
    </p:spTree>
    <p:extLst>
      <p:ext uri="{BB962C8B-B14F-4D97-AF65-F5344CB8AC3E}">
        <p14:creationId xmlns:p14="http://schemas.microsoft.com/office/powerpoint/2010/main" val="427901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85B5D5-3DFA-4168-9145-69F7476B9C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34E091-CC93-4005-AC06-687E97A63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547C6C-1A44-4E67-A194-F8E895F3E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EDF6E-414F-4F43-A6B2-FFC14EE12FE4}" type="datetimeFigureOut">
              <a:rPr lang="en-IN" smtClean="0"/>
              <a:t>07-09-2020</a:t>
            </a:fld>
            <a:endParaRPr lang="en-IN"/>
          </a:p>
        </p:txBody>
      </p:sp>
      <p:sp>
        <p:nvSpPr>
          <p:cNvPr id="5" name="Footer Placeholder 4">
            <a:extLst>
              <a:ext uri="{FF2B5EF4-FFF2-40B4-BE49-F238E27FC236}">
                <a16:creationId xmlns:a16="http://schemas.microsoft.com/office/drawing/2014/main" id="{F47A26F7-9C32-4ECF-AE8E-6353F69D5A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DE180F-D8CC-4DE7-A8C1-E4F3BD09DF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F353C-74EC-458F-8774-4E81AAB8349B}" type="slidenum">
              <a:rPr lang="en-IN" smtClean="0"/>
              <a:t>‹#›</a:t>
            </a:fld>
            <a:endParaRPr lang="en-IN"/>
          </a:p>
        </p:txBody>
      </p:sp>
    </p:spTree>
    <p:extLst>
      <p:ext uri="{BB962C8B-B14F-4D97-AF65-F5344CB8AC3E}">
        <p14:creationId xmlns:p14="http://schemas.microsoft.com/office/powerpoint/2010/main" val="1479651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3.us.cloud-object-storage.appdomain.cloud/cf-courses-data/CognitiveClass/DP0701EN/version-2/Metadata.pdf" TargetMode="External"/><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944E-A354-4CF0-BC33-7EA1B3C5D510}"/>
              </a:ext>
            </a:extLst>
          </p:cNvPr>
          <p:cNvSpPr>
            <a:spLocks noGrp="1"/>
          </p:cNvSpPr>
          <p:nvPr>
            <p:ph type="ctrTitle"/>
          </p:nvPr>
        </p:nvSpPr>
        <p:spPr>
          <a:xfrm>
            <a:off x="1523999" y="1122362"/>
            <a:ext cx="9389533" cy="3940705"/>
          </a:xfrm>
        </p:spPr>
        <p:txBody>
          <a:bodyPr>
            <a:normAutofit/>
          </a:bodyPr>
          <a:lstStyle/>
          <a:p>
            <a:r>
              <a:rPr lang="en-IN" b="1">
                <a:solidFill>
                  <a:srgbClr val="00B0F0"/>
                </a:solidFill>
              </a:rPr>
              <a:t>Predicting the Road Accidents </a:t>
            </a:r>
            <a:br>
              <a:rPr lang="en-IN" b="1"/>
            </a:br>
            <a:br>
              <a:rPr lang="en-IN" b="1"/>
            </a:br>
            <a:endParaRPr lang="en-IN" dirty="0"/>
          </a:p>
        </p:txBody>
      </p:sp>
    </p:spTree>
    <p:extLst>
      <p:ext uri="{BB962C8B-B14F-4D97-AF65-F5344CB8AC3E}">
        <p14:creationId xmlns:p14="http://schemas.microsoft.com/office/powerpoint/2010/main" val="407640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60E8-A61A-4EC2-B094-F9E2D546E379}"/>
              </a:ext>
            </a:extLst>
          </p:cNvPr>
          <p:cNvSpPr>
            <a:spLocks noGrp="1"/>
          </p:cNvSpPr>
          <p:nvPr>
            <p:ph type="title"/>
          </p:nvPr>
        </p:nvSpPr>
        <p:spPr/>
        <p:txBody>
          <a:bodyPr/>
          <a:lstStyle/>
          <a:p>
            <a:r>
              <a:rPr lang="en-IN" b="1" dirty="0">
                <a:solidFill>
                  <a:srgbClr val="00B0F0"/>
                </a:solidFill>
              </a:rPr>
              <a:t>Predicting road accidents helps traveller a lot</a:t>
            </a:r>
          </a:p>
        </p:txBody>
      </p:sp>
      <p:sp>
        <p:nvSpPr>
          <p:cNvPr id="3" name="Content Placeholder 2">
            <a:extLst>
              <a:ext uri="{FF2B5EF4-FFF2-40B4-BE49-F238E27FC236}">
                <a16:creationId xmlns:a16="http://schemas.microsoft.com/office/drawing/2014/main" id="{1494E0B0-9690-45F4-879E-58B499865E38}"/>
              </a:ext>
            </a:extLst>
          </p:cNvPr>
          <p:cNvSpPr>
            <a:spLocks noGrp="1"/>
          </p:cNvSpPr>
          <p:nvPr>
            <p:ph idx="1"/>
          </p:nvPr>
        </p:nvSpPr>
        <p:spPr/>
        <p:txBody>
          <a:bodyPr/>
          <a:lstStyle/>
          <a:p>
            <a:r>
              <a:rPr lang="en-IN" sz="2400" dirty="0"/>
              <a:t>Severe traffic jam occurs due to road accidents on highway/normal road.</a:t>
            </a:r>
          </a:p>
          <a:p>
            <a:r>
              <a:rPr lang="en-IN" sz="2400" dirty="0"/>
              <a:t>Waiting in severe traffic jam increase irritation, physical and mental tiredness. Time and fuel gets waste.</a:t>
            </a:r>
          </a:p>
          <a:p>
            <a:r>
              <a:rPr lang="en-IN" sz="2400" dirty="0"/>
              <a:t>Predicting road accidents helps travellers to schedule their time of travel or travel path.</a:t>
            </a:r>
          </a:p>
          <a:p>
            <a:r>
              <a:rPr lang="en-IN" sz="2400" dirty="0"/>
              <a:t>Traveller can save lots of time &amp; fuel.</a:t>
            </a:r>
          </a:p>
          <a:p>
            <a:r>
              <a:rPr lang="en-IN" sz="2400" dirty="0"/>
              <a:t>Patients can save their life by avoiding severe traffic jam by changing travel path or travel time.</a:t>
            </a:r>
          </a:p>
          <a:p>
            <a:endParaRPr lang="en-IN" dirty="0"/>
          </a:p>
          <a:p>
            <a:endParaRPr lang="en-IN" dirty="0"/>
          </a:p>
        </p:txBody>
      </p:sp>
    </p:spTree>
    <p:extLst>
      <p:ext uri="{BB962C8B-B14F-4D97-AF65-F5344CB8AC3E}">
        <p14:creationId xmlns:p14="http://schemas.microsoft.com/office/powerpoint/2010/main" val="278640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FA4F-7B40-49D8-926E-7B86F6FBFF28}"/>
              </a:ext>
            </a:extLst>
          </p:cNvPr>
          <p:cNvSpPr>
            <a:spLocks noGrp="1"/>
          </p:cNvSpPr>
          <p:nvPr>
            <p:ph type="title"/>
          </p:nvPr>
        </p:nvSpPr>
        <p:spPr/>
        <p:txBody>
          <a:bodyPr/>
          <a:lstStyle/>
          <a:p>
            <a:r>
              <a:rPr lang="en-IN" b="1" dirty="0">
                <a:solidFill>
                  <a:srgbClr val="00B0F0"/>
                </a:solidFill>
              </a:rPr>
              <a:t>Data acquisition and cleaning</a:t>
            </a:r>
          </a:p>
        </p:txBody>
      </p:sp>
      <p:sp>
        <p:nvSpPr>
          <p:cNvPr id="3" name="Content Placeholder 2">
            <a:extLst>
              <a:ext uri="{FF2B5EF4-FFF2-40B4-BE49-F238E27FC236}">
                <a16:creationId xmlns:a16="http://schemas.microsoft.com/office/drawing/2014/main" id="{AC9CFB0E-1185-499E-8517-BA997704B660}"/>
              </a:ext>
            </a:extLst>
          </p:cNvPr>
          <p:cNvSpPr>
            <a:spLocks noGrp="1"/>
          </p:cNvSpPr>
          <p:nvPr>
            <p:ph idx="1"/>
          </p:nvPr>
        </p:nvSpPr>
        <p:spPr/>
        <p:txBody>
          <a:bodyPr>
            <a:normAutofit/>
          </a:bodyPr>
          <a:lstStyle/>
          <a:p>
            <a:r>
              <a:rPr lang="en-US" sz="2400" dirty="0"/>
              <a:t>Govt of Seattle has created the dataset and it is available </a:t>
            </a:r>
            <a:r>
              <a:rPr lang="en-US" sz="2400" dirty="0">
                <a:hlinkClick r:id="rId2"/>
              </a:rPr>
              <a:t>here</a:t>
            </a:r>
            <a:r>
              <a:rPr lang="en-US" sz="2400" dirty="0"/>
              <a:t>. It contains all types of collisions.  Timeframe from 2004 to Present. </a:t>
            </a:r>
          </a:p>
          <a:p>
            <a:r>
              <a:rPr lang="en-US" sz="2400" dirty="0"/>
              <a:t>It has total 38 attributes. Its Metadata details are </a:t>
            </a:r>
            <a:r>
              <a:rPr lang="en-US" sz="2400" dirty="0">
                <a:hlinkClick r:id="rId3"/>
              </a:rPr>
              <a:t>here</a:t>
            </a:r>
            <a:r>
              <a:rPr lang="en-US" sz="2400" dirty="0"/>
              <a:t>.</a:t>
            </a:r>
          </a:p>
          <a:p>
            <a:r>
              <a:rPr lang="en-US" sz="2400" dirty="0"/>
              <a:t>Total 37 attributes/features (independent variable) are available. “Severity code” is the target label (dependent variable).</a:t>
            </a:r>
          </a:p>
          <a:p>
            <a:r>
              <a:rPr lang="en-US" sz="2400" dirty="0"/>
              <a:t>Dataset is mix of numeric and categorial features.</a:t>
            </a:r>
          </a:p>
          <a:p>
            <a:r>
              <a:rPr lang="en-US" sz="2400" dirty="0"/>
              <a:t>There are very less co-relation with numeric features and severity code. So, removed all those features.</a:t>
            </a:r>
          </a:p>
          <a:p>
            <a:r>
              <a:rPr lang="en-US" sz="2400" dirty="0"/>
              <a:t>Removed Samples, having “Nan”, “Unknown”, “Others” from categorial samples.</a:t>
            </a:r>
          </a:p>
          <a:p>
            <a:endParaRPr lang="en-IN" dirty="0"/>
          </a:p>
        </p:txBody>
      </p:sp>
    </p:spTree>
    <p:extLst>
      <p:ext uri="{BB962C8B-B14F-4D97-AF65-F5344CB8AC3E}">
        <p14:creationId xmlns:p14="http://schemas.microsoft.com/office/powerpoint/2010/main" val="228717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254B-6917-4A1E-8618-9E6EBDB56A70}"/>
              </a:ext>
            </a:extLst>
          </p:cNvPr>
          <p:cNvSpPr>
            <a:spLocks noGrp="1"/>
          </p:cNvSpPr>
          <p:nvPr>
            <p:ph type="title"/>
          </p:nvPr>
        </p:nvSpPr>
        <p:spPr/>
        <p:txBody>
          <a:bodyPr/>
          <a:lstStyle/>
          <a:p>
            <a:r>
              <a:rPr lang="en-IN" b="1" dirty="0">
                <a:solidFill>
                  <a:srgbClr val="00B0F0"/>
                </a:solidFill>
              </a:rPr>
              <a:t>Correlation between numerical features</a:t>
            </a:r>
            <a:br>
              <a:rPr lang="en-IN" b="1" dirty="0">
                <a:solidFill>
                  <a:srgbClr val="00B0F0"/>
                </a:solidFill>
              </a:rPr>
            </a:br>
            <a:endParaRPr lang="en-IN" dirty="0"/>
          </a:p>
        </p:txBody>
      </p:sp>
      <p:sp>
        <p:nvSpPr>
          <p:cNvPr id="4" name="Text Placeholder 3">
            <a:extLst>
              <a:ext uri="{FF2B5EF4-FFF2-40B4-BE49-F238E27FC236}">
                <a16:creationId xmlns:a16="http://schemas.microsoft.com/office/drawing/2014/main" id="{2439207C-940A-46F7-BF6D-D37B4054E686}"/>
              </a:ext>
            </a:extLst>
          </p:cNvPr>
          <p:cNvSpPr>
            <a:spLocks noGrp="1"/>
          </p:cNvSpPr>
          <p:nvPr>
            <p:ph type="body" sz="half" idx="2"/>
          </p:nvPr>
        </p:nvSpPr>
        <p:spPr/>
        <p:txBody>
          <a:bodyPr>
            <a:noAutofit/>
          </a:bodyPr>
          <a:lstStyle/>
          <a:p>
            <a:pPr marL="285750" indent="-285750">
              <a:buFont typeface="Arial" panose="020B0604020202020204" pitchFamily="34" charset="0"/>
              <a:buChar char="•"/>
            </a:pPr>
            <a:r>
              <a:rPr lang="en-US" sz="2000" dirty="0"/>
              <a:t>SEVERITYCODE and SEVERITYCODE.1 both are same.</a:t>
            </a:r>
          </a:p>
          <a:p>
            <a:pPr marL="285750" indent="-285750">
              <a:buFont typeface="Arial" panose="020B0604020202020204" pitchFamily="34" charset="0"/>
              <a:buChar char="•"/>
            </a:pPr>
            <a:r>
              <a:rPr lang="en-US" sz="2000" dirty="0"/>
              <a:t>No relationship between SEVERITYCODE and X, Y, OBJECTID, INCKEY, COLDETKEY, INTKEY, SDOTCOLNUM.</a:t>
            </a:r>
          </a:p>
          <a:p>
            <a:pPr marL="285750" indent="-285750">
              <a:buFont typeface="Arial" panose="020B0604020202020204" pitchFamily="34" charset="0"/>
              <a:buChar char="•"/>
            </a:pPr>
            <a:r>
              <a:rPr lang="en-US" sz="2000" dirty="0"/>
              <a:t>Very less relationship between SEVERITYCODE and PERSONCOUNT, SEGLANEKEY. </a:t>
            </a:r>
          </a:p>
          <a:p>
            <a:pPr marL="285750" indent="-285750">
              <a:buFont typeface="Arial" panose="020B0604020202020204" pitchFamily="34" charset="0"/>
              <a:buChar char="•"/>
            </a:pPr>
            <a:r>
              <a:rPr lang="en-US" sz="2000" dirty="0"/>
              <a:t>Strong correlation between </a:t>
            </a:r>
            <a:r>
              <a:rPr lang="en-US" sz="2000" dirty="0" err="1"/>
              <a:t>ObjectID</a:t>
            </a:r>
            <a:r>
              <a:rPr lang="en-US" sz="2000" dirty="0"/>
              <a:t>, INCKEY and COLDETKEY. But it doesn't have any correlation with severity code.</a:t>
            </a:r>
            <a:endParaRPr lang="en-IN" sz="2000" dirty="0"/>
          </a:p>
        </p:txBody>
      </p:sp>
      <p:pic>
        <p:nvPicPr>
          <p:cNvPr id="5" name="Content Placeholder 3">
            <a:extLst>
              <a:ext uri="{FF2B5EF4-FFF2-40B4-BE49-F238E27FC236}">
                <a16:creationId xmlns:a16="http://schemas.microsoft.com/office/drawing/2014/main" id="{ED7D6493-2C99-40C0-AA93-876948A22C32}"/>
              </a:ext>
            </a:extLst>
          </p:cNvPr>
          <p:cNvPicPr>
            <a:picLocks noGrp="1"/>
          </p:cNvPicPr>
          <p:nvPr>
            <p:ph type="pic" idx="1"/>
          </p:nvPr>
        </p:nvPicPr>
        <p:blipFill>
          <a:blip r:embed="rId2"/>
          <a:srcRect t="1395" b="1395"/>
          <a:stretch>
            <a:fillRect/>
          </a:stretch>
        </p:blipFill>
        <p:spPr>
          <a:xfrm>
            <a:off x="5183188" y="987425"/>
            <a:ext cx="6172200" cy="4873625"/>
          </a:xfrm>
          <a:prstGeom prst="rect">
            <a:avLst/>
          </a:prstGeom>
        </p:spPr>
      </p:pic>
    </p:spTree>
    <p:extLst>
      <p:ext uri="{BB962C8B-B14F-4D97-AF65-F5344CB8AC3E}">
        <p14:creationId xmlns:p14="http://schemas.microsoft.com/office/powerpoint/2010/main" val="323850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254B-6917-4A1E-8618-9E6EBDB56A70}"/>
              </a:ext>
            </a:extLst>
          </p:cNvPr>
          <p:cNvSpPr>
            <a:spLocks noGrp="1"/>
          </p:cNvSpPr>
          <p:nvPr>
            <p:ph type="title"/>
          </p:nvPr>
        </p:nvSpPr>
        <p:spPr/>
        <p:txBody>
          <a:bodyPr/>
          <a:lstStyle/>
          <a:p>
            <a:r>
              <a:rPr lang="en-IN" b="1" dirty="0">
                <a:solidFill>
                  <a:srgbClr val="00B0F0"/>
                </a:solidFill>
              </a:rPr>
              <a:t>Correlation between numerical features</a:t>
            </a:r>
            <a:br>
              <a:rPr lang="en-IN" b="1" dirty="0">
                <a:solidFill>
                  <a:srgbClr val="00B0F0"/>
                </a:solidFill>
              </a:rPr>
            </a:br>
            <a:endParaRPr lang="en-IN" dirty="0"/>
          </a:p>
        </p:txBody>
      </p:sp>
      <p:sp>
        <p:nvSpPr>
          <p:cNvPr id="4" name="Text Placeholder 3">
            <a:extLst>
              <a:ext uri="{FF2B5EF4-FFF2-40B4-BE49-F238E27FC236}">
                <a16:creationId xmlns:a16="http://schemas.microsoft.com/office/drawing/2014/main" id="{2439207C-940A-46F7-BF6D-D37B4054E686}"/>
              </a:ext>
            </a:extLst>
          </p:cNvPr>
          <p:cNvSpPr>
            <a:spLocks noGrp="1"/>
          </p:cNvSpPr>
          <p:nvPr>
            <p:ph type="body" sz="half" idx="2"/>
          </p:nvPr>
        </p:nvSpPr>
        <p:spPr/>
        <p:txBody>
          <a:bodyPr>
            <a:noAutofit/>
          </a:bodyPr>
          <a:lstStyle/>
          <a:p>
            <a:pPr marL="285750" indent="-285750">
              <a:buFont typeface="Arial" panose="020B0604020202020204" pitchFamily="34" charset="0"/>
              <a:buChar char="•"/>
            </a:pPr>
            <a:r>
              <a:rPr lang="en-US" sz="2000" dirty="0"/>
              <a:t>Target label SEVERITYCODE has very less correlation with below features:</a:t>
            </a:r>
          </a:p>
          <a:p>
            <a:pPr marL="742950" lvl="1" indent="-285750">
              <a:buFont typeface="Arial" panose="020B0604020202020204" pitchFamily="34" charset="0"/>
              <a:buChar char="•"/>
            </a:pPr>
            <a:r>
              <a:rPr lang="en-US" sz="1800" dirty="0"/>
              <a:t>PEDCOUNT - pedestrians involved in the collision</a:t>
            </a:r>
          </a:p>
          <a:p>
            <a:pPr marL="742950" lvl="1" indent="-285750">
              <a:buFont typeface="Arial" panose="020B0604020202020204" pitchFamily="34" charset="0"/>
              <a:buChar char="•"/>
            </a:pPr>
            <a:r>
              <a:rPr lang="en-IN" sz="1800" dirty="0"/>
              <a:t>PEDCYLCOUNT - </a:t>
            </a:r>
            <a:r>
              <a:rPr lang="en-US" sz="1800" dirty="0"/>
              <a:t>bicycles involved in the collision</a:t>
            </a:r>
          </a:p>
          <a:p>
            <a:pPr marL="742950" lvl="1" indent="-285750">
              <a:buFont typeface="Arial" panose="020B0604020202020204" pitchFamily="34" charset="0"/>
              <a:buChar char="•"/>
            </a:pPr>
            <a:r>
              <a:rPr lang="en-IN" sz="1800" dirty="0"/>
              <a:t>SDOT_COLCODE -</a:t>
            </a:r>
            <a:r>
              <a:rPr lang="en-US" sz="1800" dirty="0"/>
              <a:t> code given to the collision by SDOT</a:t>
            </a:r>
          </a:p>
          <a:p>
            <a:pPr marL="742950" lvl="1" indent="-285750">
              <a:buFont typeface="Arial" panose="020B0604020202020204" pitchFamily="34" charset="0"/>
              <a:buChar char="•"/>
            </a:pPr>
            <a:r>
              <a:rPr lang="en-IN" sz="1800" dirty="0"/>
              <a:t>CROSSWALKKEY - </a:t>
            </a:r>
            <a:r>
              <a:rPr lang="en-US" sz="1800" dirty="0"/>
              <a:t>crosswalk at which the collision occurred</a:t>
            </a:r>
          </a:p>
          <a:p>
            <a:pPr lvl="1"/>
            <a:r>
              <a:rPr lang="en-US" sz="1800" dirty="0"/>
              <a:t>All these features, doesn’t have relation with weather and road condition, so no need to consider.</a:t>
            </a:r>
          </a:p>
          <a:p>
            <a:pPr lvl="1"/>
            <a:endParaRPr lang="en-US" sz="1800" dirty="0"/>
          </a:p>
          <a:p>
            <a:pPr marL="742950" lvl="1" indent="-285750">
              <a:buFont typeface="Arial" panose="020B0604020202020204" pitchFamily="34" charset="0"/>
              <a:buChar char="•"/>
            </a:pPr>
            <a:endParaRPr lang="en-IN" sz="1800" dirty="0"/>
          </a:p>
        </p:txBody>
      </p:sp>
      <p:pic>
        <p:nvPicPr>
          <p:cNvPr id="6" name="Content Placeholder 3">
            <a:extLst>
              <a:ext uri="{FF2B5EF4-FFF2-40B4-BE49-F238E27FC236}">
                <a16:creationId xmlns:a16="http://schemas.microsoft.com/office/drawing/2014/main" id="{97EBC7D1-8BFE-43BC-8883-2B0A871F2447}"/>
              </a:ext>
            </a:extLst>
          </p:cNvPr>
          <p:cNvPicPr>
            <a:picLocks/>
          </p:cNvPicPr>
          <p:nvPr/>
        </p:nvPicPr>
        <p:blipFill>
          <a:blip r:embed="rId2"/>
          <a:stretch>
            <a:fillRect/>
          </a:stretch>
        </p:blipFill>
        <p:spPr>
          <a:xfrm>
            <a:off x="5494400" y="1378585"/>
            <a:ext cx="5023359" cy="4351338"/>
          </a:xfrm>
          <a:prstGeom prst="rect">
            <a:avLst/>
          </a:prstGeom>
        </p:spPr>
      </p:pic>
    </p:spTree>
    <p:extLst>
      <p:ext uri="{BB962C8B-B14F-4D97-AF65-F5344CB8AC3E}">
        <p14:creationId xmlns:p14="http://schemas.microsoft.com/office/powerpoint/2010/main" val="137470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085F50-4D2A-4E87-8846-665F069FAF29}"/>
              </a:ext>
            </a:extLst>
          </p:cNvPr>
          <p:cNvSpPr>
            <a:spLocks noGrp="1"/>
          </p:cNvSpPr>
          <p:nvPr>
            <p:ph type="title"/>
          </p:nvPr>
        </p:nvSpPr>
        <p:spPr>
          <a:xfrm>
            <a:off x="838200" y="365125"/>
            <a:ext cx="10515600" cy="1306443"/>
          </a:xfrm>
        </p:spPr>
        <p:txBody>
          <a:bodyPr>
            <a:normAutofit/>
          </a:bodyPr>
          <a:lstStyle/>
          <a:p>
            <a:r>
              <a:rPr lang="en-IN" sz="4000" b="1" dirty="0">
                <a:solidFill>
                  <a:srgbClr val="00B0F0"/>
                </a:solidFill>
              </a:rPr>
              <a:t>Feature selection</a:t>
            </a:r>
          </a:p>
        </p:txBody>
      </p:sp>
      <p:sp>
        <p:nvSpPr>
          <p:cNvPr id="10" name="Content Placeholder 9">
            <a:extLst>
              <a:ext uri="{FF2B5EF4-FFF2-40B4-BE49-F238E27FC236}">
                <a16:creationId xmlns:a16="http://schemas.microsoft.com/office/drawing/2014/main" id="{CBAF5547-5B6C-4297-A485-C13C9E34E14D}"/>
              </a:ext>
            </a:extLst>
          </p:cNvPr>
          <p:cNvSpPr>
            <a:spLocks noGrp="1"/>
          </p:cNvSpPr>
          <p:nvPr>
            <p:ph idx="1"/>
          </p:nvPr>
        </p:nvSpPr>
        <p:spPr>
          <a:xfrm>
            <a:off x="838200" y="1825625"/>
            <a:ext cx="4152774" cy="4303464"/>
          </a:xfrm>
        </p:spPr>
        <p:txBody>
          <a:bodyPr>
            <a:normAutofit/>
          </a:bodyPr>
          <a:lstStyle/>
          <a:p>
            <a:r>
              <a:rPr lang="en-US" sz="2000" dirty="0"/>
              <a:t>There are two direct features correlated with severity code are weather and road condition.</a:t>
            </a:r>
          </a:p>
          <a:p>
            <a:r>
              <a:rPr lang="en-US" sz="2000" dirty="0"/>
              <a:t>Both are categorial features.</a:t>
            </a:r>
          </a:p>
          <a:p>
            <a:r>
              <a:rPr lang="en-US" sz="2000" dirty="0"/>
              <a:t>Both features having number of unwanted samples. </a:t>
            </a:r>
            <a:r>
              <a:rPr lang="en-US" sz="2000" dirty="0" err="1"/>
              <a:t>E.g</a:t>
            </a:r>
            <a:r>
              <a:rPr lang="en-US" sz="2000" dirty="0"/>
              <a:t>: “Clear”, “Unknown”, “Other”.</a:t>
            </a:r>
          </a:p>
          <a:p>
            <a:r>
              <a:rPr lang="en-US" sz="2000" dirty="0"/>
              <a:t>Removed all these samples to clean the selected features to get good accuracy of model.</a:t>
            </a:r>
          </a:p>
          <a:p>
            <a:r>
              <a:rPr lang="en-US" sz="2000" dirty="0"/>
              <a:t>Severity code has only two values 1 and 2.</a:t>
            </a:r>
          </a:p>
          <a:p>
            <a:endParaRPr lang="en-US" sz="2000" dirty="0"/>
          </a:p>
          <a:p>
            <a:endParaRPr lang="en-US" sz="2000" dirty="0"/>
          </a:p>
        </p:txBody>
      </p:sp>
      <p:pic>
        <p:nvPicPr>
          <p:cNvPr id="9" name="Picture 8">
            <a:extLst>
              <a:ext uri="{FF2B5EF4-FFF2-40B4-BE49-F238E27FC236}">
                <a16:creationId xmlns:a16="http://schemas.microsoft.com/office/drawing/2014/main" id="{A44E2078-BA54-4D85-9998-667BA9607BEE}"/>
              </a:ext>
            </a:extLst>
          </p:cNvPr>
          <p:cNvPicPr/>
          <p:nvPr/>
        </p:nvPicPr>
        <p:blipFill>
          <a:blip r:embed="rId2"/>
          <a:stretch>
            <a:fillRect/>
          </a:stretch>
        </p:blipFill>
        <p:spPr>
          <a:xfrm>
            <a:off x="5829174" y="1825624"/>
            <a:ext cx="5524625" cy="3071495"/>
          </a:xfrm>
          <a:prstGeom prst="rect">
            <a:avLst/>
          </a:prstGeom>
        </p:spPr>
      </p:pic>
    </p:spTree>
    <p:extLst>
      <p:ext uri="{BB962C8B-B14F-4D97-AF65-F5344CB8AC3E}">
        <p14:creationId xmlns:p14="http://schemas.microsoft.com/office/powerpoint/2010/main" val="236541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5F50-4D2A-4E87-8846-665F069FAF29}"/>
              </a:ext>
            </a:extLst>
          </p:cNvPr>
          <p:cNvSpPr>
            <a:spLocks noGrp="1"/>
          </p:cNvSpPr>
          <p:nvPr>
            <p:ph type="title"/>
          </p:nvPr>
        </p:nvSpPr>
        <p:spPr>
          <a:xfrm>
            <a:off x="838200" y="365125"/>
            <a:ext cx="10515600" cy="1306443"/>
          </a:xfrm>
        </p:spPr>
        <p:txBody>
          <a:bodyPr>
            <a:normAutofit/>
          </a:bodyPr>
          <a:lstStyle/>
          <a:p>
            <a:r>
              <a:rPr lang="en-IN" sz="4000" b="1" dirty="0">
                <a:solidFill>
                  <a:srgbClr val="00B0F0"/>
                </a:solidFill>
              </a:rPr>
              <a:t>Performance of Classification models</a:t>
            </a:r>
          </a:p>
        </p:txBody>
      </p:sp>
      <p:sp>
        <p:nvSpPr>
          <p:cNvPr id="10" name="Content Placeholder 9">
            <a:extLst>
              <a:ext uri="{FF2B5EF4-FFF2-40B4-BE49-F238E27FC236}">
                <a16:creationId xmlns:a16="http://schemas.microsoft.com/office/drawing/2014/main" id="{CBAF5547-5B6C-4297-A485-C13C9E34E14D}"/>
              </a:ext>
            </a:extLst>
          </p:cNvPr>
          <p:cNvSpPr>
            <a:spLocks noGrp="1"/>
          </p:cNvSpPr>
          <p:nvPr>
            <p:ph idx="1"/>
          </p:nvPr>
        </p:nvSpPr>
        <p:spPr>
          <a:xfrm>
            <a:off x="838200" y="1825625"/>
            <a:ext cx="4152774" cy="4303464"/>
          </a:xfrm>
        </p:spPr>
        <p:txBody>
          <a:bodyPr>
            <a:normAutofit/>
          </a:bodyPr>
          <a:lstStyle/>
          <a:p>
            <a:r>
              <a:rPr lang="en-IN" sz="2400" dirty="0"/>
              <a:t>As target label data are not continuous values, Chosen classification algorithm to trained the model.</a:t>
            </a:r>
          </a:p>
          <a:p>
            <a:r>
              <a:rPr lang="en-IN" sz="2400" dirty="0"/>
              <a:t>F1 score of SVM and Logistic regression is more than KNN and Decision Tree algorithm.</a:t>
            </a:r>
          </a:p>
          <a:p>
            <a:r>
              <a:rPr lang="en-IN" sz="2400" dirty="0"/>
              <a:t>Jaccard score is same for all the algorithms.</a:t>
            </a:r>
          </a:p>
          <a:p>
            <a:r>
              <a:rPr lang="en-IN" sz="2400" dirty="0" err="1"/>
              <a:t>LogLoss</a:t>
            </a:r>
            <a:r>
              <a:rPr lang="en-IN" sz="2400" dirty="0"/>
              <a:t> value is 0.63 in Logistic Regression model.</a:t>
            </a:r>
            <a:endParaRPr lang="en-US" sz="2400" dirty="0"/>
          </a:p>
          <a:p>
            <a:endParaRPr lang="en-US" sz="2000" dirty="0"/>
          </a:p>
        </p:txBody>
      </p:sp>
      <p:pic>
        <p:nvPicPr>
          <p:cNvPr id="6" name="Picture 5">
            <a:extLst>
              <a:ext uri="{FF2B5EF4-FFF2-40B4-BE49-F238E27FC236}">
                <a16:creationId xmlns:a16="http://schemas.microsoft.com/office/drawing/2014/main" id="{B30D0AA5-B950-4AE4-9E58-597F534B4FD0}"/>
              </a:ext>
            </a:extLst>
          </p:cNvPr>
          <p:cNvPicPr/>
          <p:nvPr/>
        </p:nvPicPr>
        <p:blipFill>
          <a:blip r:embed="rId2"/>
          <a:stretch>
            <a:fillRect/>
          </a:stretch>
        </p:blipFill>
        <p:spPr>
          <a:xfrm>
            <a:off x="5689600" y="1825625"/>
            <a:ext cx="6065519" cy="2634615"/>
          </a:xfrm>
          <a:prstGeom prst="rect">
            <a:avLst/>
          </a:prstGeom>
        </p:spPr>
      </p:pic>
    </p:spTree>
    <p:extLst>
      <p:ext uri="{BB962C8B-B14F-4D97-AF65-F5344CB8AC3E}">
        <p14:creationId xmlns:p14="http://schemas.microsoft.com/office/powerpoint/2010/main" val="314947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FA4F-7B40-49D8-926E-7B86F6FBFF28}"/>
              </a:ext>
            </a:extLst>
          </p:cNvPr>
          <p:cNvSpPr>
            <a:spLocks noGrp="1"/>
          </p:cNvSpPr>
          <p:nvPr>
            <p:ph type="title"/>
          </p:nvPr>
        </p:nvSpPr>
        <p:spPr/>
        <p:txBody>
          <a:bodyPr/>
          <a:lstStyle/>
          <a:p>
            <a:r>
              <a:rPr lang="en-IN" b="1" dirty="0">
                <a:solidFill>
                  <a:srgbClr val="00B0F0"/>
                </a:solidFill>
              </a:rPr>
              <a:t>Conclusion and future directions</a:t>
            </a:r>
          </a:p>
        </p:txBody>
      </p:sp>
      <p:sp>
        <p:nvSpPr>
          <p:cNvPr id="3" name="Content Placeholder 2">
            <a:extLst>
              <a:ext uri="{FF2B5EF4-FFF2-40B4-BE49-F238E27FC236}">
                <a16:creationId xmlns:a16="http://schemas.microsoft.com/office/drawing/2014/main" id="{AC9CFB0E-1185-499E-8517-BA997704B660}"/>
              </a:ext>
            </a:extLst>
          </p:cNvPr>
          <p:cNvSpPr>
            <a:spLocks noGrp="1"/>
          </p:cNvSpPr>
          <p:nvPr>
            <p:ph idx="1"/>
          </p:nvPr>
        </p:nvSpPr>
        <p:spPr/>
        <p:txBody>
          <a:bodyPr>
            <a:normAutofit/>
          </a:bodyPr>
          <a:lstStyle/>
          <a:p>
            <a:r>
              <a:rPr lang="en-IN" sz="2400" dirty="0"/>
              <a:t>SVM and logistic regression algorithms gives better accuracy compared to KNN and Decision tree algorithms. </a:t>
            </a:r>
          </a:p>
          <a:p>
            <a:pPr marL="0" indent="0">
              <a:buNone/>
            </a:pPr>
            <a:endParaRPr lang="en-IN" sz="2400" dirty="0"/>
          </a:p>
          <a:p>
            <a:r>
              <a:rPr lang="en-IN" sz="2400" dirty="0"/>
              <a:t>To create the custom model, add the location information from two places and predict the possibility of accident on road to avoid traffic jam of particular area.</a:t>
            </a:r>
          </a:p>
          <a:p>
            <a:endParaRPr lang="en-IN" sz="2400" dirty="0"/>
          </a:p>
          <a:p>
            <a:r>
              <a:rPr lang="en-IN" sz="2400" dirty="0"/>
              <a:t>Using this model, Based on bad weather and bad road conditions, people can predict the severity of accident and traffic jam on road and they can save lots of time, fuel by changing their route and changing travel time.</a:t>
            </a:r>
          </a:p>
          <a:p>
            <a:endParaRPr lang="en-IN" dirty="0"/>
          </a:p>
          <a:p>
            <a:endParaRPr lang="en-IN" dirty="0"/>
          </a:p>
        </p:txBody>
      </p:sp>
    </p:spTree>
    <p:extLst>
      <p:ext uri="{BB962C8B-B14F-4D97-AF65-F5344CB8AC3E}">
        <p14:creationId xmlns:p14="http://schemas.microsoft.com/office/powerpoint/2010/main" val="2204625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545</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Predicting the Road Accidents   </vt:lpstr>
      <vt:lpstr>Predicting road accidents helps traveller a lot</vt:lpstr>
      <vt:lpstr>Data acquisition and cleaning</vt:lpstr>
      <vt:lpstr>Correlation between numerical features </vt:lpstr>
      <vt:lpstr>Correlation between numerical features </vt:lpstr>
      <vt:lpstr>Feature selection</vt:lpstr>
      <vt:lpstr>Performance of Classification models</vt:lpstr>
      <vt:lpstr>Conclusion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Road Accidents   </dc:title>
  <dc:creator>Parmar, Saurabh (Wabtec, consultant)</dc:creator>
  <cp:lastModifiedBy>Parmar, Saurabh (Wabtec, consultant)</cp:lastModifiedBy>
  <cp:revision>7</cp:revision>
  <dcterms:created xsi:type="dcterms:W3CDTF">2020-09-07T13:54:13Z</dcterms:created>
  <dcterms:modified xsi:type="dcterms:W3CDTF">2020-09-07T14:23:06Z</dcterms:modified>
</cp:coreProperties>
</file>